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95" r:id="rId3"/>
    <p:sldId id="296" r:id="rId4"/>
    <p:sldId id="291" r:id="rId5"/>
    <p:sldId id="297" r:id="rId6"/>
    <p:sldId id="292" r:id="rId7"/>
    <p:sldId id="256" r:id="rId8"/>
    <p:sldId id="301" r:id="rId9"/>
    <p:sldId id="302" r:id="rId10"/>
    <p:sldId id="303" r:id="rId11"/>
    <p:sldId id="304" r:id="rId12"/>
    <p:sldId id="305" r:id="rId13"/>
    <p:sldId id="306" r:id="rId14"/>
    <p:sldId id="308" r:id="rId15"/>
    <p:sldId id="309" r:id="rId16"/>
    <p:sldId id="310" r:id="rId17"/>
    <p:sldId id="307" r:id="rId18"/>
    <p:sldId id="311" r:id="rId19"/>
    <p:sldId id="293" r:id="rId20"/>
    <p:sldId id="312"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5A4"/>
    <a:srgbClr val="88B1F4"/>
    <a:srgbClr val="C3AAD2"/>
    <a:srgbClr val="A6E8A8"/>
    <a:srgbClr val="F7EDA3"/>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1" autoAdjust="0"/>
    <p:restoredTop sz="94343" autoAdjust="0"/>
  </p:normalViewPr>
  <p:slideViewPr>
    <p:cSldViewPr snapToGrid="0">
      <p:cViewPr varScale="1">
        <p:scale>
          <a:sx n="65" d="100"/>
          <a:sy n="65" d="100"/>
        </p:scale>
        <p:origin x="648" y="78"/>
      </p:cViewPr>
      <p:guideLst/>
    </p:cSldViewPr>
  </p:slideViewPr>
  <p:notesTextViewPr>
    <p:cViewPr>
      <p:scale>
        <a:sx n="1" d="1"/>
        <a:sy n="1" d="1"/>
      </p:scale>
      <p:origin x="0" y="0"/>
    </p:cViewPr>
  </p:notesTextViewPr>
  <p:sorterViewPr>
    <p:cViewPr>
      <p:scale>
        <a:sx n="100" d="100"/>
        <a:sy n="100" d="100"/>
      </p:scale>
      <p:origin x="0" y="-20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DB34A-DA49-45EE-A6D3-9DC2A0488975}"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AEE07-F1EF-40CB-9533-914E9E1D5C40}" type="slidenum">
              <a:rPr lang="en-US" smtClean="0"/>
              <a:t>‹#›</a:t>
            </a:fld>
            <a:endParaRPr lang="en-US"/>
          </a:p>
        </p:txBody>
      </p:sp>
    </p:spTree>
    <p:extLst>
      <p:ext uri="{BB962C8B-B14F-4D97-AF65-F5344CB8AC3E}">
        <p14:creationId xmlns:p14="http://schemas.microsoft.com/office/powerpoint/2010/main" val="160302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fld id="{84ED79BF-626E-4E95-891D-4EE1BDD92FA0}" type="slidenum">
              <a:rPr lang="en-US" smtClean="0"/>
              <a:t>3</a:t>
            </a:fld>
            <a:fld id="{89306134-00E1-4B20-8D43-8BB9614E6B79}" type="slidenum">
              <a:rPr lang="en-US" smtClean="0"/>
              <a:t>3</a:t>
            </a:fld>
            <a:endParaRPr lang="en-US" dirty="0"/>
          </a:p>
        </p:txBody>
      </p:sp>
      <p:sp>
        <p:nvSpPr>
          <p:cNvPr id="4" name="Slide Number Placeholder 3"/>
          <p:cNvSpPr>
            <a:spLocks noGrp="1"/>
          </p:cNvSpPr>
          <p:nvPr>
            <p:ph type="sldNum" sz="quarter" idx="10"/>
          </p:nvPr>
        </p:nvSpPr>
        <p:spPr/>
        <p:txBody>
          <a:bodyPr/>
          <a:lstStyle/>
          <a:p>
            <a:fld id="{9D8D8C08-8A87-489E-A1C5-A4C0E9B2EFC4}" type="slidenum">
              <a:rPr lang="en-US" smtClean="0"/>
              <a:t>3</a:t>
            </a:fld>
            <a:endParaRPr lang="en-US"/>
          </a:p>
        </p:txBody>
      </p:sp>
    </p:spTree>
    <p:extLst>
      <p:ext uri="{BB962C8B-B14F-4D97-AF65-F5344CB8AC3E}">
        <p14:creationId xmlns:p14="http://schemas.microsoft.com/office/powerpoint/2010/main" val="888105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may want to remove some external links.</a:t>
            </a:r>
            <a:endParaRPr lang="en-US" dirty="0"/>
          </a:p>
        </p:txBody>
      </p:sp>
      <p:sp>
        <p:nvSpPr>
          <p:cNvPr id="4" name="Slide Number Placeholder 3"/>
          <p:cNvSpPr>
            <a:spLocks noGrp="1"/>
          </p:cNvSpPr>
          <p:nvPr>
            <p:ph type="sldNum" sz="quarter" idx="5"/>
          </p:nvPr>
        </p:nvSpPr>
        <p:spPr/>
        <p:txBody>
          <a:bodyPr/>
          <a:lstStyle/>
          <a:p>
            <a:fld id="{DCCAEE07-F1EF-40CB-9533-914E9E1D5C40}" type="slidenum">
              <a:rPr lang="en-US" smtClean="0"/>
              <a:t>14</a:t>
            </a:fld>
            <a:endParaRPr lang="en-US"/>
          </a:p>
        </p:txBody>
      </p:sp>
    </p:spTree>
    <p:extLst>
      <p:ext uri="{BB962C8B-B14F-4D97-AF65-F5344CB8AC3E}">
        <p14:creationId xmlns:p14="http://schemas.microsoft.com/office/powerpoint/2010/main" val="3247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and video clip came from https://www.apsu.edu/news/january-2019-tornado-anniversary.php</a:t>
            </a:r>
          </a:p>
          <a:p>
            <a:r>
              <a:rPr lang="en-US" dirty="0"/>
              <a:t>Need permission for the picture of the plaque from Sterling Signs (found on their website).</a:t>
            </a:r>
          </a:p>
          <a:p>
            <a:r>
              <a:rPr lang="en-US" dirty="0"/>
              <a:t>Under Objective, when user chooses “Check Answer” or “Actual Distance”, the app should return the answers which are “1999”, “Top of Clement Building”, “About 394 feet”, “Route, Walking or Driving, </a:t>
            </a:r>
            <a:r>
              <a:rPr lang="en-US" dirty="0" err="1"/>
              <a:t>Etc</a:t>
            </a:r>
            <a:r>
              <a:rPr lang="en-US" dirty="0"/>
              <a:t>…”</a:t>
            </a:r>
          </a:p>
        </p:txBody>
      </p:sp>
      <p:sp>
        <p:nvSpPr>
          <p:cNvPr id="4" name="Slide Number Placeholder 3"/>
          <p:cNvSpPr>
            <a:spLocks noGrp="1"/>
          </p:cNvSpPr>
          <p:nvPr>
            <p:ph type="sldNum" sz="quarter" idx="5"/>
          </p:nvPr>
        </p:nvSpPr>
        <p:spPr/>
        <p:txBody>
          <a:bodyPr/>
          <a:lstStyle/>
          <a:p>
            <a:fld id="{DCCAEE07-F1EF-40CB-9533-914E9E1D5C40}" type="slidenum">
              <a:rPr lang="en-US" smtClean="0"/>
              <a:t>15</a:t>
            </a:fld>
            <a:endParaRPr lang="en-US"/>
          </a:p>
        </p:txBody>
      </p:sp>
    </p:spTree>
    <p:extLst>
      <p:ext uri="{BB962C8B-B14F-4D97-AF65-F5344CB8AC3E}">
        <p14:creationId xmlns:p14="http://schemas.microsoft.com/office/powerpoint/2010/main" val="575155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objective, when the user selects the check answer box, the app should return “167 pages”.</a:t>
            </a:r>
          </a:p>
        </p:txBody>
      </p:sp>
      <p:sp>
        <p:nvSpPr>
          <p:cNvPr id="4" name="Slide Number Placeholder 3"/>
          <p:cNvSpPr>
            <a:spLocks noGrp="1"/>
          </p:cNvSpPr>
          <p:nvPr>
            <p:ph type="sldNum" sz="quarter" idx="5"/>
          </p:nvPr>
        </p:nvSpPr>
        <p:spPr/>
        <p:txBody>
          <a:bodyPr/>
          <a:lstStyle/>
          <a:p>
            <a:fld id="{DCCAEE07-F1EF-40CB-9533-914E9E1D5C40}" type="slidenum">
              <a:rPr lang="en-US" smtClean="0"/>
              <a:t>16</a:t>
            </a:fld>
            <a:endParaRPr lang="en-US"/>
          </a:p>
        </p:txBody>
      </p:sp>
    </p:spTree>
    <p:extLst>
      <p:ext uri="{BB962C8B-B14F-4D97-AF65-F5344CB8AC3E}">
        <p14:creationId xmlns:p14="http://schemas.microsoft.com/office/powerpoint/2010/main" val="3678382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AEE07-F1EF-40CB-9533-914E9E1D5C40}" type="slidenum">
              <a:rPr lang="en-US" smtClean="0"/>
              <a:t>17</a:t>
            </a:fld>
            <a:endParaRPr lang="en-US"/>
          </a:p>
        </p:txBody>
      </p:sp>
    </p:spTree>
    <p:extLst>
      <p:ext uri="{BB962C8B-B14F-4D97-AF65-F5344CB8AC3E}">
        <p14:creationId xmlns:p14="http://schemas.microsoft.com/office/powerpoint/2010/main" val="3212713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AEE07-F1EF-40CB-9533-914E9E1D5C40}" type="slidenum">
              <a:rPr lang="en-US" smtClean="0"/>
              <a:t>18</a:t>
            </a:fld>
            <a:endParaRPr lang="en-US"/>
          </a:p>
        </p:txBody>
      </p:sp>
    </p:spTree>
    <p:extLst>
      <p:ext uri="{BB962C8B-B14F-4D97-AF65-F5344CB8AC3E}">
        <p14:creationId xmlns:p14="http://schemas.microsoft.com/office/powerpoint/2010/main" val="1724508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D8C08-8A87-489E-A1C5-A4C0E9B2EFC4}" type="slidenum">
              <a:rPr lang="en-US" smtClean="0"/>
              <a:t>21</a:t>
            </a:fld>
            <a:endParaRPr lang="en-US"/>
          </a:p>
        </p:txBody>
      </p:sp>
    </p:spTree>
    <p:extLst>
      <p:ext uri="{BB962C8B-B14F-4D97-AF65-F5344CB8AC3E}">
        <p14:creationId xmlns:p14="http://schemas.microsoft.com/office/powerpoint/2010/main" val="408051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AEE07-F1EF-40CB-9533-914E9E1D5C40}" type="slidenum">
              <a:rPr lang="en-US" smtClean="0"/>
              <a:t>5</a:t>
            </a:fld>
            <a:endParaRPr lang="en-US"/>
          </a:p>
        </p:txBody>
      </p:sp>
    </p:spTree>
    <p:extLst>
      <p:ext uri="{BB962C8B-B14F-4D97-AF65-F5344CB8AC3E}">
        <p14:creationId xmlns:p14="http://schemas.microsoft.com/office/powerpoint/2010/main" val="376923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Objective, the question “How many time zones are in the US?” should accept an integer and return feedback for correct or incorrect (showing the correct number).</a:t>
            </a:r>
          </a:p>
          <a:p>
            <a:r>
              <a:rPr lang="en-US" dirty="0"/>
              <a:t>Also under Objective, when someone enters the current Clarksville time, the app should return the times in the given locations. (Will DST make this more difficult?)</a:t>
            </a:r>
          </a:p>
        </p:txBody>
      </p:sp>
      <p:sp>
        <p:nvSpPr>
          <p:cNvPr id="4" name="Slide Number Placeholder 3"/>
          <p:cNvSpPr>
            <a:spLocks noGrp="1"/>
          </p:cNvSpPr>
          <p:nvPr>
            <p:ph type="sldNum" sz="quarter" idx="5"/>
          </p:nvPr>
        </p:nvSpPr>
        <p:spPr/>
        <p:txBody>
          <a:bodyPr/>
          <a:lstStyle/>
          <a:p>
            <a:fld id="{DCCAEE07-F1EF-40CB-9533-914E9E1D5C40}" type="slidenum">
              <a:rPr lang="en-US" smtClean="0"/>
              <a:t>7</a:t>
            </a:fld>
            <a:endParaRPr lang="en-US"/>
          </a:p>
        </p:txBody>
      </p:sp>
    </p:spTree>
    <p:extLst>
      <p:ext uri="{BB962C8B-B14F-4D97-AF65-F5344CB8AC3E}">
        <p14:creationId xmlns:p14="http://schemas.microsoft.com/office/powerpoint/2010/main" val="326927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objective, the table should accept real number measurements &gt; 0 and then compute and return the ratio in the last column.</a:t>
            </a:r>
          </a:p>
        </p:txBody>
      </p:sp>
      <p:sp>
        <p:nvSpPr>
          <p:cNvPr id="4" name="Slide Number Placeholder 3"/>
          <p:cNvSpPr>
            <a:spLocks noGrp="1"/>
          </p:cNvSpPr>
          <p:nvPr>
            <p:ph type="sldNum" sz="quarter" idx="5"/>
          </p:nvPr>
        </p:nvSpPr>
        <p:spPr/>
        <p:txBody>
          <a:bodyPr/>
          <a:lstStyle/>
          <a:p>
            <a:fld id="{DCCAEE07-F1EF-40CB-9533-914E9E1D5C40}" type="slidenum">
              <a:rPr lang="en-US" smtClean="0"/>
              <a:t>8</a:t>
            </a:fld>
            <a:endParaRPr lang="en-US"/>
          </a:p>
        </p:txBody>
      </p:sp>
    </p:spTree>
    <p:extLst>
      <p:ext uri="{BB962C8B-B14F-4D97-AF65-F5344CB8AC3E}">
        <p14:creationId xmlns:p14="http://schemas.microsoft.com/office/powerpoint/2010/main" val="195448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 please check me on this!! The information in the objective column is just my memory from a long time ago. The facts in the “wrap up” column are random things I found on the internet. Please make any corrections!!</a:t>
            </a:r>
          </a:p>
        </p:txBody>
      </p:sp>
      <p:sp>
        <p:nvSpPr>
          <p:cNvPr id="4" name="Slide Number Placeholder 3"/>
          <p:cNvSpPr>
            <a:spLocks noGrp="1"/>
          </p:cNvSpPr>
          <p:nvPr>
            <p:ph type="sldNum" sz="quarter" idx="5"/>
          </p:nvPr>
        </p:nvSpPr>
        <p:spPr/>
        <p:txBody>
          <a:bodyPr/>
          <a:lstStyle/>
          <a:p>
            <a:fld id="{DCCAEE07-F1EF-40CB-9533-914E9E1D5C40}" type="slidenum">
              <a:rPr lang="en-US" smtClean="0"/>
              <a:t>9</a:t>
            </a:fld>
            <a:endParaRPr lang="en-US"/>
          </a:p>
        </p:txBody>
      </p:sp>
    </p:spTree>
    <p:extLst>
      <p:ext uri="{BB962C8B-B14F-4D97-AF65-F5344CB8AC3E}">
        <p14:creationId xmlns:p14="http://schemas.microsoft.com/office/powerpoint/2010/main" val="1830567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AEE07-F1EF-40CB-9533-914E9E1D5C40}" type="slidenum">
              <a:rPr lang="en-US" smtClean="0"/>
              <a:t>10</a:t>
            </a:fld>
            <a:endParaRPr lang="en-US"/>
          </a:p>
        </p:txBody>
      </p:sp>
    </p:spTree>
    <p:extLst>
      <p:ext uri="{BB962C8B-B14F-4D97-AF65-F5344CB8AC3E}">
        <p14:creationId xmlns:p14="http://schemas.microsoft.com/office/powerpoint/2010/main" val="1356330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AEE07-F1EF-40CB-9533-914E9E1D5C40}" type="slidenum">
              <a:rPr lang="en-US" smtClean="0"/>
              <a:t>11</a:t>
            </a:fld>
            <a:endParaRPr lang="en-US"/>
          </a:p>
        </p:txBody>
      </p:sp>
    </p:spTree>
    <p:extLst>
      <p:ext uri="{BB962C8B-B14F-4D97-AF65-F5344CB8AC3E}">
        <p14:creationId xmlns:p14="http://schemas.microsoft.com/office/powerpoint/2010/main" val="111256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objective, first question correct answer is false. After the user chooses an option, turn the False “button” green and the True “button” a light red.</a:t>
            </a:r>
          </a:p>
          <a:p>
            <a:r>
              <a:rPr lang="en-US" dirty="0"/>
              <a:t>Under objective, second question correct answer is “None”. After user chooses an option, turn “None” green and the other two options a light red.</a:t>
            </a:r>
          </a:p>
          <a:p>
            <a:r>
              <a:rPr lang="en-US" dirty="0"/>
              <a:t>Under objective, third question correct answer is “Annulus”. After user chooses an option, turn “Annulus” green and the other two options a light red.</a:t>
            </a:r>
          </a:p>
          <a:p>
            <a:r>
              <a:rPr lang="en-US" dirty="0"/>
              <a:t>Note to Marylu: Depending on how much room we have…..some pictures under “wrap up” would be nice.</a:t>
            </a:r>
          </a:p>
        </p:txBody>
      </p:sp>
      <p:sp>
        <p:nvSpPr>
          <p:cNvPr id="4" name="Slide Number Placeholder 3"/>
          <p:cNvSpPr>
            <a:spLocks noGrp="1"/>
          </p:cNvSpPr>
          <p:nvPr>
            <p:ph type="sldNum" sz="quarter" idx="5"/>
          </p:nvPr>
        </p:nvSpPr>
        <p:spPr/>
        <p:txBody>
          <a:bodyPr/>
          <a:lstStyle/>
          <a:p>
            <a:fld id="{DCCAEE07-F1EF-40CB-9533-914E9E1D5C40}" type="slidenum">
              <a:rPr lang="en-US" smtClean="0"/>
              <a:t>12</a:t>
            </a:fld>
            <a:endParaRPr lang="en-US"/>
          </a:p>
        </p:txBody>
      </p:sp>
    </p:spTree>
    <p:extLst>
      <p:ext uri="{BB962C8B-B14F-4D97-AF65-F5344CB8AC3E}">
        <p14:creationId xmlns:p14="http://schemas.microsoft.com/office/powerpoint/2010/main" val="2805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AEE07-F1EF-40CB-9533-914E9E1D5C40}" type="slidenum">
              <a:rPr lang="en-US" smtClean="0"/>
              <a:t>13</a:t>
            </a:fld>
            <a:endParaRPr lang="en-US"/>
          </a:p>
        </p:txBody>
      </p:sp>
    </p:spTree>
    <p:extLst>
      <p:ext uri="{BB962C8B-B14F-4D97-AF65-F5344CB8AC3E}">
        <p14:creationId xmlns:p14="http://schemas.microsoft.com/office/powerpoint/2010/main" val="2839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A1A9-A7F9-FC52-FE96-CB578B8D13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A1AE79-0757-21D6-21AD-4971EE7E2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CF2CA5-1EEF-ADF3-0DE4-1FAB8752D2DB}"/>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5" name="Footer Placeholder 4">
            <a:extLst>
              <a:ext uri="{FF2B5EF4-FFF2-40B4-BE49-F238E27FC236}">
                <a16:creationId xmlns:a16="http://schemas.microsoft.com/office/drawing/2014/main" id="{C363AA1B-70B7-5DC1-B8E7-BE1B75174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E8D0A-FD33-E697-ADBE-D3F98C22EC9C}"/>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373896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F897-70C0-A927-D2BE-E6F423B7A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227731-72BD-2F80-9E54-A28FAC1927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88776-37B3-147C-2104-875D923D707B}"/>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5" name="Footer Placeholder 4">
            <a:extLst>
              <a:ext uri="{FF2B5EF4-FFF2-40B4-BE49-F238E27FC236}">
                <a16:creationId xmlns:a16="http://schemas.microsoft.com/office/drawing/2014/main" id="{7108EEFA-7370-42FC-545C-5DFB3C8B8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8CB0E-39BB-E2A6-F53F-9580E1107D07}"/>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115950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3EEBE-FC7A-E94E-DAEF-13FD3B4662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12DB9-E41B-26EC-42CF-5B4109178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296C3-DECB-0372-46E8-6E8BC74B9A81}"/>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5" name="Footer Placeholder 4">
            <a:extLst>
              <a:ext uri="{FF2B5EF4-FFF2-40B4-BE49-F238E27FC236}">
                <a16:creationId xmlns:a16="http://schemas.microsoft.com/office/drawing/2014/main" id="{11E80C85-C3BE-8281-EE1C-2B428D0D0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E62AD-C1C5-3F34-35C8-842B277643EE}"/>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296044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C0B7-739E-A072-BCD4-C220113CE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F6282-EC73-408E-FC28-540074F087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917FD-12F6-E3F6-6AD2-987D6C5A6D9C}"/>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5" name="Footer Placeholder 4">
            <a:extLst>
              <a:ext uri="{FF2B5EF4-FFF2-40B4-BE49-F238E27FC236}">
                <a16:creationId xmlns:a16="http://schemas.microsoft.com/office/drawing/2014/main" id="{3F24A3B8-3A8D-C970-5E90-C420A29C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8FE0D-3716-037D-AA06-D4C7ACBC6856}"/>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416499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65C1-876A-CBC0-8DA7-4732BA64AD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5B4F83-E49E-F482-9C2B-B20156FE5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D82BCD-B6AE-E18E-F289-FEBA11FBBA94}"/>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5" name="Footer Placeholder 4">
            <a:extLst>
              <a:ext uri="{FF2B5EF4-FFF2-40B4-BE49-F238E27FC236}">
                <a16:creationId xmlns:a16="http://schemas.microsoft.com/office/drawing/2014/main" id="{FB1FF9F9-AD2B-B201-6D71-ED392A88D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74ED6-F9A5-051F-728C-644200C51CC1}"/>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259690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FDA4-3A3F-60BF-D758-2A7468029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52E1A-FF13-41C4-1547-3DADA4064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E6CFA-956B-936B-8AA7-7D1D3C7521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CD0F57-E34B-0B5F-2BB7-9DFE52655ED7}"/>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6" name="Footer Placeholder 5">
            <a:extLst>
              <a:ext uri="{FF2B5EF4-FFF2-40B4-BE49-F238E27FC236}">
                <a16:creationId xmlns:a16="http://schemas.microsoft.com/office/drawing/2014/main" id="{2859590B-1BD0-F9B4-F2EA-26D51C4A7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1FA42-5921-F5A2-9ABE-13485D885FA5}"/>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349093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3A99-D3A8-0F4F-8CE7-95581E909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C2C24D-81B8-F3B0-869E-DE8BFDA6D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446E8B-54CB-4115-2B8E-210AE0639D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424EA5-7677-66E6-5382-CEDF6D77F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BFB7D-C95C-2015-C28F-AF453DEC9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FF5ED7-C8A8-55D1-FA52-9599AD4221F9}"/>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8" name="Footer Placeholder 7">
            <a:extLst>
              <a:ext uri="{FF2B5EF4-FFF2-40B4-BE49-F238E27FC236}">
                <a16:creationId xmlns:a16="http://schemas.microsoft.com/office/drawing/2014/main" id="{14495BFB-9040-ED1A-83B0-11AA6A8FBD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582BBE-E00D-89C1-2262-3FB45A2682EF}"/>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383193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21E7-7F37-E8F6-1C5A-31C5F82EF6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6FDE29-9A44-379B-910F-2337FA436850}"/>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4" name="Footer Placeholder 3">
            <a:extLst>
              <a:ext uri="{FF2B5EF4-FFF2-40B4-BE49-F238E27FC236}">
                <a16:creationId xmlns:a16="http://schemas.microsoft.com/office/drawing/2014/main" id="{66FE7A1D-F61A-D84E-04C3-CF9DB7702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55FB44-AEEC-CEEB-756B-8A471C804AEC}"/>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71932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9658F-252D-6A30-123A-10496FC07350}"/>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3" name="Footer Placeholder 2">
            <a:extLst>
              <a:ext uri="{FF2B5EF4-FFF2-40B4-BE49-F238E27FC236}">
                <a16:creationId xmlns:a16="http://schemas.microsoft.com/office/drawing/2014/main" id="{338429A5-B7D9-34ED-0136-2C51C13109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3298C0-D1FA-B75F-461F-FF505CA0F06D}"/>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9870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929D-21D4-E27A-C965-F171B4624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D5227-B86F-A086-9043-EB47BD2A4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68B533-29CA-44A9-A958-3A2B20020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960E2-1BB8-EEE3-0EA2-988CC3D0AF3D}"/>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6" name="Footer Placeholder 5">
            <a:extLst>
              <a:ext uri="{FF2B5EF4-FFF2-40B4-BE49-F238E27FC236}">
                <a16:creationId xmlns:a16="http://schemas.microsoft.com/office/drawing/2014/main" id="{9E05C8A3-1A5E-D235-D430-9F3323393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A8862-4146-FC4D-4F61-C6102D989C25}"/>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178885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0515-BA9F-5929-AA7E-5E60F4A0B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9A579F-9D28-77BA-606B-F040DB564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893962-9690-F886-9C7F-1EC922B39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D69A8-E660-7421-E304-3B97AF1586E5}"/>
              </a:ext>
            </a:extLst>
          </p:cNvPr>
          <p:cNvSpPr>
            <a:spLocks noGrp="1"/>
          </p:cNvSpPr>
          <p:nvPr>
            <p:ph type="dt" sz="half" idx="10"/>
          </p:nvPr>
        </p:nvSpPr>
        <p:spPr/>
        <p:txBody>
          <a:bodyPr/>
          <a:lstStyle/>
          <a:p>
            <a:fld id="{85F5E838-26B9-47A5-A5B9-B4A559C81B3F}" type="datetimeFigureOut">
              <a:rPr lang="en-US" smtClean="0"/>
              <a:t>7/5/2022</a:t>
            </a:fld>
            <a:endParaRPr lang="en-US"/>
          </a:p>
        </p:txBody>
      </p:sp>
      <p:sp>
        <p:nvSpPr>
          <p:cNvPr id="6" name="Footer Placeholder 5">
            <a:extLst>
              <a:ext uri="{FF2B5EF4-FFF2-40B4-BE49-F238E27FC236}">
                <a16:creationId xmlns:a16="http://schemas.microsoft.com/office/drawing/2014/main" id="{5138FCC2-BFD0-E31C-E28A-F4CA66D76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7770B-2330-90B5-EFD7-5E57ADBE18AC}"/>
              </a:ext>
            </a:extLst>
          </p:cNvPr>
          <p:cNvSpPr>
            <a:spLocks noGrp="1"/>
          </p:cNvSpPr>
          <p:nvPr>
            <p:ph type="sldNum" sz="quarter" idx="12"/>
          </p:nvPr>
        </p:nvSpPr>
        <p:spPr/>
        <p:txBody>
          <a:bodyPr/>
          <a:lstStyle/>
          <a:p>
            <a:fld id="{07F14798-58E4-4E34-843D-F7B12108C9F6}" type="slidenum">
              <a:rPr lang="en-US" smtClean="0"/>
              <a:t>‹#›</a:t>
            </a:fld>
            <a:endParaRPr lang="en-US"/>
          </a:p>
        </p:txBody>
      </p:sp>
    </p:spTree>
    <p:extLst>
      <p:ext uri="{BB962C8B-B14F-4D97-AF65-F5344CB8AC3E}">
        <p14:creationId xmlns:p14="http://schemas.microsoft.com/office/powerpoint/2010/main" val="10087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474FF-E4BB-E491-E13D-36AB32AF40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EED3D-D959-4F4B-812D-9D732196C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4E782-03E9-13C9-7A12-4A7050F5D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5E838-26B9-47A5-A5B9-B4A559C81B3F}" type="datetimeFigureOut">
              <a:rPr lang="en-US" smtClean="0"/>
              <a:t>7/5/2022</a:t>
            </a:fld>
            <a:endParaRPr lang="en-US"/>
          </a:p>
        </p:txBody>
      </p:sp>
      <p:sp>
        <p:nvSpPr>
          <p:cNvPr id="5" name="Footer Placeholder 4">
            <a:extLst>
              <a:ext uri="{FF2B5EF4-FFF2-40B4-BE49-F238E27FC236}">
                <a16:creationId xmlns:a16="http://schemas.microsoft.com/office/drawing/2014/main" id="{AED807AC-1EAB-A94C-5A48-D4A64DBB0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60F54E-55D6-E64B-FC01-114DBDDD6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14798-58E4-4E34-843D-F7B12108C9F6}" type="slidenum">
              <a:rPr lang="en-US" smtClean="0"/>
              <a:t>‹#›</a:t>
            </a:fld>
            <a:endParaRPr lang="en-US"/>
          </a:p>
        </p:txBody>
      </p:sp>
    </p:spTree>
    <p:extLst>
      <p:ext uri="{BB962C8B-B14F-4D97-AF65-F5344CB8AC3E}">
        <p14:creationId xmlns:p14="http://schemas.microsoft.com/office/powerpoint/2010/main" val="3535357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en.wikipedia.org/wiki/Leonhard_Euler" TargetMode="Externa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hyperlink" Target="https://youtu.be/6xgK79ll-iU"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hyperlink" Target="https://en.m.wikipedia.org/wiki/Equation_of_time" TargetMode="External"/><Relationship Id="rId2" Type="http://schemas.openxmlformats.org/officeDocument/2006/relationships/hyperlink" Target="https://roman-numerals.info/" TargetMode="External"/><Relationship Id="rId1" Type="http://schemas.openxmlformats.org/officeDocument/2006/relationships/slideLayout" Target="../slideLayouts/slideLayout2.xml"/><Relationship Id="rId4" Type="http://schemas.openxmlformats.org/officeDocument/2006/relationships/hyperlink" Target="https://en.wikipedia.org/wiki/Leonhard_Eul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n.gov/education/instruction/academic-standards/mathematics-standard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en.m.wikipedia.org/wiki/Equation_of_time" TargetMode="External"/><Relationship Id="rId4" Type="http://schemas.openxmlformats.org/officeDocument/2006/relationships/hyperlink" Target="https://roman-numerals.inf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hyperlink" Target="https://www.rapidtables.com/convert/number/binary-to-ascii.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APSU MATH TRAIL</a:t>
            </a:r>
          </a:p>
        </p:txBody>
      </p:sp>
      <p:sp>
        <p:nvSpPr>
          <p:cNvPr id="3" name="Subtitle 2"/>
          <p:cNvSpPr>
            <a:spLocks noGrp="1"/>
          </p:cNvSpPr>
          <p:nvPr>
            <p:ph type="subTitle" idx="1"/>
          </p:nvPr>
        </p:nvSpPr>
        <p:spPr>
          <a:xfrm>
            <a:off x="1524000" y="3602038"/>
            <a:ext cx="9144000" cy="503431"/>
          </a:xfrm>
        </p:spPr>
        <p:txBody>
          <a:bodyPr/>
          <a:lstStyle/>
          <a:p>
            <a:r>
              <a:rPr lang="en-US" dirty="0">
                <a:solidFill>
                  <a:srgbClr val="92D050"/>
                </a:solidFill>
              </a:rPr>
              <a:t>Funded by Google Community Grant and TIDES Foundation</a:t>
            </a:r>
            <a:endParaRPr lang="en-US" dirty="0">
              <a:solidFill>
                <a:srgbClr val="92D050"/>
              </a:solidFill>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182" y="5294673"/>
            <a:ext cx="3844933" cy="1284952"/>
          </a:xfrm>
          <a:prstGeom prst="rect">
            <a:avLst/>
          </a:prstGeom>
        </p:spPr>
      </p:pic>
    </p:spTree>
    <p:extLst>
      <p:ext uri="{BB962C8B-B14F-4D97-AF65-F5344CB8AC3E}">
        <p14:creationId xmlns:p14="http://schemas.microsoft.com/office/powerpoint/2010/main" val="71282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621345"/>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621345"/>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621345"/>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4" y="84775"/>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4: </a:t>
            </a:r>
            <a:r>
              <a:rPr lang="en-US" sz="2400" dirty="0"/>
              <a:t>Native Plant Teaching and Research Garden </a:t>
            </a:r>
            <a:endParaRPr lang="en-US"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E46558A-8E08-AFED-F0F5-8917BBEED4AC}"/>
              </a:ext>
            </a:extLst>
          </p:cNvPr>
          <p:cNvSpPr txBox="1"/>
          <p:nvPr/>
        </p:nvSpPr>
        <p:spPr>
          <a:xfrm>
            <a:off x="276044" y="6357375"/>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1" y="6357375"/>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8" y="632346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sp>
        <p:nvSpPr>
          <p:cNvPr id="2" name="TextBox 1"/>
          <p:cNvSpPr txBox="1"/>
          <p:nvPr/>
        </p:nvSpPr>
        <p:spPr>
          <a:xfrm>
            <a:off x="337919" y="1196270"/>
            <a:ext cx="3674853" cy="1231106"/>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Stop 4 is the Native Plant Teaching and Research Garden behind the </a:t>
            </a:r>
            <a:r>
              <a:rPr lang="en-US" sz="1400" dirty="0" err="1" smtClean="0">
                <a:latin typeface="Arial" panose="020B0604020202020204" pitchFamily="34" charset="0"/>
                <a:cs typeface="Arial" panose="020B0604020202020204" pitchFamily="34" charset="0"/>
              </a:rPr>
              <a:t>Sundquist</a:t>
            </a:r>
            <a:r>
              <a:rPr lang="en-US" sz="1400" dirty="0" smtClean="0">
                <a:latin typeface="Arial" panose="020B0604020202020204" pitchFamily="34" charset="0"/>
                <a:cs typeface="Arial" panose="020B0604020202020204" pitchFamily="34" charset="0"/>
              </a:rPr>
              <a:t> Science Complex. </a:t>
            </a:r>
            <a:endParaRPr lang="en-US" sz="1400" dirty="0">
              <a:latin typeface="Arial" panose="020B0604020202020204" pitchFamily="34" charset="0"/>
              <a:cs typeface="Arial" panose="020B0604020202020204" pitchFamily="34" charset="0"/>
            </a:endParaRPr>
          </a:p>
          <a:p>
            <a:r>
              <a:rPr lang="en-US" sz="1400" b="1" dirty="0" smtClean="0">
                <a:solidFill>
                  <a:srgbClr val="FF0000"/>
                </a:solidFill>
                <a:latin typeface="Arial" panose="020B0604020202020204" pitchFamily="34" charset="0"/>
                <a:cs typeface="Arial" panose="020B0604020202020204" pitchFamily="34" charset="0"/>
              </a:rPr>
              <a:t>(insert picture)</a:t>
            </a:r>
          </a:p>
          <a:p>
            <a:endParaRPr lang="en-US" dirty="0"/>
          </a:p>
        </p:txBody>
      </p:sp>
      <p:pic>
        <p:nvPicPr>
          <p:cNvPr id="1026" name="Picture 2" descr="Image 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49" y="3238170"/>
            <a:ext cx="3042644" cy="23806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45681" y="1092729"/>
            <a:ext cx="3729485" cy="523220"/>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Use the grid to find a  marker for a plant in location L9.</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4321741" y="2889029"/>
            <a:ext cx="3454834" cy="58477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Give the coordinates for:</a:t>
            </a:r>
          </a:p>
          <a:p>
            <a:r>
              <a:rPr lang="en-US" dirty="0" smtClean="0"/>
              <a:t> </a:t>
            </a:r>
            <a:endParaRPr lang="en-US" dirty="0"/>
          </a:p>
        </p:txBody>
      </p:sp>
      <p:sp>
        <p:nvSpPr>
          <p:cNvPr id="14" name="TextBox 13"/>
          <p:cNvSpPr txBox="1"/>
          <p:nvPr/>
        </p:nvSpPr>
        <p:spPr>
          <a:xfrm>
            <a:off x="4629975" y="2464849"/>
            <a:ext cx="2993922" cy="307777"/>
          </a:xfrm>
          <a:prstGeom prst="rect">
            <a:avLst/>
          </a:prstGeom>
          <a:noFill/>
        </p:spPr>
        <p:txBody>
          <a:bodyPr wrap="square" rtlCol="0">
            <a:spAutoFit/>
          </a:bodyPr>
          <a:lstStyle/>
          <a:p>
            <a:r>
              <a:rPr lang="en-US" sz="1400" dirty="0" err="1" smtClean="0">
                <a:latin typeface="Arial" panose="020B0604020202020204" pitchFamily="34" charset="0"/>
                <a:cs typeface="Arial" panose="020B0604020202020204" pitchFamily="34" charset="0"/>
              </a:rPr>
              <a:t>Ans</a:t>
            </a:r>
            <a:r>
              <a:rPr lang="en-US" sz="1400" dirty="0" smtClean="0">
                <a:latin typeface="Arial" panose="020B0604020202020204" pitchFamily="34" charset="0"/>
                <a:cs typeface="Arial" panose="020B0604020202020204" pitchFamily="34" charset="0"/>
              </a:rPr>
              <a:t>: White Bear Sedge</a:t>
            </a:r>
            <a:endParaRPr lang="en-US" sz="1400" dirty="0">
              <a:latin typeface="Arial" panose="020B0604020202020204" pitchFamily="34" charset="0"/>
              <a:cs typeface="Arial" panose="020B0604020202020204" pitchFamily="34" charset="0"/>
            </a:endParaRPr>
          </a:p>
        </p:txBody>
      </p:sp>
      <p:pic>
        <p:nvPicPr>
          <p:cNvPr id="1028" name="Picture 4" descr="https://attachments.office.net/owa/daltonm%40apsu.edu/service.svc/s/GetAttachmentThumbnail?id=AAMkAGU4MzAyZDNhLTZjY2QtNGU5MS04NmM2LWQ2MDhjMzgzYmUyZQBGAAAAAADoayF6tlPMQZ2picGaUBRwBwAUHltB%2BgWTR6wAYvPp57ooAAAAAAEMAAAUHltB%2BgWTR6wAYvPp57ooAAMpHCbeAAABEgAQAEXlo7dtVqxAjqaMrDveIjo%3D&amp;thumbnailType=2&amp;token=eyJhbGciOiJSUzI1NiIsImtpZCI6IkZBRDY1NDI2MkM2QUYyOTYxQUExRThDQUI3OEZGMUIyNzBFNzA3RTkiLCJ0eXAiOiJKV1QiLCJ4NXQiOiItdFpVSml4cThwWWFvZWpLdDRfeHNuRG5CLWsifQ.eyJvcmlnaW4iOiJodHRwczovL291dGxvb2sub2ZmaWNlLmNvbSIsInVjIjoiYTE5YTU3NWFlMTZjNDg1ZjlhMGYyMmIxYzIwYTNlNjEiLCJpbl9jb3JwIjoidHJ1ZSIsInNpZ25pbl9zdGF0ZSI6IltcImlua25vd25udHdrXCIsXCJrbXNpXCJdIiwidmVyIjoiRXhjaGFuZ2UuQ2FsbGJhY2suVjEiLCJhcHBjdHhzZW5kZXIiOiJPd2FEb3dubG9hZEBhNDU2NTdjNS1kOTk2LTQ4Y2UtODAzYy00MjY3Y2I1YWIzNzMiLCJpc3NyaW5nIjoiV1ciLCJhcHBjdHgiOiJ7XCJtc2V4Y2hwcm90XCI6XCJvd2FcIixcInB1aWRcIjpcIjExNTM4MDExMTQ5MzYzNDQ4ODZcIixcInNjb3BlXCI6XCJPd2FEb3dubG9hZFwiLFwib2lkXCI6XCI0ZDRlMzcwZC1mZWNlLTRjYjQtYjg3YS00NWNmMzhmNzFiODNcIixcInByaW1hcnlzaWRcIjpcIlMtMS01LTIxLTM5NTk3MzQ4NTEtMTM5Mjg4NTg3OC0zNjQ1NTM1MTg1LTE0MDQyMjc2XCJ9IiwibmJmIjoxNjU3MDM2NzE1LCJleHAiOjE2NTcwMzczMTUsImlzcyI6IjAwMDAwMDAyLTAwMDAtMGZmMS1jZTAwLTAwMDAwMDAwMDAwMEBhNDU2NTdjNS1kOTk2LTQ4Y2UtODAzYy00MjY3Y2I1YWIzNzMiLCJhdWQiOiIwMDAwMDAwMi0wMDAwLTBmZjEtY2UwMC0wMDAwMDAwMDAwMDAvYXR0YWNobWVudHMub2ZmaWNlLm5ldEBhNDU2NTdjNS1kOTk2LTQ4Y2UtODAzYy00MjY3Y2I1YWIzNzMiLCJoYXBwIjoib3dhIn0.PqfE-a7mRBy60AFHdds3Omn7bBTGjHGFhD92lyDN5kxgGyAWBsC93RHkX3xl1hADv2Y5b1NHjtE98-b8mAhi2ps8QFqOAMHc2Vr2lXflpX4ix5awupZGbYwF8mjMaQ-LX8MiQL2megpm-XW5m9_hr6p8fF3W0NtLkLbrc4e2wHLkvJqRofElzovcmobC3sdILTpq3MOPldNmn3yhW_rYXJyqmt7nWrHINXPJF7VTQNWzzwmcaHNMH6Y049jbxeodPkNj_xJhpEfZcrg4HgJV-gMM2DL9QurAsEvK9A4szfYai7zrCeI5aryqQMcTFbjHubiC7PzN--iDglzRcnnDUw&amp;X-OWA-CANARY=rGiTErOn8UmTRo_g4AI9X3Ap6cWfXtoYtek3XiJU_nH3GdPZBFPEEsBz1kAosNJ6aKCpWlturD0.&amp;owa=outlook.office.com&amp;scriptVer=20220624003.15&amp;animation=true"/>
          <p:cNvPicPr>
            <a:picLocks noChangeAspect="1" noChangeArrowheads="1"/>
          </p:cNvPicPr>
          <p:nvPr/>
        </p:nvPicPr>
        <p:blipFill rotWithShape="1">
          <a:blip r:embed="rId4">
            <a:extLst>
              <a:ext uri="{28A0092B-C50C-407E-A947-70E740481C1C}">
                <a14:useLocalDpi xmlns:a14="http://schemas.microsoft.com/office/drawing/2010/main" val="0"/>
              </a:ext>
            </a:extLst>
          </a:blip>
          <a:srcRect l="3747" t="16106" r="22366" b="6855"/>
          <a:stretch/>
        </p:blipFill>
        <p:spPr bwMode="auto">
          <a:xfrm>
            <a:off x="4559570" y="3475728"/>
            <a:ext cx="2519655" cy="173226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559" y="5820577"/>
            <a:ext cx="1479666" cy="369332"/>
          </a:xfrm>
          <a:prstGeom prst="rect">
            <a:avLst/>
          </a:prstGeom>
          <a:noFill/>
        </p:spPr>
        <p:txBody>
          <a:bodyPr wrap="square" rtlCol="0">
            <a:spAutoFit/>
          </a:bodyPr>
          <a:lstStyle/>
          <a:p>
            <a:r>
              <a:rPr lang="en-US" dirty="0" smtClean="0"/>
              <a:t>(Answer: D4)</a:t>
            </a:r>
            <a:endParaRPr lang="en-US" dirty="0"/>
          </a:p>
        </p:txBody>
      </p:sp>
      <p:sp>
        <p:nvSpPr>
          <p:cNvPr id="18" name="TextBox 17">
            <a:extLst>
              <a:ext uri="{FF2B5EF4-FFF2-40B4-BE49-F238E27FC236}">
                <a16:creationId xmlns:a16="http://schemas.microsoft.com/office/drawing/2014/main" id="{90336FAC-8ADC-8434-9677-31DA660E90E1}"/>
              </a:ext>
            </a:extLst>
          </p:cNvPr>
          <p:cNvSpPr txBox="1"/>
          <p:nvPr/>
        </p:nvSpPr>
        <p:spPr>
          <a:xfrm>
            <a:off x="5254136" y="5421192"/>
            <a:ext cx="1479666" cy="276999"/>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200" dirty="0"/>
              <a:t>Enter </a:t>
            </a:r>
            <a:r>
              <a:rPr lang="en-US" sz="1200" dirty="0" smtClean="0"/>
              <a:t>Coordinates</a:t>
            </a:r>
            <a:endParaRPr lang="en-US" sz="1200" dirty="0"/>
          </a:p>
        </p:txBody>
      </p:sp>
      <p:sp>
        <p:nvSpPr>
          <p:cNvPr id="19" name="TextBox 18">
            <a:extLst>
              <a:ext uri="{FF2B5EF4-FFF2-40B4-BE49-F238E27FC236}">
                <a16:creationId xmlns:a16="http://schemas.microsoft.com/office/drawing/2014/main" id="{90336FAC-8ADC-8434-9677-31DA660E90E1}"/>
              </a:ext>
            </a:extLst>
          </p:cNvPr>
          <p:cNvSpPr txBox="1"/>
          <p:nvPr/>
        </p:nvSpPr>
        <p:spPr>
          <a:xfrm>
            <a:off x="5254136" y="1999449"/>
            <a:ext cx="1479666" cy="276999"/>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200" dirty="0"/>
              <a:t>Enter </a:t>
            </a:r>
            <a:r>
              <a:rPr lang="en-US" sz="1200" dirty="0" smtClean="0"/>
              <a:t>Name of Plant</a:t>
            </a:r>
            <a:endParaRPr lang="en-US" sz="1200" dirty="0"/>
          </a:p>
        </p:txBody>
      </p:sp>
      <p:sp>
        <p:nvSpPr>
          <p:cNvPr id="16" name="TextBox 15"/>
          <p:cNvSpPr txBox="1"/>
          <p:nvPr/>
        </p:nvSpPr>
        <p:spPr>
          <a:xfrm>
            <a:off x="8241100" y="1125325"/>
            <a:ext cx="3496575" cy="1446550"/>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The Native Plant Teaching and Research Garden </a:t>
            </a:r>
            <a:r>
              <a:rPr lang="en-US" sz="1400" dirty="0">
                <a:latin typeface="Arial" panose="020B0604020202020204" pitchFamily="34" charset="0"/>
                <a:cs typeface="Arial" panose="020B0604020202020204" pitchFamily="34" charset="0"/>
              </a:rPr>
              <a:t>contains over 350 species of native plants from grasslands, savannahs, rock outcrops, and woodlands of the Interior Plateau Ecoregion.</a:t>
            </a:r>
          </a:p>
          <a:p>
            <a:endParaRPr lang="en-US" dirty="0"/>
          </a:p>
        </p:txBody>
      </p:sp>
      <p:sp>
        <p:nvSpPr>
          <p:cNvPr id="17" name="TextBox 16"/>
          <p:cNvSpPr txBox="1"/>
          <p:nvPr/>
        </p:nvSpPr>
        <p:spPr>
          <a:xfrm>
            <a:off x="312355" y="2583457"/>
            <a:ext cx="3481462" cy="523220"/>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You will notice a grid is outlined on the walkway around the garden. </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403332" y="4972218"/>
            <a:ext cx="2821484"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Next: Stop 5 is near the Woodward Library at the Gazebo </a:t>
            </a:r>
            <a:r>
              <a:rPr lang="en-US" sz="1400" dirty="0">
                <a:latin typeface="Arial" panose="020B0604020202020204" pitchFamily="34" charset="0"/>
                <a:cs typeface="Arial" panose="020B0604020202020204" pitchFamily="34" charset="0"/>
              </a:rPr>
              <a:t>and the Certified Wildlife Habitat</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42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5: Water Feature (A) </a:t>
            </a:r>
            <a:r>
              <a:rPr lang="en-US" sz="2400" dirty="0" smtClean="0">
                <a:latin typeface="Arial" panose="020B0604020202020204" pitchFamily="34" charset="0"/>
                <a:cs typeface="Arial" panose="020B0604020202020204" pitchFamily="34" charset="0"/>
              </a:rPr>
              <a:t>at the Gazebo and the Certified Wildlife Habitat</a:t>
            </a:r>
            <a:endParaRPr lang="en-US"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pic>
        <p:nvPicPr>
          <p:cNvPr id="12" name="Content Placeholder 4">
            <a:extLst>
              <a:ext uri="{FF2B5EF4-FFF2-40B4-BE49-F238E27FC236}">
                <a16:creationId xmlns:a16="http://schemas.microsoft.com/office/drawing/2014/main" id="{F603E518-9268-A90F-CD9D-8F76D620B11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52245" y="1658610"/>
            <a:ext cx="1122449" cy="1581879"/>
          </a:xfrm>
          <a:prstGeom prst="rect">
            <a:avLst/>
          </a:prstGeom>
        </p:spPr>
      </p:pic>
      <p:sp>
        <p:nvSpPr>
          <p:cNvPr id="2" name="TextBox 1"/>
          <p:cNvSpPr txBox="1"/>
          <p:nvPr/>
        </p:nvSpPr>
        <p:spPr>
          <a:xfrm>
            <a:off x="276044" y="3402103"/>
            <a:ext cx="3644542" cy="138499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This sculpture consists of two square basins. The top one has a side length of 15 inches and the bottom one has a side length of 30 inches.  This means the ratio of the side lengths is 15:30, or 1:2 in lowest terms.</a:t>
            </a:r>
            <a:endParaRPr lang="en-US" sz="1400" dirty="0">
              <a:latin typeface="Arial" panose="020B0604020202020204" pitchFamily="34" charset="0"/>
              <a:cs typeface="Arial" panose="020B0604020202020204" pitchFamily="34" charset="0"/>
            </a:endParaRPr>
          </a:p>
        </p:txBody>
      </p:sp>
      <p:sp>
        <p:nvSpPr>
          <p:cNvPr id="3" name="TextBox 2"/>
          <p:cNvSpPr txBox="1"/>
          <p:nvPr/>
        </p:nvSpPr>
        <p:spPr>
          <a:xfrm>
            <a:off x="4258571" y="1686973"/>
            <a:ext cx="3674853" cy="203132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Consider the areas of these two squares. The ratio of the side lengths is 1:2. Is the ratio of the areas equal to this quantity?</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What is the ratio of the areas?</a:t>
            </a:r>
          </a:p>
          <a:p>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Suppose each basin has a depth of 5 inches. What is the ratio of the volumes?</a:t>
            </a: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8302056" y="5606115"/>
            <a:ext cx="3326352" cy="95410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Next:</a:t>
            </a:r>
          </a:p>
          <a:p>
            <a:r>
              <a:rPr lang="en-US" sz="1400" dirty="0" smtClean="0">
                <a:latin typeface="Arial" panose="020B0604020202020204" pitchFamily="34" charset="0"/>
                <a:cs typeface="Arial" panose="020B0604020202020204" pitchFamily="34" charset="0"/>
              </a:rPr>
              <a:t>Turn toward the Woodward Library. You should be able to see the next Water Feature from where you are standing</a:t>
            </a:r>
            <a:r>
              <a:rPr lang="en-US" sz="1400" dirty="0" smtClean="0"/>
              <a:t>.</a:t>
            </a:r>
            <a:endParaRPr lang="en-US" sz="1400" dirty="0"/>
          </a:p>
        </p:txBody>
      </p:sp>
      <p:sp>
        <p:nvSpPr>
          <p:cNvPr id="17" name="Rectangle 16"/>
          <p:cNvSpPr/>
          <p:nvPr/>
        </p:nvSpPr>
        <p:spPr>
          <a:xfrm>
            <a:off x="8518448" y="1686973"/>
            <a:ext cx="304431" cy="34105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p:cNvSpPr/>
          <p:nvPr/>
        </p:nvSpPr>
        <p:spPr>
          <a:xfrm>
            <a:off x="9194573" y="1686973"/>
            <a:ext cx="645456" cy="6454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TextBox 18"/>
          <p:cNvSpPr txBox="1"/>
          <p:nvPr/>
        </p:nvSpPr>
        <p:spPr>
          <a:xfrm>
            <a:off x="8271409" y="2544577"/>
            <a:ext cx="3527655" cy="203132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If the yellow square is twice as long as the red square, the ratio of the side lengths is 1:2. However, you will notice that it takes 4 red squares to fill in the area of the yellow square.  The ratio of the areas of the two triangle is 1:4.</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Look for the relationship of the volumes of two cubes using these same side lengths. </a:t>
            </a:r>
            <a:endParaRPr lang="en-US" sz="1400" dirty="0">
              <a:latin typeface="Arial" panose="020B0604020202020204" pitchFamily="34" charset="0"/>
              <a:cs typeface="Arial" panose="020B0604020202020204" pitchFamily="34" charset="0"/>
            </a:endParaRPr>
          </a:p>
        </p:txBody>
      </p:sp>
      <p:sp>
        <p:nvSpPr>
          <p:cNvPr id="20" name="Rectangle 19"/>
          <p:cNvSpPr/>
          <p:nvPr/>
        </p:nvSpPr>
        <p:spPr>
          <a:xfrm>
            <a:off x="10671589" y="1705294"/>
            <a:ext cx="645456" cy="6454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ectangle 20"/>
          <p:cNvSpPr/>
          <p:nvPr/>
        </p:nvSpPr>
        <p:spPr>
          <a:xfrm>
            <a:off x="10671589" y="2009702"/>
            <a:ext cx="304431" cy="341050"/>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Cube 21"/>
          <p:cNvSpPr/>
          <p:nvPr/>
        </p:nvSpPr>
        <p:spPr>
          <a:xfrm>
            <a:off x="8822879" y="4880473"/>
            <a:ext cx="464340" cy="506776"/>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p:cNvSpPr/>
          <p:nvPr/>
        </p:nvSpPr>
        <p:spPr>
          <a:xfrm>
            <a:off x="10107065" y="4571654"/>
            <a:ext cx="1030988" cy="1034461"/>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0336FAC-8ADC-8434-9677-31DA660E90E1}"/>
              </a:ext>
            </a:extLst>
          </p:cNvPr>
          <p:cNvSpPr txBox="1"/>
          <p:nvPr/>
        </p:nvSpPr>
        <p:spPr>
          <a:xfrm>
            <a:off x="5047751" y="2818044"/>
            <a:ext cx="1479666" cy="276999"/>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200" dirty="0"/>
              <a:t>Enter </a:t>
            </a:r>
            <a:r>
              <a:rPr lang="en-US" sz="1200" dirty="0" smtClean="0"/>
              <a:t>Ratio</a:t>
            </a:r>
            <a:endParaRPr lang="en-US" sz="1200" dirty="0"/>
          </a:p>
        </p:txBody>
      </p:sp>
      <p:sp>
        <p:nvSpPr>
          <p:cNvPr id="25" name="TextBox 24">
            <a:extLst>
              <a:ext uri="{FF2B5EF4-FFF2-40B4-BE49-F238E27FC236}">
                <a16:creationId xmlns:a16="http://schemas.microsoft.com/office/drawing/2014/main" id="{90336FAC-8ADC-8434-9677-31DA660E90E1}"/>
              </a:ext>
            </a:extLst>
          </p:cNvPr>
          <p:cNvSpPr txBox="1"/>
          <p:nvPr/>
        </p:nvSpPr>
        <p:spPr>
          <a:xfrm>
            <a:off x="5047751" y="3781091"/>
            <a:ext cx="1479666" cy="276999"/>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200" dirty="0"/>
              <a:t>Enter </a:t>
            </a:r>
            <a:r>
              <a:rPr lang="en-US" sz="1200" dirty="0" smtClean="0"/>
              <a:t>Ratio</a:t>
            </a:r>
            <a:endParaRPr lang="en-US" sz="1200" dirty="0"/>
          </a:p>
        </p:txBody>
      </p:sp>
    </p:spTree>
    <p:extLst>
      <p:ext uri="{BB962C8B-B14F-4D97-AF65-F5344CB8AC3E}">
        <p14:creationId xmlns:p14="http://schemas.microsoft.com/office/powerpoint/2010/main" val="386680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6: Water Feature (B) in Front of Library</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pic>
        <p:nvPicPr>
          <p:cNvPr id="13" name="Content Placeholder 4">
            <a:extLst>
              <a:ext uri="{FF2B5EF4-FFF2-40B4-BE49-F238E27FC236}">
                <a16:creationId xmlns:a16="http://schemas.microsoft.com/office/drawing/2014/main" id="{76C8F2F5-56B4-D8EC-F34F-DE73B88C498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5348" y="1587510"/>
            <a:ext cx="1335465" cy="1273678"/>
          </a:xfrm>
          <a:prstGeom prst="rect">
            <a:avLst/>
          </a:prstGeom>
        </p:spPr>
      </p:pic>
      <p:sp>
        <p:nvSpPr>
          <p:cNvPr id="2" name="TextBox 1">
            <a:extLst>
              <a:ext uri="{FF2B5EF4-FFF2-40B4-BE49-F238E27FC236}">
                <a16:creationId xmlns:a16="http://schemas.microsoft.com/office/drawing/2014/main" id="{913B8B9E-84ED-7398-942D-6F2B71574643}"/>
              </a:ext>
            </a:extLst>
          </p:cNvPr>
          <p:cNvSpPr txBox="1"/>
          <p:nvPr/>
        </p:nvSpPr>
        <p:spPr>
          <a:xfrm>
            <a:off x="276044" y="2812517"/>
            <a:ext cx="3351078" cy="95410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This water feature is near the Woodward Library entrance. If you could look down on the fountain, it would look like this.</a:t>
            </a:r>
            <a:endParaRPr lang="en-US"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212BD22-56EE-A657-8E96-976B6AC4A316}"/>
              </a:ext>
            </a:extLst>
          </p:cNvPr>
          <p:cNvSpPr txBox="1"/>
          <p:nvPr/>
        </p:nvSpPr>
        <p:spPr>
          <a:xfrm>
            <a:off x="4258572" y="1473688"/>
            <a:ext cx="3674853"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It looks like concentric circles – two or more circles with the same center but different radii. Test your knowledge of concentric circles with these questions.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Concentric circles have the same radii.</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How many common points are shared by concentric circles?</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What do we call the area bounded by two concentric circles? (The blue area below.)</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3D8C3E0-5451-98F7-1F8C-DCC6A7A5943D}"/>
              </a:ext>
            </a:extLst>
          </p:cNvPr>
          <p:cNvSpPr txBox="1"/>
          <p:nvPr/>
        </p:nvSpPr>
        <p:spPr>
          <a:xfrm>
            <a:off x="5246112" y="2861187"/>
            <a:ext cx="589935"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True</a:t>
            </a:r>
          </a:p>
        </p:txBody>
      </p:sp>
      <p:sp>
        <p:nvSpPr>
          <p:cNvPr id="14" name="TextBox 13">
            <a:extLst>
              <a:ext uri="{FF2B5EF4-FFF2-40B4-BE49-F238E27FC236}">
                <a16:creationId xmlns:a16="http://schemas.microsoft.com/office/drawing/2014/main" id="{E9708177-1311-A53A-957B-D0DC3959C23E}"/>
              </a:ext>
            </a:extLst>
          </p:cNvPr>
          <p:cNvSpPr txBox="1"/>
          <p:nvPr/>
        </p:nvSpPr>
        <p:spPr>
          <a:xfrm>
            <a:off x="6400057" y="2861187"/>
            <a:ext cx="659967"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False</a:t>
            </a:r>
          </a:p>
        </p:txBody>
      </p:sp>
      <p:sp>
        <p:nvSpPr>
          <p:cNvPr id="15" name="TextBox 14">
            <a:extLst>
              <a:ext uri="{FF2B5EF4-FFF2-40B4-BE49-F238E27FC236}">
                <a16:creationId xmlns:a16="http://schemas.microsoft.com/office/drawing/2014/main" id="{0217BF6D-BF4A-FA98-5253-EFD6DB6126D4}"/>
              </a:ext>
            </a:extLst>
          </p:cNvPr>
          <p:cNvSpPr txBox="1"/>
          <p:nvPr/>
        </p:nvSpPr>
        <p:spPr>
          <a:xfrm>
            <a:off x="4797163" y="3665055"/>
            <a:ext cx="589935"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All</a:t>
            </a:r>
          </a:p>
        </p:txBody>
      </p:sp>
      <p:sp>
        <p:nvSpPr>
          <p:cNvPr id="16" name="TextBox 15">
            <a:extLst>
              <a:ext uri="{FF2B5EF4-FFF2-40B4-BE49-F238E27FC236}">
                <a16:creationId xmlns:a16="http://schemas.microsoft.com/office/drawing/2014/main" id="{B2ABF161-FFD7-1271-24DB-1F592E053093}"/>
              </a:ext>
            </a:extLst>
          </p:cNvPr>
          <p:cNvSpPr txBox="1"/>
          <p:nvPr/>
        </p:nvSpPr>
        <p:spPr>
          <a:xfrm>
            <a:off x="5723581" y="3665056"/>
            <a:ext cx="736215"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Some</a:t>
            </a:r>
          </a:p>
        </p:txBody>
      </p:sp>
      <p:sp>
        <p:nvSpPr>
          <p:cNvPr id="17" name="TextBox 16">
            <a:extLst>
              <a:ext uri="{FF2B5EF4-FFF2-40B4-BE49-F238E27FC236}">
                <a16:creationId xmlns:a16="http://schemas.microsoft.com/office/drawing/2014/main" id="{FFBF6DE1-2230-835D-9F2C-38F4DD4D8953}"/>
              </a:ext>
            </a:extLst>
          </p:cNvPr>
          <p:cNvSpPr txBox="1"/>
          <p:nvPr/>
        </p:nvSpPr>
        <p:spPr>
          <a:xfrm>
            <a:off x="6661956" y="3665056"/>
            <a:ext cx="736215"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None</a:t>
            </a:r>
          </a:p>
        </p:txBody>
      </p:sp>
      <p:sp>
        <p:nvSpPr>
          <p:cNvPr id="18" name="TextBox 17">
            <a:extLst>
              <a:ext uri="{FF2B5EF4-FFF2-40B4-BE49-F238E27FC236}">
                <a16:creationId xmlns:a16="http://schemas.microsoft.com/office/drawing/2014/main" id="{7B2DECF4-484C-33F0-38B7-612727FB67EA}"/>
              </a:ext>
            </a:extLst>
          </p:cNvPr>
          <p:cNvSpPr txBox="1"/>
          <p:nvPr/>
        </p:nvSpPr>
        <p:spPr>
          <a:xfrm>
            <a:off x="4508895" y="5505560"/>
            <a:ext cx="903966"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Annulus</a:t>
            </a:r>
          </a:p>
        </p:txBody>
      </p:sp>
      <p:sp>
        <p:nvSpPr>
          <p:cNvPr id="19" name="TextBox 18">
            <a:extLst>
              <a:ext uri="{FF2B5EF4-FFF2-40B4-BE49-F238E27FC236}">
                <a16:creationId xmlns:a16="http://schemas.microsoft.com/office/drawing/2014/main" id="{29B0B51D-4A24-8A83-5FB7-F700DA6234F1}"/>
              </a:ext>
            </a:extLst>
          </p:cNvPr>
          <p:cNvSpPr txBox="1"/>
          <p:nvPr/>
        </p:nvSpPr>
        <p:spPr>
          <a:xfrm>
            <a:off x="5456549" y="5503342"/>
            <a:ext cx="1268086"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Intersection</a:t>
            </a:r>
          </a:p>
        </p:txBody>
      </p:sp>
      <p:sp>
        <p:nvSpPr>
          <p:cNvPr id="20" name="TextBox 19">
            <a:extLst>
              <a:ext uri="{FF2B5EF4-FFF2-40B4-BE49-F238E27FC236}">
                <a16:creationId xmlns:a16="http://schemas.microsoft.com/office/drawing/2014/main" id="{A8AB91E4-38C2-B69F-DE09-0174B1486EC5}"/>
              </a:ext>
            </a:extLst>
          </p:cNvPr>
          <p:cNvSpPr txBox="1"/>
          <p:nvPr/>
        </p:nvSpPr>
        <p:spPr>
          <a:xfrm>
            <a:off x="6768323" y="5500015"/>
            <a:ext cx="903966"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Ring</a:t>
            </a:r>
          </a:p>
        </p:txBody>
      </p:sp>
      <p:sp>
        <p:nvSpPr>
          <p:cNvPr id="21" name="TextBox 20">
            <a:extLst>
              <a:ext uri="{FF2B5EF4-FFF2-40B4-BE49-F238E27FC236}">
                <a16:creationId xmlns:a16="http://schemas.microsoft.com/office/drawing/2014/main" id="{BAF6D582-114E-17C3-5737-6E13AEABBD5E}"/>
              </a:ext>
            </a:extLst>
          </p:cNvPr>
          <p:cNvSpPr txBox="1"/>
          <p:nvPr/>
        </p:nvSpPr>
        <p:spPr>
          <a:xfrm>
            <a:off x="8241100" y="1578300"/>
            <a:ext cx="3674853" cy="461664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word annulus is used in many different contexts.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Earthworms are made up of ring-like segments called </a:t>
            </a:r>
            <a:r>
              <a:rPr lang="en-US" sz="1400" b="1" dirty="0">
                <a:latin typeface="Arial" panose="020B0604020202020204" pitchFamily="34" charset="0"/>
                <a:cs typeface="Arial" panose="020B0604020202020204" pitchFamily="34" charset="0"/>
              </a:rPr>
              <a:t>annuli</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Solar eclipses may be classified as either total, in which the Moon completely covers the Sun, or </a:t>
            </a:r>
            <a:r>
              <a:rPr lang="en-US" sz="1400" b="1" dirty="0">
                <a:latin typeface="Arial" panose="020B0604020202020204" pitchFamily="34" charset="0"/>
                <a:cs typeface="Arial" panose="020B0604020202020204" pitchFamily="34" charset="0"/>
              </a:rPr>
              <a:t>annular</a:t>
            </a:r>
            <a:r>
              <a:rPr lang="en-US" sz="1400" dirty="0">
                <a:latin typeface="Arial" panose="020B0604020202020204" pitchFamily="34" charset="0"/>
                <a:cs typeface="Arial" panose="020B0604020202020204" pitchFamily="34" charset="0"/>
              </a:rPr>
              <a:t>, in which the Moon obscures all but an outer ring of the Sun.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Your “ring finger” is known more formally as </a:t>
            </a:r>
            <a:r>
              <a:rPr lang="en-US" sz="1400" b="1" dirty="0" err="1">
                <a:latin typeface="Arial" panose="020B0604020202020204" pitchFamily="34" charset="0"/>
                <a:cs typeface="Arial" panose="020B0604020202020204" pitchFamily="34" charset="0"/>
              </a:rPr>
              <a:t>digitus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anularis</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An </a:t>
            </a:r>
            <a:r>
              <a:rPr lang="en-US" sz="1400" b="1" dirty="0">
                <a:latin typeface="Arial" panose="020B0604020202020204" pitchFamily="34" charset="0"/>
                <a:cs typeface="Arial" panose="020B0604020202020204" pitchFamily="34" charset="0"/>
              </a:rPr>
              <a:t>annular lake </a:t>
            </a:r>
            <a:r>
              <a:rPr lang="en-US" sz="1400" dirty="0">
                <a:latin typeface="Arial" panose="020B0604020202020204" pitchFamily="34" charset="0"/>
                <a:cs typeface="Arial" panose="020B0604020202020204" pitchFamily="34" charset="0"/>
              </a:rPr>
              <a:t>is a ring-shaped lake caused by a meteor impact.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Next:</a:t>
            </a:r>
          </a:p>
          <a:p>
            <a:r>
              <a:rPr lang="en-US" sz="1400" dirty="0">
                <a:latin typeface="Arial" panose="020B0604020202020204" pitchFamily="34" charset="0"/>
                <a:cs typeface="Arial" panose="020B0604020202020204" pitchFamily="34" charset="0"/>
              </a:rPr>
              <a:t>Stop 7 is on the sidewalk next to Browning Drive near the corner of the University Center, just a few steps away.</a:t>
            </a:r>
          </a:p>
        </p:txBody>
      </p:sp>
      <p:sp>
        <p:nvSpPr>
          <p:cNvPr id="23" name="TextBox 22">
            <a:extLst>
              <a:ext uri="{FF2B5EF4-FFF2-40B4-BE49-F238E27FC236}">
                <a16:creationId xmlns:a16="http://schemas.microsoft.com/office/drawing/2014/main" id="{37D88DB5-AA1E-421D-B88C-230C88BD6C0F}"/>
              </a:ext>
            </a:extLst>
          </p:cNvPr>
          <p:cNvSpPr txBox="1"/>
          <p:nvPr/>
        </p:nvSpPr>
        <p:spPr>
          <a:xfrm>
            <a:off x="322583" y="5462643"/>
            <a:ext cx="3674853"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What do you notice when viewing it from above? </a:t>
            </a:r>
          </a:p>
        </p:txBody>
      </p:sp>
      <p:sp>
        <p:nvSpPr>
          <p:cNvPr id="24" name="Oval 23">
            <a:extLst>
              <a:ext uri="{FF2B5EF4-FFF2-40B4-BE49-F238E27FC236}">
                <a16:creationId xmlns:a16="http://schemas.microsoft.com/office/drawing/2014/main" id="{2C1B7F20-7926-EC23-E280-22376D6CB8FD}"/>
              </a:ext>
            </a:extLst>
          </p:cNvPr>
          <p:cNvSpPr/>
          <p:nvPr/>
        </p:nvSpPr>
        <p:spPr>
          <a:xfrm>
            <a:off x="5588517" y="4573601"/>
            <a:ext cx="903966" cy="841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891B52-E3F5-1563-6762-B8C99B1AAC42}"/>
              </a:ext>
            </a:extLst>
          </p:cNvPr>
          <p:cNvSpPr/>
          <p:nvPr/>
        </p:nvSpPr>
        <p:spPr>
          <a:xfrm>
            <a:off x="5710930" y="4674861"/>
            <a:ext cx="659140" cy="634331"/>
          </a:xfrm>
          <a:prstGeom prst="ellipse">
            <a:avLst/>
          </a:prstGeom>
          <a:solidFill>
            <a:schemeClr val="bg1"/>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54" name="Picture 6" descr="Image 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31" y="3665055"/>
            <a:ext cx="1791212" cy="178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52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7: Utility Hole (Manhole) Cover</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pic>
        <p:nvPicPr>
          <p:cNvPr id="12" name="Picture 11">
            <a:extLst>
              <a:ext uri="{FF2B5EF4-FFF2-40B4-BE49-F238E27FC236}">
                <a16:creationId xmlns:a16="http://schemas.microsoft.com/office/drawing/2014/main" id="{B07204A2-F436-C425-2E66-1D8185F8925B}"/>
              </a:ext>
            </a:extLst>
          </p:cNvPr>
          <p:cNvPicPr/>
          <p:nvPr/>
        </p:nvPicPr>
        <p:blipFill>
          <a:blip r:embed="rId3" cstate="hqprint">
            <a:extLst>
              <a:ext uri="{28A0092B-C50C-407E-A947-70E740481C1C}">
                <a14:useLocalDpi xmlns:a14="http://schemas.microsoft.com/office/drawing/2010/main" val="0"/>
              </a:ext>
            </a:extLst>
          </a:blip>
          <a:stretch>
            <a:fillRect/>
          </a:stretch>
        </p:blipFill>
        <p:spPr>
          <a:xfrm>
            <a:off x="2626417" y="1568837"/>
            <a:ext cx="1332642" cy="1495338"/>
          </a:xfrm>
          <a:prstGeom prst="rect">
            <a:avLst/>
          </a:prstGeom>
        </p:spPr>
      </p:pic>
      <p:sp>
        <p:nvSpPr>
          <p:cNvPr id="14" name="TextBox 13">
            <a:extLst>
              <a:ext uri="{FF2B5EF4-FFF2-40B4-BE49-F238E27FC236}">
                <a16:creationId xmlns:a16="http://schemas.microsoft.com/office/drawing/2014/main" id="{CCF9FCD4-E236-168E-70DE-5646F6CA31A7}"/>
              </a:ext>
            </a:extLst>
          </p:cNvPr>
          <p:cNvSpPr txBox="1"/>
          <p:nvPr/>
        </p:nvSpPr>
        <p:spPr>
          <a:xfrm>
            <a:off x="4214107" y="1421543"/>
            <a:ext cx="3890515" cy="3754874"/>
          </a:xfrm>
          <a:prstGeom prst="rect">
            <a:avLst/>
          </a:prstGeom>
          <a:noFill/>
        </p:spPr>
        <p:txBody>
          <a:bodyPr wrap="square">
            <a:spAutoFit/>
          </a:bodyPr>
          <a:lstStyle/>
          <a:p>
            <a:pPr marL="0" indent="0">
              <a:lnSpc>
                <a:spcPct val="100000"/>
              </a:lnSpc>
              <a:buNone/>
            </a:pPr>
            <a:r>
              <a:rPr lang="en-US" sz="1400" dirty="0">
                <a:latin typeface="Arial" panose="020B0604020202020204" pitchFamily="34" charset="0"/>
                <a:cs typeface="Arial" panose="020B0604020202020204" pitchFamily="34" charset="0"/>
              </a:rPr>
              <a:t>A very important safety reason why manhole covers are round, however, is that round covers will not accidentally fall into the manhole itself. With a round cover, no matter how you hold it, it will not fall in the hole. If it were square, someone could hold the cover diagonally over the hole and drop it in. This is hazardous to the workers below as well as people who travel over the manhole.</a:t>
            </a: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Can you show that this is true? </a:t>
            </a: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Let’s use a square which measures 30 inches on each side. How long is the </a:t>
            </a:r>
            <a:r>
              <a:rPr lang="en-US" sz="1400" b="1" i="1" dirty="0">
                <a:solidFill>
                  <a:srgbClr val="C00000"/>
                </a:solidFill>
                <a:latin typeface="Arial" panose="020B0604020202020204" pitchFamily="34" charset="0"/>
                <a:cs typeface="Arial" panose="020B0604020202020204" pitchFamily="34" charset="0"/>
              </a:rPr>
              <a:t>diagonal</a:t>
            </a:r>
            <a:r>
              <a:rPr lang="en-US" sz="1400" dirty="0">
                <a:latin typeface="Arial" panose="020B0604020202020204" pitchFamily="34" charset="0"/>
                <a:cs typeface="Arial" panose="020B0604020202020204" pitchFamily="34" charset="0"/>
              </a:rPr>
              <a:t> of the square hole? Could the cover be positioned in a way that it would fall through the opening?</a:t>
            </a:r>
          </a:p>
          <a:p>
            <a:pPr marL="0" indent="0">
              <a:lnSpc>
                <a:spcPct val="100000"/>
              </a:lnSpc>
              <a:buNone/>
            </a:pPr>
            <a:endParaRPr lang="en-US"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4D9E128-9314-8298-FCB9-B3FDAC4FFF51}"/>
              </a:ext>
            </a:extLst>
          </p:cNvPr>
          <p:cNvSpPr txBox="1"/>
          <p:nvPr/>
        </p:nvSpPr>
        <p:spPr>
          <a:xfrm>
            <a:off x="242975" y="1461376"/>
            <a:ext cx="2383442" cy="1815882"/>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Stop </a:t>
            </a:r>
            <a:r>
              <a:rPr lang="en-US" sz="1400" dirty="0" smtClean="0">
                <a:latin typeface="Arial" panose="020B0604020202020204" pitchFamily="34" charset="0"/>
                <a:cs typeface="Arial" panose="020B0604020202020204" pitchFamily="34" charset="0"/>
              </a:rPr>
              <a:t>7 </a:t>
            </a:r>
            <a:r>
              <a:rPr lang="en-US" sz="1400" dirty="0">
                <a:latin typeface="Arial" panose="020B0604020202020204" pitchFamily="34" charset="0"/>
                <a:cs typeface="Arial" panose="020B0604020202020204" pitchFamily="34" charset="0"/>
              </a:rPr>
              <a:t>is a utility Hole cover near Browning Drive and the corner of the University Center. The APSU Physical Plant maintains the utilities on campus that keep our buildings warm in the winter and cool in the summer. </a:t>
            </a:r>
          </a:p>
        </p:txBody>
      </p:sp>
      <p:sp>
        <p:nvSpPr>
          <p:cNvPr id="16" name="TextBox 15">
            <a:extLst>
              <a:ext uri="{FF2B5EF4-FFF2-40B4-BE49-F238E27FC236}">
                <a16:creationId xmlns:a16="http://schemas.microsoft.com/office/drawing/2014/main" id="{B80D1F1E-E1A4-30AF-7611-FE1001A9EFEE}"/>
              </a:ext>
            </a:extLst>
          </p:cNvPr>
          <p:cNvSpPr txBox="1"/>
          <p:nvPr/>
        </p:nvSpPr>
        <p:spPr>
          <a:xfrm>
            <a:off x="242975" y="3285419"/>
            <a:ext cx="4036791" cy="29238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You will see many of these utility holes across campus where the maintenance workers access the maze of underground pipes and wiring.</a:t>
            </a:r>
          </a:p>
          <a:p>
            <a:endParaRPr lang="en-US" sz="8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Why are utility hole (manhole) covers round?</a:t>
            </a:r>
          </a:p>
          <a:p>
            <a:r>
              <a:rPr lang="en-US" sz="8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The round shape makes it easier to put the covers back in place after the workers have used them to access passageways below the cover since they don’t need to be rotated to find the right fit. Round covers are also easier to manufacture since there are no angles to match up.</a:t>
            </a:r>
          </a:p>
          <a:p>
            <a:endParaRPr lang="en-US" sz="1400"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5E1A3112-ADBB-3C49-3B56-4206B7AB7A13}"/>
              </a:ext>
            </a:extLst>
          </p:cNvPr>
          <p:cNvGrpSpPr/>
          <p:nvPr/>
        </p:nvGrpSpPr>
        <p:grpSpPr>
          <a:xfrm>
            <a:off x="5270371" y="4784952"/>
            <a:ext cx="1406707" cy="956791"/>
            <a:chOff x="-290452" y="-138858"/>
            <a:chExt cx="1884302" cy="1599358"/>
          </a:xfrm>
        </p:grpSpPr>
        <p:sp>
          <p:nvSpPr>
            <p:cNvPr id="18" name="Rectangle 17">
              <a:extLst>
                <a:ext uri="{FF2B5EF4-FFF2-40B4-BE49-F238E27FC236}">
                  <a16:creationId xmlns:a16="http://schemas.microsoft.com/office/drawing/2014/main" id="{3600210C-56EC-EFF0-95A5-EA09B69ABBD4}"/>
                </a:ext>
              </a:extLst>
            </p:cNvPr>
            <p:cNvSpPr/>
            <p:nvPr/>
          </p:nvSpPr>
          <p:spPr>
            <a:xfrm>
              <a:off x="425450" y="292100"/>
              <a:ext cx="1168400" cy="1168400"/>
            </a:xfrm>
            <a:prstGeom prst="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Text Box 2">
              <a:extLst>
                <a:ext uri="{FF2B5EF4-FFF2-40B4-BE49-F238E27FC236}">
                  <a16:creationId xmlns:a16="http://schemas.microsoft.com/office/drawing/2014/main" id="{01DAFB79-EDFD-E6C6-4F3F-A4A9FFF49441}"/>
                </a:ext>
              </a:extLst>
            </p:cNvPr>
            <p:cNvSpPr txBox="1">
              <a:spLocks noChangeArrowheads="1"/>
            </p:cNvSpPr>
            <p:nvPr/>
          </p:nvSpPr>
          <p:spPr bwMode="auto">
            <a:xfrm>
              <a:off x="644503" y="-138858"/>
              <a:ext cx="827144" cy="292101"/>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30 in </a:t>
              </a:r>
            </a:p>
          </p:txBody>
        </p:sp>
        <p:sp>
          <p:nvSpPr>
            <p:cNvPr id="20" name="Text Box 2">
              <a:extLst>
                <a:ext uri="{FF2B5EF4-FFF2-40B4-BE49-F238E27FC236}">
                  <a16:creationId xmlns:a16="http://schemas.microsoft.com/office/drawing/2014/main" id="{9E4E59BE-1DE9-5234-6F82-93D2686D1EE7}"/>
                </a:ext>
              </a:extLst>
            </p:cNvPr>
            <p:cNvSpPr txBox="1">
              <a:spLocks noChangeArrowheads="1"/>
            </p:cNvSpPr>
            <p:nvPr/>
          </p:nvSpPr>
          <p:spPr bwMode="auto">
            <a:xfrm>
              <a:off x="-290452" y="645973"/>
              <a:ext cx="929355" cy="460652"/>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30 in </a:t>
              </a:r>
            </a:p>
          </p:txBody>
        </p:sp>
      </p:gr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7156855-0D95-A4F8-7933-78FC39C230BD}"/>
                  </a:ext>
                </a:extLst>
              </p:cNvPr>
              <p:cNvSpPr txBox="1"/>
              <p:nvPr/>
            </p:nvSpPr>
            <p:spPr>
              <a:xfrm>
                <a:off x="8241100" y="1568837"/>
                <a:ext cx="3674853" cy="440120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If you are having trouble finding the diagonal of the square, here is a hint: Use the Pythagorean Theorem for right triangles </a:t>
                </a:r>
                <a14:m>
                  <m:oMath xmlns:m="http://schemas.openxmlformats.org/officeDocument/2006/math">
                    <m:sSup>
                      <m:sSupPr>
                        <m:ctrlPr>
                          <a:rPr lang="en-US" sz="1400" b="0" i="1" smtClean="0">
                            <a:latin typeface="Cambria Math" panose="02040503050406030204" pitchFamily="18" charset="0"/>
                            <a:cs typeface="Arial" panose="020B0604020202020204" pitchFamily="34" charset="0"/>
                          </a:rPr>
                        </m:ctrlPr>
                      </m:sSupPr>
                      <m:e>
                        <m:r>
                          <a:rPr lang="en-US" sz="1400" b="0" i="1" smtClean="0">
                            <a:latin typeface="Cambria Math" panose="02040503050406030204" pitchFamily="18" charset="0"/>
                            <a:cs typeface="Arial" panose="020B0604020202020204" pitchFamily="34" charset="0"/>
                          </a:rPr>
                          <m:t>𝑎</m:t>
                        </m:r>
                      </m:e>
                      <m:sup>
                        <m:r>
                          <a:rPr lang="en-US" sz="1400" b="0" i="1" smtClean="0">
                            <a:latin typeface="Cambria Math" panose="02040503050406030204" pitchFamily="18" charset="0"/>
                            <a:cs typeface="Arial" panose="020B0604020202020204" pitchFamily="34" charset="0"/>
                          </a:rPr>
                          <m:t>2</m:t>
                        </m:r>
                      </m:sup>
                    </m:sSup>
                    <m:r>
                      <a:rPr lang="en-US" sz="1400" b="0" i="1" smtClean="0">
                        <a:latin typeface="Cambria Math" panose="02040503050406030204" pitchFamily="18" charset="0"/>
                        <a:cs typeface="Arial" panose="020B0604020202020204" pitchFamily="34" charset="0"/>
                      </a:rPr>
                      <m:t>+</m:t>
                    </m:r>
                    <m:sSup>
                      <m:sSupPr>
                        <m:ctrlPr>
                          <a:rPr lang="en-US" sz="1400" b="0" i="1" smtClean="0">
                            <a:latin typeface="Cambria Math" panose="02040503050406030204" pitchFamily="18" charset="0"/>
                            <a:cs typeface="Arial" panose="020B0604020202020204" pitchFamily="34" charset="0"/>
                          </a:rPr>
                        </m:ctrlPr>
                      </m:sSupPr>
                      <m:e>
                        <m:r>
                          <a:rPr lang="en-US" sz="1400" b="0" i="1" smtClean="0">
                            <a:latin typeface="Cambria Math" panose="02040503050406030204" pitchFamily="18" charset="0"/>
                            <a:cs typeface="Arial" panose="020B0604020202020204" pitchFamily="34" charset="0"/>
                          </a:rPr>
                          <m:t>𝑏</m:t>
                        </m:r>
                      </m:e>
                      <m:sup>
                        <m:r>
                          <a:rPr lang="en-US" sz="1400" b="0" i="1" smtClean="0">
                            <a:latin typeface="Cambria Math" panose="02040503050406030204" pitchFamily="18" charset="0"/>
                            <a:cs typeface="Arial" panose="020B0604020202020204" pitchFamily="34" charset="0"/>
                          </a:rPr>
                          <m:t>2</m:t>
                        </m:r>
                      </m:sup>
                    </m:sSup>
                    <m:r>
                      <a:rPr lang="en-US" sz="1400" b="0" i="1" smtClean="0">
                        <a:latin typeface="Cambria Math" panose="02040503050406030204" pitchFamily="18" charset="0"/>
                        <a:cs typeface="Arial" panose="020B0604020202020204" pitchFamily="34" charset="0"/>
                      </a:rPr>
                      <m:t>=</m:t>
                    </m:r>
                    <m:sSup>
                      <m:sSupPr>
                        <m:ctrlPr>
                          <a:rPr lang="en-US" sz="1400" b="0" i="1" smtClean="0">
                            <a:latin typeface="Cambria Math" panose="02040503050406030204" pitchFamily="18" charset="0"/>
                            <a:cs typeface="Arial" panose="020B0604020202020204" pitchFamily="34" charset="0"/>
                          </a:rPr>
                        </m:ctrlPr>
                      </m:sSupPr>
                      <m:e>
                        <m:r>
                          <a:rPr lang="en-US" sz="1400" b="0" i="1" smtClean="0">
                            <a:latin typeface="Cambria Math" panose="02040503050406030204" pitchFamily="18" charset="0"/>
                            <a:cs typeface="Arial" panose="020B0604020202020204" pitchFamily="34" charset="0"/>
                          </a:rPr>
                          <m:t>𝑐</m:t>
                        </m:r>
                      </m:e>
                      <m:sup>
                        <m:r>
                          <a:rPr lang="en-US" sz="1400" b="0" i="1" smtClean="0">
                            <a:latin typeface="Cambria Math" panose="02040503050406030204" pitchFamily="18" charset="0"/>
                            <a:cs typeface="Arial" panose="020B0604020202020204" pitchFamily="34" charset="0"/>
                          </a:rPr>
                          <m:t>2</m:t>
                        </m:r>
                      </m:sup>
                    </m:sSup>
                  </m:oMath>
                </a14:m>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diagonal measurement of the square with 30-inch sides would be about 42.4 inches. You could easily turn the cover in a way that a 30-inch side will fit through the 42-inch diagonal of the hole.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(Insert picture)</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Next:</a:t>
                </a:r>
              </a:p>
              <a:p>
                <a:r>
                  <a:rPr lang="en-US" sz="1400" dirty="0">
                    <a:latin typeface="Arial" panose="020B0604020202020204" pitchFamily="34" charset="0"/>
                    <a:cs typeface="Arial" panose="020B0604020202020204" pitchFamily="34" charset="0"/>
                  </a:rPr>
                  <a:t>Stop 8 is </a:t>
                </a:r>
                <a:r>
                  <a:rPr lang="en-US" sz="1400" dirty="0" smtClean="0">
                    <a:latin typeface="Arial" panose="020B0604020202020204" pitchFamily="34" charset="0"/>
                    <a:cs typeface="Arial" panose="020B0604020202020204" pitchFamily="34" charset="0"/>
                  </a:rPr>
                  <a:t>at Governor’s Terrace on </a:t>
                </a:r>
                <a:r>
                  <a:rPr lang="en-US" sz="1400" dirty="0" err="1" smtClean="0">
                    <a:latin typeface="Arial" panose="020B0604020202020204" pitchFamily="34" charset="0"/>
                    <a:cs typeface="Arial" panose="020B0604020202020204" pitchFamily="34" charset="0"/>
                  </a:rPr>
                  <a:t>Drane</a:t>
                </a:r>
                <a:r>
                  <a:rPr lang="en-US" sz="1400" dirty="0" smtClean="0">
                    <a:latin typeface="Arial" panose="020B0604020202020204" pitchFamily="34" charset="0"/>
                    <a:cs typeface="Arial" panose="020B0604020202020204" pitchFamily="34" charset="0"/>
                  </a:rPr>
                  <a:t> Street.</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mc:Choice>
        <mc:Fallback>
          <p:sp>
            <p:nvSpPr>
              <p:cNvPr id="21" name="TextBox 20">
                <a:extLst>
                  <a:ext uri="{FF2B5EF4-FFF2-40B4-BE49-F238E27FC236}">
                    <a16:creationId xmlns:a16="http://schemas.microsoft.com/office/drawing/2014/main" id="{77156855-0D95-A4F8-7933-78FC39C230BD}"/>
                  </a:ext>
                </a:extLst>
              </p:cNvPr>
              <p:cNvSpPr txBox="1">
                <a:spLocks noRot="1" noChangeAspect="1" noMove="1" noResize="1" noEditPoints="1" noAdjustHandles="1" noChangeArrowheads="1" noChangeShapeType="1" noTextEdit="1"/>
              </p:cNvSpPr>
              <p:nvPr/>
            </p:nvSpPr>
            <p:spPr>
              <a:xfrm>
                <a:off x="8241100" y="1568837"/>
                <a:ext cx="3674853" cy="4401205"/>
              </a:xfrm>
              <a:prstGeom prst="rect">
                <a:avLst/>
              </a:prstGeom>
              <a:blipFill>
                <a:blip r:embed="rId4"/>
                <a:stretch>
                  <a:fillRect l="-498" t="-139" r="-1658"/>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026D557A-177D-33B5-CEA5-30FE0B8663EF}"/>
              </a:ext>
            </a:extLst>
          </p:cNvPr>
          <p:cNvCxnSpPr>
            <a:cxnSpLocks/>
          </p:cNvCxnSpPr>
          <p:nvPr/>
        </p:nvCxnSpPr>
        <p:spPr>
          <a:xfrm flipV="1">
            <a:off x="5804821" y="5037745"/>
            <a:ext cx="872257" cy="703998"/>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3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a:t>
            </a:r>
            <a:r>
              <a:rPr lang="en-US" sz="2400" dirty="0" smtClean="0">
                <a:latin typeface="Arial" panose="020B0604020202020204" pitchFamily="34" charset="0"/>
                <a:cs typeface="Arial" panose="020B0604020202020204" pitchFamily="34" charset="0"/>
              </a:rPr>
              <a:t>8: </a:t>
            </a:r>
            <a:r>
              <a:rPr lang="en-US" sz="2400" dirty="0">
                <a:latin typeface="Arial" panose="020B0604020202020204" pitchFamily="34" charset="0"/>
                <a:cs typeface="Arial" panose="020B0604020202020204" pitchFamily="34" charset="0"/>
              </a:rPr>
              <a:t>Is this a Euler Path?</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sp>
        <p:nvSpPr>
          <p:cNvPr id="2" name="TextBox 1">
            <a:extLst>
              <a:ext uri="{FF2B5EF4-FFF2-40B4-BE49-F238E27FC236}">
                <a16:creationId xmlns:a16="http://schemas.microsoft.com/office/drawing/2014/main" id="{E7D1994E-209B-B8B1-BF40-6E501B81D942}"/>
              </a:ext>
            </a:extLst>
          </p:cNvPr>
          <p:cNvSpPr txBox="1"/>
          <p:nvPr/>
        </p:nvSpPr>
        <p:spPr>
          <a:xfrm>
            <a:off x="276044" y="1612490"/>
            <a:ext cx="3674853" cy="160043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Stop 9 is at the Quad between the two Governor’s Terrace residential buildings for students. (Also known as “dorm” rooms.)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Notice the shape formed by the intersecting sidewalks. Here is a picture from above that might help.</a:t>
            </a:r>
          </a:p>
        </p:txBody>
      </p:sp>
      <p:pic>
        <p:nvPicPr>
          <p:cNvPr id="12" name="Picture 11">
            <a:extLst>
              <a:ext uri="{FF2B5EF4-FFF2-40B4-BE49-F238E27FC236}">
                <a16:creationId xmlns:a16="http://schemas.microsoft.com/office/drawing/2014/main" id="{DD2C50B4-82E7-6F4D-98F4-53E35673D60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8341" y="3364041"/>
            <a:ext cx="3572555" cy="2171519"/>
          </a:xfrm>
          <a:prstGeom prst="rect">
            <a:avLst/>
          </a:prstGeom>
        </p:spPr>
      </p:pic>
      <p:sp>
        <p:nvSpPr>
          <p:cNvPr id="13" name="TextBox 12">
            <a:extLst>
              <a:ext uri="{FF2B5EF4-FFF2-40B4-BE49-F238E27FC236}">
                <a16:creationId xmlns:a16="http://schemas.microsoft.com/office/drawing/2014/main" id="{022888FA-7A73-1506-4BFD-82B12A99D551}"/>
              </a:ext>
            </a:extLst>
          </p:cNvPr>
          <p:cNvSpPr txBox="1"/>
          <p:nvPr/>
        </p:nvSpPr>
        <p:spPr>
          <a:xfrm>
            <a:off x="4258572" y="1559865"/>
            <a:ext cx="3674853" cy="4431983"/>
          </a:xfrm>
          <a:prstGeom prst="rect">
            <a:avLst/>
          </a:prstGeom>
          <a:noFill/>
        </p:spPr>
        <p:txBody>
          <a:bodyPr wrap="square">
            <a:spAutoFit/>
          </a:bodyPr>
          <a:lstStyle/>
          <a:p>
            <a:pPr marL="0" indent="0">
              <a:lnSpc>
                <a:spcPct val="100000"/>
              </a:lnSpc>
              <a:buNone/>
            </a:pPr>
            <a:r>
              <a:rPr lang="en-US" sz="1400" dirty="0">
                <a:latin typeface="Arial" panose="020B0604020202020204" pitchFamily="34" charset="0"/>
                <a:cs typeface="Arial" panose="020B0604020202020204" pitchFamily="34" charset="0"/>
              </a:rPr>
              <a:t>Can you walk a path along the sidewalks so that you only walk along each sidewalk exactly one time? You may cross a path that you have already traveled, but you may not walk along the same sidewalk twice.</a:t>
            </a: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In graph theory, a path is a connected sequence of edges (like the sidewalks) that starts at one point and ends at another. If a path returns you to the starting point, then it is called a circuit.</a:t>
            </a:r>
          </a:p>
          <a:p>
            <a:pPr marL="0" indent="0">
              <a:lnSpc>
                <a:spcPct val="100000"/>
              </a:lnSpc>
              <a:buNone/>
            </a:pPr>
            <a:endParaRPr lang="en-US" sz="8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A path or circuit is a Euler path or circuit if it covers every edge only once.</a:t>
            </a:r>
          </a:p>
          <a:p>
            <a:pPr marL="0" indent="0">
              <a:lnSpc>
                <a:spcPct val="100000"/>
              </a:lnSpc>
              <a:buNone/>
            </a:pPr>
            <a:endParaRPr lang="en-US" sz="8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Is the sidewalk structure in the courtyard a Euler path?</a:t>
            </a:r>
          </a:p>
          <a:p>
            <a:pPr marL="0" indent="0">
              <a:lnSpc>
                <a:spcPct val="100000"/>
              </a:lnSpc>
              <a:buNone/>
            </a:pPr>
            <a:endParaRPr lang="en-US" sz="800" dirty="0">
              <a:latin typeface="Arial" panose="020B0604020202020204" pitchFamily="34" charset="0"/>
              <a:cs typeface="Arial" panose="020B0604020202020204" pitchFamily="34" charset="0"/>
            </a:endParaRPr>
          </a:p>
          <a:p>
            <a:pPr marL="0" indent="0">
              <a:lnSpc>
                <a:spcPct val="100000"/>
              </a:lnSpc>
              <a:buNone/>
            </a:pPr>
            <a:r>
              <a:rPr lang="en-US" sz="1400" b="1" dirty="0">
                <a:solidFill>
                  <a:srgbClr val="C00000"/>
                </a:solidFill>
                <a:latin typeface="Arial" panose="020B0604020202020204" pitchFamily="34" charset="0"/>
                <a:cs typeface="Arial" panose="020B0604020202020204" pitchFamily="34" charset="0"/>
              </a:rPr>
              <a:t>(Euler is pronounced “oil-er”.)</a:t>
            </a:r>
            <a:endParaRPr lang="en-US" sz="1400" dirty="0"/>
          </a:p>
        </p:txBody>
      </p:sp>
      <p:sp>
        <p:nvSpPr>
          <p:cNvPr id="14" name="TextBox 13">
            <a:extLst>
              <a:ext uri="{FF2B5EF4-FFF2-40B4-BE49-F238E27FC236}">
                <a16:creationId xmlns:a16="http://schemas.microsoft.com/office/drawing/2014/main" id="{52CC5293-773D-4075-D2C7-A2658EC4D24D}"/>
              </a:ext>
            </a:extLst>
          </p:cNvPr>
          <p:cNvSpPr txBox="1"/>
          <p:nvPr/>
        </p:nvSpPr>
        <p:spPr>
          <a:xfrm>
            <a:off x="8241100" y="1587478"/>
            <a:ext cx="3674853" cy="1508105"/>
          </a:xfrm>
          <a:prstGeom prst="rect">
            <a:avLst/>
          </a:prstGeom>
          <a:noFill/>
        </p:spPr>
        <p:txBody>
          <a:bodyPr wrap="square">
            <a:spAutoFit/>
          </a:bodyPr>
          <a:lstStyle/>
          <a:p>
            <a:pPr marL="0" indent="0">
              <a:lnSpc>
                <a:spcPct val="100000"/>
              </a:lnSpc>
              <a:buNone/>
            </a:pPr>
            <a:r>
              <a:rPr lang="en-US" sz="1400" dirty="0">
                <a:latin typeface="Arial" panose="020B0604020202020204" pitchFamily="34" charset="0"/>
                <a:cs typeface="Arial" panose="020B0604020202020204" pitchFamily="34" charset="0"/>
              </a:rPr>
              <a:t>Were you successful? Draw the path that you walked if you were able to complete this task.</a:t>
            </a:r>
          </a:p>
          <a:p>
            <a:pPr marL="0" indent="0">
              <a:lnSpc>
                <a:spcPct val="100000"/>
              </a:lnSpc>
              <a:buNone/>
            </a:pPr>
            <a:endParaRPr lang="en-US" sz="8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If you were unable to complete the task, is there a way to add just one sidewalk path to make it work?</a:t>
            </a:r>
            <a:endParaRPr lang="en-US" sz="1400" dirty="0"/>
          </a:p>
        </p:txBody>
      </p:sp>
      <p:pic>
        <p:nvPicPr>
          <p:cNvPr id="15" name="Content Placeholder 4">
            <a:extLst>
              <a:ext uri="{FF2B5EF4-FFF2-40B4-BE49-F238E27FC236}">
                <a16:creationId xmlns:a16="http://schemas.microsoft.com/office/drawing/2014/main" id="{1823C4FE-D7A5-6D2D-B47D-81358FAE50C8}"/>
              </a:ext>
            </a:extLst>
          </p:cNvPr>
          <p:cNvPicPr>
            <a:picLocks/>
          </p:cNvPicPr>
          <p:nvPr/>
        </p:nvPicPr>
        <p:blipFill>
          <a:blip r:embed="rId4" cstate="hqprint">
            <a:extLst>
              <a:ext uri="{28A0092B-C50C-407E-A947-70E740481C1C}">
                <a14:useLocalDpi xmlns:a14="http://schemas.microsoft.com/office/drawing/2010/main" val="0"/>
              </a:ext>
            </a:extLst>
          </a:blip>
          <a:stretch>
            <a:fillRect/>
          </a:stretch>
        </p:blipFill>
        <p:spPr bwMode="auto">
          <a:xfrm rot="21540000">
            <a:off x="9530497" y="3053001"/>
            <a:ext cx="1096055" cy="654135"/>
          </a:xfrm>
          <a:prstGeom prst="rect">
            <a:avLst/>
          </a:prstGeom>
          <a:noFill/>
          <a:ln>
            <a:noFill/>
          </a:ln>
        </p:spPr>
      </p:pic>
      <p:sp>
        <p:nvSpPr>
          <p:cNvPr id="17" name="TextBox 16">
            <a:extLst>
              <a:ext uri="{FF2B5EF4-FFF2-40B4-BE49-F238E27FC236}">
                <a16:creationId xmlns:a16="http://schemas.microsoft.com/office/drawing/2014/main" id="{39356273-F2AD-3003-AFF2-EDF9C3E07182}"/>
              </a:ext>
            </a:extLst>
          </p:cNvPr>
          <p:cNvSpPr txBox="1"/>
          <p:nvPr/>
        </p:nvSpPr>
        <p:spPr>
          <a:xfrm>
            <a:off x="8345428" y="3762418"/>
            <a:ext cx="3586963" cy="2462213"/>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Euler paths and circuits are named for Leonhard Euler (1707 - 1783). You can read more about this mathematician here: </a:t>
            </a:r>
            <a:r>
              <a:rPr lang="en-US" sz="1400" dirty="0">
                <a:latin typeface="Arial" panose="020B0604020202020204" pitchFamily="34" charset="0"/>
                <a:cs typeface="Arial" panose="020B0604020202020204" pitchFamily="34" charset="0"/>
                <a:hlinkClick r:id="rId5"/>
              </a:rPr>
              <a:t>https://en.wikipedia.org/wiki/Leonhard_Euler</a:t>
            </a:r>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Next:</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The next stop is between the University Center and the Library, so walk behind the Ellington Bldg. down Browning Drive towards the main courtyard.</a:t>
            </a:r>
          </a:p>
        </p:txBody>
      </p:sp>
      <p:pic>
        <p:nvPicPr>
          <p:cNvPr id="16" name="Content Placeholder 4">
            <a:extLst>
              <a:ext uri="{FF2B5EF4-FFF2-40B4-BE49-F238E27FC236}">
                <a16:creationId xmlns:a16="http://schemas.microsoft.com/office/drawing/2014/main" id="{C5669709-0BBF-277E-FCE0-5A4FEFE2BDA4}"/>
              </a:ext>
            </a:extLst>
          </p:cNvPr>
          <p:cNvPicPr>
            <a:picLocks/>
          </p:cNvPicPr>
          <p:nvPr/>
        </p:nvPicPr>
        <p:blipFill>
          <a:blip r:embed="rId4" cstate="hqprint">
            <a:extLst>
              <a:ext uri="{28A0092B-C50C-407E-A947-70E740481C1C}">
                <a14:useLocalDpi xmlns:a14="http://schemas.microsoft.com/office/drawing/2010/main" val="0"/>
              </a:ext>
            </a:extLst>
          </a:blip>
          <a:stretch>
            <a:fillRect/>
          </a:stretch>
        </p:blipFill>
        <p:spPr bwMode="auto">
          <a:xfrm rot="21540000">
            <a:off x="5571418" y="2698030"/>
            <a:ext cx="1049159" cy="622893"/>
          </a:xfrm>
          <a:prstGeom prst="rect">
            <a:avLst/>
          </a:prstGeom>
          <a:noFill/>
          <a:ln>
            <a:noFill/>
          </a:ln>
        </p:spPr>
      </p:pic>
    </p:spTree>
    <p:extLst>
      <p:ext uri="{BB962C8B-B14F-4D97-AF65-F5344CB8AC3E}">
        <p14:creationId xmlns:p14="http://schemas.microsoft.com/office/powerpoint/2010/main" val="321075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a:t>
            </a:r>
            <a:r>
              <a:rPr lang="en-US" sz="2400" dirty="0" smtClean="0">
                <a:latin typeface="Arial" panose="020B0604020202020204" pitchFamily="34" charset="0"/>
                <a:cs typeface="Arial" panose="020B0604020202020204" pitchFamily="34" charset="0"/>
              </a:rPr>
              <a:t>9: </a:t>
            </a:r>
            <a:r>
              <a:rPr lang="en-US" sz="2400" dirty="0">
                <a:latin typeface="Arial" panose="020B0604020202020204" pitchFamily="34" charset="0"/>
                <a:cs typeface="Arial" panose="020B0604020202020204" pitchFamily="34" charset="0"/>
              </a:rPr>
              <a:t>How Did That Cupola Get Here?</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pic>
        <p:nvPicPr>
          <p:cNvPr id="12" name="Content Placeholder 6">
            <a:extLst>
              <a:ext uri="{FF2B5EF4-FFF2-40B4-BE49-F238E27FC236}">
                <a16:creationId xmlns:a16="http://schemas.microsoft.com/office/drawing/2014/main" id="{7758F684-4D49-FD21-662F-0944A6B9CEC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13470" y="1542599"/>
            <a:ext cx="1812889" cy="1225014"/>
          </a:xfrm>
          <a:prstGeom prst="rect">
            <a:avLst/>
          </a:prstGeom>
        </p:spPr>
      </p:pic>
      <p:sp>
        <p:nvSpPr>
          <p:cNvPr id="3" name="TextBox 2">
            <a:extLst>
              <a:ext uri="{FF2B5EF4-FFF2-40B4-BE49-F238E27FC236}">
                <a16:creationId xmlns:a16="http://schemas.microsoft.com/office/drawing/2014/main" id="{1239B2A0-034A-BF31-34F1-F08B67DA6B48}"/>
              </a:ext>
            </a:extLst>
          </p:cNvPr>
          <p:cNvSpPr txBox="1"/>
          <p:nvPr/>
        </p:nvSpPr>
        <p:spPr>
          <a:xfrm>
            <a:off x="271085" y="2823496"/>
            <a:ext cx="3596936" cy="1600438"/>
          </a:xfrm>
          <a:prstGeom prst="rect">
            <a:avLst/>
          </a:prstGeom>
          <a:noFill/>
        </p:spPr>
        <p:txBody>
          <a:bodyPr wrap="square" rtlCol="0">
            <a:spAutoFit/>
          </a:bodyPr>
          <a:lstStyle/>
          <a:p>
            <a:pPr marL="0" indent="0">
              <a:lnSpc>
                <a:spcPct val="100000"/>
              </a:lnSpc>
              <a:buNone/>
            </a:pPr>
            <a:r>
              <a:rPr lang="en-US" sz="1400" dirty="0">
                <a:latin typeface="Arial" panose="020B0604020202020204" pitchFamily="34" charset="0"/>
                <a:cs typeface="Arial" panose="020B0604020202020204" pitchFamily="34" charset="0"/>
              </a:rPr>
              <a:t>This is an odd sight! Doesn’t it look like it belongs somewhere else, like on the top of one of the buildings? And why is the top crooked?</a:t>
            </a: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Find the plaque nearby and read about why this is here.</a:t>
            </a:r>
          </a:p>
        </p:txBody>
      </p:sp>
      <p:sp>
        <p:nvSpPr>
          <p:cNvPr id="4" name="TextBox 3">
            <a:extLst>
              <a:ext uri="{FF2B5EF4-FFF2-40B4-BE49-F238E27FC236}">
                <a16:creationId xmlns:a16="http://schemas.microsoft.com/office/drawing/2014/main" id="{C6257D42-F8A5-E3F9-4740-4C7386B33643}"/>
              </a:ext>
            </a:extLst>
          </p:cNvPr>
          <p:cNvSpPr txBox="1"/>
          <p:nvPr/>
        </p:nvSpPr>
        <p:spPr>
          <a:xfrm>
            <a:off x="4258572" y="1598062"/>
            <a:ext cx="3674853" cy="86177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After reading the plaque, watch this short video clip to learn more.</a:t>
            </a:r>
          </a:p>
          <a:p>
            <a:endParaRPr lang="en-US" sz="8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hlinkClick r:id="rId4"/>
              </a:rPr>
              <a:t>1999 Tornado at APSU</a:t>
            </a:r>
            <a:endParaRPr lang="en-US" sz="1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8879C2C-DBF6-151C-909B-2223F18B39DD}"/>
              </a:ext>
            </a:extLst>
          </p:cNvPr>
          <p:cNvSpPr txBox="1"/>
          <p:nvPr/>
        </p:nvSpPr>
        <p:spPr>
          <a:xfrm>
            <a:off x="8340362" y="3395693"/>
            <a:ext cx="3674853" cy="313932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is the Clement Building topped with a replica of the original Cupola. The tornado caused $17 million in damages at APSU which was the largest property loss in Tennessee up to that time.</a:t>
            </a:r>
          </a:p>
          <a:p>
            <a:endParaRPr lang="en-US" sz="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Fortunately, everyone on campus survived the F3 tornado with no serious injuries. The Austin Peay spirit was strong and together with the Clarksville community the university was able to reopen after just six  days. </a:t>
            </a:r>
          </a:p>
          <a:p>
            <a:endParaRPr lang="en-US" sz="8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Next:</a:t>
            </a:r>
          </a:p>
          <a:p>
            <a:r>
              <a:rPr lang="en-US" sz="1400" dirty="0">
                <a:latin typeface="Arial" panose="020B0604020202020204" pitchFamily="34" charset="0"/>
                <a:cs typeface="Arial" panose="020B0604020202020204" pitchFamily="34" charset="0"/>
              </a:rPr>
              <a:t>Stop </a:t>
            </a:r>
            <a:r>
              <a:rPr lang="en-US" sz="1400" dirty="0" smtClean="0">
                <a:latin typeface="Arial" panose="020B0604020202020204" pitchFamily="34" charset="0"/>
                <a:cs typeface="Arial" panose="020B0604020202020204" pitchFamily="34" charset="0"/>
              </a:rPr>
              <a:t>10 </a:t>
            </a:r>
            <a:r>
              <a:rPr lang="en-US" sz="1400" dirty="0">
                <a:latin typeface="Arial" panose="020B0604020202020204" pitchFamily="34" charset="0"/>
                <a:cs typeface="Arial" panose="020B0604020202020204" pitchFamily="34" charset="0"/>
              </a:rPr>
              <a:t>is at the AP Bowl just a few steps away.</a:t>
            </a:r>
          </a:p>
        </p:txBody>
      </p:sp>
      <p:pic>
        <p:nvPicPr>
          <p:cNvPr id="1028" name="Picture 4" descr="Signs Banners | Vinyl Banners | A frame Signs | Sterling Signs">
            <a:extLst>
              <a:ext uri="{FF2B5EF4-FFF2-40B4-BE49-F238E27FC236}">
                <a16:creationId xmlns:a16="http://schemas.microsoft.com/office/drawing/2014/main" id="{4CA5F8BD-E86E-9B59-BF93-AE23AFF142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993" t="4967" r="15200" b="23231"/>
          <a:stretch/>
        </p:blipFill>
        <p:spPr bwMode="auto">
          <a:xfrm>
            <a:off x="1750196" y="4220527"/>
            <a:ext cx="2097731" cy="16853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9CE3A2B-A0AA-10C6-ED3F-CA9DB39850A0}"/>
              </a:ext>
            </a:extLst>
          </p:cNvPr>
          <p:cNvSpPr txBox="1"/>
          <p:nvPr/>
        </p:nvSpPr>
        <p:spPr>
          <a:xfrm>
            <a:off x="288167" y="1438501"/>
            <a:ext cx="1847830" cy="1384995"/>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Stop </a:t>
            </a:r>
            <a:r>
              <a:rPr lang="en-US" sz="1400" dirty="0" smtClean="0">
                <a:latin typeface="Arial" panose="020B0604020202020204" pitchFamily="34" charset="0"/>
                <a:cs typeface="Arial" panose="020B0604020202020204" pitchFamily="34" charset="0"/>
              </a:rPr>
              <a:t>9 </a:t>
            </a:r>
            <a:r>
              <a:rPr lang="en-US" sz="1400" dirty="0">
                <a:latin typeface="Arial" panose="020B0604020202020204" pitchFamily="34" charset="0"/>
                <a:cs typeface="Arial" panose="020B0604020202020204" pitchFamily="34" charset="0"/>
              </a:rPr>
              <a:t>is at the Cupola located between the University Center and Woodward Library.</a:t>
            </a:r>
          </a:p>
        </p:txBody>
      </p:sp>
      <p:sp>
        <p:nvSpPr>
          <p:cNvPr id="20" name="TextBox 19">
            <a:extLst>
              <a:ext uri="{FF2B5EF4-FFF2-40B4-BE49-F238E27FC236}">
                <a16:creationId xmlns:a16="http://schemas.microsoft.com/office/drawing/2014/main" id="{812F4C60-1D68-54C1-3F48-E17FB72EE541}"/>
              </a:ext>
            </a:extLst>
          </p:cNvPr>
          <p:cNvSpPr txBox="1"/>
          <p:nvPr/>
        </p:nvSpPr>
        <p:spPr>
          <a:xfrm>
            <a:off x="4303503" y="2456394"/>
            <a:ext cx="3674853" cy="2985433"/>
          </a:xfrm>
          <a:prstGeom prst="rect">
            <a:avLst/>
          </a:prstGeom>
          <a:noFill/>
        </p:spPr>
        <p:txBody>
          <a:bodyPr wrap="square">
            <a:spAutoFit/>
          </a:bodyPr>
          <a:lstStyle/>
          <a:p>
            <a:pPr marL="0" indent="0">
              <a:lnSpc>
                <a:spcPct val="100000"/>
              </a:lnSpc>
              <a:buNone/>
            </a:pPr>
            <a:r>
              <a:rPr lang="en-US" sz="1400" dirty="0">
                <a:latin typeface="Arial" panose="020B0604020202020204" pitchFamily="34" charset="0"/>
                <a:cs typeface="Arial" panose="020B0604020202020204" pitchFamily="34" charset="0"/>
              </a:rPr>
              <a:t>In what year did this cupola appear here?  </a:t>
            </a:r>
          </a:p>
          <a:p>
            <a:pPr marL="0" indent="0">
              <a:lnSpc>
                <a:spcPct val="100000"/>
              </a:lnSpc>
              <a:buNone/>
            </a:pPr>
            <a:endParaRPr lang="en-US" sz="1000" dirty="0">
              <a:latin typeface="Arial" panose="020B0604020202020204" pitchFamily="34" charset="0"/>
              <a:cs typeface="Arial" panose="020B0604020202020204" pitchFamily="34" charset="0"/>
            </a:endParaRP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Where did the Cupola come from? Can you find that location?</a:t>
            </a:r>
          </a:p>
          <a:p>
            <a:pPr marL="0" indent="0">
              <a:lnSpc>
                <a:spcPct val="100000"/>
              </a:lnSpc>
              <a:buNone/>
            </a:pPr>
            <a:endParaRPr lang="en-US" sz="1000" dirty="0">
              <a:latin typeface="Arial" panose="020B0604020202020204" pitchFamily="34" charset="0"/>
              <a:cs typeface="Arial" panose="020B0604020202020204" pitchFamily="34" charset="0"/>
            </a:endParaRP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What is your estimate of how far this is from its original location?</a:t>
            </a: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How do you think we might be able to find the exact distance? What information would you need?</a:t>
            </a:r>
          </a:p>
        </p:txBody>
      </p:sp>
      <p:pic>
        <p:nvPicPr>
          <p:cNvPr id="19" name="Picture 18" descr="A picture containing tree, grass, outdoor, house&#10;&#10;Description automatically generated">
            <a:extLst>
              <a:ext uri="{FF2B5EF4-FFF2-40B4-BE49-F238E27FC236}">
                <a16:creationId xmlns:a16="http://schemas.microsoft.com/office/drawing/2014/main" id="{1D2EBEE4-A635-3BD9-D80C-462C9F7B1ABE}"/>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849320" y="1570749"/>
            <a:ext cx="2656935" cy="1771290"/>
          </a:xfrm>
          <a:prstGeom prst="rect">
            <a:avLst/>
          </a:prstGeom>
        </p:spPr>
      </p:pic>
      <p:sp>
        <p:nvSpPr>
          <p:cNvPr id="21" name="TextBox 20">
            <a:extLst>
              <a:ext uri="{FF2B5EF4-FFF2-40B4-BE49-F238E27FC236}">
                <a16:creationId xmlns:a16="http://schemas.microsoft.com/office/drawing/2014/main" id="{005A7F4C-58CE-1875-A74A-5D4F99C92CCA}"/>
              </a:ext>
            </a:extLst>
          </p:cNvPr>
          <p:cNvSpPr txBox="1"/>
          <p:nvPr/>
        </p:nvSpPr>
        <p:spPr>
          <a:xfrm>
            <a:off x="5349026" y="2730501"/>
            <a:ext cx="1425678" cy="307777"/>
          </a:xfrm>
          <a:prstGeom prst="rect">
            <a:avLst/>
          </a:prstGeom>
          <a:solidFill>
            <a:schemeClr val="accent5">
              <a:lumMod val="20000"/>
              <a:lumOff val="80000"/>
            </a:schemeClr>
          </a:solidFill>
        </p:spPr>
        <p:txBody>
          <a:bodyPr wrap="square" rtlCol="0">
            <a:spAutoFit/>
          </a:bodyPr>
          <a:lstStyle/>
          <a:p>
            <a:r>
              <a:rPr lang="en-US" sz="1400" dirty="0">
                <a:latin typeface="Arial" panose="020B0604020202020204" pitchFamily="34" charset="0"/>
                <a:cs typeface="Arial" panose="020B0604020202020204" pitchFamily="34" charset="0"/>
              </a:rPr>
              <a:t>Check Answer</a:t>
            </a:r>
          </a:p>
        </p:txBody>
      </p:sp>
      <p:sp>
        <p:nvSpPr>
          <p:cNvPr id="24" name="TextBox 23">
            <a:extLst>
              <a:ext uri="{FF2B5EF4-FFF2-40B4-BE49-F238E27FC236}">
                <a16:creationId xmlns:a16="http://schemas.microsoft.com/office/drawing/2014/main" id="{764830A4-55CA-1AC7-010C-44429CED5181}"/>
              </a:ext>
            </a:extLst>
          </p:cNvPr>
          <p:cNvSpPr txBox="1"/>
          <p:nvPr/>
        </p:nvSpPr>
        <p:spPr>
          <a:xfrm>
            <a:off x="5383157" y="3518295"/>
            <a:ext cx="1425678" cy="307777"/>
          </a:xfrm>
          <a:prstGeom prst="rect">
            <a:avLst/>
          </a:prstGeom>
          <a:solidFill>
            <a:schemeClr val="accent5">
              <a:lumMod val="20000"/>
              <a:lumOff val="80000"/>
            </a:schemeClr>
          </a:solidFill>
        </p:spPr>
        <p:txBody>
          <a:bodyPr wrap="square" rtlCol="0">
            <a:spAutoFit/>
          </a:bodyPr>
          <a:lstStyle/>
          <a:p>
            <a:r>
              <a:rPr lang="en-US" sz="1400" dirty="0">
                <a:latin typeface="Arial" panose="020B0604020202020204" pitchFamily="34" charset="0"/>
                <a:cs typeface="Arial" panose="020B0604020202020204" pitchFamily="34" charset="0"/>
              </a:rPr>
              <a:t>Check Answer</a:t>
            </a:r>
          </a:p>
        </p:txBody>
      </p:sp>
      <p:sp>
        <p:nvSpPr>
          <p:cNvPr id="25" name="TextBox 24">
            <a:extLst>
              <a:ext uri="{FF2B5EF4-FFF2-40B4-BE49-F238E27FC236}">
                <a16:creationId xmlns:a16="http://schemas.microsoft.com/office/drawing/2014/main" id="{7742A61E-0808-BFFC-42BA-AA3D55F611EA}"/>
              </a:ext>
            </a:extLst>
          </p:cNvPr>
          <p:cNvSpPr txBox="1"/>
          <p:nvPr/>
        </p:nvSpPr>
        <p:spPr>
          <a:xfrm>
            <a:off x="5301899" y="4293456"/>
            <a:ext cx="1580787"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Actual Distance</a:t>
            </a:r>
          </a:p>
        </p:txBody>
      </p:sp>
      <p:sp>
        <p:nvSpPr>
          <p:cNvPr id="26" name="TextBox 25">
            <a:extLst>
              <a:ext uri="{FF2B5EF4-FFF2-40B4-BE49-F238E27FC236}">
                <a16:creationId xmlns:a16="http://schemas.microsoft.com/office/drawing/2014/main" id="{91B41CAD-8AF0-DEF1-6435-227FAF74B7FF}"/>
              </a:ext>
            </a:extLst>
          </p:cNvPr>
          <p:cNvSpPr txBox="1"/>
          <p:nvPr/>
        </p:nvSpPr>
        <p:spPr>
          <a:xfrm>
            <a:off x="5301899" y="5352244"/>
            <a:ext cx="1580787" cy="307777"/>
          </a:xfrm>
          <a:prstGeom prst="rect">
            <a:avLst/>
          </a:prstGeom>
          <a:solidFill>
            <a:schemeClr val="accent5">
              <a:lumMod val="20000"/>
              <a:lumOff val="80000"/>
            </a:schemeClr>
          </a:solidFill>
        </p:spPr>
        <p:txBody>
          <a:bodyPr wrap="square" rtlCol="0">
            <a:spAutoFit/>
          </a:bodyPr>
          <a:lstStyle/>
          <a:p>
            <a:pPr algn="ctr"/>
            <a:r>
              <a:rPr lang="en-US" sz="1400" dirty="0">
                <a:latin typeface="Arial" panose="020B0604020202020204" pitchFamily="34" charset="0"/>
                <a:cs typeface="Arial" panose="020B0604020202020204" pitchFamily="34" charset="0"/>
              </a:rPr>
              <a:t>Check Answer</a:t>
            </a:r>
          </a:p>
        </p:txBody>
      </p:sp>
    </p:spTree>
    <p:extLst>
      <p:ext uri="{BB962C8B-B14F-4D97-AF65-F5344CB8AC3E}">
        <p14:creationId xmlns:p14="http://schemas.microsoft.com/office/powerpoint/2010/main" val="336953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a:t>
            </a:r>
            <a:r>
              <a:rPr lang="en-US" sz="2400" dirty="0" smtClean="0">
                <a:latin typeface="Arial" panose="020B0604020202020204" pitchFamily="34" charset="0"/>
                <a:cs typeface="Arial" panose="020B0604020202020204" pitchFamily="34" charset="0"/>
              </a:rPr>
              <a:t>10: </a:t>
            </a:r>
            <a:r>
              <a:rPr lang="en-US" sz="2400" dirty="0">
                <a:latin typeface="Arial" panose="020B0604020202020204" pitchFamily="34" charset="0"/>
                <a:cs typeface="Arial" panose="020B0604020202020204" pitchFamily="34" charset="0"/>
              </a:rPr>
              <a:t>If I Have Told You Once, I Have Told You a Million Times (AP Bowl)</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sp>
        <p:nvSpPr>
          <p:cNvPr id="2" name="TextBox 1">
            <a:extLst>
              <a:ext uri="{FF2B5EF4-FFF2-40B4-BE49-F238E27FC236}">
                <a16:creationId xmlns:a16="http://schemas.microsoft.com/office/drawing/2014/main" id="{C2205442-27AA-F84D-A145-1FF0F03E6192}"/>
              </a:ext>
            </a:extLst>
          </p:cNvPr>
          <p:cNvSpPr txBox="1"/>
          <p:nvPr/>
        </p:nvSpPr>
        <p:spPr>
          <a:xfrm>
            <a:off x="276044" y="1602658"/>
            <a:ext cx="3674853"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Stop </a:t>
            </a:r>
            <a:r>
              <a:rPr lang="en-US" sz="1400" dirty="0" smtClean="0">
                <a:latin typeface="Arial" panose="020B0604020202020204" pitchFamily="34" charset="0"/>
                <a:cs typeface="Arial" panose="020B0604020202020204" pitchFamily="34" charset="0"/>
              </a:rPr>
              <a:t>10 </a:t>
            </a:r>
            <a:r>
              <a:rPr lang="en-US" sz="1400" dirty="0">
                <a:latin typeface="Arial" panose="020B0604020202020204" pitchFamily="34" charset="0"/>
                <a:cs typeface="Arial" panose="020B0604020202020204" pitchFamily="34" charset="0"/>
              </a:rPr>
              <a:t>is at the AP Bowl between </a:t>
            </a:r>
            <a:r>
              <a:rPr lang="en-US" sz="1400" dirty="0" err="1">
                <a:latin typeface="Arial" panose="020B0604020202020204" pitchFamily="34" charset="0"/>
                <a:cs typeface="Arial" panose="020B0604020202020204" pitchFamily="34" charset="0"/>
              </a:rPr>
              <a:t>Harned</a:t>
            </a:r>
            <a:r>
              <a:rPr lang="en-US" sz="1400" dirty="0">
                <a:latin typeface="Arial" panose="020B0604020202020204" pitchFamily="34" charset="0"/>
                <a:cs typeface="Arial" panose="020B0604020202020204" pitchFamily="34" charset="0"/>
              </a:rPr>
              <a:t> and Harvill Halls.</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(Choose picture from following slide)</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Exactly how much is a million?</a:t>
            </a:r>
          </a:p>
          <a:p>
            <a:pPr marL="0" indent="0">
              <a:buNone/>
            </a:pPr>
            <a:endParaRPr lang="en-US" sz="1400" dirty="0">
              <a:effectLst/>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One million days is more than 2,737 years.</a:t>
            </a:r>
            <a:endParaRPr lang="en-US" sz="1400" dirty="0">
              <a:effectLst/>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One million seconds is more than 11 ½  days.</a:t>
            </a:r>
            <a:endParaRPr lang="en-US" sz="1400" dirty="0">
              <a:effectLst/>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endParaRPr lang="en-US" sz="1400" dirty="0">
              <a:effectLst/>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If we want to count a million items and we could count one per second it would take us 11 ½ days if we didn’t stop at all, even to eat or sleep!</a:t>
            </a:r>
            <a:endParaRPr lang="en-US" sz="1400" dirty="0">
              <a:effectLst/>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68BE077-AC8E-D534-F400-B4514A8D630E}"/>
              </a:ext>
            </a:extLst>
          </p:cNvPr>
          <p:cNvSpPr txBox="1"/>
          <p:nvPr/>
        </p:nvSpPr>
        <p:spPr>
          <a:xfrm>
            <a:off x="4203939" y="1451544"/>
            <a:ext cx="3729486" cy="2462213"/>
          </a:xfrm>
          <a:prstGeom prst="rect">
            <a:avLst/>
          </a:prstGeom>
          <a:noFill/>
        </p:spPr>
        <p:txBody>
          <a:bodyPr wrap="square">
            <a:spAutoFit/>
          </a:bodyPr>
          <a:lstStyle/>
          <a:p>
            <a:pPr marL="0" indent="0">
              <a:buNone/>
            </a:pPr>
            <a:r>
              <a:rPr lang="en-US" sz="1400" dirty="0">
                <a:latin typeface="Arial" panose="020B0604020202020204" pitchFamily="34" charset="0"/>
                <a:cs typeface="Arial" panose="020B0604020202020204" pitchFamily="34" charset="0"/>
              </a:rPr>
              <a:t>Do you think that there is any place on the APSU Math Trail where you may have seen a million of something?</a:t>
            </a:r>
            <a:endParaRPr lang="en-US" sz="1400" dirty="0">
              <a:effectLst/>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p>
          <a:p>
            <a:pPr marL="0" indent="0">
              <a:lnSpc>
                <a:spcPct val="100000"/>
              </a:lnSpc>
              <a:buNone/>
            </a:pPr>
            <a:r>
              <a:rPr lang="en-US" sz="1400" dirty="0">
                <a:effectLst/>
                <a:latin typeface="Arial" panose="020B0604020202020204" pitchFamily="34" charset="0"/>
                <a:cs typeface="Arial" panose="020B0604020202020204" pitchFamily="34" charset="0"/>
              </a:rPr>
              <a:t>Do you think there might be 1,000,000 stones in the AP Bowl?</a:t>
            </a:r>
          </a:p>
          <a:p>
            <a:pPr marL="0" indent="0">
              <a:lnSpc>
                <a:spcPct val="100000"/>
              </a:lnSpc>
              <a:buNone/>
            </a:pPr>
            <a:endParaRPr lang="en-US" sz="800" dirty="0">
              <a:effectLst/>
              <a:latin typeface="Arial" panose="020B0604020202020204" pitchFamily="34" charset="0"/>
              <a:cs typeface="Arial" panose="020B0604020202020204" pitchFamily="34" charset="0"/>
            </a:endParaRPr>
          </a:p>
          <a:p>
            <a:pPr marL="0" indent="0">
              <a:lnSpc>
                <a:spcPct val="100000"/>
              </a:lnSpc>
              <a:buNone/>
            </a:pPr>
            <a:r>
              <a:rPr lang="en-US" sz="1400" dirty="0">
                <a:effectLst/>
                <a:latin typeface="Arial" panose="020B0604020202020204" pitchFamily="34" charset="0"/>
                <a:cs typeface="Arial" panose="020B0604020202020204" pitchFamily="34" charset="0"/>
              </a:rPr>
              <a:t>What would be a good way to estimate the number of stones in the AP Bowl?</a:t>
            </a: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endParaRPr lang="en-US" sz="1400" dirty="0">
              <a:effectLst/>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2A0B2DF7-59EE-B2EA-509F-C6B9550342AF}"/>
              </a:ext>
            </a:extLst>
          </p:cNvPr>
          <p:cNvPicPr>
            <a:picLocks noChangeAspect="1"/>
          </p:cNvPicPr>
          <p:nvPr/>
        </p:nvPicPr>
        <p:blipFill>
          <a:blip r:embed="rId3"/>
          <a:stretch>
            <a:fillRect/>
          </a:stretch>
        </p:blipFill>
        <p:spPr>
          <a:xfrm>
            <a:off x="4326769" y="3615246"/>
            <a:ext cx="547020" cy="207868"/>
          </a:xfrm>
          <a:prstGeom prst="rect">
            <a:avLst/>
          </a:prstGeom>
        </p:spPr>
      </p:pic>
      <p:pic>
        <p:nvPicPr>
          <p:cNvPr id="16" name="Picture 15">
            <a:extLst>
              <a:ext uri="{FF2B5EF4-FFF2-40B4-BE49-F238E27FC236}">
                <a16:creationId xmlns:a16="http://schemas.microsoft.com/office/drawing/2014/main" id="{C90D0A2E-B6FF-DA34-F98A-2C59712EDCE0}"/>
              </a:ext>
            </a:extLst>
          </p:cNvPr>
          <p:cNvPicPr>
            <a:picLocks noChangeAspect="1"/>
          </p:cNvPicPr>
          <p:nvPr/>
        </p:nvPicPr>
        <p:blipFill>
          <a:blip r:embed="rId4"/>
          <a:stretch>
            <a:fillRect/>
          </a:stretch>
        </p:blipFill>
        <p:spPr>
          <a:xfrm>
            <a:off x="4993866" y="3587591"/>
            <a:ext cx="511590" cy="981839"/>
          </a:xfrm>
          <a:prstGeom prst="rect">
            <a:avLst/>
          </a:prstGeom>
        </p:spPr>
      </p:pic>
      <p:pic>
        <p:nvPicPr>
          <p:cNvPr id="18" name="Picture 17">
            <a:extLst>
              <a:ext uri="{FF2B5EF4-FFF2-40B4-BE49-F238E27FC236}">
                <a16:creationId xmlns:a16="http://schemas.microsoft.com/office/drawing/2014/main" id="{8FBA9657-3EDF-2672-73D0-B3BCB32E94A1}"/>
              </a:ext>
            </a:extLst>
          </p:cNvPr>
          <p:cNvPicPr>
            <a:picLocks noChangeAspect="1"/>
          </p:cNvPicPr>
          <p:nvPr/>
        </p:nvPicPr>
        <p:blipFill>
          <a:blip r:embed="rId5"/>
          <a:stretch>
            <a:fillRect/>
          </a:stretch>
        </p:blipFill>
        <p:spPr>
          <a:xfrm>
            <a:off x="3914807" y="5000378"/>
            <a:ext cx="4391486" cy="1085692"/>
          </a:xfrm>
          <a:prstGeom prst="rect">
            <a:avLst/>
          </a:prstGeom>
        </p:spPr>
      </p:pic>
      <p:sp>
        <p:nvSpPr>
          <p:cNvPr id="19" name="TextBox 18">
            <a:extLst>
              <a:ext uri="{FF2B5EF4-FFF2-40B4-BE49-F238E27FC236}">
                <a16:creationId xmlns:a16="http://schemas.microsoft.com/office/drawing/2014/main" id="{141E9DFA-92F2-FE55-E4AF-8EE73D0F1C8E}"/>
              </a:ext>
            </a:extLst>
          </p:cNvPr>
          <p:cNvSpPr txBox="1"/>
          <p:nvPr/>
        </p:nvSpPr>
        <p:spPr>
          <a:xfrm>
            <a:off x="4326769" y="3798211"/>
            <a:ext cx="43254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10</a:t>
            </a:r>
          </a:p>
        </p:txBody>
      </p:sp>
      <p:sp>
        <p:nvSpPr>
          <p:cNvPr id="22" name="TextBox 21">
            <a:extLst>
              <a:ext uri="{FF2B5EF4-FFF2-40B4-BE49-F238E27FC236}">
                <a16:creationId xmlns:a16="http://schemas.microsoft.com/office/drawing/2014/main" id="{8F75EC41-6EA8-71DE-DA1C-0B96B53375E0}"/>
              </a:ext>
            </a:extLst>
          </p:cNvPr>
          <p:cNvSpPr txBox="1"/>
          <p:nvPr/>
        </p:nvSpPr>
        <p:spPr>
          <a:xfrm>
            <a:off x="4971690" y="4484019"/>
            <a:ext cx="51158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100</a:t>
            </a:r>
          </a:p>
        </p:txBody>
      </p:sp>
      <p:sp>
        <p:nvSpPr>
          <p:cNvPr id="23" name="TextBox 22">
            <a:extLst>
              <a:ext uri="{FF2B5EF4-FFF2-40B4-BE49-F238E27FC236}">
                <a16:creationId xmlns:a16="http://schemas.microsoft.com/office/drawing/2014/main" id="{8FD2B5A4-D7B1-B5C1-17D4-DAE0235E5727}"/>
              </a:ext>
            </a:extLst>
          </p:cNvPr>
          <p:cNvSpPr txBox="1"/>
          <p:nvPr/>
        </p:nvSpPr>
        <p:spPr>
          <a:xfrm>
            <a:off x="6068682" y="5984154"/>
            <a:ext cx="70574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1,000</a:t>
            </a:r>
          </a:p>
        </p:txBody>
      </p:sp>
      <p:sp>
        <p:nvSpPr>
          <p:cNvPr id="20" name="TextBox 19">
            <a:extLst>
              <a:ext uri="{FF2B5EF4-FFF2-40B4-BE49-F238E27FC236}">
                <a16:creationId xmlns:a16="http://schemas.microsoft.com/office/drawing/2014/main" id="{4F5E1B09-0FD7-6E4F-023F-FFADC0D84B7E}"/>
              </a:ext>
            </a:extLst>
          </p:cNvPr>
          <p:cNvSpPr txBox="1"/>
          <p:nvPr/>
        </p:nvSpPr>
        <p:spPr>
          <a:xfrm>
            <a:off x="5772143" y="3448686"/>
            <a:ext cx="2326949"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If I could fit 6,000 zeros on one 8.5 in by 11 in. page, how many whole pages would it take to hold one million (1,000,000) zeroes? </a:t>
            </a:r>
            <a:endParaRPr lang="en-US" sz="1400" dirty="0"/>
          </a:p>
        </p:txBody>
      </p:sp>
      <p:sp>
        <p:nvSpPr>
          <p:cNvPr id="25" name="TextBox 24">
            <a:extLst>
              <a:ext uri="{FF2B5EF4-FFF2-40B4-BE49-F238E27FC236}">
                <a16:creationId xmlns:a16="http://schemas.microsoft.com/office/drawing/2014/main" id="{1207FC2D-92E7-1054-8C00-100603292B17}"/>
              </a:ext>
            </a:extLst>
          </p:cNvPr>
          <p:cNvSpPr txBox="1"/>
          <p:nvPr/>
        </p:nvSpPr>
        <p:spPr>
          <a:xfrm>
            <a:off x="6061587" y="4655419"/>
            <a:ext cx="1425678" cy="307777"/>
          </a:xfrm>
          <a:prstGeom prst="rect">
            <a:avLst/>
          </a:prstGeom>
          <a:solidFill>
            <a:schemeClr val="accent5">
              <a:lumMod val="20000"/>
              <a:lumOff val="80000"/>
            </a:schemeClr>
          </a:solidFill>
        </p:spPr>
        <p:txBody>
          <a:bodyPr wrap="square" rtlCol="0">
            <a:spAutoFit/>
          </a:bodyPr>
          <a:lstStyle/>
          <a:p>
            <a:r>
              <a:rPr lang="en-US" sz="1400" dirty="0">
                <a:latin typeface="Arial" panose="020B0604020202020204" pitchFamily="34" charset="0"/>
                <a:cs typeface="Arial" panose="020B0604020202020204" pitchFamily="34" charset="0"/>
              </a:rPr>
              <a:t>Check Answer</a:t>
            </a:r>
          </a:p>
        </p:txBody>
      </p:sp>
      <p:sp>
        <p:nvSpPr>
          <p:cNvPr id="28" name="TextBox 27">
            <a:extLst>
              <a:ext uri="{FF2B5EF4-FFF2-40B4-BE49-F238E27FC236}">
                <a16:creationId xmlns:a16="http://schemas.microsoft.com/office/drawing/2014/main" id="{33CAE5D0-313F-E758-BB0D-B1A53F34634B}"/>
              </a:ext>
            </a:extLst>
          </p:cNvPr>
          <p:cNvSpPr txBox="1"/>
          <p:nvPr/>
        </p:nvSpPr>
        <p:spPr>
          <a:xfrm>
            <a:off x="8551737" y="3398831"/>
            <a:ext cx="3402460" cy="29238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Here’s a local legend about the AP Bowl:  If a student steps on the red stones, it is said to be bad luck.  If you stand on the red stones, you will not graduate this year.  Seniors, beware!</a:t>
            </a:r>
          </a:p>
          <a:p>
            <a:endParaRPr lang="en-US" sz="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What else do you recognize in this arial photo? Does it remind you of something from Stop 6?</a:t>
            </a:r>
          </a:p>
          <a:p>
            <a:endParaRPr lang="en-US" sz="8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Next:</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Stop </a:t>
            </a:r>
            <a:r>
              <a:rPr lang="en-US" sz="1400" dirty="0" smtClean="0">
                <a:latin typeface="Arial" panose="020B0604020202020204" pitchFamily="34" charset="0"/>
                <a:cs typeface="Arial" panose="020B0604020202020204" pitchFamily="34" charset="0"/>
              </a:rPr>
              <a:t>11 </a:t>
            </a:r>
            <a:r>
              <a:rPr lang="en-US" sz="1400" dirty="0">
                <a:latin typeface="Arial" panose="020B0604020202020204" pitchFamily="34" charset="0"/>
                <a:cs typeface="Arial" panose="020B0604020202020204" pitchFamily="34" charset="0"/>
              </a:rPr>
              <a:t>is </a:t>
            </a:r>
            <a:r>
              <a:rPr lang="en-US" sz="1400" dirty="0" smtClean="0">
                <a:latin typeface="Arial" panose="020B0604020202020204" pitchFamily="34" charset="0"/>
                <a:cs typeface="Arial" panose="020B0604020202020204" pitchFamily="34" charset="0"/>
              </a:rPr>
              <a:t>in front of the </a:t>
            </a:r>
            <a:r>
              <a:rPr lang="en-US" sz="1400" dirty="0" err="1" smtClean="0">
                <a:latin typeface="Arial" panose="020B0604020202020204" pitchFamily="34" charset="0"/>
                <a:cs typeface="Arial" panose="020B0604020202020204" pitchFamily="34" charset="0"/>
              </a:rPr>
              <a:t>Sundquist</a:t>
            </a:r>
            <a:r>
              <a:rPr lang="en-US" sz="1400" dirty="0" smtClean="0">
                <a:latin typeface="Arial" panose="020B0604020202020204" pitchFamily="34" charset="0"/>
                <a:cs typeface="Arial" panose="020B0604020202020204" pitchFamily="34" charset="0"/>
              </a:rPr>
              <a:t> Science Center on 8</a:t>
            </a:r>
            <a:r>
              <a:rPr lang="en-US" sz="1400" baseline="30000" dirty="0" smtClean="0">
                <a:latin typeface="Arial" panose="020B0604020202020204" pitchFamily="34" charset="0"/>
                <a:cs typeface="Arial" panose="020B0604020202020204" pitchFamily="34" charset="0"/>
              </a:rPr>
              <a:t>th</a:t>
            </a:r>
            <a:r>
              <a:rPr lang="en-US" sz="1400" dirty="0" smtClean="0">
                <a:latin typeface="Arial" panose="020B0604020202020204" pitchFamily="34" charset="0"/>
                <a:cs typeface="Arial" panose="020B0604020202020204" pitchFamily="34" charset="0"/>
              </a:rPr>
              <a:t> Street, the Peay Pickup canopy.</a:t>
            </a:r>
            <a:endParaRPr lang="en-US" sz="1400" dirty="0">
              <a:latin typeface="Arial" panose="020B0604020202020204" pitchFamily="34" charset="0"/>
              <a:cs typeface="Arial" panose="020B0604020202020204" pitchFamily="34" charset="0"/>
            </a:endParaRPr>
          </a:p>
        </p:txBody>
      </p:sp>
      <p:pic>
        <p:nvPicPr>
          <p:cNvPr id="29" name="Content Placeholder 5">
            <a:extLst>
              <a:ext uri="{FF2B5EF4-FFF2-40B4-BE49-F238E27FC236}">
                <a16:creationId xmlns:a16="http://schemas.microsoft.com/office/drawing/2014/main" id="{4934ED94-3AA2-986F-9A01-F01470114A1D}"/>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rot="16200000">
            <a:off x="9180350" y="1496690"/>
            <a:ext cx="1796353" cy="2008288"/>
          </a:xfrm>
          <a:prstGeom prst="rect">
            <a:avLst/>
          </a:prstGeom>
        </p:spPr>
      </p:pic>
      <p:cxnSp>
        <p:nvCxnSpPr>
          <p:cNvPr id="27" name="Straight Connector 26">
            <a:extLst>
              <a:ext uri="{FF2B5EF4-FFF2-40B4-BE49-F238E27FC236}">
                <a16:creationId xmlns:a16="http://schemas.microsoft.com/office/drawing/2014/main" id="{8E2D3848-3496-2720-E8C5-ECE539CB3307}"/>
              </a:ext>
            </a:extLst>
          </p:cNvPr>
          <p:cNvCxnSpPr/>
          <p:nvPr/>
        </p:nvCxnSpPr>
        <p:spPr>
          <a:xfrm>
            <a:off x="4258572" y="3429000"/>
            <a:ext cx="367485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854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a:t>
            </a:r>
            <a:r>
              <a:rPr lang="en-US" sz="2400" dirty="0" smtClean="0">
                <a:latin typeface="Arial" panose="020B0604020202020204" pitchFamily="34" charset="0"/>
                <a:cs typeface="Arial" panose="020B0604020202020204" pitchFamily="34" charset="0"/>
              </a:rPr>
              <a:t>11: </a:t>
            </a:r>
            <a:r>
              <a:rPr lang="en-US" sz="2400" dirty="0">
                <a:latin typeface="Arial" panose="020B0604020202020204" pitchFamily="34" charset="0"/>
                <a:cs typeface="Arial" panose="020B0604020202020204" pitchFamily="34" charset="0"/>
              </a:rPr>
              <a:t>The Peay Pickup</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sp>
        <p:nvSpPr>
          <p:cNvPr id="2" name="Rectangle 1"/>
          <p:cNvSpPr/>
          <p:nvPr/>
        </p:nvSpPr>
        <p:spPr>
          <a:xfrm>
            <a:off x="8213783" y="1614939"/>
            <a:ext cx="3729486" cy="4616648"/>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Write a method or draw a picture that can show how to find out how many handshakes there would be if there were 20 people in the </a:t>
            </a:r>
            <a:r>
              <a:rPr lang="en-US" sz="1400" dirty="0" smtClean="0">
                <a:latin typeface="Arial" panose="020B0604020202020204" pitchFamily="34" charset="0"/>
                <a:cs typeface="Arial" panose="020B0604020202020204" pitchFamily="34" charset="0"/>
              </a:rPr>
              <a:t>group.</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If </a:t>
            </a:r>
            <a:r>
              <a:rPr lang="en-US" sz="1400" dirty="0">
                <a:latin typeface="Arial" panose="020B0604020202020204" pitchFamily="34" charset="0"/>
                <a:cs typeface="Arial" panose="020B0604020202020204" pitchFamily="34" charset="0"/>
              </a:rPr>
              <a:t>you see a bus go by, you can time it to see when it passes by the same location again. Write the number of minutes it took for the bus to complete its circuit. _______</a:t>
            </a:r>
          </a:p>
          <a:p>
            <a:r>
              <a:rPr lang="en-US" sz="1400" dirty="0">
                <a:latin typeface="Arial" panose="020B0604020202020204" pitchFamily="34" charset="0"/>
                <a:cs typeface="Arial" panose="020B0604020202020204" pitchFamily="34" charset="0"/>
              </a:rPr>
              <a:t> Is your time close to the estimate provided on the website</a:t>
            </a:r>
            <a:r>
              <a:rPr lang="en-US" sz="1400" dirty="0" smtClean="0">
                <a:latin typeface="Arial" panose="020B0604020202020204" pitchFamily="34" charset="0"/>
                <a:cs typeface="Arial" panose="020B0604020202020204" pitchFamily="34" charset="0"/>
              </a:rPr>
              <a:t>? (5 to 6 minutes)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Using the time that you wrote down, how many times could the Peay pickup make the circuit in one hour?  </a:t>
            </a:r>
            <a:r>
              <a:rPr lang="en-US" sz="1400" dirty="0" smtClean="0">
                <a:latin typeface="Arial" panose="020B0604020202020204" pitchFamily="34" charset="0"/>
                <a:cs typeface="Arial" panose="020B0604020202020204" pitchFamily="34" charset="0"/>
              </a:rPr>
              <a:t>____________</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Next: Stop </a:t>
            </a:r>
            <a:r>
              <a:rPr lang="en-US" sz="1400" dirty="0">
                <a:latin typeface="Arial" panose="020B0604020202020204" pitchFamily="34" charset="0"/>
                <a:cs typeface="Arial" panose="020B0604020202020204" pitchFamily="34" charset="0"/>
              </a:rPr>
              <a:t>11 is the APSU Water Tower. Walk back to the Technology building where you started at Stop 1.</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3" name="TextBox 2"/>
          <p:cNvSpPr txBox="1"/>
          <p:nvPr/>
        </p:nvSpPr>
        <p:spPr>
          <a:xfrm>
            <a:off x="276043" y="1641931"/>
            <a:ext cx="3674853" cy="209288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Peay Pickup is a bus that provides transportation around the APSU campus on two different routes, north and south. Marion Street is the dividing line between the north and south sides of campus</a:t>
            </a:r>
            <a:r>
              <a:rPr lang="en-US" sz="1400" dirty="0" smtClean="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According to the APSU website, each bus takes approximately 5 to 6 minutes to complete a route circuit.</a:t>
            </a:r>
          </a:p>
          <a:p>
            <a:endParaRPr lang="en-US" dirty="0"/>
          </a:p>
        </p:txBody>
      </p:sp>
      <p:grpSp>
        <p:nvGrpSpPr>
          <p:cNvPr id="12" name="Group 11"/>
          <p:cNvGrpSpPr/>
          <p:nvPr/>
        </p:nvGrpSpPr>
        <p:grpSpPr>
          <a:xfrm>
            <a:off x="5448204" y="1544392"/>
            <a:ext cx="1529926" cy="513065"/>
            <a:chOff x="0" y="0"/>
            <a:chExt cx="2263469" cy="864054"/>
          </a:xfrm>
        </p:grpSpPr>
        <p:sp>
          <p:nvSpPr>
            <p:cNvPr id="13" name="Arc 12"/>
            <p:cNvSpPr/>
            <p:nvPr/>
          </p:nvSpPr>
          <p:spPr>
            <a:xfrm rot="10800000">
              <a:off x="489097" y="191386"/>
              <a:ext cx="275590" cy="264795"/>
            </a:xfrm>
            <a:prstGeom prst="arc">
              <a:avLst>
                <a:gd name="adj1" fmla="val 13490167"/>
                <a:gd name="adj2" fmla="val 19646022"/>
              </a:avLst>
            </a:prstGeom>
            <a:ln w="28575"/>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 name="Straight Connector 13"/>
            <p:cNvCxnSpPr/>
            <p:nvPr/>
          </p:nvCxnSpPr>
          <p:spPr>
            <a:xfrm>
              <a:off x="733646" y="531628"/>
              <a:ext cx="111524" cy="29771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0" y="0"/>
              <a:ext cx="2263469" cy="864054"/>
              <a:chOff x="0" y="0"/>
              <a:chExt cx="2287757" cy="850588"/>
            </a:xfrm>
          </p:grpSpPr>
          <p:grpSp>
            <p:nvGrpSpPr>
              <p:cNvPr id="16" name="Group 15"/>
              <p:cNvGrpSpPr/>
              <p:nvPr/>
            </p:nvGrpSpPr>
            <p:grpSpPr>
              <a:xfrm>
                <a:off x="0" y="0"/>
                <a:ext cx="491289" cy="829177"/>
                <a:chOff x="0" y="0"/>
                <a:chExt cx="491289" cy="829177"/>
              </a:xfrm>
            </p:grpSpPr>
            <p:cxnSp>
              <p:nvCxnSpPr>
                <p:cNvPr id="51" name="Straight Connector 50"/>
                <p:cNvCxnSpPr/>
                <p:nvPr/>
              </p:nvCxnSpPr>
              <p:spPr>
                <a:xfrm flipH="1">
                  <a:off x="148856" y="116958"/>
                  <a:ext cx="0" cy="4464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48856" y="563525"/>
                  <a:ext cx="0" cy="26565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0" y="0"/>
                  <a:ext cx="491289" cy="818708"/>
                  <a:chOff x="0" y="0"/>
                  <a:chExt cx="446405" cy="818708"/>
                </a:xfrm>
              </p:grpSpPr>
              <p:sp>
                <p:nvSpPr>
                  <p:cNvPr id="54" name="Oval 53"/>
                  <p:cNvSpPr/>
                  <p:nvPr/>
                </p:nvSpPr>
                <p:spPr>
                  <a:xfrm>
                    <a:off x="42530" y="0"/>
                    <a:ext cx="233916" cy="23391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Arc 54"/>
                  <p:cNvSpPr/>
                  <p:nvPr/>
                </p:nvSpPr>
                <p:spPr>
                  <a:xfrm rot="1970371" flipV="1">
                    <a:off x="0" y="95693"/>
                    <a:ext cx="446405" cy="297151"/>
                  </a:xfrm>
                  <a:prstGeom prst="arc">
                    <a:avLst/>
                  </a:prstGeom>
                  <a:ln w="38100"/>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6" name="Straight Connector 55"/>
                  <p:cNvCxnSpPr/>
                  <p:nvPr/>
                </p:nvCxnSpPr>
                <p:spPr>
                  <a:xfrm>
                    <a:off x="148856" y="520996"/>
                    <a:ext cx="159488" cy="29771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p:nvGrpSpPr>
            <p:grpSpPr>
              <a:xfrm>
                <a:off x="531628" y="21265"/>
                <a:ext cx="345572" cy="796948"/>
                <a:chOff x="-41331" y="0"/>
                <a:chExt cx="345572" cy="796948"/>
              </a:xfrm>
            </p:grpSpPr>
            <p:cxnSp>
              <p:nvCxnSpPr>
                <p:cNvPr id="47" name="Straight Connector 46"/>
                <p:cNvCxnSpPr/>
                <p:nvPr/>
              </p:nvCxnSpPr>
              <p:spPr>
                <a:xfrm>
                  <a:off x="148652" y="116883"/>
                  <a:ext cx="14947" cy="40378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1331" y="0"/>
                  <a:ext cx="345572" cy="796948"/>
                  <a:chOff x="-37555" y="0"/>
                  <a:chExt cx="314001" cy="796948"/>
                </a:xfrm>
              </p:grpSpPr>
              <p:sp>
                <p:nvSpPr>
                  <p:cNvPr id="49" name="Oval 48"/>
                  <p:cNvSpPr/>
                  <p:nvPr/>
                </p:nvSpPr>
                <p:spPr>
                  <a:xfrm>
                    <a:off x="42530" y="0"/>
                    <a:ext cx="233916" cy="23391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0" name="Straight Connector 49"/>
                  <p:cNvCxnSpPr/>
                  <p:nvPr/>
                </p:nvCxnSpPr>
                <p:spPr>
                  <a:xfrm flipH="1">
                    <a:off x="-37555" y="520873"/>
                    <a:ext cx="186280" cy="27607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8" name="Group 17"/>
              <p:cNvGrpSpPr/>
              <p:nvPr/>
            </p:nvGrpSpPr>
            <p:grpSpPr>
              <a:xfrm>
                <a:off x="1057785" y="21265"/>
                <a:ext cx="231045" cy="807225"/>
                <a:chOff x="53150" y="0"/>
                <a:chExt cx="257489" cy="838859"/>
              </a:xfrm>
            </p:grpSpPr>
            <p:grpSp>
              <p:nvGrpSpPr>
                <p:cNvPr id="39" name="Group 38"/>
                <p:cNvGrpSpPr/>
                <p:nvPr/>
              </p:nvGrpSpPr>
              <p:grpSpPr>
                <a:xfrm>
                  <a:off x="53163" y="0"/>
                  <a:ext cx="257476" cy="838859"/>
                  <a:chOff x="46765" y="0"/>
                  <a:chExt cx="257476" cy="838859"/>
                </a:xfrm>
              </p:grpSpPr>
              <p:cxnSp>
                <p:nvCxnSpPr>
                  <p:cNvPr id="42" name="Straight Connector 41"/>
                  <p:cNvCxnSpPr/>
                  <p:nvPr/>
                </p:nvCxnSpPr>
                <p:spPr>
                  <a:xfrm flipH="1">
                    <a:off x="148856" y="116958"/>
                    <a:ext cx="0" cy="4464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6765" y="563184"/>
                    <a:ext cx="101960" cy="2654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6806" y="0"/>
                    <a:ext cx="257435" cy="838859"/>
                    <a:chOff x="42530" y="0"/>
                    <a:chExt cx="233916" cy="838859"/>
                  </a:xfrm>
                </p:grpSpPr>
                <p:sp>
                  <p:nvSpPr>
                    <p:cNvPr id="45" name="Oval 44"/>
                    <p:cNvSpPr/>
                    <p:nvPr/>
                  </p:nvSpPr>
                  <p:spPr>
                    <a:xfrm>
                      <a:off x="42530" y="0"/>
                      <a:ext cx="233916" cy="23391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135256" y="552445"/>
                      <a:ext cx="127381" cy="28641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40" name="Straight Connector 39"/>
                <p:cNvCxnSpPr/>
                <p:nvPr/>
              </p:nvCxnSpPr>
              <p:spPr>
                <a:xfrm flipH="1">
                  <a:off x="53150" y="297441"/>
                  <a:ext cx="116206" cy="2318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0738" y="286816"/>
                  <a:ext cx="114688" cy="25409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446028" y="42530"/>
                <a:ext cx="490855" cy="797425"/>
                <a:chOff x="0" y="0"/>
                <a:chExt cx="490855" cy="797425"/>
              </a:xfrm>
            </p:grpSpPr>
            <p:grpSp>
              <p:nvGrpSpPr>
                <p:cNvPr id="30" name="Group 29"/>
                <p:cNvGrpSpPr/>
                <p:nvPr/>
              </p:nvGrpSpPr>
              <p:grpSpPr>
                <a:xfrm flipH="1">
                  <a:off x="0" y="0"/>
                  <a:ext cx="241089" cy="797425"/>
                  <a:chOff x="53163" y="0"/>
                  <a:chExt cx="268683" cy="828675"/>
                </a:xfrm>
              </p:grpSpPr>
              <p:grpSp>
                <p:nvGrpSpPr>
                  <p:cNvPr id="32" name="Group 31"/>
                  <p:cNvGrpSpPr/>
                  <p:nvPr/>
                </p:nvGrpSpPr>
                <p:grpSpPr>
                  <a:xfrm>
                    <a:off x="53163" y="0"/>
                    <a:ext cx="257476" cy="828675"/>
                    <a:chOff x="46765" y="0"/>
                    <a:chExt cx="257476" cy="828675"/>
                  </a:xfrm>
                </p:grpSpPr>
                <p:cxnSp>
                  <p:nvCxnSpPr>
                    <p:cNvPr id="34" name="Straight Connector 33"/>
                    <p:cNvCxnSpPr/>
                    <p:nvPr/>
                  </p:nvCxnSpPr>
                  <p:spPr>
                    <a:xfrm flipH="1">
                      <a:off x="148856" y="116958"/>
                      <a:ext cx="0" cy="4464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46765" y="563184"/>
                      <a:ext cx="101960" cy="2654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46806" y="0"/>
                      <a:ext cx="257435" cy="805702"/>
                      <a:chOff x="42530" y="0"/>
                      <a:chExt cx="233916" cy="805702"/>
                    </a:xfrm>
                  </p:grpSpPr>
                  <p:sp>
                    <p:nvSpPr>
                      <p:cNvPr id="37" name="Oval 36"/>
                      <p:cNvSpPr/>
                      <p:nvPr/>
                    </p:nvSpPr>
                    <p:spPr>
                      <a:xfrm>
                        <a:off x="42530" y="0"/>
                        <a:ext cx="233916" cy="23391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8" name="Straight Connector 37"/>
                      <p:cNvCxnSpPr/>
                      <p:nvPr/>
                    </p:nvCxnSpPr>
                    <p:spPr>
                      <a:xfrm>
                        <a:off x="135138" y="519288"/>
                        <a:ext cx="127381" cy="28641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33" name="Straight Connector 32"/>
                  <p:cNvCxnSpPr/>
                  <p:nvPr/>
                </p:nvCxnSpPr>
                <p:spPr>
                  <a:xfrm>
                    <a:off x="157336" y="275607"/>
                    <a:ext cx="164510" cy="26581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1" name="Arc 30"/>
                <p:cNvSpPr/>
                <p:nvPr/>
              </p:nvSpPr>
              <p:spPr>
                <a:xfrm rot="1970371" flipV="1">
                  <a:off x="0" y="74428"/>
                  <a:ext cx="490855" cy="296971"/>
                </a:xfrm>
                <a:prstGeom prst="arc">
                  <a:avLst/>
                </a:prstGeom>
                <a:ln w="38100"/>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 name="Group 19"/>
              <p:cNvGrpSpPr/>
              <p:nvPr/>
            </p:nvGrpSpPr>
            <p:grpSpPr>
              <a:xfrm flipH="1">
                <a:off x="1796902" y="53163"/>
                <a:ext cx="490855" cy="797425"/>
                <a:chOff x="0" y="0"/>
                <a:chExt cx="490855" cy="797425"/>
              </a:xfrm>
            </p:grpSpPr>
            <p:grpSp>
              <p:nvGrpSpPr>
                <p:cNvPr id="21" name="Group 20"/>
                <p:cNvGrpSpPr/>
                <p:nvPr/>
              </p:nvGrpSpPr>
              <p:grpSpPr>
                <a:xfrm flipH="1">
                  <a:off x="0" y="0"/>
                  <a:ext cx="241089" cy="797425"/>
                  <a:chOff x="53163" y="0"/>
                  <a:chExt cx="268683" cy="828675"/>
                </a:xfrm>
              </p:grpSpPr>
              <p:grpSp>
                <p:nvGrpSpPr>
                  <p:cNvPr id="23" name="Group 22"/>
                  <p:cNvGrpSpPr/>
                  <p:nvPr/>
                </p:nvGrpSpPr>
                <p:grpSpPr>
                  <a:xfrm>
                    <a:off x="53163" y="0"/>
                    <a:ext cx="257476" cy="828675"/>
                    <a:chOff x="46765" y="0"/>
                    <a:chExt cx="257476" cy="828675"/>
                  </a:xfrm>
                </p:grpSpPr>
                <p:cxnSp>
                  <p:nvCxnSpPr>
                    <p:cNvPr id="25" name="Straight Connector 24"/>
                    <p:cNvCxnSpPr/>
                    <p:nvPr/>
                  </p:nvCxnSpPr>
                  <p:spPr>
                    <a:xfrm flipH="1">
                      <a:off x="148856" y="116958"/>
                      <a:ext cx="0" cy="4464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6765" y="563184"/>
                      <a:ext cx="101960" cy="26549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6806" y="0"/>
                      <a:ext cx="257435" cy="805702"/>
                      <a:chOff x="42530" y="0"/>
                      <a:chExt cx="233916" cy="805702"/>
                    </a:xfrm>
                  </p:grpSpPr>
                  <p:sp>
                    <p:nvSpPr>
                      <p:cNvPr id="28" name="Oval 27"/>
                      <p:cNvSpPr/>
                      <p:nvPr/>
                    </p:nvSpPr>
                    <p:spPr>
                      <a:xfrm>
                        <a:off x="42530" y="0"/>
                        <a:ext cx="233916" cy="23391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 name="Straight Connector 28"/>
                      <p:cNvCxnSpPr/>
                      <p:nvPr/>
                    </p:nvCxnSpPr>
                    <p:spPr>
                      <a:xfrm>
                        <a:off x="135138" y="519288"/>
                        <a:ext cx="127381" cy="28641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24" name="Straight Connector 23"/>
                  <p:cNvCxnSpPr/>
                  <p:nvPr/>
                </p:nvCxnSpPr>
                <p:spPr>
                  <a:xfrm>
                    <a:off x="157336" y="275607"/>
                    <a:ext cx="164510" cy="26581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2" name="Arc 21"/>
                <p:cNvSpPr/>
                <p:nvPr/>
              </p:nvSpPr>
              <p:spPr>
                <a:xfrm rot="1970371" flipV="1">
                  <a:off x="0" y="74428"/>
                  <a:ext cx="490855" cy="296971"/>
                </a:xfrm>
                <a:prstGeom prst="arc">
                  <a:avLst>
                    <a:gd name="adj1" fmla="val 16200000"/>
                    <a:gd name="adj2" fmla="val 20381273"/>
                  </a:avLst>
                </a:prstGeom>
                <a:ln w="38100"/>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sp>
        <p:nvSpPr>
          <p:cNvPr id="4" name="Rectangle 3"/>
          <p:cNvSpPr/>
          <p:nvPr/>
        </p:nvSpPr>
        <p:spPr>
          <a:xfrm>
            <a:off x="4298398" y="2085160"/>
            <a:ext cx="3915385" cy="3711785"/>
          </a:xfrm>
          <a:prstGeom prst="rect">
            <a:avLst/>
          </a:prstGeom>
        </p:spPr>
        <p:txBody>
          <a:bodyPr wrap="square">
            <a:spAutoFit/>
          </a:bodyPr>
          <a:lstStyle/>
          <a:p>
            <a:pPr>
              <a:lnSpc>
                <a:spcPct val="120000"/>
              </a:lnSpc>
            </a:pPr>
            <a:r>
              <a:rPr lang="en-US" sz="1400" dirty="0">
                <a:latin typeface="Arial" panose="020B0604020202020204" pitchFamily="34" charset="0"/>
                <a:cs typeface="Arial" panose="020B0604020202020204" pitchFamily="34" charset="0"/>
              </a:rPr>
              <a:t>Let’s say that 5 friends decided to meet at the Peay Pickup stop so that they can travel to the other side of campus together. Each time someone arrives for the meetup, that person shakes hands with everyone else at the stop. By the time the bus arrives, all 5 friends have arrived, and each of them has shaken hands once (and only once) with each of their friends. How many handshakes would happen in total? </a:t>
            </a:r>
            <a:endParaRPr lang="en-US" sz="1400" dirty="0" smtClean="0">
              <a:latin typeface="Arial" panose="020B0604020202020204" pitchFamily="34" charset="0"/>
              <a:cs typeface="Arial" panose="020B0604020202020204" pitchFamily="34" charset="0"/>
            </a:endParaRPr>
          </a:p>
          <a:p>
            <a:pPr>
              <a:lnSpc>
                <a:spcPct val="120000"/>
              </a:lnSpc>
            </a:pPr>
            <a:endParaRPr lang="en-US" sz="1400" dirty="0">
              <a:latin typeface="Arial" panose="020B0604020202020204" pitchFamily="34" charset="0"/>
              <a:cs typeface="Arial" panose="020B0604020202020204" pitchFamily="34" charset="0"/>
            </a:endParaRPr>
          </a:p>
          <a:p>
            <a:pPr>
              <a:lnSpc>
                <a:spcPct val="120000"/>
              </a:lnSpc>
            </a:pPr>
            <a:r>
              <a:rPr lang="en-US" sz="1400" dirty="0">
                <a:latin typeface="Arial" panose="020B0604020202020204" pitchFamily="34" charset="0"/>
                <a:cs typeface="Arial" panose="020B0604020202020204" pitchFamily="34" charset="0"/>
              </a:rPr>
              <a:t>Now think about this: if there were 10 people in the group, how many handshakes would there be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a:lnSpc>
                <a:spcPct val="120000"/>
              </a:lnSpc>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1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12: The Water Tower</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pic>
        <p:nvPicPr>
          <p:cNvPr id="12" name="Picture 11">
            <a:extLst>
              <a:ext uri="{FF2B5EF4-FFF2-40B4-BE49-F238E27FC236}">
                <a16:creationId xmlns:a16="http://schemas.microsoft.com/office/drawing/2014/main" id="{985F891F-48BD-D871-6021-A9A1577262B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76044" y="2528834"/>
            <a:ext cx="1395440" cy="1994016"/>
          </a:xfrm>
          <a:prstGeom prst="rect">
            <a:avLst/>
          </a:prstGeom>
        </p:spPr>
      </p:pic>
      <p:sp>
        <p:nvSpPr>
          <p:cNvPr id="3" name="TextBox 2">
            <a:extLst>
              <a:ext uri="{FF2B5EF4-FFF2-40B4-BE49-F238E27FC236}">
                <a16:creationId xmlns:a16="http://schemas.microsoft.com/office/drawing/2014/main" id="{234FC173-32A9-8692-AE07-BEB71F143942}"/>
              </a:ext>
            </a:extLst>
          </p:cNvPr>
          <p:cNvSpPr txBox="1"/>
          <p:nvPr/>
        </p:nvSpPr>
        <p:spPr>
          <a:xfrm>
            <a:off x="276044" y="1625467"/>
            <a:ext cx="3674853"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Stop 12 is at the APSU Governors Water Tower. It is located behind the parking lot next to the Technology Building.</a:t>
            </a:r>
          </a:p>
        </p:txBody>
      </p:sp>
      <p:sp>
        <p:nvSpPr>
          <p:cNvPr id="13" name="TextBox 12">
            <a:extLst>
              <a:ext uri="{FF2B5EF4-FFF2-40B4-BE49-F238E27FC236}">
                <a16:creationId xmlns:a16="http://schemas.microsoft.com/office/drawing/2014/main" id="{2BBFC9C3-7D03-7520-6D1F-033E4AD53CD4}"/>
              </a:ext>
            </a:extLst>
          </p:cNvPr>
          <p:cNvSpPr txBox="1"/>
          <p:nvPr/>
        </p:nvSpPr>
        <p:spPr>
          <a:xfrm>
            <a:off x="1774167" y="2400989"/>
            <a:ext cx="2048170" cy="2462213"/>
          </a:xfrm>
          <a:prstGeom prst="rect">
            <a:avLst/>
          </a:prstGeom>
          <a:noFill/>
        </p:spPr>
        <p:txBody>
          <a:bodyPr wrap="square">
            <a:spAutoFit/>
          </a:bodyPr>
          <a:lstStyle/>
          <a:p>
            <a:pPr>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If you have ever traveled to Austin Peay State University along Wilma Rudolph Boulevard to College Street, you may have noticed this water tower off in the distance and thought about how far away it looked and how tall it seemed. </a:t>
            </a:r>
          </a:p>
        </p:txBody>
      </p:sp>
      <p:sp>
        <p:nvSpPr>
          <p:cNvPr id="17" name="TextBox 16">
            <a:extLst>
              <a:ext uri="{FF2B5EF4-FFF2-40B4-BE49-F238E27FC236}">
                <a16:creationId xmlns:a16="http://schemas.microsoft.com/office/drawing/2014/main" id="{1CB8F99E-5A8C-C497-A121-CC380D68DC4E}"/>
              </a:ext>
            </a:extLst>
          </p:cNvPr>
          <p:cNvSpPr txBox="1"/>
          <p:nvPr/>
        </p:nvSpPr>
        <p:spPr>
          <a:xfrm>
            <a:off x="4226479" y="1510740"/>
            <a:ext cx="3729486" cy="523220"/>
          </a:xfrm>
          <a:prstGeom prst="rect">
            <a:avLst/>
          </a:prstGeom>
          <a:noFill/>
        </p:spPr>
        <p:txBody>
          <a:bodyPr wrap="square">
            <a:spAutoFit/>
          </a:bodyPr>
          <a:lstStyle/>
          <a:p>
            <a:pPr>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Now that you are here, right next to it, can you estimate the height of the water tower?</a:t>
            </a:r>
            <a:endParaRPr lang="en-US" sz="14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C1B15B23-01D7-8EC4-AB67-312CC831F446}"/>
              </a:ext>
            </a:extLst>
          </p:cNvPr>
          <p:cNvGrpSpPr/>
          <p:nvPr/>
        </p:nvGrpSpPr>
        <p:grpSpPr>
          <a:xfrm>
            <a:off x="4256672" y="2749293"/>
            <a:ext cx="3669100" cy="758108"/>
            <a:chOff x="0" y="0"/>
            <a:chExt cx="5624024" cy="1155391"/>
          </a:xfrm>
        </p:grpSpPr>
        <p:grpSp>
          <p:nvGrpSpPr>
            <p:cNvPr id="16" name="Group 15">
              <a:extLst>
                <a:ext uri="{FF2B5EF4-FFF2-40B4-BE49-F238E27FC236}">
                  <a16:creationId xmlns:a16="http://schemas.microsoft.com/office/drawing/2014/main" id="{132BBC26-AC58-E372-D3C1-4B20EDCB7368}"/>
                </a:ext>
              </a:extLst>
            </p:cNvPr>
            <p:cNvGrpSpPr/>
            <p:nvPr/>
          </p:nvGrpSpPr>
          <p:grpSpPr>
            <a:xfrm>
              <a:off x="962108" y="429370"/>
              <a:ext cx="1431235" cy="682569"/>
              <a:chOff x="0" y="0"/>
              <a:chExt cx="1788229" cy="897525"/>
            </a:xfrm>
          </p:grpSpPr>
          <p:grpSp>
            <p:nvGrpSpPr>
              <p:cNvPr id="32" name="Group 31">
                <a:extLst>
                  <a:ext uri="{FF2B5EF4-FFF2-40B4-BE49-F238E27FC236}">
                    <a16:creationId xmlns:a16="http://schemas.microsoft.com/office/drawing/2014/main" id="{23C6DEB3-B9C6-AF11-78EE-ED95E32872D7}"/>
                  </a:ext>
                </a:extLst>
              </p:cNvPr>
              <p:cNvGrpSpPr/>
              <p:nvPr/>
            </p:nvGrpSpPr>
            <p:grpSpPr>
              <a:xfrm>
                <a:off x="0" y="0"/>
                <a:ext cx="456056" cy="748468"/>
                <a:chOff x="0" y="0"/>
                <a:chExt cx="874643" cy="1383527"/>
              </a:xfrm>
            </p:grpSpPr>
            <p:sp>
              <p:nvSpPr>
                <p:cNvPr id="43" name="Arc 42">
                  <a:extLst>
                    <a:ext uri="{FF2B5EF4-FFF2-40B4-BE49-F238E27FC236}">
                      <a16:creationId xmlns:a16="http://schemas.microsoft.com/office/drawing/2014/main" id="{5C1FB8E4-C5A6-948A-728E-E87ED25818C4}"/>
                    </a:ext>
                  </a:extLst>
                </p:cNvPr>
                <p:cNvSpPr/>
                <p:nvPr/>
              </p:nvSpPr>
              <p:spPr>
                <a:xfrm>
                  <a:off x="0" y="485029"/>
                  <a:ext cx="826935" cy="302149"/>
                </a:xfrm>
                <a:prstGeom prst="arc">
                  <a:avLst/>
                </a:prstGeom>
                <a:ln w="1905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44" name="Group 43">
                  <a:extLst>
                    <a:ext uri="{FF2B5EF4-FFF2-40B4-BE49-F238E27FC236}">
                      <a16:creationId xmlns:a16="http://schemas.microsoft.com/office/drawing/2014/main" id="{8AD9969A-4C0C-E621-C7C8-D9D12C210CF8}"/>
                    </a:ext>
                  </a:extLst>
                </p:cNvPr>
                <p:cNvGrpSpPr/>
                <p:nvPr/>
              </p:nvGrpSpPr>
              <p:grpSpPr>
                <a:xfrm>
                  <a:off x="143123" y="0"/>
                  <a:ext cx="731520" cy="1383527"/>
                  <a:chOff x="63610" y="0"/>
                  <a:chExt cx="731520" cy="1383527"/>
                </a:xfrm>
              </p:grpSpPr>
              <p:sp>
                <p:nvSpPr>
                  <p:cNvPr id="45" name="Arc 44">
                    <a:extLst>
                      <a:ext uri="{FF2B5EF4-FFF2-40B4-BE49-F238E27FC236}">
                        <a16:creationId xmlns:a16="http://schemas.microsoft.com/office/drawing/2014/main" id="{F20BC99B-C412-AB60-B954-9CC7402F772A}"/>
                      </a:ext>
                    </a:extLst>
                  </p:cNvPr>
                  <p:cNvSpPr/>
                  <p:nvPr/>
                </p:nvSpPr>
                <p:spPr>
                  <a:xfrm flipH="1">
                    <a:off x="63610" y="445273"/>
                    <a:ext cx="731520" cy="421281"/>
                  </a:xfrm>
                  <a:prstGeom prst="arc">
                    <a:avLst/>
                  </a:prstGeom>
                  <a:ln w="1905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Smiley Face 45">
                    <a:extLst>
                      <a:ext uri="{FF2B5EF4-FFF2-40B4-BE49-F238E27FC236}">
                        <a16:creationId xmlns:a16="http://schemas.microsoft.com/office/drawing/2014/main" id="{FD1CD030-7FA1-1780-3AAE-4F08B4E15920}"/>
                      </a:ext>
                    </a:extLst>
                  </p:cNvPr>
                  <p:cNvSpPr/>
                  <p:nvPr/>
                </p:nvSpPr>
                <p:spPr>
                  <a:xfrm>
                    <a:off x="182880" y="0"/>
                    <a:ext cx="349857" cy="349443"/>
                  </a:xfrm>
                  <a:prstGeom prst="smileyFac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7" name="Elbow Connector 36">
                    <a:extLst>
                      <a:ext uri="{FF2B5EF4-FFF2-40B4-BE49-F238E27FC236}">
                        <a16:creationId xmlns:a16="http://schemas.microsoft.com/office/drawing/2014/main" id="{95C41517-1B46-BC10-7473-7A88CAE6E8A8}"/>
                      </a:ext>
                    </a:extLst>
                  </p:cNvPr>
                  <p:cNvCxnSpPr/>
                  <p:nvPr/>
                </p:nvCxnSpPr>
                <p:spPr>
                  <a:xfrm flipH="1">
                    <a:off x="206734" y="1089329"/>
                    <a:ext cx="126807" cy="294198"/>
                  </a:xfrm>
                  <a:prstGeom prst="bentConnector3">
                    <a:avLst>
                      <a:gd name="adj1" fmla="val -6607"/>
                    </a:avLst>
                  </a:prstGeom>
                  <a:ln w="12700"/>
                </p:spPr>
                <p:style>
                  <a:lnRef idx="1">
                    <a:schemeClr val="dk1"/>
                  </a:lnRef>
                  <a:fillRef idx="0">
                    <a:schemeClr val="dk1"/>
                  </a:fillRef>
                  <a:effectRef idx="0">
                    <a:schemeClr val="dk1"/>
                  </a:effectRef>
                  <a:fontRef idx="minor">
                    <a:schemeClr val="tx1"/>
                  </a:fontRef>
                </p:style>
              </p:cxnSp>
              <p:cxnSp>
                <p:nvCxnSpPr>
                  <p:cNvPr id="48" name="Elbow Connector 37">
                    <a:extLst>
                      <a:ext uri="{FF2B5EF4-FFF2-40B4-BE49-F238E27FC236}">
                        <a16:creationId xmlns:a16="http://schemas.microsoft.com/office/drawing/2014/main" id="{F78ACA72-8E35-47F6-62C4-60D7A2C74C50}"/>
                      </a:ext>
                    </a:extLst>
                  </p:cNvPr>
                  <p:cNvCxnSpPr/>
                  <p:nvPr/>
                </p:nvCxnSpPr>
                <p:spPr>
                  <a:xfrm>
                    <a:off x="397565" y="1097280"/>
                    <a:ext cx="174929" cy="270344"/>
                  </a:xfrm>
                  <a:prstGeom prst="bentConnector3">
                    <a:avLst>
                      <a:gd name="adj1" fmla="val 7041"/>
                    </a:avLst>
                  </a:prstGeom>
                  <a:ln w="12700"/>
                </p:spPr>
                <p:style>
                  <a:lnRef idx="1">
                    <a:schemeClr val="dk1"/>
                  </a:lnRef>
                  <a:fillRef idx="0">
                    <a:schemeClr val="dk1"/>
                  </a:fillRef>
                  <a:effectRef idx="0">
                    <a:schemeClr val="dk1"/>
                  </a:effectRef>
                  <a:fontRef idx="minor">
                    <a:schemeClr val="tx1"/>
                  </a:fontRef>
                </p:style>
              </p:cxnSp>
              <p:sp>
                <p:nvSpPr>
                  <p:cNvPr id="49" name="Oval 48">
                    <a:extLst>
                      <a:ext uri="{FF2B5EF4-FFF2-40B4-BE49-F238E27FC236}">
                        <a16:creationId xmlns:a16="http://schemas.microsoft.com/office/drawing/2014/main" id="{A402A6E5-8D42-5528-86CB-0F11272D1443}"/>
                      </a:ext>
                    </a:extLst>
                  </p:cNvPr>
                  <p:cNvSpPr/>
                  <p:nvPr/>
                </p:nvSpPr>
                <p:spPr>
                  <a:xfrm>
                    <a:off x="166977" y="357809"/>
                    <a:ext cx="405517" cy="795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33" name="Group 32">
                <a:extLst>
                  <a:ext uri="{FF2B5EF4-FFF2-40B4-BE49-F238E27FC236}">
                    <a16:creationId xmlns:a16="http://schemas.microsoft.com/office/drawing/2014/main" id="{AE541D1A-9290-783F-1A54-5BC93D8684CE}"/>
                  </a:ext>
                </a:extLst>
              </p:cNvPr>
              <p:cNvGrpSpPr/>
              <p:nvPr/>
            </p:nvGrpSpPr>
            <p:grpSpPr>
              <a:xfrm>
                <a:off x="341907" y="540689"/>
                <a:ext cx="1446322" cy="356836"/>
                <a:chOff x="1" y="0"/>
                <a:chExt cx="1446530" cy="356938"/>
              </a:xfrm>
            </p:grpSpPr>
            <p:grpSp>
              <p:nvGrpSpPr>
                <p:cNvPr id="34" name="Group 33">
                  <a:extLst>
                    <a:ext uri="{FF2B5EF4-FFF2-40B4-BE49-F238E27FC236}">
                      <a16:creationId xmlns:a16="http://schemas.microsoft.com/office/drawing/2014/main" id="{6FF34E7E-6062-9F67-FC32-38F67F7298EA}"/>
                    </a:ext>
                  </a:extLst>
                </p:cNvPr>
                <p:cNvGrpSpPr/>
                <p:nvPr/>
              </p:nvGrpSpPr>
              <p:grpSpPr>
                <a:xfrm rot="5400000">
                  <a:off x="544797" y="-544796"/>
                  <a:ext cx="356938" cy="1446530"/>
                  <a:chOff x="0" y="0"/>
                  <a:chExt cx="874643" cy="1383527"/>
                </a:xfrm>
                <a:solidFill>
                  <a:schemeClr val="bg1">
                    <a:lumMod val="65000"/>
                  </a:schemeClr>
                </a:solidFill>
              </p:grpSpPr>
              <p:sp>
                <p:nvSpPr>
                  <p:cNvPr id="36" name="Arc 35">
                    <a:extLst>
                      <a:ext uri="{FF2B5EF4-FFF2-40B4-BE49-F238E27FC236}">
                        <a16:creationId xmlns:a16="http://schemas.microsoft.com/office/drawing/2014/main" id="{1A007053-E5E7-3BCE-DB02-02898875CB4E}"/>
                      </a:ext>
                    </a:extLst>
                  </p:cNvPr>
                  <p:cNvSpPr/>
                  <p:nvPr/>
                </p:nvSpPr>
                <p:spPr>
                  <a:xfrm>
                    <a:off x="0" y="485029"/>
                    <a:ext cx="826935" cy="302149"/>
                  </a:xfrm>
                  <a:prstGeom prst="arc">
                    <a:avLst/>
                  </a:prstGeom>
                  <a:noFill/>
                  <a:ln w="19050">
                    <a:solidFill>
                      <a:schemeClr val="bg1">
                        <a:lumMod val="65000"/>
                      </a:schemeClr>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7" name="Group 36">
                    <a:extLst>
                      <a:ext uri="{FF2B5EF4-FFF2-40B4-BE49-F238E27FC236}">
                        <a16:creationId xmlns:a16="http://schemas.microsoft.com/office/drawing/2014/main" id="{C2F73DBF-FBEF-330D-1765-23AF962857DE}"/>
                      </a:ext>
                    </a:extLst>
                  </p:cNvPr>
                  <p:cNvGrpSpPr/>
                  <p:nvPr/>
                </p:nvGrpSpPr>
                <p:grpSpPr>
                  <a:xfrm>
                    <a:off x="143123" y="0"/>
                    <a:ext cx="731520" cy="1383527"/>
                    <a:chOff x="63610" y="0"/>
                    <a:chExt cx="731520" cy="1383527"/>
                  </a:xfrm>
                  <a:grpFill/>
                </p:grpSpPr>
                <p:sp>
                  <p:nvSpPr>
                    <p:cNvPr id="38" name="Arc 37">
                      <a:extLst>
                        <a:ext uri="{FF2B5EF4-FFF2-40B4-BE49-F238E27FC236}">
                          <a16:creationId xmlns:a16="http://schemas.microsoft.com/office/drawing/2014/main" id="{09425285-193F-2E3E-FA8F-F5A6E291E589}"/>
                        </a:ext>
                      </a:extLst>
                    </p:cNvPr>
                    <p:cNvSpPr/>
                    <p:nvPr/>
                  </p:nvSpPr>
                  <p:spPr>
                    <a:xfrm flipH="1">
                      <a:off x="63610" y="445273"/>
                      <a:ext cx="731520" cy="421281"/>
                    </a:xfrm>
                    <a:prstGeom prst="arc">
                      <a:avLst/>
                    </a:prstGeom>
                    <a:noFill/>
                    <a:ln w="19050">
                      <a:solidFill>
                        <a:schemeClr val="bg1">
                          <a:lumMod val="65000"/>
                        </a:schemeClr>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Smiley Face 38">
                      <a:extLst>
                        <a:ext uri="{FF2B5EF4-FFF2-40B4-BE49-F238E27FC236}">
                          <a16:creationId xmlns:a16="http://schemas.microsoft.com/office/drawing/2014/main" id="{DEB58BDB-68BA-1D96-370F-8136C761B467}"/>
                        </a:ext>
                      </a:extLst>
                    </p:cNvPr>
                    <p:cNvSpPr/>
                    <p:nvPr/>
                  </p:nvSpPr>
                  <p:spPr>
                    <a:xfrm>
                      <a:off x="182880" y="0"/>
                      <a:ext cx="349857" cy="349443"/>
                    </a:xfrm>
                    <a:prstGeom prst="smileyFac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0" name="Elbow Connector 29">
                      <a:extLst>
                        <a:ext uri="{FF2B5EF4-FFF2-40B4-BE49-F238E27FC236}">
                          <a16:creationId xmlns:a16="http://schemas.microsoft.com/office/drawing/2014/main" id="{9B7247A5-A71A-2B4B-4996-28DDD8EC80CE}"/>
                        </a:ext>
                      </a:extLst>
                    </p:cNvPr>
                    <p:cNvCxnSpPr/>
                    <p:nvPr/>
                  </p:nvCxnSpPr>
                  <p:spPr>
                    <a:xfrm flipH="1">
                      <a:off x="206734" y="1089329"/>
                      <a:ext cx="126807" cy="294198"/>
                    </a:xfrm>
                    <a:prstGeom prst="bentConnector3">
                      <a:avLst>
                        <a:gd name="adj1" fmla="val -6607"/>
                      </a:avLst>
                    </a:prstGeom>
                    <a:grpFill/>
                    <a:ln w="12700">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41" name="Elbow Connector 30">
                      <a:extLst>
                        <a:ext uri="{FF2B5EF4-FFF2-40B4-BE49-F238E27FC236}">
                          <a16:creationId xmlns:a16="http://schemas.microsoft.com/office/drawing/2014/main" id="{F356D2FC-9278-2E6F-174D-531AE329B498}"/>
                        </a:ext>
                      </a:extLst>
                    </p:cNvPr>
                    <p:cNvCxnSpPr/>
                    <p:nvPr/>
                  </p:nvCxnSpPr>
                  <p:spPr>
                    <a:xfrm>
                      <a:off x="397565" y="1097280"/>
                      <a:ext cx="174929" cy="270344"/>
                    </a:xfrm>
                    <a:prstGeom prst="bentConnector3">
                      <a:avLst>
                        <a:gd name="adj1" fmla="val 7041"/>
                      </a:avLst>
                    </a:prstGeom>
                    <a:grpFill/>
                    <a:ln w="127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D8BA73DD-EC9D-CC33-559D-91F0A75168A6}"/>
                        </a:ext>
                      </a:extLst>
                    </p:cNvPr>
                    <p:cNvSpPr/>
                    <p:nvPr/>
                  </p:nvSpPr>
                  <p:spPr>
                    <a:xfrm>
                      <a:off x="166977" y="357809"/>
                      <a:ext cx="405517" cy="795130"/>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35" name="Oval 34">
                  <a:extLst>
                    <a:ext uri="{FF2B5EF4-FFF2-40B4-BE49-F238E27FC236}">
                      <a16:creationId xmlns:a16="http://schemas.microsoft.com/office/drawing/2014/main" id="{8FDAA455-2E43-BBCF-7E49-3DAEB5E6FD6F}"/>
                    </a:ext>
                  </a:extLst>
                </p:cNvPr>
                <p:cNvSpPr/>
                <p:nvPr/>
              </p:nvSpPr>
              <p:spPr>
                <a:xfrm>
                  <a:off x="1072319" y="78764"/>
                  <a:ext cx="364960" cy="1711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18" name="Sun 17">
              <a:extLst>
                <a:ext uri="{FF2B5EF4-FFF2-40B4-BE49-F238E27FC236}">
                  <a16:creationId xmlns:a16="http://schemas.microsoft.com/office/drawing/2014/main" id="{92922ABA-EC9A-2569-9A2E-BF0819334B55}"/>
                </a:ext>
              </a:extLst>
            </p:cNvPr>
            <p:cNvSpPr/>
            <p:nvPr/>
          </p:nvSpPr>
          <p:spPr>
            <a:xfrm>
              <a:off x="0" y="0"/>
              <a:ext cx="508635" cy="429260"/>
            </a:xfrm>
            <a:prstGeom prst="sun">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9" name="Group 18">
              <a:extLst>
                <a:ext uri="{FF2B5EF4-FFF2-40B4-BE49-F238E27FC236}">
                  <a16:creationId xmlns:a16="http://schemas.microsoft.com/office/drawing/2014/main" id="{22DA27E1-B752-5401-8C4E-E4BDB7CFB077}"/>
                </a:ext>
              </a:extLst>
            </p:cNvPr>
            <p:cNvGrpSpPr/>
            <p:nvPr/>
          </p:nvGrpSpPr>
          <p:grpSpPr>
            <a:xfrm>
              <a:off x="3633746" y="182880"/>
              <a:ext cx="1990278" cy="972511"/>
              <a:chOff x="0" y="0"/>
              <a:chExt cx="1990278" cy="972511"/>
            </a:xfrm>
          </p:grpSpPr>
          <p:grpSp>
            <p:nvGrpSpPr>
              <p:cNvPr id="20" name="Group 19">
                <a:extLst>
                  <a:ext uri="{FF2B5EF4-FFF2-40B4-BE49-F238E27FC236}">
                    <a16:creationId xmlns:a16="http://schemas.microsoft.com/office/drawing/2014/main" id="{F3B22B05-1D93-A17F-5F5E-C851EDB21C3F}"/>
                  </a:ext>
                </a:extLst>
              </p:cNvPr>
              <p:cNvGrpSpPr/>
              <p:nvPr/>
            </p:nvGrpSpPr>
            <p:grpSpPr>
              <a:xfrm>
                <a:off x="0" y="0"/>
                <a:ext cx="651427" cy="947026"/>
                <a:chOff x="0" y="0"/>
                <a:chExt cx="651427" cy="947026"/>
              </a:xfrm>
            </p:grpSpPr>
            <p:sp>
              <p:nvSpPr>
                <p:cNvPr id="27" name="Can 16">
                  <a:extLst>
                    <a:ext uri="{FF2B5EF4-FFF2-40B4-BE49-F238E27FC236}">
                      <a16:creationId xmlns:a16="http://schemas.microsoft.com/office/drawing/2014/main" id="{59972A85-9C9C-2CE6-DF34-98E54D21B63C}"/>
                    </a:ext>
                  </a:extLst>
                </p:cNvPr>
                <p:cNvSpPr/>
                <p:nvPr/>
              </p:nvSpPr>
              <p:spPr>
                <a:xfrm>
                  <a:off x="128884" y="0"/>
                  <a:ext cx="365760" cy="413469"/>
                </a:xfrm>
                <a:prstGeom prst="can">
                  <a:avLst/>
                </a:prstGeom>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8" name="Straight Connector 27">
                  <a:extLst>
                    <a:ext uri="{FF2B5EF4-FFF2-40B4-BE49-F238E27FC236}">
                      <a16:creationId xmlns:a16="http://schemas.microsoft.com/office/drawing/2014/main" id="{97F25FDC-0AD7-C4CD-2CB2-78347995B62B}"/>
                    </a:ext>
                  </a:extLst>
                </p:cNvPr>
                <p:cNvCxnSpPr/>
                <p:nvPr/>
              </p:nvCxnSpPr>
              <p:spPr>
                <a:xfrm flipH="1">
                  <a:off x="0" y="389614"/>
                  <a:ext cx="159026" cy="5415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40391C-96E7-2188-8A2D-6969FFCEEDC1}"/>
                    </a:ext>
                  </a:extLst>
                </p:cNvPr>
                <p:cNvCxnSpPr/>
                <p:nvPr/>
              </p:nvCxnSpPr>
              <p:spPr>
                <a:xfrm>
                  <a:off x="500932" y="389614"/>
                  <a:ext cx="150495" cy="5168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B574-A93B-2941-2B05-10E6E51EDF04}"/>
                    </a:ext>
                  </a:extLst>
                </p:cNvPr>
                <p:cNvCxnSpPr/>
                <p:nvPr/>
              </p:nvCxnSpPr>
              <p:spPr>
                <a:xfrm flipH="1">
                  <a:off x="254441" y="413468"/>
                  <a:ext cx="47708" cy="53355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FBB382-8A7A-ABF2-E300-57FCECE5215B}"/>
                    </a:ext>
                  </a:extLst>
                </p:cNvPr>
                <p:cNvCxnSpPr/>
                <p:nvPr/>
              </p:nvCxnSpPr>
              <p:spPr>
                <a:xfrm>
                  <a:off x="381662" y="389614"/>
                  <a:ext cx="87548" cy="5154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33EBE2-92E6-B928-E42A-5A008DDBC128}"/>
                  </a:ext>
                </a:extLst>
              </p:cNvPr>
              <p:cNvGrpSpPr/>
              <p:nvPr/>
            </p:nvGrpSpPr>
            <p:grpSpPr>
              <a:xfrm rot="5400000">
                <a:off x="906449" y="-111318"/>
                <a:ext cx="234896" cy="1932762"/>
                <a:chOff x="48903" y="943"/>
                <a:chExt cx="556872" cy="1298906"/>
              </a:xfrm>
              <a:solidFill>
                <a:schemeClr val="bg1">
                  <a:lumMod val="65000"/>
                </a:schemeClr>
              </a:solidFill>
            </p:grpSpPr>
            <p:sp>
              <p:nvSpPr>
                <p:cNvPr id="22" name="Can 11">
                  <a:extLst>
                    <a:ext uri="{FF2B5EF4-FFF2-40B4-BE49-F238E27FC236}">
                      <a16:creationId xmlns:a16="http://schemas.microsoft.com/office/drawing/2014/main" id="{3C2E072E-1E3B-63DF-9E2C-BFEF7DCD3247}"/>
                    </a:ext>
                  </a:extLst>
                </p:cNvPr>
                <p:cNvSpPr/>
                <p:nvPr/>
              </p:nvSpPr>
              <p:spPr>
                <a:xfrm>
                  <a:off x="48903" y="943"/>
                  <a:ext cx="556872" cy="413468"/>
                </a:xfrm>
                <a:prstGeom prst="can">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3" name="Straight Connector 22">
                  <a:extLst>
                    <a:ext uri="{FF2B5EF4-FFF2-40B4-BE49-F238E27FC236}">
                      <a16:creationId xmlns:a16="http://schemas.microsoft.com/office/drawing/2014/main" id="{999E061A-F659-34C8-502B-FC39CBC75F5F}"/>
                    </a:ext>
                  </a:extLst>
                </p:cNvPr>
                <p:cNvCxnSpPr/>
                <p:nvPr/>
              </p:nvCxnSpPr>
              <p:spPr>
                <a:xfrm flipH="1">
                  <a:off x="316480" y="313693"/>
                  <a:ext cx="159025" cy="541586"/>
                </a:xfrm>
                <a:prstGeom prst="line">
                  <a:avLst/>
                </a:prstGeom>
                <a:grpFill/>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9B0EE92-D3A4-CDD2-1EAD-059F918E52B4}"/>
                    </a:ext>
                  </a:extLst>
                </p:cNvPr>
                <p:cNvCxnSpPr/>
                <p:nvPr/>
              </p:nvCxnSpPr>
              <p:spPr>
                <a:xfrm rot="16200000" flipH="1">
                  <a:off x="44947" y="844783"/>
                  <a:ext cx="910133" cy="0"/>
                </a:xfrm>
                <a:prstGeom prst="line">
                  <a:avLst/>
                </a:prstGeom>
                <a:grpFill/>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E30946-DF89-2EDF-9CFE-43B15B24D7AD}"/>
                    </a:ext>
                  </a:extLst>
                </p:cNvPr>
                <p:cNvCxnSpPr/>
                <p:nvPr/>
              </p:nvCxnSpPr>
              <p:spPr>
                <a:xfrm rot="16200000" flipH="1">
                  <a:off x="58684" y="656688"/>
                  <a:ext cx="705169" cy="218435"/>
                </a:xfrm>
                <a:prstGeom prst="line">
                  <a:avLst/>
                </a:prstGeom>
                <a:grpFill/>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833EE1-EC63-460B-7F34-9FF83BCF0C86}"/>
                    </a:ext>
                  </a:extLst>
                </p:cNvPr>
                <p:cNvCxnSpPr/>
                <p:nvPr/>
              </p:nvCxnSpPr>
              <p:spPr>
                <a:xfrm rot="16200000" flipH="1">
                  <a:off x="121912" y="648573"/>
                  <a:ext cx="580413" cy="62454"/>
                </a:xfrm>
                <a:prstGeom prst="line">
                  <a:avLst/>
                </a:prstGeom>
                <a:grpFill/>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908B36E-325A-9E18-452F-EDE9D62CCE90}"/>
                  </a:ext>
                </a:extLst>
              </p:cNvPr>
              <p:cNvSpPr txBox="1"/>
              <p:nvPr/>
            </p:nvSpPr>
            <p:spPr>
              <a:xfrm>
                <a:off x="4188570" y="3275561"/>
                <a:ext cx="3707009" cy="3073470"/>
              </a:xfrm>
              <a:prstGeom prst="rect">
                <a:avLst/>
              </a:prstGeom>
              <a:noFill/>
            </p:spPr>
            <p:txBody>
              <a:bodyPr wrap="square">
                <a:spAutoFit/>
              </a:bodyPr>
              <a:lstStyle/>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Have someone help you measure the length of your shadow and the shadow of the water tower. </a:t>
                </a:r>
              </a:p>
              <a:p>
                <a:pPr marL="0" indent="0">
                  <a:lnSpc>
                    <a:spcPct val="100000"/>
                  </a:lnSpc>
                  <a:buNone/>
                </a:pPr>
                <a:endParaRPr lang="en-US" sz="9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Measure the shadow of the water tower.</a:t>
                </a:r>
              </a:p>
              <a:p>
                <a:pPr marL="0" indent="0">
                  <a:lnSpc>
                    <a:spcPct val="100000"/>
                  </a:lnSpc>
                  <a:buNone/>
                </a:pPr>
                <a:r>
                  <a:rPr lang="en-US" sz="1400" dirty="0">
                    <a:latin typeface="Arial" panose="020B0604020202020204" pitchFamily="34" charset="0"/>
                    <a:cs typeface="Arial" panose="020B0604020202020204" pitchFamily="34" charset="0"/>
                  </a:rPr>
                  <a:t>You can use a proportion to find the height of the tower.</a:t>
                </a:r>
              </a:p>
              <a:p>
                <a:pPr marL="0" indent="0">
                  <a:lnSpc>
                    <a:spcPct val="100000"/>
                  </a:lnSpc>
                  <a:buNone/>
                </a:pPr>
                <a:endParaRPr lang="en-US" sz="800" dirty="0">
                  <a:latin typeface="Arial" panose="020B0604020202020204" pitchFamily="34" charset="0"/>
                  <a:cs typeface="Arial" panose="020B0604020202020204" pitchFamily="34" charset="0"/>
                </a:endParaRPr>
              </a:p>
              <a:p>
                <a:pPr marL="0" indent="0">
                  <a:lnSpc>
                    <a:spcPct val="120000"/>
                  </a:lnSpc>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b="0" i="1" smtClean="0">
                              <a:latin typeface="Cambria Math" panose="02040503050406030204" pitchFamily="18" charset="0"/>
                            </a:rPr>
                            <m:t>𝑦𝑜𝑢𝑟</m:t>
                          </m:r>
                          <m:r>
                            <a:rPr lang="en-US" sz="1200" b="0" i="1" smtClean="0">
                              <a:latin typeface="Cambria Math" panose="02040503050406030204" pitchFamily="18" charset="0"/>
                            </a:rPr>
                            <m:t> </m:t>
                          </m:r>
                          <m:r>
                            <a:rPr lang="en-US" sz="1200" b="0" i="1" smtClean="0">
                              <a:latin typeface="Cambria Math" panose="02040503050406030204" pitchFamily="18" charset="0"/>
                            </a:rPr>
                            <m:t>h𝑒𝑖𝑔h𝑡</m:t>
                          </m:r>
                        </m:num>
                        <m:den>
                          <m:r>
                            <a:rPr lang="en-US" sz="1200" b="0" i="1" smtClean="0">
                              <a:latin typeface="Cambria Math" panose="02040503050406030204" pitchFamily="18" charset="0"/>
                            </a:rPr>
                            <m:t>𝑦𝑜𝑢𝑟</m:t>
                          </m:r>
                          <m:r>
                            <a:rPr lang="en-US" sz="1200" b="0" i="1" smtClean="0">
                              <a:latin typeface="Cambria Math" panose="02040503050406030204" pitchFamily="18" charset="0"/>
                            </a:rPr>
                            <m:t> </m:t>
                          </m:r>
                          <m:r>
                            <a:rPr lang="en-US" sz="1200" b="0" i="1" smtClean="0">
                              <a:latin typeface="Cambria Math" panose="02040503050406030204" pitchFamily="18" charset="0"/>
                            </a:rPr>
                            <m:t>𝑠h𝑎𝑑𝑜</m:t>
                          </m:r>
                          <m:sSup>
                            <m:sSupPr>
                              <m:ctrlPr>
                                <a:rPr lang="en-US" sz="1200" i="1">
                                  <a:latin typeface="Cambria Math" panose="02040503050406030204" pitchFamily="18" charset="0"/>
                                </a:rPr>
                              </m:ctrlPr>
                            </m:sSupPr>
                            <m:e>
                              <m:r>
                                <a:rPr lang="en-US" sz="1200" b="0" i="1" smtClean="0">
                                  <a:latin typeface="Cambria Math" panose="02040503050406030204" pitchFamily="18" charset="0"/>
                                </a:rPr>
                                <m:t>𝑤</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𝑠</m:t>
                          </m:r>
                          <m:r>
                            <a:rPr lang="en-US" sz="1200" b="0" i="1" smtClean="0">
                              <a:latin typeface="Cambria Math" panose="02040503050406030204" pitchFamily="18" charset="0"/>
                            </a:rPr>
                            <m:t> </m:t>
                          </m:r>
                          <m:r>
                            <a:rPr lang="en-US" sz="1200" b="0" i="1" smtClean="0">
                              <a:latin typeface="Cambria Math" panose="02040503050406030204" pitchFamily="18" charset="0"/>
                            </a:rPr>
                            <m:t>𝑙𝑒𝑛𝑔𝑡h</m:t>
                          </m:r>
                        </m:den>
                      </m:f>
                      <m:r>
                        <a:rPr lang="en-US" sz="1200" b="0" i="1" smtClean="0">
                          <a:latin typeface="Cambria Math" panose="02040503050406030204" pitchFamily="18" charset="0"/>
                        </a:rPr>
                        <m:t>= </m:t>
                      </m:r>
                      <m:f>
                        <m:fPr>
                          <m:ctrlPr>
                            <a:rPr lang="en-US" sz="1200" i="1">
                              <a:latin typeface="Cambria Math" panose="02040503050406030204" pitchFamily="18" charset="0"/>
                            </a:rPr>
                          </m:ctrlPr>
                        </m:fPr>
                        <m:num>
                          <m:r>
                            <a:rPr lang="en-US" sz="1200" b="0" i="1" smtClean="0">
                              <a:latin typeface="Cambria Math" panose="02040503050406030204" pitchFamily="18" charset="0"/>
                            </a:rPr>
                            <m:t>𝑡𝑜𝑤𝑒𝑟</m:t>
                          </m:r>
                          <m:r>
                            <a:rPr lang="en-US" sz="1200" b="0" i="1" smtClean="0">
                              <a:latin typeface="Cambria Math" panose="02040503050406030204" pitchFamily="18" charset="0"/>
                            </a:rPr>
                            <m:t> </m:t>
                          </m:r>
                          <m:r>
                            <a:rPr lang="en-US" sz="1200" b="0" i="1" smtClean="0">
                              <a:latin typeface="Cambria Math" panose="02040503050406030204" pitchFamily="18" charset="0"/>
                            </a:rPr>
                            <m:t>h𝑒𝑖𝑔h𝑡</m:t>
                          </m:r>
                        </m:num>
                        <m:den>
                          <m:r>
                            <a:rPr lang="en-US" sz="1200" b="0" i="1" smtClean="0">
                              <a:latin typeface="Cambria Math" panose="02040503050406030204" pitchFamily="18" charset="0"/>
                            </a:rPr>
                            <m:t>𝑡𝑜𝑤𝑒𝑟</m:t>
                          </m:r>
                          <m:r>
                            <a:rPr lang="en-US" sz="1200" b="0" i="1" smtClean="0">
                              <a:latin typeface="Cambria Math" panose="02040503050406030204" pitchFamily="18" charset="0"/>
                            </a:rPr>
                            <m:t> </m:t>
                          </m:r>
                          <m:r>
                            <a:rPr lang="en-US" sz="1200" b="0" i="1" smtClean="0">
                              <a:latin typeface="Cambria Math" panose="02040503050406030204" pitchFamily="18" charset="0"/>
                            </a:rPr>
                            <m:t>𝑠h𝑎𝑑𝑜</m:t>
                          </m:r>
                          <m:sSup>
                            <m:sSupPr>
                              <m:ctrlPr>
                                <a:rPr lang="en-US" sz="1200" i="1">
                                  <a:latin typeface="Cambria Math" panose="02040503050406030204" pitchFamily="18" charset="0"/>
                                </a:rPr>
                              </m:ctrlPr>
                            </m:sSupPr>
                            <m:e>
                              <m:r>
                                <a:rPr lang="en-US" sz="1200" b="0" i="1" smtClean="0">
                                  <a:latin typeface="Cambria Math" panose="02040503050406030204" pitchFamily="18" charset="0"/>
                                </a:rPr>
                                <m:t>𝑤</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𝑠</m:t>
                          </m:r>
                          <m:r>
                            <a:rPr lang="en-US" sz="1200" b="0" i="1" smtClean="0">
                              <a:latin typeface="Cambria Math" panose="02040503050406030204" pitchFamily="18" charset="0"/>
                            </a:rPr>
                            <m:t> </m:t>
                          </m:r>
                          <m:r>
                            <a:rPr lang="en-US" sz="1200" b="0" i="1" smtClean="0">
                              <a:latin typeface="Cambria Math" panose="02040503050406030204" pitchFamily="18" charset="0"/>
                            </a:rPr>
                            <m:t>𝑙𝑒𝑛𝑔𝑡h</m:t>
                          </m:r>
                        </m:den>
                      </m:f>
                    </m:oMath>
                  </m:oMathPara>
                </a14:m>
                <a:endParaRPr lang="en-US" sz="1400" dirty="0">
                  <a:latin typeface="Arial" panose="020B0604020202020204" pitchFamily="34" charset="0"/>
                  <a:cs typeface="Arial" panose="020B0604020202020204" pitchFamily="34" charset="0"/>
                </a:endParaRPr>
              </a:p>
              <a:p>
                <a:pPr marL="0" indent="0">
                  <a:lnSpc>
                    <a:spcPct val="120000"/>
                  </a:lnSpc>
                  <a:buNone/>
                </a:pPr>
                <a:endParaRPr lang="en-US" sz="800" dirty="0">
                  <a:latin typeface="Arial" panose="020B0604020202020204" pitchFamily="34" charset="0"/>
                  <a:cs typeface="Arial" panose="020B0604020202020204" pitchFamily="34" charset="0"/>
                </a:endParaRPr>
              </a:p>
              <a:p>
                <a:pPr marL="0" indent="0">
                  <a:lnSpc>
                    <a:spcPct val="120000"/>
                  </a:lnSpc>
                  <a:buNone/>
                </a:pPr>
                <a:r>
                  <a:rPr lang="en-US" sz="1400" dirty="0">
                    <a:latin typeface="Arial" panose="020B0604020202020204" pitchFamily="34" charset="0"/>
                    <a:cs typeface="Arial" panose="020B0604020202020204" pitchFamily="34" charset="0"/>
                  </a:rPr>
                  <a:t>Enter the values you know and solve for the tower height.</a:t>
                </a:r>
              </a:p>
            </p:txBody>
          </p:sp>
        </mc:Choice>
        <mc:Fallback xmlns="">
          <p:sp>
            <p:nvSpPr>
              <p:cNvPr id="50" name="TextBox 49">
                <a:extLst>
                  <a:ext uri="{FF2B5EF4-FFF2-40B4-BE49-F238E27FC236}">
                    <a16:creationId xmlns:a16="http://schemas.microsoft.com/office/drawing/2014/main" id="{A908B36E-325A-9E18-452F-EDE9D62CCE90}"/>
                  </a:ext>
                </a:extLst>
              </p:cNvPr>
              <p:cNvSpPr txBox="1">
                <a:spLocks noRot="1" noChangeAspect="1" noMove="1" noResize="1" noEditPoints="1" noAdjustHandles="1" noChangeArrowheads="1" noChangeShapeType="1" noTextEdit="1"/>
              </p:cNvSpPr>
              <p:nvPr/>
            </p:nvSpPr>
            <p:spPr>
              <a:xfrm>
                <a:off x="4188570" y="3275561"/>
                <a:ext cx="3707009" cy="3073470"/>
              </a:xfrm>
              <a:prstGeom prst="rect">
                <a:avLst/>
              </a:prstGeom>
              <a:blipFill>
                <a:blip r:embed="rId4"/>
                <a:stretch>
                  <a:fillRect l="-493" r="-1645"/>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67E96D5-1E75-66E0-792F-2013434A2A26}"/>
              </a:ext>
            </a:extLst>
          </p:cNvPr>
          <p:cNvSpPr txBox="1"/>
          <p:nvPr/>
        </p:nvSpPr>
        <p:spPr>
          <a:xfrm>
            <a:off x="4263400" y="2046751"/>
            <a:ext cx="3632179" cy="738664"/>
          </a:xfrm>
          <a:prstGeom prst="rect">
            <a:avLst/>
          </a:prstGeom>
          <a:noFill/>
        </p:spPr>
        <p:txBody>
          <a:bodyPr wrap="square">
            <a:spAutoFit/>
          </a:bodyPr>
          <a:lstStyle/>
          <a:p>
            <a:pPr marL="0" indent="0">
              <a:lnSpc>
                <a:spcPct val="100000"/>
              </a:lnSpc>
              <a:buNone/>
            </a:pPr>
            <a:r>
              <a:rPr lang="en-US" sz="1400" dirty="0">
                <a:latin typeface="Arial" panose="020B0604020202020204" pitchFamily="34" charset="0"/>
                <a:cs typeface="Arial" panose="020B0604020202020204" pitchFamily="34" charset="0"/>
              </a:rPr>
              <a:t>You can use the length of shadows. This is a good method to use if it is a sunny day and it is not too close to noontime.</a:t>
            </a:r>
          </a:p>
        </p:txBody>
      </p:sp>
      <p:sp>
        <p:nvSpPr>
          <p:cNvPr id="54" name="TextBox 53">
            <a:extLst>
              <a:ext uri="{FF2B5EF4-FFF2-40B4-BE49-F238E27FC236}">
                <a16:creationId xmlns:a16="http://schemas.microsoft.com/office/drawing/2014/main" id="{2053E7E4-C1D6-39CC-7FD7-4344571F7209}"/>
              </a:ext>
            </a:extLst>
          </p:cNvPr>
          <p:cNvSpPr txBox="1"/>
          <p:nvPr/>
        </p:nvSpPr>
        <p:spPr>
          <a:xfrm>
            <a:off x="8260255" y="1585794"/>
            <a:ext cx="3632178" cy="1169551"/>
          </a:xfrm>
          <a:prstGeom prst="rect">
            <a:avLst/>
          </a:prstGeom>
          <a:noFill/>
        </p:spPr>
        <p:txBody>
          <a:bodyPr wrap="square">
            <a:spAutoFit/>
          </a:bodyPr>
          <a:lstStyle/>
          <a:p>
            <a:pPr marL="0" indent="0">
              <a:lnSpc>
                <a:spcPct val="100000"/>
              </a:lnSpc>
              <a:buNone/>
            </a:pPr>
            <a:r>
              <a:rPr lang="en-US" sz="1400" dirty="0">
                <a:latin typeface="Arial" panose="020B0604020202020204" pitchFamily="34" charset="0"/>
                <a:cs typeface="Arial" panose="020B0604020202020204" pitchFamily="34" charset="0"/>
              </a:rPr>
              <a:t>Another way to estimate the Water Tower height is to take a selfie in front of the tower. Later, you can look at the picture and compare your height to the height of the tower.</a:t>
            </a:r>
          </a:p>
        </p:txBody>
      </p:sp>
    </p:spTree>
    <p:extLst>
      <p:ext uri="{BB962C8B-B14F-4D97-AF65-F5344CB8AC3E}">
        <p14:creationId xmlns:p14="http://schemas.microsoft.com/office/powerpoint/2010/main" val="75425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68" y="232389"/>
            <a:ext cx="10515600" cy="401791"/>
          </a:xfrm>
        </p:spPr>
        <p:txBody>
          <a:bodyPr>
            <a:normAutofit fontScale="90000"/>
          </a:bodyPr>
          <a:lstStyle/>
          <a:p>
            <a:r>
              <a:rPr lang="en-US" sz="2800" dirty="0" smtClean="0">
                <a:latin typeface="Arial" panose="020B0604020202020204" pitchFamily="34" charset="0"/>
                <a:cs typeface="Arial" panose="020B0604020202020204" pitchFamily="34" charset="0"/>
              </a:rPr>
              <a:t>Additional Information</a:t>
            </a:r>
            <a:endParaRPr lang="en-US" sz="2800" dirty="0">
              <a:latin typeface="Arial" panose="020B0604020202020204" pitchFamily="34" charset="0"/>
              <a:cs typeface="Arial" panose="020B0604020202020204" pitchFamily="34"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3813295"/>
              </p:ext>
            </p:extLst>
          </p:nvPr>
        </p:nvGraphicFramePr>
        <p:xfrm>
          <a:off x="294968" y="634180"/>
          <a:ext cx="11474244" cy="5448191"/>
        </p:xfrm>
        <a:graphic>
          <a:graphicData uri="http://schemas.openxmlformats.org/drawingml/2006/table">
            <a:tbl>
              <a:tblPr>
                <a:tableStyleId>{5C22544A-7EE6-4342-B048-85BDC9FD1C3A}</a:tableStyleId>
              </a:tblPr>
              <a:tblGrid>
                <a:gridCol w="4745868">
                  <a:extLst>
                    <a:ext uri="{9D8B030D-6E8A-4147-A177-3AD203B41FA5}">
                      <a16:colId xmlns:a16="http://schemas.microsoft.com/office/drawing/2014/main" val="1793538417"/>
                    </a:ext>
                  </a:extLst>
                </a:gridCol>
                <a:gridCol w="1031711">
                  <a:extLst>
                    <a:ext uri="{9D8B030D-6E8A-4147-A177-3AD203B41FA5}">
                      <a16:colId xmlns:a16="http://schemas.microsoft.com/office/drawing/2014/main" val="1940628628"/>
                    </a:ext>
                  </a:extLst>
                </a:gridCol>
                <a:gridCol w="873919">
                  <a:extLst>
                    <a:ext uri="{9D8B030D-6E8A-4147-A177-3AD203B41FA5}">
                      <a16:colId xmlns:a16="http://schemas.microsoft.com/office/drawing/2014/main" val="1577402819"/>
                    </a:ext>
                  </a:extLst>
                </a:gridCol>
                <a:gridCol w="760636">
                  <a:extLst>
                    <a:ext uri="{9D8B030D-6E8A-4147-A177-3AD203B41FA5}">
                      <a16:colId xmlns:a16="http://schemas.microsoft.com/office/drawing/2014/main" val="4078611194"/>
                    </a:ext>
                  </a:extLst>
                </a:gridCol>
                <a:gridCol w="4062110">
                  <a:extLst>
                    <a:ext uri="{9D8B030D-6E8A-4147-A177-3AD203B41FA5}">
                      <a16:colId xmlns:a16="http://schemas.microsoft.com/office/drawing/2014/main" val="1205214320"/>
                    </a:ext>
                  </a:extLst>
                </a:gridCol>
              </a:tblGrid>
              <a:tr h="233655">
                <a:tc>
                  <a:txBody>
                    <a:bodyPr/>
                    <a:lstStyle/>
                    <a:p>
                      <a:pPr algn="ctr" fontAlgn="b"/>
                      <a:r>
                        <a:rPr lang="en-US" sz="1800" b="1" u="none" strike="noStrike" dirty="0" smtClean="0">
                          <a:effectLst/>
                        </a:rPr>
                        <a:t>STOPS</a:t>
                      </a:r>
                      <a:endParaRPr lang="en-US" sz="1800" b="1" i="0" u="none" strike="noStrike" dirty="0">
                        <a:solidFill>
                          <a:srgbClr val="000000"/>
                        </a:solidFill>
                        <a:effectLst/>
                        <a:latin typeface="Arial" panose="020B0604020202020204" pitchFamily="34" charset="0"/>
                      </a:endParaRPr>
                    </a:p>
                  </a:txBody>
                  <a:tcPr marL="4610" marR="4610" marT="4610" marB="0" anchor="b"/>
                </a:tc>
                <a:tc gridSpan="3">
                  <a:txBody>
                    <a:bodyPr/>
                    <a:lstStyle/>
                    <a:p>
                      <a:pPr algn="ctr" fontAlgn="b"/>
                      <a:r>
                        <a:rPr lang="en-US" sz="1400" b="1" u="none" strike="noStrike" dirty="0" smtClean="0">
                          <a:effectLst/>
                        </a:rPr>
                        <a:t>TN Math Content Standards </a:t>
                      </a:r>
                      <a:r>
                        <a:rPr lang="en-US" sz="1400" b="1" u="none" strike="noStrike" dirty="0">
                          <a:effectLst/>
                        </a:rPr>
                        <a:t>Addressed</a:t>
                      </a:r>
                      <a:endParaRPr lang="en-US" sz="1400" b="1" i="0" u="none" strike="noStrike" dirty="0">
                        <a:solidFill>
                          <a:srgbClr val="000000"/>
                        </a:solidFill>
                        <a:effectLst/>
                        <a:latin typeface="Arial" panose="020B0604020202020204" pitchFamily="34" charset="0"/>
                      </a:endParaRPr>
                    </a:p>
                  </a:txBody>
                  <a:tcPr marL="4610" marR="4610" marT="4610" marB="0" anchor="ctr"/>
                </a:tc>
                <a:tc hMerge="1">
                  <a:txBody>
                    <a:bodyPr/>
                    <a:lstStyle/>
                    <a:p>
                      <a:endParaRPr lang="en-US"/>
                    </a:p>
                  </a:txBody>
                  <a:tcPr/>
                </a:tc>
                <a:tc hMerge="1">
                  <a:txBody>
                    <a:bodyPr/>
                    <a:lstStyle/>
                    <a:p>
                      <a:pPr algn="l" fontAlgn="b"/>
                      <a:endParaRPr lang="en-US" sz="1800" b="1" i="0" u="none" strike="noStrike" dirty="0">
                        <a:solidFill>
                          <a:srgbClr val="000000"/>
                        </a:solidFill>
                        <a:effectLst/>
                        <a:latin typeface="Arial" panose="020B0604020202020204" pitchFamily="34" charset="0"/>
                      </a:endParaRPr>
                    </a:p>
                  </a:txBody>
                  <a:tcPr marL="4610" marR="4610" marT="4610" marB="0" anchor="b"/>
                </a:tc>
                <a:tc>
                  <a:txBody>
                    <a:bodyPr/>
                    <a:lstStyle/>
                    <a:p>
                      <a:pPr algn="ctr" fontAlgn="b"/>
                      <a:r>
                        <a:rPr lang="en-US" sz="1800" b="1" u="none" strike="noStrike" dirty="0">
                          <a:effectLst/>
                        </a:rPr>
                        <a:t>More information </a:t>
                      </a:r>
                      <a:endParaRPr lang="en-US" sz="1800" b="1" i="0" u="none" strike="noStrike" dirty="0">
                        <a:solidFill>
                          <a:srgbClr val="000000"/>
                        </a:solidFill>
                        <a:effectLst/>
                        <a:latin typeface="Arial" panose="020B0604020202020204" pitchFamily="34" charset="0"/>
                      </a:endParaRPr>
                    </a:p>
                  </a:txBody>
                  <a:tcPr marL="4610" marR="4610" marT="4610" marB="0" anchor="b"/>
                </a:tc>
                <a:extLst>
                  <a:ext uri="{0D108BD9-81ED-4DB2-BD59-A6C34878D82A}">
                    <a16:rowId xmlns:a16="http://schemas.microsoft.com/office/drawing/2014/main" val="3970732382"/>
                  </a:ext>
                </a:extLst>
              </a:tr>
              <a:tr h="467309">
                <a:tc rowSpan="2">
                  <a:txBody>
                    <a:bodyPr/>
                    <a:lstStyle/>
                    <a:p>
                      <a:pPr algn="l" rtl="0" fontAlgn="ctr"/>
                      <a:r>
                        <a:rPr lang="en-US" sz="1800" u="none" strike="noStrike">
                          <a:effectLst/>
                        </a:rPr>
                        <a:t>Stop 1: Ancient Technology on a Very Modern Technology Building</a:t>
                      </a:r>
                      <a:endParaRPr lang="en-US" sz="1800" b="0" i="0" u="none" strike="noStrike">
                        <a:solidFill>
                          <a:srgbClr val="000000"/>
                        </a:solidFill>
                        <a:effectLst/>
                        <a:latin typeface="Arial" panose="020B0604020202020204" pitchFamily="34" charset="0"/>
                      </a:endParaRPr>
                    </a:p>
                  </a:txBody>
                  <a:tcPr marL="4610" marR="4610" marT="4610" marB="0" anchor="ctr"/>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rtl="0" fontAlgn="ctr"/>
                      <a:r>
                        <a:rPr lang="en-US" sz="1800" u="sng" strike="noStrike">
                          <a:effectLst/>
                          <a:hlinkClick r:id="rId2"/>
                        </a:rPr>
                        <a:t>https://roman-numerals.info/.</a:t>
                      </a:r>
                      <a:endParaRPr lang="en-US" sz="1800" b="0" i="0" u="sng" strike="noStrike">
                        <a:solidFill>
                          <a:srgbClr val="0563C1"/>
                        </a:solidFill>
                        <a:effectLst/>
                        <a:latin typeface="Calibri" panose="020F0502020204030204" pitchFamily="34" charset="0"/>
                      </a:endParaRPr>
                    </a:p>
                  </a:txBody>
                  <a:tcPr marL="4610" marR="4610" marT="4610" marB="0" anchor="ctr"/>
                </a:tc>
                <a:extLst>
                  <a:ext uri="{0D108BD9-81ED-4DB2-BD59-A6C34878D82A}">
                    <a16:rowId xmlns:a16="http://schemas.microsoft.com/office/drawing/2014/main" val="764950370"/>
                  </a:ext>
                </a:extLst>
              </a:tr>
              <a:tr h="292069">
                <a:tc v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rtl="0" fontAlgn="ctr"/>
                      <a:r>
                        <a:rPr lang="en-US" sz="1800" u="sng" strike="noStrike">
                          <a:effectLst/>
                          <a:hlinkClick r:id="rId3"/>
                        </a:rPr>
                        <a:t>https://en.m.wikipedia.org/wiki/Equation_of_time</a:t>
                      </a:r>
                      <a:endParaRPr lang="en-US" sz="1800" b="0" i="0" u="sng" strike="noStrike">
                        <a:solidFill>
                          <a:srgbClr val="0563C1"/>
                        </a:solidFill>
                        <a:effectLst/>
                        <a:latin typeface="Calibri" panose="020F0502020204030204" pitchFamily="34" charset="0"/>
                      </a:endParaRPr>
                    </a:p>
                  </a:txBody>
                  <a:tcPr marL="4610" marR="4610" marT="4610" marB="0" anchor="ctr"/>
                </a:tc>
                <a:extLst>
                  <a:ext uri="{0D108BD9-81ED-4DB2-BD59-A6C34878D82A}">
                    <a16:rowId xmlns:a16="http://schemas.microsoft.com/office/drawing/2014/main" val="4147177621"/>
                  </a:ext>
                </a:extLst>
              </a:tr>
              <a:tr h="292069">
                <a:tc>
                  <a:txBody>
                    <a:bodyPr/>
                    <a:lstStyle/>
                    <a:p>
                      <a:pPr algn="l" rtl="0" fontAlgn="t"/>
                      <a:r>
                        <a:rPr lang="en-US" sz="1800" u="none" strike="noStrike">
                          <a:effectLst/>
                        </a:rPr>
                        <a:t>Stop 2: Fountain in the Landrum Courtyard</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r>
                        <a:rPr lang="en-US" sz="1800" u="none" strike="noStrike">
                          <a:effectLst/>
                        </a:rPr>
                        <a:t>7.G.A.2</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r>
                        <a:rPr lang="en-US" sz="1800" u="none" strike="noStrike">
                          <a:effectLst/>
                        </a:rPr>
                        <a:t>7.G.B.3</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1690881222"/>
                  </a:ext>
                </a:extLst>
              </a:tr>
              <a:tr h="475174">
                <a:tc>
                  <a:txBody>
                    <a:bodyPr/>
                    <a:lstStyle/>
                    <a:p>
                      <a:pPr algn="l" rtl="0" fontAlgn="t"/>
                      <a:r>
                        <a:rPr lang="en-US" sz="1800" u="none" strike="noStrike">
                          <a:effectLst/>
                        </a:rPr>
                        <a:t>Stop 3: Binary Numbers on Maynard Mathematics and Computer Science Building</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1684383454"/>
                  </a:ext>
                </a:extLst>
              </a:tr>
              <a:tr h="292069">
                <a:tc>
                  <a:txBody>
                    <a:bodyPr/>
                    <a:lstStyle/>
                    <a:p>
                      <a:pPr algn="l" rtl="0" fontAlgn="t"/>
                      <a:r>
                        <a:rPr lang="en-US" sz="1800" u="none" strike="noStrike">
                          <a:effectLst/>
                        </a:rPr>
                        <a:t>Stop 4: Wildflower Garden</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r>
                        <a:rPr lang="en-US" sz="1800" u="none" strike="noStrike">
                          <a:effectLst/>
                        </a:rPr>
                        <a:t>6.NS.C.8</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645431642"/>
                  </a:ext>
                </a:extLst>
              </a:tr>
              <a:tr h="292069">
                <a:tc>
                  <a:txBody>
                    <a:bodyPr/>
                    <a:lstStyle/>
                    <a:p>
                      <a:pPr algn="l" rtl="0" fontAlgn="t"/>
                      <a:r>
                        <a:rPr lang="en-US" sz="1800" u="none" strike="noStrike">
                          <a:effectLst/>
                        </a:rPr>
                        <a:t>Stop 5: Water Feature (A) near Library</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r>
                        <a:rPr lang="en-US" sz="1800" u="none" strike="noStrike">
                          <a:effectLst/>
                        </a:rPr>
                        <a:t>6.G.A.1</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r>
                        <a:rPr lang="en-US" sz="1800" u="none" strike="noStrike">
                          <a:effectLst/>
                        </a:rPr>
                        <a:t>6.G.A.2</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r>
                        <a:rPr lang="en-US" sz="1800" u="none" strike="noStrike">
                          <a:effectLst/>
                        </a:rPr>
                        <a:t>7.RP.A</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754068592"/>
                  </a:ext>
                </a:extLst>
              </a:tr>
              <a:tr h="292069">
                <a:tc>
                  <a:txBody>
                    <a:bodyPr/>
                    <a:lstStyle/>
                    <a:p>
                      <a:pPr algn="l" rtl="0" fontAlgn="t"/>
                      <a:r>
                        <a:rPr lang="en-US" sz="1800" u="none" strike="noStrike">
                          <a:effectLst/>
                        </a:rPr>
                        <a:t>Stop 6: Water Feature (B) in Front of Library</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3296169003"/>
                  </a:ext>
                </a:extLst>
              </a:tr>
              <a:tr h="292069">
                <a:tc>
                  <a:txBody>
                    <a:bodyPr/>
                    <a:lstStyle/>
                    <a:p>
                      <a:pPr algn="l" rtl="0" fontAlgn="t"/>
                      <a:r>
                        <a:rPr lang="en-US" sz="1800" u="none" strike="noStrike">
                          <a:effectLst/>
                        </a:rPr>
                        <a:t>Stop 7: Utility Hole (Manhole) Cover</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r>
                        <a:rPr lang="en-US" sz="1800" u="none" strike="noStrike">
                          <a:effectLst/>
                        </a:rPr>
                        <a:t>8.G.B.5</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3956565802"/>
                  </a:ext>
                </a:extLst>
              </a:tr>
              <a:tr h="292069">
                <a:tc>
                  <a:txBody>
                    <a:bodyPr/>
                    <a:lstStyle/>
                    <a:p>
                      <a:pPr algn="l" rtl="0" fontAlgn="t"/>
                      <a:r>
                        <a:rPr lang="en-US" sz="1800" u="none" strike="noStrike">
                          <a:effectLst/>
                        </a:rPr>
                        <a:t>Stop 8: The Peay Pickup</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r>
                        <a:rPr lang="en-US" sz="1800" u="none" strike="noStrike">
                          <a:effectLst/>
                        </a:rPr>
                        <a:t>6.RP.A.1, 2</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r>
                        <a:rPr lang="en-US" sz="1800" u="none" strike="noStrike">
                          <a:effectLst/>
                        </a:rPr>
                        <a:t>7.RP.A.1</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2936313465"/>
                  </a:ext>
                </a:extLst>
              </a:tr>
              <a:tr h="292069">
                <a:tc>
                  <a:txBody>
                    <a:bodyPr/>
                    <a:lstStyle/>
                    <a:p>
                      <a:pPr algn="l" rtl="0" fontAlgn="t"/>
                      <a:r>
                        <a:rPr lang="en-US" sz="1800" u="none" strike="noStrike">
                          <a:effectLst/>
                        </a:rPr>
                        <a:t>Stop 9: Is This a Euler Path?</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rtl="0" fontAlgn="ctr"/>
                      <a:r>
                        <a:rPr lang="en-US" sz="1800" u="sng" strike="noStrike">
                          <a:effectLst/>
                          <a:hlinkClick r:id="rId4"/>
                        </a:rPr>
                        <a:t>https://en.wikipedia.org/wiki/Leonhard_Euler </a:t>
                      </a:r>
                      <a:endParaRPr lang="en-US" sz="1800" b="0" i="0" u="sng" strike="noStrike">
                        <a:solidFill>
                          <a:srgbClr val="0563C1"/>
                        </a:solidFill>
                        <a:effectLst/>
                        <a:latin typeface="Calibri" panose="020F0502020204030204" pitchFamily="34" charset="0"/>
                      </a:endParaRPr>
                    </a:p>
                  </a:txBody>
                  <a:tcPr marL="4610" marR="4610" marT="4610" marB="0" anchor="ctr"/>
                </a:tc>
                <a:extLst>
                  <a:ext uri="{0D108BD9-81ED-4DB2-BD59-A6C34878D82A}">
                    <a16:rowId xmlns:a16="http://schemas.microsoft.com/office/drawing/2014/main" val="1774057096"/>
                  </a:ext>
                </a:extLst>
              </a:tr>
              <a:tr h="292069">
                <a:tc>
                  <a:txBody>
                    <a:bodyPr/>
                    <a:lstStyle/>
                    <a:p>
                      <a:pPr algn="l" rtl="0" fontAlgn="t"/>
                      <a:r>
                        <a:rPr lang="en-US" sz="1800" u="none" strike="noStrike">
                          <a:effectLst/>
                        </a:rPr>
                        <a:t>Stop 10: How Did That Cupola Get Here?</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r>
                        <a:rPr lang="en-US" sz="1800" u="none" strike="noStrike">
                          <a:effectLst/>
                        </a:rPr>
                        <a:t>8.G.B.5</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3603001687"/>
                  </a:ext>
                </a:extLst>
              </a:tr>
              <a:tr h="475174">
                <a:tc>
                  <a:txBody>
                    <a:bodyPr/>
                    <a:lstStyle/>
                    <a:p>
                      <a:pPr algn="l" rtl="0" fontAlgn="t"/>
                      <a:r>
                        <a:rPr lang="en-US" sz="1800" u="none" strike="noStrike">
                          <a:effectLst/>
                        </a:rPr>
                        <a:t>Stop 11: If I Have Told You Once, I Have Told You a Million Times (AP Bowl)</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r>
                        <a:rPr lang="en-US" sz="1800" u="none" strike="noStrike">
                          <a:effectLst/>
                        </a:rPr>
                        <a:t>8.EE.A.3</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3273620800"/>
                  </a:ext>
                </a:extLst>
              </a:tr>
              <a:tr h="292069">
                <a:tc>
                  <a:txBody>
                    <a:bodyPr/>
                    <a:lstStyle/>
                    <a:p>
                      <a:pPr algn="l" rtl="0" fontAlgn="t"/>
                      <a:r>
                        <a:rPr lang="en-US" sz="1800" u="none" strike="noStrike">
                          <a:effectLst/>
                        </a:rPr>
                        <a:t>Stop 12: The Water Tower</a:t>
                      </a:r>
                      <a:endParaRPr lang="en-US" sz="1800" b="0" i="0" u="none" strike="noStrike">
                        <a:solidFill>
                          <a:srgbClr val="000000"/>
                        </a:solidFill>
                        <a:effectLst/>
                        <a:latin typeface="Arial" panose="020B0604020202020204" pitchFamily="34" charset="0"/>
                      </a:endParaRPr>
                    </a:p>
                  </a:txBody>
                  <a:tcPr marL="4610" marR="4610" marT="4610" marB="0"/>
                </a:tc>
                <a:tc>
                  <a:txBody>
                    <a:bodyPr/>
                    <a:lstStyle/>
                    <a:p>
                      <a:pPr algn="l" fontAlgn="b"/>
                      <a:r>
                        <a:rPr lang="en-US" sz="1800" u="none" strike="noStrike">
                          <a:effectLst/>
                        </a:rPr>
                        <a:t>6.EE.B.6</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r>
                        <a:rPr lang="en-US" sz="1800" u="none" strike="noStrike">
                          <a:effectLst/>
                        </a:rPr>
                        <a:t>7.EE.B.3</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r>
                        <a:rPr lang="en-US" sz="1800" u="none" strike="noStrike">
                          <a:effectLst/>
                        </a:rPr>
                        <a:t>8.G.B.5</a:t>
                      </a:r>
                      <a:endParaRPr lang="en-US" sz="1800" b="0" i="0" u="none" strike="noStrike">
                        <a:solidFill>
                          <a:srgbClr val="000000"/>
                        </a:solidFill>
                        <a:effectLst/>
                        <a:latin typeface="Arial" panose="020B0604020202020204" pitchFamily="34" charset="0"/>
                      </a:endParaRPr>
                    </a:p>
                  </a:txBody>
                  <a:tcPr marL="4610" marR="4610" marT="4610"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4610" marR="4610" marT="4610" marB="0" anchor="b"/>
                </a:tc>
                <a:extLst>
                  <a:ext uri="{0D108BD9-81ED-4DB2-BD59-A6C34878D82A}">
                    <a16:rowId xmlns:a16="http://schemas.microsoft.com/office/drawing/2014/main" val="2933633298"/>
                  </a:ext>
                </a:extLst>
              </a:tr>
            </a:tbl>
          </a:graphicData>
        </a:graphic>
      </p:graphicFrame>
    </p:spTree>
    <p:extLst>
      <p:ext uri="{BB962C8B-B14F-4D97-AF65-F5344CB8AC3E}">
        <p14:creationId xmlns:p14="http://schemas.microsoft.com/office/powerpoint/2010/main" val="224728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Developed by:</a:t>
            </a:r>
          </a:p>
        </p:txBody>
      </p:sp>
      <p:sp>
        <p:nvSpPr>
          <p:cNvPr id="3" name="Content Placeholder 2"/>
          <p:cNvSpPr>
            <a:spLocks noGrp="1"/>
          </p:cNvSpPr>
          <p:nvPr>
            <p:ph idx="1"/>
          </p:nvPr>
        </p:nvSpPr>
        <p:spPr/>
        <p:txBody>
          <a:bodyPr>
            <a:normAutofit/>
          </a:bodyPr>
          <a:lstStyle/>
          <a:p>
            <a:pPr marL="0" indent="0" algn="ctr">
              <a:buNone/>
            </a:pPr>
            <a:r>
              <a:rPr lang="en-US" sz="1800" dirty="0">
                <a:latin typeface="Arial" panose="020B0604020202020204" pitchFamily="34" charset="0"/>
                <a:cs typeface="Arial" panose="020B0604020202020204" pitchFamily="34" charset="0"/>
              </a:rPr>
              <a:t>Dr. Marylu Dalton</a:t>
            </a:r>
          </a:p>
          <a:p>
            <a:pPr marL="0" indent="0" algn="ctr">
              <a:buNone/>
            </a:pPr>
            <a:r>
              <a:rPr lang="en-US" sz="1800" dirty="0">
                <a:latin typeface="Arial" panose="020B0604020202020204" pitchFamily="34" charset="0"/>
                <a:cs typeface="Arial" panose="020B0604020202020204" pitchFamily="34" charset="0"/>
              </a:rPr>
              <a:t>Dr. Jennifer Yantz</a:t>
            </a:r>
          </a:p>
          <a:p>
            <a:pPr marL="0" indent="0" algn="ctr">
              <a:buNone/>
            </a:pPr>
            <a:r>
              <a:rPr lang="en-US" sz="1800" dirty="0">
                <a:latin typeface="Arial" panose="020B0604020202020204" pitchFamily="34" charset="0"/>
                <a:cs typeface="Arial" panose="020B0604020202020204" pitchFamily="34" charset="0"/>
              </a:rPr>
              <a:t>Dr. James Church</a:t>
            </a:r>
          </a:p>
          <a:p>
            <a:pPr marL="0" indent="0" algn="ctr">
              <a:buNone/>
            </a:pPr>
            <a:r>
              <a:rPr lang="en-US" sz="1800" dirty="0">
                <a:latin typeface="Arial" panose="020B0604020202020204" pitchFamily="34" charset="0"/>
                <a:cs typeface="Arial" panose="020B0604020202020204" pitchFamily="34" charset="0"/>
              </a:rPr>
              <a:t>(Team of CS students)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lgn="ctr">
              <a:buNone/>
            </a:pPr>
            <a:r>
              <a:rPr lang="en-US" sz="1800" dirty="0">
                <a:solidFill>
                  <a:srgbClr val="92D050"/>
                </a:solidFill>
                <a:latin typeface="Arial" panose="020B0604020202020204" pitchFamily="34" charset="0"/>
                <a:cs typeface="Arial" panose="020B0604020202020204" pitchFamily="34" charset="0"/>
              </a:rPr>
              <a:t>Many thanks to:</a:t>
            </a:r>
          </a:p>
          <a:p>
            <a:pPr marL="0" indent="0" algn="ctr">
              <a:buNone/>
            </a:pPr>
            <a:r>
              <a:rPr lang="en-US" sz="1800" dirty="0">
                <a:solidFill>
                  <a:srgbClr val="92D050"/>
                </a:solidFill>
                <a:latin typeface="Arial" panose="020B0604020202020204" pitchFamily="34" charset="0"/>
                <a:cs typeface="Arial" panose="020B0604020202020204" pitchFamily="34" charset="0"/>
              </a:rPr>
              <a:t>Austin Peay State University</a:t>
            </a:r>
          </a:p>
          <a:p>
            <a:pPr marL="0" indent="0" algn="ctr">
              <a:buNone/>
            </a:pPr>
            <a:r>
              <a:rPr lang="en-US" sz="1800" dirty="0" smtClean="0">
                <a:solidFill>
                  <a:srgbClr val="92D050"/>
                </a:solidFill>
                <a:latin typeface="Arial" panose="020B0604020202020204" pitchFamily="34" charset="0"/>
                <a:cs typeface="Arial" panose="020B0604020202020204" pitchFamily="34" charset="0"/>
              </a:rPr>
              <a:t>Google </a:t>
            </a:r>
            <a:r>
              <a:rPr lang="en-US" sz="1800" dirty="0">
                <a:solidFill>
                  <a:srgbClr val="92D050"/>
                </a:solidFill>
                <a:latin typeface="Arial" panose="020B0604020202020204" pitchFamily="34" charset="0"/>
                <a:cs typeface="Arial" panose="020B0604020202020204" pitchFamily="34" charset="0"/>
              </a:rPr>
              <a:t>Community Grant</a:t>
            </a:r>
          </a:p>
          <a:p>
            <a:pPr marL="0" indent="0" algn="ctr">
              <a:buNone/>
            </a:pPr>
            <a:r>
              <a:rPr lang="en-US" sz="1800" dirty="0">
                <a:solidFill>
                  <a:srgbClr val="92D050"/>
                </a:solidFill>
                <a:latin typeface="Arial" panose="020B0604020202020204" pitchFamily="34" charset="0"/>
                <a:cs typeface="Arial" panose="020B0604020202020204" pitchFamily="34" charset="0"/>
              </a:rPr>
              <a:t>TIDES Foundation</a:t>
            </a:r>
          </a:p>
        </p:txBody>
      </p:sp>
      <p:sp>
        <p:nvSpPr>
          <p:cNvPr id="4" name="TextBox 3"/>
          <p:cNvSpPr txBox="1"/>
          <p:nvPr/>
        </p:nvSpPr>
        <p:spPr>
          <a:xfrm>
            <a:off x="10467446" y="5710813"/>
            <a:ext cx="71845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2022</a:t>
            </a:r>
          </a:p>
        </p:txBody>
      </p:sp>
    </p:spTree>
    <p:extLst>
      <p:ext uri="{BB962C8B-B14F-4D97-AF65-F5344CB8AC3E}">
        <p14:creationId xmlns:p14="http://schemas.microsoft.com/office/powerpoint/2010/main" val="1273375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9709" y="703614"/>
            <a:ext cx="8246806" cy="3200876"/>
          </a:xfrm>
          <a:prstGeom prst="rect">
            <a:avLst/>
          </a:prstGeom>
        </p:spPr>
        <p:txBody>
          <a:bodyPr wrap="square">
            <a:spAutoFit/>
          </a:bodyPr>
          <a:lstStyle/>
          <a:p>
            <a:endParaRPr lang="en-US" sz="1000" dirty="0">
              <a:latin typeface="Times New Roman" panose="02020603050405020304" pitchFamily="18" charset="0"/>
            </a:endParaRPr>
          </a:p>
          <a:p>
            <a:r>
              <a:rPr lang="en-US" sz="2400" b="1" dirty="0">
                <a:latin typeface="Arial" panose="020B0604020202020204" pitchFamily="34" charset="0"/>
              </a:rPr>
              <a:t>Standards for Mathematical </a:t>
            </a:r>
            <a:r>
              <a:rPr lang="en-US" sz="2400" b="1" dirty="0" smtClean="0">
                <a:latin typeface="Arial" panose="020B0604020202020204" pitchFamily="34" charset="0"/>
              </a:rPr>
              <a:t>Practice</a:t>
            </a:r>
          </a:p>
          <a:p>
            <a:r>
              <a:rPr lang="en-US" sz="2400" b="1" dirty="0">
                <a:latin typeface="Arial" panose="020B0604020202020204" pitchFamily="34" charset="0"/>
              </a:rPr>
              <a:t>	</a:t>
            </a:r>
            <a:endParaRPr lang="en-US" sz="1000" dirty="0">
              <a:latin typeface="Times New Roman" panose="02020603050405020304" pitchFamily="18" charset="0"/>
            </a:endParaRPr>
          </a:p>
          <a:p>
            <a:pPr marL="742950" lvl="1" indent="-285750">
              <a:buFont typeface="Wingdings" panose="05000000000000000000" pitchFamily="2" charset="2"/>
              <a:buChar char="q"/>
            </a:pPr>
            <a:r>
              <a:rPr lang="en-US" dirty="0">
                <a:latin typeface="Arial" panose="020B0604020202020204" pitchFamily="34" charset="0"/>
              </a:rPr>
              <a:t>Make sense of problems and persevere in solving them.</a:t>
            </a:r>
          </a:p>
          <a:p>
            <a:pPr marL="742950" lvl="1" indent="-285750">
              <a:buFont typeface="Wingdings" panose="05000000000000000000" pitchFamily="2" charset="2"/>
              <a:buChar char="q"/>
            </a:pPr>
            <a:r>
              <a:rPr lang="en-US" dirty="0">
                <a:latin typeface="Arial" panose="020B0604020202020204" pitchFamily="34" charset="0"/>
              </a:rPr>
              <a:t>Reason abstractly and quantitatively.</a:t>
            </a:r>
          </a:p>
          <a:p>
            <a:pPr marL="742950" lvl="1" indent="-285750">
              <a:buFont typeface="Wingdings" panose="05000000000000000000" pitchFamily="2" charset="2"/>
              <a:buChar char="q"/>
            </a:pPr>
            <a:r>
              <a:rPr lang="en-US" dirty="0">
                <a:latin typeface="Arial" panose="020B0604020202020204" pitchFamily="34" charset="0"/>
              </a:rPr>
              <a:t>Construct viable arguments and critique the reasoning of others.</a:t>
            </a:r>
          </a:p>
          <a:p>
            <a:pPr marL="742950" lvl="1" indent="-285750">
              <a:buFont typeface="Wingdings" panose="05000000000000000000" pitchFamily="2" charset="2"/>
              <a:buChar char="q"/>
            </a:pPr>
            <a:r>
              <a:rPr lang="en-US" dirty="0">
                <a:latin typeface="Arial" panose="020B0604020202020204" pitchFamily="34" charset="0"/>
              </a:rPr>
              <a:t>Model with mathematics.</a:t>
            </a:r>
          </a:p>
          <a:p>
            <a:pPr marL="742950" lvl="1" indent="-285750">
              <a:buFont typeface="Wingdings" panose="05000000000000000000" pitchFamily="2" charset="2"/>
              <a:buChar char="q"/>
            </a:pPr>
            <a:r>
              <a:rPr lang="en-US" dirty="0">
                <a:latin typeface="Arial" panose="020B0604020202020204" pitchFamily="34" charset="0"/>
              </a:rPr>
              <a:t>Use appropriate tools strategically.</a:t>
            </a:r>
          </a:p>
          <a:p>
            <a:pPr marL="742950" lvl="1" indent="-285750">
              <a:buFont typeface="Wingdings" panose="05000000000000000000" pitchFamily="2" charset="2"/>
              <a:buChar char="q"/>
            </a:pPr>
            <a:r>
              <a:rPr lang="en-US" dirty="0">
                <a:latin typeface="Arial" panose="020B0604020202020204" pitchFamily="34" charset="0"/>
              </a:rPr>
              <a:t>Attend to precision.</a:t>
            </a:r>
          </a:p>
          <a:p>
            <a:pPr marL="742950" lvl="1" indent="-285750">
              <a:buFont typeface="Wingdings" panose="05000000000000000000" pitchFamily="2" charset="2"/>
              <a:buChar char="q"/>
            </a:pPr>
            <a:r>
              <a:rPr lang="en-US" dirty="0">
                <a:latin typeface="Arial" panose="020B0604020202020204" pitchFamily="34" charset="0"/>
              </a:rPr>
              <a:t>Look for and make use of structure.</a:t>
            </a:r>
          </a:p>
          <a:p>
            <a:pPr marL="742950" lvl="1" indent="-285750">
              <a:buFont typeface="Wingdings" panose="05000000000000000000" pitchFamily="2" charset="2"/>
              <a:buChar char="q"/>
            </a:pPr>
            <a:r>
              <a:rPr lang="en-US" dirty="0">
                <a:latin typeface="Arial" panose="020B0604020202020204" pitchFamily="34" charset="0"/>
              </a:rPr>
              <a:t>Look for and express regularity in repeated reasoning.	</a:t>
            </a:r>
            <a:endParaRPr lang="en-US" sz="800" dirty="0">
              <a:latin typeface="Times New Roman" panose="02020603050405020304" pitchFamily="18" charset="0"/>
            </a:endParaRPr>
          </a:p>
        </p:txBody>
      </p:sp>
    </p:spTree>
    <p:extLst>
      <p:ext uri="{BB962C8B-B14F-4D97-AF65-F5344CB8AC3E}">
        <p14:creationId xmlns:p14="http://schemas.microsoft.com/office/powerpoint/2010/main" val="1334674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7509" y="401051"/>
            <a:ext cx="10515600" cy="5645787"/>
          </a:xfrm>
        </p:spPr>
        <p:txBody>
          <a:bodyPr>
            <a:normAutofit fontScale="92500" lnSpcReduction="20000"/>
          </a:bodyPr>
          <a:lstStyle/>
          <a:p>
            <a:pPr marL="548640" lvl="0" indent="-548640" eaLnBrk="0" fontAlgn="base" hangingPunct="0">
              <a:lnSpc>
                <a:spcPct val="100000"/>
              </a:lnSpc>
              <a:spcBef>
                <a:spcPct val="0"/>
              </a:spcBef>
              <a:spcAft>
                <a:spcPts val="1200"/>
              </a:spcAft>
              <a:buNone/>
            </a:pPr>
            <a:r>
              <a:rPr lang="en-US" altLang="en-US" sz="16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R</a:t>
            </a:r>
            <a:r>
              <a:rPr lang="en-US" altLang="en-US" sz="15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eferences</a:t>
            </a:r>
          </a:p>
          <a:p>
            <a:pPr marL="1005840" lvl="1" indent="-548640">
              <a:lnSpc>
                <a:spcPct val="100000"/>
              </a:lnSpc>
              <a:spcAft>
                <a:spcPts val="1200"/>
              </a:spcAft>
              <a:buFontTx/>
              <a:buNone/>
            </a:pPr>
            <a:r>
              <a:rPr lang="en-US" altLang="en-US" sz="1500" dirty="0" err="1">
                <a:latin typeface="Calibri" panose="020F0502020204030204" pitchFamily="34" charset="0"/>
                <a:ea typeface="Calibri" panose="020F0502020204030204" pitchFamily="34" charset="0"/>
                <a:cs typeface="Times New Roman" panose="02020603050405020304" pitchFamily="18" charset="0"/>
              </a:rPr>
              <a:t>Cahyono</a:t>
            </a:r>
            <a:r>
              <a:rPr lang="en-US" altLang="en-US" sz="1500" dirty="0">
                <a:latin typeface="Calibri" panose="020F0502020204030204" pitchFamily="34" charset="0"/>
                <a:ea typeface="Calibri" panose="020F0502020204030204" pitchFamily="34" charset="0"/>
                <a:cs typeface="Times New Roman" panose="02020603050405020304" pitchFamily="18" charset="0"/>
              </a:rPr>
              <a:t>, A. M. (2018). Mobile technology in a mathematics trail: how does it works? </a:t>
            </a:r>
            <a:r>
              <a:rPr lang="en-US" altLang="en-US" sz="1500" i="1" dirty="0" err="1">
                <a:latin typeface="Calibri" panose="020F0502020204030204" pitchFamily="34" charset="0"/>
                <a:ea typeface="Calibri" panose="020F0502020204030204" pitchFamily="34" charset="0"/>
                <a:cs typeface="Times New Roman" panose="02020603050405020304" pitchFamily="18" charset="0"/>
              </a:rPr>
              <a:t>Unnes</a:t>
            </a:r>
            <a:r>
              <a:rPr lang="en-US" altLang="en-US" sz="1500" i="1" dirty="0">
                <a:latin typeface="Calibri" panose="020F0502020204030204" pitchFamily="34" charset="0"/>
                <a:ea typeface="Calibri" panose="020F0502020204030204" pitchFamily="34" charset="0"/>
                <a:cs typeface="Times New Roman" panose="02020603050405020304" pitchFamily="18" charset="0"/>
              </a:rPr>
              <a:t> Journal of Mathematics Education, 7</a:t>
            </a:r>
            <a:r>
              <a:rPr lang="en-US" altLang="en-US" sz="1500" dirty="0">
                <a:latin typeface="Calibri" panose="020F0502020204030204" pitchFamily="34" charset="0"/>
                <a:ea typeface="Calibri" panose="020F0502020204030204" pitchFamily="34" charset="0"/>
                <a:cs typeface="Times New Roman" panose="02020603050405020304" pitchFamily="18" charset="0"/>
              </a:rPr>
              <a:t>(1), 24-30.</a:t>
            </a:r>
            <a:endParaRPr lang="en-US" altLang="en-US" sz="1500" dirty="0"/>
          </a:p>
          <a:p>
            <a:pPr marL="1005840" lvl="1" indent="-548640">
              <a:lnSpc>
                <a:spcPct val="100000"/>
              </a:lnSpc>
              <a:spcAft>
                <a:spcPts val="1200"/>
              </a:spcAft>
              <a:buFontTx/>
              <a:buNone/>
            </a:pPr>
            <a:r>
              <a:rPr lang="en-US" altLang="en-US" sz="1500" dirty="0">
                <a:latin typeface="Calibri" panose="020F0502020204030204" pitchFamily="34" charset="0"/>
                <a:ea typeface="Calibri" panose="020F0502020204030204" pitchFamily="34" charset="0"/>
                <a:cs typeface="Times New Roman" panose="02020603050405020304" pitchFamily="18" charset="0"/>
              </a:rPr>
              <a:t>COMAP: The Consortium of Mathematics and its Applications. (2003). </a:t>
            </a:r>
            <a:r>
              <a:rPr lang="en-US" altLang="en-US" sz="1500" i="1" dirty="0">
                <a:latin typeface="Calibri" panose="020F0502020204030204" pitchFamily="34" charset="0"/>
                <a:ea typeface="Calibri" panose="020F0502020204030204" pitchFamily="34" charset="0"/>
                <a:cs typeface="Times New Roman" panose="02020603050405020304" pitchFamily="18" charset="0"/>
              </a:rPr>
              <a:t>For all practical purposes: Mathematical literacy in today's world.</a:t>
            </a:r>
            <a:r>
              <a:rPr lang="en-US" altLang="en-US" sz="1500" dirty="0">
                <a:latin typeface="Calibri" panose="020F0502020204030204" pitchFamily="34" charset="0"/>
                <a:ea typeface="Calibri" panose="020F0502020204030204" pitchFamily="34" charset="0"/>
                <a:cs typeface="Times New Roman" panose="02020603050405020304" pitchFamily="18" charset="0"/>
              </a:rPr>
              <a:t> W.H. Freeman and Company.</a:t>
            </a:r>
            <a:endParaRPr lang="en-US" altLang="en-US" sz="1500" dirty="0"/>
          </a:p>
          <a:p>
            <a:pPr marL="1005840" lvl="1" indent="-548640">
              <a:lnSpc>
                <a:spcPct val="100000"/>
              </a:lnSpc>
              <a:spcAft>
                <a:spcPts val="1200"/>
              </a:spcAft>
              <a:buFontTx/>
              <a:buNone/>
            </a:pPr>
            <a:r>
              <a:rPr lang="en-US" altLang="en-US" sz="1500" i="1" dirty="0">
                <a:latin typeface="Calibri" panose="020F0502020204030204" pitchFamily="34" charset="0"/>
                <a:ea typeface="Calibri" panose="020F0502020204030204" pitchFamily="34" charset="0"/>
                <a:cs typeface="Times New Roman" panose="02020603050405020304" pitchFamily="18" charset="0"/>
              </a:rPr>
              <a:t>Equation of time</a:t>
            </a:r>
            <a:r>
              <a:rPr lang="en-US" altLang="en-US" sz="1500" dirty="0">
                <a:latin typeface="Calibri" panose="020F0502020204030204" pitchFamily="34" charset="0"/>
                <a:ea typeface="Calibri" panose="020F0502020204030204" pitchFamily="34" charset="0"/>
                <a:cs typeface="Times New Roman" panose="02020603050405020304" pitchFamily="18" charset="0"/>
              </a:rPr>
              <a:t>. (2022, April 19). Retrieved June 9 2022, from Wikipedia: https://en.wikipedia.org/wiki/Equation_of_time</a:t>
            </a:r>
            <a:endParaRPr lang="en-US" altLang="en-US" sz="1500" dirty="0"/>
          </a:p>
          <a:p>
            <a:pPr marL="1005840" lvl="1" indent="-548640">
              <a:lnSpc>
                <a:spcPct val="100000"/>
              </a:lnSpc>
              <a:spcAft>
                <a:spcPts val="1200"/>
              </a:spcAft>
              <a:buFontTx/>
              <a:buNone/>
            </a:pPr>
            <a:r>
              <a:rPr lang="en-US" altLang="en-US" sz="1500" dirty="0">
                <a:latin typeface="Calibri" panose="020F0502020204030204" pitchFamily="34" charset="0"/>
                <a:ea typeface="Calibri" panose="020F0502020204030204" pitchFamily="34" charset="0"/>
                <a:cs typeface="Times New Roman" panose="02020603050405020304" pitchFamily="18" charset="0"/>
              </a:rPr>
              <a:t>Fong, H. K. (2013). A math trail experience: connecting mathematics and history. </a:t>
            </a:r>
            <a:r>
              <a:rPr lang="en-US" altLang="en-US" sz="1500" i="1" dirty="0">
                <a:latin typeface="Calibri" panose="020F0502020204030204" pitchFamily="34" charset="0"/>
                <a:ea typeface="Calibri" panose="020F0502020204030204" pitchFamily="34" charset="0"/>
                <a:cs typeface="Times New Roman" panose="02020603050405020304" pitchFamily="18" charset="0"/>
              </a:rPr>
              <a:t>Learning Science and Mathematics</a:t>
            </a:r>
            <a:r>
              <a:rPr lang="en-US" altLang="en-US" sz="1500" dirty="0">
                <a:latin typeface="Calibri" panose="020F0502020204030204" pitchFamily="34" charset="0"/>
                <a:ea typeface="Calibri" panose="020F0502020204030204" pitchFamily="34" charset="0"/>
                <a:cs typeface="Times New Roman" panose="02020603050405020304" pitchFamily="18" charset="0"/>
              </a:rPr>
              <a:t>(8), 47-56.</a:t>
            </a:r>
            <a:endParaRPr lang="en-US" altLang="en-US" sz="1500" dirty="0"/>
          </a:p>
          <a:p>
            <a:pPr marL="1005840" lvl="1" indent="-548640">
              <a:lnSpc>
                <a:spcPct val="100000"/>
              </a:lnSpc>
              <a:spcAft>
                <a:spcPts val="1200"/>
              </a:spcAft>
              <a:buFontTx/>
              <a:buNone/>
            </a:pPr>
            <a:r>
              <a:rPr lang="en-US" altLang="en-US" sz="1500" i="1" dirty="0">
                <a:latin typeface="Calibri" panose="020F0502020204030204" pitchFamily="34" charset="0"/>
                <a:ea typeface="Calibri" panose="020F0502020204030204" pitchFamily="34" charset="0"/>
                <a:cs typeface="Times New Roman" panose="02020603050405020304" pitchFamily="18" charset="0"/>
              </a:rPr>
              <a:t>Leonhard Euler</a:t>
            </a:r>
            <a:r>
              <a:rPr lang="en-US" altLang="en-US" sz="1500" dirty="0">
                <a:latin typeface="Calibri" panose="020F0502020204030204" pitchFamily="34" charset="0"/>
                <a:ea typeface="Calibri" panose="020F0502020204030204" pitchFamily="34" charset="0"/>
                <a:cs typeface="Times New Roman" panose="02020603050405020304" pitchFamily="18" charset="0"/>
              </a:rPr>
              <a:t>. (2022, June 4). Retrieved June 9, 2022, from Wikipedia: https://en.wikipedia.org/wiki/Leonhard_Euler</a:t>
            </a:r>
            <a:endParaRPr lang="en-US" altLang="en-US" sz="1500" dirty="0"/>
          </a:p>
          <a:p>
            <a:pPr marL="1005840" lvl="1" indent="-548640">
              <a:lnSpc>
                <a:spcPct val="100000"/>
              </a:lnSpc>
              <a:spcAft>
                <a:spcPts val="1200"/>
              </a:spcAft>
              <a:buFontTx/>
              <a:buNone/>
            </a:pPr>
            <a:r>
              <a:rPr lang="en-US" altLang="en-US" sz="1500" dirty="0">
                <a:latin typeface="Calibri" panose="020F0502020204030204" pitchFamily="34" charset="0"/>
                <a:ea typeface="Calibri" panose="020F0502020204030204" pitchFamily="34" charset="0"/>
                <a:cs typeface="Times New Roman" panose="02020603050405020304" pitchFamily="18" charset="0"/>
              </a:rPr>
              <a:t>Math for America. (</a:t>
            </a:r>
            <a:r>
              <a:rPr lang="en-US" altLang="en-US" sz="1500" dirty="0" err="1">
                <a:latin typeface="Calibri" panose="020F0502020204030204" pitchFamily="34" charset="0"/>
                <a:ea typeface="Calibri" panose="020F0502020204030204" pitchFamily="34" charset="0"/>
                <a:cs typeface="Times New Roman" panose="02020603050405020304" pitchFamily="18" charset="0"/>
              </a:rPr>
              <a:t>n.d.</a:t>
            </a:r>
            <a:r>
              <a:rPr lang="en-US" altLang="en-US" sz="1500" dirty="0">
                <a:latin typeface="Calibri" panose="020F0502020204030204" pitchFamily="34" charset="0"/>
                <a:ea typeface="Calibri" panose="020F0502020204030204" pitchFamily="34" charset="0"/>
                <a:cs typeface="Times New Roman" panose="02020603050405020304" pitchFamily="18" charset="0"/>
              </a:rPr>
              <a:t>). A Math Trail at the Bronx Zoo. New York.</a:t>
            </a:r>
            <a:endParaRPr lang="en-US" altLang="en-US" sz="1500" dirty="0"/>
          </a:p>
          <a:p>
            <a:pPr marL="1005840" lvl="1" indent="-548640">
              <a:lnSpc>
                <a:spcPct val="100000"/>
              </a:lnSpc>
              <a:spcAft>
                <a:spcPts val="1200"/>
              </a:spcAft>
              <a:buFontTx/>
              <a:buNone/>
            </a:pPr>
            <a:r>
              <a:rPr lang="en-US" altLang="en-US" sz="1500" dirty="0">
                <a:latin typeface="Calibri" panose="020F0502020204030204" pitchFamily="34" charset="0"/>
                <a:ea typeface="Calibri" panose="020F0502020204030204" pitchFamily="34" charset="0"/>
                <a:cs typeface="Times New Roman" panose="02020603050405020304" pitchFamily="18" charset="0"/>
              </a:rPr>
              <a:t>Richardson, K. (2004). Designing math trails for the elementary school. </a:t>
            </a:r>
            <a:r>
              <a:rPr lang="en-US" altLang="en-US" sz="1500" i="1" dirty="0">
                <a:latin typeface="Calibri" panose="020F0502020204030204" pitchFamily="34" charset="0"/>
                <a:ea typeface="Calibri" panose="020F0502020204030204" pitchFamily="34" charset="0"/>
                <a:cs typeface="Times New Roman" panose="02020603050405020304" pitchFamily="18" charset="0"/>
              </a:rPr>
              <a:t>Teaching Children Mathematics, 11</a:t>
            </a:r>
            <a:r>
              <a:rPr lang="en-US" altLang="en-US" sz="1500" dirty="0">
                <a:latin typeface="Calibri" panose="020F0502020204030204" pitchFamily="34" charset="0"/>
                <a:ea typeface="Calibri" panose="020F0502020204030204" pitchFamily="34" charset="0"/>
                <a:cs typeface="Times New Roman" panose="02020603050405020304" pitchFamily="18" charset="0"/>
              </a:rPr>
              <a:t>(1), 8-14.</a:t>
            </a:r>
            <a:endParaRPr lang="en-US" altLang="en-US" sz="1500" dirty="0"/>
          </a:p>
          <a:p>
            <a:pPr marL="1005840" lvl="1" indent="-548640">
              <a:lnSpc>
                <a:spcPct val="100000"/>
              </a:lnSpc>
              <a:spcAft>
                <a:spcPts val="1200"/>
              </a:spcAft>
              <a:buFontTx/>
              <a:buNone/>
            </a:pPr>
            <a:r>
              <a:rPr lang="en-US" altLang="en-US" sz="1500" dirty="0">
                <a:latin typeface="Calibri" panose="020F0502020204030204" pitchFamily="34" charset="0"/>
                <a:ea typeface="Calibri" panose="020F0502020204030204" pitchFamily="34" charset="0"/>
                <a:cs typeface="Times New Roman" panose="02020603050405020304" pitchFamily="18" charset="0"/>
              </a:rPr>
              <a:t>Rosenthal, M. M., &amp; </a:t>
            </a:r>
            <a:r>
              <a:rPr lang="en-US" altLang="en-US" sz="1500" dirty="0" err="1">
                <a:latin typeface="Calibri" panose="020F0502020204030204" pitchFamily="34" charset="0"/>
                <a:ea typeface="Calibri" panose="020F0502020204030204" pitchFamily="34" charset="0"/>
                <a:cs typeface="Times New Roman" panose="02020603050405020304" pitchFamily="18" charset="0"/>
              </a:rPr>
              <a:t>Ampadu</a:t>
            </a:r>
            <a:r>
              <a:rPr lang="en-US" altLang="en-US" sz="1500" dirty="0">
                <a:latin typeface="Calibri" panose="020F0502020204030204" pitchFamily="34" charset="0"/>
                <a:ea typeface="Calibri" panose="020F0502020204030204" pitchFamily="34" charset="0"/>
                <a:cs typeface="Times New Roman" panose="02020603050405020304" pitchFamily="18" charset="0"/>
              </a:rPr>
              <a:t>, C. K. (1999). Making mathematics real: The Boston math trail. </a:t>
            </a:r>
            <a:r>
              <a:rPr lang="en-US" altLang="en-US" sz="1500" i="1" dirty="0">
                <a:latin typeface="Calibri" panose="020F0502020204030204" pitchFamily="34" charset="0"/>
                <a:ea typeface="Calibri" panose="020F0502020204030204" pitchFamily="34" charset="0"/>
                <a:cs typeface="Times New Roman" panose="02020603050405020304" pitchFamily="18" charset="0"/>
              </a:rPr>
              <a:t>Mathematics Teaching in the Middle School, 5</a:t>
            </a:r>
            <a:r>
              <a:rPr lang="en-US" altLang="en-US" sz="1500" dirty="0">
                <a:latin typeface="Calibri" panose="020F0502020204030204" pitchFamily="34" charset="0"/>
                <a:ea typeface="Calibri" panose="020F0502020204030204" pitchFamily="34" charset="0"/>
                <a:cs typeface="Times New Roman" panose="02020603050405020304" pitchFamily="18" charset="0"/>
              </a:rPr>
              <a:t>(3), 140-147.</a:t>
            </a:r>
            <a:endParaRPr lang="en-US" altLang="en-US" sz="1500" dirty="0"/>
          </a:p>
          <a:p>
            <a:pPr marL="1005840" lvl="1" indent="-548640">
              <a:lnSpc>
                <a:spcPct val="100000"/>
              </a:lnSpc>
              <a:spcAft>
                <a:spcPts val="1200"/>
              </a:spcAft>
              <a:buFontTx/>
              <a:buNone/>
            </a:pPr>
            <a:r>
              <a:rPr lang="en-US" altLang="en-US" sz="1500" dirty="0" err="1">
                <a:latin typeface="Calibri" panose="020F0502020204030204" pitchFamily="34" charset="0"/>
                <a:ea typeface="Calibri" panose="020F0502020204030204" pitchFamily="34" charset="0"/>
                <a:cs typeface="Times New Roman" panose="02020603050405020304" pitchFamily="18" charset="0"/>
              </a:rPr>
              <a:t>Shoaf</a:t>
            </a:r>
            <a:r>
              <a:rPr lang="en-US" altLang="en-US" sz="1500" dirty="0">
                <a:latin typeface="Calibri" panose="020F0502020204030204" pitchFamily="34" charset="0"/>
                <a:ea typeface="Calibri" panose="020F0502020204030204" pitchFamily="34" charset="0"/>
                <a:cs typeface="Times New Roman" panose="02020603050405020304" pitchFamily="18" charset="0"/>
              </a:rPr>
              <a:t>, M. M., </a:t>
            </a:r>
            <a:r>
              <a:rPr lang="en-US" altLang="en-US" sz="1500" dirty="0" err="1">
                <a:latin typeface="Calibri" panose="020F0502020204030204" pitchFamily="34" charset="0"/>
                <a:ea typeface="Calibri" panose="020F0502020204030204" pitchFamily="34" charset="0"/>
                <a:cs typeface="Times New Roman" panose="02020603050405020304" pitchFamily="18" charset="0"/>
              </a:rPr>
              <a:t>Pollak</a:t>
            </a:r>
            <a:r>
              <a:rPr lang="en-US" altLang="en-US" sz="1500" dirty="0">
                <a:latin typeface="Calibri" panose="020F0502020204030204" pitchFamily="34" charset="0"/>
                <a:ea typeface="Calibri" panose="020F0502020204030204" pitchFamily="34" charset="0"/>
                <a:cs typeface="Times New Roman" panose="02020603050405020304" pitchFamily="18" charset="0"/>
              </a:rPr>
              <a:t>, H., &amp; Schneider, J. (2004). </a:t>
            </a:r>
            <a:r>
              <a:rPr lang="en-US" altLang="en-US" sz="1500" i="1" dirty="0">
                <a:latin typeface="Calibri" panose="020F0502020204030204" pitchFamily="34" charset="0"/>
                <a:ea typeface="Calibri" panose="020F0502020204030204" pitchFamily="34" charset="0"/>
                <a:cs typeface="Times New Roman" panose="02020603050405020304" pitchFamily="18" charset="0"/>
              </a:rPr>
              <a:t>Math Trails.</a:t>
            </a:r>
            <a:r>
              <a:rPr lang="en-US" altLang="en-US" sz="1500" dirty="0">
                <a:latin typeface="Calibri" panose="020F0502020204030204" pitchFamily="34" charset="0"/>
                <a:ea typeface="Calibri" panose="020F0502020204030204" pitchFamily="34" charset="0"/>
                <a:cs typeface="Times New Roman" panose="02020603050405020304" pitchFamily="18" charset="0"/>
              </a:rPr>
              <a:t> Lexington, MA: COMAP (The Consortium for Mathematics and Its Applications).</a:t>
            </a:r>
          </a:p>
          <a:p>
            <a:pPr marL="1005840" lvl="1" indent="-548640">
              <a:lnSpc>
                <a:spcPct val="100000"/>
              </a:lnSpc>
              <a:spcAft>
                <a:spcPts val="1200"/>
              </a:spcAft>
              <a:buNone/>
            </a:pPr>
            <a:r>
              <a:rPr lang="en-US" altLang="en-US" sz="1500" dirty="0"/>
              <a:t>Tennessee Mathematics </a:t>
            </a:r>
            <a:r>
              <a:rPr lang="en-US" altLang="en-US" sz="1500" dirty="0" smtClean="0"/>
              <a:t>Standards. </a:t>
            </a:r>
            <a:r>
              <a:rPr lang="en-US" sz="1500" dirty="0">
                <a:hlinkClick r:id="rId3"/>
              </a:rPr>
              <a:t>https://www.tn.gov › instruction › mathematics-standards</a:t>
            </a:r>
          </a:p>
          <a:p>
            <a:pPr marL="1005840" lvl="1" indent="-548640">
              <a:lnSpc>
                <a:spcPct val="100000"/>
              </a:lnSpc>
              <a:spcAft>
                <a:spcPts val="1200"/>
              </a:spcAft>
              <a:buFontTx/>
              <a:buNone/>
            </a:pPr>
            <a:r>
              <a:rPr lang="en-US" altLang="en-US" sz="1500" dirty="0" smtClean="0"/>
              <a:t>Waugh</a:t>
            </a:r>
            <a:r>
              <a:rPr lang="en-US" altLang="en-US" sz="1500" dirty="0"/>
              <a:t>, A. (2012). Sundials: Their Theory and Construction. United States: Dover Publications</a:t>
            </a:r>
            <a:r>
              <a:rPr lang="en-US" altLang="en-US" sz="1500" dirty="0" smtClean="0"/>
              <a:t>.</a:t>
            </a:r>
          </a:p>
          <a:p>
            <a:pPr marL="1005840" lvl="1" indent="-548640">
              <a:lnSpc>
                <a:spcPct val="100000"/>
              </a:lnSpc>
              <a:spcAft>
                <a:spcPts val="1200"/>
              </a:spcAft>
              <a:buFontTx/>
              <a:buNone/>
            </a:pPr>
            <a:endParaRPr lang="en-US" altLang="en-US" sz="1400" dirty="0"/>
          </a:p>
        </p:txBody>
      </p:sp>
    </p:spTree>
    <p:extLst>
      <p:ext uri="{BB962C8B-B14F-4D97-AF65-F5344CB8AC3E}">
        <p14:creationId xmlns:p14="http://schemas.microsoft.com/office/powerpoint/2010/main" val="182775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47" y="365125"/>
            <a:ext cx="10515600" cy="1325563"/>
          </a:xfrm>
        </p:spPr>
        <p:txBody>
          <a:bodyPr>
            <a:normAutofit/>
          </a:bodyPr>
          <a:lstStyle/>
          <a:p>
            <a:r>
              <a:rPr lang="en-US" sz="3600" b="1" dirty="0">
                <a:latin typeface="Arial" panose="020B0604020202020204" pitchFamily="34" charset="0"/>
                <a:cs typeface="Arial" panose="020B0604020202020204" pitchFamily="34" charset="0"/>
              </a:rPr>
              <a:t>What is a Math Trail?</a:t>
            </a:r>
            <a:r>
              <a:rPr lang="en-US" dirty="0"/>
              <a:t/>
            </a:r>
            <a:br>
              <a:rPr lang="en-US" dirty="0"/>
            </a:br>
            <a:endParaRPr lang="en-US" dirty="0"/>
          </a:p>
        </p:txBody>
      </p:sp>
      <p:sp>
        <p:nvSpPr>
          <p:cNvPr id="3" name="Content Placeholder 2"/>
          <p:cNvSpPr>
            <a:spLocks noGrp="1"/>
          </p:cNvSpPr>
          <p:nvPr>
            <p:ph idx="1"/>
          </p:nvPr>
        </p:nvSpPr>
        <p:spPr>
          <a:xfrm>
            <a:off x="410547" y="1184988"/>
            <a:ext cx="10943253" cy="5299788"/>
          </a:xfrm>
        </p:spPr>
        <p:txBody>
          <a:bodyPr>
            <a:noAutofit/>
          </a:bodyPr>
          <a:lstStyle/>
          <a:p>
            <a:pPr marL="0" indent="0">
              <a:lnSpc>
                <a:spcPct val="120000"/>
              </a:lnSpc>
              <a:spcAft>
                <a:spcPts val="1200"/>
              </a:spcAft>
              <a:buNone/>
            </a:pPr>
            <a:r>
              <a:rPr lang="en-US" sz="1600" dirty="0">
                <a:latin typeface="Arial" panose="020B0604020202020204" pitchFamily="34" charset="0"/>
                <a:cs typeface="Arial" panose="020B0604020202020204" pitchFamily="34" charset="0"/>
              </a:rPr>
              <a:t>A math trail is a way to discover mathematics in the world around us. You can explore the trail on your own, but it’s fun to go with other people so you can share the experience - collaborating in your exploration and sharing ideas!</a:t>
            </a:r>
          </a:p>
          <a:p>
            <a:pPr marL="0" indent="0">
              <a:lnSpc>
                <a:spcPct val="120000"/>
              </a:lnSpc>
              <a:spcAft>
                <a:spcPts val="1200"/>
              </a:spcAft>
              <a:buNone/>
            </a:pPr>
            <a:r>
              <a:rPr lang="en-US" sz="1600" dirty="0">
                <a:latin typeface="Arial" panose="020B0604020202020204" pitchFamily="34" charset="0"/>
                <a:cs typeface="Arial" panose="020B0604020202020204" pitchFamily="34" charset="0"/>
              </a:rPr>
              <a:t>A Math Trail is an activity in which the participants immerse themselves in the mathematics around them, taking notice of the beauty and patterns of mathematics in everyday objects and occurrences. A math trail is a guide to observe, wonder, and engage at several stops along the  way. </a:t>
            </a:r>
          </a:p>
          <a:p>
            <a:pPr marL="0" indent="0">
              <a:lnSpc>
                <a:spcPct val="120000"/>
              </a:lnSpc>
              <a:spcAft>
                <a:spcPts val="1200"/>
              </a:spcAft>
              <a:buNone/>
            </a:pPr>
            <a:r>
              <a:rPr lang="en-US" sz="1600" dirty="0">
                <a:latin typeface="Arial" panose="020B0604020202020204" pitchFamily="34" charset="0"/>
                <a:cs typeface="Arial" panose="020B0604020202020204" pitchFamily="34" charset="0"/>
              </a:rPr>
              <a:t>Some of the tasks on the Math Trail can be completed as you walk along the trail, but others you can complete once you have collected some measurements and data. The tasks on the trail vary in math knowledge and ability level, but it is meant to be fun and engaging! Choose the tasks that interest you most. Write things down or record data on your phone. Have fun!</a:t>
            </a:r>
          </a:p>
          <a:p>
            <a:pPr marL="0" indent="0">
              <a:lnSpc>
                <a:spcPct val="120000"/>
              </a:lnSpc>
              <a:spcAft>
                <a:spcPts val="1200"/>
              </a:spcAft>
              <a:buNone/>
            </a:pPr>
            <a:r>
              <a:rPr lang="en-US" sz="1600" dirty="0">
                <a:latin typeface="Arial" panose="020B0604020202020204" pitchFamily="34" charset="0"/>
                <a:cs typeface="Arial" panose="020B0604020202020204" pitchFamily="34" charset="0"/>
              </a:rPr>
              <a:t>At each stop along the way, you will be directed to notice certain items around you. You may also find mathematics in things that are not mentioned in the Trail Guide, but you are encouraged to record that information and share that with us!</a:t>
            </a:r>
          </a:p>
        </p:txBody>
      </p:sp>
    </p:spTree>
    <p:extLst>
      <p:ext uri="{BB962C8B-B14F-4D97-AF65-F5344CB8AC3E}">
        <p14:creationId xmlns:p14="http://schemas.microsoft.com/office/powerpoint/2010/main" val="86955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About APSU’s Math Trail</a:t>
            </a:r>
          </a:p>
        </p:txBody>
      </p:sp>
      <p:sp>
        <p:nvSpPr>
          <p:cNvPr id="3" name="Content Placeholder 2"/>
          <p:cNvSpPr>
            <a:spLocks noGrp="1"/>
          </p:cNvSpPr>
          <p:nvPr>
            <p:ph idx="1"/>
          </p:nvPr>
        </p:nvSpPr>
        <p:spPr/>
        <p:txBody>
          <a:bodyPr>
            <a:normAutofit/>
          </a:bodyPr>
          <a:lstStyle/>
          <a:p>
            <a:pPr marL="0" indent="0">
              <a:lnSpc>
                <a:spcPct val="110000"/>
              </a:lnSpc>
              <a:buNone/>
            </a:pPr>
            <a:r>
              <a:rPr lang="en-US" sz="1600" dirty="0">
                <a:latin typeface="Arial" panose="020B0604020202020204" pitchFamily="34" charset="0"/>
                <a:cs typeface="Arial" panose="020B0604020202020204" pitchFamily="34" charset="0"/>
              </a:rPr>
              <a:t>This Math Trail is about 1.25 to 1.5 miles of walking for the entire trail. It may take 1 to 2 hours if you spend time contemplating the mathematics that you see.  The walk itself would take about 30 minutes at an easy pace.  The Trail begins at near the Maynard Mathematics And Computer Science Building and the Technology Building (at the corner of College and Eighth Streets) and it will lead you back to the same location.  </a:t>
            </a:r>
          </a:p>
          <a:p>
            <a:pPr marL="0" indent="0">
              <a:buNone/>
            </a:pPr>
            <a:endParaRPr lang="en-US" dirty="0">
              <a:solidFill>
                <a:srgbClr val="92D050"/>
              </a:solidFill>
              <a:latin typeface="Arial" panose="020B0604020202020204" pitchFamily="34" charset="0"/>
              <a:cs typeface="Arial" panose="020B0604020202020204" pitchFamily="34" charset="0"/>
            </a:endParaRPr>
          </a:p>
          <a:p>
            <a:pPr marL="0" indent="0">
              <a:buNone/>
            </a:pPr>
            <a:endParaRPr lang="en-US" dirty="0">
              <a:solidFill>
                <a:srgbClr val="92D050"/>
              </a:solidFill>
              <a:latin typeface="Arial" panose="020B0604020202020204" pitchFamily="34" charset="0"/>
              <a:cs typeface="Arial" panose="020B0604020202020204" pitchFamily="34" charset="0"/>
            </a:endParaRPr>
          </a:p>
          <a:p>
            <a:pPr marL="0" indent="0">
              <a:lnSpc>
                <a:spcPct val="110000"/>
              </a:lnSpc>
              <a:buNone/>
            </a:pPr>
            <a:r>
              <a:rPr lang="en-US" sz="1600" dirty="0">
                <a:solidFill>
                  <a:srgbClr val="92D050"/>
                </a:solidFill>
                <a:latin typeface="Arial" panose="020B0604020202020204" pitchFamily="34" charset="0"/>
                <a:cs typeface="Arial" panose="020B0604020202020204" pitchFamily="34" charset="0"/>
              </a:rPr>
              <a:t>Once you have completed the APSU Math Trail, we encourage you to share the app or your booklet and receive your pin for </a:t>
            </a:r>
            <a:r>
              <a:rPr lang="en-US" sz="1600" dirty="0" smtClean="0">
                <a:solidFill>
                  <a:srgbClr val="92D050"/>
                </a:solidFill>
                <a:latin typeface="Arial" panose="020B0604020202020204" pitchFamily="34" charset="0"/>
                <a:cs typeface="Arial" panose="020B0604020202020204" pitchFamily="34" charset="0"/>
              </a:rPr>
              <a:t>completion.</a:t>
            </a:r>
          </a:p>
          <a:p>
            <a:pPr marL="0" indent="0">
              <a:lnSpc>
                <a:spcPct val="110000"/>
              </a:lnSpc>
              <a:buNone/>
            </a:pPr>
            <a:endParaRPr lang="en-US" dirty="0"/>
          </a:p>
        </p:txBody>
      </p:sp>
    </p:spTree>
    <p:extLst>
      <p:ext uri="{BB962C8B-B14F-4D97-AF65-F5344CB8AC3E}">
        <p14:creationId xmlns:p14="http://schemas.microsoft.com/office/powerpoint/2010/main" val="205249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8085-7B62-0F32-1496-C9BAD60B3E54}"/>
              </a:ext>
            </a:extLst>
          </p:cNvPr>
          <p:cNvSpPr>
            <a:spLocks noGrp="1"/>
          </p:cNvSpPr>
          <p:nvPr>
            <p:ph type="title"/>
          </p:nvPr>
        </p:nvSpPr>
        <p:spPr>
          <a:xfrm>
            <a:off x="700177" y="103516"/>
            <a:ext cx="10515600" cy="825320"/>
          </a:xfrm>
        </p:spPr>
        <p:txBody>
          <a:bodyPr>
            <a:normAutofit/>
          </a:bodyPr>
          <a:lstStyle/>
          <a:p>
            <a:r>
              <a:rPr lang="en-US" sz="3200" dirty="0">
                <a:latin typeface="Arial" panose="020B0604020202020204" pitchFamily="34" charset="0"/>
                <a:cs typeface="Arial" panose="020B0604020202020204" pitchFamily="34" charset="0"/>
              </a:rPr>
              <a:t>Stops Menu</a:t>
            </a:r>
          </a:p>
        </p:txBody>
      </p:sp>
      <p:sp>
        <p:nvSpPr>
          <p:cNvPr id="3" name="Content Placeholder 2">
            <a:extLst>
              <a:ext uri="{FF2B5EF4-FFF2-40B4-BE49-F238E27FC236}">
                <a16:creationId xmlns:a16="http://schemas.microsoft.com/office/drawing/2014/main" id="{FD147D8A-6D4E-DF0D-BC20-5DB9BD3BAA57}"/>
              </a:ext>
            </a:extLst>
          </p:cNvPr>
          <p:cNvSpPr>
            <a:spLocks noGrp="1"/>
          </p:cNvSpPr>
          <p:nvPr>
            <p:ph idx="1"/>
          </p:nvPr>
        </p:nvSpPr>
        <p:spPr>
          <a:xfrm>
            <a:off x="700177" y="928836"/>
            <a:ext cx="11359551" cy="5451894"/>
          </a:xfrm>
        </p:spPr>
        <p:txBody>
          <a:bodyPr>
            <a:normAutofit/>
          </a:bodyPr>
          <a:lstStyle/>
          <a:p>
            <a:pPr marL="0" indent="0">
              <a:buNone/>
            </a:pPr>
            <a:r>
              <a:rPr lang="en-US" sz="2400" dirty="0">
                <a:latin typeface="Arial" panose="020B0604020202020204" pitchFamily="34" charset="0"/>
                <a:cs typeface="Arial" panose="020B0604020202020204" pitchFamily="34" charset="0"/>
              </a:rPr>
              <a:t>Stop 1: Ancient Technology on a Very Modern Technology Building</a:t>
            </a:r>
          </a:p>
          <a:p>
            <a:pPr marL="0" indent="0">
              <a:buNone/>
            </a:pPr>
            <a:r>
              <a:rPr lang="en-US" sz="2400" dirty="0">
                <a:latin typeface="Arial" panose="020B0604020202020204" pitchFamily="34" charset="0"/>
                <a:cs typeface="Arial" panose="020B0604020202020204" pitchFamily="34" charset="0"/>
              </a:rPr>
              <a:t>Stop 2: Fountain in the </a:t>
            </a:r>
            <a:r>
              <a:rPr lang="en-US" sz="2400" dirty="0" smtClean="0">
                <a:latin typeface="Arial" panose="020B0604020202020204" pitchFamily="34" charset="0"/>
                <a:cs typeface="Arial" panose="020B0604020202020204" pitchFamily="34" charset="0"/>
              </a:rPr>
              <a:t>Ken and Amy Landrum </a:t>
            </a:r>
            <a:r>
              <a:rPr lang="en-US" sz="2400" dirty="0">
                <a:latin typeface="Arial" panose="020B0604020202020204" pitchFamily="34" charset="0"/>
                <a:cs typeface="Arial" panose="020B0604020202020204" pitchFamily="34" charset="0"/>
              </a:rPr>
              <a:t>Courtyard</a:t>
            </a:r>
          </a:p>
          <a:p>
            <a:pPr marL="0" indent="0">
              <a:buNone/>
            </a:pPr>
            <a:r>
              <a:rPr lang="en-US" sz="2400" dirty="0">
                <a:latin typeface="Arial" panose="020B0604020202020204" pitchFamily="34" charset="0"/>
                <a:cs typeface="Arial" panose="020B0604020202020204" pitchFamily="34" charset="0"/>
              </a:rPr>
              <a:t>Stop 3: Binary Numbers on Maynard Mathematics and Computer Science Building</a:t>
            </a:r>
          </a:p>
          <a:p>
            <a:pPr marL="0" indent="0">
              <a:buNone/>
            </a:pPr>
            <a:r>
              <a:rPr lang="en-US" sz="2400" dirty="0">
                <a:latin typeface="Arial" panose="020B0604020202020204" pitchFamily="34" charset="0"/>
                <a:cs typeface="Arial" panose="020B0604020202020204" pitchFamily="34" charset="0"/>
              </a:rPr>
              <a:t>Stop 4: </a:t>
            </a:r>
            <a:r>
              <a:rPr lang="en-US" sz="2400" dirty="0">
                <a:latin typeface="Arial" panose="020B0604020202020204" pitchFamily="34" charset="0"/>
                <a:cs typeface="Arial" panose="020B0604020202020204" pitchFamily="34" charset="0"/>
              </a:rPr>
              <a:t>Native Plant Teaching and Research Garden </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Stop </a:t>
            </a:r>
            <a:r>
              <a:rPr lang="en-US" sz="2400" dirty="0">
                <a:latin typeface="Arial" panose="020B0604020202020204" pitchFamily="34" charset="0"/>
                <a:cs typeface="Arial" panose="020B0604020202020204" pitchFamily="34" charset="0"/>
              </a:rPr>
              <a:t>5: Water Feature (A) near Library</a:t>
            </a:r>
          </a:p>
          <a:p>
            <a:pPr marL="0" indent="0">
              <a:buNone/>
            </a:pPr>
            <a:r>
              <a:rPr lang="en-US" sz="2400" dirty="0">
                <a:latin typeface="Arial" panose="020B0604020202020204" pitchFamily="34" charset="0"/>
                <a:cs typeface="Arial" panose="020B0604020202020204" pitchFamily="34" charset="0"/>
              </a:rPr>
              <a:t>Stop 6: Water Feature (B) in Front of Library</a:t>
            </a:r>
          </a:p>
          <a:p>
            <a:pPr marL="0" indent="0">
              <a:buNone/>
            </a:pPr>
            <a:r>
              <a:rPr lang="en-US" sz="2400" dirty="0">
                <a:latin typeface="Arial" panose="020B0604020202020204" pitchFamily="34" charset="0"/>
                <a:cs typeface="Arial" panose="020B0604020202020204" pitchFamily="34" charset="0"/>
              </a:rPr>
              <a:t>Stop 7: Utility Hole (Manhole) Cover</a:t>
            </a:r>
          </a:p>
          <a:p>
            <a:pPr marL="0" indent="0">
              <a:buNone/>
            </a:pPr>
            <a:r>
              <a:rPr lang="en-US" sz="2400" dirty="0">
                <a:latin typeface="Arial" panose="020B0604020202020204" pitchFamily="34" charset="0"/>
                <a:cs typeface="Arial" panose="020B0604020202020204" pitchFamily="34" charset="0"/>
              </a:rPr>
              <a:t>Stop 8: </a:t>
            </a: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This a Euler Path?</a:t>
            </a:r>
          </a:p>
          <a:p>
            <a:pPr marL="0" indent="0">
              <a:buNone/>
            </a:pPr>
            <a:r>
              <a:rPr lang="en-US" sz="2400" dirty="0">
                <a:latin typeface="Arial" panose="020B0604020202020204" pitchFamily="34" charset="0"/>
                <a:cs typeface="Arial" panose="020B0604020202020204" pitchFamily="34" charset="0"/>
              </a:rPr>
              <a:t>Stop </a:t>
            </a:r>
            <a:r>
              <a:rPr lang="en-US" sz="2400" dirty="0">
                <a:latin typeface="Arial" panose="020B0604020202020204" pitchFamily="34" charset="0"/>
                <a:cs typeface="Arial" panose="020B0604020202020204" pitchFamily="34" charset="0"/>
              </a:rPr>
              <a:t>9</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How Did That Cupola Get Here?</a:t>
            </a:r>
          </a:p>
          <a:p>
            <a:pPr marL="0" indent="0">
              <a:buNone/>
            </a:pPr>
            <a:r>
              <a:rPr lang="en-US" sz="2400" dirty="0">
                <a:latin typeface="Arial" panose="020B0604020202020204" pitchFamily="34" charset="0"/>
                <a:cs typeface="Arial" panose="020B0604020202020204" pitchFamily="34" charset="0"/>
              </a:rPr>
              <a:t>Stop </a:t>
            </a:r>
            <a:r>
              <a:rPr lang="en-US" sz="2400" dirty="0" smtClean="0">
                <a:latin typeface="Arial" panose="020B0604020202020204" pitchFamily="34" charset="0"/>
                <a:cs typeface="Arial" panose="020B0604020202020204" pitchFamily="34" charset="0"/>
              </a:rPr>
              <a:t>10: </a:t>
            </a:r>
            <a:r>
              <a:rPr lang="en-US" sz="2400" dirty="0">
                <a:latin typeface="Arial" panose="020B0604020202020204" pitchFamily="34" charset="0"/>
                <a:cs typeface="Arial" panose="020B0604020202020204" pitchFamily="34" charset="0"/>
              </a:rPr>
              <a:t>If I Have Told You Once, I Have Told You a Million Times (AP Bowl</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Stop 11: The </a:t>
            </a:r>
            <a:r>
              <a:rPr lang="en-US" sz="2400" dirty="0">
                <a:latin typeface="Arial" panose="020B0604020202020204" pitchFamily="34" charset="0"/>
                <a:cs typeface="Arial" panose="020B0604020202020204" pitchFamily="34" charset="0"/>
              </a:rPr>
              <a:t>Peay </a:t>
            </a:r>
            <a:r>
              <a:rPr lang="en-US" sz="2400" dirty="0" smtClean="0">
                <a:latin typeface="Arial" panose="020B0604020202020204" pitchFamily="34" charset="0"/>
                <a:cs typeface="Arial" panose="020B0604020202020204" pitchFamily="34" charset="0"/>
              </a:rPr>
              <a:t>Pickup</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Stop 12: The Water Tower</a:t>
            </a:r>
          </a:p>
        </p:txBody>
      </p:sp>
    </p:spTree>
    <p:extLst>
      <p:ext uri="{BB962C8B-B14F-4D97-AF65-F5344CB8AC3E}">
        <p14:creationId xmlns:p14="http://schemas.microsoft.com/office/powerpoint/2010/main" val="67161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73225" y="633318"/>
            <a:ext cx="9993085" cy="5756016"/>
          </a:xfrm>
        </p:spPr>
      </p:pic>
      <p:grpSp>
        <p:nvGrpSpPr>
          <p:cNvPr id="6" name="Group 5"/>
          <p:cNvGrpSpPr/>
          <p:nvPr/>
        </p:nvGrpSpPr>
        <p:grpSpPr>
          <a:xfrm>
            <a:off x="2902778" y="2574244"/>
            <a:ext cx="7463532" cy="2031725"/>
            <a:chOff x="755374" y="0"/>
            <a:chExt cx="6936905" cy="2032001"/>
          </a:xfrm>
        </p:grpSpPr>
        <p:sp>
          <p:nvSpPr>
            <p:cNvPr id="7" name="Text Box 2"/>
            <p:cNvSpPr txBox="1">
              <a:spLocks noChangeArrowheads="1"/>
            </p:cNvSpPr>
            <p:nvPr/>
          </p:nvSpPr>
          <p:spPr bwMode="auto">
            <a:xfrm>
              <a:off x="5665304" y="1222513"/>
              <a:ext cx="387350" cy="50292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p:cNvSpPr txBox="1">
              <a:spLocks noChangeArrowheads="1"/>
            </p:cNvSpPr>
            <p:nvPr/>
          </p:nvSpPr>
          <p:spPr bwMode="auto">
            <a:xfrm>
              <a:off x="5496339" y="715618"/>
              <a:ext cx="387350" cy="50292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p:cNvSpPr txBox="1">
              <a:spLocks noChangeArrowheads="1"/>
            </p:cNvSpPr>
            <p:nvPr/>
          </p:nvSpPr>
          <p:spPr bwMode="auto">
            <a:xfrm>
              <a:off x="5382821" y="502920"/>
              <a:ext cx="387350" cy="50292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2"/>
            <p:cNvSpPr txBox="1">
              <a:spLocks noChangeArrowheads="1"/>
            </p:cNvSpPr>
            <p:nvPr/>
          </p:nvSpPr>
          <p:spPr bwMode="auto">
            <a:xfrm>
              <a:off x="4354128" y="1529081"/>
              <a:ext cx="387350" cy="50292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p:cNvSpPr txBox="1">
              <a:spLocks noChangeArrowheads="1"/>
            </p:cNvSpPr>
            <p:nvPr/>
          </p:nvSpPr>
          <p:spPr bwMode="auto">
            <a:xfrm>
              <a:off x="3279188" y="657183"/>
              <a:ext cx="387350" cy="50292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p:cNvSpPr txBox="1">
              <a:spLocks noChangeArrowheads="1"/>
            </p:cNvSpPr>
            <p:nvPr/>
          </p:nvSpPr>
          <p:spPr bwMode="auto">
            <a:xfrm>
              <a:off x="3011225" y="836384"/>
              <a:ext cx="387350" cy="50292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p:cNvSpPr txBox="1">
              <a:spLocks noChangeArrowheads="1"/>
            </p:cNvSpPr>
            <p:nvPr/>
          </p:nvSpPr>
          <p:spPr bwMode="auto">
            <a:xfrm>
              <a:off x="2591202" y="980680"/>
              <a:ext cx="387350" cy="50292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755374" y="934278"/>
              <a:ext cx="387350" cy="375603"/>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
            <p:cNvSpPr txBox="1">
              <a:spLocks noChangeArrowheads="1"/>
            </p:cNvSpPr>
            <p:nvPr/>
          </p:nvSpPr>
          <p:spPr bwMode="auto">
            <a:xfrm>
              <a:off x="2782956" y="487018"/>
              <a:ext cx="486410" cy="375603"/>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p:cNvSpPr txBox="1">
              <a:spLocks noChangeArrowheads="1"/>
            </p:cNvSpPr>
            <p:nvPr/>
          </p:nvSpPr>
          <p:spPr bwMode="auto">
            <a:xfrm>
              <a:off x="3041374" y="0"/>
              <a:ext cx="486410" cy="375603"/>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p:cNvSpPr txBox="1">
              <a:spLocks noChangeArrowheads="1"/>
            </p:cNvSpPr>
            <p:nvPr/>
          </p:nvSpPr>
          <p:spPr bwMode="auto">
            <a:xfrm>
              <a:off x="7205869" y="208722"/>
              <a:ext cx="486410" cy="502920"/>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TextBox 1">
            <a:extLst>
              <a:ext uri="{FF2B5EF4-FFF2-40B4-BE49-F238E27FC236}">
                <a16:creationId xmlns:a16="http://schemas.microsoft.com/office/drawing/2014/main" id="{C8DA6EBE-0EC3-BE3D-EDBB-95409CF96CFE}"/>
              </a:ext>
            </a:extLst>
          </p:cNvPr>
          <p:cNvSpPr txBox="1"/>
          <p:nvPr/>
        </p:nvSpPr>
        <p:spPr>
          <a:xfrm>
            <a:off x="373225" y="284000"/>
            <a:ext cx="24032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APSU Math Trail Map</a:t>
            </a:r>
          </a:p>
        </p:txBody>
      </p:sp>
      <p:sp>
        <p:nvSpPr>
          <p:cNvPr id="19" name="Text Box 2"/>
          <p:cNvSpPr txBox="1">
            <a:spLocks noChangeArrowheads="1"/>
          </p:cNvSpPr>
          <p:nvPr/>
        </p:nvSpPr>
        <p:spPr bwMode="auto">
          <a:xfrm>
            <a:off x="7662117" y="3457370"/>
            <a:ext cx="523337" cy="375552"/>
          </a:xfrm>
          <a:prstGeom prst="rect">
            <a:avLst/>
          </a:prstGeom>
          <a:noFill/>
          <a:ln w="9525">
            <a:no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sz="18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373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Stop 1: Ancient Technology on a Very Modern Technology Building</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sp>
        <p:nvSpPr>
          <p:cNvPr id="14" name="TextBox 13">
            <a:extLst>
              <a:ext uri="{FF2B5EF4-FFF2-40B4-BE49-F238E27FC236}">
                <a16:creationId xmlns:a16="http://schemas.microsoft.com/office/drawing/2014/main" id="{8AC1FCED-1739-E88D-C266-DBBE5355A7EF}"/>
              </a:ext>
            </a:extLst>
          </p:cNvPr>
          <p:cNvSpPr txBox="1"/>
          <p:nvPr/>
        </p:nvSpPr>
        <p:spPr>
          <a:xfrm>
            <a:off x="276044" y="1524221"/>
            <a:ext cx="1920710" cy="353943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Stop 1 is a piece of ancient technology on top of the APSU Technology Building – a </a:t>
            </a:r>
            <a:r>
              <a:rPr lang="en-US" sz="1400" b="1" dirty="0">
                <a:latin typeface="Arial" panose="020B0604020202020204" pitchFamily="34" charset="0"/>
                <a:cs typeface="Arial" panose="020B0604020202020204" pitchFamily="34" charset="0"/>
              </a:rPr>
              <a:t>sundial</a:t>
            </a:r>
            <a:r>
              <a:rPr lang="en-US" sz="1400" dirty="0">
                <a:latin typeface="Arial" panose="020B0604020202020204" pitchFamily="34" charset="0"/>
                <a:cs typeface="Arial" panose="020B0604020202020204" pitchFamily="34" charset="0"/>
              </a:rPr>
              <a:t>. Notice CST in the lower left-hand corner and DST in the lower right-hand corner. CST stands for Central Standard Time and DST stands for Daylight Savings Time.</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A4A0A5D9-A9EF-1D8C-5B52-AFA2F34AEF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96755" y="1627707"/>
            <a:ext cx="1777042" cy="2522909"/>
          </a:xfrm>
          <a:prstGeom prst="rect">
            <a:avLst/>
          </a:prstGeom>
        </p:spPr>
      </p:pic>
      <p:sp>
        <p:nvSpPr>
          <p:cNvPr id="18" name="TextBox 17">
            <a:extLst>
              <a:ext uri="{FF2B5EF4-FFF2-40B4-BE49-F238E27FC236}">
                <a16:creationId xmlns:a16="http://schemas.microsoft.com/office/drawing/2014/main" id="{53A68897-F9D1-8D87-8674-BE64712F4470}"/>
              </a:ext>
            </a:extLst>
          </p:cNvPr>
          <p:cNvSpPr txBox="1"/>
          <p:nvPr/>
        </p:nvSpPr>
        <p:spPr>
          <a:xfrm>
            <a:off x="4258571" y="1512686"/>
            <a:ext cx="3674853" cy="4555093"/>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time does the sundial currently show?</a:t>
            </a:r>
          </a:p>
          <a:p>
            <a:endParaRPr lang="en-US" sz="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Does the time on the sundial match the time on your watch or device?</a:t>
            </a:r>
          </a:p>
          <a:p>
            <a:endParaRPr lang="en-US" sz="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Why do you think the Roman Numerals are always one less than the corresponding Arabic numbers?</a:t>
            </a:r>
          </a:p>
          <a:p>
            <a:endParaRPr lang="en-US" sz="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part of Tennessee is in the Central Time Zone. How many time zones are in the US?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Enter the current time to see what time it is in other parts of the world.</a:t>
            </a:r>
          </a:p>
          <a:p>
            <a:r>
              <a:rPr lang="en-US" sz="1400" dirty="0">
                <a:latin typeface="Arial" panose="020B0604020202020204" pitchFamily="34" charset="0"/>
                <a:cs typeface="Arial" panose="020B0604020202020204" pitchFamily="34" charset="0"/>
              </a:rPr>
              <a:t>Clarksville:</a:t>
            </a:r>
          </a:p>
          <a:p>
            <a:r>
              <a:rPr lang="en-US" sz="1400" dirty="0">
                <a:latin typeface="Arial" panose="020B0604020202020204" pitchFamily="34" charset="0"/>
                <a:cs typeface="Arial" panose="020B0604020202020204" pitchFamily="34" charset="0"/>
              </a:rPr>
              <a:t>London:</a:t>
            </a:r>
          </a:p>
          <a:p>
            <a:r>
              <a:rPr lang="en-US" sz="1400" dirty="0">
                <a:latin typeface="Arial" panose="020B0604020202020204" pitchFamily="34" charset="0"/>
                <a:cs typeface="Arial" panose="020B0604020202020204" pitchFamily="34" charset="0"/>
              </a:rPr>
              <a:t>Kyiv:</a:t>
            </a:r>
          </a:p>
          <a:p>
            <a:r>
              <a:rPr lang="en-US" sz="1400" dirty="0">
                <a:latin typeface="Arial" panose="020B0604020202020204" pitchFamily="34" charset="0"/>
                <a:cs typeface="Arial" panose="020B0604020202020204" pitchFamily="34" charset="0"/>
              </a:rPr>
              <a:t>Nepal:</a:t>
            </a:r>
          </a:p>
          <a:p>
            <a:r>
              <a:rPr lang="en-US" sz="1400" dirty="0">
                <a:latin typeface="Arial" panose="020B0604020202020204" pitchFamily="34" charset="0"/>
                <a:cs typeface="Arial" panose="020B0604020202020204" pitchFamily="34" charset="0"/>
              </a:rPr>
              <a:t>Tokyo:</a:t>
            </a:r>
          </a:p>
          <a:p>
            <a:r>
              <a:rPr lang="en-US" sz="1400" dirty="0">
                <a:latin typeface="Arial" panose="020B0604020202020204" pitchFamily="34" charset="0"/>
                <a:cs typeface="Arial" panose="020B0604020202020204" pitchFamily="34" charset="0"/>
              </a:rPr>
              <a:t>Honolulu:</a:t>
            </a:r>
          </a:p>
          <a:p>
            <a:r>
              <a:rPr lang="en-US" sz="1400" dirty="0">
                <a:latin typeface="Arial" panose="020B0604020202020204" pitchFamily="34" charset="0"/>
                <a:cs typeface="Arial" panose="020B0604020202020204" pitchFamily="34" charset="0"/>
              </a:rPr>
              <a:t>San Diego:</a:t>
            </a:r>
          </a:p>
        </p:txBody>
      </p:sp>
      <p:sp>
        <p:nvSpPr>
          <p:cNvPr id="21" name="TextBox 20">
            <a:extLst>
              <a:ext uri="{FF2B5EF4-FFF2-40B4-BE49-F238E27FC236}">
                <a16:creationId xmlns:a16="http://schemas.microsoft.com/office/drawing/2014/main" id="{90336FAC-8ADC-8434-9677-31DA660E90E1}"/>
              </a:ext>
            </a:extLst>
          </p:cNvPr>
          <p:cNvSpPr txBox="1"/>
          <p:nvPr/>
        </p:nvSpPr>
        <p:spPr>
          <a:xfrm>
            <a:off x="5295780" y="3695834"/>
            <a:ext cx="1479666" cy="246221"/>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1000" dirty="0"/>
              <a:t>Enter Number</a:t>
            </a:r>
          </a:p>
        </p:txBody>
      </p:sp>
      <p:sp>
        <p:nvSpPr>
          <p:cNvPr id="22" name="TextBox 21">
            <a:extLst>
              <a:ext uri="{FF2B5EF4-FFF2-40B4-BE49-F238E27FC236}">
                <a16:creationId xmlns:a16="http://schemas.microsoft.com/office/drawing/2014/main" id="{E8F45EC0-85D8-11E6-2D4B-4305E0691D92}"/>
              </a:ext>
            </a:extLst>
          </p:cNvPr>
          <p:cNvSpPr txBox="1"/>
          <p:nvPr/>
        </p:nvSpPr>
        <p:spPr>
          <a:xfrm>
            <a:off x="5295780" y="4507897"/>
            <a:ext cx="1847069" cy="230832"/>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900" dirty="0"/>
              <a:t>Enter Time HH:MM</a:t>
            </a:r>
          </a:p>
        </p:txBody>
      </p:sp>
      <p:sp>
        <p:nvSpPr>
          <p:cNvPr id="23" name="TextBox 22">
            <a:extLst>
              <a:ext uri="{FF2B5EF4-FFF2-40B4-BE49-F238E27FC236}">
                <a16:creationId xmlns:a16="http://schemas.microsoft.com/office/drawing/2014/main" id="{B43C9360-B41F-3F38-AE8F-64C503391AD6}"/>
              </a:ext>
            </a:extLst>
          </p:cNvPr>
          <p:cNvSpPr txBox="1"/>
          <p:nvPr/>
        </p:nvSpPr>
        <p:spPr>
          <a:xfrm>
            <a:off x="264250" y="4623313"/>
            <a:ext cx="3577673"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We do not know when the first sundial was used, but a stone fragment exists of a sundial from 1500 B.C.</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697701F-2AFF-7CB0-1F96-3729CBA71BC5}"/>
              </a:ext>
            </a:extLst>
          </p:cNvPr>
          <p:cNvSpPr txBox="1"/>
          <p:nvPr/>
        </p:nvSpPr>
        <p:spPr>
          <a:xfrm>
            <a:off x="8241100" y="1627707"/>
            <a:ext cx="3674853"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Did you have trouble reading the Roman Numerals? If so, go to this link for help </a:t>
            </a:r>
            <a:r>
              <a:rPr lang="en-US" sz="1400" dirty="0">
                <a:latin typeface="Arial" panose="020B0604020202020204" pitchFamily="34" charset="0"/>
                <a:cs typeface="Arial" panose="020B0604020202020204" pitchFamily="34" charset="0"/>
                <a:hlinkClick r:id="rId4"/>
              </a:rPr>
              <a:t>https://roman-numerals.info/</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Did you notice the graph below the sundial?</a:t>
            </a:r>
          </a:p>
          <a:p>
            <a:r>
              <a:rPr lang="en-US" sz="1400" dirty="0">
                <a:latin typeface="Arial" panose="020B0604020202020204" pitchFamily="34" charset="0"/>
                <a:cs typeface="Arial" panose="020B0604020202020204" pitchFamily="34" charset="0"/>
              </a:rPr>
              <a:t>What do you suppose the graph is showing?</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It is called the Equation of Time. You can find more information here: </a:t>
            </a:r>
            <a:r>
              <a:rPr lang="en-US" sz="1400" dirty="0">
                <a:latin typeface="Arial" panose="020B0604020202020204" pitchFamily="34" charset="0"/>
                <a:cs typeface="Arial" panose="020B0604020202020204" pitchFamily="34" charset="0"/>
                <a:hlinkClick r:id="rId5"/>
              </a:rPr>
              <a:t>https://en.m.wikipedia.org/wiki/Equation_of_time</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Next:</a:t>
            </a:r>
          </a:p>
          <a:p>
            <a:r>
              <a:rPr lang="en-US" sz="1400" dirty="0">
                <a:latin typeface="Arial" panose="020B0604020202020204" pitchFamily="34" charset="0"/>
                <a:cs typeface="Arial" panose="020B0604020202020204" pitchFamily="34" charset="0"/>
              </a:rPr>
              <a:t>Stop 2 is the fountain in front of the Maynard Mathematics and Computer Science Building. Walk along 8</a:t>
            </a:r>
            <a:r>
              <a:rPr lang="en-US" sz="1400" baseline="30000" dirty="0">
                <a:latin typeface="Arial" panose="020B0604020202020204" pitchFamily="34" charset="0"/>
                <a:cs typeface="Arial" panose="020B0604020202020204" pitchFamily="34" charset="0"/>
              </a:rPr>
              <a:t>th</a:t>
            </a:r>
            <a:r>
              <a:rPr lang="en-US" sz="1400" dirty="0">
                <a:latin typeface="Arial" panose="020B0604020202020204" pitchFamily="34" charset="0"/>
                <a:cs typeface="Arial" panose="020B0604020202020204" pitchFamily="34" charset="0"/>
              </a:rPr>
              <a:t> street towards campus and it is on your right.</a:t>
            </a:r>
          </a:p>
        </p:txBody>
      </p:sp>
    </p:spTree>
    <p:extLst>
      <p:ext uri="{BB962C8B-B14F-4D97-AF65-F5344CB8AC3E}">
        <p14:creationId xmlns:p14="http://schemas.microsoft.com/office/powerpoint/2010/main" val="340605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Stop 2: Fountain in the </a:t>
            </a:r>
            <a:r>
              <a:rPr lang="en-US" sz="2800" dirty="0" smtClean="0">
                <a:latin typeface="Arial" panose="020B0604020202020204" pitchFamily="34" charset="0"/>
                <a:cs typeface="Arial" panose="020B0604020202020204" pitchFamily="34" charset="0"/>
              </a:rPr>
              <a:t>Ken and Amy Landrum </a:t>
            </a:r>
            <a:r>
              <a:rPr lang="en-US" sz="2800" dirty="0">
                <a:latin typeface="Arial" panose="020B0604020202020204" pitchFamily="34" charset="0"/>
                <a:cs typeface="Arial" panose="020B0604020202020204" pitchFamily="34" charset="0"/>
              </a:rPr>
              <a:t>Courtyard</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sp>
        <p:nvSpPr>
          <p:cNvPr id="14" name="TextBox 13">
            <a:extLst>
              <a:ext uri="{FF2B5EF4-FFF2-40B4-BE49-F238E27FC236}">
                <a16:creationId xmlns:a16="http://schemas.microsoft.com/office/drawing/2014/main" id="{8AC1FCED-1739-E88D-C266-DBBE5355A7EF}"/>
              </a:ext>
            </a:extLst>
          </p:cNvPr>
          <p:cNvSpPr txBox="1"/>
          <p:nvPr/>
        </p:nvSpPr>
        <p:spPr>
          <a:xfrm>
            <a:off x="215701" y="2401580"/>
            <a:ext cx="3854441" cy="3600986"/>
          </a:xfrm>
          <a:prstGeom prst="rect">
            <a:avLst/>
          </a:prstGeom>
          <a:noFill/>
        </p:spPr>
        <p:txBody>
          <a:bodyPr wrap="square" rtlCol="0">
            <a:spAutoFit/>
          </a:bodyPr>
          <a:lstStyle/>
          <a:p>
            <a:pPr marL="0" indent="0">
              <a:lnSpc>
                <a:spcPct val="120000"/>
              </a:lnSpc>
              <a:buNone/>
            </a:pPr>
            <a:r>
              <a:rPr lang="en-US" sz="1400" dirty="0">
                <a:latin typeface="Arial" panose="020B0604020202020204" pitchFamily="34" charset="0"/>
                <a:cs typeface="Arial" panose="020B0604020202020204" pitchFamily="34" charset="0"/>
              </a:rPr>
              <a:t>Stop 2 is </a:t>
            </a:r>
            <a:r>
              <a:rPr lang="en-US" sz="1400" dirty="0" smtClean="0">
                <a:latin typeface="Arial" panose="020B0604020202020204" pitchFamily="34" charset="0"/>
                <a:cs typeface="Arial" panose="020B0604020202020204" pitchFamily="34" charset="0"/>
              </a:rPr>
              <a:t>the fountain in the </a:t>
            </a:r>
            <a:r>
              <a:rPr lang="en-US" sz="1400" dirty="0" smtClean="0">
                <a:latin typeface="Arial" panose="020B0604020202020204" pitchFamily="34" charset="0"/>
                <a:cs typeface="Arial" panose="020B0604020202020204" pitchFamily="34" charset="0"/>
              </a:rPr>
              <a:t>Ken </a:t>
            </a:r>
            <a:r>
              <a:rPr lang="en-US" sz="1400" dirty="0" smtClean="0">
                <a:latin typeface="Arial" panose="020B0604020202020204" pitchFamily="34" charset="0"/>
                <a:cs typeface="Arial" panose="020B0604020202020204" pitchFamily="34" charset="0"/>
              </a:rPr>
              <a:t>and Amy </a:t>
            </a:r>
            <a:r>
              <a:rPr lang="en-US" sz="1400" dirty="0">
                <a:latin typeface="Arial" panose="020B0604020202020204" pitchFamily="34" charset="0"/>
                <a:cs typeface="Arial" panose="020B0604020202020204" pitchFamily="34" charset="0"/>
              </a:rPr>
              <a:t>Landrum </a:t>
            </a:r>
            <a:r>
              <a:rPr lang="en-US" sz="1400" dirty="0" smtClean="0">
                <a:latin typeface="Arial" panose="020B0604020202020204" pitchFamily="34" charset="0"/>
                <a:cs typeface="Arial" panose="020B0604020202020204" pitchFamily="34" charset="0"/>
              </a:rPr>
              <a:t>Courtyard located </a:t>
            </a:r>
            <a:r>
              <a:rPr lang="en-US" sz="1400" dirty="0">
                <a:latin typeface="Arial" panose="020B0604020202020204" pitchFamily="34" charset="0"/>
                <a:cs typeface="Arial" panose="020B0604020202020204" pitchFamily="34" charset="0"/>
              </a:rPr>
              <a:t>between the Technology Building (TB) and Maynard Mathematics and Computer Science (MMCS) Building.</a:t>
            </a:r>
          </a:p>
          <a:p>
            <a:pPr marL="0" indent="0">
              <a:lnSpc>
                <a:spcPct val="120000"/>
              </a:lnSpc>
              <a:buNone/>
            </a:pPr>
            <a:endParaRPr lang="en-US" sz="800" dirty="0">
              <a:latin typeface="Arial" panose="020B0604020202020204" pitchFamily="34" charset="0"/>
              <a:cs typeface="Arial" panose="020B0604020202020204" pitchFamily="34" charset="0"/>
            </a:endParaRPr>
          </a:p>
          <a:p>
            <a:pPr>
              <a:lnSpc>
                <a:spcPct val="120000"/>
              </a:lnSpc>
            </a:pPr>
            <a:r>
              <a:rPr lang="en-US" sz="1400" dirty="0">
                <a:latin typeface="Arial" panose="020B0604020202020204" pitchFamily="34" charset="0"/>
                <a:cs typeface="Arial" panose="020B0604020202020204" pitchFamily="34" charset="0"/>
              </a:rPr>
              <a:t>Notice the circle in the middle of the courtyard and prepare to take some measurements. If you do not have a measurement tool, you can improvise and use your own two feet! Have a friend help you to count your footsteps across the circle and then around the circle. Use the same feet for both measurements.</a:t>
            </a:r>
          </a:p>
          <a:p>
            <a:pPr marL="0" indent="0">
              <a:lnSpc>
                <a:spcPct val="120000"/>
              </a:lnSpc>
              <a:buNone/>
            </a:pPr>
            <a:r>
              <a:rPr lang="en-US" sz="1400" dirty="0">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53A68897-F9D1-8D87-8674-BE64712F4470}"/>
              </a:ext>
            </a:extLst>
          </p:cNvPr>
          <p:cNvSpPr txBox="1"/>
          <p:nvPr/>
        </p:nvSpPr>
        <p:spPr>
          <a:xfrm>
            <a:off x="4198375" y="1512686"/>
            <a:ext cx="3735050" cy="3367076"/>
          </a:xfrm>
          <a:prstGeom prst="rect">
            <a:avLst/>
          </a:prstGeom>
          <a:noFill/>
        </p:spPr>
        <p:txBody>
          <a:bodyPr wrap="square" rtlCol="0">
            <a:spAutoFit/>
          </a:bodyPr>
          <a:lstStyle/>
          <a:p>
            <a:pPr marL="0" lvl="1">
              <a:lnSpc>
                <a:spcPct val="120000"/>
              </a:lnSpc>
            </a:pPr>
            <a:r>
              <a:rPr lang="en-US" sz="1400" dirty="0">
                <a:latin typeface="Arial" panose="020B0604020202020204" pitchFamily="34" charset="0"/>
                <a:cs typeface="Arial" panose="020B0604020202020204" pitchFamily="34" charset="0"/>
              </a:rPr>
              <a:t>There are many circles in the fountain. For each one, use the same units to measure the distance across the center of the circle (diameter) and measure the distance around the circle (circumference) on its edge. Enter the values (whole numbers or decimals) in this table. What do you notice? Are the ratios close to a famous number?</a:t>
            </a:r>
          </a:p>
          <a:p>
            <a:pPr marL="0" lvl="1">
              <a:lnSpc>
                <a:spcPct val="120000"/>
              </a:lnSpc>
            </a:pPr>
            <a:endParaRPr lang="en-US" sz="1400" dirty="0">
              <a:latin typeface="Arial" panose="020B0604020202020204" pitchFamily="34" charset="0"/>
              <a:cs typeface="Arial" panose="020B0604020202020204" pitchFamily="34" charset="0"/>
            </a:endParaRPr>
          </a:p>
          <a:p>
            <a:pPr marL="0" lvl="1">
              <a:lnSpc>
                <a:spcPct val="120000"/>
              </a:lnSpc>
            </a:pPr>
            <a:endParaRPr lang="en-US" sz="1400" dirty="0">
              <a:latin typeface="Arial" panose="020B0604020202020204" pitchFamily="34" charset="0"/>
              <a:cs typeface="Arial" panose="020B0604020202020204" pitchFamily="34" charset="0"/>
            </a:endParaRPr>
          </a:p>
          <a:p>
            <a:pPr marL="0" lvl="1">
              <a:lnSpc>
                <a:spcPct val="120000"/>
              </a:lnSpc>
            </a:pP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2697701F-2AFF-7CB0-1F96-3729CBA71BC5}"/>
                  </a:ext>
                </a:extLst>
              </p:cNvPr>
              <p:cNvSpPr txBox="1"/>
              <p:nvPr/>
            </p:nvSpPr>
            <p:spPr>
              <a:xfrm>
                <a:off x="8241100" y="1627707"/>
                <a:ext cx="3674853" cy="467820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ratio of a circle’s circumference to its diameter was discovered by Greek Mathematician Archimedes in the third century B.C. The ratio is represented by the Greek letter </a:t>
                </a:r>
                <a14:m>
                  <m:oMath xmlns:m="http://schemas.openxmlformats.org/officeDocument/2006/math">
                    <m:r>
                      <a:rPr lang="en-US" sz="1400" i="1" smtClean="0">
                        <a:latin typeface="Cambria Math" panose="02040503050406030204" pitchFamily="18" charset="0"/>
                        <a:ea typeface="Cambria Math" panose="02040503050406030204" pitchFamily="18" charset="0"/>
                        <a:cs typeface="Arial" panose="020B0604020202020204" pitchFamily="34" charset="0"/>
                      </a:rPr>
                      <m:t>𝜋</m:t>
                    </m:r>
                  </m:oMath>
                </a14:m>
                <a:r>
                  <a:rPr lang="en-US" sz="1400" dirty="0">
                    <a:latin typeface="Arial" panose="020B0604020202020204" pitchFamily="34" charset="0"/>
                    <a:ea typeface="Cambria Math" panose="02040503050406030204" pitchFamily="18" charset="0"/>
                    <a:cs typeface="Arial" panose="020B0604020202020204" pitchFamily="34" charset="0"/>
                  </a:rPr>
                  <a:t>. It is spelled pi and pronounced “pie.” </a:t>
                </a:r>
              </a:p>
              <a:p>
                <a:endParaRPr lang="en-US" sz="1400" dirty="0">
                  <a:latin typeface="Arial" panose="020B0604020202020204" pitchFamily="34" charset="0"/>
                  <a:ea typeface="Cambria Math" panose="02040503050406030204" pitchFamily="18" charset="0"/>
                  <a:cs typeface="Arial" panose="020B0604020202020204" pitchFamily="34" charset="0"/>
                </a:endParaRPr>
              </a:p>
              <a:p>
                <a:r>
                  <a:rPr lang="en-US" sz="1400" dirty="0">
                    <a:latin typeface="Arial" panose="020B0604020202020204" pitchFamily="34" charset="0"/>
                    <a:ea typeface="Cambria Math" panose="02040503050406030204" pitchFamily="18" charset="0"/>
                    <a:cs typeface="Arial" panose="020B0604020202020204" pitchFamily="34" charset="0"/>
                  </a:rPr>
                  <a:t>You will see </a:t>
                </a:r>
                <a14:m>
                  <m:oMath xmlns:m="http://schemas.openxmlformats.org/officeDocument/2006/math">
                    <m:r>
                      <a:rPr lang="en-US" sz="1400" i="1" smtClean="0">
                        <a:latin typeface="Cambria Math" panose="02040503050406030204" pitchFamily="18" charset="0"/>
                        <a:ea typeface="Cambria Math" panose="02040503050406030204" pitchFamily="18" charset="0"/>
                        <a:cs typeface="Arial" panose="020B0604020202020204" pitchFamily="34" charset="0"/>
                      </a:rPr>
                      <m:t>𝜋</m:t>
                    </m:r>
                  </m:oMath>
                </a14:m>
                <a:r>
                  <a:rPr lang="en-US" sz="1400" dirty="0">
                    <a:latin typeface="Arial" panose="020B0604020202020204" pitchFamily="34" charset="0"/>
                    <a:ea typeface="Cambria Math" panose="02040503050406030204" pitchFamily="18" charset="0"/>
                    <a:cs typeface="Arial" panose="020B0604020202020204" pitchFamily="34" charset="0"/>
                  </a:rPr>
                  <a:t> in equations that calculate the circumference and area of a circle, as well as many other places in mathematics.</a:t>
                </a:r>
              </a:p>
              <a:p>
                <a:endParaRPr lang="en-US" sz="1400" dirty="0">
                  <a:latin typeface="Arial" panose="020B0604020202020204" pitchFamily="34" charset="0"/>
                  <a:ea typeface="Cambria Math" panose="02040503050406030204" pitchFamily="18" charset="0"/>
                  <a:cs typeface="Arial" panose="020B0604020202020204" pitchFamily="34" charset="0"/>
                </a:endParaRPr>
              </a:p>
              <a:p>
                <a:r>
                  <a:rPr lang="en-US" sz="1400" dirty="0">
                    <a:latin typeface="Arial" panose="020B0604020202020204" pitchFamily="34" charset="0"/>
                    <a:ea typeface="Cambria Math" panose="02040503050406030204" pitchFamily="18" charset="0"/>
                    <a:cs typeface="Arial" panose="020B0604020202020204" pitchFamily="34" charset="0"/>
                  </a:rPr>
                  <a:t>As of 2022, mathematicians have identified more than 62 million digits of pi, but for practical purposes only a few are used. For example, a rocket scientist only needs about 12 digits of pi for their calculations.</a:t>
                </a:r>
              </a:p>
              <a:p>
                <a:pPr algn="ctr"/>
                <a:r>
                  <a:rPr lang="en-US" b="1" dirty="0" smtClean="0">
                    <a:solidFill>
                      <a:schemeClr val="accent1">
                        <a:lumMod val="75000"/>
                      </a:schemeClr>
                    </a:solidFill>
                  </a:rPr>
                  <a:t>3.14159265359</a:t>
                </a:r>
              </a:p>
              <a:p>
                <a:r>
                  <a:rPr lang="en-US" sz="1400" b="1" dirty="0" smtClean="0">
                    <a:latin typeface="Arial" panose="020B0604020202020204" pitchFamily="34" charset="0"/>
                    <a:cs typeface="Arial" panose="020B0604020202020204" pitchFamily="34" charset="0"/>
                  </a:rPr>
                  <a:t>Next</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Stop 3 is a set of numbers on the left wing of the Maynard Mathematics and Computer Science Building, only a few steps away.</a:t>
                </a:r>
              </a:p>
            </p:txBody>
          </p:sp>
        </mc:Choice>
        <mc:Fallback>
          <p:sp>
            <p:nvSpPr>
              <p:cNvPr id="25" name="TextBox 24">
                <a:extLst>
                  <a:ext uri="{FF2B5EF4-FFF2-40B4-BE49-F238E27FC236}">
                    <a16:creationId xmlns:a16="http://schemas.microsoft.com/office/drawing/2014/main" id="{2697701F-2AFF-7CB0-1F96-3729CBA71BC5}"/>
                  </a:ext>
                </a:extLst>
              </p:cNvPr>
              <p:cNvSpPr txBox="1">
                <a:spLocks noRot="1" noChangeAspect="1" noMove="1" noResize="1" noEditPoints="1" noAdjustHandles="1" noChangeArrowheads="1" noChangeShapeType="1" noTextEdit="1"/>
              </p:cNvSpPr>
              <p:nvPr/>
            </p:nvSpPr>
            <p:spPr>
              <a:xfrm>
                <a:off x="8241100" y="1627707"/>
                <a:ext cx="3674853" cy="4678204"/>
              </a:xfrm>
              <a:prstGeom prst="rect">
                <a:avLst/>
              </a:prstGeom>
              <a:blipFill>
                <a:blip r:embed="rId3"/>
                <a:stretch>
                  <a:fillRect l="-498" t="-261" r="-1658" b="-522"/>
                </a:stretch>
              </a:blipFill>
            </p:spPr>
            <p:txBody>
              <a:bodyPr/>
              <a:lstStyle/>
              <a:p>
                <a:r>
                  <a:rPr lang="en-US">
                    <a:noFill/>
                  </a:rPr>
                  <a:t> </a:t>
                </a:r>
              </a:p>
            </p:txBody>
          </p:sp>
        </mc:Fallback>
      </mc:AlternateContent>
      <p:pic>
        <p:nvPicPr>
          <p:cNvPr id="16" name="Picture 3">
            <a:extLst>
              <a:ext uri="{FF2B5EF4-FFF2-40B4-BE49-F238E27FC236}">
                <a16:creationId xmlns:a16="http://schemas.microsoft.com/office/drawing/2014/main" id="{A667DB45-F9F3-E5CC-65AD-AF3A193FE0BC}"/>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r="13635"/>
          <a:stretch>
            <a:fillRect/>
          </a:stretch>
        </p:blipFill>
        <p:spPr bwMode="auto">
          <a:xfrm>
            <a:off x="301829" y="1508868"/>
            <a:ext cx="1166577" cy="7598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D9E8861C-E5E6-4CDF-3D45-A75613389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22221"/>
          <a:stretch>
            <a:fillRect/>
          </a:stretch>
        </p:blipFill>
        <p:spPr bwMode="auto">
          <a:xfrm>
            <a:off x="2866005" y="1485854"/>
            <a:ext cx="882582" cy="9151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7A08777B-4A0A-1F49-F200-7282E8B5B3F3}"/>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b="46214"/>
          <a:stretch>
            <a:fillRect/>
          </a:stretch>
        </p:blipFill>
        <p:spPr bwMode="auto">
          <a:xfrm>
            <a:off x="1571874" y="1526583"/>
            <a:ext cx="1128174" cy="8092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3E70FC6C-4D46-177B-8259-97959027F8C5}"/>
              </a:ext>
            </a:extLst>
          </p:cNvPr>
          <p:cNvPicPr/>
          <p:nvPr/>
        </p:nvPicPr>
        <p:blipFill>
          <a:blip r:embed="rId7" cstate="hqprint">
            <a:extLst>
              <a:ext uri="{28A0092B-C50C-407E-A947-70E740481C1C}">
                <a14:useLocalDpi xmlns:a14="http://schemas.microsoft.com/office/drawing/2010/main" val="0"/>
              </a:ext>
            </a:extLst>
          </a:blip>
          <a:stretch>
            <a:fillRect/>
          </a:stretch>
        </p:blipFill>
        <p:spPr>
          <a:xfrm rot="5400000">
            <a:off x="739787" y="5540595"/>
            <a:ext cx="307029" cy="616914"/>
          </a:xfrm>
          <a:prstGeom prst="rect">
            <a:avLst/>
          </a:prstGeom>
        </p:spPr>
      </p:pic>
      <p:pic>
        <p:nvPicPr>
          <p:cNvPr id="28" name="Picture 27">
            <a:extLst>
              <a:ext uri="{FF2B5EF4-FFF2-40B4-BE49-F238E27FC236}">
                <a16:creationId xmlns:a16="http://schemas.microsoft.com/office/drawing/2014/main" id="{4C66B344-A16A-8BB6-E98E-869677A03E56}"/>
              </a:ext>
            </a:extLst>
          </p:cNvPr>
          <p:cNvPicPr/>
          <p:nvPr/>
        </p:nvPicPr>
        <p:blipFill>
          <a:blip r:embed="rId7" cstate="hqprint">
            <a:extLst>
              <a:ext uri="{28A0092B-C50C-407E-A947-70E740481C1C}">
                <a14:useLocalDpi xmlns:a14="http://schemas.microsoft.com/office/drawing/2010/main" val="0"/>
              </a:ext>
            </a:extLst>
          </a:blip>
          <a:stretch>
            <a:fillRect/>
          </a:stretch>
        </p:blipFill>
        <p:spPr>
          <a:xfrm rot="5400000" flipH="1">
            <a:off x="1357874" y="5531723"/>
            <a:ext cx="323427" cy="607541"/>
          </a:xfrm>
          <a:prstGeom prst="rect">
            <a:avLst/>
          </a:prstGeom>
        </p:spPr>
      </p:pic>
      <p:pic>
        <p:nvPicPr>
          <p:cNvPr id="29" name="Picture 28">
            <a:extLst>
              <a:ext uri="{FF2B5EF4-FFF2-40B4-BE49-F238E27FC236}">
                <a16:creationId xmlns:a16="http://schemas.microsoft.com/office/drawing/2014/main" id="{0DB5AEA9-CBD3-B508-771A-5048CB8627C2}"/>
              </a:ext>
            </a:extLst>
          </p:cNvPr>
          <p:cNvPicPr/>
          <p:nvPr/>
        </p:nvPicPr>
        <p:blipFill>
          <a:blip r:embed="rId7" cstate="hqprint">
            <a:extLst>
              <a:ext uri="{28A0092B-C50C-407E-A947-70E740481C1C}">
                <a14:useLocalDpi xmlns:a14="http://schemas.microsoft.com/office/drawing/2010/main" val="0"/>
              </a:ext>
            </a:extLst>
          </a:blip>
          <a:stretch>
            <a:fillRect/>
          </a:stretch>
        </p:blipFill>
        <p:spPr>
          <a:xfrm rot="5400000">
            <a:off x="2007703" y="5527874"/>
            <a:ext cx="321751" cy="616914"/>
          </a:xfrm>
          <a:prstGeom prst="rect">
            <a:avLst/>
          </a:prstGeom>
        </p:spPr>
      </p:pic>
      <p:pic>
        <p:nvPicPr>
          <p:cNvPr id="30" name="Picture 29">
            <a:extLst>
              <a:ext uri="{FF2B5EF4-FFF2-40B4-BE49-F238E27FC236}">
                <a16:creationId xmlns:a16="http://schemas.microsoft.com/office/drawing/2014/main" id="{E3ED3F34-9014-4892-903B-0679F3C0EB97}"/>
              </a:ext>
            </a:extLst>
          </p:cNvPr>
          <p:cNvPicPr/>
          <p:nvPr/>
        </p:nvPicPr>
        <p:blipFill>
          <a:blip r:embed="rId7" cstate="hqprint">
            <a:extLst>
              <a:ext uri="{28A0092B-C50C-407E-A947-70E740481C1C}">
                <a14:useLocalDpi xmlns:a14="http://schemas.microsoft.com/office/drawing/2010/main" val="0"/>
              </a:ext>
            </a:extLst>
          </a:blip>
          <a:stretch>
            <a:fillRect/>
          </a:stretch>
        </p:blipFill>
        <p:spPr>
          <a:xfrm rot="5400000" flipH="1">
            <a:off x="2630472" y="5529716"/>
            <a:ext cx="328786" cy="616914"/>
          </a:xfrm>
          <a:prstGeom prst="rect">
            <a:avLst/>
          </a:prstGeom>
        </p:spPr>
      </p:pic>
      <p:graphicFrame>
        <p:nvGraphicFramePr>
          <p:cNvPr id="2" name="Table 2">
            <a:extLst>
              <a:ext uri="{FF2B5EF4-FFF2-40B4-BE49-F238E27FC236}">
                <a16:creationId xmlns:a16="http://schemas.microsoft.com/office/drawing/2014/main" id="{D02FDCAE-58BC-9C7E-6CB8-5E28A194D892}"/>
              </a:ext>
            </a:extLst>
          </p:cNvPr>
          <p:cNvGraphicFramePr>
            <a:graphicFrameLocks noGrp="1"/>
          </p:cNvGraphicFramePr>
          <p:nvPr>
            <p:extLst>
              <p:ext uri="{D42A27DB-BD31-4B8C-83A1-F6EECF244321}">
                <p14:modId xmlns:p14="http://schemas.microsoft.com/office/powerpoint/2010/main" val="2210454540"/>
              </p:ext>
            </p:extLst>
          </p:nvPr>
        </p:nvGraphicFramePr>
        <p:xfrm>
          <a:off x="4258572" y="3673938"/>
          <a:ext cx="3558072" cy="2001520"/>
        </p:xfrm>
        <a:graphic>
          <a:graphicData uri="http://schemas.openxmlformats.org/drawingml/2006/table">
            <a:tbl>
              <a:tblPr firstRow="1" bandRow="1">
                <a:tableStyleId>{5C22544A-7EE6-4342-B048-85BDC9FD1C3A}</a:tableStyleId>
              </a:tblPr>
              <a:tblGrid>
                <a:gridCol w="618228">
                  <a:extLst>
                    <a:ext uri="{9D8B030D-6E8A-4147-A177-3AD203B41FA5}">
                      <a16:colId xmlns:a16="http://schemas.microsoft.com/office/drawing/2014/main" val="2351804627"/>
                    </a:ext>
                  </a:extLst>
                </a:gridCol>
                <a:gridCol w="1337187">
                  <a:extLst>
                    <a:ext uri="{9D8B030D-6E8A-4147-A177-3AD203B41FA5}">
                      <a16:colId xmlns:a16="http://schemas.microsoft.com/office/drawing/2014/main" val="878477911"/>
                    </a:ext>
                  </a:extLst>
                </a:gridCol>
                <a:gridCol w="884903">
                  <a:extLst>
                    <a:ext uri="{9D8B030D-6E8A-4147-A177-3AD203B41FA5}">
                      <a16:colId xmlns:a16="http://schemas.microsoft.com/office/drawing/2014/main" val="2091791187"/>
                    </a:ext>
                  </a:extLst>
                </a:gridCol>
                <a:gridCol w="717754">
                  <a:extLst>
                    <a:ext uri="{9D8B030D-6E8A-4147-A177-3AD203B41FA5}">
                      <a16:colId xmlns:a16="http://schemas.microsoft.com/office/drawing/2014/main" val="782089349"/>
                    </a:ext>
                  </a:extLst>
                </a:gridCol>
              </a:tblGrid>
              <a:tr h="370840">
                <a:tc>
                  <a:txBody>
                    <a:bodyPr/>
                    <a:lstStyle/>
                    <a:p>
                      <a:r>
                        <a:rPr lang="en-US" sz="1400" dirty="0"/>
                        <a:t>Circle</a:t>
                      </a:r>
                    </a:p>
                  </a:txBody>
                  <a:tcPr/>
                </a:tc>
                <a:tc>
                  <a:txBody>
                    <a:bodyPr/>
                    <a:lstStyle/>
                    <a:p>
                      <a:pPr algn="ctr"/>
                      <a:r>
                        <a:rPr lang="en-US" sz="1400" dirty="0"/>
                        <a:t>Circumference</a:t>
                      </a:r>
                    </a:p>
                  </a:txBody>
                  <a:tcPr/>
                </a:tc>
                <a:tc>
                  <a:txBody>
                    <a:bodyPr/>
                    <a:lstStyle/>
                    <a:p>
                      <a:pPr algn="ctr"/>
                      <a:r>
                        <a:rPr lang="en-US" sz="1400" dirty="0"/>
                        <a:t>Diameter</a:t>
                      </a:r>
                    </a:p>
                  </a:txBody>
                  <a:tcPr/>
                </a:tc>
                <a:tc>
                  <a:txBody>
                    <a:bodyPr/>
                    <a:lstStyle/>
                    <a:p>
                      <a:pPr algn="ctr"/>
                      <a:r>
                        <a:rPr lang="en-US" sz="1400" dirty="0"/>
                        <a:t>Ratio C/d</a:t>
                      </a:r>
                    </a:p>
                  </a:txBody>
                  <a:tcPr/>
                </a:tc>
                <a:extLst>
                  <a:ext uri="{0D108BD9-81ED-4DB2-BD59-A6C34878D82A}">
                    <a16:rowId xmlns:a16="http://schemas.microsoft.com/office/drawing/2014/main" val="2432856861"/>
                  </a:ext>
                </a:extLst>
              </a:tr>
              <a:tr h="370840">
                <a:tc>
                  <a:txBody>
                    <a:bodyPr/>
                    <a:lstStyle/>
                    <a:p>
                      <a:pPr algn="ctr"/>
                      <a:r>
                        <a:rPr lang="en-US" sz="1400" dirty="0"/>
                        <a:t>1</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3677605267"/>
                  </a:ext>
                </a:extLst>
              </a:tr>
              <a:tr h="370840">
                <a:tc>
                  <a:txBody>
                    <a:bodyPr/>
                    <a:lstStyle/>
                    <a:p>
                      <a:pPr algn="ctr"/>
                      <a:r>
                        <a:rPr lang="en-US" sz="1400" dirty="0"/>
                        <a:t>2</a:t>
                      </a:r>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852038387"/>
                  </a:ext>
                </a:extLst>
              </a:tr>
              <a:tr h="370840">
                <a:tc>
                  <a:txBody>
                    <a:bodyPr/>
                    <a:lstStyle/>
                    <a:p>
                      <a:pPr algn="ctr"/>
                      <a:r>
                        <a:rPr lang="en-US" sz="1400" dirty="0"/>
                        <a:t>3</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922991705"/>
                  </a:ext>
                </a:extLst>
              </a:tr>
              <a:tr h="370840">
                <a:tc>
                  <a:txBody>
                    <a:bodyPr/>
                    <a:lstStyle/>
                    <a:p>
                      <a:pPr algn="ctr"/>
                      <a:r>
                        <a:rPr lang="en-US" sz="1400" dirty="0"/>
                        <a:t>4</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4143296079"/>
                  </a:ext>
                </a:extLst>
              </a:tr>
            </a:tbl>
          </a:graphicData>
        </a:graphic>
      </p:graphicFrame>
    </p:spTree>
    <p:extLst>
      <p:ext uri="{BB962C8B-B14F-4D97-AF65-F5344CB8AC3E}">
        <p14:creationId xmlns:p14="http://schemas.microsoft.com/office/powerpoint/2010/main" val="324491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97C10D-A49B-2246-7020-E53815A6FE74}"/>
              </a:ext>
            </a:extLst>
          </p:cNvPr>
          <p:cNvSpPr txBox="1"/>
          <p:nvPr/>
        </p:nvSpPr>
        <p:spPr>
          <a:xfrm>
            <a:off x="276044" y="1092044"/>
            <a:ext cx="3674853" cy="369332"/>
          </a:xfrm>
          <a:prstGeom prst="rect">
            <a:avLst/>
          </a:prstGeom>
          <a:solidFill>
            <a:srgbClr val="FF9B9B"/>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Information</a:t>
            </a:r>
          </a:p>
        </p:txBody>
      </p:sp>
      <p:sp>
        <p:nvSpPr>
          <p:cNvPr id="6" name="TextBox 5">
            <a:extLst>
              <a:ext uri="{FF2B5EF4-FFF2-40B4-BE49-F238E27FC236}">
                <a16:creationId xmlns:a16="http://schemas.microsoft.com/office/drawing/2014/main" id="{6FAA59D8-45F1-3095-9E1A-91252EC92F14}"/>
              </a:ext>
            </a:extLst>
          </p:cNvPr>
          <p:cNvSpPr txBox="1"/>
          <p:nvPr/>
        </p:nvSpPr>
        <p:spPr>
          <a:xfrm>
            <a:off x="4258572" y="1092044"/>
            <a:ext cx="3674853" cy="369332"/>
          </a:xfrm>
          <a:prstGeom prst="rect">
            <a:avLst/>
          </a:prstGeom>
          <a:solidFill>
            <a:srgbClr val="F7EDA3"/>
          </a:solidFill>
          <a:ln>
            <a:solidFill>
              <a:schemeClr val="tx1"/>
            </a:solidFill>
          </a:ln>
        </p:spPr>
        <p:txBody>
          <a:bodyPr wrap="square" rtlCol="0">
            <a:spAutoFit/>
          </a:bodyPr>
          <a:lstStyle/>
          <a:p>
            <a:pPr algn="ctr"/>
            <a:r>
              <a:rPr lang="en-US" dirty="0"/>
              <a:t>Objective</a:t>
            </a:r>
          </a:p>
        </p:txBody>
      </p:sp>
      <p:sp>
        <p:nvSpPr>
          <p:cNvPr id="7" name="TextBox 6">
            <a:extLst>
              <a:ext uri="{FF2B5EF4-FFF2-40B4-BE49-F238E27FC236}">
                <a16:creationId xmlns:a16="http://schemas.microsoft.com/office/drawing/2014/main" id="{A6770DE9-4F3D-0517-662A-373522BAFD6F}"/>
              </a:ext>
            </a:extLst>
          </p:cNvPr>
          <p:cNvSpPr txBox="1"/>
          <p:nvPr/>
        </p:nvSpPr>
        <p:spPr>
          <a:xfrm>
            <a:off x="8241100" y="1092044"/>
            <a:ext cx="3674853" cy="369332"/>
          </a:xfrm>
          <a:prstGeom prst="rect">
            <a:avLst/>
          </a:prstGeom>
          <a:solidFill>
            <a:srgbClr val="A6E8A8"/>
          </a:solidFill>
          <a:ln>
            <a:solidFill>
              <a:schemeClr val="tx1"/>
            </a:solidFill>
          </a:ln>
        </p:spPr>
        <p:txBody>
          <a:bodyPr wrap="square" rtlCol="0">
            <a:spAutoFit/>
          </a:bodyPr>
          <a:lstStyle/>
          <a:p>
            <a:pPr algn="ctr"/>
            <a:r>
              <a:rPr lang="en-US" dirty="0">
                <a:latin typeface="Arial" panose="020B0604020202020204" pitchFamily="34" charset="0"/>
                <a:cs typeface="Arial" panose="020B0604020202020204" pitchFamily="34" charset="0"/>
              </a:rPr>
              <a:t>Wrap Up</a:t>
            </a:r>
          </a:p>
        </p:txBody>
      </p:sp>
      <p:sp>
        <p:nvSpPr>
          <p:cNvPr id="8" name="TextBox 7">
            <a:extLst>
              <a:ext uri="{FF2B5EF4-FFF2-40B4-BE49-F238E27FC236}">
                <a16:creationId xmlns:a16="http://schemas.microsoft.com/office/drawing/2014/main" id="{BBAE68AB-9A57-CBA7-0854-F99D5FCA3523}"/>
              </a:ext>
            </a:extLst>
          </p:cNvPr>
          <p:cNvSpPr txBox="1"/>
          <p:nvPr/>
        </p:nvSpPr>
        <p:spPr>
          <a:xfrm>
            <a:off x="276045" y="414068"/>
            <a:ext cx="1135236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Stop 3: Binary Numbers on Maynard Mathematics and Computer Science Building</a:t>
            </a:r>
          </a:p>
        </p:txBody>
      </p:sp>
      <p:sp>
        <p:nvSpPr>
          <p:cNvPr id="9" name="TextBox 8">
            <a:extLst>
              <a:ext uri="{FF2B5EF4-FFF2-40B4-BE49-F238E27FC236}">
                <a16:creationId xmlns:a16="http://schemas.microsoft.com/office/drawing/2014/main" id="{2E46558A-8E08-AFED-F0F5-8917BBEED4AC}"/>
              </a:ext>
            </a:extLst>
          </p:cNvPr>
          <p:cNvSpPr txBox="1"/>
          <p:nvPr/>
        </p:nvSpPr>
        <p:spPr>
          <a:xfrm>
            <a:off x="276045" y="6176513"/>
            <a:ext cx="1777042" cy="369332"/>
          </a:xfrm>
          <a:prstGeom prst="rect">
            <a:avLst/>
          </a:prstGeom>
          <a:solidFill>
            <a:srgbClr val="88B1F4"/>
          </a:solidFill>
        </p:spPr>
        <p:txBody>
          <a:bodyPr wrap="square" rtlCol="0">
            <a:spAutoFit/>
          </a:bodyPr>
          <a:lstStyle/>
          <a:p>
            <a:pPr algn="ctr"/>
            <a:r>
              <a:rPr lang="en-US" dirty="0">
                <a:latin typeface="Arial" panose="020B0604020202020204" pitchFamily="34" charset="0"/>
                <a:cs typeface="Arial" panose="020B0604020202020204" pitchFamily="34" charset="0"/>
              </a:rPr>
              <a:t>Home Screen</a:t>
            </a:r>
          </a:p>
        </p:txBody>
      </p:sp>
      <p:sp>
        <p:nvSpPr>
          <p:cNvPr id="10" name="TextBox 9">
            <a:extLst>
              <a:ext uri="{FF2B5EF4-FFF2-40B4-BE49-F238E27FC236}">
                <a16:creationId xmlns:a16="http://schemas.microsoft.com/office/drawing/2014/main" id="{C7B6848C-0E1A-FC8F-B0BA-2877DEFA92C6}"/>
              </a:ext>
            </a:extLst>
          </p:cNvPr>
          <p:cNvSpPr txBox="1"/>
          <p:nvPr/>
        </p:nvSpPr>
        <p:spPr>
          <a:xfrm>
            <a:off x="2239992" y="6190890"/>
            <a:ext cx="1777042" cy="369332"/>
          </a:xfrm>
          <a:prstGeom prst="rect">
            <a:avLst/>
          </a:prstGeom>
          <a:solidFill>
            <a:srgbClr val="C3AAD2"/>
          </a:solidFill>
        </p:spPr>
        <p:txBody>
          <a:bodyPr wrap="square" rtlCol="0">
            <a:spAutoFit/>
          </a:bodyPr>
          <a:lstStyle/>
          <a:p>
            <a:pPr algn="ctr"/>
            <a:r>
              <a:rPr lang="en-US" dirty="0">
                <a:latin typeface="Arial" panose="020B0604020202020204" pitchFamily="34" charset="0"/>
                <a:cs typeface="Arial" panose="020B0604020202020204" pitchFamily="34" charset="0"/>
              </a:rPr>
              <a:t>Stops Menu</a:t>
            </a:r>
          </a:p>
        </p:txBody>
      </p:sp>
      <p:sp>
        <p:nvSpPr>
          <p:cNvPr id="11" name="TextBox 10">
            <a:extLst>
              <a:ext uri="{FF2B5EF4-FFF2-40B4-BE49-F238E27FC236}">
                <a16:creationId xmlns:a16="http://schemas.microsoft.com/office/drawing/2014/main" id="{4557A638-2BA3-9E6F-3F1A-9F93B97824DE}"/>
              </a:ext>
            </a:extLst>
          </p:cNvPr>
          <p:cNvSpPr txBox="1"/>
          <p:nvPr/>
        </p:nvSpPr>
        <p:spPr>
          <a:xfrm>
            <a:off x="4203939" y="6176513"/>
            <a:ext cx="1535503" cy="369332"/>
          </a:xfrm>
          <a:prstGeom prst="rect">
            <a:avLst/>
          </a:prstGeom>
          <a:solidFill>
            <a:srgbClr val="F6C5A4"/>
          </a:solidFill>
        </p:spPr>
        <p:txBody>
          <a:bodyPr wrap="square" rtlCol="0">
            <a:spAutoFit/>
          </a:bodyPr>
          <a:lstStyle/>
          <a:p>
            <a:pPr algn="ctr"/>
            <a:r>
              <a:rPr lang="en-US" dirty="0">
                <a:latin typeface="Arial" panose="020B0604020202020204" pitchFamily="34" charset="0"/>
                <a:cs typeface="Arial" panose="020B0604020202020204" pitchFamily="34" charset="0"/>
              </a:rPr>
              <a:t>Map</a:t>
            </a:r>
          </a:p>
        </p:txBody>
      </p:sp>
      <p:sp>
        <p:nvSpPr>
          <p:cNvPr id="14" name="TextBox 13">
            <a:extLst>
              <a:ext uri="{FF2B5EF4-FFF2-40B4-BE49-F238E27FC236}">
                <a16:creationId xmlns:a16="http://schemas.microsoft.com/office/drawing/2014/main" id="{8AC1FCED-1739-E88D-C266-DBBE5355A7EF}"/>
              </a:ext>
            </a:extLst>
          </p:cNvPr>
          <p:cNvSpPr txBox="1"/>
          <p:nvPr/>
        </p:nvSpPr>
        <p:spPr>
          <a:xfrm>
            <a:off x="257515" y="1832009"/>
            <a:ext cx="1571285" cy="1878271"/>
          </a:xfrm>
          <a:prstGeom prst="rect">
            <a:avLst/>
          </a:prstGeom>
          <a:noFill/>
        </p:spPr>
        <p:txBody>
          <a:bodyPr wrap="square" rtlCol="0">
            <a:spAutoFit/>
          </a:bodyPr>
          <a:lstStyle/>
          <a:p>
            <a:pPr marL="0" indent="0">
              <a:lnSpc>
                <a:spcPct val="120000"/>
              </a:lnSpc>
              <a:buNone/>
            </a:pPr>
            <a:r>
              <a:rPr lang="en-US" sz="1400" dirty="0">
                <a:latin typeface="Arial" panose="020B0604020202020204" pitchFamily="34" charset="0"/>
                <a:cs typeface="Arial" panose="020B0604020202020204" pitchFamily="34" charset="0"/>
              </a:rPr>
              <a:t>Stop 3 is at the top of the left wing of the Maynard Mathematics and Computer Science Building. </a:t>
            </a:r>
          </a:p>
        </p:txBody>
      </p:sp>
      <p:sp>
        <p:nvSpPr>
          <p:cNvPr id="18" name="TextBox 17">
            <a:extLst>
              <a:ext uri="{FF2B5EF4-FFF2-40B4-BE49-F238E27FC236}">
                <a16:creationId xmlns:a16="http://schemas.microsoft.com/office/drawing/2014/main" id="{53A68897-F9D1-8D87-8674-BE64712F4470}"/>
              </a:ext>
            </a:extLst>
          </p:cNvPr>
          <p:cNvSpPr txBox="1"/>
          <p:nvPr/>
        </p:nvSpPr>
        <p:spPr>
          <a:xfrm>
            <a:off x="4258571" y="1468763"/>
            <a:ext cx="3674854" cy="4574394"/>
          </a:xfrm>
          <a:prstGeom prst="rect">
            <a:avLst/>
          </a:prstGeom>
          <a:noFill/>
        </p:spPr>
        <p:txBody>
          <a:bodyPr wrap="square" rtlCol="0">
            <a:spAutoFit/>
          </a:bodyPr>
          <a:lstStyle/>
          <a:p>
            <a:pPr marL="0" lvl="1">
              <a:lnSpc>
                <a:spcPct val="120000"/>
              </a:lnSpc>
            </a:pPr>
            <a:r>
              <a:rPr lang="en-US" sz="1400" dirty="0">
                <a:latin typeface="Arial" panose="020B0604020202020204" pitchFamily="34" charset="0"/>
                <a:cs typeface="Arial" panose="020B0604020202020204" pitchFamily="34" charset="0"/>
              </a:rPr>
              <a:t>In computing, the most basic unit of information is a single circuit that can be either on or off, like a light switch. We call this a bit. The numbers 0 and 1 represent off and on for a bit. Eight bits together make a byte. </a:t>
            </a:r>
            <a:endParaRPr lang="en-US" sz="800" dirty="0">
              <a:latin typeface="Arial" panose="020B0604020202020204" pitchFamily="34" charset="0"/>
              <a:cs typeface="Arial" panose="020B0604020202020204" pitchFamily="34" charset="0"/>
            </a:endParaRPr>
          </a:p>
          <a:p>
            <a:pPr marL="0" lvl="1" algn="ctr">
              <a:lnSpc>
                <a:spcPct val="120000"/>
              </a:lnSpc>
            </a:pPr>
            <a:r>
              <a:rPr lang="en-US" sz="1400" b="1" dirty="0">
                <a:latin typeface="Arial" panose="020B0604020202020204" pitchFamily="34" charset="0"/>
                <a:cs typeface="Arial" panose="020B0604020202020204" pitchFamily="34" charset="0"/>
              </a:rPr>
              <a:t>Computer Bit</a:t>
            </a:r>
          </a:p>
          <a:p>
            <a:pPr marL="0" lvl="1">
              <a:lnSpc>
                <a:spcPct val="120000"/>
              </a:lnSpc>
            </a:pPr>
            <a:endParaRPr lang="en-US" sz="800" dirty="0">
              <a:latin typeface="Arial" panose="020B0604020202020204" pitchFamily="34" charset="0"/>
              <a:cs typeface="Arial" panose="020B0604020202020204" pitchFamily="34" charset="0"/>
            </a:endParaRPr>
          </a:p>
          <a:p>
            <a:pPr marL="0" lvl="1">
              <a:lnSpc>
                <a:spcPct val="120000"/>
              </a:lnSpc>
            </a:pPr>
            <a:r>
              <a:rPr lang="en-US" sz="1400" dirty="0">
                <a:latin typeface="Arial" panose="020B0604020202020204" pitchFamily="34" charset="0"/>
                <a:cs typeface="Arial" panose="020B0604020202020204" pitchFamily="34" charset="0"/>
              </a:rPr>
              <a:t>	         Off	 On	</a:t>
            </a:r>
          </a:p>
          <a:p>
            <a:pPr marL="0" lvl="1" algn="ctr">
              <a:lnSpc>
                <a:spcPct val="120000"/>
              </a:lnSpc>
            </a:pPr>
            <a:r>
              <a:rPr lang="en-US" sz="1400" b="1" dirty="0">
                <a:latin typeface="Arial" panose="020B0604020202020204" pitchFamily="34" charset="0"/>
                <a:cs typeface="Arial" panose="020B0604020202020204" pitchFamily="34" charset="0"/>
              </a:rPr>
              <a:t>Computer Byte</a:t>
            </a:r>
          </a:p>
          <a:p>
            <a:pPr marL="0" lvl="1">
              <a:lnSpc>
                <a:spcPct val="120000"/>
              </a:lnSpc>
            </a:pPr>
            <a:endParaRPr lang="en-US" sz="1200" dirty="0">
              <a:latin typeface="Arial" panose="020B0604020202020204" pitchFamily="34" charset="0"/>
              <a:cs typeface="Arial" panose="020B0604020202020204" pitchFamily="34" charset="0"/>
            </a:endParaRPr>
          </a:p>
          <a:p>
            <a:pPr marL="0" lvl="1">
              <a:lnSpc>
                <a:spcPct val="120000"/>
              </a:lnSpc>
            </a:pPr>
            <a:r>
              <a:rPr lang="en-US" sz="1400" dirty="0">
                <a:latin typeface="Arial" panose="020B0604020202020204" pitchFamily="34" charset="0"/>
                <a:cs typeface="Arial" panose="020B0604020202020204" pitchFamily="34" charset="0"/>
              </a:rPr>
              <a:t>         0     1      1     0     0      0      0      1</a:t>
            </a:r>
          </a:p>
          <a:p>
            <a:pPr marL="0" lvl="1">
              <a:lnSpc>
                <a:spcPct val="120000"/>
              </a:lnSpc>
            </a:pPr>
            <a:r>
              <a:rPr lang="en-US" sz="1400" dirty="0">
                <a:latin typeface="Arial" panose="020B0604020202020204" pitchFamily="34" charset="0"/>
                <a:cs typeface="Arial" panose="020B0604020202020204" pitchFamily="34" charset="0"/>
              </a:rPr>
              <a:t>The byte above is from the first column of 0’s and 1’s and represents the binary number 01100001 in base 2. This corresponds to a lowercase “a” in ASCII code. Can you guess what the last three bytes represent?</a:t>
            </a:r>
          </a:p>
        </p:txBody>
      </p:sp>
      <p:sp>
        <p:nvSpPr>
          <p:cNvPr id="25" name="TextBox 24">
            <a:extLst>
              <a:ext uri="{FF2B5EF4-FFF2-40B4-BE49-F238E27FC236}">
                <a16:creationId xmlns:a16="http://schemas.microsoft.com/office/drawing/2014/main" id="{2697701F-2AFF-7CB0-1F96-3729CBA71BC5}"/>
              </a:ext>
            </a:extLst>
          </p:cNvPr>
          <p:cNvSpPr txBox="1"/>
          <p:nvPr/>
        </p:nvSpPr>
        <p:spPr>
          <a:xfrm>
            <a:off x="8229390" y="1461376"/>
            <a:ext cx="3674853" cy="553997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If you couldn’t guess the last three bytes, use this converter to change binary numbers to their ASCII characters. </a:t>
            </a:r>
            <a:r>
              <a:rPr lang="en-US" sz="1400" dirty="0">
                <a:latin typeface="Arial" panose="020B0604020202020204" pitchFamily="34" charset="0"/>
                <a:cs typeface="Arial" panose="020B0604020202020204" pitchFamily="34" charset="0"/>
                <a:hlinkClick r:id="rId3"/>
              </a:rPr>
              <a:t>https://www.rapidtables.com/convert/number/binary-to-ascii.html</a:t>
            </a:r>
            <a:endParaRPr lang="en-US" sz="14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Other fun facts about bits and bytes:</a:t>
            </a:r>
          </a:p>
          <a:p>
            <a:endParaRPr lang="en-US" sz="800" dirty="0">
              <a:latin typeface="Arial" panose="020B0604020202020204" pitchFamily="34" charset="0"/>
              <a:ea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ea typeface="Cambria Math" panose="02040503050406030204" pitchFamily="18" charset="0"/>
                <a:cs typeface="Arial" panose="020B0604020202020204" pitchFamily="34" charset="0"/>
              </a:rPr>
              <a:t>John W. Tukey shortened “binary information digit” to “bit” in a memo written in 1947.</a:t>
            </a:r>
          </a:p>
          <a:p>
            <a:endParaRPr lang="en-US" sz="800" dirty="0">
              <a:latin typeface="Arial" panose="020B0604020202020204" pitchFamily="34" charset="0"/>
              <a:ea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ea typeface="Cambria Math" panose="02040503050406030204" pitchFamily="18" charset="0"/>
                <a:cs typeface="Arial" panose="020B0604020202020204" pitchFamily="34" charset="0"/>
              </a:rPr>
              <a:t> A string of four bits is a nibble.</a:t>
            </a:r>
          </a:p>
          <a:p>
            <a:pPr marL="171450" indent="-171450">
              <a:buFont typeface="Arial" panose="020B0604020202020204" pitchFamily="34" charset="0"/>
              <a:buChar char="•"/>
            </a:pPr>
            <a:endParaRPr lang="en-US" sz="800" dirty="0">
              <a:latin typeface="Arial" panose="020B0604020202020204" pitchFamily="34" charset="0"/>
              <a:ea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ea typeface="Cambria Math" panose="02040503050406030204" pitchFamily="18" charset="0"/>
                <a:cs typeface="Arial" panose="020B0604020202020204" pitchFamily="34" charset="0"/>
              </a:rPr>
              <a:t>One megabyte is equivalent to 1,000,000 bytes.</a:t>
            </a:r>
          </a:p>
          <a:p>
            <a:endParaRPr lang="en-US" sz="800" dirty="0">
              <a:latin typeface="Arial" panose="020B0604020202020204" pitchFamily="34" charset="0"/>
              <a:ea typeface="Cambria Math" panose="02040503050406030204" pitchFamily="18" charset="0"/>
              <a:cs typeface="Arial" panose="020B0604020202020204" pitchFamily="34" charset="0"/>
            </a:endParaRPr>
          </a:p>
          <a:p>
            <a:r>
              <a:rPr lang="en-US" sz="1400" dirty="0">
                <a:latin typeface="Arial" panose="020B0604020202020204" pitchFamily="34" charset="0"/>
                <a:ea typeface="Cambria Math" panose="02040503050406030204" pitchFamily="18" charset="0"/>
                <a:cs typeface="Arial" panose="020B0604020202020204" pitchFamily="34" charset="0"/>
              </a:rPr>
              <a:t>How many megabytes of information can be stored on your phone, tablet, or computer? That is a lot of zeros and ones!</a:t>
            </a:r>
          </a:p>
          <a:p>
            <a:endParaRPr lang="en-US" sz="8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Next:</a:t>
            </a:r>
          </a:p>
          <a:p>
            <a:r>
              <a:rPr lang="en-US" sz="1400" dirty="0">
                <a:latin typeface="Arial" panose="020B0604020202020204" pitchFamily="34" charset="0"/>
                <a:cs typeface="Arial" panose="020B0604020202020204" pitchFamily="34" charset="0"/>
              </a:rPr>
              <a:t>Stop 4 is the greenhouse at the end of the Sundquist Science Building. Take 8</a:t>
            </a:r>
            <a:r>
              <a:rPr lang="en-US" sz="1400" baseline="30000" dirty="0">
                <a:latin typeface="Arial" panose="020B0604020202020204" pitchFamily="34" charset="0"/>
                <a:cs typeface="Arial" panose="020B0604020202020204" pitchFamily="34" charset="0"/>
              </a:rPr>
              <a:t>th</a:t>
            </a:r>
            <a:r>
              <a:rPr lang="en-US" sz="1400" dirty="0">
                <a:latin typeface="Arial" panose="020B0604020202020204" pitchFamily="34" charset="0"/>
                <a:cs typeface="Arial" panose="020B0604020202020204" pitchFamily="34" charset="0"/>
              </a:rPr>
              <a:t> street to College Street. Make a right at the corner and the greenhouse is at the end of the building.</a:t>
            </a:r>
          </a:p>
        </p:txBody>
      </p:sp>
      <p:pic>
        <p:nvPicPr>
          <p:cNvPr id="21" name="Picture 20">
            <a:extLst>
              <a:ext uri="{FF2B5EF4-FFF2-40B4-BE49-F238E27FC236}">
                <a16:creationId xmlns:a16="http://schemas.microsoft.com/office/drawing/2014/main" id="{49130959-486C-1B86-4738-51BA8BD68A1A}"/>
              </a:ext>
            </a:extLst>
          </p:cNvPr>
          <p:cNvPicPr/>
          <p:nvPr/>
        </p:nvPicPr>
        <p:blipFill rotWithShape="1">
          <a:blip r:embed="rId4" cstate="print">
            <a:extLst>
              <a:ext uri="{28A0092B-C50C-407E-A947-70E740481C1C}">
                <a14:useLocalDpi xmlns:a14="http://schemas.microsoft.com/office/drawing/2010/main" val="0"/>
              </a:ext>
            </a:extLst>
          </a:blip>
          <a:srcRect b="49914"/>
          <a:stretch/>
        </p:blipFill>
        <p:spPr bwMode="auto">
          <a:xfrm>
            <a:off x="1902436" y="1627707"/>
            <a:ext cx="2048461" cy="1832411"/>
          </a:xfrm>
          <a:prstGeom prst="rect">
            <a:avLst/>
          </a:prstGeom>
          <a:ln>
            <a:noFill/>
          </a:ln>
          <a:extLst>
            <a:ext uri="{53640926-AAD7-44D8-BBD7-CCE9431645EC}">
              <a14:shadowObscured xmlns:a14="http://schemas.microsoft.com/office/drawing/2010/main"/>
            </a:ext>
          </a:extLst>
        </p:spPr>
      </p:pic>
      <p:sp>
        <p:nvSpPr>
          <p:cNvPr id="22" name="TextBox 21">
            <a:extLst>
              <a:ext uri="{FF2B5EF4-FFF2-40B4-BE49-F238E27FC236}">
                <a16:creationId xmlns:a16="http://schemas.microsoft.com/office/drawing/2014/main" id="{F06C86B3-4D70-28D6-5591-39A304E85B06}"/>
              </a:ext>
            </a:extLst>
          </p:cNvPr>
          <p:cNvSpPr txBox="1"/>
          <p:nvPr/>
        </p:nvSpPr>
        <p:spPr>
          <a:xfrm>
            <a:off x="272634" y="3710280"/>
            <a:ext cx="3693382" cy="1815882"/>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Surely, they use more than just those two digits inside that building to learn mathematics! So, what could this be?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(Hint: look at the columns of numbers. There are four columns with eight numbers in each one.)</a:t>
            </a:r>
          </a:p>
          <a:p>
            <a:endParaRPr lang="en-US" sz="1400" dirty="0"/>
          </a:p>
        </p:txBody>
      </p:sp>
      <p:sp>
        <p:nvSpPr>
          <p:cNvPr id="4" name="Oval 3">
            <a:extLst>
              <a:ext uri="{FF2B5EF4-FFF2-40B4-BE49-F238E27FC236}">
                <a16:creationId xmlns:a16="http://schemas.microsoft.com/office/drawing/2014/main" id="{FCD2C99D-8BC7-D900-7FD1-9301AD009AC2}"/>
              </a:ext>
            </a:extLst>
          </p:cNvPr>
          <p:cNvSpPr/>
          <p:nvPr/>
        </p:nvSpPr>
        <p:spPr>
          <a:xfrm>
            <a:off x="6218080" y="3254408"/>
            <a:ext cx="216309" cy="22750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4E53094-C9A5-8391-D97C-07F6CDC1E576}"/>
              </a:ext>
            </a:extLst>
          </p:cNvPr>
          <p:cNvSpPr/>
          <p:nvPr/>
        </p:nvSpPr>
        <p:spPr>
          <a:xfrm>
            <a:off x="5694097" y="3254409"/>
            <a:ext cx="216309" cy="22750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9050">
                <a:solidFill>
                  <a:schemeClr val="tx1"/>
                </a:solidFill>
              </a:ln>
              <a:noFill/>
            </a:endParaRPr>
          </a:p>
        </p:txBody>
      </p:sp>
      <p:sp>
        <p:nvSpPr>
          <p:cNvPr id="27" name="Oval 26">
            <a:extLst>
              <a:ext uri="{FF2B5EF4-FFF2-40B4-BE49-F238E27FC236}">
                <a16:creationId xmlns:a16="http://schemas.microsoft.com/office/drawing/2014/main" id="{D2020A63-8EC4-8AA7-E9DF-6D8748887AAA}"/>
              </a:ext>
            </a:extLst>
          </p:cNvPr>
          <p:cNvSpPr/>
          <p:nvPr/>
        </p:nvSpPr>
        <p:spPr>
          <a:xfrm>
            <a:off x="5106387" y="3935733"/>
            <a:ext cx="216309" cy="227503"/>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383E945-C9CD-C538-CC0D-D0EC8F1685D3}"/>
              </a:ext>
            </a:extLst>
          </p:cNvPr>
          <p:cNvSpPr/>
          <p:nvPr/>
        </p:nvSpPr>
        <p:spPr>
          <a:xfrm>
            <a:off x="5473562" y="3935733"/>
            <a:ext cx="216309" cy="22750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E0486B9-63A9-75F5-31CC-5AB1C54A84C1}"/>
              </a:ext>
            </a:extLst>
          </p:cNvPr>
          <p:cNvSpPr/>
          <p:nvPr/>
        </p:nvSpPr>
        <p:spPr>
          <a:xfrm>
            <a:off x="6158752" y="3935733"/>
            <a:ext cx="216309" cy="22750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8B63A6B-FA9B-2606-5241-7B15BDD0D0F3}"/>
              </a:ext>
            </a:extLst>
          </p:cNvPr>
          <p:cNvSpPr/>
          <p:nvPr/>
        </p:nvSpPr>
        <p:spPr>
          <a:xfrm>
            <a:off x="6555423" y="3935733"/>
            <a:ext cx="216309" cy="22750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4C0058A-C726-819C-AB5D-662D7BCEA538}"/>
              </a:ext>
            </a:extLst>
          </p:cNvPr>
          <p:cNvSpPr/>
          <p:nvPr/>
        </p:nvSpPr>
        <p:spPr>
          <a:xfrm>
            <a:off x="6942262" y="3935733"/>
            <a:ext cx="216309" cy="22750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E653C2B-99A8-D779-7663-73BDC45C58E3}"/>
              </a:ext>
            </a:extLst>
          </p:cNvPr>
          <p:cNvSpPr/>
          <p:nvPr/>
        </p:nvSpPr>
        <p:spPr>
          <a:xfrm>
            <a:off x="4729380" y="3935733"/>
            <a:ext cx="216309" cy="22750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DC8BB9C-6FFB-1D7D-EB9F-429B61042CAD}"/>
              </a:ext>
            </a:extLst>
          </p:cNvPr>
          <p:cNvSpPr/>
          <p:nvPr/>
        </p:nvSpPr>
        <p:spPr>
          <a:xfrm>
            <a:off x="7309437" y="3935733"/>
            <a:ext cx="216309" cy="22750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E6B5716-E526-023D-FC8E-E909707E7DA0}"/>
              </a:ext>
            </a:extLst>
          </p:cNvPr>
          <p:cNvSpPr/>
          <p:nvPr/>
        </p:nvSpPr>
        <p:spPr>
          <a:xfrm>
            <a:off x="5811241" y="3935733"/>
            <a:ext cx="216309" cy="22750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96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TotalTime>
  <Words>4707</Words>
  <Application>Microsoft Office PowerPoint</Application>
  <PresentationFormat>Widescreen</PresentationFormat>
  <Paragraphs>488</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Times New Roman</vt:lpstr>
      <vt:lpstr>Wingdings</vt:lpstr>
      <vt:lpstr>Office Theme</vt:lpstr>
      <vt:lpstr>APSU MATH TRAIL</vt:lpstr>
      <vt:lpstr>Developed by:</vt:lpstr>
      <vt:lpstr>What is a Math Trail? </vt:lpstr>
      <vt:lpstr>About APSU’s Math Trail</vt:lpstr>
      <vt:lpstr>Stops Menu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Information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APSU MATH TRAIL</dc:title>
  <dc:creator>Jennifer Yantz</dc:creator>
  <cp:lastModifiedBy>Dalton, Mary L.</cp:lastModifiedBy>
  <cp:revision>49</cp:revision>
  <dcterms:created xsi:type="dcterms:W3CDTF">2022-06-12T15:15:25Z</dcterms:created>
  <dcterms:modified xsi:type="dcterms:W3CDTF">2022-07-05T17:10:26Z</dcterms:modified>
</cp:coreProperties>
</file>