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Lexend Deca ExtraLight"/>
      <p:regular r:id="rId28"/>
      <p:bold r:id="rId29"/>
    </p:embeddedFont>
    <p:embeddedFont>
      <p:font typeface="Lexend Dec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exendDecaExtraLigh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exendDecaExtra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exendDeca-bold.fntdata"/><Relationship Id="rId30" Type="http://schemas.openxmlformats.org/officeDocument/2006/relationships/font" Target="fonts/LexendDec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Johnny</a:t>
            </a: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92b44ee88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92b44ee8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Dylan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92b44ee88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92b44ee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Johnny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92b44ee88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92b44ee8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Johnny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92b44ee88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92b44ee8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Johnny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92b44ee88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92b44ee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Chris</a:t>
            </a:r>
            <a:endParaRPr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592b44ee88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592b44ee8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Chris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92b44ee88_0_2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92b44ee8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Chris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92b44ee88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92b44ee8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Chris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92b44ee88_0_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92b44ee8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Chris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92b44ee88_0_2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92b44ee8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Chris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2b44ee8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92b44ee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Johnny</a:t>
            </a:r>
            <a:endParaRPr b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92b44ee88_0_2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592b44ee8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Johnny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Johnny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c98855ff3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c98855ff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</a:t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Johnny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Johnny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92b44ee88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92b44ee8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Johnny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92b44ee88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92b44ee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Johnny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92b44ee88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92b44ee8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Dylan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92b44ee88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92b44ee8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Dylan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92b44ee88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92b44ee8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Dylan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576072" y="1371600"/>
            <a:ext cx="4778700" cy="163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Froogal</a:t>
            </a:r>
            <a:r>
              <a:rPr lang="en" sz="4000">
                <a:solidFill>
                  <a:schemeClr val="accent6"/>
                </a:solidFill>
              </a:rPr>
              <a:t>:</a:t>
            </a:r>
            <a:r>
              <a:rPr lang="en" sz="4000"/>
              <a:t> </a:t>
            </a:r>
            <a:br>
              <a:rPr lang="en" sz="4000"/>
            </a:br>
            <a:r>
              <a:rPr lang="en" sz="4000"/>
              <a:t>App Architecture</a:t>
            </a:r>
            <a:endParaRPr sz="40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576072" y="3114925"/>
            <a:ext cx="449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Lexend Deca ExtraLight"/>
                <a:ea typeface="Lexend Deca ExtraLight"/>
                <a:cs typeface="Lexend Deca ExtraLight"/>
                <a:sym typeface="Lexend Deca ExtraLight"/>
              </a:rPr>
              <a:t>By Chris Adamson, </a:t>
            </a:r>
            <a:r>
              <a:rPr lang="en" sz="1600">
                <a:solidFill>
                  <a:schemeClr val="lt2"/>
                </a:solidFill>
                <a:latin typeface="Lexend Deca ExtraLight"/>
                <a:ea typeface="Lexend Deca ExtraLight"/>
                <a:cs typeface="Lexend Deca ExtraLight"/>
                <a:sym typeface="Lexend Deca ExtraLight"/>
              </a:rPr>
              <a:t>Dylan</a:t>
            </a:r>
            <a:r>
              <a:rPr lang="en" sz="1600">
                <a:solidFill>
                  <a:schemeClr val="lt2"/>
                </a:solidFill>
                <a:latin typeface="Lexend Deca ExtraLight"/>
                <a:ea typeface="Lexend Deca ExtraLight"/>
                <a:cs typeface="Lexend Deca ExtraLight"/>
                <a:sym typeface="Lexend Deca ExtraLight"/>
              </a:rPr>
              <a:t> Commean, &amp; </a:t>
            </a:r>
            <a:r>
              <a:rPr lang="en" sz="1600">
                <a:solidFill>
                  <a:schemeClr val="lt2"/>
                </a:solidFill>
                <a:latin typeface="Lexend Deca ExtraLight"/>
                <a:ea typeface="Lexend Deca ExtraLight"/>
                <a:cs typeface="Lexend Deca ExtraLight"/>
                <a:sym typeface="Lexend Deca ExtraLight"/>
              </a:rPr>
              <a:t>Johnathan</a:t>
            </a:r>
            <a:r>
              <a:rPr lang="en" sz="1600">
                <a:solidFill>
                  <a:schemeClr val="lt2"/>
                </a:solidFill>
                <a:latin typeface="Lexend Deca ExtraLight"/>
                <a:ea typeface="Lexend Deca ExtraLight"/>
                <a:cs typeface="Lexend Deca ExtraLight"/>
                <a:sym typeface="Lexend Deca ExtraLight"/>
              </a:rPr>
              <a:t> Dickson</a:t>
            </a:r>
            <a:endParaRPr sz="1600">
              <a:solidFill>
                <a:schemeClr val="lt2"/>
              </a:solidFill>
              <a:latin typeface="Lexend Deca ExtraLight"/>
              <a:ea typeface="Lexend Deca ExtraLight"/>
              <a:cs typeface="Lexend Deca ExtraLight"/>
              <a:sym typeface="Lexend Deca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580550" y="198975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Capturing Data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Froogal’s Data Model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72" y="1371600"/>
            <a:ext cx="7086600" cy="352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ctrTitle"/>
          </p:nvPr>
        </p:nvSpPr>
        <p:spPr>
          <a:xfrm>
            <a:off x="576072" y="137160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UI Mockups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576072" y="2628300"/>
            <a:ext cx="4569300" cy="96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Visualizing Froogal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776" y="1203446"/>
            <a:ext cx="1594825" cy="18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650" y="2414725"/>
            <a:ext cx="234250" cy="6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500" y="2583619"/>
            <a:ext cx="234250" cy="60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8670" y="9613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220" y="618286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695" y="4218286"/>
            <a:ext cx="482075" cy="5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580550" y="198975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Visualizing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Froogal’s Dashboard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120" y="1280160"/>
            <a:ext cx="5029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580550" y="198975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Visualizing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Froogal’s Login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120" y="1280160"/>
            <a:ext cx="5029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ctrTitle"/>
          </p:nvPr>
        </p:nvSpPr>
        <p:spPr>
          <a:xfrm>
            <a:off x="576072" y="137160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User Stories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576072" y="2628300"/>
            <a:ext cx="4569300" cy="96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Bringing Froogal to life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896" y="1926725"/>
            <a:ext cx="392737" cy="81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284" y="2147679"/>
            <a:ext cx="392737" cy="81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664" y="1926725"/>
            <a:ext cx="392737" cy="81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543" y="2318299"/>
            <a:ext cx="392737" cy="81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437" y="2061328"/>
            <a:ext cx="392737" cy="81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1433" y="1926725"/>
            <a:ext cx="392737" cy="81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7150" y="764700"/>
            <a:ext cx="651050" cy="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028" y="3866475"/>
            <a:ext cx="760697" cy="8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850" y="448375"/>
            <a:ext cx="651050" cy="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580550" y="198975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Story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Failed Login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4572000" y="1920241"/>
            <a:ext cx="43890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User enters user and password, then clicks “submit” button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 sent to firebase for authentication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On failed attempt, </a:t>
            </a:r>
            <a:r>
              <a:rPr lang="en" sz="1800"/>
              <a:t>presented</a:t>
            </a:r>
            <a:r>
              <a:rPr lang="en" sz="1800"/>
              <a:t> with dialog box showing “account doesn’t exist”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User is not logged in &amp; must try again</a:t>
            </a:r>
            <a:endParaRPr sz="1800"/>
          </a:p>
        </p:txBody>
      </p:sp>
      <p:sp>
        <p:nvSpPr>
          <p:cNvPr id="202" name="Google Shape;202;p27"/>
          <p:cNvSpPr txBox="1"/>
          <p:nvPr/>
        </p:nvSpPr>
        <p:spPr>
          <a:xfrm>
            <a:off x="4572000" y="1371600"/>
            <a:ext cx="377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Steps: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580550" y="1920240"/>
            <a:ext cx="3474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Login Form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Cloud Firestore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Dialog Box Component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58055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Components Used</a:t>
            </a:r>
            <a:r>
              <a:rPr b="1" lang="en" sz="2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: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580550" y="198975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Story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User Already Exists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4572000" y="1920240"/>
            <a:ext cx="43890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User fills out the registration form (name, email, &amp; password)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User clicks “submit” button; data sent to firestore for authentication.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If email already taken, display dialog box to notify user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User is not routed to </a:t>
            </a:r>
            <a:r>
              <a:rPr lang="en" sz="1800"/>
              <a:t>dashboard &amp; sent back to login page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1" name="Google Shape;211;p28"/>
          <p:cNvSpPr txBox="1"/>
          <p:nvPr/>
        </p:nvSpPr>
        <p:spPr>
          <a:xfrm>
            <a:off x="4572000" y="13716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Steps: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580550" y="1920240"/>
            <a:ext cx="3474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Registration Form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Cloud Firestore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Dialog Box Component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/>
        </p:nvSpPr>
        <p:spPr>
          <a:xfrm>
            <a:off x="58055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Components Used: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580550" y="198975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Story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Utilizing the Receipt Hub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4572000" y="1920240"/>
            <a:ext cx="43890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User navigates to Receipt Hub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On hub, user clicks “Add Receipt” button; receipt creation modal appears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User fills out the receipt (able to add items in modal)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Upon completion, receipt object is added to a user’s receipt collection.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Total spending </a:t>
            </a:r>
            <a:r>
              <a:rPr lang="en" sz="1700"/>
              <a:t>component</a:t>
            </a:r>
            <a:r>
              <a:rPr lang="en" sz="1700"/>
              <a:t> is updated</a:t>
            </a:r>
            <a:endParaRPr sz="1700"/>
          </a:p>
        </p:txBody>
      </p:sp>
      <p:sp>
        <p:nvSpPr>
          <p:cNvPr id="220" name="Google Shape;220;p29"/>
          <p:cNvSpPr txBox="1"/>
          <p:nvPr/>
        </p:nvSpPr>
        <p:spPr>
          <a:xfrm>
            <a:off x="4572000" y="13716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Steps: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580550" y="1920240"/>
            <a:ext cx="3474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Receipt Hub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Receipt Creation Modal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Total spending component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58055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Components Used: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580550" y="198975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Story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Closer Look at Receipts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4572000" y="1920240"/>
            <a:ext cx="4389000" cy="31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User is curious about receipt details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User goes to recent receipt list &amp; clicks on receipt card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Card renders a receipt view modal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Modal includes detailed </a:t>
            </a:r>
            <a:r>
              <a:rPr lang="en" sz="1800"/>
              <a:t>information</a:t>
            </a:r>
            <a:r>
              <a:rPr lang="en" sz="1800"/>
              <a:t> about: total price, items in </a:t>
            </a:r>
            <a:r>
              <a:rPr lang="en" sz="1800"/>
              <a:t>receipt (quantity + total price), total price of whole receipt, and transaction date</a:t>
            </a:r>
            <a:endParaRPr sz="1800"/>
          </a:p>
        </p:txBody>
      </p:sp>
      <p:sp>
        <p:nvSpPr>
          <p:cNvPr id="229" name="Google Shape;229;p30"/>
          <p:cNvSpPr txBox="1"/>
          <p:nvPr/>
        </p:nvSpPr>
        <p:spPr>
          <a:xfrm>
            <a:off x="4572000" y="13716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Steps: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580550" y="1920240"/>
            <a:ext cx="3474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Receipt Card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Recent Receipts List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Receipt View Modal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 txBox="1"/>
          <p:nvPr/>
        </p:nvSpPr>
        <p:spPr>
          <a:xfrm>
            <a:off x="58055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Components Used: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580550" y="198975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Story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Motivation, Motivation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4572000" y="1920240"/>
            <a:ext cx="3488100" cy="31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User logins to dashboard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User looks at the total spending tracker &amp; budget watcher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User then sees they are under their </a:t>
            </a:r>
            <a:r>
              <a:rPr lang="en" sz="1600"/>
              <a:t>monthly</a:t>
            </a:r>
            <a:r>
              <a:rPr lang="en" sz="1600"/>
              <a:t> budget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User is presented w/ motivation quote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User is inspired to have a better grip on their finances</a:t>
            </a:r>
            <a:endParaRPr sz="1600"/>
          </a:p>
        </p:txBody>
      </p:sp>
      <p:sp>
        <p:nvSpPr>
          <p:cNvPr id="238" name="Google Shape;238;p31"/>
          <p:cNvSpPr txBox="1"/>
          <p:nvPr/>
        </p:nvSpPr>
        <p:spPr>
          <a:xfrm>
            <a:off x="4572000" y="13716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Steps: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580550" y="1920240"/>
            <a:ext cx="3474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Over Under Signaler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580550" y="1371600"/>
            <a:ext cx="323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Components Used:</a:t>
            </a:r>
            <a:endParaRPr b="1" sz="2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Today’s Agenda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80550" y="137160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⬡"/>
            </a:pPr>
            <a:r>
              <a:rPr lang="en" sz="2800"/>
              <a:t>Bird’s-eye View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⬡"/>
            </a:pPr>
            <a:r>
              <a:rPr lang="en" sz="2800"/>
              <a:t>System in Depth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⬡"/>
            </a:pPr>
            <a:r>
              <a:rPr lang="en" sz="2800"/>
              <a:t>Capturing Data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⬡"/>
            </a:pPr>
            <a:r>
              <a:rPr lang="en" sz="2800"/>
              <a:t>UI Mockups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⬡"/>
            </a:pPr>
            <a:r>
              <a:rPr lang="en" sz="2800"/>
              <a:t>Sample User Storie</a:t>
            </a:r>
            <a:r>
              <a:rPr lang="en" sz="2800"/>
              <a:t>s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idx="4294967295" type="ctrTitle"/>
          </p:nvPr>
        </p:nvSpPr>
        <p:spPr>
          <a:xfrm>
            <a:off x="685800" y="1341750"/>
            <a:ext cx="39483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46" name="Google Shape;246;p32"/>
          <p:cNvSpPr txBox="1"/>
          <p:nvPr>
            <p:ph idx="4294967295" type="subTitle"/>
          </p:nvPr>
        </p:nvSpPr>
        <p:spPr>
          <a:xfrm>
            <a:off x="685800" y="2302050"/>
            <a:ext cx="3606300" cy="164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Contact the team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IG: </a:t>
            </a:r>
            <a:r>
              <a:rPr lang="en" sz="1800">
                <a:solidFill>
                  <a:schemeClr val="accent4"/>
                </a:solidFill>
              </a:rPr>
              <a:t>@froogalapp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Email: </a:t>
            </a:r>
            <a:r>
              <a:rPr lang="en" sz="1800">
                <a:solidFill>
                  <a:schemeClr val="accent4"/>
                </a:solidFill>
              </a:rPr>
              <a:t>froogal_support@froogal.io</a:t>
            </a:r>
            <a:endParaRPr sz="1800">
              <a:solidFill>
                <a:schemeClr val="accent4"/>
              </a:solidFill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100" y="25972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9214" y="183123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4584" y="539725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580550" y="198975"/>
            <a:ext cx="78999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Bonus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Froogal Investor Starter Pack</a:t>
            </a:r>
            <a:endParaRPr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120" y="1371600"/>
            <a:ext cx="548639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1514425" y="866400"/>
            <a:ext cx="40149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/>
              <a:t>I </a:t>
            </a:r>
            <a:r>
              <a:rPr b="1" lang="en" sz="4800">
                <a:solidFill>
                  <a:schemeClr val="accent4"/>
                </a:solidFill>
              </a:rPr>
              <a:t>love </a:t>
            </a:r>
            <a:r>
              <a:rPr lang="en" sz="4800"/>
              <a:t>Firebase.</a:t>
            </a:r>
            <a:br>
              <a:rPr lang="en" sz="4800"/>
            </a:br>
            <a:r>
              <a:rPr lang="en" sz="3200">
                <a:solidFill>
                  <a:schemeClr val="accent6"/>
                </a:solidFill>
              </a:rPr>
              <a:t>~</a:t>
            </a:r>
            <a:r>
              <a:rPr lang="en" sz="3200"/>
              <a:t> </a:t>
            </a:r>
            <a:r>
              <a:rPr lang="en" sz="3200">
                <a:latin typeface="Lexend Deca ExtraLight"/>
                <a:ea typeface="Lexend Deca ExtraLight"/>
                <a:cs typeface="Lexend Deca ExtraLight"/>
                <a:sym typeface="Lexend Deca ExtraLight"/>
              </a:rPr>
              <a:t>Dr. Nicholson</a:t>
            </a:r>
            <a:endParaRPr sz="3200">
              <a:latin typeface="Lexend Deca ExtraLight"/>
              <a:ea typeface="Lexend Deca ExtraLight"/>
              <a:cs typeface="Lexend Deca ExtraLight"/>
              <a:sym typeface="Lexend Deca Extra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4"/>
                </a:solidFill>
              </a:rPr>
              <a:t>Froogal </a:t>
            </a:r>
            <a:r>
              <a:rPr lang="en"/>
              <a:t>Team.</a:t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25749" l="0" r="0" t="0"/>
          <a:stretch/>
        </p:blipFill>
        <p:spPr>
          <a:xfrm>
            <a:off x="3725625" y="1461975"/>
            <a:ext cx="1730400" cy="168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/>
        </p:nvSpPr>
        <p:spPr>
          <a:xfrm>
            <a:off x="3619375" y="3246400"/>
            <a:ext cx="2040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Dylan Commean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68" name="Google Shape;268;p35"/>
          <p:cNvPicPr preferRelativeResize="0"/>
          <p:nvPr/>
        </p:nvPicPr>
        <p:blipFill rotWithShape="1">
          <a:blip r:embed="rId4">
            <a:alphaModFix/>
          </a:blip>
          <a:srcRect b="159" l="0" r="0" t="149"/>
          <a:stretch/>
        </p:blipFill>
        <p:spPr>
          <a:xfrm>
            <a:off x="6844475" y="1421175"/>
            <a:ext cx="1730400" cy="1730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9" name="Google Shape;269;p35"/>
          <p:cNvSpPr txBox="1"/>
          <p:nvPr/>
        </p:nvSpPr>
        <p:spPr>
          <a:xfrm>
            <a:off x="6594950" y="3246400"/>
            <a:ext cx="2269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Jonathan</a:t>
            </a:r>
            <a:r>
              <a:rPr b="1"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Dickson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665725" y="3246400"/>
            <a:ext cx="1853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Chris Adamson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6914275" y="3587200"/>
            <a:ext cx="1489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Product Designer &amp; Developer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3824875" y="3587200"/>
            <a:ext cx="1489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Product Designer &amp; Developer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847975" y="3587200"/>
            <a:ext cx="1489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Product Designer &amp; Developer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74" name="Google Shape;274;p35"/>
          <p:cNvPicPr preferRelativeResize="0"/>
          <p:nvPr/>
        </p:nvPicPr>
        <p:blipFill rotWithShape="1">
          <a:blip r:embed="rId5">
            <a:alphaModFix/>
          </a:blip>
          <a:srcRect b="26766" l="0" r="0" t="0"/>
          <a:stretch/>
        </p:blipFill>
        <p:spPr>
          <a:xfrm>
            <a:off x="789025" y="1441575"/>
            <a:ext cx="1730400" cy="1689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576072" y="137160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Bird’s-eye View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576072" y="2628300"/>
            <a:ext cx="4569300" cy="96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Froogal in blocks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749" y="2358188"/>
            <a:ext cx="504728" cy="5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725" y="611104"/>
            <a:ext cx="482075" cy="55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987" y="700302"/>
            <a:ext cx="482075" cy="555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4125" y="917054"/>
            <a:ext cx="482075" cy="55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387" y="1006252"/>
            <a:ext cx="482075" cy="555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825" y="4105304"/>
            <a:ext cx="482075" cy="55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087" y="4194502"/>
            <a:ext cx="482075" cy="555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750" y="2017576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4750" y="1625010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899" y="2552013"/>
            <a:ext cx="504728" cy="5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499" y="2766163"/>
            <a:ext cx="504728" cy="5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Bird’s-eye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Block Diagram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371600"/>
            <a:ext cx="5486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576072" y="1371600"/>
            <a:ext cx="4520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System in Depth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576072" y="2628300"/>
            <a:ext cx="4569300" cy="96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Froogal in components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562" y="2473702"/>
            <a:ext cx="482075" cy="555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750" y="2017576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750" y="1625010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8300" y="4283676"/>
            <a:ext cx="482075" cy="52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2900" y="4323075"/>
            <a:ext cx="509908" cy="5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2575" y="4059226"/>
            <a:ext cx="482075" cy="52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7125" y="1030101"/>
            <a:ext cx="482075" cy="52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1725" y="1069500"/>
            <a:ext cx="509908" cy="5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4425" y="847526"/>
            <a:ext cx="482075" cy="52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100" y="777801"/>
            <a:ext cx="482075" cy="52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9700" y="817200"/>
            <a:ext cx="509908" cy="5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4475" y="539401"/>
            <a:ext cx="482075" cy="525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662" y="2674927"/>
            <a:ext cx="482075" cy="555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762" y="2819352"/>
            <a:ext cx="482075" cy="55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580550" y="198975"/>
            <a:ext cx="7808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Component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Login &amp; Registration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45" y="1371600"/>
            <a:ext cx="7086600" cy="352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580550" y="198975"/>
            <a:ext cx="7808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Component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Dashboard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371600"/>
            <a:ext cx="7086601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580550" y="198975"/>
            <a:ext cx="78081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Component</a:t>
            </a:r>
            <a:r>
              <a:rPr lang="en">
                <a:solidFill>
                  <a:schemeClr val="accent6"/>
                </a:solidFill>
              </a:rPr>
              <a:t>: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Navbar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72" y="1144550"/>
            <a:ext cx="7766301" cy="39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ctrTitle"/>
          </p:nvPr>
        </p:nvSpPr>
        <p:spPr>
          <a:xfrm>
            <a:off x="576072" y="137160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Capturing Data</a:t>
            </a:r>
            <a:r>
              <a:rPr lang="en" sz="4000">
                <a:solidFill>
                  <a:schemeClr val="accent6"/>
                </a:solidFill>
              </a:rPr>
              <a:t>: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576072" y="2628300"/>
            <a:ext cx="4569300" cy="96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Data needed to drive Froogal</a:t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697" y="2421700"/>
            <a:ext cx="173276" cy="464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249" y="1941823"/>
            <a:ext cx="547100" cy="791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9486" y="2209426"/>
            <a:ext cx="547100" cy="791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0349" y="2002477"/>
            <a:ext cx="547100" cy="791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099" y="2681272"/>
            <a:ext cx="173276" cy="464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973" y="2626313"/>
            <a:ext cx="173276" cy="464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7850" y="1158475"/>
            <a:ext cx="979600" cy="6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9450" y="529350"/>
            <a:ext cx="573658" cy="6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2300" y="842250"/>
            <a:ext cx="573658" cy="6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8400" y="4107250"/>
            <a:ext cx="573658" cy="6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