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2917d62d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2917d62d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2922f3a6e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2922f3a6e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2056140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2056140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2056140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20561406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2aa4d69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2aa4d69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2aa4d69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2aa4d69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2922f3a6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2922f3a6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2922f3a6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2922f3a6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2922f3a6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2922f3a6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2922f3a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2922f3a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cd39d5d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cd39d5d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2922f3a6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2922f3a6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1eeec0e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1eeec0e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2922f3a6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2922f3a6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1cd39d5d2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cd39d5d2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1cd39d5d2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1cd39d5d2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1cd39d5d2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1cd39d5d2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1cd39d5d2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1cd39d5d2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2922f3a6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2922f3a6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2917d62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2917d6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2917d62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2917d62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92550" y="730225"/>
            <a:ext cx="8959200" cy="144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IST 687 PROJECT</a:t>
            </a:r>
            <a:endParaRPr sz="4800"/>
          </a:p>
          <a:p>
            <a:pPr indent="0" lvl="0" marL="0" rtl="0" algn="ctr">
              <a:spcBef>
                <a:spcPts val="0"/>
              </a:spcBef>
              <a:spcAft>
                <a:spcPts val="0"/>
              </a:spcAft>
              <a:buNone/>
            </a:pPr>
            <a:r>
              <a:rPr lang="en" sz="4800"/>
              <a:t>Wing Measurement Data</a:t>
            </a:r>
            <a:endParaRPr sz="4800"/>
          </a:p>
        </p:txBody>
      </p:sp>
      <p:sp>
        <p:nvSpPr>
          <p:cNvPr id="55" name="Google Shape;55;p13"/>
          <p:cNvSpPr txBox="1"/>
          <p:nvPr>
            <p:ph idx="1" type="subTitle"/>
          </p:nvPr>
        </p:nvSpPr>
        <p:spPr>
          <a:xfrm>
            <a:off x="2329350" y="2428910"/>
            <a:ext cx="4242600" cy="7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0000"/>
                </a:solidFill>
              </a:rPr>
              <a:t>Team Members:</a:t>
            </a:r>
            <a:endParaRPr b="1" sz="3000">
              <a:solidFill>
                <a:srgbClr val="000000"/>
              </a:solidFill>
            </a:endParaRPr>
          </a:p>
          <a:p>
            <a:pPr indent="0" lvl="0" marL="0" rtl="0" algn="ctr">
              <a:spcBef>
                <a:spcPts val="0"/>
              </a:spcBef>
              <a:spcAft>
                <a:spcPts val="0"/>
              </a:spcAft>
              <a:buNone/>
            </a:pPr>
            <a:r>
              <a:rPr lang="en"/>
              <a:t>Darrell Nelson</a:t>
            </a:r>
            <a:endParaRPr/>
          </a:p>
          <a:p>
            <a:pPr indent="0" lvl="0" marL="0" rtl="0" algn="ctr">
              <a:spcBef>
                <a:spcPts val="0"/>
              </a:spcBef>
              <a:spcAft>
                <a:spcPts val="0"/>
              </a:spcAft>
              <a:buNone/>
            </a:pPr>
            <a:r>
              <a:rPr lang="en"/>
              <a:t>Trevor Witta</a:t>
            </a:r>
            <a:endParaRPr/>
          </a:p>
          <a:p>
            <a:pPr indent="0" lvl="0" marL="0" rtl="0" algn="ctr">
              <a:spcBef>
                <a:spcPts val="0"/>
              </a:spcBef>
              <a:spcAft>
                <a:spcPts val="0"/>
              </a:spcAft>
              <a:buNone/>
            </a:pPr>
            <a:r>
              <a:rPr lang="en"/>
              <a:t>Roland Hoffman</a:t>
            </a:r>
            <a:endParaRPr/>
          </a:p>
          <a:p>
            <a:pPr indent="0" lvl="0" marL="0" rtl="0" algn="ctr">
              <a:spcBef>
                <a:spcPts val="0"/>
              </a:spcBef>
              <a:spcAft>
                <a:spcPts val="0"/>
              </a:spcAft>
              <a:buNone/>
            </a:pPr>
            <a:r>
              <a:rPr lang="en"/>
              <a:t>Justin Pate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Negatively Correlated Subgroups</a:t>
            </a:r>
            <a:endParaRPr/>
          </a:p>
        </p:txBody>
      </p:sp>
      <p:sp>
        <p:nvSpPr>
          <p:cNvPr id="129" name="Google Shape;129;p22"/>
          <p:cNvSpPr txBox="1"/>
          <p:nvPr>
            <p:ph idx="1" type="body"/>
          </p:nvPr>
        </p:nvSpPr>
        <p:spPr>
          <a:xfrm>
            <a:off x="311700" y="1180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negative correlated subgroups have a r &lt; -0.7</a:t>
            </a:r>
            <a:endParaRPr/>
          </a:p>
        </p:txBody>
      </p:sp>
      <p:sp>
        <p:nvSpPr>
          <p:cNvPr id="130" name="Google Shape;130;p22"/>
          <p:cNvSpPr txBox="1"/>
          <p:nvPr/>
        </p:nvSpPr>
        <p:spPr>
          <a:xfrm>
            <a:off x="311700" y="1593375"/>
            <a:ext cx="26697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*the correlated groups are read by row</a:t>
            </a:r>
            <a:endParaRPr sz="1000"/>
          </a:p>
          <a:p>
            <a:pPr indent="0" lvl="0" marL="0" rtl="0" algn="l">
              <a:spcBef>
                <a:spcPts val="0"/>
              </a:spcBef>
              <a:spcAft>
                <a:spcPts val="0"/>
              </a:spcAft>
              <a:buNone/>
            </a:pPr>
            <a:r>
              <a:t/>
            </a:r>
            <a:endParaRPr/>
          </a:p>
        </p:txBody>
      </p:sp>
      <p:sp>
        <p:nvSpPr>
          <p:cNvPr id="131" name="Google Shape;131;p22"/>
          <p:cNvSpPr txBox="1"/>
          <p:nvPr/>
        </p:nvSpPr>
        <p:spPr>
          <a:xfrm>
            <a:off x="311700" y="4374625"/>
            <a:ext cx="7617300" cy="6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 appears that the STUB.FRAME subgroups have a pretty strong negative correlation with FLOOR.SILL &amp; PRESSURE.WALL subgroups.</a:t>
            </a:r>
            <a:endParaRPr>
              <a:solidFill>
                <a:schemeClr val="dk1"/>
              </a:solidFill>
            </a:endParaRPr>
          </a:p>
          <a:p>
            <a:pPr indent="0" lvl="0" marL="0" rtl="0" algn="l">
              <a:spcBef>
                <a:spcPts val="0"/>
              </a:spcBef>
              <a:spcAft>
                <a:spcPts val="0"/>
              </a:spcAft>
              <a:buNone/>
            </a:pPr>
            <a:r>
              <a:t/>
            </a:r>
            <a:endParaRPr/>
          </a:p>
        </p:txBody>
      </p:sp>
      <p:pic>
        <p:nvPicPr>
          <p:cNvPr id="132" name="Google Shape;132;p22"/>
          <p:cNvPicPr preferRelativeResize="0"/>
          <p:nvPr/>
        </p:nvPicPr>
        <p:blipFill>
          <a:blip r:embed="rId3">
            <a:alphaModFix/>
          </a:blip>
          <a:stretch>
            <a:fillRect/>
          </a:stretch>
        </p:blipFill>
        <p:spPr>
          <a:xfrm>
            <a:off x="1522925" y="1983674"/>
            <a:ext cx="5586200" cy="219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 Can a valid model be built based on the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51875" y="127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features and possible model accuracy</a:t>
            </a:r>
            <a:endParaRPr/>
          </a:p>
        </p:txBody>
      </p:sp>
      <p:pic>
        <p:nvPicPr>
          <p:cNvPr id="143" name="Google Shape;143;p24"/>
          <p:cNvPicPr preferRelativeResize="0"/>
          <p:nvPr/>
        </p:nvPicPr>
        <p:blipFill>
          <a:blip r:embed="rId3">
            <a:alphaModFix/>
          </a:blip>
          <a:stretch>
            <a:fillRect/>
          </a:stretch>
        </p:blipFill>
        <p:spPr>
          <a:xfrm>
            <a:off x="2338625" y="988700"/>
            <a:ext cx="6197699" cy="3824274"/>
          </a:xfrm>
          <a:prstGeom prst="rect">
            <a:avLst/>
          </a:prstGeom>
          <a:noFill/>
          <a:ln>
            <a:noFill/>
          </a:ln>
        </p:spPr>
      </p:pic>
      <p:pic>
        <p:nvPicPr>
          <p:cNvPr id="144" name="Google Shape;144;p24"/>
          <p:cNvPicPr preferRelativeResize="0"/>
          <p:nvPr/>
        </p:nvPicPr>
        <p:blipFill>
          <a:blip r:embed="rId4">
            <a:alphaModFix/>
          </a:blip>
          <a:stretch>
            <a:fillRect/>
          </a:stretch>
        </p:blipFill>
        <p:spPr>
          <a:xfrm>
            <a:off x="251871" y="700225"/>
            <a:ext cx="4020875" cy="1289150"/>
          </a:xfrm>
          <a:prstGeom prst="rect">
            <a:avLst/>
          </a:prstGeom>
          <a:noFill/>
          <a:ln>
            <a:noFill/>
          </a:ln>
        </p:spPr>
      </p:pic>
      <p:sp>
        <p:nvSpPr>
          <p:cNvPr id="145" name="Google Shape;145;p24"/>
          <p:cNvSpPr txBox="1"/>
          <p:nvPr>
            <p:ph type="title"/>
          </p:nvPr>
        </p:nvSpPr>
        <p:spPr>
          <a:xfrm>
            <a:off x="150275" y="2076050"/>
            <a:ext cx="1999800" cy="28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Stub frame BL to pressure wall BL is statistically significant, however would not create an accurate model for predicting Pressure wall BL based on the adjusted R2.</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r">
              <a:spcBef>
                <a:spcPts val="0"/>
              </a:spcBef>
              <a:spcAft>
                <a:spcPts val="0"/>
              </a:spcAft>
              <a:buNone/>
            </a:pPr>
            <a:r>
              <a:rPr lang="en" sz="1100"/>
              <a:t>This linear  </a:t>
            </a:r>
            <a:endParaRPr sz="1100"/>
          </a:p>
          <a:p>
            <a:pPr indent="0" lvl="0" marL="0" rtl="0" algn="r">
              <a:spcBef>
                <a:spcPts val="0"/>
              </a:spcBef>
              <a:spcAft>
                <a:spcPts val="0"/>
              </a:spcAft>
              <a:buNone/>
            </a:pPr>
            <a:r>
              <a:rPr lang="en" sz="1100"/>
              <a:t>model has low </a:t>
            </a:r>
            <a:endParaRPr sz="1100"/>
          </a:p>
          <a:p>
            <a:pPr indent="0" lvl="0" marL="0" rtl="0" algn="r">
              <a:spcBef>
                <a:spcPts val="0"/>
              </a:spcBef>
              <a:spcAft>
                <a:spcPts val="0"/>
              </a:spcAft>
              <a:buNone/>
            </a:pPr>
            <a:r>
              <a:rPr lang="en" sz="1100"/>
              <a:t>confidence</a:t>
            </a:r>
            <a:endParaRPr sz="1100"/>
          </a:p>
        </p:txBody>
      </p:sp>
      <p:sp>
        <p:nvSpPr>
          <p:cNvPr id="146" name="Google Shape;146;p24"/>
          <p:cNvSpPr/>
          <p:nvPr/>
        </p:nvSpPr>
        <p:spPr>
          <a:xfrm>
            <a:off x="78125" y="3507500"/>
            <a:ext cx="1276500" cy="1140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251875" y="127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features and possible model accuracy</a:t>
            </a:r>
            <a:endParaRPr/>
          </a:p>
        </p:txBody>
      </p:sp>
      <p:sp>
        <p:nvSpPr>
          <p:cNvPr id="152" name="Google Shape;152;p25"/>
          <p:cNvSpPr txBox="1"/>
          <p:nvPr>
            <p:ph type="title"/>
          </p:nvPr>
        </p:nvSpPr>
        <p:spPr>
          <a:xfrm>
            <a:off x="150275" y="2076050"/>
            <a:ext cx="1999800" cy="28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Adding additional variables improves R2 slightly.  See new regression analysis above.  This however still only shows that the Stub Frame BL is significant based on probability.  Next step is to remove some outliers.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r">
              <a:spcBef>
                <a:spcPts val="0"/>
              </a:spcBef>
              <a:spcAft>
                <a:spcPts val="0"/>
              </a:spcAft>
              <a:buClr>
                <a:schemeClr val="dk1"/>
              </a:buClr>
              <a:buSzPts val="1100"/>
              <a:buFont typeface="Arial"/>
              <a:buNone/>
            </a:pPr>
            <a:r>
              <a:rPr lang="en" sz="1100"/>
              <a:t>This linear  </a:t>
            </a:r>
            <a:endParaRPr sz="1100"/>
          </a:p>
          <a:p>
            <a:pPr indent="0" lvl="0" marL="0" rtl="0" algn="r">
              <a:spcBef>
                <a:spcPts val="0"/>
              </a:spcBef>
              <a:spcAft>
                <a:spcPts val="0"/>
              </a:spcAft>
              <a:buClr>
                <a:schemeClr val="dk1"/>
              </a:buClr>
              <a:buSzPts val="1100"/>
              <a:buFont typeface="Arial"/>
              <a:buNone/>
            </a:pPr>
            <a:r>
              <a:rPr lang="en" sz="1100"/>
              <a:t>model has low </a:t>
            </a:r>
            <a:endParaRPr sz="1100"/>
          </a:p>
          <a:p>
            <a:pPr indent="0" lvl="0" marL="0" rtl="0" algn="r">
              <a:spcBef>
                <a:spcPts val="0"/>
              </a:spcBef>
              <a:spcAft>
                <a:spcPts val="0"/>
              </a:spcAft>
              <a:buClr>
                <a:schemeClr val="dk1"/>
              </a:buClr>
              <a:buSzPts val="1100"/>
              <a:buFont typeface="Arial"/>
              <a:buNone/>
            </a:pPr>
            <a:r>
              <a:rPr lang="en" sz="1100"/>
              <a:t>confidence</a:t>
            </a:r>
            <a:endParaRPr sz="1100"/>
          </a:p>
        </p:txBody>
      </p:sp>
      <p:pic>
        <p:nvPicPr>
          <p:cNvPr id="153" name="Google Shape;153;p25"/>
          <p:cNvPicPr preferRelativeResize="0"/>
          <p:nvPr/>
        </p:nvPicPr>
        <p:blipFill>
          <a:blip r:embed="rId3">
            <a:alphaModFix/>
          </a:blip>
          <a:stretch>
            <a:fillRect/>
          </a:stretch>
        </p:blipFill>
        <p:spPr>
          <a:xfrm>
            <a:off x="2302475" y="852625"/>
            <a:ext cx="6661352" cy="4138475"/>
          </a:xfrm>
          <a:prstGeom prst="rect">
            <a:avLst/>
          </a:prstGeom>
          <a:noFill/>
          <a:ln>
            <a:noFill/>
          </a:ln>
        </p:spPr>
      </p:pic>
      <p:pic>
        <p:nvPicPr>
          <p:cNvPr id="154" name="Google Shape;154;p25"/>
          <p:cNvPicPr preferRelativeResize="0"/>
          <p:nvPr/>
        </p:nvPicPr>
        <p:blipFill>
          <a:blip r:embed="rId4">
            <a:alphaModFix/>
          </a:blip>
          <a:stretch>
            <a:fillRect/>
          </a:stretch>
        </p:blipFill>
        <p:spPr>
          <a:xfrm>
            <a:off x="378875" y="618575"/>
            <a:ext cx="3485651" cy="1108475"/>
          </a:xfrm>
          <a:prstGeom prst="rect">
            <a:avLst/>
          </a:prstGeom>
          <a:noFill/>
          <a:ln>
            <a:noFill/>
          </a:ln>
        </p:spPr>
      </p:pic>
      <p:sp>
        <p:nvSpPr>
          <p:cNvPr id="155" name="Google Shape;155;p25"/>
          <p:cNvSpPr/>
          <p:nvPr/>
        </p:nvSpPr>
        <p:spPr>
          <a:xfrm>
            <a:off x="0" y="3766250"/>
            <a:ext cx="1276500" cy="11403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2670175" y="1083576"/>
            <a:ext cx="5783600" cy="3573355"/>
          </a:xfrm>
          <a:prstGeom prst="rect">
            <a:avLst/>
          </a:prstGeom>
          <a:noFill/>
          <a:ln>
            <a:noFill/>
          </a:ln>
        </p:spPr>
      </p:pic>
      <p:sp>
        <p:nvSpPr>
          <p:cNvPr id="161" name="Google Shape;161;p26"/>
          <p:cNvSpPr txBox="1"/>
          <p:nvPr>
            <p:ph type="title"/>
          </p:nvPr>
        </p:nvSpPr>
        <p:spPr>
          <a:xfrm>
            <a:off x="251875" y="127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features and possible model accuracy</a:t>
            </a:r>
            <a:endParaRPr/>
          </a:p>
        </p:txBody>
      </p:sp>
      <p:sp>
        <p:nvSpPr>
          <p:cNvPr id="162" name="Google Shape;162;p26"/>
          <p:cNvSpPr txBox="1"/>
          <p:nvPr>
            <p:ph type="title"/>
          </p:nvPr>
        </p:nvSpPr>
        <p:spPr>
          <a:xfrm>
            <a:off x="150275" y="2076050"/>
            <a:ext cx="1999800" cy="28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Adding additional variables improves R2 slightly.  See new regression analysis above.  This however still only shows that the Stub Frame BL is significant based on probability.  Next step is to remove some outliers.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r">
              <a:spcBef>
                <a:spcPts val="0"/>
              </a:spcBef>
              <a:spcAft>
                <a:spcPts val="0"/>
              </a:spcAft>
              <a:buNone/>
            </a:pPr>
            <a:r>
              <a:rPr lang="en" sz="1100"/>
              <a:t>This linear  </a:t>
            </a:r>
            <a:endParaRPr sz="1100"/>
          </a:p>
          <a:p>
            <a:pPr indent="0" lvl="0" marL="0" rtl="0" algn="r">
              <a:spcBef>
                <a:spcPts val="0"/>
              </a:spcBef>
              <a:spcAft>
                <a:spcPts val="0"/>
              </a:spcAft>
              <a:buNone/>
            </a:pPr>
            <a:r>
              <a:rPr lang="en" sz="1100"/>
              <a:t>Model shows signification variables, but still has low confidence due to R2.</a:t>
            </a:r>
            <a:endParaRPr sz="1100"/>
          </a:p>
        </p:txBody>
      </p:sp>
      <p:pic>
        <p:nvPicPr>
          <p:cNvPr id="163" name="Google Shape;163;p26"/>
          <p:cNvPicPr preferRelativeResize="0"/>
          <p:nvPr/>
        </p:nvPicPr>
        <p:blipFill>
          <a:blip r:embed="rId4">
            <a:alphaModFix/>
          </a:blip>
          <a:stretch>
            <a:fillRect/>
          </a:stretch>
        </p:blipFill>
        <p:spPr>
          <a:xfrm>
            <a:off x="251875" y="788800"/>
            <a:ext cx="3879944" cy="128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311700" y="918775"/>
            <a:ext cx="7196400" cy="653600"/>
          </a:xfrm>
          <a:prstGeom prst="rect">
            <a:avLst/>
          </a:prstGeom>
          <a:noFill/>
          <a:ln>
            <a:noFill/>
          </a:ln>
        </p:spPr>
      </p:pic>
      <p:sp>
        <p:nvSpPr>
          <p:cNvPr id="169" name="Google Shape;169;p27"/>
          <p:cNvSpPr txBox="1"/>
          <p:nvPr>
            <p:ph type="title"/>
          </p:nvPr>
        </p:nvSpPr>
        <p:spPr>
          <a:xfrm>
            <a:off x="311700" y="187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 AND MATRIX BELOW</a:t>
            </a:r>
            <a:endParaRPr/>
          </a:p>
        </p:txBody>
      </p:sp>
      <p:pic>
        <p:nvPicPr>
          <p:cNvPr id="170" name="Google Shape;170;p27"/>
          <p:cNvPicPr preferRelativeResize="0"/>
          <p:nvPr/>
        </p:nvPicPr>
        <p:blipFill>
          <a:blip r:embed="rId4">
            <a:alphaModFix/>
          </a:blip>
          <a:stretch>
            <a:fillRect/>
          </a:stretch>
        </p:blipFill>
        <p:spPr>
          <a:xfrm>
            <a:off x="3081600" y="1197550"/>
            <a:ext cx="5673851" cy="3663651"/>
          </a:xfrm>
          <a:prstGeom prst="rect">
            <a:avLst/>
          </a:prstGeom>
          <a:noFill/>
          <a:ln>
            <a:noFill/>
          </a:ln>
        </p:spPr>
      </p:pic>
      <p:pic>
        <p:nvPicPr>
          <p:cNvPr id="171" name="Google Shape;171;p27"/>
          <p:cNvPicPr preferRelativeResize="0"/>
          <p:nvPr/>
        </p:nvPicPr>
        <p:blipFill>
          <a:blip r:embed="rId5">
            <a:alphaModFix/>
          </a:blip>
          <a:stretch>
            <a:fillRect/>
          </a:stretch>
        </p:blipFill>
        <p:spPr>
          <a:xfrm>
            <a:off x="237325" y="2036350"/>
            <a:ext cx="2536975" cy="2251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Is the build process improving or degrading over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versus Rate of In-Spec Parts</a:t>
            </a:r>
            <a:endParaRPr/>
          </a:p>
        </p:txBody>
      </p:sp>
      <p:sp>
        <p:nvSpPr>
          <p:cNvPr id="182" name="Google Shape;182;p29"/>
          <p:cNvSpPr txBox="1"/>
          <p:nvPr>
            <p:ph idx="1" type="body"/>
          </p:nvPr>
        </p:nvSpPr>
        <p:spPr>
          <a:xfrm>
            <a:off x="526825" y="3321575"/>
            <a:ext cx="5017800" cy="156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Though there is a positive correlation between time and rate of in-spec parts, it is not a strong correlation.</a:t>
            </a:r>
            <a:endParaRPr/>
          </a:p>
        </p:txBody>
      </p:sp>
      <p:pic>
        <p:nvPicPr>
          <p:cNvPr id="183" name="Google Shape;183;p29"/>
          <p:cNvPicPr preferRelativeResize="0"/>
          <p:nvPr/>
        </p:nvPicPr>
        <p:blipFill>
          <a:blip r:embed="rId3">
            <a:alphaModFix/>
          </a:blip>
          <a:stretch>
            <a:fillRect/>
          </a:stretch>
        </p:blipFill>
        <p:spPr>
          <a:xfrm>
            <a:off x="5544636" y="867425"/>
            <a:ext cx="3476639" cy="4114951"/>
          </a:xfrm>
          <a:prstGeom prst="rect">
            <a:avLst/>
          </a:prstGeom>
          <a:noFill/>
          <a:ln>
            <a:noFill/>
          </a:ln>
        </p:spPr>
      </p:pic>
      <p:pic>
        <p:nvPicPr>
          <p:cNvPr id="184" name="Google Shape;184;p29"/>
          <p:cNvPicPr preferRelativeResize="0"/>
          <p:nvPr/>
        </p:nvPicPr>
        <p:blipFill>
          <a:blip r:embed="rId4">
            <a:alphaModFix/>
          </a:blip>
          <a:stretch>
            <a:fillRect/>
          </a:stretch>
        </p:blipFill>
        <p:spPr>
          <a:xfrm>
            <a:off x="665600" y="1017725"/>
            <a:ext cx="4740249" cy="195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172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What processes are we good at?</a:t>
            </a:r>
            <a:endParaRPr/>
          </a:p>
        </p:txBody>
      </p:sp>
      <p:sp>
        <p:nvSpPr>
          <p:cNvPr id="190" name="Google Shape;190;p30"/>
          <p:cNvSpPr txBox="1"/>
          <p:nvPr>
            <p:ph type="title"/>
          </p:nvPr>
        </p:nvSpPr>
        <p:spPr>
          <a:xfrm>
            <a:off x="311700" y="2571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r>
              <a:rPr lang="en"/>
              <a:t>. What processes are we bad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Rate of Faulty Parts by Subgroup</a:t>
            </a:r>
            <a:endParaRPr/>
          </a:p>
        </p:txBody>
      </p:sp>
      <p:sp>
        <p:nvSpPr>
          <p:cNvPr id="196" name="Google Shape;196;p31"/>
          <p:cNvSpPr txBox="1"/>
          <p:nvPr>
            <p:ph idx="1" type="body"/>
          </p:nvPr>
        </p:nvSpPr>
        <p:spPr>
          <a:xfrm>
            <a:off x="311700" y="1152475"/>
            <a:ext cx="294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the findings to the right, we will be able to drive the manufacturing engineers to focus on improving the build process with the highest faulty rate.</a:t>
            </a:r>
            <a:endParaRPr/>
          </a:p>
        </p:txBody>
      </p:sp>
      <p:pic>
        <p:nvPicPr>
          <p:cNvPr id="197" name="Google Shape;197;p31"/>
          <p:cNvPicPr preferRelativeResize="0"/>
          <p:nvPr/>
        </p:nvPicPr>
        <p:blipFill>
          <a:blip r:embed="rId3">
            <a:alphaModFix/>
          </a:blip>
          <a:stretch>
            <a:fillRect/>
          </a:stretch>
        </p:blipFill>
        <p:spPr>
          <a:xfrm>
            <a:off x="3003375" y="1152475"/>
            <a:ext cx="3620250" cy="3707476"/>
          </a:xfrm>
          <a:prstGeom prst="rect">
            <a:avLst/>
          </a:prstGeom>
          <a:noFill/>
          <a:ln>
            <a:noFill/>
          </a:ln>
        </p:spPr>
      </p:pic>
      <p:sp>
        <p:nvSpPr>
          <p:cNvPr id="198" name="Google Shape;198;p31"/>
          <p:cNvSpPr txBox="1"/>
          <p:nvPr/>
        </p:nvSpPr>
        <p:spPr>
          <a:xfrm>
            <a:off x="6494450" y="1152475"/>
            <a:ext cx="22014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are consistently bad at manufacturing the parts at the top of the table (the top two are faulty more often than they are in-spec), and consistently good at manufacturing the parts at the bottom of the table (the bottom two are faulty less than one percent of the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3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Background and scope</a:t>
            </a:r>
            <a:endParaRPr/>
          </a:p>
        </p:txBody>
      </p:sp>
      <p:sp>
        <p:nvSpPr>
          <p:cNvPr id="61" name="Google Shape;61;p14"/>
          <p:cNvSpPr txBox="1"/>
          <p:nvPr>
            <p:ph idx="1" type="body"/>
          </p:nvPr>
        </p:nvSpPr>
        <p:spPr>
          <a:xfrm>
            <a:off x="311700" y="706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Currently, aerospace structures supplier “We Make Wings” supplies the wings for a jet.  “Final Product Builder” is the customer.  Final Product builder has given some very aggressive tolerances for the scope and large size of the structure.  Base on approximately 20 units, enough data has been collected on the build process to evaluate.  The company has now enlisted a team of Graduate students from Syracuse to identify </a:t>
            </a:r>
            <a:r>
              <a:rPr lang="en" sz="1700"/>
              <a:t>opportunities</a:t>
            </a:r>
            <a:r>
              <a:rPr lang="en" sz="1700"/>
              <a:t> in the data.</a:t>
            </a:r>
            <a:endParaRPr sz="1700"/>
          </a:p>
          <a:p>
            <a:pPr indent="-336550" lvl="0" marL="457200" rtl="0" algn="l">
              <a:spcBef>
                <a:spcPts val="1600"/>
              </a:spcBef>
              <a:spcAft>
                <a:spcPts val="0"/>
              </a:spcAft>
              <a:buSzPts val="1700"/>
              <a:buAutoNum type="arabicPeriod"/>
            </a:pPr>
            <a:r>
              <a:rPr lang="en" sz="1700"/>
              <a:t> Which of the features are related via statistical correlation?</a:t>
            </a:r>
            <a:endParaRPr sz="1700"/>
          </a:p>
          <a:p>
            <a:pPr indent="-336550" lvl="0" marL="457200" rtl="0" algn="l">
              <a:spcBef>
                <a:spcPts val="0"/>
              </a:spcBef>
              <a:spcAft>
                <a:spcPts val="0"/>
              </a:spcAft>
              <a:buSzPts val="1700"/>
              <a:buAutoNum type="arabicPeriod"/>
            </a:pPr>
            <a:r>
              <a:rPr lang="en" sz="1700"/>
              <a:t>Can a valid model be created based on the data? </a:t>
            </a:r>
            <a:endParaRPr sz="1700"/>
          </a:p>
          <a:p>
            <a:pPr indent="-336550" lvl="0" marL="457200" rtl="0" algn="l">
              <a:spcBef>
                <a:spcPts val="0"/>
              </a:spcBef>
              <a:spcAft>
                <a:spcPts val="0"/>
              </a:spcAft>
              <a:buSzPts val="1700"/>
              <a:buAutoNum type="arabicPeriod"/>
            </a:pPr>
            <a:r>
              <a:rPr lang="en" sz="1700"/>
              <a:t>Is the build process improving or degrading over time?</a:t>
            </a:r>
            <a:endParaRPr sz="1700"/>
          </a:p>
          <a:p>
            <a:pPr indent="-336550" lvl="0" marL="457200" rtl="0" algn="l">
              <a:spcBef>
                <a:spcPts val="0"/>
              </a:spcBef>
              <a:spcAft>
                <a:spcPts val="0"/>
              </a:spcAft>
              <a:buSzPts val="1700"/>
              <a:buAutoNum type="arabicPeriod"/>
            </a:pPr>
            <a:r>
              <a:rPr lang="en" sz="1700"/>
              <a:t>What processes are we good at?</a:t>
            </a:r>
            <a:endParaRPr sz="1700"/>
          </a:p>
          <a:p>
            <a:pPr indent="-336550" lvl="0" marL="457200" rtl="0" algn="l">
              <a:spcBef>
                <a:spcPts val="0"/>
              </a:spcBef>
              <a:spcAft>
                <a:spcPts val="0"/>
              </a:spcAft>
              <a:buSzPts val="1700"/>
              <a:buAutoNum type="arabicPeriod"/>
            </a:pPr>
            <a:r>
              <a:rPr lang="en" sz="1700"/>
              <a:t>What processes are we bad at?</a:t>
            </a:r>
            <a:endParaRPr sz="1700"/>
          </a:p>
          <a:p>
            <a:pPr indent="-336550" lvl="0" marL="457200" rtl="0" algn="l">
              <a:spcBef>
                <a:spcPts val="0"/>
              </a:spcBef>
              <a:spcAft>
                <a:spcPts val="0"/>
              </a:spcAft>
              <a:buSzPts val="1700"/>
              <a:buAutoNum type="arabicPeriod"/>
            </a:pPr>
            <a:r>
              <a:rPr lang="en" sz="1700"/>
              <a:t>Are there any obvious outliers in the data?</a:t>
            </a:r>
            <a:endParaRPr sz="1700"/>
          </a:p>
          <a:p>
            <a:pPr indent="0" lvl="0" marL="457200" rtl="0" algn="l">
              <a:spcBef>
                <a:spcPts val="1600"/>
              </a:spcBef>
              <a:spcAft>
                <a:spcPts val="1600"/>
              </a:spcAft>
              <a:buNone/>
            </a:pPr>
            <a:r>
              <a:rPr b="1" lang="en" sz="1700"/>
              <a:t>Conclusions on Slide ##</a:t>
            </a:r>
            <a:endParaRPr b="1"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 Are there any obvious outliers in the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3"/>
          <p:cNvPicPr preferRelativeResize="0"/>
          <p:nvPr/>
        </p:nvPicPr>
        <p:blipFill>
          <a:blip r:embed="rId3">
            <a:alphaModFix/>
          </a:blip>
          <a:stretch>
            <a:fillRect/>
          </a:stretch>
        </p:blipFill>
        <p:spPr>
          <a:xfrm>
            <a:off x="311688" y="185913"/>
            <a:ext cx="8704625" cy="4771675"/>
          </a:xfrm>
          <a:prstGeom prst="rect">
            <a:avLst/>
          </a:prstGeom>
          <a:noFill/>
          <a:ln>
            <a:noFill/>
          </a:ln>
        </p:spPr>
      </p:pic>
      <p:sp>
        <p:nvSpPr>
          <p:cNvPr id="209" name="Google Shape;209;p33"/>
          <p:cNvSpPr txBox="1"/>
          <p:nvPr>
            <p:ph type="title"/>
          </p:nvPr>
        </p:nvSpPr>
        <p:spPr>
          <a:xfrm>
            <a:off x="311700" y="395450"/>
            <a:ext cx="8520600" cy="572700"/>
          </a:xfrm>
          <a:prstGeom prst="rect">
            <a:avLst/>
          </a:prstGeom>
        </p:spPr>
        <p:txBody>
          <a:bodyPr anchorCtr="0" anchor="t" bIns="91425" lIns="91425" spcFirstLastPara="1" rIns="91425" wrap="square" tIns="91425">
            <a:noAutofit/>
          </a:bodyPr>
          <a:lstStyle/>
          <a:p>
            <a:pPr indent="457200" lvl="0" marL="3200400" rtl="0" algn="l">
              <a:spcBef>
                <a:spcPts val="0"/>
              </a:spcBef>
              <a:spcAft>
                <a:spcPts val="0"/>
              </a:spcAft>
              <a:buNone/>
            </a:pPr>
            <a:r>
              <a:rPr lang="en"/>
              <a:t>SD’s Away from the Mean</a:t>
            </a:r>
            <a:endParaRPr/>
          </a:p>
          <a:p>
            <a:pPr indent="0" lvl="0" marL="0" rtl="0" algn="r">
              <a:spcBef>
                <a:spcPts val="0"/>
              </a:spcBef>
              <a:spcAft>
                <a:spcPts val="0"/>
              </a:spcAft>
              <a:buNone/>
            </a:pPr>
            <a:r>
              <a:t/>
            </a:r>
            <a:endParaRPr/>
          </a:p>
        </p:txBody>
      </p:sp>
      <p:sp>
        <p:nvSpPr>
          <p:cNvPr id="210" name="Google Shape;210;p33"/>
          <p:cNvSpPr txBox="1"/>
          <p:nvPr>
            <p:ph idx="1" type="body"/>
          </p:nvPr>
        </p:nvSpPr>
        <p:spPr>
          <a:xfrm>
            <a:off x="3619050" y="968150"/>
            <a:ext cx="5069100" cy="110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rPr>
              <a:t>The dataset was rampant with potential outliers; 6.7% of the data was more than 6 standard deviations away from the mean of their subgroup, 4.5% was more than 10 standard deviations away, and 1.5% was an astounding 20+ standard deviations away.</a:t>
            </a:r>
            <a:endParaRPr sz="1200">
              <a:solidFill>
                <a:srgbClr val="000000"/>
              </a:solidFill>
            </a:endParaRPr>
          </a:p>
          <a:p>
            <a:pPr indent="0" lvl="0" marL="0" rtl="0" algn="l">
              <a:lnSpc>
                <a:spcPct val="100000"/>
              </a:lnSpc>
              <a:spcBef>
                <a:spcPts val="0"/>
              </a:spcBef>
              <a:spcAft>
                <a:spcPts val="0"/>
              </a:spcAft>
              <a:buNone/>
            </a:pPr>
            <a:r>
              <a:t/>
            </a:r>
            <a:endParaRPr sz="12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Things I don’t know what to do with but didn’t know whether I should delete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TO KNOW THE DATA</a:t>
            </a:r>
            <a:endParaRPr/>
          </a:p>
        </p:txBody>
      </p:sp>
      <p:pic>
        <p:nvPicPr>
          <p:cNvPr id="67" name="Google Shape;67;p15"/>
          <p:cNvPicPr preferRelativeResize="0"/>
          <p:nvPr/>
        </p:nvPicPr>
        <p:blipFill>
          <a:blip r:embed="rId3">
            <a:alphaModFix/>
          </a:blip>
          <a:stretch>
            <a:fillRect/>
          </a:stretch>
        </p:blipFill>
        <p:spPr>
          <a:xfrm>
            <a:off x="152400" y="1170125"/>
            <a:ext cx="8839202" cy="541867"/>
          </a:xfrm>
          <a:prstGeom prst="rect">
            <a:avLst/>
          </a:prstGeom>
          <a:noFill/>
          <a:ln>
            <a:noFill/>
          </a:ln>
        </p:spPr>
      </p:pic>
      <p:sp>
        <p:nvSpPr>
          <p:cNvPr id="68" name="Google Shape;68;p15"/>
          <p:cNvSpPr txBox="1"/>
          <p:nvPr/>
        </p:nvSpPr>
        <p:spPr>
          <a:xfrm>
            <a:off x="241625" y="4023750"/>
            <a:ext cx="86628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primary fields of interest are:  Ship, SUB_GROUP, Magnitude and the Tolerances to product a yield analysis.</a:t>
            </a:r>
            <a:endParaRPr/>
          </a:p>
        </p:txBody>
      </p:sp>
      <p:pic>
        <p:nvPicPr>
          <p:cNvPr id="69" name="Google Shape;69;p15"/>
          <p:cNvPicPr preferRelativeResize="0"/>
          <p:nvPr/>
        </p:nvPicPr>
        <p:blipFill>
          <a:blip r:embed="rId4">
            <a:alphaModFix/>
          </a:blip>
          <a:stretch>
            <a:fillRect/>
          </a:stretch>
        </p:blipFill>
        <p:spPr>
          <a:xfrm>
            <a:off x="1994079" y="1789725"/>
            <a:ext cx="5155845" cy="215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Over-all Mag Distribution Show us anything?</a:t>
            </a:r>
            <a:endParaRPr/>
          </a:p>
          <a:p>
            <a:pPr indent="0" lvl="0" marL="0" rtl="0" algn="l">
              <a:spcBef>
                <a:spcPts val="0"/>
              </a:spcBef>
              <a:spcAft>
                <a:spcPts val="0"/>
              </a:spcAft>
              <a:buNone/>
            </a:pPr>
            <a:r>
              <a:rPr lang="en" sz="2400"/>
              <a:t>hist(subsetofmeasure$MAG)</a:t>
            </a:r>
            <a:endParaRPr sz="2400"/>
          </a:p>
        </p:txBody>
      </p:sp>
      <p:pic>
        <p:nvPicPr>
          <p:cNvPr id="75" name="Google Shape;75;p16"/>
          <p:cNvPicPr preferRelativeResize="0"/>
          <p:nvPr/>
        </p:nvPicPr>
        <p:blipFill>
          <a:blip r:embed="rId3">
            <a:alphaModFix/>
          </a:blip>
          <a:stretch>
            <a:fillRect/>
          </a:stretch>
        </p:blipFill>
        <p:spPr>
          <a:xfrm>
            <a:off x="460025" y="1368325"/>
            <a:ext cx="5466501" cy="3475075"/>
          </a:xfrm>
          <a:prstGeom prst="rect">
            <a:avLst/>
          </a:prstGeom>
          <a:noFill/>
          <a:ln>
            <a:noFill/>
          </a:ln>
        </p:spPr>
      </p:pic>
      <p:sp>
        <p:nvSpPr>
          <p:cNvPr id="76" name="Google Shape;76;p16"/>
          <p:cNvSpPr txBox="1"/>
          <p:nvPr/>
        </p:nvSpPr>
        <p:spPr>
          <a:xfrm>
            <a:off x="5832300" y="14544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The data distribution in the histogram shows all feature distributions.  Since the perfect point would have a magnitude of 0, the highest distribution being near 0 makes sense but does not really give us any answers yet.</a:t>
            </a:r>
            <a:endParaRPr sz="1800"/>
          </a:p>
        </p:txBody>
      </p:sp>
      <p:sp>
        <p:nvSpPr>
          <p:cNvPr id="77" name="Google Shape;77;p16"/>
          <p:cNvSpPr txBox="1"/>
          <p:nvPr>
            <p:ph type="title"/>
          </p:nvPr>
        </p:nvSpPr>
        <p:spPr>
          <a:xfrm>
            <a:off x="237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TO KNOW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240975" y="1000347"/>
            <a:ext cx="8329927" cy="3953275"/>
          </a:xfrm>
          <a:prstGeom prst="rect">
            <a:avLst/>
          </a:prstGeom>
          <a:noFill/>
          <a:ln>
            <a:noFill/>
          </a:ln>
        </p:spPr>
      </p:pic>
      <p:sp>
        <p:nvSpPr>
          <p:cNvPr id="83" name="Google Shape;83;p17"/>
          <p:cNvSpPr txBox="1"/>
          <p:nvPr>
            <p:ph type="title"/>
          </p:nvPr>
        </p:nvSpPr>
        <p:spPr>
          <a:xfrm>
            <a:off x="145638" y="42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What do the distributions look like </a:t>
            </a:r>
            <a:r>
              <a:rPr lang="en" sz="1100"/>
              <a:t>Separately </a:t>
            </a:r>
            <a:endParaRPr sz="1100"/>
          </a:p>
          <a:p>
            <a:pPr indent="0" lvl="0" marL="0" rtl="0" algn="l">
              <a:spcBef>
                <a:spcPts val="0"/>
              </a:spcBef>
              <a:spcAft>
                <a:spcPts val="0"/>
              </a:spcAft>
              <a:buNone/>
            </a:pPr>
            <a:r>
              <a:rPr b="1" lang="en" sz="1100">
                <a:solidFill>
                  <a:srgbClr val="980000"/>
                </a:solidFill>
              </a:rPr>
              <a:t>ggplot(gather(measuredata),aes(value)) + geom_histogram(bins=10)+ facet_wrap(~key, scales = 'free_x')</a:t>
            </a:r>
            <a:endParaRPr b="1" sz="1100">
              <a:solidFill>
                <a:srgbClr val="980000"/>
              </a:solidFill>
            </a:endParaRPr>
          </a:p>
        </p:txBody>
      </p:sp>
      <p:sp>
        <p:nvSpPr>
          <p:cNvPr id="84" name="Google Shape;84;p17"/>
          <p:cNvSpPr txBox="1"/>
          <p:nvPr/>
        </p:nvSpPr>
        <p:spPr>
          <a:xfrm>
            <a:off x="5263200" y="4339625"/>
            <a:ext cx="38808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980000"/>
                </a:solidFill>
              </a:rPr>
              <a:t>This might lead us down the right road!</a:t>
            </a:r>
            <a:endParaRPr b="1" sz="1100">
              <a:solidFill>
                <a:srgbClr val="980000"/>
              </a:solidFill>
            </a:endParaRPr>
          </a:p>
          <a:p>
            <a:pPr indent="0" lvl="0" marL="0" rtl="0" algn="l">
              <a:spcBef>
                <a:spcPts val="0"/>
              </a:spcBef>
              <a:spcAft>
                <a:spcPts val="0"/>
              </a:spcAft>
              <a:buNone/>
            </a:pPr>
            <a:r>
              <a:rPr b="1" lang="en" sz="1100">
                <a:solidFill>
                  <a:srgbClr val="980000"/>
                </a:solidFill>
              </a:rPr>
              <a:t>Lets identify the features that are not centered around 0.</a:t>
            </a:r>
            <a:endParaRPr/>
          </a:p>
        </p:txBody>
      </p:sp>
      <p:sp>
        <p:nvSpPr>
          <p:cNvPr id="85" name="Google Shape;85;p17"/>
          <p:cNvSpPr/>
          <p:nvPr/>
        </p:nvSpPr>
        <p:spPr>
          <a:xfrm>
            <a:off x="348200" y="2438025"/>
            <a:ext cx="485892" cy="410454"/>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778125" y="3185200"/>
            <a:ext cx="485892" cy="410454"/>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3961938" y="3185200"/>
            <a:ext cx="485892" cy="410454"/>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348200" y="4424650"/>
            <a:ext cx="485892" cy="410454"/>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7163563" y="3672675"/>
            <a:ext cx="485892" cy="410454"/>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307925" y="1065825"/>
            <a:ext cx="485892" cy="410454"/>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2026825" y="1126075"/>
            <a:ext cx="485892" cy="410454"/>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2409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TO KNOW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152388" y="294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Range Analysis</a:t>
            </a:r>
            <a:endParaRPr sz="1100"/>
          </a:p>
          <a:p>
            <a:pPr indent="0" lvl="0" marL="0" rtl="0" algn="l">
              <a:spcBef>
                <a:spcPts val="0"/>
              </a:spcBef>
              <a:spcAft>
                <a:spcPts val="0"/>
              </a:spcAft>
              <a:buClr>
                <a:schemeClr val="dk1"/>
              </a:buClr>
              <a:buSzPts val="1100"/>
              <a:buFont typeface="Arial"/>
              <a:buNone/>
            </a:pPr>
            <a:r>
              <a:rPr lang="en" sz="1000"/>
              <a:t>Getting to know the data</a:t>
            </a:r>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b="1" sz="1100">
              <a:solidFill>
                <a:srgbClr val="980000"/>
              </a:solidFill>
            </a:endParaRPr>
          </a:p>
        </p:txBody>
      </p:sp>
      <p:pic>
        <p:nvPicPr>
          <p:cNvPr id="98" name="Google Shape;98;p18"/>
          <p:cNvPicPr preferRelativeResize="0"/>
          <p:nvPr/>
        </p:nvPicPr>
        <p:blipFill>
          <a:blip r:embed="rId3">
            <a:alphaModFix/>
          </a:blip>
          <a:stretch>
            <a:fillRect/>
          </a:stretch>
        </p:blipFill>
        <p:spPr>
          <a:xfrm>
            <a:off x="152400" y="734700"/>
            <a:ext cx="8839199" cy="1061926"/>
          </a:xfrm>
          <a:prstGeom prst="rect">
            <a:avLst/>
          </a:prstGeom>
          <a:noFill/>
          <a:ln>
            <a:noFill/>
          </a:ln>
        </p:spPr>
      </p:pic>
      <p:sp>
        <p:nvSpPr>
          <p:cNvPr id="99" name="Google Shape;99;p18"/>
          <p:cNvSpPr txBox="1"/>
          <p:nvPr/>
        </p:nvSpPr>
        <p:spPr>
          <a:xfrm>
            <a:off x="152400" y="1796625"/>
            <a:ext cx="75477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980000"/>
                </a:solidFill>
              </a:rPr>
              <a:t>Below is the top 15 features with highest ranges averaged by shipset.  Let’s use some machine learning models to find correlation between any features.  ***Notice most features were identified in the non-0 histogram analysis.</a:t>
            </a:r>
            <a:endParaRPr b="1" sz="1100">
              <a:solidFill>
                <a:srgbClr val="980000"/>
              </a:solidFill>
            </a:endParaRPr>
          </a:p>
        </p:txBody>
      </p:sp>
      <p:pic>
        <p:nvPicPr>
          <p:cNvPr id="100" name="Google Shape;100;p18"/>
          <p:cNvPicPr preferRelativeResize="0"/>
          <p:nvPr/>
        </p:nvPicPr>
        <p:blipFill rotWithShape="1">
          <a:blip r:embed="rId4">
            <a:alphaModFix/>
          </a:blip>
          <a:srcRect b="0" l="0" r="34253" t="3735"/>
          <a:stretch/>
        </p:blipFill>
        <p:spPr>
          <a:xfrm>
            <a:off x="1629525" y="2330075"/>
            <a:ext cx="4555074" cy="2612675"/>
          </a:xfrm>
          <a:prstGeom prst="rect">
            <a:avLst/>
          </a:prstGeom>
          <a:noFill/>
          <a:ln>
            <a:noFill/>
          </a:ln>
        </p:spPr>
      </p:pic>
      <p:sp>
        <p:nvSpPr>
          <p:cNvPr id="101" name="Google Shape;101;p18"/>
          <p:cNvSpPr txBox="1"/>
          <p:nvPr/>
        </p:nvSpPr>
        <p:spPr>
          <a:xfrm>
            <a:off x="86750" y="-86775"/>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GETTING TO KNOW 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457200" lvl="0" marL="457200" rtl="0" algn="ctr">
              <a:spcBef>
                <a:spcPts val="0"/>
              </a:spcBef>
              <a:spcAft>
                <a:spcPts val="0"/>
              </a:spcAft>
              <a:buSzPts val="3600"/>
              <a:buAutoNum type="arabicPeriod"/>
            </a:pPr>
            <a:r>
              <a:rPr lang="en"/>
              <a:t>Which of the features are related via statistical correlation?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Correlated Subgroups (Heatmap)</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Some subgroups are statistically correlated. Knowing which ones affect the other’s displacement and in which direction (i.e. closer or further from 0)</a:t>
            </a:r>
            <a:endParaRPr/>
          </a:p>
        </p:txBody>
      </p:sp>
      <p:pic>
        <p:nvPicPr>
          <p:cNvPr id="113" name="Google Shape;113;p20"/>
          <p:cNvPicPr preferRelativeResize="0"/>
          <p:nvPr/>
        </p:nvPicPr>
        <p:blipFill>
          <a:blip r:embed="rId3">
            <a:alphaModFix/>
          </a:blip>
          <a:stretch>
            <a:fillRect/>
          </a:stretch>
        </p:blipFill>
        <p:spPr>
          <a:xfrm>
            <a:off x="83850" y="1858725"/>
            <a:ext cx="6396425" cy="3284775"/>
          </a:xfrm>
          <a:prstGeom prst="rect">
            <a:avLst/>
          </a:prstGeom>
          <a:noFill/>
          <a:ln>
            <a:noFill/>
          </a:ln>
        </p:spPr>
      </p:pic>
      <p:sp>
        <p:nvSpPr>
          <p:cNvPr id="114" name="Google Shape;114;p20"/>
          <p:cNvSpPr txBox="1"/>
          <p:nvPr/>
        </p:nvSpPr>
        <p:spPr>
          <a:xfrm>
            <a:off x="6587700" y="2474875"/>
            <a:ext cx="2244600" cy="15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Dark red = strong negative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Dark blue = strong positive correlation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Positively Correlated Subgroups</a:t>
            </a:r>
            <a:endParaRPr/>
          </a:p>
        </p:txBody>
      </p:sp>
      <p:sp>
        <p:nvSpPr>
          <p:cNvPr id="120" name="Google Shape;120;p21"/>
          <p:cNvSpPr txBox="1"/>
          <p:nvPr>
            <p:ph idx="1" type="body"/>
          </p:nvPr>
        </p:nvSpPr>
        <p:spPr>
          <a:xfrm>
            <a:off x="311700" y="1180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positively correlated subgroups have a r &gt; 0.7</a:t>
            </a:r>
            <a:endParaRPr/>
          </a:p>
        </p:txBody>
      </p:sp>
      <p:sp>
        <p:nvSpPr>
          <p:cNvPr id="121" name="Google Shape;121;p21"/>
          <p:cNvSpPr txBox="1"/>
          <p:nvPr/>
        </p:nvSpPr>
        <p:spPr>
          <a:xfrm>
            <a:off x="311700" y="1593375"/>
            <a:ext cx="26697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*the correlated groups are read by row</a:t>
            </a:r>
            <a:endParaRPr sz="1000"/>
          </a:p>
          <a:p>
            <a:pPr indent="0" lvl="0" marL="0" rtl="0" algn="l">
              <a:spcBef>
                <a:spcPts val="0"/>
              </a:spcBef>
              <a:spcAft>
                <a:spcPts val="0"/>
              </a:spcAft>
              <a:buNone/>
            </a:pPr>
            <a:r>
              <a:t/>
            </a:r>
            <a:endParaRPr/>
          </a:p>
        </p:txBody>
      </p:sp>
      <p:pic>
        <p:nvPicPr>
          <p:cNvPr id="122" name="Google Shape;122;p21"/>
          <p:cNvPicPr preferRelativeResize="0"/>
          <p:nvPr/>
        </p:nvPicPr>
        <p:blipFill>
          <a:blip r:embed="rId3">
            <a:alphaModFix/>
          </a:blip>
          <a:stretch>
            <a:fillRect/>
          </a:stretch>
        </p:blipFill>
        <p:spPr>
          <a:xfrm>
            <a:off x="141625" y="1967775"/>
            <a:ext cx="6063600" cy="1107150"/>
          </a:xfrm>
          <a:prstGeom prst="rect">
            <a:avLst/>
          </a:prstGeom>
          <a:noFill/>
          <a:ln>
            <a:noFill/>
          </a:ln>
        </p:spPr>
      </p:pic>
      <p:sp>
        <p:nvSpPr>
          <p:cNvPr id="123" name="Google Shape;123;p21"/>
          <p:cNvSpPr txBox="1"/>
          <p:nvPr/>
        </p:nvSpPr>
        <p:spPr>
          <a:xfrm>
            <a:off x="447275" y="3228650"/>
            <a:ext cx="76173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PRESSURE.WALL.BL.LH increases in magnitude; CRUCIFORM.INTER.LH increases</a:t>
            </a:r>
            <a:endParaRPr/>
          </a:p>
          <a:p>
            <a:pPr indent="0" lvl="0" marL="0" rtl="0" algn="l">
              <a:spcBef>
                <a:spcPts val="0"/>
              </a:spcBef>
              <a:spcAft>
                <a:spcPts val="0"/>
              </a:spcAft>
              <a:buClr>
                <a:schemeClr val="dk1"/>
              </a:buClr>
              <a:buSzPts val="1100"/>
              <a:buFont typeface="Arial"/>
              <a:buNone/>
            </a:pPr>
            <a:r>
              <a:rPr lang="en">
                <a:solidFill>
                  <a:schemeClr val="dk1"/>
                </a:solidFill>
              </a:rPr>
              <a:t>As PRESSURE.WALL.BL.LH decreases in magnitude; CRUCIFORM.INTER.LH decreases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