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Lora"/>
      <p:regular r:id="rId25"/>
      <p:bold r:id="rId26"/>
      <p:italic r:id="rId27"/>
      <p:boldItalic r:id="rId28"/>
    </p:embeddedFont>
    <p:embeddedFont>
      <p:font typeface="Quattrocento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bold.fntdata"/><Relationship Id="rId25" Type="http://schemas.openxmlformats.org/officeDocument/2006/relationships/font" Target="fonts/Lora-regular.fntdata"/><Relationship Id="rId28" Type="http://schemas.openxmlformats.org/officeDocument/2006/relationships/font" Target="fonts/Lora-boldItalic.fntdata"/><Relationship Id="rId27"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italic.fntdata"/><Relationship Id="rId30" Type="http://schemas.openxmlformats.org/officeDocument/2006/relationships/font" Target="fonts/Quattrocento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Quattrocento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af7ce3c24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af7ce3c24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af7ce3c24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af7ce3c24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9496d56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9496d56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b0ddba19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b0ddba19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afd3b6294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5afd3b6294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General Description: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High average household income; highly educated, prevailing doctorates; counties with wealth, and even distribution of money based on gini-index, with an indication of large middle class; low population density; home ownership with age over 45.</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Average_household_income : high</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Education_doctoral </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gini_index (even distribution of wealth): high</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Population_density: less </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Electricity_price_residential (*)</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Electricity_price_transportation</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electricity_price_overall</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electricity_consume_residential</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electricity_consume_commercial</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Electricity_consume_industrial</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lon: longitude</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Earth_temperature: high</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Heating_degree_days: negative </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Age_45_54_rate (*)</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Occupancy_vacant_rate: less vacant, more likely to install </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Mortgage_with_rate: positive with owners</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corperate_tax</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Sales_tax: high </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Rebate: higher rebate</a:t>
            </a:r>
            <a:endParaRPr sz="900">
              <a:solidFill>
                <a:schemeClr val="dk1"/>
              </a:solidFill>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rPr>
              <a:t>avg_electricity_retail_rate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af7ce3c24_6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5af7ce3c24_6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952bf3611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5952bf3611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af7ce3c2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af7ce3c2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af7ce3c24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af7ce3c24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afd3b6294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5afd3b6294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ae249224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ae249224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7141f77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7141f77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af7ce3c24_1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af7ce3c24_1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af71daff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af71daff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af7ce3c24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af7ce3c24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afd3b6294_0_2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5afd3b6294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ad5042c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ad5042c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af71daff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af71daff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Quattrocento Sans"/>
              <a:buChar char="●"/>
            </a:pPr>
            <a:r>
              <a:rPr lang="en">
                <a:solidFill>
                  <a:schemeClr val="dk1"/>
                </a:solidFill>
                <a:latin typeface="Quattrocento Sans"/>
                <a:ea typeface="Quattrocento Sans"/>
                <a:cs typeface="Quattrocento Sans"/>
                <a:sym typeface="Quattrocento Sans"/>
              </a:rPr>
              <a:t>How does location affect sales of solar panels? The lower longitude, the closer to the equator, the larger install base of solar panels.</a:t>
            </a:r>
            <a:endParaRPr>
              <a:solidFill>
                <a:schemeClr val="dk1"/>
              </a:solidFill>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Clr>
                <a:schemeClr val="dk1"/>
              </a:buClr>
              <a:buSzPts val="1100"/>
              <a:buFont typeface="Quattrocento Sans"/>
              <a:buChar char="●"/>
            </a:pPr>
            <a:r>
              <a:rPr lang="en">
                <a:solidFill>
                  <a:schemeClr val="dk1"/>
                </a:solidFill>
                <a:latin typeface="Quattrocento Sans"/>
                <a:ea typeface="Quattrocento Sans"/>
                <a:cs typeface="Quattrocento Sans"/>
                <a:sym typeface="Quattrocento Sans"/>
              </a:rPr>
              <a:t>Some correlation with frost days explains why we see in the map solar install in the north: has to do with high reflection on snow.</a:t>
            </a:r>
            <a:endParaRPr>
              <a:solidFill>
                <a:schemeClr val="dk1"/>
              </a:solidFill>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2"/>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2" name="Shape 62"/>
        <p:cNvGrpSpPr/>
        <p:nvPr/>
      </p:nvGrpSpPr>
      <p:grpSpPr>
        <a:xfrm>
          <a:off x="0" y="0"/>
          <a:ext cx="0" cy="0"/>
          <a:chOff x="0" y="0"/>
          <a:chExt cx="0" cy="0"/>
        </a:xfrm>
      </p:grpSpPr>
      <p:sp>
        <p:nvSpPr>
          <p:cNvPr id="63" name="Google Shape;63;p11"/>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64" name="Google Shape;64;p11"/>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5" name="Google Shape;65;p11"/>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1"/>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1">
  <p:cSld name="TITLE_AND_BODY_1">
    <p:spTree>
      <p:nvGrpSpPr>
        <p:cNvPr id="67" name="Shape 67"/>
        <p:cNvGrpSpPr/>
        <p:nvPr/>
      </p:nvGrpSpPr>
      <p:grpSpPr>
        <a:xfrm>
          <a:off x="0" y="0"/>
          <a:ext cx="0" cy="0"/>
          <a:chOff x="0" y="0"/>
          <a:chExt cx="0" cy="0"/>
        </a:xfrm>
      </p:grpSpPr>
      <p:cxnSp>
        <p:nvCxnSpPr>
          <p:cNvPr id="68" name="Google Shape;68;p12"/>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69" name="Google Shape;69;p12"/>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71" name="Google Shape;71;p12"/>
          <p:cNvSpPr txBox="1"/>
          <p:nvPr>
            <p:ph idx="1" type="body"/>
          </p:nvPr>
        </p:nvSpPr>
        <p:spPr>
          <a:xfrm>
            <a:off x="1381250" y="1616470"/>
            <a:ext cx="6809700" cy="3112200"/>
          </a:xfrm>
          <a:prstGeom prst="rect">
            <a:avLst/>
          </a:prstGeom>
        </p:spPr>
        <p:txBody>
          <a:bodyPr anchorCtr="0" anchor="t" bIns="91425" lIns="91425" spcFirstLastPara="1" rIns="91425" wrap="square" tIns="91425"/>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48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48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72" name="Google Shape;72;p12"/>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73" name="Google Shape;73;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3" name="Shape 13"/>
        <p:cNvGrpSpPr/>
        <p:nvPr/>
      </p:nvGrpSpPr>
      <p:grpSpPr>
        <a:xfrm>
          <a:off x="0" y="0"/>
          <a:ext cx="0" cy="0"/>
          <a:chOff x="0" y="0"/>
          <a:chExt cx="0" cy="0"/>
        </a:xfrm>
      </p:grpSpPr>
      <p:sp>
        <p:nvSpPr>
          <p:cNvPr id="14" name="Google Shape;14;p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5" name="Google Shape;15;p3"/>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6" name="Google Shape;16;p3"/>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17" name="Google Shape;17;p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8" name="Google Shape;18;p3"/>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 name="Google Shape;19;p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21" name="Shape 21"/>
        <p:cNvGrpSpPr/>
        <p:nvPr/>
      </p:nvGrpSpPr>
      <p:grpSpPr>
        <a:xfrm>
          <a:off x="0" y="0"/>
          <a:ext cx="0" cy="0"/>
          <a:chOff x="0" y="0"/>
          <a:chExt cx="0" cy="0"/>
        </a:xfrm>
      </p:grpSpPr>
      <p:sp>
        <p:nvSpPr>
          <p:cNvPr id="22" name="Google Shape;22;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3" name="Shape 23"/>
        <p:cNvGrpSpPr/>
        <p:nvPr/>
      </p:nvGrpSpPr>
      <p:grpSpPr>
        <a:xfrm>
          <a:off x="0" y="0"/>
          <a:ext cx="0" cy="0"/>
          <a:chOff x="0" y="0"/>
          <a:chExt cx="0" cy="0"/>
        </a:xfrm>
      </p:grpSpPr>
      <p:sp>
        <p:nvSpPr>
          <p:cNvPr id="24" name="Google Shape;24;p5"/>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25" name="Google Shape;25;p5"/>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6" name="Google Shape;26;p5"/>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8" name="Google Shape;28;p5"/>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9" name="Google Shape;29;p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0" name="Shape 30"/>
        <p:cNvGrpSpPr/>
        <p:nvPr/>
      </p:nvGrpSpPr>
      <p:grpSpPr>
        <a:xfrm>
          <a:off x="0" y="0"/>
          <a:ext cx="0" cy="0"/>
          <a:chOff x="0" y="0"/>
          <a:chExt cx="0" cy="0"/>
        </a:xfrm>
      </p:grpSpPr>
      <p:sp>
        <p:nvSpPr>
          <p:cNvPr id="31" name="Google Shape;31;p6"/>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32" name="Google Shape;32;p6"/>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3" name="Google Shape;33;p6"/>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35" name="Google Shape;35;p6"/>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6" name="Shape 36"/>
        <p:cNvGrpSpPr/>
        <p:nvPr/>
      </p:nvGrpSpPr>
      <p:grpSpPr>
        <a:xfrm>
          <a:off x="0" y="0"/>
          <a:ext cx="0" cy="0"/>
          <a:chOff x="0" y="0"/>
          <a:chExt cx="0" cy="0"/>
        </a:xfrm>
      </p:grpSpPr>
      <p:cxnSp>
        <p:nvCxnSpPr>
          <p:cNvPr id="37" name="Google Shape;37;p7"/>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8" name="Google Shape;38;p7"/>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40" name="Google Shape;40;p7"/>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41" name="Google Shape;41;p7"/>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2" name="Google Shape;42;p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3" name="Shape 43"/>
        <p:cNvGrpSpPr/>
        <p:nvPr/>
      </p:nvGrpSpPr>
      <p:grpSpPr>
        <a:xfrm>
          <a:off x="0" y="0"/>
          <a:ext cx="0" cy="0"/>
          <a:chOff x="0" y="0"/>
          <a:chExt cx="0" cy="0"/>
        </a:xfrm>
      </p:grpSpPr>
      <p:sp>
        <p:nvSpPr>
          <p:cNvPr id="44" name="Google Shape;44;p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5" name="Google Shape;45;p8"/>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6" name="Google Shape;46;p8"/>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7" name="Google Shape;47;p8"/>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8" name="Google Shape;48;p8"/>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9" name="Google Shape;49;p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8"/>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1" name="Google Shape;51;p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cxnSp>
        <p:nvCxnSpPr>
          <p:cNvPr id="53" name="Google Shape;53;p9"/>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54" name="Google Shape;54;p9"/>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10"/>
          <p:cNvSpPr txBox="1"/>
          <p:nvPr>
            <p:ph type="title"/>
          </p:nvPr>
        </p:nvSpPr>
        <p:spPr>
          <a:xfrm>
            <a:off x="1381250" y="937125"/>
            <a:ext cx="3878400" cy="4356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8" name="Google Shape;58;p10"/>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9" name="Google Shape;59;p10"/>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 name="Google Shape;60;p10"/>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61" name="Google Shape;61;p1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1pPr>
            <a:lvl2pPr lvl="1"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2pPr>
            <a:lvl3pPr lvl="2"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3pPr>
            <a:lvl4pPr lvl="3"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4pPr>
            <a:lvl5pPr lvl="4"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5pPr>
            <a:lvl6pPr lvl="5"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6pPr>
            <a:lvl7pPr lvl="6"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7pPr>
            <a:lvl8pPr lvl="7"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8pPr>
            <a:lvl9pPr lvl="8"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FFCD00"/>
                </a:highlight>
              </a:rPr>
              <a:t>Solar</a:t>
            </a:r>
            <a:r>
              <a:rPr lang="en"/>
              <a:t> Panel Marketing</a:t>
            </a:r>
            <a:endParaRPr/>
          </a:p>
        </p:txBody>
      </p:sp>
      <p:sp>
        <p:nvSpPr>
          <p:cNvPr id="79" name="Google Shape;79;p13"/>
          <p:cNvSpPr txBox="1"/>
          <p:nvPr>
            <p:ph idx="4294967295" type="subTitle"/>
          </p:nvPr>
        </p:nvSpPr>
        <p:spPr>
          <a:xfrm>
            <a:off x="3123675" y="4012150"/>
            <a:ext cx="5695500" cy="9438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b="1" lang="en" sz="1400"/>
              <a:t>MAR 653 FINAL PROJECT -- TEAM S</a:t>
            </a:r>
            <a:endParaRPr b="1" sz="1400"/>
          </a:p>
          <a:p>
            <a:pPr indent="0" lvl="0" marL="0" rtl="0" algn="r">
              <a:spcBef>
                <a:spcPts val="600"/>
              </a:spcBef>
              <a:spcAft>
                <a:spcPts val="0"/>
              </a:spcAft>
              <a:buNone/>
            </a:pPr>
            <a:r>
              <a:rPr lang="en" sz="1400"/>
              <a:t>Jessica Kwon, Editt Gonen-Friedman, Matthew Kruse, Justin Pate</a:t>
            </a:r>
            <a:endParaRPr sz="1400"/>
          </a:p>
        </p:txBody>
      </p:sp>
      <p:grpSp>
        <p:nvGrpSpPr>
          <p:cNvPr id="80" name="Google Shape;80;p13"/>
          <p:cNvGrpSpPr/>
          <p:nvPr/>
        </p:nvGrpSpPr>
        <p:grpSpPr>
          <a:xfrm>
            <a:off x="1190609" y="3475708"/>
            <a:ext cx="433992" cy="422729"/>
            <a:chOff x="5916675" y="927975"/>
            <a:chExt cx="516350" cy="502950"/>
          </a:xfrm>
        </p:grpSpPr>
        <p:sp>
          <p:nvSpPr>
            <p:cNvPr id="81" name="Google Shape;81;p13"/>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381250" y="923544"/>
            <a:ext cx="3878400" cy="435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What Drives Sales?</a:t>
            </a:r>
            <a:endParaRPr/>
          </a:p>
        </p:txBody>
      </p:sp>
      <p:sp>
        <p:nvSpPr>
          <p:cNvPr id="194" name="Google Shape;194;p22"/>
          <p:cNvSpPr/>
          <p:nvPr/>
        </p:nvSpPr>
        <p:spPr>
          <a:xfrm>
            <a:off x="833633" y="1043224"/>
            <a:ext cx="360549" cy="219457"/>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2"/>
          <p:cNvSpPr/>
          <p:nvPr/>
        </p:nvSpPr>
        <p:spPr>
          <a:xfrm>
            <a:off x="1503378" y="2651775"/>
            <a:ext cx="1601400" cy="1054500"/>
          </a:xfrm>
          <a:prstGeom prst="ellipse">
            <a:avLst/>
          </a:prstGeom>
          <a:noFill/>
          <a:ln cap="flat" cmpd="sng" w="1143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900">
                <a:latin typeface="Lora"/>
                <a:ea typeface="Lora"/>
                <a:cs typeface="Lora"/>
                <a:sym typeface="Lora"/>
              </a:rPr>
              <a:t>Large populations with an education</a:t>
            </a:r>
            <a:endParaRPr b="1" i="0" sz="900" u="none" cap="none" strike="noStrike">
              <a:solidFill>
                <a:srgbClr val="000000"/>
              </a:solidFill>
              <a:latin typeface="Lora"/>
              <a:ea typeface="Lora"/>
              <a:cs typeface="Lora"/>
              <a:sym typeface="Lora"/>
            </a:endParaRPr>
          </a:p>
        </p:txBody>
      </p:sp>
      <p:sp>
        <p:nvSpPr>
          <p:cNvPr id="196" name="Google Shape;196;p22"/>
          <p:cNvSpPr/>
          <p:nvPr/>
        </p:nvSpPr>
        <p:spPr>
          <a:xfrm>
            <a:off x="6441847" y="2607975"/>
            <a:ext cx="1188300" cy="959700"/>
          </a:xfrm>
          <a:prstGeom prst="ellipse">
            <a:avLst/>
          </a:prstGeom>
          <a:noFill/>
          <a:ln cap="flat" cmpd="sng" w="1143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900">
                <a:latin typeface="Lora"/>
                <a:ea typeface="Lora"/>
                <a:cs typeface="Lora"/>
                <a:sym typeface="Lora"/>
              </a:rPr>
              <a:t>Areas with an equal economic standing</a:t>
            </a:r>
            <a:endParaRPr b="1" i="0" sz="900" u="none" cap="none" strike="noStrike">
              <a:solidFill>
                <a:srgbClr val="000000"/>
              </a:solidFill>
              <a:latin typeface="Lora"/>
              <a:ea typeface="Lora"/>
              <a:cs typeface="Lora"/>
              <a:sym typeface="Lora"/>
            </a:endParaRPr>
          </a:p>
        </p:txBody>
      </p:sp>
      <p:sp>
        <p:nvSpPr>
          <p:cNvPr id="197" name="Google Shape;197;p22"/>
          <p:cNvSpPr/>
          <p:nvPr/>
        </p:nvSpPr>
        <p:spPr>
          <a:xfrm>
            <a:off x="3992050" y="2245275"/>
            <a:ext cx="1685100" cy="1685100"/>
          </a:xfrm>
          <a:prstGeom prst="ellipse">
            <a:avLst/>
          </a:prstGeom>
          <a:noFill/>
          <a:ln cap="flat" cmpd="sng" w="1143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Lora"/>
                <a:ea typeface="Lora"/>
                <a:cs typeface="Lora"/>
                <a:sym typeface="Lora"/>
              </a:rPr>
              <a:t>Sales</a:t>
            </a:r>
            <a:endParaRPr b="1" i="0" sz="1400" u="none" cap="none" strike="noStrike">
              <a:solidFill>
                <a:srgbClr val="000000"/>
              </a:solidFill>
              <a:latin typeface="Lora"/>
              <a:ea typeface="Lora"/>
              <a:cs typeface="Lora"/>
              <a:sym typeface="Lora"/>
            </a:endParaRPr>
          </a:p>
        </p:txBody>
      </p:sp>
      <p:cxnSp>
        <p:nvCxnSpPr>
          <p:cNvPr id="198" name="Google Shape;198;p22"/>
          <p:cNvCxnSpPr>
            <a:stCxn id="195" idx="6"/>
            <a:endCxn id="197" idx="2"/>
          </p:cNvCxnSpPr>
          <p:nvPr/>
        </p:nvCxnSpPr>
        <p:spPr>
          <a:xfrm flipH="1" rot="10800000">
            <a:off x="3104778" y="3087825"/>
            <a:ext cx="887400" cy="91200"/>
          </a:xfrm>
          <a:prstGeom prst="straightConnector1">
            <a:avLst/>
          </a:prstGeom>
          <a:noFill/>
          <a:ln cap="flat" cmpd="sng" w="38100">
            <a:solidFill>
              <a:srgbClr val="FFCD00"/>
            </a:solidFill>
            <a:prstDash val="solid"/>
            <a:round/>
            <a:headEnd len="sm" w="sm" type="none"/>
            <a:tailEnd len="sm" w="sm" type="stealth"/>
          </a:ln>
        </p:spPr>
      </p:cxnSp>
      <p:cxnSp>
        <p:nvCxnSpPr>
          <p:cNvPr id="199" name="Google Shape;199;p22"/>
          <p:cNvCxnSpPr>
            <a:stCxn id="197" idx="6"/>
            <a:endCxn id="196" idx="2"/>
          </p:cNvCxnSpPr>
          <p:nvPr/>
        </p:nvCxnSpPr>
        <p:spPr>
          <a:xfrm>
            <a:off x="5677150" y="3087825"/>
            <a:ext cx="764700" cy="0"/>
          </a:xfrm>
          <a:prstGeom prst="straightConnector1">
            <a:avLst/>
          </a:prstGeom>
          <a:noFill/>
          <a:ln cap="flat" cmpd="sng" w="38100">
            <a:solidFill>
              <a:srgbClr val="FFCD00"/>
            </a:solidFill>
            <a:prstDash val="solid"/>
            <a:round/>
            <a:headEnd len="sm" w="sm" type="stealth"/>
            <a:tailEnd len="sm" w="sm" type="none"/>
          </a:ln>
        </p:spPr>
      </p:cxnSp>
      <p:sp>
        <p:nvSpPr>
          <p:cNvPr id="200" name="Google Shape;200;p22"/>
          <p:cNvSpPr/>
          <p:nvPr/>
        </p:nvSpPr>
        <p:spPr>
          <a:xfrm>
            <a:off x="6463600" y="4158275"/>
            <a:ext cx="1144800" cy="838800"/>
          </a:xfrm>
          <a:prstGeom prst="ellipse">
            <a:avLst/>
          </a:prstGeom>
          <a:noFill/>
          <a:ln cap="flat" cmpd="sng" w="1143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900">
                <a:latin typeface="Lora"/>
                <a:ea typeface="Lora"/>
                <a:cs typeface="Lora"/>
                <a:sym typeface="Lora"/>
              </a:rPr>
              <a:t>High Population older than 45</a:t>
            </a:r>
            <a:endParaRPr b="1" i="0" sz="900" u="none" cap="none" strike="noStrike">
              <a:solidFill>
                <a:srgbClr val="000000"/>
              </a:solidFill>
              <a:latin typeface="Lora"/>
              <a:ea typeface="Lora"/>
              <a:cs typeface="Lora"/>
              <a:sym typeface="Lora"/>
            </a:endParaRPr>
          </a:p>
        </p:txBody>
      </p:sp>
      <p:cxnSp>
        <p:nvCxnSpPr>
          <p:cNvPr id="201" name="Google Shape;201;p22"/>
          <p:cNvCxnSpPr/>
          <p:nvPr/>
        </p:nvCxnSpPr>
        <p:spPr>
          <a:xfrm>
            <a:off x="5613523" y="3451873"/>
            <a:ext cx="1033200" cy="894000"/>
          </a:xfrm>
          <a:prstGeom prst="straightConnector1">
            <a:avLst/>
          </a:prstGeom>
          <a:noFill/>
          <a:ln cap="flat" cmpd="sng" w="38100">
            <a:solidFill>
              <a:srgbClr val="FFCD00"/>
            </a:solidFill>
            <a:prstDash val="solid"/>
            <a:round/>
            <a:headEnd len="sm" w="sm" type="stealth"/>
            <a:tailEnd len="sm" w="sm" type="none"/>
          </a:ln>
        </p:spPr>
      </p:cxnSp>
      <p:sp>
        <p:nvSpPr>
          <p:cNvPr id="202" name="Google Shape;202;p22"/>
          <p:cNvSpPr/>
          <p:nvPr/>
        </p:nvSpPr>
        <p:spPr>
          <a:xfrm>
            <a:off x="4168300" y="4234875"/>
            <a:ext cx="1332600" cy="894000"/>
          </a:xfrm>
          <a:prstGeom prst="ellipse">
            <a:avLst/>
          </a:prstGeom>
          <a:noFill/>
          <a:ln cap="flat" cmpd="sng" w="1143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900">
                <a:latin typeface="Lora"/>
                <a:ea typeface="Lora"/>
                <a:cs typeface="Lora"/>
                <a:sym typeface="Lora"/>
              </a:rPr>
              <a:t>Higher Overall Earth Temperature</a:t>
            </a:r>
            <a:endParaRPr b="1" i="0" sz="900" u="none" cap="none" strike="noStrike">
              <a:solidFill>
                <a:srgbClr val="000000"/>
              </a:solidFill>
              <a:latin typeface="Lora"/>
              <a:ea typeface="Lora"/>
              <a:cs typeface="Lora"/>
              <a:sym typeface="Lora"/>
            </a:endParaRPr>
          </a:p>
        </p:txBody>
      </p:sp>
      <p:cxnSp>
        <p:nvCxnSpPr>
          <p:cNvPr id="203" name="Google Shape;203;p22"/>
          <p:cNvCxnSpPr>
            <a:stCxn id="197" idx="4"/>
            <a:endCxn id="202" idx="0"/>
          </p:cNvCxnSpPr>
          <p:nvPr/>
        </p:nvCxnSpPr>
        <p:spPr>
          <a:xfrm>
            <a:off x="4834600" y="3930375"/>
            <a:ext cx="0" cy="304500"/>
          </a:xfrm>
          <a:prstGeom prst="straightConnector1">
            <a:avLst/>
          </a:prstGeom>
          <a:noFill/>
          <a:ln cap="flat" cmpd="sng" w="38100">
            <a:solidFill>
              <a:srgbClr val="FFCD00"/>
            </a:solidFill>
            <a:prstDash val="solid"/>
            <a:round/>
            <a:headEnd len="sm" w="sm" type="stealth"/>
            <a:tailEnd len="sm" w="sm" type="none"/>
          </a:ln>
        </p:spPr>
      </p:cxnSp>
      <p:sp>
        <p:nvSpPr>
          <p:cNvPr id="204" name="Google Shape;204;p22"/>
          <p:cNvSpPr/>
          <p:nvPr/>
        </p:nvSpPr>
        <p:spPr>
          <a:xfrm>
            <a:off x="2023920" y="3930375"/>
            <a:ext cx="1601400" cy="995100"/>
          </a:xfrm>
          <a:prstGeom prst="ellipse">
            <a:avLst/>
          </a:prstGeom>
          <a:noFill/>
          <a:ln cap="flat" cmpd="sng" w="1143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900">
                <a:latin typeface="Lora"/>
                <a:ea typeface="Lora"/>
                <a:cs typeface="Lora"/>
                <a:sym typeface="Lora"/>
              </a:rPr>
              <a:t>High Income Areas</a:t>
            </a:r>
            <a:endParaRPr b="1" i="0" sz="900" u="none" cap="none" strike="noStrike">
              <a:solidFill>
                <a:srgbClr val="000000"/>
              </a:solidFill>
              <a:latin typeface="Lora"/>
              <a:ea typeface="Lora"/>
              <a:cs typeface="Lora"/>
              <a:sym typeface="Lora"/>
            </a:endParaRPr>
          </a:p>
        </p:txBody>
      </p:sp>
      <p:cxnSp>
        <p:nvCxnSpPr>
          <p:cNvPr id="205" name="Google Shape;205;p22"/>
          <p:cNvCxnSpPr>
            <a:stCxn id="197" idx="3"/>
            <a:endCxn id="204" idx="6"/>
          </p:cNvCxnSpPr>
          <p:nvPr/>
        </p:nvCxnSpPr>
        <p:spPr>
          <a:xfrm flipH="1">
            <a:off x="3625327" y="3683598"/>
            <a:ext cx="613500" cy="744300"/>
          </a:xfrm>
          <a:prstGeom prst="straightConnector1">
            <a:avLst/>
          </a:prstGeom>
          <a:noFill/>
          <a:ln cap="flat" cmpd="sng" w="38100">
            <a:solidFill>
              <a:srgbClr val="FFCD00"/>
            </a:solidFill>
            <a:prstDash val="solid"/>
            <a:round/>
            <a:headEnd len="sm" w="sm" type="stealth"/>
            <a:tailEnd len="sm" w="sm" type="none"/>
          </a:ln>
        </p:spPr>
      </p:cxnSp>
      <p:sp>
        <p:nvSpPr>
          <p:cNvPr id="206" name="Google Shape;206;p22"/>
          <p:cNvSpPr/>
          <p:nvPr/>
        </p:nvSpPr>
        <p:spPr>
          <a:xfrm>
            <a:off x="6126650" y="1262675"/>
            <a:ext cx="1443600" cy="894000"/>
          </a:xfrm>
          <a:prstGeom prst="ellipse">
            <a:avLst/>
          </a:prstGeom>
          <a:noFill/>
          <a:ln cap="flat" cmpd="sng" w="1143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 sz="900">
                <a:solidFill>
                  <a:schemeClr val="dk1"/>
                </a:solidFill>
                <a:latin typeface="Lora"/>
                <a:ea typeface="Lora"/>
                <a:cs typeface="Lora"/>
                <a:sym typeface="Lora"/>
              </a:rPr>
              <a:t>People who prefer alternate means of transportation</a:t>
            </a:r>
            <a:endParaRPr b="1" i="0" sz="900" u="none" cap="none" strike="noStrike">
              <a:solidFill>
                <a:srgbClr val="000000"/>
              </a:solidFill>
              <a:latin typeface="Lora"/>
              <a:ea typeface="Lora"/>
              <a:cs typeface="Lora"/>
              <a:sym typeface="Lora"/>
            </a:endParaRPr>
          </a:p>
        </p:txBody>
      </p:sp>
      <p:cxnSp>
        <p:nvCxnSpPr>
          <p:cNvPr id="207" name="Google Shape;207;p22"/>
          <p:cNvCxnSpPr>
            <a:stCxn id="197" idx="7"/>
            <a:endCxn id="206" idx="2"/>
          </p:cNvCxnSpPr>
          <p:nvPr/>
        </p:nvCxnSpPr>
        <p:spPr>
          <a:xfrm flipH="1" rot="10800000">
            <a:off x="5430373" y="1709652"/>
            <a:ext cx="696300" cy="782400"/>
          </a:xfrm>
          <a:prstGeom prst="straightConnector1">
            <a:avLst/>
          </a:prstGeom>
          <a:noFill/>
          <a:ln cap="flat" cmpd="sng" w="38100">
            <a:solidFill>
              <a:srgbClr val="FFCD00"/>
            </a:solidFill>
            <a:prstDash val="solid"/>
            <a:round/>
            <a:headEnd len="sm" w="sm" type="stealth"/>
            <a:tailEnd len="sm" w="sm" type="none"/>
          </a:ln>
        </p:spPr>
      </p:cxnSp>
      <p:sp>
        <p:nvSpPr>
          <p:cNvPr id="208" name="Google Shape;208;p22"/>
          <p:cNvSpPr/>
          <p:nvPr/>
        </p:nvSpPr>
        <p:spPr>
          <a:xfrm>
            <a:off x="1976746" y="1359150"/>
            <a:ext cx="1443600" cy="1054500"/>
          </a:xfrm>
          <a:prstGeom prst="ellipse">
            <a:avLst/>
          </a:prstGeom>
          <a:noFill/>
          <a:ln cap="flat" cmpd="sng" w="1143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900">
                <a:latin typeface="Lora"/>
                <a:ea typeface="Lora"/>
                <a:cs typeface="Lora"/>
                <a:sym typeface="Lora"/>
              </a:rPr>
              <a:t>High Electricity Consumption</a:t>
            </a:r>
            <a:endParaRPr b="1" i="0" sz="900" u="none" cap="none" strike="noStrike">
              <a:solidFill>
                <a:srgbClr val="000000"/>
              </a:solidFill>
              <a:latin typeface="Lora"/>
              <a:ea typeface="Lora"/>
              <a:cs typeface="Lora"/>
              <a:sym typeface="Lora"/>
            </a:endParaRPr>
          </a:p>
        </p:txBody>
      </p:sp>
      <p:cxnSp>
        <p:nvCxnSpPr>
          <p:cNvPr id="209" name="Google Shape;209;p22"/>
          <p:cNvCxnSpPr>
            <a:stCxn id="197" idx="1"/>
            <a:endCxn id="208" idx="6"/>
          </p:cNvCxnSpPr>
          <p:nvPr/>
        </p:nvCxnSpPr>
        <p:spPr>
          <a:xfrm rot="10800000">
            <a:off x="3420427" y="1886352"/>
            <a:ext cx="818400" cy="605700"/>
          </a:xfrm>
          <a:prstGeom prst="straightConnector1">
            <a:avLst/>
          </a:prstGeom>
          <a:noFill/>
          <a:ln cap="flat" cmpd="sng" w="38100">
            <a:solidFill>
              <a:srgbClr val="FFCD00"/>
            </a:solidFill>
            <a:prstDash val="solid"/>
            <a:round/>
            <a:headEnd len="sm" w="sm" type="stealth"/>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1381250" y="809252"/>
            <a:ext cx="3878400" cy="54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What are the Significant Variables?</a:t>
            </a:r>
            <a:endParaRPr/>
          </a:p>
        </p:txBody>
      </p:sp>
      <p:sp>
        <p:nvSpPr>
          <p:cNvPr id="215" name="Google Shape;215;p23"/>
          <p:cNvSpPr txBox="1"/>
          <p:nvPr/>
        </p:nvSpPr>
        <p:spPr>
          <a:xfrm>
            <a:off x="402550" y="1452225"/>
            <a:ext cx="8253600" cy="54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Quattrocento Sans"/>
                <a:ea typeface="Quattrocento Sans"/>
                <a:cs typeface="Quattrocento Sans"/>
                <a:sym typeface="Quattrocento Sans"/>
              </a:rPr>
              <a:t>T</a:t>
            </a:r>
            <a:r>
              <a:rPr lang="en">
                <a:latin typeface="Quattrocento Sans"/>
                <a:ea typeface="Quattrocento Sans"/>
                <a:cs typeface="Quattrocento Sans"/>
                <a:sym typeface="Quattrocento Sans"/>
              </a:rPr>
              <a:t>op variables that have the largest correlation and coefficient</a:t>
            </a:r>
            <a:endParaRPr>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a:latin typeface="Quattrocento Sans"/>
              <a:ea typeface="Quattrocento Sans"/>
              <a:cs typeface="Quattrocento Sans"/>
              <a:sym typeface="Quattrocento Sans"/>
            </a:endParaRPr>
          </a:p>
        </p:txBody>
      </p:sp>
      <p:pic>
        <p:nvPicPr>
          <p:cNvPr id="216" name="Google Shape;216;p23"/>
          <p:cNvPicPr preferRelativeResize="0"/>
          <p:nvPr/>
        </p:nvPicPr>
        <p:blipFill>
          <a:blip r:embed="rId3">
            <a:alphaModFix/>
          </a:blip>
          <a:stretch>
            <a:fillRect/>
          </a:stretch>
        </p:blipFill>
        <p:spPr>
          <a:xfrm>
            <a:off x="245700" y="2002125"/>
            <a:ext cx="2836575" cy="2836575"/>
          </a:xfrm>
          <a:prstGeom prst="rect">
            <a:avLst/>
          </a:prstGeom>
          <a:noFill/>
          <a:ln>
            <a:noFill/>
          </a:ln>
        </p:spPr>
      </p:pic>
      <p:pic>
        <p:nvPicPr>
          <p:cNvPr id="217" name="Google Shape;217;p23"/>
          <p:cNvPicPr preferRelativeResize="0"/>
          <p:nvPr/>
        </p:nvPicPr>
        <p:blipFill>
          <a:blip r:embed="rId4">
            <a:alphaModFix/>
          </a:blip>
          <a:stretch>
            <a:fillRect/>
          </a:stretch>
        </p:blipFill>
        <p:spPr>
          <a:xfrm>
            <a:off x="3234675" y="2061200"/>
            <a:ext cx="2836575" cy="2836575"/>
          </a:xfrm>
          <a:prstGeom prst="rect">
            <a:avLst/>
          </a:prstGeom>
          <a:noFill/>
          <a:ln>
            <a:noFill/>
          </a:ln>
        </p:spPr>
      </p:pic>
      <p:pic>
        <p:nvPicPr>
          <p:cNvPr id="218" name="Google Shape;218;p23"/>
          <p:cNvPicPr preferRelativeResize="0"/>
          <p:nvPr/>
        </p:nvPicPr>
        <p:blipFill>
          <a:blip r:embed="rId5">
            <a:alphaModFix/>
          </a:blip>
          <a:stretch>
            <a:fillRect/>
          </a:stretch>
        </p:blipFill>
        <p:spPr>
          <a:xfrm>
            <a:off x="6223650" y="2095513"/>
            <a:ext cx="2767950" cy="276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1381250" y="809252"/>
            <a:ext cx="3878400" cy="54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What are the Significant Variables?</a:t>
            </a:r>
            <a:endParaRPr/>
          </a:p>
        </p:txBody>
      </p:sp>
      <p:sp>
        <p:nvSpPr>
          <p:cNvPr id="224" name="Google Shape;224;p24"/>
          <p:cNvSpPr txBox="1"/>
          <p:nvPr/>
        </p:nvSpPr>
        <p:spPr>
          <a:xfrm>
            <a:off x="4287000" y="1201750"/>
            <a:ext cx="4857000" cy="54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Quattrocento Sans"/>
                <a:ea typeface="Quattrocento Sans"/>
                <a:cs typeface="Quattrocento Sans"/>
                <a:sym typeface="Quattrocento Sans"/>
              </a:rPr>
              <a:t>Top variables that have the largest correlation and coefficient</a:t>
            </a:r>
            <a:endParaRPr>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a:latin typeface="Quattrocento Sans"/>
              <a:ea typeface="Quattrocento Sans"/>
              <a:cs typeface="Quattrocento Sans"/>
              <a:sym typeface="Quattrocento Sans"/>
            </a:endParaRPr>
          </a:p>
        </p:txBody>
      </p:sp>
      <p:pic>
        <p:nvPicPr>
          <p:cNvPr id="225" name="Google Shape;225;p24"/>
          <p:cNvPicPr preferRelativeResize="0"/>
          <p:nvPr/>
        </p:nvPicPr>
        <p:blipFill>
          <a:blip r:embed="rId3">
            <a:alphaModFix/>
          </a:blip>
          <a:stretch>
            <a:fillRect/>
          </a:stretch>
        </p:blipFill>
        <p:spPr>
          <a:xfrm>
            <a:off x="464800" y="1693650"/>
            <a:ext cx="8121126" cy="1614030"/>
          </a:xfrm>
          <a:prstGeom prst="rect">
            <a:avLst/>
          </a:prstGeom>
          <a:noFill/>
          <a:ln>
            <a:noFill/>
          </a:ln>
        </p:spPr>
      </p:pic>
      <p:pic>
        <p:nvPicPr>
          <p:cNvPr id="226" name="Google Shape;226;p24"/>
          <p:cNvPicPr preferRelativeResize="0"/>
          <p:nvPr/>
        </p:nvPicPr>
        <p:blipFill>
          <a:blip r:embed="rId4">
            <a:alphaModFix/>
          </a:blip>
          <a:stretch>
            <a:fillRect/>
          </a:stretch>
        </p:blipFill>
        <p:spPr>
          <a:xfrm>
            <a:off x="511437" y="3438025"/>
            <a:ext cx="8121126" cy="156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1381250" y="937125"/>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Clustering -&gt; Segmentation</a:t>
            </a:r>
            <a:endParaRPr/>
          </a:p>
        </p:txBody>
      </p:sp>
      <p:sp>
        <p:nvSpPr>
          <p:cNvPr id="232" name="Google Shape;232;p25"/>
          <p:cNvSpPr txBox="1"/>
          <p:nvPr/>
        </p:nvSpPr>
        <p:spPr>
          <a:xfrm>
            <a:off x="1062350" y="1721625"/>
            <a:ext cx="7206000" cy="29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Using unsupervised learning, we were able to group </a:t>
            </a:r>
            <a:r>
              <a:rPr lang="en">
                <a:latin typeface="Quattrocento Sans"/>
                <a:ea typeface="Quattrocento Sans"/>
                <a:cs typeface="Quattrocento Sans"/>
                <a:sym typeface="Quattrocento Sans"/>
              </a:rPr>
              <a:t>the population</a:t>
            </a:r>
            <a:r>
              <a:rPr lang="en">
                <a:latin typeface="Quattrocento Sans"/>
                <a:ea typeface="Quattrocento Sans"/>
                <a:cs typeface="Quattrocento Sans"/>
                <a:sym typeface="Quattrocento Sans"/>
              </a:rPr>
              <a:t> into 4 segments. Of the 4 segments, consumers in one cluster ware almost split 50/50 on owning solar panels vs not. This cluster was used for psychographics and demographics in determining customers we could potentially acquire.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Another cluster had a population with 92% solar panel customers. This cluster was used for determining what our current customer segmentation looks like.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1381250" y="916475"/>
            <a:ext cx="47877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Who are the current consumers?</a:t>
            </a:r>
            <a:endParaRPr/>
          </a:p>
        </p:txBody>
      </p:sp>
      <p:sp>
        <p:nvSpPr>
          <p:cNvPr id="238" name="Google Shape;238;p26"/>
          <p:cNvSpPr txBox="1"/>
          <p:nvPr>
            <p:ph idx="1" type="body"/>
          </p:nvPr>
        </p:nvSpPr>
        <p:spPr>
          <a:xfrm>
            <a:off x="1381250" y="1373500"/>
            <a:ext cx="2334000" cy="5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High average household income</a:t>
            </a:r>
            <a:endParaRPr b="1" sz="950">
              <a:highlight>
                <a:srgbClr val="FFCD00"/>
              </a:highlight>
            </a:endParaRPr>
          </a:p>
          <a:p>
            <a:pPr indent="0" lvl="0" marL="0" rtl="0" algn="l">
              <a:lnSpc>
                <a:spcPct val="100000"/>
              </a:lnSpc>
              <a:spcBef>
                <a:spcPts val="600"/>
              </a:spcBef>
              <a:spcAft>
                <a:spcPts val="0"/>
              </a:spcAft>
              <a:buSzPts val="1800"/>
              <a:buNone/>
            </a:pPr>
            <a:r>
              <a:rPr lang="en" sz="950"/>
              <a:t>Many consumers who installed solar panel tend to have high household income</a:t>
            </a:r>
            <a:endParaRPr sz="950"/>
          </a:p>
        </p:txBody>
      </p:sp>
      <p:sp>
        <p:nvSpPr>
          <p:cNvPr id="239" name="Google Shape;239;p26"/>
          <p:cNvSpPr txBox="1"/>
          <p:nvPr>
            <p:ph idx="2" type="body"/>
          </p:nvPr>
        </p:nvSpPr>
        <p:spPr>
          <a:xfrm>
            <a:off x="3834913" y="1373500"/>
            <a:ext cx="2334000" cy="5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Education</a:t>
            </a:r>
            <a:endParaRPr b="1" sz="950">
              <a:highlight>
                <a:srgbClr val="FFCD00"/>
              </a:highlight>
            </a:endParaRPr>
          </a:p>
          <a:p>
            <a:pPr indent="0" lvl="0" marL="0" rtl="0" algn="l">
              <a:lnSpc>
                <a:spcPct val="100000"/>
              </a:lnSpc>
              <a:spcBef>
                <a:spcPts val="600"/>
              </a:spcBef>
              <a:spcAft>
                <a:spcPts val="0"/>
              </a:spcAft>
              <a:buSzPts val="1800"/>
              <a:buNone/>
            </a:pPr>
            <a:r>
              <a:rPr lang="en" sz="950"/>
              <a:t>Almost double the amount of bachelor’s degrees when compared to other segments.</a:t>
            </a:r>
            <a:endParaRPr sz="950"/>
          </a:p>
        </p:txBody>
      </p:sp>
      <p:sp>
        <p:nvSpPr>
          <p:cNvPr id="240" name="Google Shape;240;p26"/>
          <p:cNvSpPr txBox="1"/>
          <p:nvPr>
            <p:ph idx="3" type="body"/>
          </p:nvPr>
        </p:nvSpPr>
        <p:spPr>
          <a:xfrm>
            <a:off x="6288575" y="1373500"/>
            <a:ext cx="2334000" cy="5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High gini index</a:t>
            </a:r>
            <a:endParaRPr b="1" sz="950">
              <a:highlight>
                <a:srgbClr val="FFCD00"/>
              </a:highlight>
            </a:endParaRPr>
          </a:p>
          <a:p>
            <a:pPr indent="0" lvl="0" marL="0" rtl="0" algn="l">
              <a:lnSpc>
                <a:spcPct val="100000"/>
              </a:lnSpc>
              <a:spcBef>
                <a:spcPts val="600"/>
              </a:spcBef>
              <a:spcAft>
                <a:spcPts val="0"/>
              </a:spcAft>
              <a:buSzPts val="1800"/>
              <a:buNone/>
            </a:pPr>
            <a:r>
              <a:rPr lang="en" sz="950"/>
              <a:t>Current consumers tend to live in areas where wealth is equally distributed</a:t>
            </a:r>
            <a:endParaRPr sz="950"/>
          </a:p>
          <a:p>
            <a:pPr indent="0" lvl="0" marL="0" rtl="0" algn="l">
              <a:lnSpc>
                <a:spcPct val="100000"/>
              </a:lnSpc>
              <a:spcBef>
                <a:spcPts val="600"/>
              </a:spcBef>
              <a:spcAft>
                <a:spcPts val="0"/>
              </a:spcAft>
              <a:buSzPts val="1800"/>
              <a:buNone/>
            </a:pPr>
            <a:r>
              <a:t/>
            </a:r>
            <a:endParaRPr sz="950"/>
          </a:p>
        </p:txBody>
      </p:sp>
      <p:sp>
        <p:nvSpPr>
          <p:cNvPr id="241" name="Google Shape;241;p26"/>
          <p:cNvSpPr txBox="1"/>
          <p:nvPr>
            <p:ph idx="1" type="body"/>
          </p:nvPr>
        </p:nvSpPr>
        <p:spPr>
          <a:xfrm>
            <a:off x="1381250" y="2160564"/>
            <a:ext cx="2334000" cy="5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Eco Friendly</a:t>
            </a:r>
            <a:endParaRPr b="1" sz="950">
              <a:highlight>
                <a:srgbClr val="FFCD00"/>
              </a:highlight>
            </a:endParaRPr>
          </a:p>
          <a:p>
            <a:pPr indent="0" lvl="0" marL="0" rtl="0" algn="l">
              <a:lnSpc>
                <a:spcPct val="100000"/>
              </a:lnSpc>
              <a:spcBef>
                <a:spcPts val="600"/>
              </a:spcBef>
              <a:spcAft>
                <a:spcPts val="0"/>
              </a:spcAft>
              <a:buSzPts val="1800"/>
              <a:buNone/>
            </a:pPr>
            <a:r>
              <a:rPr lang="en" sz="950"/>
              <a:t>These consumers are more likely to take public transportation and are into cycling</a:t>
            </a:r>
            <a:endParaRPr sz="950"/>
          </a:p>
        </p:txBody>
      </p:sp>
      <p:sp>
        <p:nvSpPr>
          <p:cNvPr id="242" name="Google Shape;242;p26"/>
          <p:cNvSpPr txBox="1"/>
          <p:nvPr>
            <p:ph idx="2" type="body"/>
          </p:nvPr>
        </p:nvSpPr>
        <p:spPr>
          <a:xfrm>
            <a:off x="3834913" y="3771606"/>
            <a:ext cx="2334000" cy="5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High sales tax area</a:t>
            </a:r>
            <a:endParaRPr b="1" sz="950">
              <a:highlight>
                <a:srgbClr val="FFCD00"/>
              </a:highlight>
            </a:endParaRPr>
          </a:p>
          <a:p>
            <a:pPr indent="0" lvl="0" marL="0" rtl="0" algn="l">
              <a:lnSpc>
                <a:spcPct val="100000"/>
              </a:lnSpc>
              <a:spcBef>
                <a:spcPts val="600"/>
              </a:spcBef>
              <a:spcAft>
                <a:spcPts val="0"/>
              </a:spcAft>
              <a:buSzPts val="1800"/>
              <a:buNone/>
            </a:pPr>
            <a:r>
              <a:rPr lang="en" sz="950"/>
              <a:t>Current consumer lives in the area where sales tax is high</a:t>
            </a:r>
            <a:endParaRPr sz="950"/>
          </a:p>
        </p:txBody>
      </p:sp>
      <p:sp>
        <p:nvSpPr>
          <p:cNvPr id="243" name="Google Shape;243;p26"/>
          <p:cNvSpPr txBox="1"/>
          <p:nvPr>
            <p:ph idx="3" type="body"/>
          </p:nvPr>
        </p:nvSpPr>
        <p:spPr>
          <a:xfrm>
            <a:off x="6288575" y="2160569"/>
            <a:ext cx="2334000" cy="10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Warm Weather</a:t>
            </a:r>
            <a:endParaRPr b="1" sz="950">
              <a:highlight>
                <a:srgbClr val="FFCD00"/>
              </a:highlight>
            </a:endParaRPr>
          </a:p>
          <a:p>
            <a:pPr indent="0" lvl="0" marL="0" rtl="0" algn="l">
              <a:lnSpc>
                <a:spcPct val="100000"/>
              </a:lnSpc>
              <a:spcBef>
                <a:spcPts val="600"/>
              </a:spcBef>
              <a:spcAft>
                <a:spcPts val="0"/>
              </a:spcAft>
              <a:buSzPts val="1800"/>
              <a:buNone/>
            </a:pPr>
            <a:r>
              <a:rPr lang="en" sz="950"/>
              <a:t>Current consumer lives where the temperature is generally high and hardly falls below 18 degrees celsius</a:t>
            </a:r>
            <a:endParaRPr sz="950"/>
          </a:p>
          <a:p>
            <a:pPr indent="0" lvl="0" marL="0" rtl="0" algn="l">
              <a:lnSpc>
                <a:spcPct val="100000"/>
              </a:lnSpc>
              <a:spcBef>
                <a:spcPts val="600"/>
              </a:spcBef>
              <a:spcAft>
                <a:spcPts val="0"/>
              </a:spcAft>
              <a:buSzPts val="1800"/>
              <a:buNone/>
            </a:pPr>
            <a:r>
              <a:t/>
            </a:r>
            <a:endParaRPr sz="950"/>
          </a:p>
        </p:txBody>
      </p:sp>
      <p:sp>
        <p:nvSpPr>
          <p:cNvPr id="244" name="Google Shape;244;p26"/>
          <p:cNvSpPr/>
          <p:nvPr/>
        </p:nvSpPr>
        <p:spPr>
          <a:xfrm>
            <a:off x="900689" y="1013441"/>
            <a:ext cx="228591" cy="241647"/>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6"/>
          <p:cNvSpPr txBox="1"/>
          <p:nvPr>
            <p:ph idx="1" type="body"/>
          </p:nvPr>
        </p:nvSpPr>
        <p:spPr>
          <a:xfrm>
            <a:off x="1381250" y="2962901"/>
            <a:ext cx="2334000" cy="5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Age of 45-54</a:t>
            </a:r>
            <a:endParaRPr b="1" sz="950">
              <a:highlight>
                <a:srgbClr val="FFCD00"/>
              </a:highlight>
            </a:endParaRPr>
          </a:p>
          <a:p>
            <a:pPr indent="0" lvl="0" marL="0" rtl="0" algn="l">
              <a:lnSpc>
                <a:spcPct val="100000"/>
              </a:lnSpc>
              <a:spcBef>
                <a:spcPts val="600"/>
              </a:spcBef>
              <a:spcAft>
                <a:spcPts val="0"/>
              </a:spcAft>
              <a:buSzPts val="1800"/>
              <a:buNone/>
            </a:pPr>
            <a:r>
              <a:rPr lang="en" sz="950"/>
              <a:t>Major current consumer’s age is between 45-54</a:t>
            </a:r>
            <a:endParaRPr sz="950"/>
          </a:p>
        </p:txBody>
      </p:sp>
      <p:sp>
        <p:nvSpPr>
          <p:cNvPr id="246" name="Google Shape;246;p26"/>
          <p:cNvSpPr txBox="1"/>
          <p:nvPr>
            <p:ph idx="2" type="body"/>
          </p:nvPr>
        </p:nvSpPr>
        <p:spPr>
          <a:xfrm>
            <a:off x="3834900" y="2160582"/>
            <a:ext cx="2334000" cy="5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Have mortgage</a:t>
            </a:r>
            <a:endParaRPr b="1" sz="950">
              <a:highlight>
                <a:srgbClr val="FFCD00"/>
              </a:highlight>
            </a:endParaRPr>
          </a:p>
          <a:p>
            <a:pPr indent="0" lvl="0" marL="0" rtl="0" algn="l">
              <a:lnSpc>
                <a:spcPct val="100000"/>
              </a:lnSpc>
              <a:spcBef>
                <a:spcPts val="600"/>
              </a:spcBef>
              <a:spcAft>
                <a:spcPts val="0"/>
              </a:spcAft>
              <a:buSzPts val="1800"/>
              <a:buNone/>
            </a:pPr>
            <a:r>
              <a:rPr lang="en" sz="950"/>
              <a:t>Current consumers tends to have their mortgage, which means they own their property</a:t>
            </a:r>
            <a:endParaRPr sz="950"/>
          </a:p>
        </p:txBody>
      </p:sp>
      <p:sp>
        <p:nvSpPr>
          <p:cNvPr id="247" name="Google Shape;247;p26"/>
          <p:cNvSpPr txBox="1"/>
          <p:nvPr>
            <p:ph idx="3" type="body"/>
          </p:nvPr>
        </p:nvSpPr>
        <p:spPr>
          <a:xfrm>
            <a:off x="6288575" y="2962901"/>
            <a:ext cx="2334000" cy="5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High Rate of Employment</a:t>
            </a:r>
            <a:endParaRPr b="1" sz="950">
              <a:highlight>
                <a:srgbClr val="FFCD00"/>
              </a:highlight>
            </a:endParaRPr>
          </a:p>
          <a:p>
            <a:pPr indent="0" lvl="0" marL="0" rtl="0" algn="l">
              <a:lnSpc>
                <a:spcPct val="100000"/>
              </a:lnSpc>
              <a:spcBef>
                <a:spcPts val="600"/>
              </a:spcBef>
              <a:spcAft>
                <a:spcPts val="0"/>
              </a:spcAft>
              <a:buSzPts val="1800"/>
              <a:buNone/>
            </a:pPr>
            <a:r>
              <a:rPr lang="en" sz="950"/>
              <a:t>Our customers are high in total employment. </a:t>
            </a:r>
            <a:endParaRPr sz="950"/>
          </a:p>
          <a:p>
            <a:pPr indent="0" lvl="0" marL="0" rtl="0" algn="l">
              <a:lnSpc>
                <a:spcPct val="100000"/>
              </a:lnSpc>
              <a:spcBef>
                <a:spcPts val="600"/>
              </a:spcBef>
              <a:spcAft>
                <a:spcPts val="0"/>
              </a:spcAft>
              <a:buSzPts val="1800"/>
              <a:buNone/>
            </a:pPr>
            <a:r>
              <a:t/>
            </a:r>
            <a:endParaRPr sz="950"/>
          </a:p>
        </p:txBody>
      </p:sp>
      <p:sp>
        <p:nvSpPr>
          <p:cNvPr id="248" name="Google Shape;248;p26"/>
          <p:cNvSpPr txBox="1"/>
          <p:nvPr>
            <p:ph idx="1" type="body"/>
          </p:nvPr>
        </p:nvSpPr>
        <p:spPr>
          <a:xfrm>
            <a:off x="1381250" y="3771621"/>
            <a:ext cx="2334000" cy="5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Love Rebates</a:t>
            </a:r>
            <a:endParaRPr b="1" sz="950">
              <a:highlight>
                <a:srgbClr val="FFCD00"/>
              </a:highlight>
            </a:endParaRPr>
          </a:p>
          <a:p>
            <a:pPr indent="0" lvl="0" marL="0" rtl="0" algn="l">
              <a:lnSpc>
                <a:spcPct val="100000"/>
              </a:lnSpc>
              <a:spcBef>
                <a:spcPts val="600"/>
              </a:spcBef>
              <a:spcAft>
                <a:spcPts val="0"/>
              </a:spcAft>
              <a:buSzPts val="1800"/>
              <a:buNone/>
            </a:pPr>
            <a:r>
              <a:rPr lang="en" sz="950"/>
              <a:t>Current consumers live in areas with a seasoned rebate program (6 years compared to 1 for the other clusters)</a:t>
            </a:r>
            <a:endParaRPr sz="950"/>
          </a:p>
        </p:txBody>
      </p:sp>
      <p:sp>
        <p:nvSpPr>
          <p:cNvPr id="249" name="Google Shape;249;p26"/>
          <p:cNvSpPr txBox="1"/>
          <p:nvPr>
            <p:ph idx="2" type="body"/>
          </p:nvPr>
        </p:nvSpPr>
        <p:spPr>
          <a:xfrm>
            <a:off x="3834900" y="2990958"/>
            <a:ext cx="2334000" cy="5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Expensive electricity price</a:t>
            </a:r>
            <a:endParaRPr b="1" sz="950">
              <a:highlight>
                <a:srgbClr val="FFCD00"/>
              </a:highlight>
            </a:endParaRPr>
          </a:p>
          <a:p>
            <a:pPr indent="0" lvl="0" marL="0" rtl="0" algn="l">
              <a:lnSpc>
                <a:spcPct val="100000"/>
              </a:lnSpc>
              <a:spcBef>
                <a:spcPts val="600"/>
              </a:spcBef>
              <a:spcAft>
                <a:spcPts val="0"/>
              </a:spcAft>
              <a:buSzPts val="1800"/>
              <a:buNone/>
            </a:pPr>
            <a:r>
              <a:rPr lang="en" sz="950"/>
              <a:t>Existing consumers live in the area where electricity price is high</a:t>
            </a:r>
            <a:endParaRPr sz="950"/>
          </a:p>
        </p:txBody>
      </p:sp>
      <p:sp>
        <p:nvSpPr>
          <p:cNvPr id="250" name="Google Shape;250;p26"/>
          <p:cNvSpPr txBox="1"/>
          <p:nvPr>
            <p:ph idx="3" type="body"/>
          </p:nvPr>
        </p:nvSpPr>
        <p:spPr>
          <a:xfrm>
            <a:off x="6288575" y="3771621"/>
            <a:ext cx="2334000" cy="5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950">
                <a:highlight>
                  <a:srgbClr val="FFCD00"/>
                </a:highlight>
              </a:rPr>
              <a:t>Democrats</a:t>
            </a:r>
            <a:endParaRPr b="1" sz="950">
              <a:highlight>
                <a:srgbClr val="FFCD00"/>
              </a:highlight>
            </a:endParaRPr>
          </a:p>
          <a:p>
            <a:pPr indent="0" lvl="0" marL="0" rtl="0" algn="l">
              <a:lnSpc>
                <a:spcPct val="100000"/>
              </a:lnSpc>
              <a:spcBef>
                <a:spcPts val="600"/>
              </a:spcBef>
              <a:spcAft>
                <a:spcPts val="0"/>
              </a:spcAft>
              <a:buSzPts val="1800"/>
              <a:buNone/>
            </a:pPr>
            <a:r>
              <a:rPr lang="en" sz="950"/>
              <a:t>Our customers that featured a very high probability of owning solar panels had a higher </a:t>
            </a:r>
            <a:r>
              <a:rPr lang="en" sz="950">
                <a:solidFill>
                  <a:schemeClr val="dk1"/>
                </a:solidFill>
              </a:rPr>
              <a:t>than average </a:t>
            </a:r>
            <a:r>
              <a:rPr lang="en" sz="950"/>
              <a:t>democrat percentage </a:t>
            </a:r>
            <a:endParaRPr sz="950"/>
          </a:p>
          <a:p>
            <a:pPr indent="0" lvl="0" marL="0" rtl="0" algn="l">
              <a:lnSpc>
                <a:spcPct val="100000"/>
              </a:lnSpc>
              <a:spcBef>
                <a:spcPts val="600"/>
              </a:spcBef>
              <a:spcAft>
                <a:spcPts val="0"/>
              </a:spcAft>
              <a:buSzPts val="1800"/>
              <a:buNone/>
            </a:pPr>
            <a:r>
              <a:t/>
            </a:r>
            <a:endParaRPr sz="950"/>
          </a:p>
        </p:txBody>
      </p:sp>
      <p:sp>
        <p:nvSpPr>
          <p:cNvPr id="251" name="Google Shape;251;p26"/>
          <p:cNvSpPr txBox="1"/>
          <p:nvPr>
            <p:ph idx="12" type="sldNum"/>
          </p:nvPr>
        </p:nvSpPr>
        <p:spPr>
          <a:xfrm>
            <a:off x="8543225" y="4850203"/>
            <a:ext cx="548700" cy="211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sz="900"/>
              <a:t>‹#›</a:t>
            </a:fld>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1381250" y="916475"/>
            <a:ext cx="47877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Conclusions: </a:t>
            </a:r>
            <a:r>
              <a:rPr lang="en"/>
              <a:t>Who do we market to?</a:t>
            </a:r>
            <a:endParaRPr/>
          </a:p>
        </p:txBody>
      </p:sp>
      <p:sp>
        <p:nvSpPr>
          <p:cNvPr id="257" name="Google Shape;257;p27"/>
          <p:cNvSpPr txBox="1"/>
          <p:nvPr>
            <p:ph idx="1" type="body"/>
          </p:nvPr>
        </p:nvSpPr>
        <p:spPr>
          <a:xfrm>
            <a:off x="685800" y="1382475"/>
            <a:ext cx="3940800" cy="56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1200">
                <a:highlight>
                  <a:srgbClr val="FFCD00"/>
                </a:highlight>
              </a:rPr>
              <a:t>Areas open to incentives</a:t>
            </a:r>
            <a:endParaRPr b="1" sz="1200">
              <a:highlight>
                <a:srgbClr val="FFCD00"/>
              </a:highlight>
            </a:endParaRPr>
          </a:p>
          <a:p>
            <a:pPr indent="0" lvl="0" marL="0" rtl="0" algn="l">
              <a:lnSpc>
                <a:spcPct val="100000"/>
              </a:lnSpc>
              <a:spcBef>
                <a:spcPts val="600"/>
              </a:spcBef>
              <a:spcAft>
                <a:spcPts val="0"/>
              </a:spcAft>
              <a:buSzPts val="1800"/>
              <a:buNone/>
            </a:pPr>
            <a:r>
              <a:rPr lang="en" sz="1100"/>
              <a:t>The current customers receive tons of incentives for purchasing solar panels. We need to market to counties/states that are open minded about adding solar incentives.</a:t>
            </a:r>
            <a:endParaRPr sz="1100"/>
          </a:p>
        </p:txBody>
      </p:sp>
      <p:sp>
        <p:nvSpPr>
          <p:cNvPr id="258" name="Google Shape;258;p27"/>
          <p:cNvSpPr txBox="1"/>
          <p:nvPr>
            <p:ph idx="2" type="body"/>
          </p:nvPr>
        </p:nvSpPr>
        <p:spPr>
          <a:xfrm>
            <a:off x="4654318" y="1382475"/>
            <a:ext cx="4116300" cy="56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1200">
                <a:highlight>
                  <a:srgbClr val="FFCD00"/>
                </a:highlight>
              </a:rPr>
              <a:t>Lower Income</a:t>
            </a:r>
            <a:endParaRPr b="1" sz="1200">
              <a:highlight>
                <a:srgbClr val="FFCD00"/>
              </a:highlight>
            </a:endParaRPr>
          </a:p>
          <a:p>
            <a:pPr indent="0" lvl="0" marL="0" rtl="0" algn="l">
              <a:lnSpc>
                <a:spcPct val="100000"/>
              </a:lnSpc>
              <a:spcBef>
                <a:spcPts val="600"/>
              </a:spcBef>
              <a:spcAft>
                <a:spcPts val="0"/>
              </a:spcAft>
              <a:buSzPts val="1800"/>
              <a:buNone/>
            </a:pPr>
            <a:r>
              <a:rPr lang="en" sz="1100"/>
              <a:t>Our segmentation that is split on solar panels has a lower than average income. Would be beneficial to understand the savings associated with Solar Panels. </a:t>
            </a:r>
            <a:endParaRPr sz="1100"/>
          </a:p>
          <a:p>
            <a:pPr indent="0" lvl="0" marL="0" rtl="0" algn="l">
              <a:lnSpc>
                <a:spcPct val="100000"/>
              </a:lnSpc>
              <a:spcBef>
                <a:spcPts val="600"/>
              </a:spcBef>
              <a:spcAft>
                <a:spcPts val="0"/>
              </a:spcAft>
              <a:buSzPts val="1800"/>
              <a:buNone/>
            </a:pPr>
            <a:r>
              <a:t/>
            </a:r>
            <a:endParaRPr sz="1100"/>
          </a:p>
          <a:p>
            <a:pPr indent="0" lvl="0" marL="0" rtl="0" algn="l">
              <a:lnSpc>
                <a:spcPct val="100000"/>
              </a:lnSpc>
              <a:spcBef>
                <a:spcPts val="600"/>
              </a:spcBef>
              <a:spcAft>
                <a:spcPts val="0"/>
              </a:spcAft>
              <a:buSzPts val="1800"/>
              <a:buNone/>
            </a:pPr>
            <a:r>
              <a:t/>
            </a:r>
            <a:endParaRPr sz="1100"/>
          </a:p>
        </p:txBody>
      </p:sp>
      <p:sp>
        <p:nvSpPr>
          <p:cNvPr id="259" name="Google Shape;259;p27"/>
          <p:cNvSpPr txBox="1"/>
          <p:nvPr>
            <p:ph idx="1" type="body"/>
          </p:nvPr>
        </p:nvSpPr>
        <p:spPr>
          <a:xfrm>
            <a:off x="685800" y="2301240"/>
            <a:ext cx="3940800" cy="56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1200">
                <a:highlight>
                  <a:srgbClr val="FFCD00"/>
                </a:highlight>
              </a:rPr>
              <a:t>People with more land</a:t>
            </a:r>
            <a:endParaRPr b="1" sz="1200">
              <a:highlight>
                <a:srgbClr val="FFCD00"/>
              </a:highlight>
            </a:endParaRPr>
          </a:p>
          <a:p>
            <a:pPr indent="0" lvl="0" marL="0" rtl="0" algn="l">
              <a:lnSpc>
                <a:spcPct val="100000"/>
              </a:lnSpc>
              <a:spcBef>
                <a:spcPts val="600"/>
              </a:spcBef>
              <a:spcAft>
                <a:spcPts val="0"/>
              </a:spcAft>
              <a:buSzPts val="1800"/>
              <a:buNone/>
            </a:pPr>
            <a:r>
              <a:rPr lang="en" sz="1100"/>
              <a:t>Our potential customer segment owns more land than the average segments.</a:t>
            </a:r>
            <a:endParaRPr sz="1100"/>
          </a:p>
        </p:txBody>
      </p:sp>
      <p:sp>
        <p:nvSpPr>
          <p:cNvPr id="260" name="Google Shape;260;p27"/>
          <p:cNvSpPr txBox="1"/>
          <p:nvPr>
            <p:ph idx="2" type="body"/>
          </p:nvPr>
        </p:nvSpPr>
        <p:spPr>
          <a:xfrm>
            <a:off x="4654318" y="3900949"/>
            <a:ext cx="4116300" cy="56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1200">
                <a:highlight>
                  <a:srgbClr val="FFCD00"/>
                </a:highlight>
              </a:rPr>
              <a:t>Low Sales Tax</a:t>
            </a:r>
            <a:endParaRPr b="1" sz="1200">
              <a:highlight>
                <a:srgbClr val="FFCD00"/>
              </a:highlight>
            </a:endParaRPr>
          </a:p>
          <a:p>
            <a:pPr indent="0" lvl="0" marL="0" rtl="0" algn="l">
              <a:lnSpc>
                <a:spcPct val="100000"/>
              </a:lnSpc>
              <a:spcBef>
                <a:spcPts val="600"/>
              </a:spcBef>
              <a:spcAft>
                <a:spcPts val="0"/>
              </a:spcAft>
              <a:buSzPts val="1800"/>
              <a:buNone/>
            </a:pPr>
            <a:r>
              <a:rPr lang="en" sz="1100"/>
              <a:t>People in this segment </a:t>
            </a:r>
            <a:r>
              <a:rPr lang="en" sz="1100"/>
              <a:t>live in areas where sales tax is incredibly low</a:t>
            </a:r>
            <a:endParaRPr sz="1100"/>
          </a:p>
        </p:txBody>
      </p:sp>
      <p:sp>
        <p:nvSpPr>
          <p:cNvPr id="261" name="Google Shape;261;p27"/>
          <p:cNvSpPr/>
          <p:nvPr/>
        </p:nvSpPr>
        <p:spPr>
          <a:xfrm>
            <a:off x="900689" y="1013441"/>
            <a:ext cx="228591" cy="241647"/>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7"/>
          <p:cNvSpPr txBox="1"/>
          <p:nvPr>
            <p:ph idx="1" type="body"/>
          </p:nvPr>
        </p:nvSpPr>
        <p:spPr>
          <a:xfrm>
            <a:off x="685800" y="3078480"/>
            <a:ext cx="3940800" cy="56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1200">
                <a:highlight>
                  <a:srgbClr val="FFCD00"/>
                </a:highlight>
              </a:rPr>
              <a:t>Gimme Fuel!</a:t>
            </a:r>
            <a:endParaRPr b="1" sz="1200">
              <a:highlight>
                <a:srgbClr val="FFCD00"/>
              </a:highlight>
            </a:endParaRPr>
          </a:p>
          <a:p>
            <a:pPr indent="0" lvl="0" marL="0" rtl="0" algn="l">
              <a:lnSpc>
                <a:spcPct val="100000"/>
              </a:lnSpc>
              <a:spcBef>
                <a:spcPts val="600"/>
              </a:spcBef>
              <a:spcAft>
                <a:spcPts val="0"/>
              </a:spcAft>
              <a:buSzPts val="1800"/>
              <a:buNone/>
            </a:pPr>
            <a:r>
              <a:rPr lang="en" sz="1100"/>
              <a:t>Customers with fuel (gas/oil) based heating are in our potential segment. Can these people be persuaded to switch to electric?</a:t>
            </a:r>
            <a:endParaRPr sz="1100"/>
          </a:p>
        </p:txBody>
      </p:sp>
      <p:sp>
        <p:nvSpPr>
          <p:cNvPr id="263" name="Google Shape;263;p27"/>
          <p:cNvSpPr txBox="1"/>
          <p:nvPr>
            <p:ph idx="2" type="body"/>
          </p:nvPr>
        </p:nvSpPr>
        <p:spPr>
          <a:xfrm>
            <a:off x="4654318" y="2301112"/>
            <a:ext cx="4116300" cy="56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1200">
                <a:highlight>
                  <a:srgbClr val="FFCD00"/>
                </a:highlight>
              </a:rPr>
              <a:t>Industrial Heavy</a:t>
            </a:r>
            <a:endParaRPr b="1" sz="1200">
              <a:highlight>
                <a:srgbClr val="FFCD00"/>
              </a:highlight>
            </a:endParaRPr>
          </a:p>
          <a:p>
            <a:pPr indent="0" lvl="0" marL="0" rtl="0" algn="l">
              <a:lnSpc>
                <a:spcPct val="100000"/>
              </a:lnSpc>
              <a:spcBef>
                <a:spcPts val="600"/>
              </a:spcBef>
              <a:spcAft>
                <a:spcPts val="0"/>
              </a:spcAft>
              <a:buSzPts val="1800"/>
              <a:buNone/>
            </a:pPr>
            <a:r>
              <a:rPr lang="en" sz="1100"/>
              <a:t>The segment was dominated by electricity consumed by industrial residences. </a:t>
            </a:r>
            <a:endParaRPr sz="1100"/>
          </a:p>
        </p:txBody>
      </p:sp>
      <p:sp>
        <p:nvSpPr>
          <p:cNvPr id="264" name="Google Shape;264;p27"/>
          <p:cNvSpPr txBox="1"/>
          <p:nvPr>
            <p:ph idx="1" type="body"/>
          </p:nvPr>
        </p:nvSpPr>
        <p:spPr>
          <a:xfrm>
            <a:off x="685800" y="3900951"/>
            <a:ext cx="3940800" cy="56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1200">
                <a:highlight>
                  <a:srgbClr val="FFCD00"/>
                </a:highlight>
              </a:rPr>
              <a:t>Frost Days</a:t>
            </a:r>
            <a:endParaRPr b="1" sz="1200">
              <a:highlight>
                <a:srgbClr val="FFCD00"/>
              </a:highlight>
            </a:endParaRPr>
          </a:p>
          <a:p>
            <a:pPr indent="0" lvl="0" marL="0" rtl="0" algn="l">
              <a:lnSpc>
                <a:spcPct val="100000"/>
              </a:lnSpc>
              <a:spcBef>
                <a:spcPts val="600"/>
              </a:spcBef>
              <a:spcAft>
                <a:spcPts val="0"/>
              </a:spcAft>
              <a:buSzPts val="1800"/>
              <a:buNone/>
            </a:pPr>
            <a:r>
              <a:rPr lang="en" sz="1100"/>
              <a:t>People with higher frost days may not realize the benefits of solar panels in an area with a colder climate. Snow actually helps the absorption of solar energy. </a:t>
            </a:r>
            <a:endParaRPr sz="1100"/>
          </a:p>
        </p:txBody>
      </p:sp>
      <p:sp>
        <p:nvSpPr>
          <p:cNvPr id="265" name="Google Shape;265;p27"/>
          <p:cNvSpPr txBox="1"/>
          <p:nvPr>
            <p:ph idx="2" type="body"/>
          </p:nvPr>
        </p:nvSpPr>
        <p:spPr>
          <a:xfrm>
            <a:off x="4654296" y="3080522"/>
            <a:ext cx="4116300" cy="56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1200">
                <a:highlight>
                  <a:srgbClr val="FFCD00"/>
                </a:highlight>
              </a:rPr>
              <a:t>Driving Alone</a:t>
            </a:r>
            <a:endParaRPr b="1" sz="1200">
              <a:highlight>
                <a:srgbClr val="FFCD00"/>
              </a:highlight>
            </a:endParaRPr>
          </a:p>
          <a:p>
            <a:pPr indent="0" lvl="0" marL="0" rtl="0" algn="l">
              <a:lnSpc>
                <a:spcPct val="100000"/>
              </a:lnSpc>
              <a:spcBef>
                <a:spcPts val="600"/>
              </a:spcBef>
              <a:spcAft>
                <a:spcPts val="0"/>
              </a:spcAft>
              <a:buSzPts val="1800"/>
              <a:buNone/>
            </a:pPr>
            <a:r>
              <a:rPr lang="en" sz="1100"/>
              <a:t>This segment features a population that prefers to drive alone as opposed to taking public transport or carpooling</a:t>
            </a:r>
            <a:endParaRPr sz="1100"/>
          </a:p>
        </p:txBody>
      </p:sp>
      <p:sp>
        <p:nvSpPr>
          <p:cNvPr id="266" name="Google Shape;266;p27"/>
          <p:cNvSpPr txBox="1"/>
          <p:nvPr>
            <p:ph idx="12" type="sldNum"/>
          </p:nvPr>
        </p:nvSpPr>
        <p:spPr>
          <a:xfrm>
            <a:off x="8540496" y="4850203"/>
            <a:ext cx="548700" cy="211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sz="900"/>
              <a:t>‹#›</a:t>
            </a:fld>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8"/>
          <p:cNvSpPr txBox="1"/>
          <p:nvPr>
            <p:ph idx="12" type="sldNum"/>
          </p:nvPr>
        </p:nvSpPr>
        <p:spPr>
          <a:xfrm>
            <a:off x="8540496" y="4850203"/>
            <a:ext cx="548700" cy="211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sz="900"/>
              <a:t>‹#›</a:t>
            </a:fld>
            <a:endParaRPr sz="900"/>
          </a:p>
        </p:txBody>
      </p:sp>
      <p:sp>
        <p:nvSpPr>
          <p:cNvPr id="272" name="Google Shape;272;p28"/>
          <p:cNvSpPr txBox="1"/>
          <p:nvPr/>
        </p:nvSpPr>
        <p:spPr>
          <a:xfrm>
            <a:off x="1387700" y="916475"/>
            <a:ext cx="38658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highlight>
                  <a:srgbClr val="FFCD00"/>
                </a:highlight>
                <a:latin typeface="Lora"/>
                <a:ea typeface="Lora"/>
                <a:cs typeface="Lora"/>
                <a:sym typeface="Lora"/>
              </a:rPr>
              <a:t>Recommendations</a:t>
            </a:r>
            <a:endParaRPr b="1" sz="2000">
              <a:highlight>
                <a:srgbClr val="FFCD00"/>
              </a:highlight>
              <a:latin typeface="Lora"/>
              <a:ea typeface="Lora"/>
              <a:cs typeface="Lora"/>
              <a:sym typeface="Lora"/>
            </a:endParaRPr>
          </a:p>
        </p:txBody>
      </p:sp>
      <p:sp>
        <p:nvSpPr>
          <p:cNvPr id="273" name="Google Shape;273;p28"/>
          <p:cNvSpPr/>
          <p:nvPr/>
        </p:nvSpPr>
        <p:spPr>
          <a:xfrm>
            <a:off x="916410" y="997864"/>
            <a:ext cx="205838" cy="27281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4" name="Google Shape;274;p28"/>
          <p:cNvPicPr preferRelativeResize="0"/>
          <p:nvPr/>
        </p:nvPicPr>
        <p:blipFill>
          <a:blip r:embed="rId3">
            <a:alphaModFix/>
          </a:blip>
          <a:stretch>
            <a:fillRect/>
          </a:stretch>
        </p:blipFill>
        <p:spPr>
          <a:xfrm>
            <a:off x="59975" y="1679838"/>
            <a:ext cx="6315426" cy="3282776"/>
          </a:xfrm>
          <a:prstGeom prst="rect">
            <a:avLst/>
          </a:prstGeom>
          <a:noFill/>
          <a:ln>
            <a:noFill/>
          </a:ln>
        </p:spPr>
      </p:pic>
      <p:sp>
        <p:nvSpPr>
          <p:cNvPr id="275" name="Google Shape;275;p28"/>
          <p:cNvSpPr txBox="1"/>
          <p:nvPr/>
        </p:nvSpPr>
        <p:spPr>
          <a:xfrm>
            <a:off x="6375400" y="1312800"/>
            <a:ext cx="2713800" cy="3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Our deliverable to the solar panel company is a comprehensive data set of regions where the probability of solar panel purchase is most likely, based on customer segmentation.  </a:t>
            </a:r>
            <a:endParaRPr sz="1200">
              <a:latin typeface="Quattrocento Sans"/>
              <a:ea typeface="Quattrocento Sans"/>
              <a:cs typeface="Quattrocento Sans"/>
              <a:sym typeface="Quattrocento Sans"/>
            </a:endParaRPr>
          </a:p>
          <a:p>
            <a:pPr indent="0" lvl="0" marL="0" rtl="0" algn="just">
              <a:spcBef>
                <a:spcPts val="0"/>
              </a:spcBef>
              <a:spcAft>
                <a:spcPts val="0"/>
              </a:spcAft>
              <a:buNone/>
            </a:pPr>
            <a:r>
              <a:rPr lang="en" sz="1200">
                <a:latin typeface="Quattrocento Sans"/>
                <a:ea typeface="Quattrocento Sans"/>
                <a:cs typeface="Quattrocento Sans"/>
                <a:sym typeface="Quattrocento Sans"/>
              </a:rPr>
              <a:t> </a:t>
            </a:r>
            <a:endParaRPr sz="1200">
              <a:latin typeface="Quattrocento Sans"/>
              <a:ea typeface="Quattrocento Sans"/>
              <a:cs typeface="Quattrocento Sans"/>
              <a:sym typeface="Quattrocento Sans"/>
            </a:endParaRPr>
          </a:p>
          <a:p>
            <a:pPr indent="-304800" lvl="0" marL="457200" rtl="0" algn="l">
              <a:spcBef>
                <a:spcPts val="0"/>
              </a:spcBef>
              <a:spcAft>
                <a:spcPts val="0"/>
              </a:spcAft>
              <a:buSzPts val="1200"/>
              <a:buFont typeface="Quattrocento Sans"/>
              <a:buChar char="●"/>
            </a:pPr>
            <a:r>
              <a:rPr lang="en" sz="1200">
                <a:latin typeface="Quattrocento Sans"/>
                <a:ea typeface="Quattrocento Sans"/>
                <a:cs typeface="Quattrocento Sans"/>
                <a:sym typeface="Quattrocento Sans"/>
              </a:rPr>
              <a:t>Target our chosen segment: customers who are older, and choose environmentally </a:t>
            </a:r>
            <a:r>
              <a:rPr lang="en" sz="1200">
                <a:latin typeface="Quattrocento Sans"/>
                <a:ea typeface="Quattrocento Sans"/>
                <a:cs typeface="Quattrocento Sans"/>
                <a:sym typeface="Quattrocento Sans"/>
              </a:rPr>
              <a:t>friendly</a:t>
            </a:r>
            <a:r>
              <a:rPr lang="en" sz="1200">
                <a:latin typeface="Quattrocento Sans"/>
                <a:ea typeface="Quattrocento Sans"/>
                <a:cs typeface="Quattrocento Sans"/>
                <a:sym typeface="Quattrocento Sans"/>
              </a:rPr>
              <a:t> options for transportation</a:t>
            </a:r>
            <a:endParaRPr sz="1200">
              <a:latin typeface="Quattrocento Sans"/>
              <a:ea typeface="Quattrocento Sans"/>
              <a:cs typeface="Quattrocento Sans"/>
              <a:sym typeface="Quattrocento Sans"/>
            </a:endParaRPr>
          </a:p>
          <a:p>
            <a:pPr indent="-304800" lvl="0" marL="457200" rtl="0" algn="l">
              <a:spcBef>
                <a:spcPts val="0"/>
              </a:spcBef>
              <a:spcAft>
                <a:spcPts val="0"/>
              </a:spcAft>
              <a:buSzPts val="1200"/>
              <a:buFont typeface="Quattrocento Sans"/>
              <a:buChar char="●"/>
            </a:pPr>
            <a:r>
              <a:rPr lang="en" sz="1200">
                <a:latin typeface="Quattrocento Sans"/>
                <a:ea typeface="Quattrocento Sans"/>
                <a:cs typeface="Quattrocento Sans"/>
                <a:sym typeface="Quattrocento Sans"/>
              </a:rPr>
              <a:t>Cater towards areas with large industries that would generate more solar power from ‘frost days’ </a:t>
            </a:r>
            <a:endParaRPr sz="1200">
              <a:latin typeface="Quattrocento Sans"/>
              <a:ea typeface="Quattrocento Sans"/>
              <a:cs typeface="Quattrocento Sans"/>
              <a:sym typeface="Quattrocento Sans"/>
            </a:endParaRPr>
          </a:p>
          <a:p>
            <a:pPr indent="-304800" lvl="0" marL="457200" rtl="0" algn="l">
              <a:spcBef>
                <a:spcPts val="0"/>
              </a:spcBef>
              <a:spcAft>
                <a:spcPts val="0"/>
              </a:spcAft>
              <a:buSzPts val="1200"/>
              <a:buFont typeface="Quattrocento Sans"/>
              <a:buChar char="●"/>
            </a:pPr>
            <a:r>
              <a:rPr lang="en" sz="1200">
                <a:latin typeface="Quattrocento Sans"/>
                <a:ea typeface="Quattrocento Sans"/>
                <a:cs typeface="Quattrocento Sans"/>
                <a:sym typeface="Quattrocento Sans"/>
              </a:rPr>
              <a:t>Work with local authorities on residential rebates</a:t>
            </a:r>
            <a:endParaRPr sz="1200">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1381250" y="937125"/>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Appendix</a:t>
            </a:r>
            <a:endParaRPr/>
          </a:p>
        </p:txBody>
      </p:sp>
      <p:pic>
        <p:nvPicPr>
          <p:cNvPr id="281" name="Google Shape;281;p29"/>
          <p:cNvPicPr preferRelativeResize="0"/>
          <p:nvPr/>
        </p:nvPicPr>
        <p:blipFill>
          <a:blip r:embed="rId3">
            <a:alphaModFix/>
          </a:blip>
          <a:stretch>
            <a:fillRect/>
          </a:stretch>
        </p:blipFill>
        <p:spPr>
          <a:xfrm>
            <a:off x="152400" y="1525125"/>
            <a:ext cx="4182846" cy="3465975"/>
          </a:xfrm>
          <a:prstGeom prst="rect">
            <a:avLst/>
          </a:prstGeom>
          <a:noFill/>
          <a:ln>
            <a:noFill/>
          </a:ln>
        </p:spPr>
      </p:pic>
      <p:pic>
        <p:nvPicPr>
          <p:cNvPr id="282" name="Google Shape;282;p29"/>
          <p:cNvPicPr preferRelativeResize="0"/>
          <p:nvPr/>
        </p:nvPicPr>
        <p:blipFill>
          <a:blip r:embed="rId4">
            <a:alphaModFix/>
          </a:blip>
          <a:stretch>
            <a:fillRect/>
          </a:stretch>
        </p:blipFill>
        <p:spPr>
          <a:xfrm>
            <a:off x="7574225" y="2796150"/>
            <a:ext cx="1228725" cy="923925"/>
          </a:xfrm>
          <a:prstGeom prst="rect">
            <a:avLst/>
          </a:prstGeom>
          <a:noFill/>
          <a:ln>
            <a:noFill/>
          </a:ln>
        </p:spPr>
      </p:pic>
      <p:sp>
        <p:nvSpPr>
          <p:cNvPr id="283" name="Google Shape;283;p29"/>
          <p:cNvSpPr txBox="1"/>
          <p:nvPr/>
        </p:nvSpPr>
        <p:spPr>
          <a:xfrm>
            <a:off x="1629425" y="1572075"/>
            <a:ext cx="1228800" cy="5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rgbClr val="FFCD00"/>
                </a:highlight>
                <a:latin typeface="Lora"/>
                <a:ea typeface="Lora"/>
                <a:cs typeface="Lora"/>
                <a:sym typeface="Lora"/>
              </a:rPr>
              <a:t>Elbow Plot</a:t>
            </a:r>
            <a:endParaRPr b="1">
              <a:highlight>
                <a:srgbClr val="FFCD00"/>
              </a:highlight>
              <a:latin typeface="Lora"/>
              <a:ea typeface="Lora"/>
              <a:cs typeface="Lora"/>
              <a:sym typeface="Lora"/>
            </a:endParaRPr>
          </a:p>
        </p:txBody>
      </p:sp>
      <p:sp>
        <p:nvSpPr>
          <p:cNvPr id="284" name="Google Shape;284;p29"/>
          <p:cNvSpPr txBox="1"/>
          <p:nvPr/>
        </p:nvSpPr>
        <p:spPr>
          <a:xfrm>
            <a:off x="7413241" y="1572075"/>
            <a:ext cx="1550700" cy="5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rgbClr val="FFCD00"/>
                </a:highlight>
                <a:latin typeface="Lora"/>
                <a:ea typeface="Lora"/>
                <a:cs typeface="Lora"/>
                <a:sym typeface="Lora"/>
              </a:rPr>
              <a:t>Cluster Breakout</a:t>
            </a:r>
            <a:endParaRPr b="1">
              <a:highlight>
                <a:srgbClr val="FFCD00"/>
              </a:highlight>
              <a:latin typeface="Lora"/>
              <a:ea typeface="Lora"/>
              <a:cs typeface="Lora"/>
              <a:sym typeface="Lora"/>
            </a:endParaRPr>
          </a:p>
        </p:txBody>
      </p:sp>
      <p:sp>
        <p:nvSpPr>
          <p:cNvPr id="285" name="Google Shape;285;p29"/>
          <p:cNvSpPr txBox="1"/>
          <p:nvPr/>
        </p:nvSpPr>
        <p:spPr>
          <a:xfrm>
            <a:off x="4664550" y="1572075"/>
            <a:ext cx="1976700" cy="5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rgbClr val="FFCD00"/>
                </a:highlight>
                <a:latin typeface="Lora"/>
                <a:ea typeface="Lora"/>
                <a:cs typeface="Lora"/>
                <a:sym typeface="Lora"/>
              </a:rPr>
              <a:t>Cluster Plot</a:t>
            </a:r>
            <a:endParaRPr b="1">
              <a:highlight>
                <a:srgbClr val="FFCD00"/>
              </a:highlight>
              <a:latin typeface="Lora"/>
              <a:ea typeface="Lora"/>
              <a:cs typeface="Lora"/>
              <a:sym typeface="Lora"/>
            </a:endParaRPr>
          </a:p>
        </p:txBody>
      </p:sp>
      <p:pic>
        <p:nvPicPr>
          <p:cNvPr id="286" name="Google Shape;286;p29"/>
          <p:cNvPicPr preferRelativeResize="0"/>
          <p:nvPr/>
        </p:nvPicPr>
        <p:blipFill>
          <a:blip r:embed="rId5">
            <a:alphaModFix/>
          </a:blip>
          <a:stretch>
            <a:fillRect/>
          </a:stretch>
        </p:blipFill>
        <p:spPr>
          <a:xfrm>
            <a:off x="4015275" y="2022425"/>
            <a:ext cx="3275238" cy="2651189"/>
          </a:xfrm>
          <a:prstGeom prst="rect">
            <a:avLst/>
          </a:prstGeom>
          <a:noFill/>
          <a:ln>
            <a:noFill/>
          </a:ln>
        </p:spPr>
      </p:pic>
      <p:grpSp>
        <p:nvGrpSpPr>
          <p:cNvPr id="287" name="Google Shape;287;p29"/>
          <p:cNvGrpSpPr/>
          <p:nvPr/>
        </p:nvGrpSpPr>
        <p:grpSpPr>
          <a:xfrm>
            <a:off x="887161" y="1020803"/>
            <a:ext cx="274342" cy="198879"/>
            <a:chOff x="3932350" y="3714775"/>
            <a:chExt cx="439650" cy="319075"/>
          </a:xfrm>
        </p:grpSpPr>
        <p:sp>
          <p:nvSpPr>
            <p:cNvPr id="288" name="Google Shape;288;p29"/>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9"/>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9"/>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9"/>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9"/>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p30"/>
          <p:cNvPicPr preferRelativeResize="0"/>
          <p:nvPr/>
        </p:nvPicPr>
        <p:blipFill>
          <a:blip r:embed="rId3">
            <a:alphaModFix/>
          </a:blip>
          <a:stretch>
            <a:fillRect/>
          </a:stretch>
        </p:blipFill>
        <p:spPr>
          <a:xfrm>
            <a:off x="381163" y="278637"/>
            <a:ext cx="2712475" cy="4586224"/>
          </a:xfrm>
          <a:prstGeom prst="rect">
            <a:avLst/>
          </a:prstGeom>
          <a:noFill/>
          <a:ln>
            <a:noFill/>
          </a:ln>
        </p:spPr>
      </p:pic>
      <p:pic>
        <p:nvPicPr>
          <p:cNvPr id="298" name="Google Shape;298;p30"/>
          <p:cNvPicPr preferRelativeResize="0"/>
          <p:nvPr/>
        </p:nvPicPr>
        <p:blipFill>
          <a:blip r:embed="rId4">
            <a:alphaModFix/>
          </a:blip>
          <a:stretch>
            <a:fillRect/>
          </a:stretch>
        </p:blipFill>
        <p:spPr>
          <a:xfrm>
            <a:off x="3093625" y="278625"/>
            <a:ext cx="2663575" cy="4586224"/>
          </a:xfrm>
          <a:prstGeom prst="rect">
            <a:avLst/>
          </a:prstGeom>
          <a:noFill/>
          <a:ln>
            <a:noFill/>
          </a:ln>
        </p:spPr>
      </p:pic>
      <p:pic>
        <p:nvPicPr>
          <p:cNvPr id="299" name="Google Shape;299;p30"/>
          <p:cNvPicPr preferRelativeResize="0"/>
          <p:nvPr/>
        </p:nvPicPr>
        <p:blipFill>
          <a:blip r:embed="rId5">
            <a:alphaModFix/>
          </a:blip>
          <a:stretch>
            <a:fillRect/>
          </a:stretch>
        </p:blipFill>
        <p:spPr>
          <a:xfrm>
            <a:off x="5757199" y="278637"/>
            <a:ext cx="3005639" cy="2693118"/>
          </a:xfrm>
          <a:prstGeom prst="rect">
            <a:avLst/>
          </a:prstGeom>
          <a:noFill/>
          <a:ln>
            <a:noFill/>
          </a:ln>
        </p:spPr>
      </p:pic>
      <p:sp>
        <p:nvSpPr>
          <p:cNvPr id="300" name="Google Shape;300;p30"/>
          <p:cNvSpPr txBox="1"/>
          <p:nvPr/>
        </p:nvSpPr>
        <p:spPr>
          <a:xfrm>
            <a:off x="6460675" y="3063375"/>
            <a:ext cx="1598700" cy="6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highlight>
                  <a:srgbClr val="FFCD00"/>
                </a:highlight>
                <a:latin typeface="Lora"/>
                <a:ea typeface="Lora"/>
                <a:cs typeface="Lora"/>
                <a:sym typeface="Lora"/>
              </a:rPr>
              <a:t>Regression Summary</a:t>
            </a:r>
            <a:endParaRPr b="1" sz="1800">
              <a:highlight>
                <a:srgbClr val="FFCD00"/>
              </a:highlight>
              <a:latin typeface="Lora"/>
              <a:ea typeface="Lora"/>
              <a:cs typeface="Lora"/>
              <a:sym typeface="Lora"/>
            </a:endParaRPr>
          </a:p>
        </p:txBody>
      </p:sp>
      <p:grpSp>
        <p:nvGrpSpPr>
          <p:cNvPr id="301" name="Google Shape;301;p30"/>
          <p:cNvGrpSpPr/>
          <p:nvPr/>
        </p:nvGrpSpPr>
        <p:grpSpPr>
          <a:xfrm>
            <a:off x="5879258" y="3827826"/>
            <a:ext cx="2946271" cy="1022061"/>
            <a:chOff x="3932350" y="3714775"/>
            <a:chExt cx="439650" cy="319075"/>
          </a:xfrm>
        </p:grpSpPr>
        <p:sp>
          <p:nvSpPr>
            <p:cNvPr id="302" name="Google Shape;302;p3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CD00"/>
                </a:highlight>
                <a:latin typeface="Arial"/>
                <a:ea typeface="Arial"/>
                <a:cs typeface="Arial"/>
                <a:sym typeface="Arial"/>
              </a:endParaRPr>
            </a:p>
          </p:txBody>
        </p:sp>
        <p:sp>
          <p:nvSpPr>
            <p:cNvPr id="303" name="Google Shape;303;p3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CD00"/>
                </a:highlight>
                <a:latin typeface="Arial"/>
                <a:ea typeface="Arial"/>
                <a:cs typeface="Arial"/>
                <a:sym typeface="Arial"/>
              </a:endParaRPr>
            </a:p>
          </p:txBody>
        </p:sp>
        <p:sp>
          <p:nvSpPr>
            <p:cNvPr id="304" name="Google Shape;304;p3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CD00"/>
                </a:highlight>
                <a:latin typeface="Arial"/>
                <a:ea typeface="Arial"/>
                <a:cs typeface="Arial"/>
                <a:sym typeface="Arial"/>
              </a:endParaRPr>
            </a:p>
          </p:txBody>
        </p:sp>
        <p:sp>
          <p:nvSpPr>
            <p:cNvPr id="305" name="Google Shape;305;p3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CD00"/>
                </a:highlight>
                <a:latin typeface="Arial"/>
                <a:ea typeface="Arial"/>
                <a:cs typeface="Arial"/>
                <a:sym typeface="Arial"/>
              </a:endParaRPr>
            </a:p>
          </p:txBody>
        </p:sp>
        <p:sp>
          <p:nvSpPr>
            <p:cNvPr id="306" name="Google Shape;306;p3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CD00"/>
                </a:highlight>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1"/>
          <p:cNvSpPr txBox="1"/>
          <p:nvPr>
            <p:ph idx="4294967295" type="subTitle"/>
          </p:nvPr>
        </p:nvSpPr>
        <p:spPr>
          <a:xfrm>
            <a:off x="2371500" y="2093775"/>
            <a:ext cx="50214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FCD00"/>
              </a:buClr>
              <a:buSzPts val="2400"/>
              <a:buFont typeface="Quattrocento Sans"/>
              <a:buNone/>
            </a:pPr>
            <a:r>
              <a:rPr b="1" i="1" lang="en" sz="3600" u="none" cap="none" strike="noStrike">
                <a:solidFill>
                  <a:srgbClr val="000000"/>
                </a:solidFill>
                <a:latin typeface="Lora"/>
                <a:ea typeface="Lora"/>
                <a:cs typeface="Lora"/>
                <a:sym typeface="Lora"/>
              </a:rPr>
              <a:t>Any </a:t>
            </a:r>
            <a:r>
              <a:rPr b="1" i="1" lang="en" sz="3600" u="none" cap="none" strike="noStrike">
                <a:solidFill>
                  <a:srgbClr val="000000"/>
                </a:solidFill>
                <a:highlight>
                  <a:srgbClr val="FFCD00"/>
                </a:highlight>
                <a:latin typeface="Lora"/>
                <a:ea typeface="Lora"/>
                <a:cs typeface="Lora"/>
                <a:sym typeface="Lora"/>
              </a:rPr>
              <a:t>questions</a:t>
            </a:r>
            <a:r>
              <a:rPr b="1" i="1" lang="en" sz="3600" u="none" cap="none" strike="noStrike">
                <a:solidFill>
                  <a:srgbClr val="000000"/>
                </a:solidFill>
                <a:latin typeface="Lora"/>
                <a:ea typeface="Lora"/>
                <a:cs typeface="Lora"/>
                <a:sym typeface="Lora"/>
              </a:rPr>
              <a:t> ?</a:t>
            </a:r>
            <a:endParaRPr b="1" i="1" sz="3600" u="none" cap="none" strike="noStrike">
              <a:solidFill>
                <a:srgbClr val="000000"/>
              </a:solidFill>
              <a:latin typeface="Lora"/>
              <a:ea typeface="Lora"/>
              <a:cs typeface="Lora"/>
              <a:sym typeface="Lora"/>
            </a:endParaRPr>
          </a:p>
          <a:p>
            <a:pPr indent="0" lvl="0" marL="0" marR="0" rtl="0" algn="l">
              <a:lnSpc>
                <a:spcPct val="100000"/>
              </a:lnSpc>
              <a:spcBef>
                <a:spcPts val="600"/>
              </a:spcBef>
              <a:spcAft>
                <a:spcPts val="0"/>
              </a:spcAft>
              <a:buClr>
                <a:srgbClr val="FFCD00"/>
              </a:buClr>
              <a:buSzPts val="24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b="1" i="0" sz="2400" u="none" cap="none" strike="noStrike">
              <a:solidFill>
                <a:srgbClr val="000000"/>
              </a:solidFill>
              <a:latin typeface="Quattrocento Sans"/>
              <a:ea typeface="Quattrocento Sans"/>
              <a:cs typeface="Quattrocento Sans"/>
              <a:sym typeface="Quattrocento Sans"/>
            </a:endParaRPr>
          </a:p>
        </p:txBody>
      </p:sp>
      <p:cxnSp>
        <p:nvCxnSpPr>
          <p:cNvPr id="312" name="Google Shape;312;p31"/>
          <p:cNvCxnSpPr/>
          <p:nvPr/>
        </p:nvCxnSpPr>
        <p:spPr>
          <a:xfrm>
            <a:off x="6450" y="1428750"/>
            <a:ext cx="2397300" cy="0"/>
          </a:xfrm>
          <a:prstGeom prst="straightConnector1">
            <a:avLst/>
          </a:prstGeom>
          <a:noFill/>
          <a:ln cap="flat" cmpd="sng" w="9525">
            <a:solidFill>
              <a:srgbClr val="CCCCCC"/>
            </a:solidFill>
            <a:prstDash val="solid"/>
            <a:round/>
            <a:headEnd len="sm" w="sm" type="none"/>
            <a:tailEnd len="sm" w="sm" type="none"/>
          </a:ln>
        </p:spPr>
      </p:cxnSp>
      <p:sp>
        <p:nvSpPr>
          <p:cNvPr id="313" name="Google Shape;313;p31"/>
          <p:cNvSpPr txBox="1"/>
          <p:nvPr>
            <p:ph idx="4294967295" type="ctrTitle"/>
          </p:nvPr>
        </p:nvSpPr>
        <p:spPr>
          <a:xfrm>
            <a:off x="2371625" y="8165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Lora"/>
              <a:buNone/>
            </a:pPr>
            <a:r>
              <a:rPr b="1" i="0" lang="en" sz="6000" u="none" cap="none" strike="noStrike">
                <a:solidFill>
                  <a:srgbClr val="000000"/>
                </a:solidFill>
                <a:latin typeface="Lora"/>
                <a:ea typeface="Lora"/>
                <a:cs typeface="Lora"/>
                <a:sym typeface="Lora"/>
              </a:rPr>
              <a:t>Thanks!</a:t>
            </a:r>
            <a:endParaRPr b="1" i="0" sz="6000" u="none" cap="none" strike="noStrike">
              <a:solidFill>
                <a:srgbClr val="000000"/>
              </a:solidFill>
              <a:latin typeface="Lora"/>
              <a:ea typeface="Lora"/>
              <a:cs typeface="Lora"/>
              <a:sym typeface="Lora"/>
            </a:endParaRPr>
          </a:p>
        </p:txBody>
      </p:sp>
      <p:cxnSp>
        <p:nvCxnSpPr>
          <p:cNvPr id="314" name="Google Shape;314;p31"/>
          <p:cNvCxnSpPr/>
          <p:nvPr/>
        </p:nvCxnSpPr>
        <p:spPr>
          <a:xfrm>
            <a:off x="5589800" y="1428750"/>
            <a:ext cx="3554100" cy="0"/>
          </a:xfrm>
          <a:prstGeom prst="straightConnector1">
            <a:avLst/>
          </a:prstGeom>
          <a:noFill/>
          <a:ln cap="flat" cmpd="sng" w="9525">
            <a:solidFill>
              <a:srgbClr val="CCCCCC"/>
            </a:solidFill>
            <a:prstDash val="solid"/>
            <a:round/>
            <a:headEnd len="sm" w="sm" type="none"/>
            <a:tailEnd len="sm" w="sm" type="none"/>
          </a:ln>
        </p:spPr>
      </p:cxnSp>
      <p:sp>
        <p:nvSpPr>
          <p:cNvPr id="315" name="Google Shape;315;p31"/>
          <p:cNvSpPr/>
          <p:nvPr/>
        </p:nvSpPr>
        <p:spPr>
          <a:xfrm>
            <a:off x="831925" y="859175"/>
            <a:ext cx="1139100" cy="11391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6" name="Google Shape;316;p31"/>
          <p:cNvGrpSpPr/>
          <p:nvPr/>
        </p:nvGrpSpPr>
        <p:grpSpPr>
          <a:xfrm>
            <a:off x="1148895" y="1190761"/>
            <a:ext cx="505722" cy="475767"/>
            <a:chOff x="5972700" y="2330200"/>
            <a:chExt cx="411625" cy="387275"/>
          </a:xfrm>
        </p:grpSpPr>
        <p:sp>
          <p:nvSpPr>
            <p:cNvPr id="317" name="Google Shape;317;p3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3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4"/>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Executive Summary </a:t>
            </a:r>
            <a:endParaRPr/>
          </a:p>
        </p:txBody>
      </p:sp>
      <p:grpSp>
        <p:nvGrpSpPr>
          <p:cNvPr id="88" name="Google Shape;88;p14"/>
          <p:cNvGrpSpPr/>
          <p:nvPr/>
        </p:nvGrpSpPr>
        <p:grpSpPr>
          <a:xfrm>
            <a:off x="914400" y="1024128"/>
            <a:ext cx="210313" cy="237728"/>
            <a:chOff x="3979850" y="1598950"/>
            <a:chExt cx="356825" cy="505375"/>
          </a:xfrm>
        </p:grpSpPr>
        <p:sp>
          <p:nvSpPr>
            <p:cNvPr id="89" name="Google Shape;89;p14"/>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4"/>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just">
              <a:lnSpc>
                <a:spcPct val="115000"/>
              </a:lnSpc>
              <a:spcBef>
                <a:spcPts val="600"/>
              </a:spcBef>
              <a:spcAft>
                <a:spcPts val="0"/>
              </a:spcAft>
              <a:buNone/>
            </a:pPr>
            <a:r>
              <a:rPr lang="en" sz="1800"/>
              <a:t>With the growing attention to global warming, the widespread transition to renewable energy, and increased entry of electric cars, you might think that solar panel installation is a no-brainer. It seems the right time to grow our solar energy business. As it turns out, the solar panels market is very complex, and the business is tough to crack. Solar panels are expensive and not economical in every location and are just not easy to sell. What do we do?</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1381250" y="909263"/>
            <a:ext cx="4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Research Objective</a:t>
            </a:r>
            <a:endParaRPr b="0"/>
          </a:p>
          <a:p>
            <a:pPr indent="0" lvl="0" marL="0" rtl="0" algn="l">
              <a:lnSpc>
                <a:spcPct val="115000"/>
              </a:lnSpc>
              <a:spcBef>
                <a:spcPts val="0"/>
              </a:spcBef>
              <a:spcAft>
                <a:spcPts val="0"/>
              </a:spcAft>
              <a:buNone/>
            </a:pPr>
            <a:r>
              <a:rPr b="0" lang="en" sz="1000">
                <a:solidFill>
                  <a:schemeClr val="dk1"/>
                </a:solidFill>
                <a:latin typeface="Quattrocento Sans"/>
                <a:ea typeface="Quattrocento Sans"/>
                <a:cs typeface="Quattrocento Sans"/>
                <a:sym typeface="Quattrocento Sans"/>
              </a:rPr>
              <a:t>Optimize strategic marketing for energy conservation through U.S. solar panel sales</a:t>
            </a:r>
            <a:endParaRPr sz="1000">
              <a:latin typeface="Quattrocento Sans"/>
              <a:ea typeface="Quattrocento Sans"/>
              <a:cs typeface="Quattrocento Sans"/>
              <a:sym typeface="Quattrocento Sans"/>
            </a:endParaRPr>
          </a:p>
        </p:txBody>
      </p:sp>
      <p:sp>
        <p:nvSpPr>
          <p:cNvPr id="97" name="Google Shape;97;p15"/>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98" name="Google Shape;98;p15"/>
          <p:cNvSpPr txBox="1"/>
          <p:nvPr>
            <p:ph idx="2" type="body"/>
          </p:nvPr>
        </p:nvSpPr>
        <p:spPr>
          <a:xfrm>
            <a:off x="6041722" y="1618700"/>
            <a:ext cx="2396700" cy="3231000"/>
          </a:xfrm>
          <a:prstGeom prst="rect">
            <a:avLst/>
          </a:prstGeom>
        </p:spPr>
        <p:txBody>
          <a:bodyPr anchorCtr="0" anchor="ctr" bIns="91425" lIns="91425" spcFirstLastPara="1" rIns="91425" wrap="square" tIns="91425">
            <a:noAutofit/>
          </a:bodyPr>
          <a:lstStyle/>
          <a:p>
            <a:pPr indent="171450" lvl="0" marL="0" rtl="0" algn="l">
              <a:lnSpc>
                <a:spcPct val="115000"/>
              </a:lnSpc>
              <a:spcBef>
                <a:spcPts val="0"/>
              </a:spcBef>
              <a:spcAft>
                <a:spcPts val="0"/>
              </a:spcAft>
              <a:buClr>
                <a:schemeClr val="dk1"/>
              </a:buClr>
              <a:buSzPts val="1100"/>
              <a:buFont typeface="Arial"/>
              <a:buNone/>
            </a:pPr>
            <a:r>
              <a:rPr lang="en" sz="1200">
                <a:solidFill>
                  <a:schemeClr val="dk1"/>
                </a:solidFill>
              </a:rPr>
              <a:t>The goal of this analysis is to </a:t>
            </a:r>
            <a:r>
              <a:rPr b="1" lang="en" sz="1200" u="sng">
                <a:solidFill>
                  <a:schemeClr val="dk1"/>
                </a:solidFill>
              </a:rPr>
              <a:t>identify regions and populous that would have  high propensity to invest in solar energy</a:t>
            </a:r>
            <a:r>
              <a:rPr lang="en" sz="1200">
                <a:solidFill>
                  <a:schemeClr val="dk1"/>
                </a:solidFill>
              </a:rPr>
              <a:t>.</a:t>
            </a:r>
            <a:endParaRPr>
              <a:solidFill>
                <a:schemeClr val="dk1"/>
              </a:solidFill>
            </a:endParaRPr>
          </a:p>
          <a:p>
            <a:pPr indent="171450" lvl="0" marL="0" rtl="0" algn="l">
              <a:lnSpc>
                <a:spcPct val="115000"/>
              </a:lnSpc>
              <a:spcBef>
                <a:spcPts val="1000"/>
              </a:spcBef>
              <a:spcAft>
                <a:spcPts val="0"/>
              </a:spcAft>
              <a:buNone/>
            </a:pPr>
            <a:r>
              <a:rPr lang="en" sz="1200"/>
              <a:t>The figure to the left represents the current solar panel distribution in the United States.</a:t>
            </a:r>
            <a:endParaRPr sz="1200"/>
          </a:p>
          <a:p>
            <a:pPr indent="171450" lvl="0" marL="0" rtl="0" algn="l">
              <a:lnSpc>
                <a:spcPct val="115000"/>
              </a:lnSpc>
              <a:spcBef>
                <a:spcPts val="1000"/>
              </a:spcBef>
              <a:spcAft>
                <a:spcPts val="1000"/>
              </a:spcAft>
              <a:buNone/>
            </a:pPr>
            <a:r>
              <a:rPr lang="en" sz="1200"/>
              <a:t>As is evident, some states with higher energy costs show a larger solar panel distribution and some do not. So what affects adoption? This is a complex problem to solve.</a:t>
            </a:r>
            <a:endParaRPr/>
          </a:p>
        </p:txBody>
      </p:sp>
      <p:pic>
        <p:nvPicPr>
          <p:cNvPr id="99" name="Google Shape;99;p15"/>
          <p:cNvPicPr preferRelativeResize="0"/>
          <p:nvPr/>
        </p:nvPicPr>
        <p:blipFill>
          <a:blip r:embed="rId3">
            <a:alphaModFix/>
          </a:blip>
          <a:stretch>
            <a:fillRect/>
          </a:stretch>
        </p:blipFill>
        <p:spPr>
          <a:xfrm>
            <a:off x="716325" y="1586975"/>
            <a:ext cx="5325402" cy="3327924"/>
          </a:xfrm>
          <a:prstGeom prst="rect">
            <a:avLst/>
          </a:prstGeom>
          <a:noFill/>
          <a:ln>
            <a:noFill/>
          </a:ln>
        </p:spPr>
      </p:pic>
      <p:grpSp>
        <p:nvGrpSpPr>
          <p:cNvPr id="100" name="Google Shape;100;p15"/>
          <p:cNvGrpSpPr/>
          <p:nvPr/>
        </p:nvGrpSpPr>
        <p:grpSpPr>
          <a:xfrm>
            <a:off x="914400" y="1024128"/>
            <a:ext cx="210302" cy="210302"/>
            <a:chOff x="5941025" y="3634400"/>
            <a:chExt cx="467650" cy="467650"/>
          </a:xfrm>
        </p:grpSpPr>
        <p:sp>
          <p:nvSpPr>
            <p:cNvPr id="101" name="Google Shape;101;p1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Research Plan</a:t>
            </a:r>
            <a:endParaRPr/>
          </a:p>
        </p:txBody>
      </p:sp>
      <p:sp>
        <p:nvSpPr>
          <p:cNvPr id="112" name="Google Shape;112;p16"/>
          <p:cNvSpPr txBox="1"/>
          <p:nvPr>
            <p:ph idx="1" type="body"/>
          </p:nvPr>
        </p:nvSpPr>
        <p:spPr>
          <a:xfrm>
            <a:off x="1284850" y="1544700"/>
            <a:ext cx="7207500" cy="3112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t>To meet our objective of identifying target areas and customers we need to answer the following questions:</a:t>
            </a:r>
            <a:endParaRPr sz="1800"/>
          </a:p>
          <a:p>
            <a:pPr indent="-342900" lvl="0" marL="457200" rtl="0" algn="l">
              <a:lnSpc>
                <a:spcPct val="115000"/>
              </a:lnSpc>
              <a:spcBef>
                <a:spcPts val="600"/>
              </a:spcBef>
              <a:spcAft>
                <a:spcPts val="0"/>
              </a:spcAft>
              <a:buSzPts val="1800"/>
              <a:buAutoNum type="arabicPeriod"/>
            </a:pPr>
            <a:r>
              <a:rPr lang="en" sz="1800"/>
              <a:t>What drives the sales of solar panels?  </a:t>
            </a:r>
            <a:endParaRPr sz="1800"/>
          </a:p>
          <a:p>
            <a:pPr indent="-342900" lvl="0" marL="457200" rtl="0" algn="l">
              <a:lnSpc>
                <a:spcPct val="115000"/>
              </a:lnSpc>
              <a:spcBef>
                <a:spcPts val="600"/>
              </a:spcBef>
              <a:spcAft>
                <a:spcPts val="0"/>
              </a:spcAft>
              <a:buSzPts val="1800"/>
              <a:buAutoNum type="arabicPeriod"/>
            </a:pPr>
            <a:r>
              <a:rPr lang="en" sz="1800"/>
              <a:t>What are the significant variables? </a:t>
            </a:r>
            <a:endParaRPr sz="1800"/>
          </a:p>
          <a:p>
            <a:pPr indent="-342900" lvl="0" marL="457200" rtl="0" algn="l">
              <a:lnSpc>
                <a:spcPct val="115000"/>
              </a:lnSpc>
              <a:spcBef>
                <a:spcPts val="600"/>
              </a:spcBef>
              <a:spcAft>
                <a:spcPts val="0"/>
              </a:spcAft>
              <a:buSzPts val="1800"/>
              <a:buAutoNum type="arabicPeriod"/>
            </a:pPr>
            <a:r>
              <a:rPr lang="en" sz="1800">
                <a:solidFill>
                  <a:schemeClr val="dk1"/>
                </a:solidFill>
              </a:rPr>
              <a:t>Who are current consumers?  </a:t>
            </a:r>
            <a:endParaRPr sz="1800">
              <a:solidFill>
                <a:schemeClr val="dk1"/>
              </a:solidFill>
            </a:endParaRPr>
          </a:p>
          <a:p>
            <a:pPr indent="-342900" lvl="0" marL="457200" rtl="0" algn="l">
              <a:lnSpc>
                <a:spcPct val="115000"/>
              </a:lnSpc>
              <a:spcBef>
                <a:spcPts val="600"/>
              </a:spcBef>
              <a:spcAft>
                <a:spcPts val="0"/>
              </a:spcAft>
              <a:buSzPts val="1800"/>
              <a:buAutoNum type="arabicPeriod"/>
            </a:pPr>
            <a:r>
              <a:rPr lang="en" sz="1800"/>
              <a:t>Who are our target customers? </a:t>
            </a:r>
            <a:endParaRPr sz="1800"/>
          </a:p>
          <a:p>
            <a:pPr indent="0" lvl="0" marL="0" rtl="0" algn="l">
              <a:lnSpc>
                <a:spcPct val="115000"/>
              </a:lnSpc>
              <a:spcBef>
                <a:spcPts val="600"/>
              </a:spcBef>
              <a:spcAft>
                <a:spcPts val="0"/>
              </a:spcAft>
              <a:buNone/>
            </a:pPr>
            <a:r>
              <a:rPr lang="en" sz="1400"/>
              <a:t>Answering the fourth question takes analysis of everything we do for the first three.</a:t>
            </a:r>
            <a:endParaRPr sz="1400"/>
          </a:p>
          <a:p>
            <a:pPr indent="0" lvl="0" marL="0" rtl="0" algn="l">
              <a:spcBef>
                <a:spcPts val="600"/>
              </a:spcBef>
              <a:spcAft>
                <a:spcPts val="0"/>
              </a:spcAft>
              <a:buNone/>
            </a:pPr>
            <a:r>
              <a:t/>
            </a:r>
            <a:endParaRPr sz="1800"/>
          </a:p>
        </p:txBody>
      </p:sp>
      <p:grpSp>
        <p:nvGrpSpPr>
          <p:cNvPr id="113" name="Google Shape;113;p16"/>
          <p:cNvGrpSpPr/>
          <p:nvPr/>
        </p:nvGrpSpPr>
        <p:grpSpPr>
          <a:xfrm>
            <a:off x="916458" y="1019750"/>
            <a:ext cx="214625" cy="214625"/>
            <a:chOff x="2594050" y="1631825"/>
            <a:chExt cx="439625" cy="439625"/>
          </a:xfrm>
        </p:grpSpPr>
        <p:sp>
          <p:nvSpPr>
            <p:cNvPr id="114" name="Google Shape;114;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1381250" y="922675"/>
            <a:ext cx="4762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Research Process</a:t>
            </a:r>
            <a:endParaRPr/>
          </a:p>
        </p:txBody>
      </p:sp>
      <p:sp>
        <p:nvSpPr>
          <p:cNvPr id="123" name="Google Shape;123;p17"/>
          <p:cNvSpPr txBox="1"/>
          <p:nvPr>
            <p:ph idx="1" type="body"/>
          </p:nvPr>
        </p:nvSpPr>
        <p:spPr>
          <a:xfrm>
            <a:off x="1381250" y="1521900"/>
            <a:ext cx="6809700" cy="344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t>We aim to find potential customers with high propensity for solar panel installation.</a:t>
            </a:r>
            <a:endParaRPr sz="1200"/>
          </a:p>
          <a:p>
            <a:pPr indent="0" lvl="0" marL="0" rtl="0" algn="l">
              <a:spcBef>
                <a:spcPts val="600"/>
              </a:spcBef>
              <a:spcAft>
                <a:spcPts val="0"/>
              </a:spcAft>
              <a:buNone/>
            </a:pPr>
            <a:r>
              <a:rPr lang="en" sz="1200"/>
              <a:t>Steps to identify them:</a:t>
            </a:r>
            <a:endParaRPr sz="1200"/>
          </a:p>
          <a:p>
            <a:pPr indent="-304800" lvl="0" marL="457200" rtl="0" algn="l">
              <a:spcBef>
                <a:spcPts val="600"/>
              </a:spcBef>
              <a:spcAft>
                <a:spcPts val="0"/>
              </a:spcAft>
              <a:buSzPts val="1200"/>
              <a:buChar char="●"/>
            </a:pPr>
            <a:r>
              <a:rPr lang="en" sz="1200"/>
              <a:t>Identify variables with significant correlation to having solar panels</a:t>
            </a:r>
            <a:endParaRPr sz="1200"/>
          </a:p>
          <a:p>
            <a:pPr indent="-304800" lvl="0" marL="457200" rtl="0" algn="l">
              <a:spcBef>
                <a:spcPts val="600"/>
              </a:spcBef>
              <a:spcAft>
                <a:spcPts val="0"/>
              </a:spcAft>
              <a:buSzPts val="1200"/>
              <a:buChar char="●"/>
            </a:pPr>
            <a:r>
              <a:rPr lang="en" sz="1200"/>
              <a:t>Narrow down to attributes of existing solar panel consumers</a:t>
            </a:r>
            <a:endParaRPr sz="1200"/>
          </a:p>
          <a:p>
            <a:pPr indent="-304800" lvl="0" marL="457200" rtl="0" algn="l">
              <a:spcBef>
                <a:spcPts val="600"/>
              </a:spcBef>
              <a:spcAft>
                <a:spcPts val="0"/>
              </a:spcAft>
              <a:buSzPts val="1200"/>
              <a:buChar char="●"/>
            </a:pPr>
            <a:r>
              <a:rPr lang="en" sz="1200"/>
              <a:t>Run clustering analysis, find the segment with highest propensity</a:t>
            </a:r>
            <a:endParaRPr sz="1200"/>
          </a:p>
          <a:p>
            <a:pPr indent="-304800" lvl="0" marL="457200" rtl="0" algn="l">
              <a:spcBef>
                <a:spcPts val="600"/>
              </a:spcBef>
              <a:spcAft>
                <a:spcPts val="0"/>
              </a:spcAft>
              <a:buSzPts val="1200"/>
              <a:buChar char="●"/>
            </a:pPr>
            <a:r>
              <a:rPr lang="en" sz="1200"/>
              <a:t>Run prediction against this cluster</a:t>
            </a:r>
            <a:endParaRPr sz="1200"/>
          </a:p>
          <a:p>
            <a:pPr indent="-304800" lvl="0" marL="457200" rtl="0" algn="l">
              <a:spcBef>
                <a:spcPts val="600"/>
              </a:spcBef>
              <a:spcAft>
                <a:spcPts val="0"/>
              </a:spcAft>
              <a:buSzPts val="1200"/>
              <a:buChar char="●"/>
            </a:pPr>
            <a:r>
              <a:rPr lang="en" sz="1200"/>
              <a:t>Arrive at a dataset containing customer concentration where </a:t>
            </a:r>
            <a:endParaRPr sz="1200"/>
          </a:p>
          <a:p>
            <a:pPr indent="-304800" lvl="1" marL="914400" rtl="0" algn="l">
              <a:spcBef>
                <a:spcPts val="600"/>
              </a:spcBef>
              <a:spcAft>
                <a:spcPts val="0"/>
              </a:spcAft>
              <a:buSzPts val="1200"/>
              <a:buChar char="○"/>
            </a:pPr>
            <a:r>
              <a:rPr lang="en" sz="1200"/>
              <a:t>Solar panels probability is high but currently the customer base is smaller than average (false positives in our prediction model)</a:t>
            </a:r>
            <a:endParaRPr sz="1200"/>
          </a:p>
          <a:p>
            <a:pPr indent="-304800" lvl="1" marL="914400" rtl="0" algn="l">
              <a:spcBef>
                <a:spcPts val="600"/>
              </a:spcBef>
              <a:spcAft>
                <a:spcPts val="0"/>
              </a:spcAft>
              <a:buSzPts val="1200"/>
              <a:buChar char="○"/>
            </a:pPr>
            <a:r>
              <a:rPr lang="en" sz="1200"/>
              <a:t>Solar panels probability is high in an existing market (true positives in our prediction model)</a:t>
            </a:r>
            <a:endParaRPr sz="1200"/>
          </a:p>
          <a:p>
            <a:pPr indent="-304800" lvl="0" marL="457200" rtl="0" algn="l">
              <a:spcBef>
                <a:spcPts val="600"/>
              </a:spcBef>
              <a:spcAft>
                <a:spcPts val="0"/>
              </a:spcAft>
              <a:buSzPts val="1200"/>
              <a:buChar char="●"/>
            </a:pPr>
            <a:r>
              <a:rPr lang="en" sz="1200"/>
              <a:t>Craft our recommendation based on research results </a:t>
            </a:r>
            <a:endParaRPr sz="1200"/>
          </a:p>
          <a:p>
            <a:pPr indent="0" lvl="0" marL="457200" rtl="0" algn="l">
              <a:spcBef>
                <a:spcPts val="600"/>
              </a:spcBef>
              <a:spcAft>
                <a:spcPts val="0"/>
              </a:spcAft>
              <a:buNone/>
            </a:pPr>
            <a:r>
              <a:t/>
            </a:r>
            <a:endParaRPr sz="1400"/>
          </a:p>
          <a:p>
            <a:pPr indent="0" lvl="0" marL="0" rtl="0" algn="l">
              <a:spcBef>
                <a:spcPts val="600"/>
              </a:spcBef>
              <a:spcAft>
                <a:spcPts val="0"/>
              </a:spcAft>
              <a:buNone/>
            </a:pPr>
            <a:r>
              <a:t/>
            </a:r>
            <a:endParaRPr sz="1400"/>
          </a:p>
        </p:txBody>
      </p:sp>
      <p:grpSp>
        <p:nvGrpSpPr>
          <p:cNvPr id="124" name="Google Shape;124;p17"/>
          <p:cNvGrpSpPr/>
          <p:nvPr/>
        </p:nvGrpSpPr>
        <p:grpSpPr>
          <a:xfrm>
            <a:off x="913907" y="1024231"/>
            <a:ext cx="210305" cy="228614"/>
            <a:chOff x="5961125" y="1623900"/>
            <a:chExt cx="427450" cy="448175"/>
          </a:xfrm>
        </p:grpSpPr>
        <p:sp>
          <p:nvSpPr>
            <p:cNvPr id="125" name="Google Shape;125;p17"/>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7"/>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7"/>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7"/>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ph idx="4294967295"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Research Data</a:t>
            </a:r>
            <a:endParaRPr/>
          </a:p>
        </p:txBody>
      </p:sp>
      <p:grpSp>
        <p:nvGrpSpPr>
          <p:cNvPr id="137" name="Google Shape;137;p18"/>
          <p:cNvGrpSpPr/>
          <p:nvPr/>
        </p:nvGrpSpPr>
        <p:grpSpPr>
          <a:xfrm>
            <a:off x="914400" y="1024128"/>
            <a:ext cx="246891" cy="256023"/>
            <a:chOff x="3951850" y="2985350"/>
            <a:chExt cx="407950" cy="416500"/>
          </a:xfrm>
        </p:grpSpPr>
        <p:sp>
          <p:nvSpPr>
            <p:cNvPr id="138" name="Google Shape;138;p1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18"/>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Our dataset is found on Kaggle: </a:t>
            </a:r>
            <a:r>
              <a:rPr lang="en" sz="1400">
                <a:solidFill>
                  <a:schemeClr val="dk2"/>
                </a:solidFill>
                <a:highlight>
                  <a:srgbClr val="FFCD00"/>
                </a:highlight>
              </a:rPr>
              <a:t>https://www.kaggle.com/tunguz/deep-solar-dataset</a:t>
            </a:r>
            <a:endParaRPr sz="1400">
              <a:solidFill>
                <a:schemeClr val="dk2"/>
              </a:solidFill>
              <a:highlight>
                <a:srgbClr val="FFCD00"/>
              </a:highlight>
            </a:endParaRPr>
          </a:p>
          <a:p>
            <a:pPr indent="0" lvl="0" marL="0" rtl="0" algn="l">
              <a:spcBef>
                <a:spcPts val="1000"/>
              </a:spcBef>
              <a:spcAft>
                <a:spcPts val="0"/>
              </a:spcAft>
              <a:buNone/>
            </a:pPr>
            <a:r>
              <a:rPr lang="en" sz="1400"/>
              <a:t>Deep Solar is an AI that Stanford scientists built that can identify and count Solar Panels in images taken from space. This data is joined with energy statistics, NASA data, election data, demographics and community surveys to create a massive informative dataset. </a:t>
            </a:r>
            <a:endParaRPr sz="1400"/>
          </a:p>
          <a:p>
            <a:pPr indent="0" lvl="0" marL="0" rtl="0" algn="l">
              <a:spcBef>
                <a:spcPts val="1000"/>
              </a:spcBef>
              <a:spcAft>
                <a:spcPts val="0"/>
              </a:spcAft>
              <a:buNone/>
            </a:pPr>
            <a:r>
              <a:rPr lang="en" sz="1400"/>
              <a:t>The resultant dataset contains the solar panel data analyzed by GPS imagery, combined with demographics data based on county/state (23 states were included in the data).</a:t>
            </a:r>
            <a:endParaRPr sz="1400"/>
          </a:p>
          <a:p>
            <a:pPr indent="0" lvl="0" marL="0" rtl="0" algn="l">
              <a:spcBef>
                <a:spcPts val="1000"/>
              </a:spcBef>
              <a:spcAft>
                <a:spcPts val="0"/>
              </a:spcAft>
              <a:buClr>
                <a:schemeClr val="dk1"/>
              </a:buClr>
              <a:buSzPts val="1100"/>
              <a:buFont typeface="Arial"/>
              <a:buNone/>
            </a:pPr>
            <a:r>
              <a:rPr lang="en" sz="1400"/>
              <a:t>The dataset has </a:t>
            </a:r>
            <a:r>
              <a:rPr b="1" lang="en" sz="1400" u="sng">
                <a:highlight>
                  <a:srgbClr val="FFCD00"/>
                </a:highlight>
              </a:rPr>
              <a:t>72k observations and 169 columns</a:t>
            </a:r>
            <a:r>
              <a:rPr lang="en" sz="1400"/>
              <a:t> for which the metadata can be found here: </a:t>
            </a:r>
            <a:r>
              <a:rPr lang="en" sz="1400">
                <a:solidFill>
                  <a:schemeClr val="dk2"/>
                </a:solidFill>
                <a:highlight>
                  <a:srgbClr val="FFCD00"/>
                </a:highlight>
              </a:rPr>
              <a:t>https://github.com/sammykol83/UdacityDataScienceNanoDegree/blob/master/Project%20-%20Write%20A%20Data-Science%20Blog/features.txt</a:t>
            </a:r>
            <a:endParaRPr sz="1400">
              <a:solidFill>
                <a:schemeClr val="dk2"/>
              </a:solidFill>
              <a:highlight>
                <a:srgbClr val="FFCD00"/>
              </a:highlight>
            </a:endParaRPr>
          </a:p>
          <a:p>
            <a:pPr indent="0" lvl="0" marL="0" rtl="0" algn="l">
              <a:spcBef>
                <a:spcPts val="1000"/>
              </a:spcBef>
              <a:spcAft>
                <a:spcPts val="0"/>
              </a:spcAft>
              <a:buClr>
                <a:schemeClr val="dk1"/>
              </a:buClr>
              <a:buSzPts val="1100"/>
              <a:buFont typeface="Arial"/>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idx="4294967295" type="ctrTitle"/>
          </p:nvPr>
        </p:nvSpPr>
        <p:spPr>
          <a:xfrm>
            <a:off x="1951575" y="2878750"/>
            <a:ext cx="52410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Lora"/>
              <a:buNone/>
            </a:pPr>
            <a:r>
              <a:rPr lang="en" sz="4800">
                <a:highlight>
                  <a:srgbClr val="FFCD00"/>
                </a:highlight>
              </a:rPr>
              <a:t>Data Findings</a:t>
            </a:r>
            <a:endParaRPr b="1" i="0" sz="4800" u="none" cap="none" strike="noStrike">
              <a:solidFill>
                <a:srgbClr val="000000"/>
              </a:solidFill>
              <a:highlight>
                <a:srgbClr val="FFCD00"/>
              </a:highlight>
              <a:latin typeface="Lora"/>
              <a:ea typeface="Lora"/>
              <a:cs typeface="Lora"/>
              <a:sym typeface="Lora"/>
            </a:endParaRPr>
          </a:p>
        </p:txBody>
      </p:sp>
      <p:sp>
        <p:nvSpPr>
          <p:cNvPr id="148" name="Google Shape;148;p19"/>
          <p:cNvSpPr txBox="1"/>
          <p:nvPr>
            <p:ph idx="4294967295" type="subTitle"/>
          </p:nvPr>
        </p:nvSpPr>
        <p:spPr>
          <a:xfrm>
            <a:off x="1951575" y="3792555"/>
            <a:ext cx="52410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CD00"/>
              </a:buClr>
              <a:buSzPts val="2400"/>
              <a:buFont typeface="Quattrocento Sans"/>
              <a:buNone/>
            </a:pPr>
            <a:r>
              <a:rPr b="1" lang="en" sz="1800"/>
              <a:t>Exploratory Data Analysis </a:t>
            </a:r>
            <a:endParaRPr b="1" sz="1800"/>
          </a:p>
          <a:p>
            <a:pPr indent="0" lvl="0" marL="0" marR="0" rtl="0" algn="ctr">
              <a:lnSpc>
                <a:spcPct val="100000"/>
              </a:lnSpc>
              <a:spcBef>
                <a:spcPts val="0"/>
              </a:spcBef>
              <a:spcAft>
                <a:spcPts val="0"/>
              </a:spcAft>
              <a:buClr>
                <a:srgbClr val="FFCD00"/>
              </a:buClr>
              <a:buSzPts val="2400"/>
              <a:buFont typeface="Quattrocento Sans"/>
              <a:buNone/>
            </a:pPr>
            <a:r>
              <a:rPr b="1" lang="en" sz="1800"/>
              <a:t>&amp; </a:t>
            </a:r>
            <a:endParaRPr b="1" sz="1800"/>
          </a:p>
          <a:p>
            <a:pPr indent="0" lvl="0" marL="0" marR="0" rtl="0" algn="ctr">
              <a:lnSpc>
                <a:spcPct val="100000"/>
              </a:lnSpc>
              <a:spcBef>
                <a:spcPts val="0"/>
              </a:spcBef>
              <a:spcAft>
                <a:spcPts val="0"/>
              </a:spcAft>
              <a:buClr>
                <a:srgbClr val="FFCD00"/>
              </a:buClr>
              <a:buSzPts val="2400"/>
              <a:buFont typeface="Quattrocento Sans"/>
              <a:buNone/>
            </a:pPr>
            <a:r>
              <a:rPr b="1" lang="en" sz="1800"/>
              <a:t>Predictive Data Modeling</a:t>
            </a:r>
            <a:endParaRPr b="1" sz="1800"/>
          </a:p>
        </p:txBody>
      </p:sp>
      <p:cxnSp>
        <p:nvCxnSpPr>
          <p:cNvPr id="149" name="Google Shape;149;p19"/>
          <p:cNvCxnSpPr/>
          <p:nvPr/>
        </p:nvCxnSpPr>
        <p:spPr>
          <a:xfrm>
            <a:off x="-6025" y="1668728"/>
            <a:ext cx="9162000" cy="0"/>
          </a:xfrm>
          <a:prstGeom prst="straightConnector1">
            <a:avLst/>
          </a:prstGeom>
          <a:noFill/>
          <a:ln cap="flat" cmpd="sng" w="9525">
            <a:solidFill>
              <a:srgbClr val="CCCCCC"/>
            </a:solidFill>
            <a:prstDash val="solid"/>
            <a:round/>
            <a:headEnd len="sm" w="sm" type="none"/>
            <a:tailEnd len="sm" w="sm" type="none"/>
          </a:ln>
        </p:spPr>
      </p:cxnSp>
      <p:sp>
        <p:nvSpPr>
          <p:cNvPr id="150" name="Google Shape;150;p19"/>
          <p:cNvSpPr/>
          <p:nvPr/>
        </p:nvSpPr>
        <p:spPr>
          <a:xfrm>
            <a:off x="3470200" y="566931"/>
            <a:ext cx="2203500" cy="2203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19"/>
          <p:cNvGrpSpPr/>
          <p:nvPr/>
        </p:nvGrpSpPr>
        <p:grpSpPr>
          <a:xfrm>
            <a:off x="4184369" y="854983"/>
            <a:ext cx="1035173" cy="1035155"/>
            <a:chOff x="6643075" y="3664250"/>
            <a:chExt cx="407950" cy="407975"/>
          </a:xfrm>
        </p:grpSpPr>
        <p:sp>
          <p:nvSpPr>
            <p:cNvPr id="152" name="Google Shape;152;p19"/>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9"/>
          <p:cNvGrpSpPr/>
          <p:nvPr/>
        </p:nvGrpSpPr>
        <p:grpSpPr>
          <a:xfrm rot="-587406">
            <a:off x="4123593" y="2025004"/>
            <a:ext cx="425594" cy="425570"/>
            <a:chOff x="576250" y="4319400"/>
            <a:chExt cx="442075" cy="442050"/>
          </a:xfrm>
        </p:grpSpPr>
        <p:sp>
          <p:nvSpPr>
            <p:cNvPr id="155" name="Google Shape;155;p19"/>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9"/>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19"/>
          <p:cNvSpPr/>
          <p:nvPr/>
        </p:nvSpPr>
        <p:spPr>
          <a:xfrm>
            <a:off x="3936800" y="1094079"/>
            <a:ext cx="161807" cy="15450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rot="2697385">
            <a:off x="5003062" y="1885038"/>
            <a:ext cx="245621" cy="23452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a:off x="5197375" y="1751151"/>
            <a:ext cx="98383" cy="9397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rot="1280154">
            <a:off x="3824706" y="1560095"/>
            <a:ext cx="98367" cy="9395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Data Insights</a:t>
            </a:r>
            <a:endParaRPr/>
          </a:p>
        </p:txBody>
      </p:sp>
      <p:sp>
        <p:nvSpPr>
          <p:cNvPr id="169" name="Google Shape;169;p20"/>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70" name="Google Shape;170;p20"/>
          <p:cNvSpPr txBox="1"/>
          <p:nvPr>
            <p:ph idx="2" type="body"/>
          </p:nvPr>
        </p:nvSpPr>
        <p:spPr>
          <a:xfrm>
            <a:off x="6188050" y="1563725"/>
            <a:ext cx="2702400" cy="2991600"/>
          </a:xfrm>
          <a:prstGeom prst="rect">
            <a:avLst/>
          </a:prstGeom>
        </p:spPr>
        <p:txBody>
          <a:bodyPr anchorCtr="0" anchor="ctr" bIns="91425" lIns="91425" spcFirstLastPara="1" rIns="91425" wrap="square" tIns="91425">
            <a:noAutofit/>
          </a:bodyPr>
          <a:lstStyle/>
          <a:p>
            <a:pPr indent="457200" lvl="0" marL="0" rtl="0" algn="l">
              <a:lnSpc>
                <a:spcPct val="115000"/>
              </a:lnSpc>
              <a:spcBef>
                <a:spcPts val="600"/>
              </a:spcBef>
              <a:spcAft>
                <a:spcPts val="0"/>
              </a:spcAft>
              <a:buNone/>
            </a:pPr>
            <a:r>
              <a:rPr lang="en" sz="1200"/>
              <a:t>We’ve seen solar installation data over electricity pricing.</a:t>
            </a:r>
            <a:endParaRPr sz="1200"/>
          </a:p>
          <a:p>
            <a:pPr indent="457200" lvl="0" marL="0" rtl="0" algn="l">
              <a:lnSpc>
                <a:spcPct val="115000"/>
              </a:lnSpc>
              <a:spcBef>
                <a:spcPts val="600"/>
              </a:spcBef>
              <a:spcAft>
                <a:spcPts val="0"/>
              </a:spcAft>
              <a:buNone/>
            </a:pPr>
            <a:r>
              <a:rPr lang="en" sz="1200"/>
              <a:t>Here we see solar panel distribution over areas measured by solar radiation.  It’s a logical sell in areas with high sun exposure. Yet the map doesn’t show concentration of solar panels exactly where expected. </a:t>
            </a:r>
            <a:endParaRPr sz="1200"/>
          </a:p>
          <a:p>
            <a:pPr indent="457200" lvl="0" marL="0" rtl="0" algn="l">
              <a:lnSpc>
                <a:spcPct val="115000"/>
              </a:lnSpc>
              <a:spcBef>
                <a:spcPts val="600"/>
              </a:spcBef>
              <a:spcAft>
                <a:spcPts val="0"/>
              </a:spcAft>
              <a:buNone/>
            </a:pPr>
            <a:r>
              <a:rPr lang="en" sz="1200">
                <a:highlight>
                  <a:srgbClr val="FFCD00"/>
                </a:highlight>
              </a:rPr>
              <a:t>The dynamics at play are not clear. An analysis is needed to point out areas where conditions are optimal.</a:t>
            </a:r>
            <a:endParaRPr>
              <a:highlight>
                <a:srgbClr val="FFCD00"/>
              </a:highlight>
            </a:endParaRPr>
          </a:p>
        </p:txBody>
      </p:sp>
      <p:pic>
        <p:nvPicPr>
          <p:cNvPr id="171" name="Google Shape;171;p20"/>
          <p:cNvPicPr preferRelativeResize="0"/>
          <p:nvPr/>
        </p:nvPicPr>
        <p:blipFill>
          <a:blip r:embed="rId3">
            <a:alphaModFix/>
          </a:blip>
          <a:stretch>
            <a:fillRect/>
          </a:stretch>
        </p:blipFill>
        <p:spPr>
          <a:xfrm>
            <a:off x="487475" y="1387675"/>
            <a:ext cx="5248401" cy="3486525"/>
          </a:xfrm>
          <a:prstGeom prst="rect">
            <a:avLst/>
          </a:prstGeom>
          <a:noFill/>
          <a:ln>
            <a:noFill/>
          </a:ln>
        </p:spPr>
      </p:pic>
      <p:grpSp>
        <p:nvGrpSpPr>
          <p:cNvPr id="172" name="Google Shape;172;p20"/>
          <p:cNvGrpSpPr/>
          <p:nvPr/>
        </p:nvGrpSpPr>
        <p:grpSpPr>
          <a:xfrm>
            <a:off x="914400" y="1024128"/>
            <a:ext cx="210302" cy="210302"/>
            <a:chOff x="5941025" y="3634400"/>
            <a:chExt cx="467650" cy="467650"/>
          </a:xfrm>
        </p:grpSpPr>
        <p:sp>
          <p:nvSpPr>
            <p:cNvPr id="173" name="Google Shape;173;p2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What Drives Sales?</a:t>
            </a:r>
            <a:endParaRPr/>
          </a:p>
        </p:txBody>
      </p:sp>
      <p:grpSp>
        <p:nvGrpSpPr>
          <p:cNvPr id="184" name="Google Shape;184;p21"/>
          <p:cNvGrpSpPr/>
          <p:nvPr/>
        </p:nvGrpSpPr>
        <p:grpSpPr>
          <a:xfrm>
            <a:off x="886968" y="1024132"/>
            <a:ext cx="274326" cy="173736"/>
            <a:chOff x="4604550" y="3714775"/>
            <a:chExt cx="439625" cy="319075"/>
          </a:xfrm>
        </p:grpSpPr>
        <p:sp>
          <p:nvSpPr>
            <p:cNvPr id="185" name="Google Shape;185;p21"/>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1"/>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21"/>
          <p:cNvSpPr txBox="1"/>
          <p:nvPr>
            <p:ph idx="1" type="body"/>
          </p:nvPr>
        </p:nvSpPr>
        <p:spPr>
          <a:xfrm>
            <a:off x="1263325" y="1651075"/>
            <a:ext cx="2451900" cy="31224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1000"/>
              </a:spcAft>
              <a:buNone/>
            </a:pPr>
            <a:r>
              <a:rPr lang="en" sz="1400">
                <a:solidFill>
                  <a:schemeClr val="dk1"/>
                </a:solidFill>
              </a:rPr>
              <a:t>We expected </a:t>
            </a:r>
            <a:r>
              <a:rPr b="1" lang="en" sz="1400" u="sng">
                <a:solidFill>
                  <a:schemeClr val="dk1"/>
                </a:solidFill>
                <a:highlight>
                  <a:srgbClr val="FFCD00"/>
                </a:highlight>
              </a:rPr>
              <a:t>location</a:t>
            </a:r>
            <a:r>
              <a:rPr lang="en" sz="1400">
                <a:solidFill>
                  <a:schemeClr val="dk1"/>
                </a:solidFill>
              </a:rPr>
              <a:t> to be a main driver. We found there is correlation with longitude: more installations as you go south, but it’s not a clear cut, it’s not a top driver.</a:t>
            </a:r>
            <a:endParaRPr sz="1400"/>
          </a:p>
        </p:txBody>
      </p:sp>
      <p:pic>
        <p:nvPicPr>
          <p:cNvPr id="188" name="Google Shape;188;p21"/>
          <p:cNvPicPr preferRelativeResize="0"/>
          <p:nvPr/>
        </p:nvPicPr>
        <p:blipFill>
          <a:blip r:embed="rId3">
            <a:alphaModFix/>
          </a:blip>
          <a:stretch>
            <a:fillRect/>
          </a:stretch>
        </p:blipFill>
        <p:spPr>
          <a:xfrm>
            <a:off x="4450075" y="1651076"/>
            <a:ext cx="4304677" cy="3017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