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11" r:id="rId2"/>
    <p:sldId id="312" r:id="rId3"/>
    <p:sldId id="313" r:id="rId4"/>
    <p:sldId id="314" r:id="rId5"/>
    <p:sldId id="315" r:id="rId6"/>
    <p:sldId id="287" r:id="rId7"/>
    <p:sldId id="257" r:id="rId8"/>
    <p:sldId id="258" r:id="rId9"/>
    <p:sldId id="259" r:id="rId10"/>
    <p:sldId id="285" r:id="rId11"/>
    <p:sldId id="286" r:id="rId12"/>
    <p:sldId id="260" r:id="rId13"/>
    <p:sldId id="261" r:id="rId14"/>
    <p:sldId id="262" r:id="rId15"/>
    <p:sldId id="263" r:id="rId16"/>
    <p:sldId id="264" r:id="rId17"/>
    <p:sldId id="265" r:id="rId18"/>
    <p:sldId id="266" r:id="rId19"/>
    <p:sldId id="267" r:id="rId20"/>
    <p:sldId id="270" r:id="rId21"/>
    <p:sldId id="269" r:id="rId22"/>
    <p:sldId id="271" r:id="rId23"/>
    <p:sldId id="275" r:id="rId24"/>
    <p:sldId id="276" r:id="rId25"/>
    <p:sldId id="277" r:id="rId26"/>
    <p:sldId id="278" r:id="rId27"/>
    <p:sldId id="279" r:id="rId28"/>
    <p:sldId id="280" r:id="rId29"/>
    <p:sldId id="281" r:id="rId30"/>
    <p:sldId id="282" r:id="rId31"/>
    <p:sldId id="284" r:id="rId32"/>
    <p:sldId id="294" r:id="rId33"/>
    <p:sldId id="295" r:id="rId34"/>
    <p:sldId id="296" r:id="rId35"/>
    <p:sldId id="297" r:id="rId36"/>
    <p:sldId id="298" r:id="rId37"/>
    <p:sldId id="299" r:id="rId38"/>
    <p:sldId id="300" r:id="rId39"/>
    <p:sldId id="301" r:id="rId40"/>
    <p:sldId id="302" r:id="rId41"/>
    <p:sldId id="303" r:id="rId42"/>
    <p:sldId id="304" r:id="rId43"/>
    <p:sldId id="307" r:id="rId44"/>
    <p:sldId id="308" r:id="rId45"/>
    <p:sldId id="309" r:id="rId46"/>
    <p:sldId id="31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80" autoAdjust="0"/>
    <p:restoredTop sz="93576" autoAdjust="0"/>
  </p:normalViewPr>
  <p:slideViewPr>
    <p:cSldViewPr>
      <p:cViewPr varScale="1">
        <p:scale>
          <a:sx n="122" d="100"/>
          <a:sy n="122" d="100"/>
        </p:scale>
        <p:origin x="142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6A9409-B80C-4722-97BE-1B3D8E1932E5}" type="datetimeFigureOut">
              <a:rPr lang="en-GB" smtClean="0"/>
              <a:pPr/>
              <a:t>24/03/2017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174310-3325-4940-BEE2-52707B0A7272}" type="slidenum">
              <a:rPr lang="en-GB" smtClean="0"/>
              <a:pPr/>
              <a:t>‹#›</a:t>
            </a:fld>
            <a:endParaRPr lang="en-GB"/>
          </a:p>
        </p:txBody>
      </p:sp>
    </p:spTree>
    <p:extLst>
      <p:ext uri="{BB962C8B-B14F-4D97-AF65-F5344CB8AC3E}">
        <p14:creationId xmlns:p14="http://schemas.microsoft.com/office/powerpoint/2010/main" val="365929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dirty="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a:t>
            </a:fld>
            <a:endParaRPr lang="en-GB" dirty="0"/>
          </a:p>
        </p:txBody>
      </p:sp>
    </p:spTree>
    <p:extLst>
      <p:ext uri="{BB962C8B-B14F-4D97-AF65-F5344CB8AC3E}">
        <p14:creationId xmlns:p14="http://schemas.microsoft.com/office/powerpoint/2010/main" val="1825256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63A4427-CFCB-4F3E-A526-F313755FA191}" type="slidenum">
              <a:rPr lang="en-GB" smtClean="0"/>
              <a:pPr/>
              <a:t>27</a:t>
            </a:fld>
            <a:endParaRPr lang="en-GB"/>
          </a:p>
        </p:txBody>
      </p:sp>
    </p:spTree>
    <p:extLst>
      <p:ext uri="{BB962C8B-B14F-4D97-AF65-F5344CB8AC3E}">
        <p14:creationId xmlns:p14="http://schemas.microsoft.com/office/powerpoint/2010/main" val="2739016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63A4427-CFCB-4F3E-A526-F313755FA191}" type="slidenum">
              <a:rPr lang="en-GB" smtClean="0"/>
              <a:pPr/>
              <a:t>28</a:t>
            </a:fld>
            <a:endParaRPr lang="en-GB"/>
          </a:p>
        </p:txBody>
      </p:sp>
    </p:spTree>
    <p:extLst>
      <p:ext uri="{BB962C8B-B14F-4D97-AF65-F5344CB8AC3E}">
        <p14:creationId xmlns:p14="http://schemas.microsoft.com/office/powerpoint/2010/main" val="480250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63A4427-CFCB-4F3E-A526-F313755FA191}" type="slidenum">
              <a:rPr lang="en-GB" smtClean="0"/>
              <a:pPr/>
              <a:t>29</a:t>
            </a:fld>
            <a:endParaRPr lang="en-GB"/>
          </a:p>
        </p:txBody>
      </p:sp>
    </p:spTree>
    <p:extLst>
      <p:ext uri="{BB962C8B-B14F-4D97-AF65-F5344CB8AC3E}">
        <p14:creationId xmlns:p14="http://schemas.microsoft.com/office/powerpoint/2010/main" val="2999354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63A4427-CFCB-4F3E-A526-F313755FA191}" type="slidenum">
              <a:rPr lang="en-GB" smtClean="0"/>
              <a:pPr/>
              <a:t>30</a:t>
            </a:fld>
            <a:endParaRPr lang="en-GB"/>
          </a:p>
        </p:txBody>
      </p:sp>
    </p:spTree>
    <p:extLst>
      <p:ext uri="{BB962C8B-B14F-4D97-AF65-F5344CB8AC3E}">
        <p14:creationId xmlns:p14="http://schemas.microsoft.com/office/powerpoint/2010/main" val="732232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en-GB" dirty="0"/>
          </a:p>
        </p:txBody>
      </p:sp>
      <p:sp>
        <p:nvSpPr>
          <p:cNvPr id="4" name="Segnaposto numero diapositiva 3"/>
          <p:cNvSpPr>
            <a:spLocks noGrp="1"/>
          </p:cNvSpPr>
          <p:nvPr>
            <p:ph type="sldNum" sz="quarter" idx="10"/>
          </p:nvPr>
        </p:nvSpPr>
        <p:spPr/>
        <p:txBody>
          <a:bodyPr/>
          <a:lstStyle/>
          <a:p>
            <a:fld id="{8BC77328-7FCF-4CE8-8B2C-432C9DD10878}" type="slidenum">
              <a:rPr lang="en-GB" smtClean="0"/>
              <a:pPr/>
              <a:t>40</a:t>
            </a:fld>
            <a:endParaRPr lang="en-GB"/>
          </a:p>
        </p:txBody>
      </p:sp>
    </p:spTree>
    <p:extLst>
      <p:ext uri="{BB962C8B-B14F-4D97-AF65-F5344CB8AC3E}">
        <p14:creationId xmlns:p14="http://schemas.microsoft.com/office/powerpoint/2010/main" val="576644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993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751658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096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30927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dirty="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2</a:t>
            </a:fld>
            <a:endParaRPr lang="en-GB" dirty="0"/>
          </a:p>
        </p:txBody>
      </p:sp>
    </p:spTree>
    <p:extLst>
      <p:ext uri="{BB962C8B-B14F-4D97-AF65-F5344CB8AC3E}">
        <p14:creationId xmlns:p14="http://schemas.microsoft.com/office/powerpoint/2010/main" val="2234804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dirty="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3</a:t>
            </a:fld>
            <a:endParaRPr lang="en-GB" dirty="0"/>
          </a:p>
        </p:txBody>
      </p:sp>
    </p:spTree>
    <p:extLst>
      <p:ext uri="{BB962C8B-B14F-4D97-AF65-F5344CB8AC3E}">
        <p14:creationId xmlns:p14="http://schemas.microsoft.com/office/powerpoint/2010/main" val="1562934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dirty="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4</a:t>
            </a:fld>
            <a:endParaRPr lang="en-GB" dirty="0"/>
          </a:p>
        </p:txBody>
      </p:sp>
    </p:spTree>
    <p:extLst>
      <p:ext uri="{BB962C8B-B14F-4D97-AF65-F5344CB8AC3E}">
        <p14:creationId xmlns:p14="http://schemas.microsoft.com/office/powerpoint/2010/main" val="708642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dirty="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5</a:t>
            </a:fld>
            <a:endParaRPr lang="en-GB" dirty="0"/>
          </a:p>
        </p:txBody>
      </p:sp>
    </p:spTree>
    <p:extLst>
      <p:ext uri="{BB962C8B-B14F-4D97-AF65-F5344CB8AC3E}">
        <p14:creationId xmlns:p14="http://schemas.microsoft.com/office/powerpoint/2010/main" val="1999665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dirty="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6</a:t>
            </a:fld>
            <a:endParaRPr lang="en-GB" dirty="0"/>
          </a:p>
        </p:txBody>
      </p:sp>
    </p:spTree>
    <p:extLst>
      <p:ext uri="{BB962C8B-B14F-4D97-AF65-F5344CB8AC3E}">
        <p14:creationId xmlns:p14="http://schemas.microsoft.com/office/powerpoint/2010/main" val="3454452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63A4427-CFCB-4F3E-A526-F313755FA191}" type="slidenum">
              <a:rPr lang="en-GB" smtClean="0"/>
              <a:pPr/>
              <a:t>24</a:t>
            </a:fld>
            <a:endParaRPr lang="en-GB"/>
          </a:p>
        </p:txBody>
      </p:sp>
    </p:spTree>
    <p:extLst>
      <p:ext uri="{BB962C8B-B14F-4D97-AF65-F5344CB8AC3E}">
        <p14:creationId xmlns:p14="http://schemas.microsoft.com/office/powerpoint/2010/main" val="2323694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63A4427-CFCB-4F3E-A526-F313755FA191}" type="slidenum">
              <a:rPr lang="en-GB" smtClean="0"/>
              <a:pPr/>
              <a:t>25</a:t>
            </a:fld>
            <a:endParaRPr lang="en-GB"/>
          </a:p>
        </p:txBody>
      </p:sp>
    </p:spTree>
    <p:extLst>
      <p:ext uri="{BB962C8B-B14F-4D97-AF65-F5344CB8AC3E}">
        <p14:creationId xmlns:p14="http://schemas.microsoft.com/office/powerpoint/2010/main" val="3874369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63A4427-CFCB-4F3E-A526-F313755FA191}" type="slidenum">
              <a:rPr lang="en-GB" smtClean="0"/>
              <a:pPr/>
              <a:t>26</a:t>
            </a:fld>
            <a:endParaRPr lang="en-GB"/>
          </a:p>
        </p:txBody>
      </p:sp>
    </p:spTree>
    <p:extLst>
      <p:ext uri="{BB962C8B-B14F-4D97-AF65-F5344CB8AC3E}">
        <p14:creationId xmlns:p14="http://schemas.microsoft.com/office/powerpoint/2010/main" val="4094139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FD179A08-295A-4CF4-B700-FCAE0F66551C}" type="datetimeFigureOut">
              <a:rPr lang="en-GB" smtClean="0"/>
              <a:pPr/>
              <a:t>24/03/2017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581676-3100-40B8-8787-F83A2F8EF348}"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D179A08-295A-4CF4-B700-FCAE0F66551C}" type="datetimeFigureOut">
              <a:rPr lang="en-GB" smtClean="0"/>
              <a:pPr/>
              <a:t>24/03/2017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581676-3100-40B8-8787-F83A2F8EF34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D179A08-295A-4CF4-B700-FCAE0F66551C}" type="datetimeFigureOut">
              <a:rPr lang="en-GB" smtClean="0"/>
              <a:pPr/>
              <a:t>24/03/2017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581676-3100-40B8-8787-F83A2F8EF348}"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D179A08-295A-4CF4-B700-FCAE0F66551C}" type="datetimeFigureOut">
              <a:rPr lang="en-GB" smtClean="0"/>
              <a:pPr/>
              <a:t>24/03/2017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581676-3100-40B8-8787-F83A2F8EF348}"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79A08-295A-4CF4-B700-FCAE0F66551C}" type="datetimeFigureOut">
              <a:rPr lang="en-GB" smtClean="0"/>
              <a:pPr/>
              <a:t>24/03/2017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581676-3100-40B8-8787-F83A2F8EF348}"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D179A08-295A-4CF4-B700-FCAE0F66551C}" type="datetimeFigureOut">
              <a:rPr lang="en-GB" smtClean="0"/>
              <a:pPr/>
              <a:t>24/03/2017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581676-3100-40B8-8787-F83A2F8EF348}"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D179A08-295A-4CF4-B700-FCAE0F66551C}" type="datetimeFigureOut">
              <a:rPr lang="en-GB" smtClean="0"/>
              <a:pPr/>
              <a:t>24/03/2017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8581676-3100-40B8-8787-F83A2F8EF348}"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D179A08-295A-4CF4-B700-FCAE0F66551C}" type="datetimeFigureOut">
              <a:rPr lang="en-GB" smtClean="0"/>
              <a:pPr/>
              <a:t>24/03/2017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8581676-3100-40B8-8787-F83A2F8EF348}"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79A08-295A-4CF4-B700-FCAE0F66551C}" type="datetimeFigureOut">
              <a:rPr lang="en-GB" smtClean="0"/>
              <a:pPr/>
              <a:t>24/03/2017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8581676-3100-40B8-8787-F83A2F8EF34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79A08-295A-4CF4-B700-FCAE0F66551C}" type="datetimeFigureOut">
              <a:rPr lang="en-GB" smtClean="0"/>
              <a:pPr/>
              <a:t>24/03/2017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581676-3100-40B8-8787-F83A2F8EF34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79A08-295A-4CF4-B700-FCAE0F66551C}" type="datetimeFigureOut">
              <a:rPr lang="en-GB" smtClean="0"/>
              <a:pPr/>
              <a:t>24/03/2017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581676-3100-40B8-8787-F83A2F8EF348}"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79A08-295A-4CF4-B700-FCAE0F66551C}" type="datetimeFigureOut">
              <a:rPr lang="en-GB" smtClean="0"/>
              <a:pPr/>
              <a:t>24/03/2017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81676-3100-40B8-8787-F83A2F8EF34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71414"/>
            <a:ext cx="7772400" cy="1470025"/>
          </a:xfrm>
        </p:spPr>
        <p:txBody>
          <a:bodyPr/>
          <a:lstStyle/>
          <a:p>
            <a:r>
              <a:rPr lang="en-GB" sz="4000" dirty="0">
                <a:solidFill>
                  <a:schemeClr val="tx2"/>
                </a:solidFill>
                <a:latin typeface="+mj-lt"/>
              </a:rPr>
              <a:t>Introduction to Artificial Intelligence</a:t>
            </a:r>
          </a:p>
        </p:txBody>
      </p:sp>
      <p:sp>
        <p:nvSpPr>
          <p:cNvPr id="6" name="Title 1"/>
          <p:cNvSpPr txBox="1">
            <a:spLocks/>
          </p:cNvSpPr>
          <p:nvPr/>
        </p:nvSpPr>
        <p:spPr bwMode="auto">
          <a:xfrm>
            <a:off x="323528" y="9699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2800" b="0" i="0" u="none" strike="noStrike" kern="1200" cap="none" spc="0" normalizeH="0" baseline="0" noProof="0" dirty="0">
              <a:ln>
                <a:noFill/>
              </a:ln>
              <a:solidFill>
                <a:schemeClr val="tx2"/>
              </a:solidFill>
              <a:effectLst/>
              <a:uLnTx/>
              <a:uFillTx/>
              <a:latin typeface="+mj-lt"/>
              <a:ea typeface="Tahoma" pitchFamily="34" charset="0"/>
              <a:cs typeface="Tahoma" pitchFamily="34" charset="0"/>
            </a:endParaRPr>
          </a:p>
        </p:txBody>
      </p:sp>
      <p:sp>
        <p:nvSpPr>
          <p:cNvPr id="2" name="Rectangle 1"/>
          <p:cNvSpPr/>
          <p:nvPr/>
        </p:nvSpPr>
        <p:spPr>
          <a:xfrm>
            <a:off x="755576" y="1700808"/>
            <a:ext cx="6102424" cy="4524315"/>
          </a:xfrm>
          <a:prstGeom prst="rect">
            <a:avLst/>
          </a:prstGeom>
        </p:spPr>
        <p:txBody>
          <a:bodyPr wrap="square">
            <a:spAutoFit/>
          </a:bodyPr>
          <a:lstStyle/>
          <a:p>
            <a:endParaRPr lang="en-GB" sz="2400" b="1" dirty="0">
              <a:latin typeface="Arial" panose="020B0604020202020204" pitchFamily="34" charset="0"/>
              <a:cs typeface="Arial" panose="020B0604020202020204" pitchFamily="34" charset="0"/>
            </a:endParaRPr>
          </a:p>
          <a:p>
            <a:endParaRPr lang="en-GB" sz="2400" b="1">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a:p>
            <a:r>
              <a:rPr lang="en-GB" sz="2400" b="1" dirty="0">
                <a:latin typeface="Arial" panose="020B0604020202020204" pitchFamily="34" charset="0"/>
                <a:cs typeface="Arial" panose="020B0604020202020204" pitchFamily="34" charset="0"/>
              </a:rPr>
              <a:t>-Extra office hours next week</a:t>
            </a:r>
            <a:br>
              <a:rPr lang="en-GB" sz="2400" b="1" dirty="0">
                <a:latin typeface="Arial" panose="020B0604020202020204" pitchFamily="34" charset="0"/>
                <a:cs typeface="Arial" panose="020B0604020202020204" pitchFamily="34" charset="0"/>
              </a:rPr>
            </a:br>
            <a:r>
              <a:rPr lang="en-GB" sz="2400" b="1" dirty="0">
                <a:latin typeface="Arial" panose="020B0604020202020204" pitchFamily="34" charset="0"/>
                <a:cs typeface="Arial" panose="020B0604020202020204" pitchFamily="34" charset="0"/>
              </a:rPr>
              <a:t>	-Tuesday 2-4pm</a:t>
            </a:r>
          </a:p>
          <a:p>
            <a:r>
              <a:rPr lang="en-GB" sz="2400" b="1" dirty="0">
                <a:latin typeface="Arial" panose="020B0604020202020204" pitchFamily="34" charset="0"/>
                <a:cs typeface="Arial" panose="020B0604020202020204" pitchFamily="34" charset="0"/>
              </a:rPr>
              <a:t>	-Friday 2-4pm</a:t>
            </a:r>
          </a:p>
          <a:p>
            <a:endParaRPr lang="en-GB" sz="2400" b="1" dirty="0">
              <a:latin typeface="Arial" panose="020B0604020202020204" pitchFamily="34" charset="0"/>
              <a:cs typeface="Arial" panose="020B0604020202020204" pitchFamily="34" charset="0"/>
            </a:endParaRPr>
          </a:p>
          <a:p>
            <a:r>
              <a:rPr lang="en-GB" sz="2400" b="1" dirty="0">
                <a:latin typeface="Arial" panose="020B0604020202020204" pitchFamily="34" charset="0"/>
                <a:cs typeface="Arial" panose="020B0604020202020204" pitchFamily="34" charset="0"/>
              </a:rPr>
              <a:t>+Emre/Wiktor:  </a:t>
            </a:r>
          </a:p>
          <a:p>
            <a:r>
              <a:rPr lang="en-GB" sz="2400" dirty="0">
                <a:latin typeface="Arial" panose="020B0604020202020204" pitchFamily="34" charset="0"/>
                <a:cs typeface="Arial" panose="020B0604020202020204" pitchFamily="34" charset="0"/>
              </a:rPr>
              <a:t>Wednesdays 1-2pm – Room: </a:t>
            </a:r>
            <a:r>
              <a:rPr lang="en-GB" sz="2400" b="1" dirty="0">
                <a:latin typeface="Arial" panose="020B0604020202020204" pitchFamily="34" charset="0"/>
                <a:cs typeface="Arial" panose="020B0604020202020204" pitchFamily="34" charset="0"/>
              </a:rPr>
              <a:t>S4.29</a:t>
            </a:r>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Fridays 1-2pm – Room: </a:t>
            </a:r>
            <a:r>
              <a:rPr lang="en-GB" sz="2400" b="1" dirty="0">
                <a:latin typeface="Arial" panose="020B0604020202020204" pitchFamily="34" charset="0"/>
                <a:cs typeface="Arial" panose="020B0604020202020204" pitchFamily="34" charset="0"/>
              </a:rPr>
              <a:t>S4.23</a:t>
            </a:r>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820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3648" y="188640"/>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1403648" y="476672"/>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1403648" y="764704"/>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1403648" y="1052736"/>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403648" y="1340768"/>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403648" y="1628800"/>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1403648" y="1916832"/>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1403648" y="2204864"/>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1403648" y="2492896"/>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1403648" y="2780928"/>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1403648" y="3068960"/>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1403648" y="3356992"/>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1403648" y="3645024"/>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1403648" y="3933056"/>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1403648" y="4221088"/>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1403648" y="4509120"/>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1403648" y="4797152"/>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403648" y="5085184"/>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1403648" y="5373216"/>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1403648" y="5661248"/>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1403648" y="5949280"/>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5508104" y="2996952"/>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5508104" y="3284984"/>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5508104" y="3573016"/>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5508104" y="3861048"/>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5508104" y="4149080"/>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5508104" y="4437112"/>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5508104" y="4725144"/>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5508104" y="5013176"/>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5508104" y="5301208"/>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5508104" y="5589240"/>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6084168" y="2996952"/>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6084168" y="3284984"/>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6084168" y="3573016"/>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6084168" y="3861048"/>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084168" y="4149080"/>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6084168" y="4437112"/>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6084168" y="4725144"/>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6084168" y="5013176"/>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6084168" y="5301208"/>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084168" y="5589240"/>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6660232" y="3284984"/>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6660232" y="3573016"/>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p:cNvSpPr/>
          <p:nvPr/>
        </p:nvSpPr>
        <p:spPr>
          <a:xfrm>
            <a:off x="6660232" y="3861048"/>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660232" y="4149080"/>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6660232" y="4437112"/>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6660232" y="4725144"/>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6660232" y="5013176"/>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6660232" y="5301208"/>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6660232" y="5589240"/>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7164288" y="3284984"/>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7164288" y="3573016"/>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7164288" y="3861048"/>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p:cNvSpPr/>
          <p:nvPr/>
        </p:nvSpPr>
        <p:spPr>
          <a:xfrm>
            <a:off x="7164288" y="4149080"/>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7164288" y="4437112"/>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7164288" y="4725144"/>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p:cNvSpPr/>
          <p:nvPr/>
        </p:nvSpPr>
        <p:spPr>
          <a:xfrm>
            <a:off x="7164288" y="5013176"/>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p:cNvSpPr/>
          <p:nvPr/>
        </p:nvSpPr>
        <p:spPr>
          <a:xfrm>
            <a:off x="7164288" y="5301208"/>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7164288" y="5589240"/>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7812360" y="5589240"/>
            <a:ext cx="266328" cy="2663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p:cNvSpPr/>
          <p:nvPr/>
        </p:nvSpPr>
        <p:spPr>
          <a:xfrm>
            <a:off x="7812360" y="5301208"/>
            <a:ext cx="266328" cy="2663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8244408" y="5589240"/>
            <a:ext cx="266328" cy="2663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p:cNvSpPr/>
          <p:nvPr/>
        </p:nvSpPr>
        <p:spPr>
          <a:xfrm>
            <a:off x="8244408" y="5301208"/>
            <a:ext cx="266328" cy="2663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p:cNvSpPr/>
          <p:nvPr/>
        </p:nvSpPr>
        <p:spPr>
          <a:xfrm>
            <a:off x="1403648" y="3356992"/>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p:cNvSpPr/>
          <p:nvPr/>
        </p:nvSpPr>
        <p:spPr>
          <a:xfrm>
            <a:off x="1403648" y="3645024"/>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p:cNvSpPr/>
          <p:nvPr/>
        </p:nvSpPr>
        <p:spPr>
          <a:xfrm>
            <a:off x="1403648" y="3933056"/>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p:cNvSpPr/>
          <p:nvPr/>
        </p:nvSpPr>
        <p:spPr>
          <a:xfrm>
            <a:off x="1403648" y="4221088"/>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p:cNvSpPr/>
          <p:nvPr/>
        </p:nvSpPr>
        <p:spPr>
          <a:xfrm>
            <a:off x="1403648" y="4509120"/>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p:cNvSpPr/>
          <p:nvPr/>
        </p:nvSpPr>
        <p:spPr>
          <a:xfrm>
            <a:off x="1403648" y="4797152"/>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p:cNvSpPr/>
          <p:nvPr/>
        </p:nvSpPr>
        <p:spPr>
          <a:xfrm>
            <a:off x="1403648" y="5085184"/>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p:cNvSpPr/>
          <p:nvPr/>
        </p:nvSpPr>
        <p:spPr>
          <a:xfrm>
            <a:off x="1403648" y="5373216"/>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ectangle 77"/>
          <p:cNvSpPr/>
          <p:nvPr/>
        </p:nvSpPr>
        <p:spPr>
          <a:xfrm>
            <a:off x="1403648" y="5661248"/>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p:cNvSpPr/>
          <p:nvPr/>
        </p:nvSpPr>
        <p:spPr>
          <a:xfrm>
            <a:off x="1403648" y="5949280"/>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p:cNvSpPr/>
          <p:nvPr/>
        </p:nvSpPr>
        <p:spPr>
          <a:xfrm>
            <a:off x="1403648" y="476672"/>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p:cNvSpPr/>
          <p:nvPr/>
        </p:nvSpPr>
        <p:spPr>
          <a:xfrm>
            <a:off x="1403648" y="764704"/>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Rectangle 81"/>
          <p:cNvSpPr/>
          <p:nvPr/>
        </p:nvSpPr>
        <p:spPr>
          <a:xfrm>
            <a:off x="1403648" y="1052736"/>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1403648" y="1340768"/>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p:cNvSpPr/>
          <p:nvPr/>
        </p:nvSpPr>
        <p:spPr>
          <a:xfrm>
            <a:off x="1403648" y="1628800"/>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p:cNvSpPr/>
          <p:nvPr/>
        </p:nvSpPr>
        <p:spPr>
          <a:xfrm>
            <a:off x="1403648" y="1916832"/>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p:cNvSpPr/>
          <p:nvPr/>
        </p:nvSpPr>
        <p:spPr>
          <a:xfrm>
            <a:off x="1403648" y="2204864"/>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ectangle 86"/>
          <p:cNvSpPr/>
          <p:nvPr/>
        </p:nvSpPr>
        <p:spPr>
          <a:xfrm>
            <a:off x="1403648" y="2492896"/>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Rectangle 87"/>
          <p:cNvSpPr/>
          <p:nvPr/>
        </p:nvSpPr>
        <p:spPr>
          <a:xfrm>
            <a:off x="1403648" y="2780928"/>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Rectangle 88"/>
          <p:cNvSpPr/>
          <p:nvPr/>
        </p:nvSpPr>
        <p:spPr>
          <a:xfrm>
            <a:off x="1403648" y="3068960"/>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Rectangle 89"/>
          <p:cNvSpPr/>
          <p:nvPr/>
        </p:nvSpPr>
        <p:spPr>
          <a:xfrm>
            <a:off x="2339752" y="5949280"/>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Rectangle 90"/>
          <p:cNvSpPr/>
          <p:nvPr/>
        </p:nvSpPr>
        <p:spPr>
          <a:xfrm>
            <a:off x="2339752" y="5661248"/>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ectangle 91"/>
          <p:cNvSpPr/>
          <p:nvPr/>
        </p:nvSpPr>
        <p:spPr>
          <a:xfrm>
            <a:off x="2339752" y="5373216"/>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ectangle 92"/>
          <p:cNvSpPr/>
          <p:nvPr/>
        </p:nvSpPr>
        <p:spPr>
          <a:xfrm>
            <a:off x="2339752" y="5085184"/>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93"/>
          <p:cNvSpPr/>
          <p:nvPr/>
        </p:nvSpPr>
        <p:spPr>
          <a:xfrm>
            <a:off x="2339752" y="4797152"/>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p:cNvSpPr/>
          <p:nvPr/>
        </p:nvSpPr>
        <p:spPr>
          <a:xfrm>
            <a:off x="2339752" y="4509120"/>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p:cNvSpPr/>
          <p:nvPr/>
        </p:nvSpPr>
        <p:spPr>
          <a:xfrm>
            <a:off x="2339752" y="4221088"/>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Rectangle 96"/>
          <p:cNvSpPr/>
          <p:nvPr/>
        </p:nvSpPr>
        <p:spPr>
          <a:xfrm>
            <a:off x="2339752" y="3933056"/>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Rectangle 97"/>
          <p:cNvSpPr/>
          <p:nvPr/>
        </p:nvSpPr>
        <p:spPr>
          <a:xfrm>
            <a:off x="2339752" y="3645024"/>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Rectangle 98"/>
          <p:cNvSpPr/>
          <p:nvPr/>
        </p:nvSpPr>
        <p:spPr>
          <a:xfrm>
            <a:off x="2339752" y="3356992"/>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ectangle 99"/>
          <p:cNvSpPr/>
          <p:nvPr/>
        </p:nvSpPr>
        <p:spPr>
          <a:xfrm>
            <a:off x="2339752" y="3068960"/>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ectangle 100"/>
          <p:cNvSpPr/>
          <p:nvPr/>
        </p:nvSpPr>
        <p:spPr>
          <a:xfrm>
            <a:off x="2339752" y="2780928"/>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Rectangle 101"/>
          <p:cNvSpPr/>
          <p:nvPr/>
        </p:nvSpPr>
        <p:spPr>
          <a:xfrm>
            <a:off x="2339752" y="2492896"/>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ectangle 102"/>
          <p:cNvSpPr/>
          <p:nvPr/>
        </p:nvSpPr>
        <p:spPr>
          <a:xfrm>
            <a:off x="2339752" y="2204864"/>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Rectangle 103"/>
          <p:cNvSpPr/>
          <p:nvPr/>
        </p:nvSpPr>
        <p:spPr>
          <a:xfrm>
            <a:off x="2339752" y="1916832"/>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Rectangle 104"/>
          <p:cNvSpPr/>
          <p:nvPr/>
        </p:nvSpPr>
        <p:spPr>
          <a:xfrm>
            <a:off x="2339752" y="1628800"/>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ectangle 105"/>
          <p:cNvSpPr/>
          <p:nvPr/>
        </p:nvSpPr>
        <p:spPr>
          <a:xfrm>
            <a:off x="2339752" y="1340768"/>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Rectangle 106"/>
          <p:cNvSpPr/>
          <p:nvPr/>
        </p:nvSpPr>
        <p:spPr>
          <a:xfrm>
            <a:off x="2339752" y="1052736"/>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107"/>
          <p:cNvSpPr/>
          <p:nvPr/>
        </p:nvSpPr>
        <p:spPr>
          <a:xfrm>
            <a:off x="2339752" y="764704"/>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Rectangle 108"/>
          <p:cNvSpPr/>
          <p:nvPr/>
        </p:nvSpPr>
        <p:spPr>
          <a:xfrm>
            <a:off x="2339752" y="476672"/>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Rectangle 109"/>
          <p:cNvSpPr/>
          <p:nvPr/>
        </p:nvSpPr>
        <p:spPr>
          <a:xfrm>
            <a:off x="2339752" y="188640"/>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Rectangle 110"/>
          <p:cNvSpPr/>
          <p:nvPr/>
        </p:nvSpPr>
        <p:spPr>
          <a:xfrm>
            <a:off x="2339752" y="3645024"/>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Rectangle 111"/>
          <p:cNvSpPr/>
          <p:nvPr/>
        </p:nvSpPr>
        <p:spPr>
          <a:xfrm>
            <a:off x="2339752" y="3933056"/>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Rectangle 112"/>
          <p:cNvSpPr/>
          <p:nvPr/>
        </p:nvSpPr>
        <p:spPr>
          <a:xfrm>
            <a:off x="2339752" y="4221088"/>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Rectangle 113"/>
          <p:cNvSpPr/>
          <p:nvPr/>
        </p:nvSpPr>
        <p:spPr>
          <a:xfrm>
            <a:off x="2339752" y="4509120"/>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Rectangle 114"/>
          <p:cNvSpPr/>
          <p:nvPr/>
        </p:nvSpPr>
        <p:spPr>
          <a:xfrm>
            <a:off x="2339752" y="4797152"/>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Rectangle 115"/>
          <p:cNvSpPr/>
          <p:nvPr/>
        </p:nvSpPr>
        <p:spPr>
          <a:xfrm>
            <a:off x="2339752" y="5085184"/>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Rectangle 116"/>
          <p:cNvSpPr/>
          <p:nvPr/>
        </p:nvSpPr>
        <p:spPr>
          <a:xfrm>
            <a:off x="2339752" y="5373216"/>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Rectangle 117"/>
          <p:cNvSpPr/>
          <p:nvPr/>
        </p:nvSpPr>
        <p:spPr>
          <a:xfrm>
            <a:off x="2339752" y="5661248"/>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Rectangle 118"/>
          <p:cNvSpPr/>
          <p:nvPr/>
        </p:nvSpPr>
        <p:spPr>
          <a:xfrm>
            <a:off x="2339752" y="5949280"/>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ectangle 119"/>
          <p:cNvSpPr/>
          <p:nvPr/>
        </p:nvSpPr>
        <p:spPr>
          <a:xfrm>
            <a:off x="2339752" y="1052736"/>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ectangle 120"/>
          <p:cNvSpPr/>
          <p:nvPr/>
        </p:nvSpPr>
        <p:spPr>
          <a:xfrm>
            <a:off x="2339752" y="1340768"/>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ectangle 121"/>
          <p:cNvSpPr/>
          <p:nvPr/>
        </p:nvSpPr>
        <p:spPr>
          <a:xfrm>
            <a:off x="2339752" y="1628800"/>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ectangle 122"/>
          <p:cNvSpPr/>
          <p:nvPr/>
        </p:nvSpPr>
        <p:spPr>
          <a:xfrm>
            <a:off x="2339752" y="1916832"/>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Rectangle 123"/>
          <p:cNvSpPr/>
          <p:nvPr/>
        </p:nvSpPr>
        <p:spPr>
          <a:xfrm>
            <a:off x="2339752" y="2204864"/>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Rectangle 124"/>
          <p:cNvSpPr/>
          <p:nvPr/>
        </p:nvSpPr>
        <p:spPr>
          <a:xfrm>
            <a:off x="2339752" y="2492896"/>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Rectangle 125"/>
          <p:cNvSpPr/>
          <p:nvPr/>
        </p:nvSpPr>
        <p:spPr>
          <a:xfrm>
            <a:off x="2339752" y="2780928"/>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Rectangle 126"/>
          <p:cNvSpPr/>
          <p:nvPr/>
        </p:nvSpPr>
        <p:spPr>
          <a:xfrm>
            <a:off x="2339752" y="3068960"/>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p:cNvSpPr/>
          <p:nvPr/>
        </p:nvSpPr>
        <p:spPr>
          <a:xfrm>
            <a:off x="2339752" y="3356992"/>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Rectangle 128"/>
          <p:cNvSpPr/>
          <p:nvPr/>
        </p:nvSpPr>
        <p:spPr>
          <a:xfrm>
            <a:off x="2339752" y="764704"/>
            <a:ext cx="266328" cy="2663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Rectangle 129"/>
          <p:cNvSpPr/>
          <p:nvPr/>
        </p:nvSpPr>
        <p:spPr>
          <a:xfrm>
            <a:off x="2339752" y="476672"/>
            <a:ext cx="266328" cy="2663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Rectangle 132"/>
          <p:cNvSpPr/>
          <p:nvPr/>
        </p:nvSpPr>
        <p:spPr>
          <a:xfrm>
            <a:off x="3059832" y="5373216"/>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Rectangle 133"/>
          <p:cNvSpPr/>
          <p:nvPr/>
        </p:nvSpPr>
        <p:spPr>
          <a:xfrm>
            <a:off x="3059832" y="5085184"/>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Rectangle 134"/>
          <p:cNvSpPr/>
          <p:nvPr/>
        </p:nvSpPr>
        <p:spPr>
          <a:xfrm>
            <a:off x="3059832" y="4797152"/>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Rectangle 136"/>
          <p:cNvSpPr/>
          <p:nvPr/>
        </p:nvSpPr>
        <p:spPr>
          <a:xfrm>
            <a:off x="3059832" y="4509120"/>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Rectangle 137"/>
          <p:cNvSpPr/>
          <p:nvPr/>
        </p:nvSpPr>
        <p:spPr>
          <a:xfrm>
            <a:off x="3059832" y="4221088"/>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Rectangle 138"/>
          <p:cNvSpPr/>
          <p:nvPr/>
        </p:nvSpPr>
        <p:spPr>
          <a:xfrm>
            <a:off x="3059832" y="3933056"/>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Rectangle 139"/>
          <p:cNvSpPr/>
          <p:nvPr/>
        </p:nvSpPr>
        <p:spPr>
          <a:xfrm>
            <a:off x="3059832" y="3645024"/>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Rectangle 140"/>
          <p:cNvSpPr/>
          <p:nvPr/>
        </p:nvSpPr>
        <p:spPr>
          <a:xfrm>
            <a:off x="3059832" y="3356992"/>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Rectangle 141"/>
          <p:cNvSpPr/>
          <p:nvPr/>
        </p:nvSpPr>
        <p:spPr>
          <a:xfrm>
            <a:off x="3059832" y="3068960"/>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Rectangle 142"/>
          <p:cNvSpPr/>
          <p:nvPr/>
        </p:nvSpPr>
        <p:spPr>
          <a:xfrm>
            <a:off x="3059832" y="2780928"/>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Rectangle 143"/>
          <p:cNvSpPr/>
          <p:nvPr/>
        </p:nvSpPr>
        <p:spPr>
          <a:xfrm>
            <a:off x="3059832" y="2492896"/>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Rectangle 144"/>
          <p:cNvSpPr/>
          <p:nvPr/>
        </p:nvSpPr>
        <p:spPr>
          <a:xfrm>
            <a:off x="3059832" y="2204864"/>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Rectangle 145"/>
          <p:cNvSpPr/>
          <p:nvPr/>
        </p:nvSpPr>
        <p:spPr>
          <a:xfrm>
            <a:off x="3059832" y="1916832"/>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Rectangle 146"/>
          <p:cNvSpPr/>
          <p:nvPr/>
        </p:nvSpPr>
        <p:spPr>
          <a:xfrm>
            <a:off x="3059832" y="1628800"/>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Rectangle 147"/>
          <p:cNvSpPr/>
          <p:nvPr/>
        </p:nvSpPr>
        <p:spPr>
          <a:xfrm>
            <a:off x="3059832" y="1340768"/>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Rectangle 148"/>
          <p:cNvSpPr/>
          <p:nvPr/>
        </p:nvSpPr>
        <p:spPr>
          <a:xfrm>
            <a:off x="3059832" y="1052736"/>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Rectangle 149"/>
          <p:cNvSpPr/>
          <p:nvPr/>
        </p:nvSpPr>
        <p:spPr>
          <a:xfrm>
            <a:off x="3059832" y="764704"/>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Rectangle 150"/>
          <p:cNvSpPr/>
          <p:nvPr/>
        </p:nvSpPr>
        <p:spPr>
          <a:xfrm>
            <a:off x="3059832" y="476672"/>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Rectangle 151"/>
          <p:cNvSpPr/>
          <p:nvPr/>
        </p:nvSpPr>
        <p:spPr>
          <a:xfrm>
            <a:off x="3059832" y="188640"/>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Rectangle 175"/>
          <p:cNvSpPr/>
          <p:nvPr/>
        </p:nvSpPr>
        <p:spPr>
          <a:xfrm>
            <a:off x="3059832" y="5661248"/>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Rectangle 176"/>
          <p:cNvSpPr/>
          <p:nvPr/>
        </p:nvSpPr>
        <p:spPr>
          <a:xfrm>
            <a:off x="3059832" y="5949280"/>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Rectangle 177"/>
          <p:cNvSpPr/>
          <p:nvPr/>
        </p:nvSpPr>
        <p:spPr>
          <a:xfrm>
            <a:off x="3059832" y="5949280"/>
            <a:ext cx="266328" cy="2663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Rectangle 178"/>
          <p:cNvSpPr/>
          <p:nvPr/>
        </p:nvSpPr>
        <p:spPr>
          <a:xfrm>
            <a:off x="3059832" y="5661248"/>
            <a:ext cx="266328" cy="2663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xit"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39"/>
                                        </p:tgtEl>
                                        <p:attrNameLst>
                                          <p:attrName>style.visibility</p:attrName>
                                        </p:attrNameLst>
                                      </p:cBhvr>
                                      <p:to>
                                        <p:strVal val="hidden"/>
                                      </p:to>
                                    </p:set>
                                  </p:childTnLst>
                                </p:cTn>
                              </p:par>
                              <p:par>
                                <p:cTn id="73" presetID="1" presetClass="exit"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hidden"/>
                                      </p:to>
                                    </p:set>
                                  </p:childTnLst>
                                </p:cTn>
                              </p:par>
                              <p:par>
                                <p:cTn id="75" presetID="1" presetClass="exit"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hidden"/>
                                      </p:to>
                                    </p:set>
                                  </p:childTnLst>
                                </p:cTn>
                              </p:par>
                              <p:par>
                                <p:cTn id="77" presetID="1" presetClass="exit"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hidden"/>
                                      </p:to>
                                    </p:set>
                                  </p:childTnLst>
                                </p:cTn>
                              </p:par>
                              <p:par>
                                <p:cTn id="79" presetID="1" presetClass="exit"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hidden"/>
                                      </p:to>
                                    </p:set>
                                  </p:childTnLst>
                                </p:cTn>
                              </p:par>
                              <p:par>
                                <p:cTn id="81" presetID="1" presetClass="exit" presetSubtype="0" fill="hold" grpId="0" nodeType="withEffect">
                                  <p:stCondLst>
                                    <p:cond delay="0"/>
                                  </p:stCondLst>
                                  <p:childTnLst>
                                    <p:set>
                                      <p:cBhvr>
                                        <p:cTn id="82" dur="1" fill="hold">
                                          <p:stCondLst>
                                            <p:cond delay="0"/>
                                          </p:stCondLst>
                                        </p:cTn>
                                        <p:tgtEl>
                                          <p:spTgt spid="44"/>
                                        </p:tgtEl>
                                        <p:attrNameLst>
                                          <p:attrName>style.visibility</p:attrName>
                                        </p:attrNameLst>
                                      </p:cBhvr>
                                      <p:to>
                                        <p:strVal val="hidden"/>
                                      </p:to>
                                    </p:set>
                                  </p:childTnLst>
                                </p:cTn>
                              </p:par>
                              <p:par>
                                <p:cTn id="83" presetID="1" presetClass="exit"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hidden"/>
                                      </p:to>
                                    </p:set>
                                  </p:childTnLst>
                                </p:cTn>
                              </p:par>
                              <p:par>
                                <p:cTn id="85" presetID="1" presetClass="exit" presetSubtype="0" fill="hold" grpId="0" nodeType="withEffect">
                                  <p:stCondLst>
                                    <p:cond delay="0"/>
                                  </p:stCondLst>
                                  <p:childTnLst>
                                    <p:set>
                                      <p:cBhvr>
                                        <p:cTn id="86" dur="1" fill="hold">
                                          <p:stCondLst>
                                            <p:cond delay="0"/>
                                          </p:stCondLst>
                                        </p:cTn>
                                        <p:tgtEl>
                                          <p:spTgt spid="46"/>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9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0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0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0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0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0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0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0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0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1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1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12"/>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1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14"/>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15"/>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16"/>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17"/>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18"/>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19"/>
                                        </p:tgtEl>
                                        <p:attrNameLst>
                                          <p:attrName>style.visibility</p:attrName>
                                        </p:attrNameLst>
                                      </p:cBhvr>
                                      <p:to>
                                        <p:strVal val="visible"/>
                                      </p:to>
                                    </p:set>
                                  </p:childTnLst>
                                </p:cTn>
                              </p:par>
                              <p:par>
                                <p:cTn id="151" presetID="1" presetClass="exit" presetSubtype="0" fill="hold" grpId="0" nodeType="withEffect">
                                  <p:stCondLst>
                                    <p:cond delay="0"/>
                                  </p:stCondLst>
                                  <p:childTnLst>
                                    <p:set>
                                      <p:cBhvr>
                                        <p:cTn id="152" dur="1" fill="hold">
                                          <p:stCondLst>
                                            <p:cond delay="0"/>
                                          </p:stCondLst>
                                        </p:cTn>
                                        <p:tgtEl>
                                          <p:spTgt spid="48"/>
                                        </p:tgtEl>
                                        <p:attrNameLst>
                                          <p:attrName>style.visibility</p:attrName>
                                        </p:attrNameLst>
                                      </p:cBhvr>
                                      <p:to>
                                        <p:strVal val="hidden"/>
                                      </p:to>
                                    </p:set>
                                  </p:childTnLst>
                                </p:cTn>
                              </p:par>
                              <p:par>
                                <p:cTn id="153" presetID="1" presetClass="exit" presetSubtype="0" fill="hold" grpId="0" nodeType="withEffect">
                                  <p:stCondLst>
                                    <p:cond delay="0"/>
                                  </p:stCondLst>
                                  <p:childTnLst>
                                    <p:set>
                                      <p:cBhvr>
                                        <p:cTn id="154" dur="1" fill="hold">
                                          <p:stCondLst>
                                            <p:cond delay="0"/>
                                          </p:stCondLst>
                                        </p:cTn>
                                        <p:tgtEl>
                                          <p:spTgt spid="49"/>
                                        </p:tgtEl>
                                        <p:attrNameLst>
                                          <p:attrName>style.visibility</p:attrName>
                                        </p:attrNameLst>
                                      </p:cBhvr>
                                      <p:to>
                                        <p:strVal val="hidden"/>
                                      </p:to>
                                    </p:set>
                                  </p:childTnLst>
                                </p:cTn>
                              </p:par>
                              <p:par>
                                <p:cTn id="155" presetID="1" presetClass="exit" presetSubtype="0" fill="hold" grpId="0" nodeType="withEffect">
                                  <p:stCondLst>
                                    <p:cond delay="0"/>
                                  </p:stCondLst>
                                  <p:childTnLst>
                                    <p:set>
                                      <p:cBhvr>
                                        <p:cTn id="156" dur="1" fill="hold">
                                          <p:stCondLst>
                                            <p:cond delay="0"/>
                                          </p:stCondLst>
                                        </p:cTn>
                                        <p:tgtEl>
                                          <p:spTgt spid="50"/>
                                        </p:tgtEl>
                                        <p:attrNameLst>
                                          <p:attrName>style.visibility</p:attrName>
                                        </p:attrNameLst>
                                      </p:cBhvr>
                                      <p:to>
                                        <p:strVal val="hidden"/>
                                      </p:to>
                                    </p:set>
                                  </p:childTnLst>
                                </p:cTn>
                              </p:par>
                              <p:par>
                                <p:cTn id="157" presetID="1" presetClass="exit" presetSubtype="0" fill="hold" grpId="0" nodeType="withEffect">
                                  <p:stCondLst>
                                    <p:cond delay="0"/>
                                  </p:stCondLst>
                                  <p:childTnLst>
                                    <p:set>
                                      <p:cBhvr>
                                        <p:cTn id="158" dur="1" fill="hold">
                                          <p:stCondLst>
                                            <p:cond delay="0"/>
                                          </p:stCondLst>
                                        </p:cTn>
                                        <p:tgtEl>
                                          <p:spTgt spid="51"/>
                                        </p:tgtEl>
                                        <p:attrNameLst>
                                          <p:attrName>style.visibility</p:attrName>
                                        </p:attrNameLst>
                                      </p:cBhvr>
                                      <p:to>
                                        <p:strVal val="hidden"/>
                                      </p:to>
                                    </p:set>
                                  </p:childTnLst>
                                </p:cTn>
                              </p:par>
                              <p:par>
                                <p:cTn id="159" presetID="1" presetClass="exit" presetSubtype="0" fill="hold" grpId="0" nodeType="withEffect">
                                  <p:stCondLst>
                                    <p:cond delay="0"/>
                                  </p:stCondLst>
                                  <p:childTnLst>
                                    <p:set>
                                      <p:cBhvr>
                                        <p:cTn id="160" dur="1" fill="hold">
                                          <p:stCondLst>
                                            <p:cond delay="0"/>
                                          </p:stCondLst>
                                        </p:cTn>
                                        <p:tgtEl>
                                          <p:spTgt spid="52"/>
                                        </p:tgtEl>
                                        <p:attrNameLst>
                                          <p:attrName>style.visibility</p:attrName>
                                        </p:attrNameLst>
                                      </p:cBhvr>
                                      <p:to>
                                        <p:strVal val="hidden"/>
                                      </p:to>
                                    </p:set>
                                  </p:childTnLst>
                                </p:cTn>
                              </p:par>
                              <p:par>
                                <p:cTn id="161" presetID="1" presetClass="exit" presetSubtype="0" fill="hold" grpId="0" nodeType="withEffect">
                                  <p:stCondLst>
                                    <p:cond delay="0"/>
                                  </p:stCondLst>
                                  <p:childTnLst>
                                    <p:set>
                                      <p:cBhvr>
                                        <p:cTn id="162" dur="1" fill="hold">
                                          <p:stCondLst>
                                            <p:cond delay="0"/>
                                          </p:stCondLst>
                                        </p:cTn>
                                        <p:tgtEl>
                                          <p:spTgt spid="53"/>
                                        </p:tgtEl>
                                        <p:attrNameLst>
                                          <p:attrName>style.visibility</p:attrName>
                                        </p:attrNameLst>
                                      </p:cBhvr>
                                      <p:to>
                                        <p:strVal val="hidden"/>
                                      </p:to>
                                    </p:set>
                                  </p:childTnLst>
                                </p:cTn>
                              </p:par>
                              <p:par>
                                <p:cTn id="163" presetID="1" presetClass="exit" presetSubtype="0" fill="hold" grpId="0" nodeType="withEffect">
                                  <p:stCondLst>
                                    <p:cond delay="0"/>
                                  </p:stCondLst>
                                  <p:childTnLst>
                                    <p:set>
                                      <p:cBhvr>
                                        <p:cTn id="164" dur="1" fill="hold">
                                          <p:stCondLst>
                                            <p:cond delay="0"/>
                                          </p:stCondLst>
                                        </p:cTn>
                                        <p:tgtEl>
                                          <p:spTgt spid="54"/>
                                        </p:tgtEl>
                                        <p:attrNameLst>
                                          <p:attrName>style.visibility</p:attrName>
                                        </p:attrNameLst>
                                      </p:cBhvr>
                                      <p:to>
                                        <p:strVal val="hidden"/>
                                      </p:to>
                                    </p:set>
                                  </p:childTnLst>
                                </p:cTn>
                              </p:par>
                              <p:par>
                                <p:cTn id="165" presetID="1" presetClass="exit" presetSubtype="0" fill="hold" grpId="0" nodeType="withEffect">
                                  <p:stCondLst>
                                    <p:cond delay="0"/>
                                  </p:stCondLst>
                                  <p:childTnLst>
                                    <p:set>
                                      <p:cBhvr>
                                        <p:cTn id="166" dur="1" fill="hold">
                                          <p:stCondLst>
                                            <p:cond delay="0"/>
                                          </p:stCondLst>
                                        </p:cTn>
                                        <p:tgtEl>
                                          <p:spTgt spid="55"/>
                                        </p:tgtEl>
                                        <p:attrNameLst>
                                          <p:attrName>style.visibility</p:attrName>
                                        </p:attrNameLst>
                                      </p:cBhvr>
                                      <p:to>
                                        <p:strVal val="hidden"/>
                                      </p:to>
                                    </p:set>
                                  </p:childTnLst>
                                </p:cTn>
                              </p:par>
                              <p:par>
                                <p:cTn id="167" presetID="1" presetClass="exit" presetSubtype="0" fill="hold" grpId="0" nodeType="withEffect">
                                  <p:stCondLst>
                                    <p:cond delay="0"/>
                                  </p:stCondLst>
                                  <p:childTnLst>
                                    <p:set>
                                      <p:cBhvr>
                                        <p:cTn id="168" dur="1" fill="hold">
                                          <p:stCondLst>
                                            <p:cond delay="0"/>
                                          </p:stCondLst>
                                        </p:cTn>
                                        <p:tgtEl>
                                          <p:spTgt spid="56"/>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20"/>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21"/>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22"/>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23"/>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24"/>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25"/>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26"/>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27"/>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28"/>
                                        </p:tgtEl>
                                        <p:attrNameLst>
                                          <p:attrName>style.visibility</p:attrName>
                                        </p:attrNameLst>
                                      </p:cBhvr>
                                      <p:to>
                                        <p:strVal val="visible"/>
                                      </p:to>
                                    </p:set>
                                  </p:childTnLst>
                                </p:cTn>
                              </p:par>
                              <p:par>
                                <p:cTn id="189" presetID="1" presetClass="exit" presetSubtype="0" fill="hold" grpId="0" nodeType="withEffect">
                                  <p:stCondLst>
                                    <p:cond delay="0"/>
                                  </p:stCondLst>
                                  <p:childTnLst>
                                    <p:set>
                                      <p:cBhvr>
                                        <p:cTn id="190" dur="1" fill="hold">
                                          <p:stCondLst>
                                            <p:cond delay="0"/>
                                          </p:stCondLst>
                                        </p:cTn>
                                        <p:tgtEl>
                                          <p:spTgt spid="57"/>
                                        </p:tgtEl>
                                        <p:attrNameLst>
                                          <p:attrName>style.visibility</p:attrName>
                                        </p:attrNameLst>
                                      </p:cBhvr>
                                      <p:to>
                                        <p:strVal val="hidden"/>
                                      </p:to>
                                    </p:set>
                                  </p:childTnLst>
                                </p:cTn>
                              </p:par>
                              <p:par>
                                <p:cTn id="191" presetID="1" presetClass="exit" presetSubtype="0" fill="hold" grpId="0" nodeType="withEffect">
                                  <p:stCondLst>
                                    <p:cond delay="0"/>
                                  </p:stCondLst>
                                  <p:childTnLst>
                                    <p:set>
                                      <p:cBhvr>
                                        <p:cTn id="192" dur="1" fill="hold">
                                          <p:stCondLst>
                                            <p:cond delay="0"/>
                                          </p:stCondLst>
                                        </p:cTn>
                                        <p:tgtEl>
                                          <p:spTgt spid="58"/>
                                        </p:tgtEl>
                                        <p:attrNameLst>
                                          <p:attrName>style.visibility</p:attrName>
                                        </p:attrNameLst>
                                      </p:cBhvr>
                                      <p:to>
                                        <p:strVal val="hidden"/>
                                      </p:to>
                                    </p:set>
                                  </p:childTnLst>
                                </p:cTn>
                              </p:par>
                              <p:par>
                                <p:cTn id="193" presetID="1" presetClass="exit" presetSubtype="0" fill="hold" grpId="0" nodeType="withEffect">
                                  <p:stCondLst>
                                    <p:cond delay="0"/>
                                  </p:stCondLst>
                                  <p:childTnLst>
                                    <p:set>
                                      <p:cBhvr>
                                        <p:cTn id="194" dur="1" fill="hold">
                                          <p:stCondLst>
                                            <p:cond delay="0"/>
                                          </p:stCondLst>
                                        </p:cTn>
                                        <p:tgtEl>
                                          <p:spTgt spid="59"/>
                                        </p:tgtEl>
                                        <p:attrNameLst>
                                          <p:attrName>style.visibility</p:attrName>
                                        </p:attrNameLst>
                                      </p:cBhvr>
                                      <p:to>
                                        <p:strVal val="hidden"/>
                                      </p:to>
                                    </p:set>
                                  </p:childTnLst>
                                </p:cTn>
                              </p:par>
                              <p:par>
                                <p:cTn id="195" presetID="1" presetClass="exit" presetSubtype="0" fill="hold" grpId="0" nodeType="withEffect">
                                  <p:stCondLst>
                                    <p:cond delay="0"/>
                                  </p:stCondLst>
                                  <p:childTnLst>
                                    <p:set>
                                      <p:cBhvr>
                                        <p:cTn id="196" dur="1" fill="hold">
                                          <p:stCondLst>
                                            <p:cond delay="0"/>
                                          </p:stCondLst>
                                        </p:cTn>
                                        <p:tgtEl>
                                          <p:spTgt spid="60"/>
                                        </p:tgtEl>
                                        <p:attrNameLst>
                                          <p:attrName>style.visibility</p:attrName>
                                        </p:attrNameLst>
                                      </p:cBhvr>
                                      <p:to>
                                        <p:strVal val="hidden"/>
                                      </p:to>
                                    </p:set>
                                  </p:childTnLst>
                                </p:cTn>
                              </p:par>
                              <p:par>
                                <p:cTn id="197" presetID="1" presetClass="exit" presetSubtype="0" fill="hold" grpId="0" nodeType="withEffect">
                                  <p:stCondLst>
                                    <p:cond delay="0"/>
                                  </p:stCondLst>
                                  <p:childTnLst>
                                    <p:set>
                                      <p:cBhvr>
                                        <p:cTn id="198" dur="1" fill="hold">
                                          <p:stCondLst>
                                            <p:cond delay="0"/>
                                          </p:stCondLst>
                                        </p:cTn>
                                        <p:tgtEl>
                                          <p:spTgt spid="61"/>
                                        </p:tgtEl>
                                        <p:attrNameLst>
                                          <p:attrName>style.visibility</p:attrName>
                                        </p:attrNameLst>
                                      </p:cBhvr>
                                      <p:to>
                                        <p:strVal val="hidden"/>
                                      </p:to>
                                    </p:set>
                                  </p:childTnLst>
                                </p:cTn>
                              </p:par>
                              <p:par>
                                <p:cTn id="199" presetID="1" presetClass="exit" presetSubtype="0" fill="hold" grpId="0" nodeType="withEffect">
                                  <p:stCondLst>
                                    <p:cond delay="0"/>
                                  </p:stCondLst>
                                  <p:childTnLst>
                                    <p:set>
                                      <p:cBhvr>
                                        <p:cTn id="200" dur="1" fill="hold">
                                          <p:stCondLst>
                                            <p:cond delay="0"/>
                                          </p:stCondLst>
                                        </p:cTn>
                                        <p:tgtEl>
                                          <p:spTgt spid="62"/>
                                        </p:tgtEl>
                                        <p:attrNameLst>
                                          <p:attrName>style.visibility</p:attrName>
                                        </p:attrNameLst>
                                      </p:cBhvr>
                                      <p:to>
                                        <p:strVal val="hidden"/>
                                      </p:to>
                                    </p:set>
                                  </p:childTnLst>
                                </p:cTn>
                              </p:par>
                              <p:par>
                                <p:cTn id="201" presetID="1" presetClass="exit" presetSubtype="0" fill="hold" grpId="0" nodeType="withEffect">
                                  <p:stCondLst>
                                    <p:cond delay="0"/>
                                  </p:stCondLst>
                                  <p:childTnLst>
                                    <p:set>
                                      <p:cBhvr>
                                        <p:cTn id="202" dur="1" fill="hold">
                                          <p:stCondLst>
                                            <p:cond delay="0"/>
                                          </p:stCondLst>
                                        </p:cTn>
                                        <p:tgtEl>
                                          <p:spTgt spid="63"/>
                                        </p:tgtEl>
                                        <p:attrNameLst>
                                          <p:attrName>style.visibility</p:attrName>
                                        </p:attrNameLst>
                                      </p:cBhvr>
                                      <p:to>
                                        <p:strVal val="hidden"/>
                                      </p:to>
                                    </p:set>
                                  </p:childTnLst>
                                </p:cTn>
                              </p:par>
                              <p:par>
                                <p:cTn id="203" presetID="1" presetClass="exit" presetSubtype="0" fill="hold" grpId="0" nodeType="withEffect">
                                  <p:stCondLst>
                                    <p:cond delay="0"/>
                                  </p:stCondLst>
                                  <p:childTnLst>
                                    <p:set>
                                      <p:cBhvr>
                                        <p:cTn id="204" dur="1" fill="hold">
                                          <p:stCondLst>
                                            <p:cond delay="0"/>
                                          </p:stCondLst>
                                        </p:cTn>
                                        <p:tgtEl>
                                          <p:spTgt spid="64"/>
                                        </p:tgtEl>
                                        <p:attrNameLst>
                                          <p:attrName>style.visibility</p:attrName>
                                        </p:attrNameLst>
                                      </p:cBhvr>
                                      <p:to>
                                        <p:strVal val="hidden"/>
                                      </p:to>
                                    </p:set>
                                  </p:childTnLst>
                                </p:cTn>
                              </p:par>
                              <p:par>
                                <p:cTn id="205" presetID="1" presetClass="exit" presetSubtype="0" fill="hold" grpId="0" nodeType="withEffect">
                                  <p:stCondLst>
                                    <p:cond delay="0"/>
                                  </p:stCondLst>
                                  <p:childTnLst>
                                    <p:set>
                                      <p:cBhvr>
                                        <p:cTn id="206" dur="1" fill="hold">
                                          <p:stCondLst>
                                            <p:cond delay="0"/>
                                          </p:stCondLst>
                                        </p:cTn>
                                        <p:tgtEl>
                                          <p:spTgt spid="65"/>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0"/>
                                          </p:stCondLst>
                                        </p:cTn>
                                        <p:tgtEl>
                                          <p:spTgt spid="129"/>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30"/>
                                        </p:tgtEl>
                                        <p:attrNameLst>
                                          <p:attrName>style.visibility</p:attrName>
                                        </p:attrNameLst>
                                      </p:cBhvr>
                                      <p:to>
                                        <p:strVal val="visible"/>
                                      </p:to>
                                    </p:set>
                                  </p:childTnLst>
                                </p:cTn>
                              </p:par>
                              <p:par>
                                <p:cTn id="213" presetID="1" presetClass="exit" presetSubtype="0" fill="hold" grpId="0" nodeType="withEffect">
                                  <p:stCondLst>
                                    <p:cond delay="0"/>
                                  </p:stCondLst>
                                  <p:childTnLst>
                                    <p:set>
                                      <p:cBhvr>
                                        <p:cTn id="214" dur="1" fill="hold">
                                          <p:stCondLst>
                                            <p:cond delay="0"/>
                                          </p:stCondLst>
                                        </p:cTn>
                                        <p:tgtEl>
                                          <p:spTgt spid="66"/>
                                        </p:tgtEl>
                                        <p:attrNameLst>
                                          <p:attrName>style.visibility</p:attrName>
                                        </p:attrNameLst>
                                      </p:cBhvr>
                                      <p:to>
                                        <p:strVal val="hidden"/>
                                      </p:to>
                                    </p:set>
                                  </p:childTnLst>
                                </p:cTn>
                              </p:par>
                              <p:par>
                                <p:cTn id="215" presetID="1" presetClass="exit" presetSubtype="0" fill="hold" grpId="0" nodeType="withEffect">
                                  <p:stCondLst>
                                    <p:cond delay="0"/>
                                  </p:stCondLst>
                                  <p:childTnLst>
                                    <p:set>
                                      <p:cBhvr>
                                        <p:cTn id="216" dur="1" fill="hold">
                                          <p:stCondLst>
                                            <p:cond delay="0"/>
                                          </p:stCondLst>
                                        </p:cTn>
                                        <p:tgtEl>
                                          <p:spTgt spid="67"/>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133"/>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34"/>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35"/>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37"/>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38"/>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39"/>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140"/>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41"/>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42"/>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43"/>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144"/>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145"/>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46"/>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147"/>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148"/>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149"/>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150"/>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51"/>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152"/>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76"/>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177"/>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grpId="0" nodeType="clickEffect">
                                  <p:stCondLst>
                                    <p:cond delay="0"/>
                                  </p:stCondLst>
                                  <p:childTnLst>
                                    <p:set>
                                      <p:cBhvr>
                                        <p:cTn id="264" dur="1" fill="hold">
                                          <p:stCondLst>
                                            <p:cond delay="0"/>
                                          </p:stCondLst>
                                        </p:cTn>
                                        <p:tgtEl>
                                          <p:spTgt spid="178"/>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179"/>
                                        </p:tgtEl>
                                        <p:attrNameLst>
                                          <p:attrName>style.visibility</p:attrName>
                                        </p:attrNameLst>
                                      </p:cBhvr>
                                      <p:to>
                                        <p:strVal val="visible"/>
                                      </p:to>
                                    </p:set>
                                  </p:childTnLst>
                                </p:cTn>
                              </p:par>
                              <p:par>
                                <p:cTn id="267" presetID="1" presetClass="exit" presetSubtype="0" fill="hold" grpId="0" nodeType="withEffect">
                                  <p:stCondLst>
                                    <p:cond delay="0"/>
                                  </p:stCondLst>
                                  <p:childTnLst>
                                    <p:set>
                                      <p:cBhvr>
                                        <p:cTn id="268" dur="1" fill="hold">
                                          <p:stCondLst>
                                            <p:cond delay="0"/>
                                          </p:stCondLst>
                                        </p:cTn>
                                        <p:tgtEl>
                                          <p:spTgt spid="68"/>
                                        </p:tgtEl>
                                        <p:attrNameLst>
                                          <p:attrName>style.visibility</p:attrName>
                                        </p:attrNameLst>
                                      </p:cBhvr>
                                      <p:to>
                                        <p:strVal val="hidden"/>
                                      </p:to>
                                    </p:set>
                                  </p:childTnLst>
                                </p:cTn>
                              </p:par>
                              <p:par>
                                <p:cTn id="269" presetID="1" presetClass="exit" presetSubtype="0" fill="hold" grpId="0" nodeType="withEffect">
                                  <p:stCondLst>
                                    <p:cond delay="0"/>
                                  </p:stCondLst>
                                  <p:childTnLst>
                                    <p:set>
                                      <p:cBhvr>
                                        <p:cTn id="270" dur="1" fill="hold">
                                          <p:stCondLst>
                                            <p:cond delay="0"/>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3" grpId="0" animBg="1"/>
      <p:bldP spid="134" grpId="0" animBg="1"/>
      <p:bldP spid="135"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76" grpId="0" animBg="1"/>
      <p:bldP spid="177" grpId="0" animBg="1"/>
      <p:bldP spid="178" grpId="0" animBg="1"/>
      <p:bldP spid="17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592" y="6165304"/>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899592" y="5877272"/>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99592" y="5589240"/>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899592" y="5301208"/>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899592" y="5013176"/>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899592" y="4725144"/>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899592" y="4437112"/>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899592" y="4149080"/>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899592" y="3861048"/>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899592" y="3573016"/>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899592" y="3284984"/>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99592" y="2996952"/>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99592" y="2708920"/>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899592" y="2420888"/>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99592" y="2132856"/>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899592" y="1844824"/>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899592" y="1556792"/>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899592" y="1268760"/>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899592" y="980728"/>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899592" y="692696"/>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899592" y="404664"/>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5508104" y="2996952"/>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5508104" y="3284984"/>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5508104" y="3573016"/>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5508104" y="3861048"/>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5508104" y="4149080"/>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5508104" y="4437112"/>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5508104" y="4725144"/>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5508104" y="5013176"/>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5508104" y="5301208"/>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5508104" y="5589240"/>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6084168" y="2996952"/>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6084168" y="3284984"/>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6084168" y="3573016"/>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6084168" y="3861048"/>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6084168" y="4149080"/>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6084168" y="4437112"/>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084168" y="4725144"/>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6084168" y="5013176"/>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6084168" y="5301208"/>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6084168" y="5589240"/>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6660232" y="3284984"/>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660232" y="3573016"/>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6660232" y="3861048"/>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6660232" y="4149080"/>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6660232" y="4437112"/>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p:cNvSpPr/>
          <p:nvPr/>
        </p:nvSpPr>
        <p:spPr>
          <a:xfrm>
            <a:off x="6660232" y="4725144"/>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660232" y="5013176"/>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6660232" y="5301208"/>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6660232" y="5589240"/>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7164288" y="3284984"/>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7164288" y="3573016"/>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7164288" y="3861048"/>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7164288" y="4149080"/>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7164288" y="4437112"/>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7164288" y="4725144"/>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p:cNvSpPr/>
          <p:nvPr/>
        </p:nvSpPr>
        <p:spPr>
          <a:xfrm>
            <a:off x="7164288" y="5013176"/>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7164288" y="5301208"/>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7164288" y="5589240"/>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p:cNvSpPr/>
          <p:nvPr/>
        </p:nvSpPr>
        <p:spPr>
          <a:xfrm>
            <a:off x="7812360" y="5589240"/>
            <a:ext cx="266328" cy="2663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p:cNvSpPr/>
          <p:nvPr/>
        </p:nvSpPr>
        <p:spPr>
          <a:xfrm>
            <a:off x="7812360" y="5301208"/>
            <a:ext cx="266328" cy="2663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8244408" y="5589240"/>
            <a:ext cx="266328" cy="2663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8244408" y="5301208"/>
            <a:ext cx="266328" cy="2663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8" name="Group 87"/>
          <p:cNvGrpSpPr/>
          <p:nvPr/>
        </p:nvGrpSpPr>
        <p:grpSpPr>
          <a:xfrm>
            <a:off x="1979712" y="404664"/>
            <a:ext cx="266328" cy="6026968"/>
            <a:chOff x="1979712" y="476672"/>
            <a:chExt cx="266328" cy="6026968"/>
          </a:xfrm>
        </p:grpSpPr>
        <p:sp>
          <p:nvSpPr>
            <p:cNvPr id="67" name="Rectangle 66"/>
            <p:cNvSpPr/>
            <p:nvPr/>
          </p:nvSpPr>
          <p:spPr>
            <a:xfrm>
              <a:off x="1979712" y="6237312"/>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1979712" y="5949280"/>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p:cNvSpPr/>
            <p:nvPr/>
          </p:nvSpPr>
          <p:spPr>
            <a:xfrm>
              <a:off x="1979712" y="5661248"/>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p:cNvSpPr/>
            <p:nvPr/>
          </p:nvSpPr>
          <p:spPr>
            <a:xfrm>
              <a:off x="1979712" y="5373216"/>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p:cNvSpPr/>
            <p:nvPr/>
          </p:nvSpPr>
          <p:spPr>
            <a:xfrm>
              <a:off x="1979712" y="5085184"/>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p:cNvSpPr/>
            <p:nvPr/>
          </p:nvSpPr>
          <p:spPr>
            <a:xfrm>
              <a:off x="1979712" y="4797152"/>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p:cNvSpPr/>
            <p:nvPr/>
          </p:nvSpPr>
          <p:spPr>
            <a:xfrm>
              <a:off x="1979712" y="4509120"/>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p:cNvSpPr/>
            <p:nvPr/>
          </p:nvSpPr>
          <p:spPr>
            <a:xfrm>
              <a:off x="1979712" y="4221088"/>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p:cNvSpPr/>
            <p:nvPr/>
          </p:nvSpPr>
          <p:spPr>
            <a:xfrm>
              <a:off x="1979712" y="3933056"/>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p:cNvSpPr/>
            <p:nvPr/>
          </p:nvSpPr>
          <p:spPr>
            <a:xfrm>
              <a:off x="1979712" y="3645024"/>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p:cNvSpPr/>
            <p:nvPr/>
          </p:nvSpPr>
          <p:spPr>
            <a:xfrm>
              <a:off x="1979712" y="3356992"/>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ectangle 77"/>
            <p:cNvSpPr/>
            <p:nvPr/>
          </p:nvSpPr>
          <p:spPr>
            <a:xfrm>
              <a:off x="1979712" y="3068960"/>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p:cNvSpPr/>
            <p:nvPr/>
          </p:nvSpPr>
          <p:spPr>
            <a:xfrm>
              <a:off x="1979712" y="2780928"/>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p:cNvSpPr/>
            <p:nvPr/>
          </p:nvSpPr>
          <p:spPr>
            <a:xfrm>
              <a:off x="1979712" y="2492896"/>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p:cNvSpPr/>
            <p:nvPr/>
          </p:nvSpPr>
          <p:spPr>
            <a:xfrm>
              <a:off x="1979712" y="2204864"/>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Rectangle 81"/>
            <p:cNvSpPr/>
            <p:nvPr/>
          </p:nvSpPr>
          <p:spPr>
            <a:xfrm>
              <a:off x="1979712" y="1916832"/>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1979712" y="1628800"/>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p:cNvSpPr/>
            <p:nvPr/>
          </p:nvSpPr>
          <p:spPr>
            <a:xfrm>
              <a:off x="1979712" y="1340768"/>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p:cNvSpPr/>
            <p:nvPr/>
          </p:nvSpPr>
          <p:spPr>
            <a:xfrm>
              <a:off x="1979712" y="1052736"/>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p:cNvSpPr/>
            <p:nvPr/>
          </p:nvSpPr>
          <p:spPr>
            <a:xfrm>
              <a:off x="1979712" y="764704"/>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ectangle 86"/>
            <p:cNvSpPr/>
            <p:nvPr/>
          </p:nvSpPr>
          <p:spPr>
            <a:xfrm>
              <a:off x="1979712" y="476672"/>
              <a:ext cx="266328" cy="26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9" name="Rectangle 88"/>
          <p:cNvSpPr/>
          <p:nvPr/>
        </p:nvSpPr>
        <p:spPr>
          <a:xfrm>
            <a:off x="899592" y="3573016"/>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Rectangle 89"/>
          <p:cNvSpPr/>
          <p:nvPr/>
        </p:nvSpPr>
        <p:spPr>
          <a:xfrm>
            <a:off x="899592" y="3861048"/>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Rectangle 90"/>
          <p:cNvSpPr/>
          <p:nvPr/>
        </p:nvSpPr>
        <p:spPr>
          <a:xfrm>
            <a:off x="899592" y="4149080"/>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ectangle 91"/>
          <p:cNvSpPr/>
          <p:nvPr/>
        </p:nvSpPr>
        <p:spPr>
          <a:xfrm>
            <a:off x="899592" y="4437112"/>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ectangle 92"/>
          <p:cNvSpPr/>
          <p:nvPr/>
        </p:nvSpPr>
        <p:spPr>
          <a:xfrm>
            <a:off x="899592" y="4725144"/>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93"/>
          <p:cNvSpPr/>
          <p:nvPr/>
        </p:nvSpPr>
        <p:spPr>
          <a:xfrm>
            <a:off x="899592" y="5013176"/>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p:cNvSpPr/>
          <p:nvPr/>
        </p:nvSpPr>
        <p:spPr>
          <a:xfrm>
            <a:off x="899592" y="5301208"/>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p:cNvSpPr/>
          <p:nvPr/>
        </p:nvSpPr>
        <p:spPr>
          <a:xfrm>
            <a:off x="899592" y="5589240"/>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Rectangle 96"/>
          <p:cNvSpPr/>
          <p:nvPr/>
        </p:nvSpPr>
        <p:spPr>
          <a:xfrm>
            <a:off x="899592" y="5877272"/>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Rectangle 97"/>
          <p:cNvSpPr/>
          <p:nvPr/>
        </p:nvSpPr>
        <p:spPr>
          <a:xfrm>
            <a:off x="899592" y="6165304"/>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Rectangle 98"/>
          <p:cNvSpPr/>
          <p:nvPr/>
        </p:nvSpPr>
        <p:spPr>
          <a:xfrm>
            <a:off x="1979712" y="3573016"/>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ectangle 99"/>
          <p:cNvSpPr/>
          <p:nvPr/>
        </p:nvSpPr>
        <p:spPr>
          <a:xfrm>
            <a:off x="1979712" y="3861048"/>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ectangle 100"/>
          <p:cNvSpPr/>
          <p:nvPr/>
        </p:nvSpPr>
        <p:spPr>
          <a:xfrm>
            <a:off x="1979712" y="4149080"/>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Rectangle 101"/>
          <p:cNvSpPr/>
          <p:nvPr/>
        </p:nvSpPr>
        <p:spPr>
          <a:xfrm>
            <a:off x="1979712" y="4437112"/>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ectangle 102"/>
          <p:cNvSpPr/>
          <p:nvPr/>
        </p:nvSpPr>
        <p:spPr>
          <a:xfrm>
            <a:off x="1979712" y="4725144"/>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Rectangle 103"/>
          <p:cNvSpPr/>
          <p:nvPr/>
        </p:nvSpPr>
        <p:spPr>
          <a:xfrm>
            <a:off x="1979712" y="5013176"/>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Rectangle 104"/>
          <p:cNvSpPr/>
          <p:nvPr/>
        </p:nvSpPr>
        <p:spPr>
          <a:xfrm>
            <a:off x="1979712" y="5301208"/>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ectangle 105"/>
          <p:cNvSpPr/>
          <p:nvPr/>
        </p:nvSpPr>
        <p:spPr>
          <a:xfrm>
            <a:off x="1979712" y="5589240"/>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Rectangle 106"/>
          <p:cNvSpPr/>
          <p:nvPr/>
        </p:nvSpPr>
        <p:spPr>
          <a:xfrm>
            <a:off x="1979712" y="5877272"/>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107"/>
          <p:cNvSpPr/>
          <p:nvPr/>
        </p:nvSpPr>
        <p:spPr>
          <a:xfrm>
            <a:off x="1979712" y="6165304"/>
            <a:ext cx="266328" cy="2663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Rectangle 108"/>
          <p:cNvSpPr/>
          <p:nvPr/>
        </p:nvSpPr>
        <p:spPr>
          <a:xfrm>
            <a:off x="899592" y="980728"/>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Rectangle 109"/>
          <p:cNvSpPr/>
          <p:nvPr/>
        </p:nvSpPr>
        <p:spPr>
          <a:xfrm>
            <a:off x="899592" y="1268760"/>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Rectangle 110"/>
          <p:cNvSpPr/>
          <p:nvPr/>
        </p:nvSpPr>
        <p:spPr>
          <a:xfrm>
            <a:off x="899592" y="1556792"/>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Rectangle 111"/>
          <p:cNvSpPr/>
          <p:nvPr/>
        </p:nvSpPr>
        <p:spPr>
          <a:xfrm>
            <a:off x="899592" y="1844824"/>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Rectangle 112"/>
          <p:cNvSpPr/>
          <p:nvPr/>
        </p:nvSpPr>
        <p:spPr>
          <a:xfrm>
            <a:off x="899592" y="2132856"/>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Rectangle 113"/>
          <p:cNvSpPr/>
          <p:nvPr/>
        </p:nvSpPr>
        <p:spPr>
          <a:xfrm>
            <a:off x="899592" y="2420888"/>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Rectangle 114"/>
          <p:cNvSpPr/>
          <p:nvPr/>
        </p:nvSpPr>
        <p:spPr>
          <a:xfrm>
            <a:off x="899592" y="2708920"/>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Rectangle 115"/>
          <p:cNvSpPr/>
          <p:nvPr/>
        </p:nvSpPr>
        <p:spPr>
          <a:xfrm>
            <a:off x="899592" y="2996952"/>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Rectangle 116"/>
          <p:cNvSpPr/>
          <p:nvPr/>
        </p:nvSpPr>
        <p:spPr>
          <a:xfrm>
            <a:off x="899592" y="3284984"/>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Rectangle 117"/>
          <p:cNvSpPr/>
          <p:nvPr/>
        </p:nvSpPr>
        <p:spPr>
          <a:xfrm>
            <a:off x="899592" y="692696"/>
            <a:ext cx="266328" cy="2663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Rectangle 118"/>
          <p:cNvSpPr/>
          <p:nvPr/>
        </p:nvSpPr>
        <p:spPr>
          <a:xfrm>
            <a:off x="899592" y="404664"/>
            <a:ext cx="266328" cy="2663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ectangle 119"/>
          <p:cNvSpPr/>
          <p:nvPr/>
        </p:nvSpPr>
        <p:spPr>
          <a:xfrm>
            <a:off x="1979712" y="980728"/>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ectangle 120"/>
          <p:cNvSpPr/>
          <p:nvPr/>
        </p:nvSpPr>
        <p:spPr>
          <a:xfrm>
            <a:off x="1979712" y="1268760"/>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ectangle 121"/>
          <p:cNvSpPr/>
          <p:nvPr/>
        </p:nvSpPr>
        <p:spPr>
          <a:xfrm>
            <a:off x="1979712" y="1556792"/>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ectangle 122"/>
          <p:cNvSpPr/>
          <p:nvPr/>
        </p:nvSpPr>
        <p:spPr>
          <a:xfrm>
            <a:off x="1979712" y="1844824"/>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Rectangle 123"/>
          <p:cNvSpPr/>
          <p:nvPr/>
        </p:nvSpPr>
        <p:spPr>
          <a:xfrm>
            <a:off x="1979712" y="2132856"/>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Rectangle 124"/>
          <p:cNvSpPr/>
          <p:nvPr/>
        </p:nvSpPr>
        <p:spPr>
          <a:xfrm>
            <a:off x="1979712" y="2420888"/>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Rectangle 125"/>
          <p:cNvSpPr/>
          <p:nvPr/>
        </p:nvSpPr>
        <p:spPr>
          <a:xfrm>
            <a:off x="1979712" y="2708920"/>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Rectangle 126"/>
          <p:cNvSpPr/>
          <p:nvPr/>
        </p:nvSpPr>
        <p:spPr>
          <a:xfrm>
            <a:off x="1979712" y="2996952"/>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p:cNvSpPr/>
          <p:nvPr/>
        </p:nvSpPr>
        <p:spPr>
          <a:xfrm>
            <a:off x="1979712" y="3284984"/>
            <a:ext cx="266328" cy="2663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Rectangle 128"/>
          <p:cNvSpPr/>
          <p:nvPr/>
        </p:nvSpPr>
        <p:spPr>
          <a:xfrm>
            <a:off x="1979712" y="692696"/>
            <a:ext cx="266328" cy="2663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Rectangle 129"/>
          <p:cNvSpPr/>
          <p:nvPr/>
        </p:nvSpPr>
        <p:spPr>
          <a:xfrm>
            <a:off x="1979712" y="404664"/>
            <a:ext cx="266328" cy="2663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TextBox 130"/>
          <p:cNvSpPr txBox="1"/>
          <p:nvPr/>
        </p:nvSpPr>
        <p:spPr>
          <a:xfrm>
            <a:off x="4427984" y="1340768"/>
            <a:ext cx="2931828" cy="369332"/>
          </a:xfrm>
          <a:prstGeom prst="rect">
            <a:avLst/>
          </a:prstGeom>
          <a:noFill/>
        </p:spPr>
        <p:txBody>
          <a:bodyPr wrap="none" rtlCol="0">
            <a:spAutoFit/>
          </a:bodyPr>
          <a:lstStyle/>
          <a:p>
            <a:r>
              <a:rPr lang="en-GB" dirty="0"/>
              <a:t>Non-greedy solution is better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7"/>
                                        </p:tgtEl>
                                        <p:attrNameLst>
                                          <p:attrName>style.visibility</p:attrName>
                                        </p:attrNameLst>
                                      </p:cBhvr>
                                      <p:to>
                                        <p:strVal val="visible"/>
                                      </p:to>
                                    </p:set>
                                  </p:childTnLst>
                                </p:cTn>
                              </p:par>
                              <p:par>
                                <p:cTn id="65" presetID="1" presetClass="exit"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hidden"/>
                                      </p:to>
                                    </p:set>
                                  </p:childTnLst>
                                </p:cTn>
                              </p:par>
                              <p:par>
                                <p:cTn id="73" presetID="1" presetClass="exit"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hidden"/>
                                      </p:to>
                                    </p:set>
                                  </p:childTnLst>
                                </p:cTn>
                              </p:par>
                              <p:par>
                                <p:cTn id="75" presetID="1" presetClass="exit"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hidden"/>
                                      </p:to>
                                    </p:set>
                                  </p:childTnLst>
                                </p:cTn>
                              </p:par>
                              <p:par>
                                <p:cTn id="77" presetID="1" presetClass="exit" presetSubtype="0" fill="hold" grpId="0" nodeType="withEffect">
                                  <p:stCondLst>
                                    <p:cond delay="0"/>
                                  </p:stCondLst>
                                  <p:childTnLst>
                                    <p:set>
                                      <p:cBhvr>
                                        <p:cTn id="78" dur="1" fill="hold">
                                          <p:stCondLst>
                                            <p:cond delay="0"/>
                                          </p:stCondLst>
                                        </p:cTn>
                                        <p:tgtEl>
                                          <p:spTgt spid="51"/>
                                        </p:tgtEl>
                                        <p:attrNameLst>
                                          <p:attrName>style.visibility</p:attrName>
                                        </p:attrNameLst>
                                      </p:cBhvr>
                                      <p:to>
                                        <p:strVal val="hidden"/>
                                      </p:to>
                                    </p:set>
                                  </p:childTnLst>
                                </p:cTn>
                              </p:par>
                              <p:par>
                                <p:cTn id="79" presetID="1" presetClass="exit" presetSubtype="0" fill="hold" grpId="0" nodeType="withEffect">
                                  <p:stCondLst>
                                    <p:cond delay="0"/>
                                  </p:stCondLst>
                                  <p:childTnLst>
                                    <p:set>
                                      <p:cBhvr>
                                        <p:cTn id="80" dur="1" fill="hold">
                                          <p:stCondLst>
                                            <p:cond delay="0"/>
                                          </p:stCondLst>
                                        </p:cTn>
                                        <p:tgtEl>
                                          <p:spTgt spid="52"/>
                                        </p:tgtEl>
                                        <p:attrNameLst>
                                          <p:attrName>style.visibility</p:attrName>
                                        </p:attrNameLst>
                                      </p:cBhvr>
                                      <p:to>
                                        <p:strVal val="hidden"/>
                                      </p:to>
                                    </p:set>
                                  </p:childTnLst>
                                </p:cTn>
                              </p:par>
                              <p:par>
                                <p:cTn id="81" presetID="1" presetClass="exit" presetSubtype="0" fill="hold" grpId="0" nodeType="withEffect">
                                  <p:stCondLst>
                                    <p:cond delay="0"/>
                                  </p:stCondLst>
                                  <p:childTnLst>
                                    <p:set>
                                      <p:cBhvr>
                                        <p:cTn id="82" dur="1" fill="hold">
                                          <p:stCondLst>
                                            <p:cond delay="0"/>
                                          </p:stCondLst>
                                        </p:cTn>
                                        <p:tgtEl>
                                          <p:spTgt spid="53"/>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1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9"/>
                                        </p:tgtEl>
                                        <p:attrNameLst>
                                          <p:attrName>style.visibility</p:attrName>
                                        </p:attrNameLst>
                                      </p:cBhvr>
                                      <p:to>
                                        <p:strVal val="visible"/>
                                      </p:to>
                                    </p:set>
                                  </p:childTnLst>
                                </p:cTn>
                              </p:par>
                              <p:par>
                                <p:cTn id="89" presetID="1" presetClass="exit" presetSubtype="0" fill="hold" grpId="0" nodeType="withEffect">
                                  <p:stCondLst>
                                    <p:cond delay="0"/>
                                  </p:stCondLst>
                                  <p:childTnLst>
                                    <p:set>
                                      <p:cBhvr>
                                        <p:cTn id="90" dur="1" fill="hold">
                                          <p:stCondLst>
                                            <p:cond delay="0"/>
                                          </p:stCondLst>
                                        </p:cTn>
                                        <p:tgtEl>
                                          <p:spTgt spid="63"/>
                                        </p:tgtEl>
                                        <p:attrNameLst>
                                          <p:attrName>style.visibility</p:attrName>
                                        </p:attrNameLst>
                                      </p:cBhvr>
                                      <p:to>
                                        <p:strVal val="hidden"/>
                                      </p:to>
                                    </p:set>
                                  </p:childTnLst>
                                </p:cTn>
                              </p:par>
                              <p:par>
                                <p:cTn id="91" presetID="1" presetClass="exit" presetSubtype="0" fill="hold" grpId="0" nodeType="withEffect">
                                  <p:stCondLst>
                                    <p:cond delay="0"/>
                                  </p:stCondLst>
                                  <p:childTnLst>
                                    <p:set>
                                      <p:cBhvr>
                                        <p:cTn id="92" dur="1" fill="hold">
                                          <p:stCondLst>
                                            <p:cond delay="0"/>
                                          </p:stCondLst>
                                        </p:cTn>
                                        <p:tgtEl>
                                          <p:spTgt spid="6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8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0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0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08"/>
                                        </p:tgtEl>
                                        <p:attrNameLst>
                                          <p:attrName>style.visibility</p:attrName>
                                        </p:attrNameLst>
                                      </p:cBhvr>
                                      <p:to>
                                        <p:strVal val="visible"/>
                                      </p:to>
                                    </p:set>
                                  </p:childTnLst>
                                </p:cTn>
                              </p:par>
                              <p:par>
                                <p:cTn id="119" presetID="1" presetClass="exit" presetSubtype="0" fill="hold" grpId="0" nodeType="withEffect">
                                  <p:stCondLst>
                                    <p:cond delay="0"/>
                                  </p:stCondLst>
                                  <p:childTnLst>
                                    <p:set>
                                      <p:cBhvr>
                                        <p:cTn id="120" dur="1" fill="hold">
                                          <p:stCondLst>
                                            <p:cond delay="0"/>
                                          </p:stCondLst>
                                        </p:cTn>
                                        <p:tgtEl>
                                          <p:spTgt spid="35"/>
                                        </p:tgtEl>
                                        <p:attrNameLst>
                                          <p:attrName>style.visibility</p:attrName>
                                        </p:attrNameLst>
                                      </p:cBhvr>
                                      <p:to>
                                        <p:strVal val="hidden"/>
                                      </p:to>
                                    </p:set>
                                  </p:childTnLst>
                                </p:cTn>
                              </p:par>
                              <p:par>
                                <p:cTn id="121" presetID="1" presetClass="exit" presetSubtype="0" fill="hold" grpId="0" nodeType="withEffect">
                                  <p:stCondLst>
                                    <p:cond delay="0"/>
                                  </p:stCondLst>
                                  <p:childTnLst>
                                    <p:set>
                                      <p:cBhvr>
                                        <p:cTn id="122" dur="1" fill="hold">
                                          <p:stCondLst>
                                            <p:cond delay="0"/>
                                          </p:stCondLst>
                                        </p:cTn>
                                        <p:tgtEl>
                                          <p:spTgt spid="36"/>
                                        </p:tgtEl>
                                        <p:attrNameLst>
                                          <p:attrName>style.visibility</p:attrName>
                                        </p:attrNameLst>
                                      </p:cBhvr>
                                      <p:to>
                                        <p:strVal val="hidden"/>
                                      </p:to>
                                    </p:set>
                                  </p:childTnLst>
                                </p:cTn>
                              </p:par>
                              <p:par>
                                <p:cTn id="123" presetID="1" presetClass="exit" presetSubtype="0" fill="hold" grpId="0" nodeType="withEffect">
                                  <p:stCondLst>
                                    <p:cond delay="0"/>
                                  </p:stCondLst>
                                  <p:childTnLst>
                                    <p:set>
                                      <p:cBhvr>
                                        <p:cTn id="124" dur="1" fill="hold">
                                          <p:stCondLst>
                                            <p:cond delay="0"/>
                                          </p:stCondLst>
                                        </p:cTn>
                                        <p:tgtEl>
                                          <p:spTgt spid="37"/>
                                        </p:tgtEl>
                                        <p:attrNameLst>
                                          <p:attrName>style.visibility</p:attrName>
                                        </p:attrNameLst>
                                      </p:cBhvr>
                                      <p:to>
                                        <p:strVal val="hidden"/>
                                      </p:to>
                                    </p:set>
                                  </p:childTnLst>
                                </p:cTn>
                              </p:par>
                              <p:par>
                                <p:cTn id="125" presetID="1" presetClass="exit" presetSubtype="0" fill="hold" grpId="0" nodeType="withEffect">
                                  <p:stCondLst>
                                    <p:cond delay="0"/>
                                  </p:stCondLst>
                                  <p:childTnLst>
                                    <p:set>
                                      <p:cBhvr>
                                        <p:cTn id="126" dur="1" fill="hold">
                                          <p:stCondLst>
                                            <p:cond delay="0"/>
                                          </p:stCondLst>
                                        </p:cTn>
                                        <p:tgtEl>
                                          <p:spTgt spid="38"/>
                                        </p:tgtEl>
                                        <p:attrNameLst>
                                          <p:attrName>style.visibility</p:attrName>
                                        </p:attrNameLst>
                                      </p:cBhvr>
                                      <p:to>
                                        <p:strVal val="hidden"/>
                                      </p:to>
                                    </p:set>
                                  </p:childTnLst>
                                </p:cTn>
                              </p:par>
                              <p:par>
                                <p:cTn id="127" presetID="1" presetClass="exit" presetSubtype="0" fill="hold" grpId="0" nodeType="withEffect">
                                  <p:stCondLst>
                                    <p:cond delay="0"/>
                                  </p:stCondLst>
                                  <p:childTnLst>
                                    <p:set>
                                      <p:cBhvr>
                                        <p:cTn id="128" dur="1" fill="hold">
                                          <p:stCondLst>
                                            <p:cond delay="0"/>
                                          </p:stCondLst>
                                        </p:cTn>
                                        <p:tgtEl>
                                          <p:spTgt spid="39"/>
                                        </p:tgtEl>
                                        <p:attrNameLst>
                                          <p:attrName>style.visibility</p:attrName>
                                        </p:attrNameLst>
                                      </p:cBhvr>
                                      <p:to>
                                        <p:strVal val="hidden"/>
                                      </p:to>
                                    </p:set>
                                  </p:childTnLst>
                                </p:cTn>
                              </p:par>
                              <p:par>
                                <p:cTn id="129" presetID="1" presetClass="exit" presetSubtype="0" fill="hold" grpId="0" nodeType="withEffect">
                                  <p:stCondLst>
                                    <p:cond delay="0"/>
                                  </p:stCondLst>
                                  <p:childTnLst>
                                    <p:set>
                                      <p:cBhvr>
                                        <p:cTn id="130" dur="1" fill="hold">
                                          <p:stCondLst>
                                            <p:cond delay="0"/>
                                          </p:stCondLst>
                                        </p:cTn>
                                        <p:tgtEl>
                                          <p:spTgt spid="40"/>
                                        </p:tgtEl>
                                        <p:attrNameLst>
                                          <p:attrName>style.visibility</p:attrName>
                                        </p:attrNameLst>
                                      </p:cBhvr>
                                      <p:to>
                                        <p:strVal val="hidden"/>
                                      </p:to>
                                    </p:set>
                                  </p:childTnLst>
                                </p:cTn>
                              </p:par>
                              <p:par>
                                <p:cTn id="131" presetID="1" presetClass="exit" presetSubtype="0" fill="hold" grpId="0" nodeType="withEffect">
                                  <p:stCondLst>
                                    <p:cond delay="0"/>
                                  </p:stCondLst>
                                  <p:childTnLst>
                                    <p:set>
                                      <p:cBhvr>
                                        <p:cTn id="132" dur="1" fill="hold">
                                          <p:stCondLst>
                                            <p:cond delay="0"/>
                                          </p:stCondLst>
                                        </p:cTn>
                                        <p:tgtEl>
                                          <p:spTgt spid="41"/>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42"/>
                                        </p:tgtEl>
                                        <p:attrNameLst>
                                          <p:attrName>style.visibility</p:attrName>
                                        </p:attrNameLst>
                                      </p:cBhvr>
                                      <p:to>
                                        <p:strVal val="hidden"/>
                                      </p:to>
                                    </p:set>
                                  </p:childTnLst>
                                </p:cTn>
                              </p:par>
                              <p:par>
                                <p:cTn id="135" presetID="1" presetClass="exit" presetSubtype="0" fill="hold" grpId="0" nodeType="withEffect">
                                  <p:stCondLst>
                                    <p:cond delay="0"/>
                                  </p:stCondLst>
                                  <p:childTnLst>
                                    <p:set>
                                      <p:cBhvr>
                                        <p:cTn id="136" dur="1" fill="hold">
                                          <p:stCondLst>
                                            <p:cond delay="0"/>
                                          </p:stCondLst>
                                        </p:cTn>
                                        <p:tgtEl>
                                          <p:spTgt spid="43"/>
                                        </p:tgtEl>
                                        <p:attrNameLst>
                                          <p:attrName>style.visibility</p:attrName>
                                        </p:attrNameLst>
                                      </p:cBhvr>
                                      <p:to>
                                        <p:strVal val="hidden"/>
                                      </p:to>
                                    </p:set>
                                  </p:childTnLst>
                                </p:cTn>
                              </p:par>
                              <p:par>
                                <p:cTn id="137" presetID="1" presetClass="exit" presetSubtype="0" fill="hold" grpId="0" nodeType="withEffect">
                                  <p:stCondLst>
                                    <p:cond delay="0"/>
                                  </p:stCondLst>
                                  <p:childTnLst>
                                    <p:set>
                                      <p:cBhvr>
                                        <p:cTn id="138" dur="1" fill="hold">
                                          <p:stCondLst>
                                            <p:cond delay="0"/>
                                          </p:stCondLst>
                                        </p:cTn>
                                        <p:tgtEl>
                                          <p:spTgt spid="44"/>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2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21"/>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22"/>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23"/>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2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25"/>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26"/>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2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28"/>
                                        </p:tgtEl>
                                        <p:attrNameLst>
                                          <p:attrName>style.visibility</p:attrName>
                                        </p:attrNameLst>
                                      </p:cBhvr>
                                      <p:to>
                                        <p:strVal val="visible"/>
                                      </p:to>
                                    </p:set>
                                  </p:childTnLst>
                                </p:cTn>
                              </p:par>
                              <p:par>
                                <p:cTn id="159" presetID="1" presetClass="exit" presetSubtype="0" fill="hold" grpId="0" nodeType="withEffect">
                                  <p:stCondLst>
                                    <p:cond delay="0"/>
                                  </p:stCondLst>
                                  <p:childTnLst>
                                    <p:set>
                                      <p:cBhvr>
                                        <p:cTn id="160" dur="1" fill="hold">
                                          <p:stCondLst>
                                            <p:cond delay="0"/>
                                          </p:stCondLst>
                                        </p:cTn>
                                        <p:tgtEl>
                                          <p:spTgt spid="54"/>
                                        </p:tgtEl>
                                        <p:attrNameLst>
                                          <p:attrName>style.visibility</p:attrName>
                                        </p:attrNameLst>
                                      </p:cBhvr>
                                      <p:to>
                                        <p:strVal val="hidden"/>
                                      </p:to>
                                    </p:set>
                                  </p:childTnLst>
                                </p:cTn>
                              </p:par>
                              <p:par>
                                <p:cTn id="161" presetID="1" presetClass="exit" presetSubtype="0" fill="hold" grpId="0" nodeType="withEffect">
                                  <p:stCondLst>
                                    <p:cond delay="0"/>
                                  </p:stCondLst>
                                  <p:childTnLst>
                                    <p:set>
                                      <p:cBhvr>
                                        <p:cTn id="162" dur="1" fill="hold">
                                          <p:stCondLst>
                                            <p:cond delay="0"/>
                                          </p:stCondLst>
                                        </p:cTn>
                                        <p:tgtEl>
                                          <p:spTgt spid="55"/>
                                        </p:tgtEl>
                                        <p:attrNameLst>
                                          <p:attrName>style.visibility</p:attrName>
                                        </p:attrNameLst>
                                      </p:cBhvr>
                                      <p:to>
                                        <p:strVal val="hidden"/>
                                      </p:to>
                                    </p:set>
                                  </p:childTnLst>
                                </p:cTn>
                              </p:par>
                              <p:par>
                                <p:cTn id="163" presetID="1" presetClass="exit" presetSubtype="0" fill="hold" grpId="0" nodeType="withEffect">
                                  <p:stCondLst>
                                    <p:cond delay="0"/>
                                  </p:stCondLst>
                                  <p:childTnLst>
                                    <p:set>
                                      <p:cBhvr>
                                        <p:cTn id="164" dur="1" fill="hold">
                                          <p:stCondLst>
                                            <p:cond delay="0"/>
                                          </p:stCondLst>
                                        </p:cTn>
                                        <p:tgtEl>
                                          <p:spTgt spid="56"/>
                                        </p:tgtEl>
                                        <p:attrNameLst>
                                          <p:attrName>style.visibility</p:attrName>
                                        </p:attrNameLst>
                                      </p:cBhvr>
                                      <p:to>
                                        <p:strVal val="hidden"/>
                                      </p:to>
                                    </p:set>
                                  </p:childTnLst>
                                </p:cTn>
                              </p:par>
                              <p:par>
                                <p:cTn id="165" presetID="1" presetClass="exit" presetSubtype="0" fill="hold" grpId="0" nodeType="withEffect">
                                  <p:stCondLst>
                                    <p:cond delay="0"/>
                                  </p:stCondLst>
                                  <p:childTnLst>
                                    <p:set>
                                      <p:cBhvr>
                                        <p:cTn id="166" dur="1" fill="hold">
                                          <p:stCondLst>
                                            <p:cond delay="0"/>
                                          </p:stCondLst>
                                        </p:cTn>
                                        <p:tgtEl>
                                          <p:spTgt spid="57"/>
                                        </p:tgtEl>
                                        <p:attrNameLst>
                                          <p:attrName>style.visibility</p:attrName>
                                        </p:attrNameLst>
                                      </p:cBhvr>
                                      <p:to>
                                        <p:strVal val="hidden"/>
                                      </p:to>
                                    </p:set>
                                  </p:childTnLst>
                                </p:cTn>
                              </p:par>
                              <p:par>
                                <p:cTn id="167" presetID="1" presetClass="exit" presetSubtype="0" fill="hold" grpId="0" nodeType="withEffect">
                                  <p:stCondLst>
                                    <p:cond delay="0"/>
                                  </p:stCondLst>
                                  <p:childTnLst>
                                    <p:set>
                                      <p:cBhvr>
                                        <p:cTn id="168" dur="1" fill="hold">
                                          <p:stCondLst>
                                            <p:cond delay="0"/>
                                          </p:stCondLst>
                                        </p:cTn>
                                        <p:tgtEl>
                                          <p:spTgt spid="58"/>
                                        </p:tgtEl>
                                        <p:attrNameLst>
                                          <p:attrName>style.visibility</p:attrName>
                                        </p:attrNameLst>
                                      </p:cBhvr>
                                      <p:to>
                                        <p:strVal val="hidden"/>
                                      </p:to>
                                    </p:set>
                                  </p:childTnLst>
                                </p:cTn>
                              </p:par>
                              <p:par>
                                <p:cTn id="169" presetID="1" presetClass="exit" presetSubtype="0" fill="hold" grpId="0" nodeType="withEffect">
                                  <p:stCondLst>
                                    <p:cond delay="0"/>
                                  </p:stCondLst>
                                  <p:childTnLst>
                                    <p:set>
                                      <p:cBhvr>
                                        <p:cTn id="170" dur="1" fill="hold">
                                          <p:stCondLst>
                                            <p:cond delay="0"/>
                                          </p:stCondLst>
                                        </p:cTn>
                                        <p:tgtEl>
                                          <p:spTgt spid="59"/>
                                        </p:tgtEl>
                                        <p:attrNameLst>
                                          <p:attrName>style.visibility</p:attrName>
                                        </p:attrNameLst>
                                      </p:cBhvr>
                                      <p:to>
                                        <p:strVal val="hidden"/>
                                      </p:to>
                                    </p:set>
                                  </p:childTnLst>
                                </p:cTn>
                              </p:par>
                              <p:par>
                                <p:cTn id="171" presetID="1" presetClass="exit" presetSubtype="0" fill="hold" grpId="0" nodeType="withEffect">
                                  <p:stCondLst>
                                    <p:cond delay="0"/>
                                  </p:stCondLst>
                                  <p:childTnLst>
                                    <p:set>
                                      <p:cBhvr>
                                        <p:cTn id="172" dur="1" fill="hold">
                                          <p:stCondLst>
                                            <p:cond delay="0"/>
                                          </p:stCondLst>
                                        </p:cTn>
                                        <p:tgtEl>
                                          <p:spTgt spid="60"/>
                                        </p:tgtEl>
                                        <p:attrNameLst>
                                          <p:attrName>style.visibility</p:attrName>
                                        </p:attrNameLst>
                                      </p:cBhvr>
                                      <p:to>
                                        <p:strVal val="hidden"/>
                                      </p:to>
                                    </p:set>
                                  </p:childTnLst>
                                </p:cTn>
                              </p:par>
                              <p:par>
                                <p:cTn id="173" presetID="1" presetClass="exit" presetSubtype="0" fill="hold" grpId="0" nodeType="withEffect">
                                  <p:stCondLst>
                                    <p:cond delay="0"/>
                                  </p:stCondLst>
                                  <p:childTnLst>
                                    <p:set>
                                      <p:cBhvr>
                                        <p:cTn id="174" dur="1" fill="hold">
                                          <p:stCondLst>
                                            <p:cond delay="0"/>
                                          </p:stCondLst>
                                        </p:cTn>
                                        <p:tgtEl>
                                          <p:spTgt spid="61"/>
                                        </p:tgtEl>
                                        <p:attrNameLst>
                                          <p:attrName>style.visibility</p:attrName>
                                        </p:attrNameLst>
                                      </p:cBhvr>
                                      <p:to>
                                        <p:strVal val="hidden"/>
                                      </p:to>
                                    </p:set>
                                  </p:childTnLst>
                                </p:cTn>
                              </p:par>
                              <p:par>
                                <p:cTn id="175" presetID="1" presetClass="exit" presetSubtype="0" fill="hold" grpId="0" nodeType="withEffect">
                                  <p:stCondLst>
                                    <p:cond delay="0"/>
                                  </p:stCondLst>
                                  <p:childTnLst>
                                    <p:set>
                                      <p:cBhvr>
                                        <p:cTn id="176" dur="1" fill="hold">
                                          <p:stCondLst>
                                            <p:cond delay="0"/>
                                          </p:stCondLst>
                                        </p:cTn>
                                        <p:tgtEl>
                                          <p:spTgt spid="62"/>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29"/>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30"/>
                                        </p:tgtEl>
                                        <p:attrNameLst>
                                          <p:attrName>style.visibility</p:attrName>
                                        </p:attrNameLst>
                                      </p:cBhvr>
                                      <p:to>
                                        <p:strVal val="visible"/>
                                      </p:to>
                                    </p:set>
                                  </p:childTnLst>
                                </p:cTn>
                              </p:par>
                              <p:par>
                                <p:cTn id="183" presetID="1" presetClass="exit" presetSubtype="0" fill="hold" grpId="0" nodeType="withEffect">
                                  <p:stCondLst>
                                    <p:cond delay="0"/>
                                  </p:stCondLst>
                                  <p:childTnLst>
                                    <p:set>
                                      <p:cBhvr>
                                        <p:cTn id="184" dur="1" fill="hold">
                                          <p:stCondLst>
                                            <p:cond delay="0"/>
                                          </p:stCondLst>
                                        </p:cTn>
                                        <p:tgtEl>
                                          <p:spTgt spid="65"/>
                                        </p:tgtEl>
                                        <p:attrNameLst>
                                          <p:attrName>style.visibility</p:attrName>
                                        </p:attrNameLst>
                                      </p:cBhvr>
                                      <p:to>
                                        <p:strVal val="hidden"/>
                                      </p:to>
                                    </p:set>
                                  </p:childTnLst>
                                </p:cTn>
                              </p:par>
                              <p:par>
                                <p:cTn id="185" presetID="1" presetClass="exit" presetSubtype="0" fill="hold" grpId="0" nodeType="withEffect">
                                  <p:stCondLst>
                                    <p:cond delay="0"/>
                                  </p:stCondLst>
                                  <p:childTnLst>
                                    <p:set>
                                      <p:cBhvr>
                                        <p:cTn id="186" dur="1" fill="hold">
                                          <p:stCondLst>
                                            <p:cond delay="0"/>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07704" y="328498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1907704" y="364502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2267744" y="328498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2267744" y="364502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285"/>
          <p:cNvGrpSpPr/>
          <p:nvPr/>
        </p:nvGrpSpPr>
        <p:grpSpPr>
          <a:xfrm>
            <a:off x="1907704" y="4005064"/>
            <a:ext cx="720080" cy="720080"/>
            <a:chOff x="1907704" y="4005064"/>
            <a:chExt cx="720080" cy="720080"/>
          </a:xfrm>
        </p:grpSpPr>
        <p:sp>
          <p:nvSpPr>
            <p:cNvPr id="11" name="Rectangle 10"/>
            <p:cNvSpPr/>
            <p:nvPr/>
          </p:nvSpPr>
          <p:spPr>
            <a:xfrm>
              <a:off x="1907704" y="400506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1907704" y="436510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2267744" y="400506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2267744" y="436510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 name="Rectangle 14"/>
          <p:cNvSpPr/>
          <p:nvPr/>
        </p:nvSpPr>
        <p:spPr>
          <a:xfrm>
            <a:off x="2627784" y="328498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2627784" y="364502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2627784" y="400506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2627784" y="436510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2987824" y="328498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2987824" y="364502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2987824" y="400506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2987824" y="436510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3" name="Group 301"/>
          <p:cNvGrpSpPr/>
          <p:nvPr/>
        </p:nvGrpSpPr>
        <p:grpSpPr>
          <a:xfrm>
            <a:off x="1907704" y="1124744"/>
            <a:ext cx="1800200" cy="2160240"/>
            <a:chOff x="1907704" y="1124744"/>
            <a:chExt cx="1800200" cy="2160240"/>
          </a:xfrm>
        </p:grpSpPr>
        <p:sp>
          <p:nvSpPr>
            <p:cNvPr id="24" name="Rectangle 23"/>
            <p:cNvSpPr/>
            <p:nvPr/>
          </p:nvSpPr>
          <p:spPr>
            <a:xfrm>
              <a:off x="1907704" y="220486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1907704" y="256490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1907704" y="292494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70"/>
            <p:cNvGrpSpPr/>
            <p:nvPr/>
          </p:nvGrpSpPr>
          <p:grpSpPr>
            <a:xfrm>
              <a:off x="1907704" y="1124744"/>
              <a:ext cx="720080" cy="1080120"/>
              <a:chOff x="1907704" y="1124744"/>
              <a:chExt cx="720080" cy="1080120"/>
            </a:xfrm>
          </p:grpSpPr>
          <p:sp>
            <p:nvSpPr>
              <p:cNvPr id="49" name="Rectangle 48"/>
              <p:cNvSpPr/>
              <p:nvPr/>
            </p:nvSpPr>
            <p:spPr>
              <a:xfrm>
                <a:off x="1907704" y="112474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p:cNvSpPr/>
              <p:nvPr/>
            </p:nvSpPr>
            <p:spPr>
              <a:xfrm>
                <a:off x="1907704" y="148478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1907704" y="184482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2267744" y="112474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2267744" y="148478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2267744" y="184482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8" name="Rectangle 27"/>
            <p:cNvSpPr/>
            <p:nvPr/>
          </p:nvSpPr>
          <p:spPr>
            <a:xfrm>
              <a:off x="2267744" y="220486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2267744" y="256490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2267744" y="292494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2627784" y="112474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2627784" y="148478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2627784" y="184482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2627784" y="220486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2627784" y="256490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2627784" y="292494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2987824" y="112474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2987824" y="148478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2987824" y="184482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2987824" y="220486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2987824" y="256490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2987824" y="292494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3347864" y="112474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3347864" y="148478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3347864" y="184482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3347864" y="220486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3347864" y="256490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3347864" y="292494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5" name="Rectangle 54"/>
          <p:cNvSpPr/>
          <p:nvPr/>
        </p:nvSpPr>
        <p:spPr>
          <a:xfrm>
            <a:off x="3347864" y="328498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3347864" y="364502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3347864" y="400506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3347864" y="436510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3707904" y="112474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p:cNvSpPr/>
          <p:nvPr/>
        </p:nvSpPr>
        <p:spPr>
          <a:xfrm>
            <a:off x="3707904" y="148478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3707904" y="184482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3707904" y="220486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p:cNvSpPr/>
          <p:nvPr/>
        </p:nvSpPr>
        <p:spPr>
          <a:xfrm>
            <a:off x="3707904" y="256490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p:cNvSpPr/>
          <p:nvPr/>
        </p:nvSpPr>
        <p:spPr>
          <a:xfrm>
            <a:off x="3707904" y="292494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3707904" y="328498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3707904" y="364502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p:cNvSpPr/>
          <p:nvPr/>
        </p:nvSpPr>
        <p:spPr>
          <a:xfrm>
            <a:off x="3707904" y="400506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3707904" y="436510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9" name="Group 248"/>
          <p:cNvGrpSpPr/>
          <p:nvPr/>
        </p:nvGrpSpPr>
        <p:grpSpPr>
          <a:xfrm>
            <a:off x="4067944" y="1124744"/>
            <a:ext cx="720080" cy="3600400"/>
            <a:chOff x="4067944" y="1124744"/>
            <a:chExt cx="720080" cy="3600400"/>
          </a:xfrm>
        </p:grpSpPr>
        <p:sp>
          <p:nvSpPr>
            <p:cNvPr id="70" name="Rectangle 69"/>
            <p:cNvSpPr/>
            <p:nvPr/>
          </p:nvSpPr>
          <p:spPr>
            <a:xfrm>
              <a:off x="4067944" y="112474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p:cNvSpPr/>
            <p:nvPr/>
          </p:nvSpPr>
          <p:spPr>
            <a:xfrm>
              <a:off x="4067944" y="148478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p:cNvSpPr/>
            <p:nvPr/>
          </p:nvSpPr>
          <p:spPr>
            <a:xfrm>
              <a:off x="4067944" y="184482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p:cNvSpPr/>
            <p:nvPr/>
          </p:nvSpPr>
          <p:spPr>
            <a:xfrm>
              <a:off x="4067944" y="220486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p:cNvSpPr/>
            <p:nvPr/>
          </p:nvSpPr>
          <p:spPr>
            <a:xfrm>
              <a:off x="4067944" y="256490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p:cNvSpPr/>
            <p:nvPr/>
          </p:nvSpPr>
          <p:spPr>
            <a:xfrm>
              <a:off x="4067944" y="292494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p:cNvSpPr/>
            <p:nvPr/>
          </p:nvSpPr>
          <p:spPr>
            <a:xfrm>
              <a:off x="4067944" y="328498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p:cNvSpPr/>
            <p:nvPr/>
          </p:nvSpPr>
          <p:spPr>
            <a:xfrm>
              <a:off x="4067944" y="364502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ectangle 77"/>
            <p:cNvSpPr/>
            <p:nvPr/>
          </p:nvSpPr>
          <p:spPr>
            <a:xfrm>
              <a:off x="4067944" y="400506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p:cNvSpPr/>
            <p:nvPr/>
          </p:nvSpPr>
          <p:spPr>
            <a:xfrm>
              <a:off x="4067944" y="436510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p:cNvSpPr/>
            <p:nvPr/>
          </p:nvSpPr>
          <p:spPr>
            <a:xfrm>
              <a:off x="4427984" y="112474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p:cNvSpPr/>
            <p:nvPr/>
          </p:nvSpPr>
          <p:spPr>
            <a:xfrm>
              <a:off x="4427984" y="148478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Rectangle 81"/>
            <p:cNvSpPr/>
            <p:nvPr/>
          </p:nvSpPr>
          <p:spPr>
            <a:xfrm>
              <a:off x="4427984" y="184482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4427984" y="220486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p:cNvSpPr/>
            <p:nvPr/>
          </p:nvSpPr>
          <p:spPr>
            <a:xfrm>
              <a:off x="4427984" y="256490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p:cNvSpPr/>
            <p:nvPr/>
          </p:nvSpPr>
          <p:spPr>
            <a:xfrm>
              <a:off x="4427984" y="292494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p:cNvSpPr/>
            <p:nvPr/>
          </p:nvSpPr>
          <p:spPr>
            <a:xfrm>
              <a:off x="4427984" y="328498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ectangle 86"/>
            <p:cNvSpPr/>
            <p:nvPr/>
          </p:nvSpPr>
          <p:spPr>
            <a:xfrm>
              <a:off x="4427984" y="364502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Rectangle 87"/>
            <p:cNvSpPr/>
            <p:nvPr/>
          </p:nvSpPr>
          <p:spPr>
            <a:xfrm>
              <a:off x="4427984" y="400506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Rectangle 88"/>
            <p:cNvSpPr/>
            <p:nvPr/>
          </p:nvSpPr>
          <p:spPr>
            <a:xfrm>
              <a:off x="4427984" y="436510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0" name="Group 249"/>
          <p:cNvGrpSpPr/>
          <p:nvPr/>
        </p:nvGrpSpPr>
        <p:grpSpPr>
          <a:xfrm>
            <a:off x="4788024" y="1124744"/>
            <a:ext cx="720080" cy="3600400"/>
            <a:chOff x="4067944" y="1124744"/>
            <a:chExt cx="720080" cy="3600400"/>
          </a:xfrm>
        </p:grpSpPr>
        <p:sp>
          <p:nvSpPr>
            <p:cNvPr id="91" name="Rectangle 90"/>
            <p:cNvSpPr/>
            <p:nvPr/>
          </p:nvSpPr>
          <p:spPr>
            <a:xfrm>
              <a:off x="4067944" y="112474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ectangle 91"/>
            <p:cNvSpPr/>
            <p:nvPr/>
          </p:nvSpPr>
          <p:spPr>
            <a:xfrm>
              <a:off x="4067944" y="148478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ectangle 92"/>
            <p:cNvSpPr/>
            <p:nvPr/>
          </p:nvSpPr>
          <p:spPr>
            <a:xfrm>
              <a:off x="4067944" y="184482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93"/>
            <p:cNvSpPr/>
            <p:nvPr/>
          </p:nvSpPr>
          <p:spPr>
            <a:xfrm>
              <a:off x="4067944" y="220486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p:cNvSpPr/>
            <p:nvPr/>
          </p:nvSpPr>
          <p:spPr>
            <a:xfrm>
              <a:off x="4067944" y="256490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p:cNvSpPr/>
            <p:nvPr/>
          </p:nvSpPr>
          <p:spPr>
            <a:xfrm>
              <a:off x="4067944" y="292494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Rectangle 96"/>
            <p:cNvSpPr/>
            <p:nvPr/>
          </p:nvSpPr>
          <p:spPr>
            <a:xfrm>
              <a:off x="4067944" y="328498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Rectangle 97"/>
            <p:cNvSpPr/>
            <p:nvPr/>
          </p:nvSpPr>
          <p:spPr>
            <a:xfrm>
              <a:off x="4067944" y="364502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Rectangle 98"/>
            <p:cNvSpPr/>
            <p:nvPr/>
          </p:nvSpPr>
          <p:spPr>
            <a:xfrm>
              <a:off x="4067944" y="400506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ectangle 99"/>
            <p:cNvSpPr/>
            <p:nvPr/>
          </p:nvSpPr>
          <p:spPr>
            <a:xfrm>
              <a:off x="4067944" y="436510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ectangle 100"/>
            <p:cNvSpPr/>
            <p:nvPr/>
          </p:nvSpPr>
          <p:spPr>
            <a:xfrm>
              <a:off x="4427984" y="112474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Rectangle 101"/>
            <p:cNvSpPr/>
            <p:nvPr/>
          </p:nvSpPr>
          <p:spPr>
            <a:xfrm>
              <a:off x="4427984" y="148478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ectangle 102"/>
            <p:cNvSpPr/>
            <p:nvPr/>
          </p:nvSpPr>
          <p:spPr>
            <a:xfrm>
              <a:off x="4427984" y="184482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Rectangle 103"/>
            <p:cNvSpPr/>
            <p:nvPr/>
          </p:nvSpPr>
          <p:spPr>
            <a:xfrm>
              <a:off x="4427984" y="220486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Rectangle 104"/>
            <p:cNvSpPr/>
            <p:nvPr/>
          </p:nvSpPr>
          <p:spPr>
            <a:xfrm>
              <a:off x="4427984" y="256490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ectangle 105"/>
            <p:cNvSpPr/>
            <p:nvPr/>
          </p:nvSpPr>
          <p:spPr>
            <a:xfrm>
              <a:off x="4427984" y="292494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Rectangle 106"/>
            <p:cNvSpPr/>
            <p:nvPr/>
          </p:nvSpPr>
          <p:spPr>
            <a:xfrm>
              <a:off x="4427984" y="328498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107"/>
            <p:cNvSpPr/>
            <p:nvPr/>
          </p:nvSpPr>
          <p:spPr>
            <a:xfrm>
              <a:off x="4427984" y="364502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Rectangle 108"/>
            <p:cNvSpPr/>
            <p:nvPr/>
          </p:nvSpPr>
          <p:spPr>
            <a:xfrm>
              <a:off x="4427984" y="400506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Rectangle 109"/>
            <p:cNvSpPr/>
            <p:nvPr/>
          </p:nvSpPr>
          <p:spPr>
            <a:xfrm>
              <a:off x="4427984" y="4365104"/>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1" name="Group 271"/>
          <p:cNvGrpSpPr/>
          <p:nvPr/>
        </p:nvGrpSpPr>
        <p:grpSpPr>
          <a:xfrm>
            <a:off x="1907704" y="2204864"/>
            <a:ext cx="720080" cy="1080120"/>
            <a:chOff x="1907704" y="1124744"/>
            <a:chExt cx="720080" cy="1080120"/>
          </a:xfrm>
          <a:solidFill>
            <a:schemeClr val="accent5">
              <a:lumMod val="40000"/>
              <a:lumOff val="60000"/>
            </a:schemeClr>
          </a:solidFill>
        </p:grpSpPr>
        <p:sp>
          <p:nvSpPr>
            <p:cNvPr id="112" name="Rectangle 111"/>
            <p:cNvSpPr/>
            <p:nvPr/>
          </p:nvSpPr>
          <p:spPr>
            <a:xfrm>
              <a:off x="1907704" y="112474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Rectangle 112"/>
            <p:cNvSpPr/>
            <p:nvPr/>
          </p:nvSpPr>
          <p:spPr>
            <a:xfrm>
              <a:off x="1907704" y="148478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Rectangle 113"/>
            <p:cNvSpPr/>
            <p:nvPr/>
          </p:nvSpPr>
          <p:spPr>
            <a:xfrm>
              <a:off x="1907704" y="184482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Rectangle 114"/>
            <p:cNvSpPr/>
            <p:nvPr/>
          </p:nvSpPr>
          <p:spPr>
            <a:xfrm>
              <a:off x="2267744" y="112474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Rectangle 115"/>
            <p:cNvSpPr/>
            <p:nvPr/>
          </p:nvSpPr>
          <p:spPr>
            <a:xfrm>
              <a:off x="2267744" y="148478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Rectangle 116"/>
            <p:cNvSpPr/>
            <p:nvPr/>
          </p:nvSpPr>
          <p:spPr>
            <a:xfrm>
              <a:off x="2267744" y="184482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8" name="Group 278"/>
          <p:cNvGrpSpPr/>
          <p:nvPr/>
        </p:nvGrpSpPr>
        <p:grpSpPr>
          <a:xfrm>
            <a:off x="4427984" y="1124744"/>
            <a:ext cx="720080" cy="1080120"/>
            <a:chOff x="1907704" y="1124744"/>
            <a:chExt cx="720080" cy="1080120"/>
          </a:xfrm>
          <a:solidFill>
            <a:schemeClr val="accent5">
              <a:lumMod val="40000"/>
              <a:lumOff val="60000"/>
            </a:schemeClr>
          </a:solidFill>
        </p:grpSpPr>
        <p:sp>
          <p:nvSpPr>
            <p:cNvPr id="119" name="Rectangle 118"/>
            <p:cNvSpPr/>
            <p:nvPr/>
          </p:nvSpPr>
          <p:spPr>
            <a:xfrm>
              <a:off x="1907704" y="112474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ectangle 119"/>
            <p:cNvSpPr/>
            <p:nvPr/>
          </p:nvSpPr>
          <p:spPr>
            <a:xfrm>
              <a:off x="1907704" y="148478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ectangle 120"/>
            <p:cNvSpPr/>
            <p:nvPr/>
          </p:nvSpPr>
          <p:spPr>
            <a:xfrm>
              <a:off x="1907704" y="184482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ectangle 121"/>
            <p:cNvSpPr/>
            <p:nvPr/>
          </p:nvSpPr>
          <p:spPr>
            <a:xfrm>
              <a:off x="2267744" y="112474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ectangle 122"/>
            <p:cNvSpPr/>
            <p:nvPr/>
          </p:nvSpPr>
          <p:spPr>
            <a:xfrm>
              <a:off x="2267744" y="148478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Rectangle 123"/>
            <p:cNvSpPr/>
            <p:nvPr/>
          </p:nvSpPr>
          <p:spPr>
            <a:xfrm>
              <a:off x="2267744" y="184482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5" name="Group 347"/>
          <p:cNvGrpSpPr/>
          <p:nvPr/>
        </p:nvGrpSpPr>
        <p:grpSpPr>
          <a:xfrm>
            <a:off x="2987824" y="1124744"/>
            <a:ext cx="720080" cy="720080"/>
            <a:chOff x="5940152" y="2348880"/>
            <a:chExt cx="720080" cy="720080"/>
          </a:xfrm>
        </p:grpSpPr>
        <p:grpSp>
          <p:nvGrpSpPr>
            <p:cNvPr id="126" name="Group 334"/>
            <p:cNvGrpSpPr/>
            <p:nvPr/>
          </p:nvGrpSpPr>
          <p:grpSpPr>
            <a:xfrm>
              <a:off x="5940152" y="2348880"/>
              <a:ext cx="360040" cy="720080"/>
              <a:chOff x="5940152" y="2348880"/>
              <a:chExt cx="360040" cy="720080"/>
            </a:xfrm>
            <a:solidFill>
              <a:schemeClr val="accent3">
                <a:lumMod val="60000"/>
                <a:lumOff val="40000"/>
              </a:schemeClr>
            </a:solidFill>
          </p:grpSpPr>
          <p:sp>
            <p:nvSpPr>
              <p:cNvPr id="129" name="Rectangle 128"/>
              <p:cNvSpPr/>
              <p:nvPr/>
            </p:nvSpPr>
            <p:spPr>
              <a:xfrm>
                <a:off x="5940152" y="234888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Rectangle 129"/>
              <p:cNvSpPr/>
              <p:nvPr/>
            </p:nvSpPr>
            <p:spPr>
              <a:xfrm>
                <a:off x="5940152" y="270892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7" name="Rectangle 126"/>
            <p:cNvSpPr/>
            <p:nvPr/>
          </p:nvSpPr>
          <p:spPr>
            <a:xfrm>
              <a:off x="6300192" y="2348880"/>
              <a:ext cx="360040" cy="3600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p:cNvSpPr/>
            <p:nvPr/>
          </p:nvSpPr>
          <p:spPr>
            <a:xfrm>
              <a:off x="6300192" y="2708920"/>
              <a:ext cx="360040" cy="3600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1" name="Group 291"/>
          <p:cNvGrpSpPr/>
          <p:nvPr/>
        </p:nvGrpSpPr>
        <p:grpSpPr>
          <a:xfrm>
            <a:off x="3707904" y="1124744"/>
            <a:ext cx="720080" cy="720080"/>
            <a:chOff x="1907704" y="4005064"/>
            <a:chExt cx="720080" cy="720080"/>
          </a:xfrm>
          <a:solidFill>
            <a:schemeClr val="accent3">
              <a:lumMod val="60000"/>
              <a:lumOff val="40000"/>
            </a:schemeClr>
          </a:solidFill>
        </p:grpSpPr>
        <p:sp>
          <p:nvSpPr>
            <p:cNvPr id="132" name="Rectangle 131"/>
            <p:cNvSpPr/>
            <p:nvPr/>
          </p:nvSpPr>
          <p:spPr>
            <a:xfrm>
              <a:off x="1907704" y="400506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Rectangle 132"/>
            <p:cNvSpPr/>
            <p:nvPr/>
          </p:nvSpPr>
          <p:spPr>
            <a:xfrm>
              <a:off x="1907704" y="436510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Rectangle 133"/>
            <p:cNvSpPr/>
            <p:nvPr/>
          </p:nvSpPr>
          <p:spPr>
            <a:xfrm>
              <a:off x="2267744" y="400506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Rectangle 134"/>
            <p:cNvSpPr/>
            <p:nvPr/>
          </p:nvSpPr>
          <p:spPr>
            <a:xfrm>
              <a:off x="2267744" y="436510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6" name="Group 296"/>
          <p:cNvGrpSpPr/>
          <p:nvPr/>
        </p:nvGrpSpPr>
        <p:grpSpPr>
          <a:xfrm>
            <a:off x="8100392" y="5157192"/>
            <a:ext cx="720080" cy="720080"/>
            <a:chOff x="1907704" y="4005064"/>
            <a:chExt cx="720080" cy="720080"/>
          </a:xfrm>
          <a:solidFill>
            <a:schemeClr val="accent3">
              <a:lumMod val="60000"/>
              <a:lumOff val="40000"/>
            </a:schemeClr>
          </a:solidFill>
        </p:grpSpPr>
        <p:sp>
          <p:nvSpPr>
            <p:cNvPr id="137" name="Rectangle 136"/>
            <p:cNvSpPr/>
            <p:nvPr/>
          </p:nvSpPr>
          <p:spPr>
            <a:xfrm>
              <a:off x="1907704" y="400506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Rectangle 137"/>
            <p:cNvSpPr/>
            <p:nvPr/>
          </p:nvSpPr>
          <p:spPr>
            <a:xfrm>
              <a:off x="1907704" y="436510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Rectangle 138"/>
            <p:cNvSpPr/>
            <p:nvPr/>
          </p:nvSpPr>
          <p:spPr>
            <a:xfrm>
              <a:off x="2267744" y="400506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Rectangle 139"/>
            <p:cNvSpPr/>
            <p:nvPr/>
          </p:nvSpPr>
          <p:spPr>
            <a:xfrm>
              <a:off x="2267744" y="436510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1" name="Group 302"/>
          <p:cNvGrpSpPr/>
          <p:nvPr/>
        </p:nvGrpSpPr>
        <p:grpSpPr>
          <a:xfrm>
            <a:off x="6228184" y="2852936"/>
            <a:ext cx="1800200" cy="2160240"/>
            <a:chOff x="1907704" y="1124744"/>
            <a:chExt cx="1800200" cy="2160240"/>
          </a:xfrm>
          <a:solidFill>
            <a:schemeClr val="accent2">
              <a:lumMod val="40000"/>
              <a:lumOff val="60000"/>
            </a:schemeClr>
          </a:solidFill>
        </p:grpSpPr>
        <p:sp>
          <p:nvSpPr>
            <p:cNvPr id="142" name="Rectangle 141"/>
            <p:cNvSpPr/>
            <p:nvPr/>
          </p:nvSpPr>
          <p:spPr>
            <a:xfrm>
              <a:off x="1907704" y="220486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Rectangle 142"/>
            <p:cNvSpPr/>
            <p:nvPr/>
          </p:nvSpPr>
          <p:spPr>
            <a:xfrm>
              <a:off x="1907704" y="256490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Rectangle 143"/>
            <p:cNvSpPr/>
            <p:nvPr/>
          </p:nvSpPr>
          <p:spPr>
            <a:xfrm>
              <a:off x="1907704" y="292494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5" name="Group 270"/>
            <p:cNvGrpSpPr/>
            <p:nvPr/>
          </p:nvGrpSpPr>
          <p:grpSpPr>
            <a:xfrm>
              <a:off x="1907704" y="1124744"/>
              <a:ext cx="720080" cy="1080120"/>
              <a:chOff x="1907704" y="1124744"/>
              <a:chExt cx="720080" cy="1080120"/>
            </a:xfrm>
            <a:grpFill/>
          </p:grpSpPr>
          <p:sp>
            <p:nvSpPr>
              <p:cNvPr id="167" name="Rectangle 166"/>
              <p:cNvSpPr/>
              <p:nvPr/>
            </p:nvSpPr>
            <p:spPr>
              <a:xfrm>
                <a:off x="1907704" y="112474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Rectangle 167"/>
              <p:cNvSpPr/>
              <p:nvPr/>
            </p:nvSpPr>
            <p:spPr>
              <a:xfrm>
                <a:off x="1907704" y="148478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Rectangle 168"/>
              <p:cNvSpPr/>
              <p:nvPr/>
            </p:nvSpPr>
            <p:spPr>
              <a:xfrm>
                <a:off x="1907704" y="184482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Rectangle 169"/>
              <p:cNvSpPr/>
              <p:nvPr/>
            </p:nvSpPr>
            <p:spPr>
              <a:xfrm>
                <a:off x="2267744" y="112474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Rectangle 170"/>
              <p:cNvSpPr/>
              <p:nvPr/>
            </p:nvSpPr>
            <p:spPr>
              <a:xfrm>
                <a:off x="2267744" y="148478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Rectangle 171"/>
              <p:cNvSpPr/>
              <p:nvPr/>
            </p:nvSpPr>
            <p:spPr>
              <a:xfrm>
                <a:off x="2267744" y="184482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6" name="Rectangle 145"/>
            <p:cNvSpPr/>
            <p:nvPr/>
          </p:nvSpPr>
          <p:spPr>
            <a:xfrm>
              <a:off x="2267744" y="220486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Rectangle 146"/>
            <p:cNvSpPr/>
            <p:nvPr/>
          </p:nvSpPr>
          <p:spPr>
            <a:xfrm>
              <a:off x="2267744" y="256490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Rectangle 147"/>
            <p:cNvSpPr/>
            <p:nvPr/>
          </p:nvSpPr>
          <p:spPr>
            <a:xfrm>
              <a:off x="2267744" y="292494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Rectangle 148"/>
            <p:cNvSpPr/>
            <p:nvPr/>
          </p:nvSpPr>
          <p:spPr>
            <a:xfrm>
              <a:off x="2627784" y="112474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Rectangle 149"/>
            <p:cNvSpPr/>
            <p:nvPr/>
          </p:nvSpPr>
          <p:spPr>
            <a:xfrm>
              <a:off x="2627784" y="148478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Rectangle 150"/>
            <p:cNvSpPr/>
            <p:nvPr/>
          </p:nvSpPr>
          <p:spPr>
            <a:xfrm>
              <a:off x="2627784" y="184482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Rectangle 151"/>
            <p:cNvSpPr/>
            <p:nvPr/>
          </p:nvSpPr>
          <p:spPr>
            <a:xfrm>
              <a:off x="2627784" y="220486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Rectangle 152"/>
            <p:cNvSpPr/>
            <p:nvPr/>
          </p:nvSpPr>
          <p:spPr>
            <a:xfrm>
              <a:off x="2627784" y="256490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Rectangle 153"/>
            <p:cNvSpPr/>
            <p:nvPr/>
          </p:nvSpPr>
          <p:spPr>
            <a:xfrm>
              <a:off x="2627784" y="292494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Rectangle 154"/>
            <p:cNvSpPr/>
            <p:nvPr/>
          </p:nvSpPr>
          <p:spPr>
            <a:xfrm>
              <a:off x="2987824" y="112474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Rectangle 155"/>
            <p:cNvSpPr/>
            <p:nvPr/>
          </p:nvSpPr>
          <p:spPr>
            <a:xfrm>
              <a:off x="2987824" y="148478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Rectangle 156"/>
            <p:cNvSpPr/>
            <p:nvPr/>
          </p:nvSpPr>
          <p:spPr>
            <a:xfrm>
              <a:off x="2987824" y="184482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Rectangle 157"/>
            <p:cNvSpPr/>
            <p:nvPr/>
          </p:nvSpPr>
          <p:spPr>
            <a:xfrm>
              <a:off x="2987824" y="220486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Rectangle 158"/>
            <p:cNvSpPr/>
            <p:nvPr/>
          </p:nvSpPr>
          <p:spPr>
            <a:xfrm>
              <a:off x="2987824" y="256490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0" name="Rectangle 159"/>
            <p:cNvSpPr/>
            <p:nvPr/>
          </p:nvSpPr>
          <p:spPr>
            <a:xfrm>
              <a:off x="2987824" y="292494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1" name="Rectangle 160"/>
            <p:cNvSpPr/>
            <p:nvPr/>
          </p:nvSpPr>
          <p:spPr>
            <a:xfrm>
              <a:off x="3347864" y="112474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Rectangle 161"/>
            <p:cNvSpPr/>
            <p:nvPr/>
          </p:nvSpPr>
          <p:spPr>
            <a:xfrm>
              <a:off x="3347864" y="148478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Rectangle 162"/>
            <p:cNvSpPr/>
            <p:nvPr/>
          </p:nvSpPr>
          <p:spPr>
            <a:xfrm>
              <a:off x="3347864" y="184482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Rectangle 163"/>
            <p:cNvSpPr/>
            <p:nvPr/>
          </p:nvSpPr>
          <p:spPr>
            <a:xfrm>
              <a:off x="3347864" y="220486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Rectangle 164"/>
            <p:cNvSpPr/>
            <p:nvPr/>
          </p:nvSpPr>
          <p:spPr>
            <a:xfrm>
              <a:off x="3347864" y="256490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Rectangle 165"/>
            <p:cNvSpPr/>
            <p:nvPr/>
          </p:nvSpPr>
          <p:spPr>
            <a:xfrm>
              <a:off x="3347864" y="292494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3" name="Group 335"/>
          <p:cNvGrpSpPr/>
          <p:nvPr/>
        </p:nvGrpSpPr>
        <p:grpSpPr>
          <a:xfrm>
            <a:off x="5148064" y="1124744"/>
            <a:ext cx="360040" cy="720080"/>
            <a:chOff x="5940152" y="2348880"/>
            <a:chExt cx="360040" cy="720080"/>
          </a:xfrm>
          <a:solidFill>
            <a:srgbClr val="FFFF00"/>
          </a:solidFill>
        </p:grpSpPr>
        <p:sp>
          <p:nvSpPr>
            <p:cNvPr id="174" name="Rectangle 173"/>
            <p:cNvSpPr/>
            <p:nvPr/>
          </p:nvSpPr>
          <p:spPr>
            <a:xfrm>
              <a:off x="5940152" y="234888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Rectangle 174"/>
            <p:cNvSpPr/>
            <p:nvPr/>
          </p:nvSpPr>
          <p:spPr>
            <a:xfrm>
              <a:off x="5940152" y="270892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6" name="Group 338"/>
          <p:cNvGrpSpPr/>
          <p:nvPr/>
        </p:nvGrpSpPr>
        <p:grpSpPr>
          <a:xfrm>
            <a:off x="7524328" y="6021288"/>
            <a:ext cx="360040" cy="720080"/>
            <a:chOff x="5940152" y="2348880"/>
            <a:chExt cx="360040" cy="720080"/>
          </a:xfrm>
          <a:solidFill>
            <a:srgbClr val="FFFF00"/>
          </a:solidFill>
        </p:grpSpPr>
        <p:sp>
          <p:nvSpPr>
            <p:cNvPr id="177" name="Rectangle 176"/>
            <p:cNvSpPr/>
            <p:nvPr/>
          </p:nvSpPr>
          <p:spPr>
            <a:xfrm>
              <a:off x="5940152" y="234888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Rectangle 177"/>
            <p:cNvSpPr/>
            <p:nvPr/>
          </p:nvSpPr>
          <p:spPr>
            <a:xfrm>
              <a:off x="5940152" y="270892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9" name="Group 341"/>
          <p:cNvGrpSpPr/>
          <p:nvPr/>
        </p:nvGrpSpPr>
        <p:grpSpPr>
          <a:xfrm>
            <a:off x="5148064" y="1844824"/>
            <a:ext cx="360040" cy="720080"/>
            <a:chOff x="5940152" y="2348880"/>
            <a:chExt cx="360040" cy="720080"/>
          </a:xfrm>
          <a:solidFill>
            <a:srgbClr val="FFFF00"/>
          </a:solidFill>
        </p:grpSpPr>
        <p:sp>
          <p:nvSpPr>
            <p:cNvPr id="180" name="Rectangle 179"/>
            <p:cNvSpPr/>
            <p:nvPr/>
          </p:nvSpPr>
          <p:spPr>
            <a:xfrm>
              <a:off x="5940152" y="234888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Rectangle 180"/>
            <p:cNvSpPr/>
            <p:nvPr/>
          </p:nvSpPr>
          <p:spPr>
            <a:xfrm>
              <a:off x="5940152" y="270892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82" name="Group 344"/>
          <p:cNvGrpSpPr/>
          <p:nvPr/>
        </p:nvGrpSpPr>
        <p:grpSpPr>
          <a:xfrm>
            <a:off x="8172400" y="6021288"/>
            <a:ext cx="360040" cy="720080"/>
            <a:chOff x="5940152" y="2348880"/>
            <a:chExt cx="360040" cy="720080"/>
          </a:xfrm>
          <a:solidFill>
            <a:srgbClr val="FFFF00"/>
          </a:solidFill>
        </p:grpSpPr>
        <p:sp>
          <p:nvSpPr>
            <p:cNvPr id="183" name="Rectangle 182"/>
            <p:cNvSpPr/>
            <p:nvPr/>
          </p:nvSpPr>
          <p:spPr>
            <a:xfrm>
              <a:off x="5940152" y="234888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4" name="Rectangle 183"/>
            <p:cNvSpPr/>
            <p:nvPr/>
          </p:nvSpPr>
          <p:spPr>
            <a:xfrm>
              <a:off x="5940152" y="270892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85" name="Group 363"/>
          <p:cNvGrpSpPr/>
          <p:nvPr/>
        </p:nvGrpSpPr>
        <p:grpSpPr>
          <a:xfrm>
            <a:off x="1907704" y="1124744"/>
            <a:ext cx="1080120" cy="1080120"/>
            <a:chOff x="5940152" y="188640"/>
            <a:chExt cx="1080120" cy="1080120"/>
          </a:xfrm>
          <a:solidFill>
            <a:schemeClr val="accent6">
              <a:lumMod val="75000"/>
            </a:schemeClr>
          </a:solidFill>
        </p:grpSpPr>
        <p:grpSp>
          <p:nvGrpSpPr>
            <p:cNvPr id="186" name="Group 358"/>
            <p:cNvGrpSpPr/>
            <p:nvPr/>
          </p:nvGrpSpPr>
          <p:grpSpPr>
            <a:xfrm>
              <a:off x="5940152" y="188640"/>
              <a:ext cx="360040" cy="1080120"/>
              <a:chOff x="5940152" y="188640"/>
              <a:chExt cx="360040" cy="1080120"/>
            </a:xfrm>
            <a:grpFill/>
          </p:grpSpPr>
          <p:sp>
            <p:nvSpPr>
              <p:cNvPr id="194" name="Rectangle 193"/>
              <p:cNvSpPr/>
              <p:nvPr/>
            </p:nvSpPr>
            <p:spPr>
              <a:xfrm>
                <a:off x="5940152" y="18864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5" name="Rectangle 194"/>
              <p:cNvSpPr/>
              <p:nvPr/>
            </p:nvSpPr>
            <p:spPr>
              <a:xfrm>
                <a:off x="5940152" y="54868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6" name="Rectangle 195"/>
              <p:cNvSpPr/>
              <p:nvPr/>
            </p:nvSpPr>
            <p:spPr>
              <a:xfrm>
                <a:off x="5940152" y="90872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7" name="Rectangle 186"/>
            <p:cNvSpPr/>
            <p:nvPr/>
          </p:nvSpPr>
          <p:spPr>
            <a:xfrm>
              <a:off x="6300192" y="18864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8" name="Rectangle 187"/>
            <p:cNvSpPr/>
            <p:nvPr/>
          </p:nvSpPr>
          <p:spPr>
            <a:xfrm>
              <a:off x="6300192" y="54868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Rectangle 188"/>
            <p:cNvSpPr/>
            <p:nvPr/>
          </p:nvSpPr>
          <p:spPr>
            <a:xfrm>
              <a:off x="6300192" y="90872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90" name="Group 359"/>
            <p:cNvGrpSpPr/>
            <p:nvPr/>
          </p:nvGrpSpPr>
          <p:grpSpPr>
            <a:xfrm>
              <a:off x="6660232" y="188640"/>
              <a:ext cx="360040" cy="1080120"/>
              <a:chOff x="5940152" y="188640"/>
              <a:chExt cx="360040" cy="1080120"/>
            </a:xfrm>
            <a:grpFill/>
          </p:grpSpPr>
          <p:sp>
            <p:nvSpPr>
              <p:cNvPr id="191" name="Rectangle 190"/>
              <p:cNvSpPr/>
              <p:nvPr/>
            </p:nvSpPr>
            <p:spPr>
              <a:xfrm>
                <a:off x="5940152" y="18864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Rectangle 191"/>
              <p:cNvSpPr/>
              <p:nvPr/>
            </p:nvSpPr>
            <p:spPr>
              <a:xfrm>
                <a:off x="5940152" y="54868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Rectangle 192"/>
              <p:cNvSpPr/>
              <p:nvPr/>
            </p:nvSpPr>
            <p:spPr>
              <a:xfrm>
                <a:off x="5940152" y="90872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197" name="Group 364"/>
          <p:cNvGrpSpPr/>
          <p:nvPr/>
        </p:nvGrpSpPr>
        <p:grpSpPr>
          <a:xfrm>
            <a:off x="7524328" y="260648"/>
            <a:ext cx="1080120" cy="1080120"/>
            <a:chOff x="5940152" y="188640"/>
            <a:chExt cx="1080120" cy="1080120"/>
          </a:xfrm>
          <a:solidFill>
            <a:schemeClr val="accent6">
              <a:lumMod val="75000"/>
            </a:schemeClr>
          </a:solidFill>
        </p:grpSpPr>
        <p:grpSp>
          <p:nvGrpSpPr>
            <p:cNvPr id="198" name="Group 358"/>
            <p:cNvGrpSpPr/>
            <p:nvPr/>
          </p:nvGrpSpPr>
          <p:grpSpPr>
            <a:xfrm>
              <a:off x="5940152" y="188640"/>
              <a:ext cx="360040" cy="1080120"/>
              <a:chOff x="5940152" y="188640"/>
              <a:chExt cx="360040" cy="1080120"/>
            </a:xfrm>
            <a:grpFill/>
          </p:grpSpPr>
          <p:sp>
            <p:nvSpPr>
              <p:cNvPr id="206" name="Rectangle 205"/>
              <p:cNvSpPr/>
              <p:nvPr/>
            </p:nvSpPr>
            <p:spPr>
              <a:xfrm>
                <a:off x="5940152" y="18864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Rectangle 206"/>
              <p:cNvSpPr/>
              <p:nvPr/>
            </p:nvSpPr>
            <p:spPr>
              <a:xfrm>
                <a:off x="5940152" y="54868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Rectangle 207"/>
              <p:cNvSpPr/>
              <p:nvPr/>
            </p:nvSpPr>
            <p:spPr>
              <a:xfrm>
                <a:off x="5940152" y="90872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99" name="Rectangle 198"/>
            <p:cNvSpPr/>
            <p:nvPr/>
          </p:nvSpPr>
          <p:spPr>
            <a:xfrm>
              <a:off x="6300192" y="18864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Rectangle 199"/>
            <p:cNvSpPr/>
            <p:nvPr/>
          </p:nvSpPr>
          <p:spPr>
            <a:xfrm>
              <a:off x="6300192" y="54868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1" name="Rectangle 200"/>
            <p:cNvSpPr/>
            <p:nvPr/>
          </p:nvSpPr>
          <p:spPr>
            <a:xfrm>
              <a:off x="6300192" y="90872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02" name="Group 359"/>
            <p:cNvGrpSpPr/>
            <p:nvPr/>
          </p:nvGrpSpPr>
          <p:grpSpPr>
            <a:xfrm>
              <a:off x="6660232" y="188640"/>
              <a:ext cx="360040" cy="1080120"/>
              <a:chOff x="5940152" y="188640"/>
              <a:chExt cx="360040" cy="1080120"/>
            </a:xfrm>
            <a:grpFill/>
          </p:grpSpPr>
          <p:sp>
            <p:nvSpPr>
              <p:cNvPr id="203" name="Rectangle 202"/>
              <p:cNvSpPr/>
              <p:nvPr/>
            </p:nvSpPr>
            <p:spPr>
              <a:xfrm>
                <a:off x="5940152" y="18864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4" name="Rectangle 203"/>
              <p:cNvSpPr/>
              <p:nvPr/>
            </p:nvSpPr>
            <p:spPr>
              <a:xfrm>
                <a:off x="5940152" y="54868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Rectangle 204"/>
              <p:cNvSpPr/>
              <p:nvPr/>
            </p:nvSpPr>
            <p:spPr>
              <a:xfrm>
                <a:off x="5940152" y="90872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209" name="Group 376"/>
          <p:cNvGrpSpPr/>
          <p:nvPr/>
        </p:nvGrpSpPr>
        <p:grpSpPr>
          <a:xfrm>
            <a:off x="5148064" y="2564904"/>
            <a:ext cx="360040" cy="720080"/>
            <a:chOff x="5940152" y="2348880"/>
            <a:chExt cx="360040" cy="720080"/>
          </a:xfrm>
          <a:solidFill>
            <a:srgbClr val="FFFF00"/>
          </a:solidFill>
        </p:grpSpPr>
        <p:sp>
          <p:nvSpPr>
            <p:cNvPr id="210" name="Rectangle 209"/>
            <p:cNvSpPr/>
            <p:nvPr/>
          </p:nvSpPr>
          <p:spPr>
            <a:xfrm>
              <a:off x="5940152" y="234888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Rectangle 210"/>
            <p:cNvSpPr/>
            <p:nvPr/>
          </p:nvSpPr>
          <p:spPr>
            <a:xfrm>
              <a:off x="5940152" y="270892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12" name="Group 278"/>
          <p:cNvGrpSpPr/>
          <p:nvPr/>
        </p:nvGrpSpPr>
        <p:grpSpPr>
          <a:xfrm>
            <a:off x="7956376" y="1628800"/>
            <a:ext cx="720080" cy="1080120"/>
            <a:chOff x="1907704" y="1124744"/>
            <a:chExt cx="720080" cy="1080120"/>
          </a:xfrm>
          <a:solidFill>
            <a:schemeClr val="accent5">
              <a:lumMod val="40000"/>
              <a:lumOff val="60000"/>
            </a:schemeClr>
          </a:solidFill>
        </p:grpSpPr>
        <p:sp>
          <p:nvSpPr>
            <p:cNvPr id="213" name="Rectangle 212"/>
            <p:cNvSpPr/>
            <p:nvPr/>
          </p:nvSpPr>
          <p:spPr>
            <a:xfrm>
              <a:off x="1907704" y="112474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Rectangle 213"/>
            <p:cNvSpPr/>
            <p:nvPr/>
          </p:nvSpPr>
          <p:spPr>
            <a:xfrm>
              <a:off x="1907704" y="148478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Rectangle 214"/>
            <p:cNvSpPr/>
            <p:nvPr/>
          </p:nvSpPr>
          <p:spPr>
            <a:xfrm>
              <a:off x="1907704" y="184482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6" name="Rectangle 215"/>
            <p:cNvSpPr/>
            <p:nvPr/>
          </p:nvSpPr>
          <p:spPr>
            <a:xfrm>
              <a:off x="2267744" y="112474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Rectangle 216"/>
            <p:cNvSpPr/>
            <p:nvPr/>
          </p:nvSpPr>
          <p:spPr>
            <a:xfrm>
              <a:off x="2267744" y="148478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Rectangle 217"/>
            <p:cNvSpPr/>
            <p:nvPr/>
          </p:nvSpPr>
          <p:spPr>
            <a:xfrm>
              <a:off x="2267744" y="1844824"/>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19" name="TextBox 218"/>
          <p:cNvSpPr txBox="1"/>
          <p:nvPr/>
        </p:nvSpPr>
        <p:spPr>
          <a:xfrm>
            <a:off x="755577" y="5301208"/>
            <a:ext cx="5472608" cy="1477328"/>
          </a:xfrm>
          <a:prstGeom prst="rect">
            <a:avLst/>
          </a:prstGeom>
          <a:noFill/>
        </p:spPr>
        <p:txBody>
          <a:bodyPr wrap="square" rtlCol="0">
            <a:spAutoFit/>
          </a:bodyPr>
          <a:lstStyle/>
          <a:p>
            <a:r>
              <a:rPr lang="en-GB" dirty="0"/>
              <a:t>A partial packing of rectangles can be seen to produce a multi-capacity bin-packing problem</a:t>
            </a:r>
          </a:p>
          <a:p>
            <a:endParaRPr lang="en-GB" dirty="0"/>
          </a:p>
          <a:p>
            <a:r>
              <a:rPr lang="en-GB" dirty="0"/>
              <a:t>(A solution to this will not necessarily be a solution to the original rectangle-packing problem)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79712" y="227687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1979712" y="26369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1979712" y="29969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915816" y="191683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2411760" y="227687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2411760" y="26369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2411760" y="29969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2411760" y="33569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2915816" y="227687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2915816" y="26369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2915816" y="29969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2915816" y="33569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2915816" y="15567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1979712" y="33569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2915816" y="11967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3419872" y="191683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419872" y="227687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3419872" y="26369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3419872" y="29969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3419872" y="33569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3419872" y="15567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3419872" y="11967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3419872" y="8367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3923928" y="191683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3923928" y="227687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3923928" y="26369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3923928" y="29969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3923928" y="33569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3923928" y="15567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3923928" y="11967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3923928" y="8367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4427984" y="191683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4427984" y="227687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4427984" y="26369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4427984" y="29969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4427984" y="33569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4427984" y="15567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4427984" y="11967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4427984" y="8367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4932040" y="191683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4932040" y="227687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4932040" y="26369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4932040" y="29969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4932040" y="33569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4932040" y="15567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4932040" y="11967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p:cNvSpPr/>
          <p:nvPr/>
        </p:nvSpPr>
        <p:spPr>
          <a:xfrm>
            <a:off x="4932040" y="8367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5436096" y="191683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5436096" y="227687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5436096" y="26369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5436096" y="29969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5436096" y="33569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5436096" y="15567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5436096" y="11967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5940152" y="191683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5940152" y="227687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p:cNvSpPr/>
          <p:nvPr/>
        </p:nvSpPr>
        <p:spPr>
          <a:xfrm>
            <a:off x="5940152" y="26369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5940152" y="29969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5940152" y="33569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p:cNvSpPr/>
          <p:nvPr/>
        </p:nvSpPr>
        <p:spPr>
          <a:xfrm>
            <a:off x="5940152" y="15567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p:cNvSpPr/>
          <p:nvPr/>
        </p:nvSpPr>
        <p:spPr>
          <a:xfrm>
            <a:off x="5940152" y="11967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6444208" y="227687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6444208" y="26369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p:cNvSpPr/>
          <p:nvPr/>
        </p:nvSpPr>
        <p:spPr>
          <a:xfrm>
            <a:off x="6444208" y="29969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6444208" y="33569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0" name="Group 358"/>
          <p:cNvGrpSpPr/>
          <p:nvPr/>
        </p:nvGrpSpPr>
        <p:grpSpPr>
          <a:xfrm>
            <a:off x="179512" y="5445224"/>
            <a:ext cx="360040" cy="1080120"/>
            <a:chOff x="5940152" y="188640"/>
            <a:chExt cx="360040" cy="1080120"/>
          </a:xfrm>
          <a:solidFill>
            <a:schemeClr val="accent6">
              <a:lumMod val="75000"/>
            </a:schemeClr>
          </a:solidFill>
        </p:grpSpPr>
        <p:sp>
          <p:nvSpPr>
            <p:cNvPr id="78" name="Rectangle 77"/>
            <p:cNvSpPr/>
            <p:nvPr/>
          </p:nvSpPr>
          <p:spPr>
            <a:xfrm>
              <a:off x="5940152" y="18864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p:cNvSpPr/>
            <p:nvPr/>
          </p:nvSpPr>
          <p:spPr>
            <a:xfrm>
              <a:off x="5940152" y="54868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p:cNvSpPr/>
            <p:nvPr/>
          </p:nvSpPr>
          <p:spPr>
            <a:xfrm>
              <a:off x="5940152" y="90872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1" name="Rectangle 70"/>
          <p:cNvSpPr/>
          <p:nvPr/>
        </p:nvSpPr>
        <p:spPr>
          <a:xfrm>
            <a:off x="611560" y="5445224"/>
            <a:ext cx="360040" cy="36004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p:cNvSpPr/>
          <p:nvPr/>
        </p:nvSpPr>
        <p:spPr>
          <a:xfrm>
            <a:off x="611560" y="5805264"/>
            <a:ext cx="360040" cy="36004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p:cNvSpPr/>
          <p:nvPr/>
        </p:nvSpPr>
        <p:spPr>
          <a:xfrm>
            <a:off x="611560" y="6165304"/>
            <a:ext cx="360040" cy="36004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4" name="Group 359"/>
          <p:cNvGrpSpPr/>
          <p:nvPr/>
        </p:nvGrpSpPr>
        <p:grpSpPr>
          <a:xfrm>
            <a:off x="1043608" y="5445224"/>
            <a:ext cx="360040" cy="1080120"/>
            <a:chOff x="5940152" y="188640"/>
            <a:chExt cx="360040" cy="1080120"/>
          </a:xfrm>
          <a:solidFill>
            <a:schemeClr val="accent6">
              <a:lumMod val="75000"/>
            </a:schemeClr>
          </a:solidFill>
        </p:grpSpPr>
        <p:sp>
          <p:nvSpPr>
            <p:cNvPr id="75" name="Rectangle 74"/>
            <p:cNvSpPr/>
            <p:nvPr/>
          </p:nvSpPr>
          <p:spPr>
            <a:xfrm>
              <a:off x="5940152" y="18864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p:cNvSpPr/>
            <p:nvPr/>
          </p:nvSpPr>
          <p:spPr>
            <a:xfrm>
              <a:off x="5940152" y="54868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p:cNvSpPr/>
            <p:nvPr/>
          </p:nvSpPr>
          <p:spPr>
            <a:xfrm>
              <a:off x="5940152" y="90872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1" name="Group 359"/>
          <p:cNvGrpSpPr/>
          <p:nvPr/>
        </p:nvGrpSpPr>
        <p:grpSpPr>
          <a:xfrm>
            <a:off x="1475656" y="5445224"/>
            <a:ext cx="360040" cy="1080120"/>
            <a:chOff x="5940152" y="188640"/>
            <a:chExt cx="360040" cy="1080120"/>
          </a:xfrm>
          <a:solidFill>
            <a:schemeClr val="accent5">
              <a:lumMod val="40000"/>
              <a:lumOff val="60000"/>
            </a:schemeClr>
          </a:solidFill>
        </p:grpSpPr>
        <p:sp>
          <p:nvSpPr>
            <p:cNvPr id="82" name="Rectangle 81"/>
            <p:cNvSpPr/>
            <p:nvPr/>
          </p:nvSpPr>
          <p:spPr>
            <a:xfrm>
              <a:off x="5940152" y="18864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5940152" y="54868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p:cNvSpPr/>
            <p:nvPr/>
          </p:nvSpPr>
          <p:spPr>
            <a:xfrm>
              <a:off x="5940152" y="90872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5" name="Group 359"/>
          <p:cNvGrpSpPr/>
          <p:nvPr/>
        </p:nvGrpSpPr>
        <p:grpSpPr>
          <a:xfrm>
            <a:off x="1907704" y="5445224"/>
            <a:ext cx="360040" cy="1080120"/>
            <a:chOff x="5940152" y="188640"/>
            <a:chExt cx="360040" cy="1080120"/>
          </a:xfrm>
          <a:solidFill>
            <a:schemeClr val="accent5">
              <a:lumMod val="40000"/>
              <a:lumOff val="60000"/>
            </a:schemeClr>
          </a:solidFill>
        </p:grpSpPr>
        <p:sp>
          <p:nvSpPr>
            <p:cNvPr id="86" name="Rectangle 85"/>
            <p:cNvSpPr/>
            <p:nvPr/>
          </p:nvSpPr>
          <p:spPr>
            <a:xfrm>
              <a:off x="5940152" y="18864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ectangle 86"/>
            <p:cNvSpPr/>
            <p:nvPr/>
          </p:nvSpPr>
          <p:spPr>
            <a:xfrm>
              <a:off x="5940152" y="54868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Rectangle 87"/>
            <p:cNvSpPr/>
            <p:nvPr/>
          </p:nvSpPr>
          <p:spPr>
            <a:xfrm>
              <a:off x="5940152" y="90872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0" name="Rectangle 89"/>
          <p:cNvSpPr/>
          <p:nvPr/>
        </p:nvSpPr>
        <p:spPr>
          <a:xfrm>
            <a:off x="2411760" y="544522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Rectangle 90"/>
          <p:cNvSpPr/>
          <p:nvPr/>
        </p:nvSpPr>
        <p:spPr>
          <a:xfrm>
            <a:off x="2411760" y="580526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ectangle 91"/>
          <p:cNvSpPr/>
          <p:nvPr/>
        </p:nvSpPr>
        <p:spPr>
          <a:xfrm>
            <a:off x="2411760" y="616530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Rectangle 114"/>
          <p:cNvSpPr/>
          <p:nvPr/>
        </p:nvSpPr>
        <p:spPr>
          <a:xfrm>
            <a:off x="2411760" y="436510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Rectangle 115"/>
          <p:cNvSpPr/>
          <p:nvPr/>
        </p:nvSpPr>
        <p:spPr>
          <a:xfrm>
            <a:off x="2411760" y="472514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Rectangle 116"/>
          <p:cNvSpPr/>
          <p:nvPr/>
        </p:nvSpPr>
        <p:spPr>
          <a:xfrm>
            <a:off x="2411760" y="508518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Rectangle 117"/>
          <p:cNvSpPr/>
          <p:nvPr/>
        </p:nvSpPr>
        <p:spPr>
          <a:xfrm>
            <a:off x="2843808" y="436510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Rectangle 118"/>
          <p:cNvSpPr/>
          <p:nvPr/>
        </p:nvSpPr>
        <p:spPr>
          <a:xfrm>
            <a:off x="2843808" y="472514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ectangle 119"/>
          <p:cNvSpPr/>
          <p:nvPr/>
        </p:nvSpPr>
        <p:spPr>
          <a:xfrm>
            <a:off x="2843808" y="508518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93"/>
          <p:cNvSpPr/>
          <p:nvPr/>
        </p:nvSpPr>
        <p:spPr>
          <a:xfrm>
            <a:off x="2843808" y="544522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p:cNvSpPr/>
          <p:nvPr/>
        </p:nvSpPr>
        <p:spPr>
          <a:xfrm>
            <a:off x="2843808" y="580526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p:cNvSpPr/>
          <p:nvPr/>
        </p:nvSpPr>
        <p:spPr>
          <a:xfrm>
            <a:off x="2843808" y="616530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Rectangle 96"/>
          <p:cNvSpPr/>
          <p:nvPr/>
        </p:nvSpPr>
        <p:spPr>
          <a:xfrm>
            <a:off x="3275856" y="436510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Rectangle 97"/>
          <p:cNvSpPr/>
          <p:nvPr/>
        </p:nvSpPr>
        <p:spPr>
          <a:xfrm>
            <a:off x="3275856" y="472514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Rectangle 98"/>
          <p:cNvSpPr/>
          <p:nvPr/>
        </p:nvSpPr>
        <p:spPr>
          <a:xfrm>
            <a:off x="3275856" y="508518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ectangle 99"/>
          <p:cNvSpPr/>
          <p:nvPr/>
        </p:nvSpPr>
        <p:spPr>
          <a:xfrm>
            <a:off x="3275856" y="544522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ectangle 100"/>
          <p:cNvSpPr/>
          <p:nvPr/>
        </p:nvSpPr>
        <p:spPr>
          <a:xfrm>
            <a:off x="3275856" y="580526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Rectangle 101"/>
          <p:cNvSpPr/>
          <p:nvPr/>
        </p:nvSpPr>
        <p:spPr>
          <a:xfrm>
            <a:off x="3275856" y="616530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ectangle 102"/>
          <p:cNvSpPr/>
          <p:nvPr/>
        </p:nvSpPr>
        <p:spPr>
          <a:xfrm>
            <a:off x="3707904" y="436510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Rectangle 103"/>
          <p:cNvSpPr/>
          <p:nvPr/>
        </p:nvSpPr>
        <p:spPr>
          <a:xfrm>
            <a:off x="3707904" y="472514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Rectangle 104"/>
          <p:cNvSpPr/>
          <p:nvPr/>
        </p:nvSpPr>
        <p:spPr>
          <a:xfrm>
            <a:off x="3707904" y="508518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ectangle 105"/>
          <p:cNvSpPr/>
          <p:nvPr/>
        </p:nvSpPr>
        <p:spPr>
          <a:xfrm>
            <a:off x="3707904" y="544522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Rectangle 106"/>
          <p:cNvSpPr/>
          <p:nvPr/>
        </p:nvSpPr>
        <p:spPr>
          <a:xfrm>
            <a:off x="3707904" y="580526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107"/>
          <p:cNvSpPr/>
          <p:nvPr/>
        </p:nvSpPr>
        <p:spPr>
          <a:xfrm>
            <a:off x="3707904" y="616530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Rectangle 108"/>
          <p:cNvSpPr/>
          <p:nvPr/>
        </p:nvSpPr>
        <p:spPr>
          <a:xfrm>
            <a:off x="4211960" y="436510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Rectangle 109"/>
          <p:cNvSpPr/>
          <p:nvPr/>
        </p:nvSpPr>
        <p:spPr>
          <a:xfrm>
            <a:off x="4211960" y="472514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Rectangle 110"/>
          <p:cNvSpPr/>
          <p:nvPr/>
        </p:nvSpPr>
        <p:spPr>
          <a:xfrm>
            <a:off x="4211960" y="508518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Rectangle 111"/>
          <p:cNvSpPr/>
          <p:nvPr/>
        </p:nvSpPr>
        <p:spPr>
          <a:xfrm>
            <a:off x="4211960" y="544522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Rectangle 112"/>
          <p:cNvSpPr/>
          <p:nvPr/>
        </p:nvSpPr>
        <p:spPr>
          <a:xfrm>
            <a:off x="4211960" y="580526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Rectangle 113"/>
          <p:cNvSpPr/>
          <p:nvPr/>
        </p:nvSpPr>
        <p:spPr>
          <a:xfrm>
            <a:off x="4211960" y="616530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ectangle 121"/>
          <p:cNvSpPr/>
          <p:nvPr/>
        </p:nvSpPr>
        <p:spPr>
          <a:xfrm>
            <a:off x="4716016" y="5805264"/>
            <a:ext cx="360040" cy="3600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ectangle 122"/>
          <p:cNvSpPr/>
          <p:nvPr/>
        </p:nvSpPr>
        <p:spPr>
          <a:xfrm>
            <a:off x="4716016" y="6165304"/>
            <a:ext cx="360040" cy="3600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Rectangle 123"/>
          <p:cNvSpPr/>
          <p:nvPr/>
        </p:nvSpPr>
        <p:spPr>
          <a:xfrm>
            <a:off x="5148064" y="5805264"/>
            <a:ext cx="360040" cy="3600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Rectangle 124"/>
          <p:cNvSpPr/>
          <p:nvPr/>
        </p:nvSpPr>
        <p:spPr>
          <a:xfrm>
            <a:off x="5148064" y="6165304"/>
            <a:ext cx="360040" cy="3600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Rectangle 125"/>
          <p:cNvSpPr/>
          <p:nvPr/>
        </p:nvSpPr>
        <p:spPr>
          <a:xfrm>
            <a:off x="5652120" y="5805264"/>
            <a:ext cx="360040"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Rectangle 126"/>
          <p:cNvSpPr/>
          <p:nvPr/>
        </p:nvSpPr>
        <p:spPr>
          <a:xfrm>
            <a:off x="5652120" y="6165304"/>
            <a:ext cx="360040"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p:cNvSpPr/>
          <p:nvPr/>
        </p:nvSpPr>
        <p:spPr>
          <a:xfrm>
            <a:off x="6084168" y="5805264"/>
            <a:ext cx="360040"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Rectangle 128"/>
          <p:cNvSpPr/>
          <p:nvPr/>
        </p:nvSpPr>
        <p:spPr>
          <a:xfrm>
            <a:off x="6084168" y="6165304"/>
            <a:ext cx="360040"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79712" y="227687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1979712" y="26369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1979712" y="29969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915816" y="191683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2411760" y="227687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2411760" y="26369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2411760" y="29969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2411760" y="33569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2915816" y="227687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2915816" y="26369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2915816" y="29969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2915816" y="33569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2915816" y="15567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1979712" y="33569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2915816" y="11967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3419872" y="191683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419872" y="227687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3419872" y="26369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3419872" y="29969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3419872" y="33569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3419872" y="15567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3419872" y="11967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3419872" y="8367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3923928" y="191683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3923928" y="227687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3923928" y="26369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3923928" y="29969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3923928" y="33569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3923928" y="15567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3923928" y="11967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3923928" y="8367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4427984" y="191683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4427984" y="227687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4427984" y="26369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4427984" y="29969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4427984" y="33569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4427984" y="15567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4427984" y="11967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4427984" y="8367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4932040" y="191683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4932040" y="227687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4932040" y="26369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4932040" y="29969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4932040" y="33569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4932040" y="15567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4932040" y="11967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p:cNvSpPr/>
          <p:nvPr/>
        </p:nvSpPr>
        <p:spPr>
          <a:xfrm>
            <a:off x="4932040" y="8367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5436096" y="191683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5436096" y="227687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5436096" y="26369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5436096" y="29969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5436096" y="33569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5436096" y="15567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5436096" y="11967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5940152" y="191683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5940152" y="227687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p:cNvSpPr/>
          <p:nvPr/>
        </p:nvSpPr>
        <p:spPr>
          <a:xfrm>
            <a:off x="5940152" y="26369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5940152" y="29969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5940152" y="33569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p:cNvSpPr/>
          <p:nvPr/>
        </p:nvSpPr>
        <p:spPr>
          <a:xfrm>
            <a:off x="5940152" y="15567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p:cNvSpPr/>
          <p:nvPr/>
        </p:nvSpPr>
        <p:spPr>
          <a:xfrm>
            <a:off x="5940152" y="11967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6444208" y="227687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6444208" y="263691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p:cNvSpPr/>
          <p:nvPr/>
        </p:nvSpPr>
        <p:spPr>
          <a:xfrm>
            <a:off x="6444208" y="299695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6444208" y="3356992"/>
            <a:ext cx="36004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358"/>
          <p:cNvGrpSpPr/>
          <p:nvPr/>
        </p:nvGrpSpPr>
        <p:grpSpPr>
          <a:xfrm>
            <a:off x="1979712" y="2636912"/>
            <a:ext cx="360040" cy="1080120"/>
            <a:chOff x="5940152" y="188640"/>
            <a:chExt cx="360040" cy="1080120"/>
          </a:xfrm>
          <a:solidFill>
            <a:schemeClr val="accent6">
              <a:lumMod val="75000"/>
            </a:schemeClr>
          </a:solidFill>
        </p:grpSpPr>
        <p:sp>
          <p:nvSpPr>
            <p:cNvPr id="78" name="Rectangle 77"/>
            <p:cNvSpPr/>
            <p:nvPr/>
          </p:nvSpPr>
          <p:spPr>
            <a:xfrm>
              <a:off x="5940152" y="18864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p:cNvSpPr/>
            <p:nvPr/>
          </p:nvSpPr>
          <p:spPr>
            <a:xfrm>
              <a:off x="5940152" y="54868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p:cNvSpPr/>
            <p:nvPr/>
          </p:nvSpPr>
          <p:spPr>
            <a:xfrm>
              <a:off x="5940152" y="90872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0" name="Group 129"/>
          <p:cNvGrpSpPr/>
          <p:nvPr/>
        </p:nvGrpSpPr>
        <p:grpSpPr>
          <a:xfrm>
            <a:off x="2411760" y="2636912"/>
            <a:ext cx="360040" cy="1080120"/>
            <a:chOff x="611560" y="5445224"/>
            <a:chExt cx="360040" cy="1080120"/>
          </a:xfrm>
        </p:grpSpPr>
        <p:sp>
          <p:nvSpPr>
            <p:cNvPr id="71" name="Rectangle 70"/>
            <p:cNvSpPr/>
            <p:nvPr/>
          </p:nvSpPr>
          <p:spPr>
            <a:xfrm>
              <a:off x="611560" y="5445224"/>
              <a:ext cx="360040" cy="36004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p:cNvSpPr/>
            <p:nvPr/>
          </p:nvSpPr>
          <p:spPr>
            <a:xfrm>
              <a:off x="611560" y="5805264"/>
              <a:ext cx="360040" cy="36004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p:cNvSpPr/>
            <p:nvPr/>
          </p:nvSpPr>
          <p:spPr>
            <a:xfrm>
              <a:off x="611560" y="6165304"/>
              <a:ext cx="360040" cy="36004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 name="Group 359"/>
          <p:cNvGrpSpPr/>
          <p:nvPr/>
        </p:nvGrpSpPr>
        <p:grpSpPr>
          <a:xfrm>
            <a:off x="2915816" y="2636912"/>
            <a:ext cx="360040" cy="1080120"/>
            <a:chOff x="5940152" y="188640"/>
            <a:chExt cx="360040" cy="1080120"/>
          </a:xfrm>
          <a:solidFill>
            <a:schemeClr val="accent6">
              <a:lumMod val="75000"/>
            </a:schemeClr>
          </a:solidFill>
        </p:grpSpPr>
        <p:sp>
          <p:nvSpPr>
            <p:cNvPr id="75" name="Rectangle 74"/>
            <p:cNvSpPr/>
            <p:nvPr/>
          </p:nvSpPr>
          <p:spPr>
            <a:xfrm>
              <a:off x="5940152" y="18864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p:cNvSpPr/>
            <p:nvPr/>
          </p:nvSpPr>
          <p:spPr>
            <a:xfrm>
              <a:off x="5940152" y="54868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p:cNvSpPr/>
            <p:nvPr/>
          </p:nvSpPr>
          <p:spPr>
            <a:xfrm>
              <a:off x="5940152" y="90872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9" name="Group 359"/>
          <p:cNvGrpSpPr/>
          <p:nvPr/>
        </p:nvGrpSpPr>
        <p:grpSpPr>
          <a:xfrm>
            <a:off x="2915816" y="1556792"/>
            <a:ext cx="360040" cy="1080120"/>
            <a:chOff x="5940152" y="188640"/>
            <a:chExt cx="360040" cy="1080120"/>
          </a:xfrm>
          <a:solidFill>
            <a:schemeClr val="accent5">
              <a:lumMod val="40000"/>
              <a:lumOff val="60000"/>
            </a:schemeClr>
          </a:solidFill>
        </p:grpSpPr>
        <p:sp>
          <p:nvSpPr>
            <p:cNvPr id="82" name="Rectangle 81"/>
            <p:cNvSpPr/>
            <p:nvPr/>
          </p:nvSpPr>
          <p:spPr>
            <a:xfrm>
              <a:off x="5940152" y="18864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5940152" y="54868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p:cNvSpPr/>
            <p:nvPr/>
          </p:nvSpPr>
          <p:spPr>
            <a:xfrm>
              <a:off x="5940152" y="90872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0" name="Group 359"/>
          <p:cNvGrpSpPr/>
          <p:nvPr/>
        </p:nvGrpSpPr>
        <p:grpSpPr>
          <a:xfrm>
            <a:off x="3419872" y="2636912"/>
            <a:ext cx="360040" cy="1080120"/>
            <a:chOff x="5940152" y="188640"/>
            <a:chExt cx="360040" cy="1080120"/>
          </a:xfrm>
          <a:solidFill>
            <a:schemeClr val="accent5">
              <a:lumMod val="40000"/>
              <a:lumOff val="60000"/>
            </a:schemeClr>
          </a:solidFill>
        </p:grpSpPr>
        <p:sp>
          <p:nvSpPr>
            <p:cNvPr id="86" name="Rectangle 85"/>
            <p:cNvSpPr/>
            <p:nvPr/>
          </p:nvSpPr>
          <p:spPr>
            <a:xfrm>
              <a:off x="5940152" y="18864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ectangle 86"/>
            <p:cNvSpPr/>
            <p:nvPr/>
          </p:nvSpPr>
          <p:spPr>
            <a:xfrm>
              <a:off x="5940152" y="54868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Rectangle 87"/>
            <p:cNvSpPr/>
            <p:nvPr/>
          </p:nvSpPr>
          <p:spPr>
            <a:xfrm>
              <a:off x="5940152" y="908720"/>
              <a:ext cx="36004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1" name="Group 130"/>
          <p:cNvGrpSpPr/>
          <p:nvPr/>
        </p:nvGrpSpPr>
        <p:grpSpPr>
          <a:xfrm>
            <a:off x="3923928" y="1556792"/>
            <a:ext cx="360040" cy="2160240"/>
            <a:chOff x="2411760" y="4365104"/>
            <a:chExt cx="360040" cy="2160240"/>
          </a:xfrm>
        </p:grpSpPr>
        <p:sp>
          <p:nvSpPr>
            <p:cNvPr id="90" name="Rectangle 89"/>
            <p:cNvSpPr/>
            <p:nvPr/>
          </p:nvSpPr>
          <p:spPr>
            <a:xfrm>
              <a:off x="2411760" y="544522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Rectangle 90"/>
            <p:cNvSpPr/>
            <p:nvPr/>
          </p:nvSpPr>
          <p:spPr>
            <a:xfrm>
              <a:off x="2411760" y="580526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ectangle 91"/>
            <p:cNvSpPr/>
            <p:nvPr/>
          </p:nvSpPr>
          <p:spPr>
            <a:xfrm>
              <a:off x="2411760" y="616530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Rectangle 114"/>
            <p:cNvSpPr/>
            <p:nvPr/>
          </p:nvSpPr>
          <p:spPr>
            <a:xfrm>
              <a:off x="2411760" y="436510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Rectangle 115"/>
            <p:cNvSpPr/>
            <p:nvPr/>
          </p:nvSpPr>
          <p:spPr>
            <a:xfrm>
              <a:off x="2411760" y="472514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Rectangle 116"/>
            <p:cNvSpPr/>
            <p:nvPr/>
          </p:nvSpPr>
          <p:spPr>
            <a:xfrm>
              <a:off x="2411760" y="508518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2" name="Group 131"/>
          <p:cNvGrpSpPr/>
          <p:nvPr/>
        </p:nvGrpSpPr>
        <p:grpSpPr>
          <a:xfrm>
            <a:off x="4427984" y="1556792"/>
            <a:ext cx="360040" cy="2160240"/>
            <a:chOff x="2843808" y="4365104"/>
            <a:chExt cx="360040" cy="2160240"/>
          </a:xfrm>
        </p:grpSpPr>
        <p:sp>
          <p:nvSpPr>
            <p:cNvPr id="118" name="Rectangle 117"/>
            <p:cNvSpPr/>
            <p:nvPr/>
          </p:nvSpPr>
          <p:spPr>
            <a:xfrm>
              <a:off x="2843808" y="436510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Rectangle 118"/>
            <p:cNvSpPr/>
            <p:nvPr/>
          </p:nvSpPr>
          <p:spPr>
            <a:xfrm>
              <a:off x="2843808" y="472514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ectangle 119"/>
            <p:cNvSpPr/>
            <p:nvPr/>
          </p:nvSpPr>
          <p:spPr>
            <a:xfrm>
              <a:off x="2843808" y="508518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93"/>
            <p:cNvSpPr/>
            <p:nvPr/>
          </p:nvSpPr>
          <p:spPr>
            <a:xfrm>
              <a:off x="2843808" y="544522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p:cNvSpPr/>
            <p:nvPr/>
          </p:nvSpPr>
          <p:spPr>
            <a:xfrm>
              <a:off x="2843808" y="580526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p:cNvSpPr/>
            <p:nvPr/>
          </p:nvSpPr>
          <p:spPr>
            <a:xfrm>
              <a:off x="2843808" y="616530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3" name="Group 132"/>
          <p:cNvGrpSpPr/>
          <p:nvPr/>
        </p:nvGrpSpPr>
        <p:grpSpPr>
          <a:xfrm>
            <a:off x="4932040" y="1556792"/>
            <a:ext cx="360040" cy="2160240"/>
            <a:chOff x="3275856" y="4365104"/>
            <a:chExt cx="360040" cy="2160240"/>
          </a:xfrm>
        </p:grpSpPr>
        <p:sp>
          <p:nvSpPr>
            <p:cNvPr id="97" name="Rectangle 96"/>
            <p:cNvSpPr/>
            <p:nvPr/>
          </p:nvSpPr>
          <p:spPr>
            <a:xfrm>
              <a:off x="3275856" y="436510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Rectangle 97"/>
            <p:cNvSpPr/>
            <p:nvPr/>
          </p:nvSpPr>
          <p:spPr>
            <a:xfrm>
              <a:off x="3275856" y="472514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Rectangle 98"/>
            <p:cNvSpPr/>
            <p:nvPr/>
          </p:nvSpPr>
          <p:spPr>
            <a:xfrm>
              <a:off x="3275856" y="508518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ectangle 99"/>
            <p:cNvSpPr/>
            <p:nvPr/>
          </p:nvSpPr>
          <p:spPr>
            <a:xfrm>
              <a:off x="3275856" y="544522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ectangle 100"/>
            <p:cNvSpPr/>
            <p:nvPr/>
          </p:nvSpPr>
          <p:spPr>
            <a:xfrm>
              <a:off x="3275856" y="580526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Rectangle 101"/>
            <p:cNvSpPr/>
            <p:nvPr/>
          </p:nvSpPr>
          <p:spPr>
            <a:xfrm>
              <a:off x="3275856" y="616530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4" name="Group 133"/>
          <p:cNvGrpSpPr/>
          <p:nvPr/>
        </p:nvGrpSpPr>
        <p:grpSpPr>
          <a:xfrm>
            <a:off x="5436096" y="1556792"/>
            <a:ext cx="360040" cy="2160240"/>
            <a:chOff x="3707904" y="4365104"/>
            <a:chExt cx="360040" cy="2160240"/>
          </a:xfrm>
        </p:grpSpPr>
        <p:sp>
          <p:nvSpPr>
            <p:cNvPr id="103" name="Rectangle 102"/>
            <p:cNvSpPr/>
            <p:nvPr/>
          </p:nvSpPr>
          <p:spPr>
            <a:xfrm>
              <a:off x="3707904" y="436510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Rectangle 103"/>
            <p:cNvSpPr/>
            <p:nvPr/>
          </p:nvSpPr>
          <p:spPr>
            <a:xfrm>
              <a:off x="3707904" y="472514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Rectangle 104"/>
            <p:cNvSpPr/>
            <p:nvPr/>
          </p:nvSpPr>
          <p:spPr>
            <a:xfrm>
              <a:off x="3707904" y="508518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ectangle 105"/>
            <p:cNvSpPr/>
            <p:nvPr/>
          </p:nvSpPr>
          <p:spPr>
            <a:xfrm>
              <a:off x="3707904" y="544522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Rectangle 106"/>
            <p:cNvSpPr/>
            <p:nvPr/>
          </p:nvSpPr>
          <p:spPr>
            <a:xfrm>
              <a:off x="3707904" y="580526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107"/>
            <p:cNvSpPr/>
            <p:nvPr/>
          </p:nvSpPr>
          <p:spPr>
            <a:xfrm>
              <a:off x="3707904" y="616530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5" name="Group 134"/>
          <p:cNvGrpSpPr/>
          <p:nvPr/>
        </p:nvGrpSpPr>
        <p:grpSpPr>
          <a:xfrm>
            <a:off x="5940152" y="1556792"/>
            <a:ext cx="360040" cy="2160240"/>
            <a:chOff x="4211960" y="4365104"/>
            <a:chExt cx="360040" cy="2160240"/>
          </a:xfrm>
        </p:grpSpPr>
        <p:sp>
          <p:nvSpPr>
            <p:cNvPr id="109" name="Rectangle 108"/>
            <p:cNvSpPr/>
            <p:nvPr/>
          </p:nvSpPr>
          <p:spPr>
            <a:xfrm>
              <a:off x="4211960" y="436510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Rectangle 109"/>
            <p:cNvSpPr/>
            <p:nvPr/>
          </p:nvSpPr>
          <p:spPr>
            <a:xfrm>
              <a:off x="4211960" y="472514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Rectangle 110"/>
            <p:cNvSpPr/>
            <p:nvPr/>
          </p:nvSpPr>
          <p:spPr>
            <a:xfrm>
              <a:off x="4211960" y="508518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Rectangle 111"/>
            <p:cNvSpPr/>
            <p:nvPr/>
          </p:nvSpPr>
          <p:spPr>
            <a:xfrm>
              <a:off x="4211960" y="544522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Rectangle 112"/>
            <p:cNvSpPr/>
            <p:nvPr/>
          </p:nvSpPr>
          <p:spPr>
            <a:xfrm>
              <a:off x="4211960" y="580526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Rectangle 113"/>
            <p:cNvSpPr/>
            <p:nvPr/>
          </p:nvSpPr>
          <p:spPr>
            <a:xfrm>
              <a:off x="4211960" y="6165304"/>
              <a:ext cx="360040" cy="3600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6" name="Group 135"/>
          <p:cNvGrpSpPr/>
          <p:nvPr/>
        </p:nvGrpSpPr>
        <p:grpSpPr>
          <a:xfrm>
            <a:off x="3419872" y="1916832"/>
            <a:ext cx="360040" cy="720080"/>
            <a:chOff x="4716016" y="5805264"/>
            <a:chExt cx="360040" cy="720080"/>
          </a:xfrm>
        </p:grpSpPr>
        <p:sp>
          <p:nvSpPr>
            <p:cNvPr id="122" name="Rectangle 121"/>
            <p:cNvSpPr/>
            <p:nvPr/>
          </p:nvSpPr>
          <p:spPr>
            <a:xfrm>
              <a:off x="4716016" y="5805264"/>
              <a:ext cx="360040" cy="3600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ectangle 122"/>
            <p:cNvSpPr/>
            <p:nvPr/>
          </p:nvSpPr>
          <p:spPr>
            <a:xfrm>
              <a:off x="4716016" y="6165304"/>
              <a:ext cx="360040" cy="3600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7" name="Group 136"/>
          <p:cNvGrpSpPr/>
          <p:nvPr/>
        </p:nvGrpSpPr>
        <p:grpSpPr>
          <a:xfrm>
            <a:off x="3419872" y="1196752"/>
            <a:ext cx="360040" cy="720080"/>
            <a:chOff x="5148064" y="5805264"/>
            <a:chExt cx="360040" cy="720080"/>
          </a:xfrm>
        </p:grpSpPr>
        <p:sp>
          <p:nvSpPr>
            <p:cNvPr id="124" name="Rectangle 123"/>
            <p:cNvSpPr/>
            <p:nvPr/>
          </p:nvSpPr>
          <p:spPr>
            <a:xfrm>
              <a:off x="5148064" y="5805264"/>
              <a:ext cx="360040" cy="3600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Rectangle 124"/>
            <p:cNvSpPr/>
            <p:nvPr/>
          </p:nvSpPr>
          <p:spPr>
            <a:xfrm>
              <a:off x="5148064" y="6165304"/>
              <a:ext cx="360040" cy="3600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8" name="Group 137"/>
          <p:cNvGrpSpPr/>
          <p:nvPr/>
        </p:nvGrpSpPr>
        <p:grpSpPr>
          <a:xfrm>
            <a:off x="3923928" y="836712"/>
            <a:ext cx="360040" cy="720080"/>
            <a:chOff x="5652120" y="5805264"/>
            <a:chExt cx="360040" cy="720080"/>
          </a:xfrm>
        </p:grpSpPr>
        <p:sp>
          <p:nvSpPr>
            <p:cNvPr id="126" name="Rectangle 125"/>
            <p:cNvSpPr/>
            <p:nvPr/>
          </p:nvSpPr>
          <p:spPr>
            <a:xfrm>
              <a:off x="5652120" y="5805264"/>
              <a:ext cx="360040"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Rectangle 126"/>
            <p:cNvSpPr/>
            <p:nvPr/>
          </p:nvSpPr>
          <p:spPr>
            <a:xfrm>
              <a:off x="5652120" y="6165304"/>
              <a:ext cx="360040"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9" name="Group 138"/>
          <p:cNvGrpSpPr/>
          <p:nvPr/>
        </p:nvGrpSpPr>
        <p:grpSpPr>
          <a:xfrm>
            <a:off x="4427984" y="836712"/>
            <a:ext cx="360040" cy="720080"/>
            <a:chOff x="6084168" y="5805264"/>
            <a:chExt cx="360040" cy="720080"/>
          </a:xfrm>
        </p:grpSpPr>
        <p:sp>
          <p:nvSpPr>
            <p:cNvPr id="128" name="Rectangle 127"/>
            <p:cNvSpPr/>
            <p:nvPr/>
          </p:nvSpPr>
          <p:spPr>
            <a:xfrm>
              <a:off x="6084168" y="5805264"/>
              <a:ext cx="360040"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Rectangle 128"/>
            <p:cNvSpPr/>
            <p:nvPr/>
          </p:nvSpPr>
          <p:spPr>
            <a:xfrm>
              <a:off x="6084168" y="6165304"/>
              <a:ext cx="360040"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0" name="TextBox 139"/>
          <p:cNvSpPr txBox="1"/>
          <p:nvPr/>
        </p:nvSpPr>
        <p:spPr>
          <a:xfrm>
            <a:off x="1043608" y="4653136"/>
            <a:ext cx="6966844" cy="369332"/>
          </a:xfrm>
          <a:prstGeom prst="rect">
            <a:avLst/>
          </a:prstGeom>
          <a:noFill/>
        </p:spPr>
        <p:txBody>
          <a:bodyPr wrap="none" rtlCol="0">
            <a:spAutoFit/>
          </a:bodyPr>
          <a:lstStyle/>
          <a:p>
            <a:r>
              <a:rPr lang="en-GB" dirty="0"/>
              <a:t>This is obviously not a solution to the original rectangle packing problem.</a:t>
            </a:r>
          </a:p>
        </p:txBody>
      </p:sp>
      <p:sp>
        <p:nvSpPr>
          <p:cNvPr id="141" name="TextBox 140"/>
          <p:cNvSpPr txBox="1"/>
          <p:nvPr/>
        </p:nvSpPr>
        <p:spPr>
          <a:xfrm>
            <a:off x="1115616" y="5589240"/>
            <a:ext cx="6912768" cy="646331"/>
          </a:xfrm>
          <a:prstGeom prst="rect">
            <a:avLst/>
          </a:prstGeom>
          <a:noFill/>
        </p:spPr>
        <p:txBody>
          <a:bodyPr wrap="square" rtlCol="0">
            <a:spAutoFit/>
          </a:bodyPr>
          <a:lstStyle/>
          <a:p>
            <a:r>
              <a:rPr lang="en-GB" dirty="0"/>
              <a:t>But any solution to the rectangle problem is a solution to this problem, leading to an interesting relaxation of the rectangle packing problem.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Modelling the problem</a:t>
            </a:r>
          </a:p>
        </p:txBody>
      </p:sp>
      <p:sp>
        <p:nvSpPr>
          <p:cNvPr id="3" name="Content Placeholder 2"/>
          <p:cNvSpPr>
            <a:spLocks noGrp="1"/>
          </p:cNvSpPr>
          <p:nvPr>
            <p:ph idx="1"/>
          </p:nvPr>
        </p:nvSpPr>
        <p:spPr/>
        <p:txBody>
          <a:bodyPr/>
          <a:lstStyle/>
          <a:p>
            <a:r>
              <a:rPr lang="en-GB" dirty="0"/>
              <a:t>Items are going to be stored in bins, so it makes sense to assign a bin identifier to each item.</a:t>
            </a:r>
          </a:p>
          <a:p>
            <a:r>
              <a:rPr lang="en-GB" dirty="0"/>
              <a:t>Items are variables, bins are values.</a:t>
            </a:r>
          </a:p>
        </p:txBody>
      </p:sp>
      <p:sp>
        <p:nvSpPr>
          <p:cNvPr id="4" name="Freeform 3"/>
          <p:cNvSpPr/>
          <p:nvPr/>
        </p:nvSpPr>
        <p:spPr>
          <a:xfrm>
            <a:off x="1578429" y="3897086"/>
            <a:ext cx="1741714" cy="1545771"/>
          </a:xfrm>
          <a:custGeom>
            <a:avLst/>
            <a:gdLst>
              <a:gd name="connsiteX0" fmla="*/ 511628 w 1741714"/>
              <a:gd name="connsiteY0" fmla="*/ 108857 h 1545771"/>
              <a:gd name="connsiteX1" fmla="*/ 446314 w 1741714"/>
              <a:gd name="connsiteY1" fmla="*/ 97971 h 1545771"/>
              <a:gd name="connsiteX2" fmla="*/ 391885 w 1741714"/>
              <a:gd name="connsiteY2" fmla="*/ 87085 h 1545771"/>
              <a:gd name="connsiteX3" fmla="*/ 217714 w 1741714"/>
              <a:gd name="connsiteY3" fmla="*/ 97971 h 1545771"/>
              <a:gd name="connsiteX4" fmla="*/ 152400 w 1741714"/>
              <a:gd name="connsiteY4" fmla="*/ 163285 h 1545771"/>
              <a:gd name="connsiteX5" fmla="*/ 119742 w 1741714"/>
              <a:gd name="connsiteY5" fmla="*/ 250371 h 1545771"/>
              <a:gd name="connsiteX6" fmla="*/ 97971 w 1741714"/>
              <a:gd name="connsiteY6" fmla="*/ 326571 h 1545771"/>
              <a:gd name="connsiteX7" fmla="*/ 76200 w 1741714"/>
              <a:gd name="connsiteY7" fmla="*/ 348343 h 1545771"/>
              <a:gd name="connsiteX8" fmla="*/ 0 w 1741714"/>
              <a:gd name="connsiteY8" fmla="*/ 457200 h 1545771"/>
              <a:gd name="connsiteX9" fmla="*/ 21771 w 1741714"/>
              <a:gd name="connsiteY9" fmla="*/ 598714 h 1545771"/>
              <a:gd name="connsiteX10" fmla="*/ 65314 w 1741714"/>
              <a:gd name="connsiteY10" fmla="*/ 642257 h 1545771"/>
              <a:gd name="connsiteX11" fmla="*/ 76200 w 1741714"/>
              <a:gd name="connsiteY11" fmla="*/ 685800 h 1545771"/>
              <a:gd name="connsiteX12" fmla="*/ 65314 w 1741714"/>
              <a:gd name="connsiteY12" fmla="*/ 794657 h 1545771"/>
              <a:gd name="connsiteX13" fmla="*/ 32657 w 1741714"/>
              <a:gd name="connsiteY13" fmla="*/ 838200 h 1545771"/>
              <a:gd name="connsiteX14" fmla="*/ 87085 w 1741714"/>
              <a:gd name="connsiteY14" fmla="*/ 1012371 h 1545771"/>
              <a:gd name="connsiteX15" fmla="*/ 141514 w 1741714"/>
              <a:gd name="connsiteY15" fmla="*/ 1055914 h 1545771"/>
              <a:gd name="connsiteX16" fmla="*/ 195942 w 1741714"/>
              <a:gd name="connsiteY16" fmla="*/ 1066800 h 1545771"/>
              <a:gd name="connsiteX17" fmla="*/ 228600 w 1741714"/>
              <a:gd name="connsiteY17" fmla="*/ 1099457 h 1545771"/>
              <a:gd name="connsiteX18" fmla="*/ 261257 w 1741714"/>
              <a:gd name="connsiteY18" fmla="*/ 1110343 h 1545771"/>
              <a:gd name="connsiteX19" fmla="*/ 293914 w 1741714"/>
              <a:gd name="connsiteY19" fmla="*/ 1132114 h 1545771"/>
              <a:gd name="connsiteX20" fmla="*/ 337457 w 1741714"/>
              <a:gd name="connsiteY20" fmla="*/ 1197428 h 1545771"/>
              <a:gd name="connsiteX21" fmla="*/ 381000 w 1741714"/>
              <a:gd name="connsiteY21" fmla="*/ 1306285 h 1545771"/>
              <a:gd name="connsiteX22" fmla="*/ 457200 w 1741714"/>
              <a:gd name="connsiteY22" fmla="*/ 1404257 h 1545771"/>
              <a:gd name="connsiteX23" fmla="*/ 522514 w 1741714"/>
              <a:gd name="connsiteY23" fmla="*/ 1458685 h 1545771"/>
              <a:gd name="connsiteX24" fmla="*/ 566057 w 1741714"/>
              <a:gd name="connsiteY24" fmla="*/ 1491343 h 1545771"/>
              <a:gd name="connsiteX25" fmla="*/ 620485 w 1741714"/>
              <a:gd name="connsiteY25" fmla="*/ 1513114 h 1545771"/>
              <a:gd name="connsiteX26" fmla="*/ 729342 w 1741714"/>
              <a:gd name="connsiteY26" fmla="*/ 1545771 h 1545771"/>
              <a:gd name="connsiteX27" fmla="*/ 903514 w 1741714"/>
              <a:gd name="connsiteY27" fmla="*/ 1534885 h 1545771"/>
              <a:gd name="connsiteX28" fmla="*/ 1034142 w 1741714"/>
              <a:gd name="connsiteY28" fmla="*/ 1426028 h 1545771"/>
              <a:gd name="connsiteX29" fmla="*/ 1066800 w 1741714"/>
              <a:gd name="connsiteY29" fmla="*/ 1404257 h 1545771"/>
              <a:gd name="connsiteX30" fmla="*/ 1132114 w 1741714"/>
              <a:gd name="connsiteY30" fmla="*/ 1349828 h 1545771"/>
              <a:gd name="connsiteX31" fmla="*/ 1208314 w 1741714"/>
              <a:gd name="connsiteY31" fmla="*/ 1317171 h 1545771"/>
              <a:gd name="connsiteX32" fmla="*/ 1240971 w 1741714"/>
              <a:gd name="connsiteY32" fmla="*/ 1284514 h 1545771"/>
              <a:gd name="connsiteX33" fmla="*/ 1273628 w 1741714"/>
              <a:gd name="connsiteY33" fmla="*/ 1262743 h 1545771"/>
              <a:gd name="connsiteX34" fmla="*/ 1349828 w 1741714"/>
              <a:gd name="connsiteY34" fmla="*/ 1175657 h 1545771"/>
              <a:gd name="connsiteX35" fmla="*/ 1371600 w 1741714"/>
              <a:gd name="connsiteY35" fmla="*/ 1121228 h 1545771"/>
              <a:gd name="connsiteX36" fmla="*/ 1393371 w 1741714"/>
              <a:gd name="connsiteY36" fmla="*/ 1034143 h 1545771"/>
              <a:gd name="connsiteX37" fmla="*/ 1469571 w 1741714"/>
              <a:gd name="connsiteY37" fmla="*/ 957943 h 1545771"/>
              <a:gd name="connsiteX38" fmla="*/ 1643742 w 1741714"/>
              <a:gd name="connsiteY38" fmla="*/ 827314 h 1545771"/>
              <a:gd name="connsiteX39" fmla="*/ 1741714 w 1741714"/>
              <a:gd name="connsiteY39" fmla="*/ 762000 h 1545771"/>
              <a:gd name="connsiteX40" fmla="*/ 1730828 w 1741714"/>
              <a:gd name="connsiteY40" fmla="*/ 718457 h 1545771"/>
              <a:gd name="connsiteX41" fmla="*/ 1709057 w 1741714"/>
              <a:gd name="connsiteY41" fmla="*/ 685800 h 1545771"/>
              <a:gd name="connsiteX42" fmla="*/ 1741714 w 1741714"/>
              <a:gd name="connsiteY42" fmla="*/ 402771 h 1545771"/>
              <a:gd name="connsiteX43" fmla="*/ 1719942 w 1741714"/>
              <a:gd name="connsiteY43" fmla="*/ 304800 h 1545771"/>
              <a:gd name="connsiteX44" fmla="*/ 1698171 w 1741714"/>
              <a:gd name="connsiteY44" fmla="*/ 283028 h 1545771"/>
              <a:gd name="connsiteX45" fmla="*/ 1589314 w 1741714"/>
              <a:gd name="connsiteY45" fmla="*/ 228600 h 1545771"/>
              <a:gd name="connsiteX46" fmla="*/ 1545771 w 1741714"/>
              <a:gd name="connsiteY46" fmla="*/ 217714 h 1545771"/>
              <a:gd name="connsiteX47" fmla="*/ 1480457 w 1741714"/>
              <a:gd name="connsiteY47" fmla="*/ 195943 h 1545771"/>
              <a:gd name="connsiteX48" fmla="*/ 1458685 w 1741714"/>
              <a:gd name="connsiteY48" fmla="*/ 174171 h 1545771"/>
              <a:gd name="connsiteX49" fmla="*/ 1404257 w 1741714"/>
              <a:gd name="connsiteY49" fmla="*/ 119743 h 1545771"/>
              <a:gd name="connsiteX50" fmla="*/ 1317171 w 1741714"/>
              <a:gd name="connsiteY50" fmla="*/ 108857 h 1545771"/>
              <a:gd name="connsiteX51" fmla="*/ 1262742 w 1741714"/>
              <a:gd name="connsiteY51" fmla="*/ 76200 h 1545771"/>
              <a:gd name="connsiteX52" fmla="*/ 1219200 w 1741714"/>
              <a:gd name="connsiteY52" fmla="*/ 21771 h 1545771"/>
              <a:gd name="connsiteX53" fmla="*/ 1164771 w 1741714"/>
              <a:gd name="connsiteY53" fmla="*/ 10885 h 1545771"/>
              <a:gd name="connsiteX54" fmla="*/ 1132114 w 1741714"/>
              <a:gd name="connsiteY54" fmla="*/ 0 h 1545771"/>
              <a:gd name="connsiteX55" fmla="*/ 881742 w 1741714"/>
              <a:gd name="connsiteY55" fmla="*/ 10885 h 1545771"/>
              <a:gd name="connsiteX56" fmla="*/ 838200 w 1741714"/>
              <a:gd name="connsiteY56" fmla="*/ 21771 h 1545771"/>
              <a:gd name="connsiteX57" fmla="*/ 805542 w 1741714"/>
              <a:gd name="connsiteY57" fmla="*/ 43543 h 1545771"/>
              <a:gd name="connsiteX58" fmla="*/ 664028 w 1741714"/>
              <a:gd name="connsiteY58" fmla="*/ 32657 h 1545771"/>
              <a:gd name="connsiteX59" fmla="*/ 642257 w 1741714"/>
              <a:gd name="connsiteY59" fmla="*/ 10885 h 1545771"/>
              <a:gd name="connsiteX60" fmla="*/ 609600 w 1741714"/>
              <a:gd name="connsiteY60" fmla="*/ 0 h 1545771"/>
              <a:gd name="connsiteX61" fmla="*/ 566057 w 1741714"/>
              <a:gd name="connsiteY61" fmla="*/ 10885 h 1545771"/>
              <a:gd name="connsiteX62" fmla="*/ 555171 w 1741714"/>
              <a:gd name="connsiteY62" fmla="*/ 43543 h 1545771"/>
              <a:gd name="connsiteX63" fmla="*/ 533400 w 1741714"/>
              <a:gd name="connsiteY63" fmla="*/ 76200 h 1545771"/>
              <a:gd name="connsiteX64" fmla="*/ 511628 w 1741714"/>
              <a:gd name="connsiteY64" fmla="*/ 108857 h 154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741714" h="1545771">
                <a:moveTo>
                  <a:pt x="511628" y="108857"/>
                </a:moveTo>
                <a:cubicBezTo>
                  <a:pt x="497114" y="112485"/>
                  <a:pt x="468030" y="101919"/>
                  <a:pt x="446314" y="97971"/>
                </a:cubicBezTo>
                <a:cubicBezTo>
                  <a:pt x="428110" y="94661"/>
                  <a:pt x="410387" y="87085"/>
                  <a:pt x="391885" y="87085"/>
                </a:cubicBezTo>
                <a:cubicBezTo>
                  <a:pt x="333715" y="87085"/>
                  <a:pt x="275771" y="94342"/>
                  <a:pt x="217714" y="97971"/>
                </a:cubicBezTo>
                <a:cubicBezTo>
                  <a:pt x="195943" y="119742"/>
                  <a:pt x="159868" y="133415"/>
                  <a:pt x="152400" y="163285"/>
                </a:cubicBezTo>
                <a:cubicBezTo>
                  <a:pt x="137578" y="222571"/>
                  <a:pt x="148205" y="193446"/>
                  <a:pt x="119742" y="250371"/>
                </a:cubicBezTo>
                <a:cubicBezTo>
                  <a:pt x="117708" y="258509"/>
                  <a:pt x="104666" y="315413"/>
                  <a:pt x="97971" y="326571"/>
                </a:cubicBezTo>
                <a:cubicBezTo>
                  <a:pt x="92691" y="335372"/>
                  <a:pt x="82879" y="340551"/>
                  <a:pt x="76200" y="348343"/>
                </a:cubicBezTo>
                <a:cubicBezTo>
                  <a:pt x="28897" y="403530"/>
                  <a:pt x="35998" y="397202"/>
                  <a:pt x="0" y="457200"/>
                </a:cubicBezTo>
                <a:cubicBezTo>
                  <a:pt x="7257" y="504371"/>
                  <a:pt x="5887" y="553709"/>
                  <a:pt x="21771" y="598714"/>
                </a:cubicBezTo>
                <a:cubicBezTo>
                  <a:pt x="28603" y="618070"/>
                  <a:pt x="54435" y="624851"/>
                  <a:pt x="65314" y="642257"/>
                </a:cubicBezTo>
                <a:cubicBezTo>
                  <a:pt x="73243" y="654944"/>
                  <a:pt x="72571" y="671286"/>
                  <a:pt x="76200" y="685800"/>
                </a:cubicBezTo>
                <a:cubicBezTo>
                  <a:pt x="72571" y="722086"/>
                  <a:pt x="75332" y="759593"/>
                  <a:pt x="65314" y="794657"/>
                </a:cubicBezTo>
                <a:cubicBezTo>
                  <a:pt x="60330" y="812102"/>
                  <a:pt x="35055" y="820216"/>
                  <a:pt x="32657" y="838200"/>
                </a:cubicBezTo>
                <a:cubicBezTo>
                  <a:pt x="20855" y="926717"/>
                  <a:pt x="32876" y="958163"/>
                  <a:pt x="87085" y="1012371"/>
                </a:cubicBezTo>
                <a:cubicBezTo>
                  <a:pt x="103514" y="1028800"/>
                  <a:pt x="120733" y="1045523"/>
                  <a:pt x="141514" y="1055914"/>
                </a:cubicBezTo>
                <a:cubicBezTo>
                  <a:pt x="158063" y="1064188"/>
                  <a:pt x="177799" y="1063171"/>
                  <a:pt x="195942" y="1066800"/>
                </a:cubicBezTo>
                <a:cubicBezTo>
                  <a:pt x="206828" y="1077686"/>
                  <a:pt x="215791" y="1090917"/>
                  <a:pt x="228600" y="1099457"/>
                </a:cubicBezTo>
                <a:cubicBezTo>
                  <a:pt x="238147" y="1105822"/>
                  <a:pt x="250994" y="1105211"/>
                  <a:pt x="261257" y="1110343"/>
                </a:cubicBezTo>
                <a:cubicBezTo>
                  <a:pt x="272959" y="1116194"/>
                  <a:pt x="283028" y="1124857"/>
                  <a:pt x="293914" y="1132114"/>
                </a:cubicBezTo>
                <a:cubicBezTo>
                  <a:pt x="308428" y="1153885"/>
                  <a:pt x="327739" y="1173134"/>
                  <a:pt x="337457" y="1197428"/>
                </a:cubicBezTo>
                <a:cubicBezTo>
                  <a:pt x="351971" y="1233714"/>
                  <a:pt x="357007" y="1275436"/>
                  <a:pt x="381000" y="1306285"/>
                </a:cubicBezTo>
                <a:cubicBezTo>
                  <a:pt x="406400" y="1338942"/>
                  <a:pt x="438698" y="1367252"/>
                  <a:pt x="457200" y="1404257"/>
                </a:cubicBezTo>
                <a:cubicBezTo>
                  <a:pt x="485662" y="1461182"/>
                  <a:pt x="463228" y="1443865"/>
                  <a:pt x="522514" y="1458685"/>
                </a:cubicBezTo>
                <a:cubicBezTo>
                  <a:pt x="537028" y="1469571"/>
                  <a:pt x="550197" y="1482532"/>
                  <a:pt x="566057" y="1491343"/>
                </a:cubicBezTo>
                <a:cubicBezTo>
                  <a:pt x="583138" y="1500833"/>
                  <a:pt x="602121" y="1506436"/>
                  <a:pt x="620485" y="1513114"/>
                </a:cubicBezTo>
                <a:cubicBezTo>
                  <a:pt x="678786" y="1534314"/>
                  <a:pt x="677361" y="1532775"/>
                  <a:pt x="729342" y="1545771"/>
                </a:cubicBezTo>
                <a:lnTo>
                  <a:pt x="903514" y="1534885"/>
                </a:lnTo>
                <a:cubicBezTo>
                  <a:pt x="969456" y="1513784"/>
                  <a:pt x="988670" y="1463920"/>
                  <a:pt x="1034142" y="1426028"/>
                </a:cubicBezTo>
                <a:cubicBezTo>
                  <a:pt x="1044193" y="1417652"/>
                  <a:pt x="1056584" y="1412430"/>
                  <a:pt x="1066800" y="1404257"/>
                </a:cubicBezTo>
                <a:cubicBezTo>
                  <a:pt x="1120039" y="1361666"/>
                  <a:pt x="1047410" y="1402767"/>
                  <a:pt x="1132114" y="1349828"/>
                </a:cubicBezTo>
                <a:cubicBezTo>
                  <a:pt x="1162858" y="1330613"/>
                  <a:pt x="1176570" y="1327753"/>
                  <a:pt x="1208314" y="1317171"/>
                </a:cubicBezTo>
                <a:cubicBezTo>
                  <a:pt x="1219200" y="1306285"/>
                  <a:pt x="1229144" y="1294369"/>
                  <a:pt x="1240971" y="1284514"/>
                </a:cubicBezTo>
                <a:cubicBezTo>
                  <a:pt x="1251022" y="1276139"/>
                  <a:pt x="1263695" y="1271257"/>
                  <a:pt x="1273628" y="1262743"/>
                </a:cubicBezTo>
                <a:cubicBezTo>
                  <a:pt x="1296276" y="1243331"/>
                  <a:pt x="1334663" y="1202953"/>
                  <a:pt x="1349828" y="1175657"/>
                </a:cubicBezTo>
                <a:cubicBezTo>
                  <a:pt x="1359318" y="1158575"/>
                  <a:pt x="1365853" y="1139905"/>
                  <a:pt x="1371600" y="1121228"/>
                </a:cubicBezTo>
                <a:cubicBezTo>
                  <a:pt x="1380400" y="1092629"/>
                  <a:pt x="1372213" y="1055301"/>
                  <a:pt x="1393371" y="1034143"/>
                </a:cubicBezTo>
                <a:cubicBezTo>
                  <a:pt x="1418771" y="1008743"/>
                  <a:pt x="1440834" y="979496"/>
                  <a:pt x="1469571" y="957943"/>
                </a:cubicBezTo>
                <a:cubicBezTo>
                  <a:pt x="1527628" y="914400"/>
                  <a:pt x="1583359" y="867569"/>
                  <a:pt x="1643742" y="827314"/>
                </a:cubicBezTo>
                <a:lnTo>
                  <a:pt x="1741714" y="762000"/>
                </a:lnTo>
                <a:cubicBezTo>
                  <a:pt x="1738085" y="747486"/>
                  <a:pt x="1736721" y="732208"/>
                  <a:pt x="1730828" y="718457"/>
                </a:cubicBezTo>
                <a:cubicBezTo>
                  <a:pt x="1725674" y="706432"/>
                  <a:pt x="1709057" y="698883"/>
                  <a:pt x="1709057" y="685800"/>
                </a:cubicBezTo>
                <a:cubicBezTo>
                  <a:pt x="1709057" y="492290"/>
                  <a:pt x="1707454" y="505547"/>
                  <a:pt x="1741714" y="402771"/>
                </a:cubicBezTo>
                <a:cubicBezTo>
                  <a:pt x="1734457" y="370114"/>
                  <a:pt x="1731375" y="336240"/>
                  <a:pt x="1719942" y="304800"/>
                </a:cubicBezTo>
                <a:cubicBezTo>
                  <a:pt x="1716435" y="295155"/>
                  <a:pt x="1706055" y="289598"/>
                  <a:pt x="1698171" y="283028"/>
                </a:cubicBezTo>
                <a:cubicBezTo>
                  <a:pt x="1654433" y="246579"/>
                  <a:pt x="1648864" y="243488"/>
                  <a:pt x="1589314" y="228600"/>
                </a:cubicBezTo>
                <a:cubicBezTo>
                  <a:pt x="1574800" y="224971"/>
                  <a:pt x="1560101" y="222013"/>
                  <a:pt x="1545771" y="217714"/>
                </a:cubicBezTo>
                <a:cubicBezTo>
                  <a:pt x="1523790" y="211120"/>
                  <a:pt x="1480457" y="195943"/>
                  <a:pt x="1480457" y="195943"/>
                </a:cubicBezTo>
                <a:cubicBezTo>
                  <a:pt x="1473200" y="188686"/>
                  <a:pt x="1465096" y="182185"/>
                  <a:pt x="1458685" y="174171"/>
                </a:cubicBezTo>
                <a:cubicBezTo>
                  <a:pt x="1439782" y="150543"/>
                  <a:pt x="1437674" y="128857"/>
                  <a:pt x="1404257" y="119743"/>
                </a:cubicBezTo>
                <a:cubicBezTo>
                  <a:pt x="1376033" y="112046"/>
                  <a:pt x="1346200" y="112486"/>
                  <a:pt x="1317171" y="108857"/>
                </a:cubicBezTo>
                <a:cubicBezTo>
                  <a:pt x="1283892" y="97764"/>
                  <a:pt x="1284476" y="103367"/>
                  <a:pt x="1262742" y="76200"/>
                </a:cubicBezTo>
                <a:cubicBezTo>
                  <a:pt x="1254430" y="65810"/>
                  <a:pt x="1235198" y="28627"/>
                  <a:pt x="1219200" y="21771"/>
                </a:cubicBezTo>
                <a:cubicBezTo>
                  <a:pt x="1202194" y="14482"/>
                  <a:pt x="1182721" y="15372"/>
                  <a:pt x="1164771" y="10885"/>
                </a:cubicBezTo>
                <a:cubicBezTo>
                  <a:pt x="1153639" y="8102"/>
                  <a:pt x="1143000" y="3628"/>
                  <a:pt x="1132114" y="0"/>
                </a:cubicBezTo>
                <a:cubicBezTo>
                  <a:pt x="1048657" y="3628"/>
                  <a:pt x="965050" y="4714"/>
                  <a:pt x="881742" y="10885"/>
                </a:cubicBezTo>
                <a:cubicBezTo>
                  <a:pt x="866822" y="11990"/>
                  <a:pt x="851951" y="15878"/>
                  <a:pt x="838200" y="21771"/>
                </a:cubicBezTo>
                <a:cubicBezTo>
                  <a:pt x="826175" y="26925"/>
                  <a:pt x="816428" y="36286"/>
                  <a:pt x="805542" y="43543"/>
                </a:cubicBezTo>
                <a:cubicBezTo>
                  <a:pt x="758371" y="39914"/>
                  <a:pt x="710420" y="41936"/>
                  <a:pt x="664028" y="32657"/>
                </a:cubicBezTo>
                <a:cubicBezTo>
                  <a:pt x="653964" y="30644"/>
                  <a:pt x="651058" y="16165"/>
                  <a:pt x="642257" y="10885"/>
                </a:cubicBezTo>
                <a:cubicBezTo>
                  <a:pt x="632418" y="4981"/>
                  <a:pt x="620486" y="3628"/>
                  <a:pt x="609600" y="0"/>
                </a:cubicBezTo>
                <a:cubicBezTo>
                  <a:pt x="595086" y="3628"/>
                  <a:pt x="577740" y="1539"/>
                  <a:pt x="566057" y="10885"/>
                </a:cubicBezTo>
                <a:cubicBezTo>
                  <a:pt x="557097" y="18053"/>
                  <a:pt x="560303" y="33280"/>
                  <a:pt x="555171" y="43543"/>
                </a:cubicBezTo>
                <a:cubicBezTo>
                  <a:pt x="549320" y="55245"/>
                  <a:pt x="539251" y="64498"/>
                  <a:pt x="533400" y="76200"/>
                </a:cubicBezTo>
                <a:cubicBezTo>
                  <a:pt x="520219" y="102562"/>
                  <a:pt x="526142" y="105229"/>
                  <a:pt x="511628" y="10885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Freeform 4"/>
          <p:cNvSpPr/>
          <p:nvPr/>
        </p:nvSpPr>
        <p:spPr>
          <a:xfrm>
            <a:off x="4572000" y="3861048"/>
            <a:ext cx="1741714" cy="1545771"/>
          </a:xfrm>
          <a:custGeom>
            <a:avLst/>
            <a:gdLst>
              <a:gd name="connsiteX0" fmla="*/ 511628 w 1741714"/>
              <a:gd name="connsiteY0" fmla="*/ 108857 h 1545771"/>
              <a:gd name="connsiteX1" fmla="*/ 446314 w 1741714"/>
              <a:gd name="connsiteY1" fmla="*/ 97971 h 1545771"/>
              <a:gd name="connsiteX2" fmla="*/ 391885 w 1741714"/>
              <a:gd name="connsiteY2" fmla="*/ 87085 h 1545771"/>
              <a:gd name="connsiteX3" fmla="*/ 217714 w 1741714"/>
              <a:gd name="connsiteY3" fmla="*/ 97971 h 1545771"/>
              <a:gd name="connsiteX4" fmla="*/ 152400 w 1741714"/>
              <a:gd name="connsiteY4" fmla="*/ 163285 h 1545771"/>
              <a:gd name="connsiteX5" fmla="*/ 119742 w 1741714"/>
              <a:gd name="connsiteY5" fmla="*/ 250371 h 1545771"/>
              <a:gd name="connsiteX6" fmla="*/ 97971 w 1741714"/>
              <a:gd name="connsiteY6" fmla="*/ 326571 h 1545771"/>
              <a:gd name="connsiteX7" fmla="*/ 76200 w 1741714"/>
              <a:gd name="connsiteY7" fmla="*/ 348343 h 1545771"/>
              <a:gd name="connsiteX8" fmla="*/ 0 w 1741714"/>
              <a:gd name="connsiteY8" fmla="*/ 457200 h 1545771"/>
              <a:gd name="connsiteX9" fmla="*/ 21771 w 1741714"/>
              <a:gd name="connsiteY9" fmla="*/ 598714 h 1545771"/>
              <a:gd name="connsiteX10" fmla="*/ 65314 w 1741714"/>
              <a:gd name="connsiteY10" fmla="*/ 642257 h 1545771"/>
              <a:gd name="connsiteX11" fmla="*/ 76200 w 1741714"/>
              <a:gd name="connsiteY11" fmla="*/ 685800 h 1545771"/>
              <a:gd name="connsiteX12" fmla="*/ 65314 w 1741714"/>
              <a:gd name="connsiteY12" fmla="*/ 794657 h 1545771"/>
              <a:gd name="connsiteX13" fmla="*/ 32657 w 1741714"/>
              <a:gd name="connsiteY13" fmla="*/ 838200 h 1545771"/>
              <a:gd name="connsiteX14" fmla="*/ 87085 w 1741714"/>
              <a:gd name="connsiteY14" fmla="*/ 1012371 h 1545771"/>
              <a:gd name="connsiteX15" fmla="*/ 141514 w 1741714"/>
              <a:gd name="connsiteY15" fmla="*/ 1055914 h 1545771"/>
              <a:gd name="connsiteX16" fmla="*/ 195942 w 1741714"/>
              <a:gd name="connsiteY16" fmla="*/ 1066800 h 1545771"/>
              <a:gd name="connsiteX17" fmla="*/ 228600 w 1741714"/>
              <a:gd name="connsiteY17" fmla="*/ 1099457 h 1545771"/>
              <a:gd name="connsiteX18" fmla="*/ 261257 w 1741714"/>
              <a:gd name="connsiteY18" fmla="*/ 1110343 h 1545771"/>
              <a:gd name="connsiteX19" fmla="*/ 293914 w 1741714"/>
              <a:gd name="connsiteY19" fmla="*/ 1132114 h 1545771"/>
              <a:gd name="connsiteX20" fmla="*/ 337457 w 1741714"/>
              <a:gd name="connsiteY20" fmla="*/ 1197428 h 1545771"/>
              <a:gd name="connsiteX21" fmla="*/ 381000 w 1741714"/>
              <a:gd name="connsiteY21" fmla="*/ 1306285 h 1545771"/>
              <a:gd name="connsiteX22" fmla="*/ 457200 w 1741714"/>
              <a:gd name="connsiteY22" fmla="*/ 1404257 h 1545771"/>
              <a:gd name="connsiteX23" fmla="*/ 522514 w 1741714"/>
              <a:gd name="connsiteY23" fmla="*/ 1458685 h 1545771"/>
              <a:gd name="connsiteX24" fmla="*/ 566057 w 1741714"/>
              <a:gd name="connsiteY24" fmla="*/ 1491343 h 1545771"/>
              <a:gd name="connsiteX25" fmla="*/ 620485 w 1741714"/>
              <a:gd name="connsiteY25" fmla="*/ 1513114 h 1545771"/>
              <a:gd name="connsiteX26" fmla="*/ 729342 w 1741714"/>
              <a:gd name="connsiteY26" fmla="*/ 1545771 h 1545771"/>
              <a:gd name="connsiteX27" fmla="*/ 903514 w 1741714"/>
              <a:gd name="connsiteY27" fmla="*/ 1534885 h 1545771"/>
              <a:gd name="connsiteX28" fmla="*/ 1034142 w 1741714"/>
              <a:gd name="connsiteY28" fmla="*/ 1426028 h 1545771"/>
              <a:gd name="connsiteX29" fmla="*/ 1066800 w 1741714"/>
              <a:gd name="connsiteY29" fmla="*/ 1404257 h 1545771"/>
              <a:gd name="connsiteX30" fmla="*/ 1132114 w 1741714"/>
              <a:gd name="connsiteY30" fmla="*/ 1349828 h 1545771"/>
              <a:gd name="connsiteX31" fmla="*/ 1208314 w 1741714"/>
              <a:gd name="connsiteY31" fmla="*/ 1317171 h 1545771"/>
              <a:gd name="connsiteX32" fmla="*/ 1240971 w 1741714"/>
              <a:gd name="connsiteY32" fmla="*/ 1284514 h 1545771"/>
              <a:gd name="connsiteX33" fmla="*/ 1273628 w 1741714"/>
              <a:gd name="connsiteY33" fmla="*/ 1262743 h 1545771"/>
              <a:gd name="connsiteX34" fmla="*/ 1349828 w 1741714"/>
              <a:gd name="connsiteY34" fmla="*/ 1175657 h 1545771"/>
              <a:gd name="connsiteX35" fmla="*/ 1371600 w 1741714"/>
              <a:gd name="connsiteY35" fmla="*/ 1121228 h 1545771"/>
              <a:gd name="connsiteX36" fmla="*/ 1393371 w 1741714"/>
              <a:gd name="connsiteY36" fmla="*/ 1034143 h 1545771"/>
              <a:gd name="connsiteX37" fmla="*/ 1469571 w 1741714"/>
              <a:gd name="connsiteY37" fmla="*/ 957943 h 1545771"/>
              <a:gd name="connsiteX38" fmla="*/ 1643742 w 1741714"/>
              <a:gd name="connsiteY38" fmla="*/ 827314 h 1545771"/>
              <a:gd name="connsiteX39" fmla="*/ 1741714 w 1741714"/>
              <a:gd name="connsiteY39" fmla="*/ 762000 h 1545771"/>
              <a:gd name="connsiteX40" fmla="*/ 1730828 w 1741714"/>
              <a:gd name="connsiteY40" fmla="*/ 718457 h 1545771"/>
              <a:gd name="connsiteX41" fmla="*/ 1709057 w 1741714"/>
              <a:gd name="connsiteY41" fmla="*/ 685800 h 1545771"/>
              <a:gd name="connsiteX42" fmla="*/ 1741714 w 1741714"/>
              <a:gd name="connsiteY42" fmla="*/ 402771 h 1545771"/>
              <a:gd name="connsiteX43" fmla="*/ 1719942 w 1741714"/>
              <a:gd name="connsiteY43" fmla="*/ 304800 h 1545771"/>
              <a:gd name="connsiteX44" fmla="*/ 1698171 w 1741714"/>
              <a:gd name="connsiteY44" fmla="*/ 283028 h 1545771"/>
              <a:gd name="connsiteX45" fmla="*/ 1589314 w 1741714"/>
              <a:gd name="connsiteY45" fmla="*/ 228600 h 1545771"/>
              <a:gd name="connsiteX46" fmla="*/ 1545771 w 1741714"/>
              <a:gd name="connsiteY46" fmla="*/ 217714 h 1545771"/>
              <a:gd name="connsiteX47" fmla="*/ 1480457 w 1741714"/>
              <a:gd name="connsiteY47" fmla="*/ 195943 h 1545771"/>
              <a:gd name="connsiteX48" fmla="*/ 1458685 w 1741714"/>
              <a:gd name="connsiteY48" fmla="*/ 174171 h 1545771"/>
              <a:gd name="connsiteX49" fmla="*/ 1404257 w 1741714"/>
              <a:gd name="connsiteY49" fmla="*/ 119743 h 1545771"/>
              <a:gd name="connsiteX50" fmla="*/ 1317171 w 1741714"/>
              <a:gd name="connsiteY50" fmla="*/ 108857 h 1545771"/>
              <a:gd name="connsiteX51" fmla="*/ 1262742 w 1741714"/>
              <a:gd name="connsiteY51" fmla="*/ 76200 h 1545771"/>
              <a:gd name="connsiteX52" fmla="*/ 1219200 w 1741714"/>
              <a:gd name="connsiteY52" fmla="*/ 21771 h 1545771"/>
              <a:gd name="connsiteX53" fmla="*/ 1164771 w 1741714"/>
              <a:gd name="connsiteY53" fmla="*/ 10885 h 1545771"/>
              <a:gd name="connsiteX54" fmla="*/ 1132114 w 1741714"/>
              <a:gd name="connsiteY54" fmla="*/ 0 h 1545771"/>
              <a:gd name="connsiteX55" fmla="*/ 881742 w 1741714"/>
              <a:gd name="connsiteY55" fmla="*/ 10885 h 1545771"/>
              <a:gd name="connsiteX56" fmla="*/ 838200 w 1741714"/>
              <a:gd name="connsiteY56" fmla="*/ 21771 h 1545771"/>
              <a:gd name="connsiteX57" fmla="*/ 805542 w 1741714"/>
              <a:gd name="connsiteY57" fmla="*/ 43543 h 1545771"/>
              <a:gd name="connsiteX58" fmla="*/ 664028 w 1741714"/>
              <a:gd name="connsiteY58" fmla="*/ 32657 h 1545771"/>
              <a:gd name="connsiteX59" fmla="*/ 642257 w 1741714"/>
              <a:gd name="connsiteY59" fmla="*/ 10885 h 1545771"/>
              <a:gd name="connsiteX60" fmla="*/ 609600 w 1741714"/>
              <a:gd name="connsiteY60" fmla="*/ 0 h 1545771"/>
              <a:gd name="connsiteX61" fmla="*/ 566057 w 1741714"/>
              <a:gd name="connsiteY61" fmla="*/ 10885 h 1545771"/>
              <a:gd name="connsiteX62" fmla="*/ 555171 w 1741714"/>
              <a:gd name="connsiteY62" fmla="*/ 43543 h 1545771"/>
              <a:gd name="connsiteX63" fmla="*/ 533400 w 1741714"/>
              <a:gd name="connsiteY63" fmla="*/ 76200 h 1545771"/>
              <a:gd name="connsiteX64" fmla="*/ 511628 w 1741714"/>
              <a:gd name="connsiteY64" fmla="*/ 108857 h 154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741714" h="1545771">
                <a:moveTo>
                  <a:pt x="511628" y="108857"/>
                </a:moveTo>
                <a:cubicBezTo>
                  <a:pt x="497114" y="112485"/>
                  <a:pt x="468030" y="101919"/>
                  <a:pt x="446314" y="97971"/>
                </a:cubicBezTo>
                <a:cubicBezTo>
                  <a:pt x="428110" y="94661"/>
                  <a:pt x="410387" y="87085"/>
                  <a:pt x="391885" y="87085"/>
                </a:cubicBezTo>
                <a:cubicBezTo>
                  <a:pt x="333715" y="87085"/>
                  <a:pt x="275771" y="94342"/>
                  <a:pt x="217714" y="97971"/>
                </a:cubicBezTo>
                <a:cubicBezTo>
                  <a:pt x="195943" y="119742"/>
                  <a:pt x="159868" y="133415"/>
                  <a:pt x="152400" y="163285"/>
                </a:cubicBezTo>
                <a:cubicBezTo>
                  <a:pt x="137578" y="222571"/>
                  <a:pt x="148205" y="193446"/>
                  <a:pt x="119742" y="250371"/>
                </a:cubicBezTo>
                <a:cubicBezTo>
                  <a:pt x="117708" y="258509"/>
                  <a:pt x="104666" y="315413"/>
                  <a:pt x="97971" y="326571"/>
                </a:cubicBezTo>
                <a:cubicBezTo>
                  <a:pt x="92691" y="335372"/>
                  <a:pt x="82879" y="340551"/>
                  <a:pt x="76200" y="348343"/>
                </a:cubicBezTo>
                <a:cubicBezTo>
                  <a:pt x="28897" y="403530"/>
                  <a:pt x="35998" y="397202"/>
                  <a:pt x="0" y="457200"/>
                </a:cubicBezTo>
                <a:cubicBezTo>
                  <a:pt x="7257" y="504371"/>
                  <a:pt x="5887" y="553709"/>
                  <a:pt x="21771" y="598714"/>
                </a:cubicBezTo>
                <a:cubicBezTo>
                  <a:pt x="28603" y="618070"/>
                  <a:pt x="54435" y="624851"/>
                  <a:pt x="65314" y="642257"/>
                </a:cubicBezTo>
                <a:cubicBezTo>
                  <a:pt x="73243" y="654944"/>
                  <a:pt x="72571" y="671286"/>
                  <a:pt x="76200" y="685800"/>
                </a:cubicBezTo>
                <a:cubicBezTo>
                  <a:pt x="72571" y="722086"/>
                  <a:pt x="75332" y="759593"/>
                  <a:pt x="65314" y="794657"/>
                </a:cubicBezTo>
                <a:cubicBezTo>
                  <a:pt x="60330" y="812102"/>
                  <a:pt x="35055" y="820216"/>
                  <a:pt x="32657" y="838200"/>
                </a:cubicBezTo>
                <a:cubicBezTo>
                  <a:pt x="20855" y="926717"/>
                  <a:pt x="32876" y="958163"/>
                  <a:pt x="87085" y="1012371"/>
                </a:cubicBezTo>
                <a:cubicBezTo>
                  <a:pt x="103514" y="1028800"/>
                  <a:pt x="120733" y="1045523"/>
                  <a:pt x="141514" y="1055914"/>
                </a:cubicBezTo>
                <a:cubicBezTo>
                  <a:pt x="158063" y="1064188"/>
                  <a:pt x="177799" y="1063171"/>
                  <a:pt x="195942" y="1066800"/>
                </a:cubicBezTo>
                <a:cubicBezTo>
                  <a:pt x="206828" y="1077686"/>
                  <a:pt x="215791" y="1090917"/>
                  <a:pt x="228600" y="1099457"/>
                </a:cubicBezTo>
                <a:cubicBezTo>
                  <a:pt x="238147" y="1105822"/>
                  <a:pt x="250994" y="1105211"/>
                  <a:pt x="261257" y="1110343"/>
                </a:cubicBezTo>
                <a:cubicBezTo>
                  <a:pt x="272959" y="1116194"/>
                  <a:pt x="283028" y="1124857"/>
                  <a:pt x="293914" y="1132114"/>
                </a:cubicBezTo>
                <a:cubicBezTo>
                  <a:pt x="308428" y="1153885"/>
                  <a:pt x="327739" y="1173134"/>
                  <a:pt x="337457" y="1197428"/>
                </a:cubicBezTo>
                <a:cubicBezTo>
                  <a:pt x="351971" y="1233714"/>
                  <a:pt x="357007" y="1275436"/>
                  <a:pt x="381000" y="1306285"/>
                </a:cubicBezTo>
                <a:cubicBezTo>
                  <a:pt x="406400" y="1338942"/>
                  <a:pt x="438698" y="1367252"/>
                  <a:pt x="457200" y="1404257"/>
                </a:cubicBezTo>
                <a:cubicBezTo>
                  <a:pt x="485662" y="1461182"/>
                  <a:pt x="463228" y="1443865"/>
                  <a:pt x="522514" y="1458685"/>
                </a:cubicBezTo>
                <a:cubicBezTo>
                  <a:pt x="537028" y="1469571"/>
                  <a:pt x="550197" y="1482532"/>
                  <a:pt x="566057" y="1491343"/>
                </a:cubicBezTo>
                <a:cubicBezTo>
                  <a:pt x="583138" y="1500833"/>
                  <a:pt x="602121" y="1506436"/>
                  <a:pt x="620485" y="1513114"/>
                </a:cubicBezTo>
                <a:cubicBezTo>
                  <a:pt x="678786" y="1534314"/>
                  <a:pt x="677361" y="1532775"/>
                  <a:pt x="729342" y="1545771"/>
                </a:cubicBezTo>
                <a:lnTo>
                  <a:pt x="903514" y="1534885"/>
                </a:lnTo>
                <a:cubicBezTo>
                  <a:pt x="969456" y="1513784"/>
                  <a:pt x="988670" y="1463920"/>
                  <a:pt x="1034142" y="1426028"/>
                </a:cubicBezTo>
                <a:cubicBezTo>
                  <a:pt x="1044193" y="1417652"/>
                  <a:pt x="1056584" y="1412430"/>
                  <a:pt x="1066800" y="1404257"/>
                </a:cubicBezTo>
                <a:cubicBezTo>
                  <a:pt x="1120039" y="1361666"/>
                  <a:pt x="1047410" y="1402767"/>
                  <a:pt x="1132114" y="1349828"/>
                </a:cubicBezTo>
                <a:cubicBezTo>
                  <a:pt x="1162858" y="1330613"/>
                  <a:pt x="1176570" y="1327753"/>
                  <a:pt x="1208314" y="1317171"/>
                </a:cubicBezTo>
                <a:cubicBezTo>
                  <a:pt x="1219200" y="1306285"/>
                  <a:pt x="1229144" y="1294369"/>
                  <a:pt x="1240971" y="1284514"/>
                </a:cubicBezTo>
                <a:cubicBezTo>
                  <a:pt x="1251022" y="1276139"/>
                  <a:pt x="1263695" y="1271257"/>
                  <a:pt x="1273628" y="1262743"/>
                </a:cubicBezTo>
                <a:cubicBezTo>
                  <a:pt x="1296276" y="1243331"/>
                  <a:pt x="1334663" y="1202953"/>
                  <a:pt x="1349828" y="1175657"/>
                </a:cubicBezTo>
                <a:cubicBezTo>
                  <a:pt x="1359318" y="1158575"/>
                  <a:pt x="1365853" y="1139905"/>
                  <a:pt x="1371600" y="1121228"/>
                </a:cubicBezTo>
                <a:cubicBezTo>
                  <a:pt x="1380400" y="1092629"/>
                  <a:pt x="1372213" y="1055301"/>
                  <a:pt x="1393371" y="1034143"/>
                </a:cubicBezTo>
                <a:cubicBezTo>
                  <a:pt x="1418771" y="1008743"/>
                  <a:pt x="1440834" y="979496"/>
                  <a:pt x="1469571" y="957943"/>
                </a:cubicBezTo>
                <a:cubicBezTo>
                  <a:pt x="1527628" y="914400"/>
                  <a:pt x="1583359" y="867569"/>
                  <a:pt x="1643742" y="827314"/>
                </a:cubicBezTo>
                <a:lnTo>
                  <a:pt x="1741714" y="762000"/>
                </a:lnTo>
                <a:cubicBezTo>
                  <a:pt x="1738085" y="747486"/>
                  <a:pt x="1736721" y="732208"/>
                  <a:pt x="1730828" y="718457"/>
                </a:cubicBezTo>
                <a:cubicBezTo>
                  <a:pt x="1725674" y="706432"/>
                  <a:pt x="1709057" y="698883"/>
                  <a:pt x="1709057" y="685800"/>
                </a:cubicBezTo>
                <a:cubicBezTo>
                  <a:pt x="1709057" y="492290"/>
                  <a:pt x="1707454" y="505547"/>
                  <a:pt x="1741714" y="402771"/>
                </a:cubicBezTo>
                <a:cubicBezTo>
                  <a:pt x="1734457" y="370114"/>
                  <a:pt x="1731375" y="336240"/>
                  <a:pt x="1719942" y="304800"/>
                </a:cubicBezTo>
                <a:cubicBezTo>
                  <a:pt x="1716435" y="295155"/>
                  <a:pt x="1706055" y="289598"/>
                  <a:pt x="1698171" y="283028"/>
                </a:cubicBezTo>
                <a:cubicBezTo>
                  <a:pt x="1654433" y="246579"/>
                  <a:pt x="1648864" y="243488"/>
                  <a:pt x="1589314" y="228600"/>
                </a:cubicBezTo>
                <a:cubicBezTo>
                  <a:pt x="1574800" y="224971"/>
                  <a:pt x="1560101" y="222013"/>
                  <a:pt x="1545771" y="217714"/>
                </a:cubicBezTo>
                <a:cubicBezTo>
                  <a:pt x="1523790" y="211120"/>
                  <a:pt x="1480457" y="195943"/>
                  <a:pt x="1480457" y="195943"/>
                </a:cubicBezTo>
                <a:cubicBezTo>
                  <a:pt x="1473200" y="188686"/>
                  <a:pt x="1465096" y="182185"/>
                  <a:pt x="1458685" y="174171"/>
                </a:cubicBezTo>
                <a:cubicBezTo>
                  <a:pt x="1439782" y="150543"/>
                  <a:pt x="1437674" y="128857"/>
                  <a:pt x="1404257" y="119743"/>
                </a:cubicBezTo>
                <a:cubicBezTo>
                  <a:pt x="1376033" y="112046"/>
                  <a:pt x="1346200" y="112486"/>
                  <a:pt x="1317171" y="108857"/>
                </a:cubicBezTo>
                <a:cubicBezTo>
                  <a:pt x="1283892" y="97764"/>
                  <a:pt x="1284476" y="103367"/>
                  <a:pt x="1262742" y="76200"/>
                </a:cubicBezTo>
                <a:cubicBezTo>
                  <a:pt x="1254430" y="65810"/>
                  <a:pt x="1235198" y="28627"/>
                  <a:pt x="1219200" y="21771"/>
                </a:cubicBezTo>
                <a:cubicBezTo>
                  <a:pt x="1202194" y="14482"/>
                  <a:pt x="1182721" y="15372"/>
                  <a:pt x="1164771" y="10885"/>
                </a:cubicBezTo>
                <a:cubicBezTo>
                  <a:pt x="1153639" y="8102"/>
                  <a:pt x="1143000" y="3628"/>
                  <a:pt x="1132114" y="0"/>
                </a:cubicBezTo>
                <a:cubicBezTo>
                  <a:pt x="1048657" y="3628"/>
                  <a:pt x="965050" y="4714"/>
                  <a:pt x="881742" y="10885"/>
                </a:cubicBezTo>
                <a:cubicBezTo>
                  <a:pt x="866822" y="11990"/>
                  <a:pt x="851951" y="15878"/>
                  <a:pt x="838200" y="21771"/>
                </a:cubicBezTo>
                <a:cubicBezTo>
                  <a:pt x="826175" y="26925"/>
                  <a:pt x="816428" y="36286"/>
                  <a:pt x="805542" y="43543"/>
                </a:cubicBezTo>
                <a:cubicBezTo>
                  <a:pt x="758371" y="39914"/>
                  <a:pt x="710420" y="41936"/>
                  <a:pt x="664028" y="32657"/>
                </a:cubicBezTo>
                <a:cubicBezTo>
                  <a:pt x="653964" y="30644"/>
                  <a:pt x="651058" y="16165"/>
                  <a:pt x="642257" y="10885"/>
                </a:cubicBezTo>
                <a:cubicBezTo>
                  <a:pt x="632418" y="4981"/>
                  <a:pt x="620486" y="3628"/>
                  <a:pt x="609600" y="0"/>
                </a:cubicBezTo>
                <a:cubicBezTo>
                  <a:pt x="595086" y="3628"/>
                  <a:pt x="577740" y="1539"/>
                  <a:pt x="566057" y="10885"/>
                </a:cubicBezTo>
                <a:cubicBezTo>
                  <a:pt x="557097" y="18053"/>
                  <a:pt x="560303" y="33280"/>
                  <a:pt x="555171" y="43543"/>
                </a:cubicBezTo>
                <a:cubicBezTo>
                  <a:pt x="549320" y="55245"/>
                  <a:pt x="539251" y="64498"/>
                  <a:pt x="533400" y="76200"/>
                </a:cubicBezTo>
                <a:cubicBezTo>
                  <a:pt x="520219" y="102562"/>
                  <a:pt x="526142" y="105229"/>
                  <a:pt x="511628" y="10885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2339752" y="436510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2843808" y="414908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2411760" y="479715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2771800" y="450912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1979712" y="472514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2555776" y="515719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5292080" y="4149080"/>
            <a:ext cx="72008" cy="7200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5004048" y="4653136"/>
            <a:ext cx="72008" cy="7200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5364088" y="5085184"/>
            <a:ext cx="72008" cy="7200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5749280" y="4606280"/>
            <a:ext cx="72008" cy="7200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reeform 20"/>
          <p:cNvSpPr/>
          <p:nvPr/>
        </p:nvSpPr>
        <p:spPr>
          <a:xfrm>
            <a:off x="2857600" y="3820886"/>
            <a:ext cx="2432857" cy="341018"/>
          </a:xfrm>
          <a:custGeom>
            <a:avLst/>
            <a:gdLst>
              <a:gd name="connsiteX0" fmla="*/ 27114 w 2432857"/>
              <a:gd name="connsiteY0" fmla="*/ 326571 h 341018"/>
              <a:gd name="connsiteX1" fmla="*/ 103314 w 2432857"/>
              <a:gd name="connsiteY1" fmla="*/ 272143 h 341018"/>
              <a:gd name="connsiteX2" fmla="*/ 190400 w 2432857"/>
              <a:gd name="connsiteY2" fmla="*/ 228600 h 341018"/>
              <a:gd name="connsiteX3" fmla="*/ 266600 w 2432857"/>
              <a:gd name="connsiteY3" fmla="*/ 185057 h 341018"/>
              <a:gd name="connsiteX4" fmla="*/ 353686 w 2432857"/>
              <a:gd name="connsiteY4" fmla="*/ 163285 h 341018"/>
              <a:gd name="connsiteX5" fmla="*/ 440771 w 2432857"/>
              <a:gd name="connsiteY5" fmla="*/ 130628 h 341018"/>
              <a:gd name="connsiteX6" fmla="*/ 506086 w 2432857"/>
              <a:gd name="connsiteY6" fmla="*/ 108857 h 341018"/>
              <a:gd name="connsiteX7" fmla="*/ 625829 w 2432857"/>
              <a:gd name="connsiteY7" fmla="*/ 65314 h 341018"/>
              <a:gd name="connsiteX8" fmla="*/ 778229 w 2432857"/>
              <a:gd name="connsiteY8" fmla="*/ 43543 h 341018"/>
              <a:gd name="connsiteX9" fmla="*/ 843543 w 2432857"/>
              <a:gd name="connsiteY9" fmla="*/ 32657 h 341018"/>
              <a:gd name="connsiteX10" fmla="*/ 941514 w 2432857"/>
              <a:gd name="connsiteY10" fmla="*/ 10885 h 341018"/>
              <a:gd name="connsiteX11" fmla="*/ 1322514 w 2432857"/>
              <a:gd name="connsiteY11" fmla="*/ 0 h 341018"/>
              <a:gd name="connsiteX12" fmla="*/ 1605543 w 2432857"/>
              <a:gd name="connsiteY12" fmla="*/ 10885 h 341018"/>
              <a:gd name="connsiteX13" fmla="*/ 1736171 w 2432857"/>
              <a:gd name="connsiteY13" fmla="*/ 32657 h 341018"/>
              <a:gd name="connsiteX14" fmla="*/ 1801486 w 2432857"/>
              <a:gd name="connsiteY14" fmla="*/ 54428 h 341018"/>
              <a:gd name="connsiteX15" fmla="*/ 1910343 w 2432857"/>
              <a:gd name="connsiteY15" fmla="*/ 65314 h 341018"/>
              <a:gd name="connsiteX16" fmla="*/ 1997429 w 2432857"/>
              <a:gd name="connsiteY16" fmla="*/ 97971 h 341018"/>
              <a:gd name="connsiteX17" fmla="*/ 2073629 w 2432857"/>
              <a:gd name="connsiteY17" fmla="*/ 141514 h 341018"/>
              <a:gd name="connsiteX18" fmla="*/ 2128057 w 2432857"/>
              <a:gd name="connsiteY18" fmla="*/ 185057 h 341018"/>
              <a:gd name="connsiteX19" fmla="*/ 2149829 w 2432857"/>
              <a:gd name="connsiteY19" fmla="*/ 206828 h 341018"/>
              <a:gd name="connsiteX20" fmla="*/ 2226029 w 2432857"/>
              <a:gd name="connsiteY20" fmla="*/ 228600 h 341018"/>
              <a:gd name="connsiteX21" fmla="*/ 2291343 w 2432857"/>
              <a:gd name="connsiteY21" fmla="*/ 250371 h 341018"/>
              <a:gd name="connsiteX22" fmla="*/ 2324000 w 2432857"/>
              <a:gd name="connsiteY22" fmla="*/ 261257 h 341018"/>
              <a:gd name="connsiteX23" fmla="*/ 2367543 w 2432857"/>
              <a:gd name="connsiteY23" fmla="*/ 283028 h 341018"/>
              <a:gd name="connsiteX24" fmla="*/ 2400200 w 2432857"/>
              <a:gd name="connsiteY24" fmla="*/ 293914 h 341018"/>
              <a:gd name="connsiteX25" fmla="*/ 2432857 w 2432857"/>
              <a:gd name="connsiteY25" fmla="*/ 315685 h 341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32857" h="341018">
                <a:moveTo>
                  <a:pt x="27114" y="326571"/>
                </a:moveTo>
                <a:cubicBezTo>
                  <a:pt x="108121" y="299568"/>
                  <a:pt x="0" y="341018"/>
                  <a:pt x="103314" y="272143"/>
                </a:cubicBezTo>
                <a:cubicBezTo>
                  <a:pt x="130318" y="254140"/>
                  <a:pt x="161763" y="243873"/>
                  <a:pt x="190400" y="228600"/>
                </a:cubicBezTo>
                <a:cubicBezTo>
                  <a:pt x="216213" y="214833"/>
                  <a:pt x="239438" y="195922"/>
                  <a:pt x="266600" y="185057"/>
                </a:cubicBezTo>
                <a:cubicBezTo>
                  <a:pt x="294382" y="173944"/>
                  <a:pt x="325126" y="172210"/>
                  <a:pt x="353686" y="163285"/>
                </a:cubicBezTo>
                <a:cubicBezTo>
                  <a:pt x="383277" y="154038"/>
                  <a:pt x="411575" y="141055"/>
                  <a:pt x="440771" y="130628"/>
                </a:cubicBezTo>
                <a:cubicBezTo>
                  <a:pt x="462383" y="122909"/>
                  <a:pt x="484518" y="116700"/>
                  <a:pt x="506086" y="108857"/>
                </a:cubicBezTo>
                <a:cubicBezTo>
                  <a:pt x="535401" y="98197"/>
                  <a:pt x="596496" y="70203"/>
                  <a:pt x="625829" y="65314"/>
                </a:cubicBezTo>
                <a:cubicBezTo>
                  <a:pt x="781670" y="39340"/>
                  <a:pt x="587502" y="70789"/>
                  <a:pt x="778229" y="43543"/>
                </a:cubicBezTo>
                <a:cubicBezTo>
                  <a:pt x="800079" y="40422"/>
                  <a:pt x="821900" y="36986"/>
                  <a:pt x="843543" y="32657"/>
                </a:cubicBezTo>
                <a:cubicBezTo>
                  <a:pt x="869657" y="27434"/>
                  <a:pt x="916167" y="12152"/>
                  <a:pt x="941514" y="10885"/>
                </a:cubicBezTo>
                <a:cubicBezTo>
                  <a:pt x="1068407" y="4540"/>
                  <a:pt x="1195514" y="3628"/>
                  <a:pt x="1322514" y="0"/>
                </a:cubicBezTo>
                <a:cubicBezTo>
                  <a:pt x="1416857" y="3628"/>
                  <a:pt x="1511303" y="5174"/>
                  <a:pt x="1605543" y="10885"/>
                </a:cubicBezTo>
                <a:cubicBezTo>
                  <a:pt x="1625571" y="12099"/>
                  <a:pt x="1710297" y="25600"/>
                  <a:pt x="1736171" y="32657"/>
                </a:cubicBezTo>
                <a:cubicBezTo>
                  <a:pt x="1758312" y="38695"/>
                  <a:pt x="1778651" y="52144"/>
                  <a:pt x="1801486" y="54428"/>
                </a:cubicBezTo>
                <a:lnTo>
                  <a:pt x="1910343" y="65314"/>
                </a:lnTo>
                <a:cubicBezTo>
                  <a:pt x="1934782" y="73461"/>
                  <a:pt x="1977909" y="87127"/>
                  <a:pt x="1997429" y="97971"/>
                </a:cubicBezTo>
                <a:cubicBezTo>
                  <a:pt x="2096287" y="152892"/>
                  <a:pt x="1994579" y="115164"/>
                  <a:pt x="2073629" y="141514"/>
                </a:cubicBezTo>
                <a:cubicBezTo>
                  <a:pt x="2116989" y="206555"/>
                  <a:pt x="2069636" y="150005"/>
                  <a:pt x="2128057" y="185057"/>
                </a:cubicBezTo>
                <a:cubicBezTo>
                  <a:pt x="2136858" y="190337"/>
                  <a:pt x="2141028" y="201548"/>
                  <a:pt x="2149829" y="206828"/>
                </a:cubicBezTo>
                <a:cubicBezTo>
                  <a:pt x="2162025" y="214145"/>
                  <a:pt x="2216539" y="225753"/>
                  <a:pt x="2226029" y="228600"/>
                </a:cubicBezTo>
                <a:cubicBezTo>
                  <a:pt x="2248010" y="235194"/>
                  <a:pt x="2269572" y="243114"/>
                  <a:pt x="2291343" y="250371"/>
                </a:cubicBezTo>
                <a:cubicBezTo>
                  <a:pt x="2302229" y="254000"/>
                  <a:pt x="2313737" y="256126"/>
                  <a:pt x="2324000" y="261257"/>
                </a:cubicBezTo>
                <a:cubicBezTo>
                  <a:pt x="2338514" y="268514"/>
                  <a:pt x="2352628" y="276636"/>
                  <a:pt x="2367543" y="283028"/>
                </a:cubicBezTo>
                <a:cubicBezTo>
                  <a:pt x="2378090" y="287548"/>
                  <a:pt x="2389937" y="288782"/>
                  <a:pt x="2400200" y="293914"/>
                </a:cubicBezTo>
                <a:cubicBezTo>
                  <a:pt x="2411902" y="299765"/>
                  <a:pt x="2432857" y="315685"/>
                  <a:pt x="2432857" y="315685"/>
                </a:cubicBez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Freeform 21"/>
          <p:cNvSpPr/>
          <p:nvPr/>
        </p:nvSpPr>
        <p:spPr>
          <a:xfrm>
            <a:off x="2819400" y="4016743"/>
            <a:ext cx="2441842" cy="489943"/>
          </a:xfrm>
          <a:custGeom>
            <a:avLst/>
            <a:gdLst>
              <a:gd name="connsiteX0" fmla="*/ 0 w 2441842"/>
              <a:gd name="connsiteY0" fmla="*/ 489943 h 489943"/>
              <a:gd name="connsiteX1" fmla="*/ 65314 w 2441842"/>
              <a:gd name="connsiteY1" fmla="*/ 457286 h 489943"/>
              <a:gd name="connsiteX2" fmla="*/ 206829 w 2441842"/>
              <a:gd name="connsiteY2" fmla="*/ 370200 h 489943"/>
              <a:gd name="connsiteX3" fmla="*/ 446314 w 2441842"/>
              <a:gd name="connsiteY3" fmla="*/ 261343 h 489943"/>
              <a:gd name="connsiteX4" fmla="*/ 707571 w 2441842"/>
              <a:gd name="connsiteY4" fmla="*/ 185143 h 489943"/>
              <a:gd name="connsiteX5" fmla="*/ 979714 w 2441842"/>
              <a:gd name="connsiteY5" fmla="*/ 108943 h 489943"/>
              <a:gd name="connsiteX6" fmla="*/ 1262743 w 2441842"/>
              <a:gd name="connsiteY6" fmla="*/ 21857 h 489943"/>
              <a:gd name="connsiteX7" fmla="*/ 1654629 w 2441842"/>
              <a:gd name="connsiteY7" fmla="*/ 86 h 489943"/>
              <a:gd name="connsiteX8" fmla="*/ 2111829 w 2441842"/>
              <a:gd name="connsiteY8" fmla="*/ 10971 h 489943"/>
              <a:gd name="connsiteX9" fmla="*/ 2209800 w 2441842"/>
              <a:gd name="connsiteY9" fmla="*/ 54514 h 489943"/>
              <a:gd name="connsiteX10" fmla="*/ 2275114 w 2441842"/>
              <a:gd name="connsiteY10" fmla="*/ 76286 h 489943"/>
              <a:gd name="connsiteX11" fmla="*/ 2307771 w 2441842"/>
              <a:gd name="connsiteY11" fmla="*/ 87171 h 489943"/>
              <a:gd name="connsiteX12" fmla="*/ 2405743 w 2441842"/>
              <a:gd name="connsiteY12" fmla="*/ 130714 h 489943"/>
              <a:gd name="connsiteX13" fmla="*/ 2438400 w 2441842"/>
              <a:gd name="connsiteY13" fmla="*/ 152486 h 48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41842" h="489943">
                <a:moveTo>
                  <a:pt x="0" y="489943"/>
                </a:moveTo>
                <a:cubicBezTo>
                  <a:pt x="21771" y="479057"/>
                  <a:pt x="44249" y="469482"/>
                  <a:pt x="65314" y="457286"/>
                </a:cubicBezTo>
                <a:cubicBezTo>
                  <a:pt x="113248" y="429535"/>
                  <a:pt x="154776" y="389129"/>
                  <a:pt x="206829" y="370200"/>
                </a:cubicBezTo>
                <a:cubicBezTo>
                  <a:pt x="597490" y="228140"/>
                  <a:pt x="45004" y="435825"/>
                  <a:pt x="446314" y="261343"/>
                </a:cubicBezTo>
                <a:cubicBezTo>
                  <a:pt x="534781" y="222879"/>
                  <a:pt x="615281" y="210086"/>
                  <a:pt x="707571" y="185143"/>
                </a:cubicBezTo>
                <a:cubicBezTo>
                  <a:pt x="798511" y="160565"/>
                  <a:pt x="890999" y="140627"/>
                  <a:pt x="979714" y="108943"/>
                </a:cubicBezTo>
                <a:cubicBezTo>
                  <a:pt x="1071987" y="75988"/>
                  <a:pt x="1164998" y="36895"/>
                  <a:pt x="1262743" y="21857"/>
                </a:cubicBezTo>
                <a:cubicBezTo>
                  <a:pt x="1404812" y="0"/>
                  <a:pt x="1480093" y="6319"/>
                  <a:pt x="1654629" y="86"/>
                </a:cubicBezTo>
                <a:cubicBezTo>
                  <a:pt x="1807029" y="3714"/>
                  <a:pt x="1959683" y="1462"/>
                  <a:pt x="2111829" y="10971"/>
                </a:cubicBezTo>
                <a:cubicBezTo>
                  <a:pt x="2187252" y="15685"/>
                  <a:pt x="2159361" y="32096"/>
                  <a:pt x="2209800" y="54514"/>
                </a:cubicBezTo>
                <a:cubicBezTo>
                  <a:pt x="2230771" y="63835"/>
                  <a:pt x="2253343" y="69029"/>
                  <a:pt x="2275114" y="76286"/>
                </a:cubicBezTo>
                <a:lnTo>
                  <a:pt x="2307771" y="87171"/>
                </a:lnTo>
                <a:cubicBezTo>
                  <a:pt x="2359524" y="121673"/>
                  <a:pt x="2328016" y="104805"/>
                  <a:pt x="2405743" y="130714"/>
                </a:cubicBezTo>
                <a:cubicBezTo>
                  <a:pt x="2441842" y="142747"/>
                  <a:pt x="2438400" y="130126"/>
                  <a:pt x="2438400" y="152486"/>
                </a:cubicBez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Freeform 23"/>
          <p:cNvSpPr/>
          <p:nvPr/>
        </p:nvSpPr>
        <p:spPr>
          <a:xfrm>
            <a:off x="2578308" y="4158343"/>
            <a:ext cx="2657721" cy="1027515"/>
          </a:xfrm>
          <a:custGeom>
            <a:avLst/>
            <a:gdLst>
              <a:gd name="connsiteX0" fmla="*/ 12492 w 2657721"/>
              <a:gd name="connsiteY0" fmla="*/ 1023257 h 1027515"/>
              <a:gd name="connsiteX1" fmla="*/ 66921 w 2657721"/>
              <a:gd name="connsiteY1" fmla="*/ 979714 h 1027515"/>
              <a:gd name="connsiteX2" fmla="*/ 110463 w 2657721"/>
              <a:gd name="connsiteY2" fmla="*/ 936171 h 1027515"/>
              <a:gd name="connsiteX3" fmla="*/ 175778 w 2657721"/>
              <a:gd name="connsiteY3" fmla="*/ 881743 h 1027515"/>
              <a:gd name="connsiteX4" fmla="*/ 230206 w 2657721"/>
              <a:gd name="connsiteY4" fmla="*/ 827314 h 1027515"/>
              <a:gd name="connsiteX5" fmla="*/ 349949 w 2657721"/>
              <a:gd name="connsiteY5" fmla="*/ 740228 h 1027515"/>
              <a:gd name="connsiteX6" fmla="*/ 382606 w 2657721"/>
              <a:gd name="connsiteY6" fmla="*/ 729343 h 1027515"/>
              <a:gd name="connsiteX7" fmla="*/ 415263 w 2657721"/>
              <a:gd name="connsiteY7" fmla="*/ 707571 h 1027515"/>
              <a:gd name="connsiteX8" fmla="*/ 491463 w 2657721"/>
              <a:gd name="connsiteY8" fmla="*/ 653143 h 1027515"/>
              <a:gd name="connsiteX9" fmla="*/ 600321 w 2657721"/>
              <a:gd name="connsiteY9" fmla="*/ 598714 h 1027515"/>
              <a:gd name="connsiteX10" fmla="*/ 665635 w 2657721"/>
              <a:gd name="connsiteY10" fmla="*/ 555171 h 1027515"/>
              <a:gd name="connsiteX11" fmla="*/ 709178 w 2657721"/>
              <a:gd name="connsiteY11" fmla="*/ 522514 h 1027515"/>
              <a:gd name="connsiteX12" fmla="*/ 861578 w 2657721"/>
              <a:gd name="connsiteY12" fmla="*/ 435428 h 1027515"/>
              <a:gd name="connsiteX13" fmla="*/ 894235 w 2657721"/>
              <a:gd name="connsiteY13" fmla="*/ 413657 h 1027515"/>
              <a:gd name="connsiteX14" fmla="*/ 959549 w 2657721"/>
              <a:gd name="connsiteY14" fmla="*/ 381000 h 1027515"/>
              <a:gd name="connsiteX15" fmla="*/ 1013978 w 2657721"/>
              <a:gd name="connsiteY15" fmla="*/ 359228 h 1027515"/>
              <a:gd name="connsiteX16" fmla="*/ 1057521 w 2657721"/>
              <a:gd name="connsiteY16" fmla="*/ 326571 h 1027515"/>
              <a:gd name="connsiteX17" fmla="*/ 1111949 w 2657721"/>
              <a:gd name="connsiteY17" fmla="*/ 293914 h 1027515"/>
              <a:gd name="connsiteX18" fmla="*/ 1144606 w 2657721"/>
              <a:gd name="connsiteY18" fmla="*/ 272143 h 1027515"/>
              <a:gd name="connsiteX19" fmla="*/ 1242578 w 2657721"/>
              <a:gd name="connsiteY19" fmla="*/ 239486 h 1027515"/>
              <a:gd name="connsiteX20" fmla="*/ 1275235 w 2657721"/>
              <a:gd name="connsiteY20" fmla="*/ 228600 h 1027515"/>
              <a:gd name="connsiteX21" fmla="*/ 1318778 w 2657721"/>
              <a:gd name="connsiteY21" fmla="*/ 217714 h 1027515"/>
              <a:gd name="connsiteX22" fmla="*/ 1460292 w 2657721"/>
              <a:gd name="connsiteY22" fmla="*/ 163286 h 1027515"/>
              <a:gd name="connsiteX23" fmla="*/ 1601806 w 2657721"/>
              <a:gd name="connsiteY23" fmla="*/ 97971 h 1027515"/>
              <a:gd name="connsiteX24" fmla="*/ 1667121 w 2657721"/>
              <a:gd name="connsiteY24" fmla="*/ 65314 h 1027515"/>
              <a:gd name="connsiteX25" fmla="*/ 1732435 w 2657721"/>
              <a:gd name="connsiteY25" fmla="*/ 43543 h 1027515"/>
              <a:gd name="connsiteX26" fmla="*/ 1808635 w 2657721"/>
              <a:gd name="connsiteY26" fmla="*/ 10886 h 1027515"/>
              <a:gd name="connsiteX27" fmla="*/ 1928378 w 2657721"/>
              <a:gd name="connsiteY27" fmla="*/ 0 h 1027515"/>
              <a:gd name="connsiteX28" fmla="*/ 2407349 w 2657721"/>
              <a:gd name="connsiteY28" fmla="*/ 10886 h 1027515"/>
              <a:gd name="connsiteX29" fmla="*/ 2472663 w 2657721"/>
              <a:gd name="connsiteY29" fmla="*/ 21771 h 1027515"/>
              <a:gd name="connsiteX30" fmla="*/ 2657721 w 2657721"/>
              <a:gd name="connsiteY30" fmla="*/ 32657 h 102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657721" h="1027515">
                <a:moveTo>
                  <a:pt x="12492" y="1023257"/>
                </a:moveTo>
                <a:cubicBezTo>
                  <a:pt x="65542" y="943681"/>
                  <a:pt x="0" y="1027515"/>
                  <a:pt x="66921" y="979714"/>
                </a:cubicBezTo>
                <a:cubicBezTo>
                  <a:pt x="83624" y="967783"/>
                  <a:pt x="95206" y="949902"/>
                  <a:pt x="110463" y="936171"/>
                </a:cubicBezTo>
                <a:cubicBezTo>
                  <a:pt x="131528" y="917212"/>
                  <a:pt x="154808" y="900807"/>
                  <a:pt x="175778" y="881743"/>
                </a:cubicBezTo>
                <a:cubicBezTo>
                  <a:pt x="194763" y="864484"/>
                  <a:pt x="211221" y="844573"/>
                  <a:pt x="230206" y="827314"/>
                </a:cubicBezTo>
                <a:cubicBezTo>
                  <a:pt x="270884" y="790334"/>
                  <a:pt x="301748" y="764329"/>
                  <a:pt x="349949" y="740228"/>
                </a:cubicBezTo>
                <a:cubicBezTo>
                  <a:pt x="360212" y="735096"/>
                  <a:pt x="371720" y="732971"/>
                  <a:pt x="382606" y="729343"/>
                </a:cubicBezTo>
                <a:cubicBezTo>
                  <a:pt x="393492" y="722086"/>
                  <a:pt x="404617" y="715175"/>
                  <a:pt x="415263" y="707571"/>
                </a:cubicBezTo>
                <a:cubicBezTo>
                  <a:pt x="431957" y="695646"/>
                  <a:pt x="470618" y="664367"/>
                  <a:pt x="491463" y="653143"/>
                </a:cubicBezTo>
                <a:cubicBezTo>
                  <a:pt x="527183" y="633909"/>
                  <a:pt x="566566" y="621218"/>
                  <a:pt x="600321" y="598714"/>
                </a:cubicBezTo>
                <a:cubicBezTo>
                  <a:pt x="622092" y="584200"/>
                  <a:pt x="644199" y="570176"/>
                  <a:pt x="665635" y="555171"/>
                </a:cubicBezTo>
                <a:cubicBezTo>
                  <a:pt x="680498" y="544767"/>
                  <a:pt x="693697" y="531975"/>
                  <a:pt x="709178" y="522514"/>
                </a:cubicBezTo>
                <a:cubicBezTo>
                  <a:pt x="759103" y="492004"/>
                  <a:pt x="812895" y="467883"/>
                  <a:pt x="861578" y="435428"/>
                </a:cubicBezTo>
                <a:cubicBezTo>
                  <a:pt x="872464" y="428171"/>
                  <a:pt x="882798" y="420011"/>
                  <a:pt x="894235" y="413657"/>
                </a:cubicBezTo>
                <a:cubicBezTo>
                  <a:pt x="915513" y="401836"/>
                  <a:pt x="937390" y="391072"/>
                  <a:pt x="959549" y="381000"/>
                </a:cubicBezTo>
                <a:cubicBezTo>
                  <a:pt x="977338" y="372914"/>
                  <a:pt x="996896" y="368718"/>
                  <a:pt x="1013978" y="359228"/>
                </a:cubicBezTo>
                <a:cubicBezTo>
                  <a:pt x="1029838" y="350417"/>
                  <a:pt x="1042425" y="336635"/>
                  <a:pt x="1057521" y="326571"/>
                </a:cubicBezTo>
                <a:cubicBezTo>
                  <a:pt x="1075125" y="314835"/>
                  <a:pt x="1094007" y="305128"/>
                  <a:pt x="1111949" y="293914"/>
                </a:cubicBezTo>
                <a:cubicBezTo>
                  <a:pt x="1123043" y="286980"/>
                  <a:pt x="1132529" y="277175"/>
                  <a:pt x="1144606" y="272143"/>
                </a:cubicBezTo>
                <a:cubicBezTo>
                  <a:pt x="1176382" y="258903"/>
                  <a:pt x="1209921" y="250372"/>
                  <a:pt x="1242578" y="239486"/>
                </a:cubicBezTo>
                <a:cubicBezTo>
                  <a:pt x="1253464" y="235857"/>
                  <a:pt x="1264103" y="231383"/>
                  <a:pt x="1275235" y="228600"/>
                </a:cubicBezTo>
                <a:cubicBezTo>
                  <a:pt x="1289749" y="224971"/>
                  <a:pt x="1304670" y="222693"/>
                  <a:pt x="1318778" y="217714"/>
                </a:cubicBezTo>
                <a:cubicBezTo>
                  <a:pt x="1366437" y="200893"/>
                  <a:pt x="1415088" y="185889"/>
                  <a:pt x="1460292" y="163286"/>
                </a:cubicBezTo>
                <a:cubicBezTo>
                  <a:pt x="1624702" y="81079"/>
                  <a:pt x="1418791" y="182439"/>
                  <a:pt x="1601806" y="97971"/>
                </a:cubicBezTo>
                <a:cubicBezTo>
                  <a:pt x="1623907" y="87771"/>
                  <a:pt x="1644652" y="74676"/>
                  <a:pt x="1667121" y="65314"/>
                </a:cubicBezTo>
                <a:cubicBezTo>
                  <a:pt x="1688305" y="56488"/>
                  <a:pt x="1711127" y="52066"/>
                  <a:pt x="1732435" y="43543"/>
                </a:cubicBezTo>
                <a:cubicBezTo>
                  <a:pt x="1756834" y="33783"/>
                  <a:pt x="1781376" y="14780"/>
                  <a:pt x="1808635" y="10886"/>
                </a:cubicBezTo>
                <a:cubicBezTo>
                  <a:pt x="1848311" y="5218"/>
                  <a:pt x="1888464" y="3629"/>
                  <a:pt x="1928378" y="0"/>
                </a:cubicBezTo>
                <a:lnTo>
                  <a:pt x="2407349" y="10886"/>
                </a:lnTo>
                <a:cubicBezTo>
                  <a:pt x="2429403" y="11768"/>
                  <a:pt x="2450762" y="19033"/>
                  <a:pt x="2472663" y="21771"/>
                </a:cubicBezTo>
                <a:cubicBezTo>
                  <a:pt x="2579973" y="35184"/>
                  <a:pt x="2563736" y="32657"/>
                  <a:pt x="2657721" y="32657"/>
                </a:cubicBez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Freeform 24"/>
          <p:cNvSpPr/>
          <p:nvPr/>
        </p:nvSpPr>
        <p:spPr>
          <a:xfrm>
            <a:off x="2449286" y="4598149"/>
            <a:ext cx="2579914" cy="213337"/>
          </a:xfrm>
          <a:custGeom>
            <a:avLst/>
            <a:gdLst>
              <a:gd name="connsiteX0" fmla="*/ 0 w 2579914"/>
              <a:gd name="connsiteY0" fmla="*/ 213337 h 213337"/>
              <a:gd name="connsiteX1" fmla="*/ 174171 w 2579914"/>
              <a:gd name="connsiteY1" fmla="*/ 158908 h 213337"/>
              <a:gd name="connsiteX2" fmla="*/ 293914 w 2579914"/>
              <a:gd name="connsiteY2" fmla="*/ 148022 h 213337"/>
              <a:gd name="connsiteX3" fmla="*/ 827314 w 2579914"/>
              <a:gd name="connsiteY3" fmla="*/ 137137 h 213337"/>
              <a:gd name="connsiteX4" fmla="*/ 1088571 w 2579914"/>
              <a:gd name="connsiteY4" fmla="*/ 126251 h 213337"/>
              <a:gd name="connsiteX5" fmla="*/ 1219200 w 2579914"/>
              <a:gd name="connsiteY5" fmla="*/ 104480 h 213337"/>
              <a:gd name="connsiteX6" fmla="*/ 1360714 w 2579914"/>
              <a:gd name="connsiteY6" fmla="*/ 93594 h 213337"/>
              <a:gd name="connsiteX7" fmla="*/ 1426028 w 2579914"/>
              <a:gd name="connsiteY7" fmla="*/ 82708 h 213337"/>
              <a:gd name="connsiteX8" fmla="*/ 1480457 w 2579914"/>
              <a:gd name="connsiteY8" fmla="*/ 71822 h 213337"/>
              <a:gd name="connsiteX9" fmla="*/ 1556657 w 2579914"/>
              <a:gd name="connsiteY9" fmla="*/ 60937 h 213337"/>
              <a:gd name="connsiteX10" fmla="*/ 1600200 w 2579914"/>
              <a:gd name="connsiteY10" fmla="*/ 50051 h 213337"/>
              <a:gd name="connsiteX11" fmla="*/ 1905000 w 2579914"/>
              <a:gd name="connsiteY11" fmla="*/ 28280 h 213337"/>
              <a:gd name="connsiteX12" fmla="*/ 2514600 w 2579914"/>
              <a:gd name="connsiteY12" fmla="*/ 28280 h 213337"/>
              <a:gd name="connsiteX13" fmla="*/ 2547257 w 2579914"/>
              <a:gd name="connsiteY13" fmla="*/ 39165 h 213337"/>
              <a:gd name="connsiteX14" fmla="*/ 2579914 w 2579914"/>
              <a:gd name="connsiteY14" fmla="*/ 71822 h 213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79914" h="213337">
                <a:moveTo>
                  <a:pt x="0" y="213337"/>
                </a:moveTo>
                <a:cubicBezTo>
                  <a:pt x="63601" y="189487"/>
                  <a:pt x="106715" y="169559"/>
                  <a:pt x="174171" y="158908"/>
                </a:cubicBezTo>
                <a:cubicBezTo>
                  <a:pt x="213759" y="152657"/>
                  <a:pt x="253857" y="149357"/>
                  <a:pt x="293914" y="148022"/>
                </a:cubicBezTo>
                <a:cubicBezTo>
                  <a:pt x="471652" y="142098"/>
                  <a:pt x="649514" y="140765"/>
                  <a:pt x="827314" y="137137"/>
                </a:cubicBezTo>
                <a:cubicBezTo>
                  <a:pt x="914400" y="133508"/>
                  <a:pt x="1001591" y="131863"/>
                  <a:pt x="1088571" y="126251"/>
                </a:cubicBezTo>
                <a:cubicBezTo>
                  <a:pt x="1234697" y="116823"/>
                  <a:pt x="1102395" y="117458"/>
                  <a:pt x="1219200" y="104480"/>
                </a:cubicBezTo>
                <a:cubicBezTo>
                  <a:pt x="1266221" y="99256"/>
                  <a:pt x="1313543" y="97223"/>
                  <a:pt x="1360714" y="93594"/>
                </a:cubicBezTo>
                <a:lnTo>
                  <a:pt x="1426028" y="82708"/>
                </a:lnTo>
                <a:cubicBezTo>
                  <a:pt x="1444232" y="79398"/>
                  <a:pt x="1462206" y="74864"/>
                  <a:pt x="1480457" y="71822"/>
                </a:cubicBezTo>
                <a:cubicBezTo>
                  <a:pt x="1505766" y="67604"/>
                  <a:pt x="1531413" y="65527"/>
                  <a:pt x="1556657" y="60937"/>
                </a:cubicBezTo>
                <a:cubicBezTo>
                  <a:pt x="1571377" y="58261"/>
                  <a:pt x="1585389" y="52167"/>
                  <a:pt x="1600200" y="50051"/>
                </a:cubicBezTo>
                <a:cubicBezTo>
                  <a:pt x="1688760" y="37399"/>
                  <a:pt x="1825816" y="32679"/>
                  <a:pt x="1905000" y="28280"/>
                </a:cubicBezTo>
                <a:cubicBezTo>
                  <a:pt x="2159515" y="0"/>
                  <a:pt x="2037578" y="9200"/>
                  <a:pt x="2514600" y="28280"/>
                </a:cubicBezTo>
                <a:cubicBezTo>
                  <a:pt x="2526065" y="28739"/>
                  <a:pt x="2536371" y="35537"/>
                  <a:pt x="2547257" y="39165"/>
                </a:cubicBezTo>
                <a:lnTo>
                  <a:pt x="2579914" y="71822"/>
                </a:ln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TextBox 27"/>
          <p:cNvSpPr txBox="1"/>
          <p:nvPr/>
        </p:nvSpPr>
        <p:spPr>
          <a:xfrm>
            <a:off x="467544" y="5949280"/>
            <a:ext cx="8280920" cy="369332"/>
          </a:xfrm>
          <a:prstGeom prst="rect">
            <a:avLst/>
          </a:prstGeom>
          <a:noFill/>
        </p:spPr>
        <p:txBody>
          <a:bodyPr wrap="square" rtlCol="0">
            <a:spAutoFit/>
          </a:bodyPr>
          <a:lstStyle/>
          <a:p>
            <a:r>
              <a:rPr lang="en-GB" dirty="0"/>
              <a:t>Since many items can be placed in the same bin, the assignment function is many-one. </a:t>
            </a:r>
          </a:p>
        </p:txBody>
      </p:sp>
      <p:sp>
        <p:nvSpPr>
          <p:cNvPr id="29" name="TextBox 28"/>
          <p:cNvSpPr txBox="1"/>
          <p:nvPr/>
        </p:nvSpPr>
        <p:spPr>
          <a:xfrm>
            <a:off x="971600" y="5013176"/>
            <a:ext cx="898003" cy="369332"/>
          </a:xfrm>
          <a:prstGeom prst="rect">
            <a:avLst/>
          </a:prstGeom>
          <a:noFill/>
        </p:spPr>
        <p:txBody>
          <a:bodyPr wrap="none" rtlCol="0">
            <a:spAutoFit/>
          </a:bodyPr>
          <a:lstStyle/>
          <a:p>
            <a:r>
              <a:rPr lang="en-GB" dirty="0"/>
              <a:t>domain</a:t>
            </a:r>
          </a:p>
        </p:txBody>
      </p:sp>
      <p:sp>
        <p:nvSpPr>
          <p:cNvPr id="31" name="TextBox 30"/>
          <p:cNvSpPr txBox="1"/>
          <p:nvPr/>
        </p:nvSpPr>
        <p:spPr>
          <a:xfrm>
            <a:off x="6012160" y="5013176"/>
            <a:ext cx="715004" cy="369332"/>
          </a:xfrm>
          <a:prstGeom prst="rect">
            <a:avLst/>
          </a:prstGeom>
          <a:noFill/>
        </p:spPr>
        <p:txBody>
          <a:bodyPr wrap="none" rtlCol="0">
            <a:spAutoFit/>
          </a:bodyPr>
          <a:lstStyle/>
          <a:p>
            <a:r>
              <a:rPr lang="en-GB" dirty="0"/>
              <a:t>range</a:t>
            </a:r>
          </a:p>
        </p:txBody>
      </p:sp>
      <p:sp>
        <p:nvSpPr>
          <p:cNvPr id="32" name="TextBox 31"/>
          <p:cNvSpPr txBox="1"/>
          <p:nvPr/>
        </p:nvSpPr>
        <p:spPr>
          <a:xfrm>
            <a:off x="1763688" y="4077072"/>
            <a:ext cx="701539" cy="369332"/>
          </a:xfrm>
          <a:prstGeom prst="rect">
            <a:avLst/>
          </a:prstGeom>
          <a:noFill/>
        </p:spPr>
        <p:txBody>
          <a:bodyPr wrap="none" rtlCol="0">
            <a:spAutoFit/>
          </a:bodyPr>
          <a:lstStyle/>
          <a:p>
            <a:r>
              <a:rPr lang="en-GB" dirty="0"/>
              <a:t>items</a:t>
            </a:r>
          </a:p>
        </p:txBody>
      </p:sp>
      <p:sp>
        <p:nvSpPr>
          <p:cNvPr id="33" name="TextBox 32"/>
          <p:cNvSpPr txBox="1"/>
          <p:nvPr/>
        </p:nvSpPr>
        <p:spPr>
          <a:xfrm>
            <a:off x="5580112" y="4077072"/>
            <a:ext cx="570990" cy="369332"/>
          </a:xfrm>
          <a:prstGeom prst="rect">
            <a:avLst/>
          </a:prstGeom>
          <a:noFill/>
        </p:spPr>
        <p:txBody>
          <a:bodyPr wrap="none" rtlCol="0">
            <a:spAutoFit/>
          </a:bodyPr>
          <a:lstStyle/>
          <a:p>
            <a:r>
              <a:rPr lang="en-GB" dirty="0"/>
              <a:t>bins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1" y="476672"/>
            <a:ext cx="8064896" cy="2585323"/>
          </a:xfrm>
          <a:prstGeom prst="rect">
            <a:avLst/>
          </a:prstGeom>
          <a:noFill/>
        </p:spPr>
        <p:txBody>
          <a:bodyPr wrap="square" rtlCol="0">
            <a:spAutoFit/>
          </a:bodyPr>
          <a:lstStyle/>
          <a:p>
            <a:r>
              <a:rPr lang="en-GB" dirty="0"/>
              <a:t>The problem yields a search space, where each node is the result of assigning a bin to an item. </a:t>
            </a:r>
          </a:p>
          <a:p>
            <a:endParaRPr lang="en-GB" dirty="0"/>
          </a:p>
          <a:p>
            <a:r>
              <a:rPr lang="en-GB" dirty="0"/>
              <a:t>For a problem involving n bins and m items, we have a set of variables, {item</a:t>
            </a:r>
            <a:r>
              <a:rPr lang="en-GB" baseline="-25000" dirty="0"/>
              <a:t>1</a:t>
            </a:r>
            <a:r>
              <a:rPr lang="en-GB" dirty="0"/>
              <a:t>..</a:t>
            </a:r>
            <a:r>
              <a:rPr lang="en-GB" dirty="0" err="1"/>
              <a:t>item</a:t>
            </a:r>
            <a:r>
              <a:rPr lang="en-GB" baseline="-25000" dirty="0" err="1"/>
              <a:t>m</a:t>
            </a:r>
            <a:r>
              <a:rPr lang="en-GB" dirty="0"/>
              <a:t>}, each able to take values from a domain {bin</a:t>
            </a:r>
            <a:r>
              <a:rPr lang="en-GB" baseline="-25000" dirty="0"/>
              <a:t>1</a:t>
            </a:r>
            <a:r>
              <a:rPr lang="en-GB" dirty="0"/>
              <a:t>..</a:t>
            </a:r>
            <a:r>
              <a:rPr lang="en-GB" dirty="0" err="1"/>
              <a:t>bin</a:t>
            </a:r>
            <a:r>
              <a:rPr lang="en-GB" baseline="-25000" dirty="0" err="1"/>
              <a:t>n</a:t>
            </a:r>
            <a:r>
              <a:rPr lang="en-GB" dirty="0"/>
              <a:t>}.</a:t>
            </a:r>
          </a:p>
          <a:p>
            <a:endParaRPr lang="en-GB" dirty="0"/>
          </a:p>
          <a:p>
            <a:r>
              <a:rPr lang="en-GB" dirty="0"/>
              <a:t>Suppose that assignment looks like this:</a:t>
            </a:r>
          </a:p>
          <a:p>
            <a:endParaRPr lang="en-GB" dirty="0"/>
          </a:p>
          <a:p>
            <a:r>
              <a:rPr lang="en-GB" dirty="0"/>
              <a:t>			in(</a:t>
            </a:r>
            <a:r>
              <a:rPr lang="en-GB" dirty="0" err="1"/>
              <a:t>item</a:t>
            </a:r>
            <a:r>
              <a:rPr lang="en-GB" baseline="-25000" dirty="0" err="1"/>
              <a:t>x</a:t>
            </a:r>
            <a:r>
              <a:rPr lang="en-GB" dirty="0"/>
              <a:t>) = </a:t>
            </a:r>
            <a:r>
              <a:rPr lang="en-GB" dirty="0" err="1"/>
              <a:t>bin</a:t>
            </a:r>
            <a:r>
              <a:rPr lang="en-GB" baseline="-25000" dirty="0" err="1"/>
              <a:t>y</a:t>
            </a:r>
            <a:endParaRPr lang="en-GB" baseline="-25000" dirty="0"/>
          </a:p>
        </p:txBody>
      </p:sp>
      <p:sp>
        <p:nvSpPr>
          <p:cNvPr id="5" name="TextBox 4"/>
          <p:cNvSpPr txBox="1"/>
          <p:nvPr/>
        </p:nvSpPr>
        <p:spPr>
          <a:xfrm>
            <a:off x="539552" y="3717032"/>
            <a:ext cx="7848872" cy="2954655"/>
          </a:xfrm>
          <a:prstGeom prst="rect">
            <a:avLst/>
          </a:prstGeom>
          <a:noFill/>
        </p:spPr>
        <p:txBody>
          <a:bodyPr wrap="square" rtlCol="0">
            <a:spAutoFit/>
          </a:bodyPr>
          <a:lstStyle/>
          <a:p>
            <a:r>
              <a:rPr lang="en-GB" dirty="0"/>
              <a:t>Then each node will consist of a set of assignments, with the initial state being the empty set and the goal state being a full assignment.</a:t>
            </a:r>
          </a:p>
          <a:p>
            <a:endParaRPr lang="en-GB" dirty="0"/>
          </a:p>
          <a:p>
            <a:r>
              <a:rPr lang="en-GB" dirty="0"/>
              <a:t>Since we don’t know that we will be able to pack all the items, we need a special value called </a:t>
            </a:r>
            <a:r>
              <a:rPr lang="en-GB" b="1" dirty="0"/>
              <a:t>unpacked</a:t>
            </a:r>
            <a:r>
              <a:rPr lang="en-GB" dirty="0"/>
              <a:t>. Therefore the domain of values is {bin</a:t>
            </a:r>
            <a:r>
              <a:rPr lang="en-GB" baseline="-25000" dirty="0"/>
              <a:t>1</a:t>
            </a:r>
            <a:r>
              <a:rPr lang="en-GB" dirty="0"/>
              <a:t>..</a:t>
            </a:r>
            <a:r>
              <a:rPr lang="en-GB" dirty="0" err="1"/>
              <a:t>bin</a:t>
            </a:r>
            <a:r>
              <a:rPr lang="en-GB" baseline="-25000" dirty="0" err="1"/>
              <a:t>n</a:t>
            </a:r>
            <a:r>
              <a:rPr lang="en-GB" dirty="0" err="1"/>
              <a:t>,unpacked</a:t>
            </a:r>
            <a:r>
              <a:rPr lang="en-GB" dirty="0"/>
              <a:t>}</a:t>
            </a:r>
          </a:p>
          <a:p>
            <a:endParaRPr lang="en-GB" dirty="0"/>
          </a:p>
          <a:p>
            <a:r>
              <a:rPr lang="en-GB" dirty="0"/>
              <a:t>Each time we assign a bin to an item, we’ll have to check that the bin capacity is not exceeded:</a:t>
            </a:r>
          </a:p>
          <a:p>
            <a:endParaRPr lang="en-GB" dirty="0"/>
          </a:p>
          <a:p>
            <a:pPr algn="ctr"/>
            <a:r>
              <a:rPr lang="en-GB" sz="2400" b="1" dirty="0">
                <a:solidFill>
                  <a:srgbClr val="0070C0"/>
                </a:solidFill>
              </a:rPr>
              <a:t>ɏ</a:t>
            </a:r>
            <a:r>
              <a:rPr lang="en-GB" b="1" dirty="0">
                <a:solidFill>
                  <a:srgbClr val="0070C0"/>
                </a:solidFill>
              </a:rPr>
              <a:t>b: ∑ {size(</a:t>
            </a:r>
            <a:r>
              <a:rPr lang="en-GB" b="1" dirty="0" err="1">
                <a:solidFill>
                  <a:srgbClr val="0070C0"/>
                </a:solidFill>
              </a:rPr>
              <a:t>item</a:t>
            </a:r>
            <a:r>
              <a:rPr lang="en-GB" b="1" baseline="-25000" dirty="0" err="1">
                <a:solidFill>
                  <a:srgbClr val="0070C0"/>
                </a:solidFill>
              </a:rPr>
              <a:t>i</a:t>
            </a:r>
            <a:r>
              <a:rPr lang="en-GB" b="1" dirty="0">
                <a:solidFill>
                  <a:srgbClr val="0070C0"/>
                </a:solidFill>
              </a:rPr>
              <a:t>) | in(</a:t>
            </a:r>
            <a:r>
              <a:rPr lang="en-GB" b="1" dirty="0" err="1">
                <a:solidFill>
                  <a:srgbClr val="0070C0"/>
                </a:solidFill>
              </a:rPr>
              <a:t>item</a:t>
            </a:r>
            <a:r>
              <a:rPr lang="en-GB" b="1" baseline="-25000" dirty="0" err="1">
                <a:solidFill>
                  <a:srgbClr val="0070C0"/>
                </a:solidFill>
              </a:rPr>
              <a:t>i</a:t>
            </a:r>
            <a:r>
              <a:rPr lang="en-GB" b="1" dirty="0">
                <a:solidFill>
                  <a:srgbClr val="0070C0"/>
                </a:solidFill>
              </a:rPr>
              <a:t>) = b} ≤ capacity(b)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4739824" cy="5293757"/>
          </a:xfrm>
          <a:prstGeom prst="rect">
            <a:avLst/>
          </a:prstGeom>
          <a:noFill/>
        </p:spPr>
        <p:txBody>
          <a:bodyPr wrap="none" rtlCol="0">
            <a:spAutoFit/>
          </a:bodyPr>
          <a:lstStyle/>
          <a:p>
            <a:r>
              <a:rPr lang="en-GB" sz="3200" dirty="0"/>
              <a:t>Example</a:t>
            </a:r>
          </a:p>
          <a:p>
            <a:endParaRPr lang="en-GB" dirty="0"/>
          </a:p>
          <a:p>
            <a:r>
              <a:rPr lang="en-GB" dirty="0"/>
              <a:t>Instance:</a:t>
            </a:r>
          </a:p>
          <a:p>
            <a:endParaRPr lang="en-GB" dirty="0"/>
          </a:p>
          <a:p>
            <a:r>
              <a:rPr lang="en-GB" dirty="0"/>
              <a:t>Variables: item</a:t>
            </a:r>
            <a:r>
              <a:rPr lang="en-GB" baseline="-25000" dirty="0"/>
              <a:t>1</a:t>
            </a:r>
            <a:r>
              <a:rPr lang="en-GB" dirty="0"/>
              <a:t>, item</a:t>
            </a:r>
            <a:r>
              <a:rPr lang="en-GB" baseline="-25000" dirty="0"/>
              <a:t>2</a:t>
            </a:r>
            <a:r>
              <a:rPr lang="en-GB" dirty="0"/>
              <a:t>, item</a:t>
            </a:r>
            <a:r>
              <a:rPr lang="en-GB" baseline="-25000" dirty="0"/>
              <a:t>3</a:t>
            </a:r>
            <a:r>
              <a:rPr lang="en-GB" dirty="0"/>
              <a:t>, item</a:t>
            </a:r>
            <a:r>
              <a:rPr lang="en-GB" baseline="-25000" dirty="0"/>
              <a:t>4</a:t>
            </a:r>
            <a:r>
              <a:rPr lang="en-GB" dirty="0"/>
              <a:t>, item</a:t>
            </a:r>
            <a:r>
              <a:rPr lang="en-GB" baseline="-25000" dirty="0"/>
              <a:t>5</a:t>
            </a:r>
            <a:r>
              <a:rPr lang="en-GB" dirty="0"/>
              <a:t>, item</a:t>
            </a:r>
            <a:r>
              <a:rPr lang="en-GB" baseline="-25000" dirty="0"/>
              <a:t>6</a:t>
            </a:r>
          </a:p>
          <a:p>
            <a:r>
              <a:rPr lang="en-GB" dirty="0"/>
              <a:t>Values: {bin</a:t>
            </a:r>
            <a:r>
              <a:rPr lang="en-GB" baseline="-25000" dirty="0"/>
              <a:t>1</a:t>
            </a:r>
            <a:r>
              <a:rPr lang="en-GB" dirty="0"/>
              <a:t>,bin</a:t>
            </a:r>
            <a:r>
              <a:rPr lang="en-GB" baseline="-25000" dirty="0"/>
              <a:t>2</a:t>
            </a:r>
            <a:r>
              <a:rPr lang="en-GB" dirty="0"/>
              <a:t>,unpacked}</a:t>
            </a:r>
          </a:p>
          <a:p>
            <a:endParaRPr lang="en-GB" dirty="0"/>
          </a:p>
          <a:p>
            <a:endParaRPr lang="en-GB" dirty="0"/>
          </a:p>
          <a:p>
            <a:r>
              <a:rPr lang="en-GB" dirty="0"/>
              <a:t>capacity(bin1) = 21</a:t>
            </a:r>
          </a:p>
          <a:p>
            <a:r>
              <a:rPr lang="en-GB" dirty="0"/>
              <a:t>capacity(bin2) = 21</a:t>
            </a:r>
          </a:p>
          <a:p>
            <a:endParaRPr lang="en-GB" dirty="0"/>
          </a:p>
          <a:p>
            <a:r>
              <a:rPr lang="en-GB" dirty="0"/>
              <a:t>size(item</a:t>
            </a:r>
            <a:r>
              <a:rPr lang="en-GB" baseline="-25000" dirty="0"/>
              <a:t>1</a:t>
            </a:r>
            <a:r>
              <a:rPr lang="en-GB" dirty="0"/>
              <a:t>) =10</a:t>
            </a:r>
          </a:p>
          <a:p>
            <a:r>
              <a:rPr lang="en-GB" dirty="0"/>
              <a:t>size(item</a:t>
            </a:r>
            <a:r>
              <a:rPr lang="en-GB" baseline="-25000" dirty="0"/>
              <a:t>2</a:t>
            </a:r>
            <a:r>
              <a:rPr lang="en-GB" dirty="0"/>
              <a:t>) = 10</a:t>
            </a:r>
          </a:p>
          <a:p>
            <a:r>
              <a:rPr lang="en-GB" dirty="0"/>
              <a:t>size(item</a:t>
            </a:r>
            <a:r>
              <a:rPr lang="en-GB" baseline="-25000" dirty="0"/>
              <a:t>3</a:t>
            </a:r>
            <a:r>
              <a:rPr lang="en-GB" dirty="0"/>
              <a:t>) = 9</a:t>
            </a:r>
          </a:p>
          <a:p>
            <a:r>
              <a:rPr lang="en-GB" dirty="0"/>
              <a:t>size(item</a:t>
            </a:r>
            <a:r>
              <a:rPr lang="en-GB" baseline="-25000" dirty="0"/>
              <a:t>4</a:t>
            </a:r>
            <a:r>
              <a:rPr lang="en-GB" dirty="0"/>
              <a:t>) = 9</a:t>
            </a:r>
          </a:p>
          <a:p>
            <a:r>
              <a:rPr lang="en-GB" dirty="0"/>
              <a:t>size(item</a:t>
            </a:r>
            <a:r>
              <a:rPr lang="en-GB" baseline="-25000" dirty="0"/>
              <a:t>5</a:t>
            </a:r>
            <a:r>
              <a:rPr lang="en-GB" dirty="0"/>
              <a:t>) = 2</a:t>
            </a:r>
          </a:p>
          <a:p>
            <a:r>
              <a:rPr lang="en-GB" dirty="0"/>
              <a:t>size(item</a:t>
            </a:r>
            <a:r>
              <a:rPr lang="en-GB" baseline="-25000" dirty="0"/>
              <a:t>6</a:t>
            </a:r>
            <a:r>
              <a:rPr lang="en-GB" dirty="0"/>
              <a:t>) = 2</a:t>
            </a:r>
          </a:p>
          <a:p>
            <a:endParaRPr lang="en-GB" dirty="0"/>
          </a:p>
        </p:txBody>
      </p:sp>
      <p:sp>
        <p:nvSpPr>
          <p:cNvPr id="5" name="TextBox 4"/>
          <p:cNvSpPr txBox="1"/>
          <p:nvPr/>
        </p:nvSpPr>
        <p:spPr>
          <a:xfrm>
            <a:off x="683568" y="5949280"/>
            <a:ext cx="2293385" cy="369332"/>
          </a:xfrm>
          <a:prstGeom prst="rect">
            <a:avLst/>
          </a:prstGeom>
          <a:noFill/>
        </p:spPr>
        <p:txBody>
          <a:bodyPr wrap="none" rtlCol="0">
            <a:spAutoFit/>
          </a:bodyPr>
          <a:lstStyle/>
          <a:p>
            <a:r>
              <a:rPr lang="en-GB" dirty="0"/>
              <a:t>All the bins are empty</a:t>
            </a:r>
          </a:p>
        </p:txBody>
      </p:sp>
      <p:sp>
        <p:nvSpPr>
          <p:cNvPr id="2" name="Rectangle 1"/>
          <p:cNvSpPr/>
          <p:nvPr/>
        </p:nvSpPr>
        <p:spPr>
          <a:xfrm>
            <a:off x="3779912" y="3284984"/>
            <a:ext cx="4386842" cy="646331"/>
          </a:xfrm>
          <a:prstGeom prst="rect">
            <a:avLst/>
          </a:prstGeom>
        </p:spPr>
        <p:txBody>
          <a:bodyPr wrap="none">
            <a:spAutoFit/>
          </a:bodyPr>
          <a:lstStyle/>
          <a:p>
            <a:r>
              <a:rPr lang="en-GB" dirty="0"/>
              <a:t>ɏb. ∑ {size(</a:t>
            </a:r>
            <a:r>
              <a:rPr lang="en-GB" dirty="0" err="1"/>
              <a:t>item</a:t>
            </a:r>
            <a:r>
              <a:rPr lang="en-GB" baseline="-25000" dirty="0" err="1"/>
              <a:t>i</a:t>
            </a:r>
            <a:r>
              <a:rPr lang="en-GB" dirty="0"/>
              <a:t>) | in(</a:t>
            </a:r>
            <a:r>
              <a:rPr lang="en-GB" dirty="0" err="1"/>
              <a:t>item</a:t>
            </a:r>
            <a:r>
              <a:rPr lang="en-GB" baseline="-25000" dirty="0" err="1"/>
              <a:t>i</a:t>
            </a:r>
            <a:r>
              <a:rPr lang="en-GB" dirty="0"/>
              <a:t>) = b} ≤ capacity(b)</a:t>
            </a:r>
          </a:p>
          <a:p>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923928" y="836712"/>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4139952" y="1052736"/>
            <a:ext cx="434734" cy="369332"/>
          </a:xfrm>
          <a:prstGeom prst="rect">
            <a:avLst/>
          </a:prstGeom>
          <a:noFill/>
        </p:spPr>
        <p:txBody>
          <a:bodyPr wrap="none" rtlCol="0">
            <a:spAutoFit/>
          </a:bodyPr>
          <a:lstStyle/>
          <a:p>
            <a:r>
              <a:rPr lang="en-GB" dirty="0"/>
              <a:t>{  }</a:t>
            </a:r>
          </a:p>
        </p:txBody>
      </p:sp>
      <p:sp>
        <p:nvSpPr>
          <p:cNvPr id="6" name="Oval 5"/>
          <p:cNvSpPr/>
          <p:nvPr/>
        </p:nvSpPr>
        <p:spPr>
          <a:xfrm>
            <a:off x="1907704" y="1844824"/>
            <a:ext cx="201622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a:stCxn id="4" idx="3"/>
            <a:endCxn id="6" idx="7"/>
          </p:cNvCxnSpPr>
          <p:nvPr/>
        </p:nvCxnSpPr>
        <p:spPr>
          <a:xfrm flipH="1">
            <a:off x="3628659" y="1617201"/>
            <a:ext cx="429180" cy="361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51720" y="2132856"/>
            <a:ext cx="1751505" cy="369332"/>
          </a:xfrm>
          <a:prstGeom prst="rect">
            <a:avLst/>
          </a:prstGeom>
          <a:noFill/>
        </p:spPr>
        <p:txBody>
          <a:bodyPr wrap="none" rtlCol="0">
            <a:spAutoFit/>
          </a:bodyPr>
          <a:lstStyle/>
          <a:p>
            <a:r>
              <a:rPr lang="en-GB" dirty="0"/>
              <a:t>{In(item</a:t>
            </a:r>
            <a:r>
              <a:rPr lang="en-GB" baseline="-25000" dirty="0"/>
              <a:t>1</a:t>
            </a:r>
            <a:r>
              <a:rPr lang="en-GB" dirty="0"/>
              <a:t>) = bin</a:t>
            </a:r>
            <a:r>
              <a:rPr lang="en-GB" baseline="-25000" dirty="0"/>
              <a:t>1</a:t>
            </a:r>
            <a:r>
              <a:rPr lang="en-GB" dirty="0"/>
              <a:t>}</a:t>
            </a:r>
          </a:p>
        </p:txBody>
      </p:sp>
      <p:sp>
        <p:nvSpPr>
          <p:cNvPr id="14" name="Oval 13"/>
          <p:cNvSpPr/>
          <p:nvPr/>
        </p:nvSpPr>
        <p:spPr>
          <a:xfrm>
            <a:off x="5148064" y="1916832"/>
            <a:ext cx="201622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5292080" y="2132856"/>
            <a:ext cx="1751505" cy="369332"/>
          </a:xfrm>
          <a:prstGeom prst="rect">
            <a:avLst/>
          </a:prstGeom>
          <a:noFill/>
        </p:spPr>
        <p:txBody>
          <a:bodyPr wrap="none" rtlCol="0">
            <a:spAutoFit/>
          </a:bodyPr>
          <a:lstStyle/>
          <a:p>
            <a:r>
              <a:rPr lang="en-GB" dirty="0"/>
              <a:t>{In(item</a:t>
            </a:r>
            <a:r>
              <a:rPr lang="en-GB" baseline="-25000" dirty="0"/>
              <a:t>1</a:t>
            </a:r>
            <a:r>
              <a:rPr lang="en-GB" dirty="0"/>
              <a:t>) = bin</a:t>
            </a:r>
            <a:r>
              <a:rPr lang="en-GB" baseline="-25000" dirty="0"/>
              <a:t>2</a:t>
            </a:r>
            <a:r>
              <a:rPr lang="en-GB" dirty="0"/>
              <a:t>}</a:t>
            </a:r>
          </a:p>
        </p:txBody>
      </p:sp>
      <p:cxnSp>
        <p:nvCxnSpPr>
          <p:cNvPr id="18" name="Straight Arrow Connector 17"/>
          <p:cNvCxnSpPr>
            <a:stCxn id="4" idx="5"/>
            <a:endCxn id="14" idx="1"/>
          </p:cNvCxnSpPr>
          <p:nvPr/>
        </p:nvCxnSpPr>
        <p:spPr>
          <a:xfrm>
            <a:off x="4704417" y="1617201"/>
            <a:ext cx="738916" cy="433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79512" y="3429000"/>
            <a:ext cx="1679370" cy="646331"/>
          </a:xfrm>
          <a:prstGeom prst="rect">
            <a:avLst/>
          </a:prstGeom>
          <a:noFill/>
        </p:spPr>
        <p:txBody>
          <a:bodyPr wrap="none" rtlCol="0">
            <a:spAutoFit/>
          </a:bodyPr>
          <a:lstStyle/>
          <a:p>
            <a:r>
              <a:rPr lang="en-GB" dirty="0"/>
              <a:t>{In(item</a:t>
            </a:r>
            <a:r>
              <a:rPr lang="en-GB" baseline="-25000" dirty="0"/>
              <a:t>1</a:t>
            </a:r>
            <a:r>
              <a:rPr lang="en-GB" dirty="0"/>
              <a:t>) = bin</a:t>
            </a:r>
            <a:r>
              <a:rPr lang="en-GB" baseline="-25000" dirty="0"/>
              <a:t>1</a:t>
            </a:r>
          </a:p>
          <a:p>
            <a:r>
              <a:rPr lang="en-GB" dirty="0"/>
              <a:t>In(item</a:t>
            </a:r>
            <a:r>
              <a:rPr lang="en-GB" baseline="-25000" dirty="0"/>
              <a:t>2</a:t>
            </a:r>
            <a:r>
              <a:rPr lang="en-GB" dirty="0"/>
              <a:t>)=bin</a:t>
            </a:r>
            <a:r>
              <a:rPr lang="en-GB" baseline="-25000" dirty="0"/>
              <a:t>1</a:t>
            </a:r>
            <a:r>
              <a:rPr lang="en-GB" dirty="0"/>
              <a:t>}</a:t>
            </a:r>
          </a:p>
        </p:txBody>
      </p:sp>
      <p:sp>
        <p:nvSpPr>
          <p:cNvPr id="29" name="Oval 28"/>
          <p:cNvSpPr/>
          <p:nvPr/>
        </p:nvSpPr>
        <p:spPr>
          <a:xfrm>
            <a:off x="0" y="3212976"/>
            <a:ext cx="201622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Arrow Connector 30"/>
          <p:cNvCxnSpPr>
            <a:stCxn id="6" idx="3"/>
          </p:cNvCxnSpPr>
          <p:nvPr/>
        </p:nvCxnSpPr>
        <p:spPr>
          <a:xfrm flipH="1">
            <a:off x="1259632" y="2625313"/>
            <a:ext cx="943341" cy="5156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123728" y="3284984"/>
            <a:ext cx="201622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Straight Arrow Connector 34"/>
          <p:cNvCxnSpPr>
            <a:endCxn id="33" idx="0"/>
          </p:cNvCxnSpPr>
          <p:nvPr/>
        </p:nvCxnSpPr>
        <p:spPr>
          <a:xfrm>
            <a:off x="2987824" y="2780928"/>
            <a:ext cx="144016"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355976" y="3284984"/>
            <a:ext cx="201622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4499992" y="3429000"/>
            <a:ext cx="1679370" cy="646331"/>
          </a:xfrm>
          <a:prstGeom prst="rect">
            <a:avLst/>
          </a:prstGeom>
          <a:noFill/>
        </p:spPr>
        <p:txBody>
          <a:bodyPr wrap="none" rtlCol="0">
            <a:spAutoFit/>
          </a:bodyPr>
          <a:lstStyle/>
          <a:p>
            <a:r>
              <a:rPr lang="en-GB" dirty="0"/>
              <a:t>{In(item</a:t>
            </a:r>
            <a:r>
              <a:rPr lang="en-GB" baseline="-25000" dirty="0"/>
              <a:t>1</a:t>
            </a:r>
            <a:r>
              <a:rPr lang="en-GB" dirty="0"/>
              <a:t>) = bin</a:t>
            </a:r>
            <a:r>
              <a:rPr lang="en-GB" baseline="-25000" dirty="0"/>
              <a:t>2</a:t>
            </a:r>
          </a:p>
          <a:p>
            <a:r>
              <a:rPr lang="en-GB" dirty="0"/>
              <a:t>In(item</a:t>
            </a:r>
            <a:r>
              <a:rPr lang="en-GB" baseline="-25000" dirty="0"/>
              <a:t>2</a:t>
            </a:r>
            <a:r>
              <a:rPr lang="en-GB" dirty="0"/>
              <a:t>)=bin</a:t>
            </a:r>
            <a:r>
              <a:rPr lang="en-GB" baseline="-25000" dirty="0"/>
              <a:t>1</a:t>
            </a:r>
            <a:r>
              <a:rPr lang="en-GB" dirty="0"/>
              <a:t>}</a:t>
            </a:r>
          </a:p>
        </p:txBody>
      </p:sp>
      <p:cxnSp>
        <p:nvCxnSpPr>
          <p:cNvPr id="40" name="Straight Arrow Connector 39"/>
          <p:cNvCxnSpPr>
            <a:stCxn id="14" idx="3"/>
          </p:cNvCxnSpPr>
          <p:nvPr/>
        </p:nvCxnSpPr>
        <p:spPr>
          <a:xfrm flipH="1">
            <a:off x="5148064" y="2697321"/>
            <a:ext cx="295269" cy="5876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43608" y="4581128"/>
            <a:ext cx="1679370" cy="923330"/>
          </a:xfrm>
          <a:prstGeom prst="rect">
            <a:avLst/>
          </a:prstGeom>
          <a:noFill/>
        </p:spPr>
        <p:txBody>
          <a:bodyPr wrap="none" rtlCol="0">
            <a:spAutoFit/>
          </a:bodyPr>
          <a:lstStyle/>
          <a:p>
            <a:r>
              <a:rPr lang="en-GB" dirty="0"/>
              <a:t>{In(item</a:t>
            </a:r>
            <a:r>
              <a:rPr lang="en-GB" baseline="-25000" dirty="0"/>
              <a:t>1</a:t>
            </a:r>
            <a:r>
              <a:rPr lang="en-GB" dirty="0"/>
              <a:t>) = bin</a:t>
            </a:r>
            <a:r>
              <a:rPr lang="en-GB" baseline="-25000" dirty="0"/>
              <a:t>1</a:t>
            </a:r>
          </a:p>
          <a:p>
            <a:r>
              <a:rPr lang="en-GB" dirty="0"/>
              <a:t>In(item</a:t>
            </a:r>
            <a:r>
              <a:rPr lang="en-GB" baseline="-25000" dirty="0"/>
              <a:t>2</a:t>
            </a:r>
            <a:r>
              <a:rPr lang="en-GB" dirty="0"/>
              <a:t>)=bin</a:t>
            </a:r>
            <a:r>
              <a:rPr lang="en-GB" baseline="-25000" dirty="0"/>
              <a:t>2</a:t>
            </a:r>
            <a:endParaRPr lang="en-GB" dirty="0"/>
          </a:p>
          <a:p>
            <a:r>
              <a:rPr lang="en-GB" dirty="0"/>
              <a:t>In(item</a:t>
            </a:r>
            <a:r>
              <a:rPr lang="en-GB" baseline="-25000" dirty="0"/>
              <a:t>3</a:t>
            </a:r>
            <a:r>
              <a:rPr lang="en-GB" dirty="0"/>
              <a:t>)=bin</a:t>
            </a:r>
            <a:r>
              <a:rPr lang="en-GB" baseline="-25000" dirty="0"/>
              <a:t>1</a:t>
            </a:r>
            <a:r>
              <a:rPr lang="en-GB" dirty="0"/>
              <a:t>}</a:t>
            </a:r>
          </a:p>
        </p:txBody>
      </p:sp>
      <p:sp>
        <p:nvSpPr>
          <p:cNvPr id="46" name="Oval 45"/>
          <p:cNvSpPr/>
          <p:nvPr/>
        </p:nvSpPr>
        <p:spPr>
          <a:xfrm>
            <a:off x="755576" y="4509120"/>
            <a:ext cx="2160240" cy="11521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Straight Arrow Connector 47"/>
          <p:cNvCxnSpPr/>
          <p:nvPr/>
        </p:nvCxnSpPr>
        <p:spPr>
          <a:xfrm>
            <a:off x="6588224" y="2852936"/>
            <a:ext cx="576064"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0" y="0"/>
            <a:ext cx="4572000" cy="1754326"/>
          </a:xfrm>
          <a:prstGeom prst="rect">
            <a:avLst/>
          </a:prstGeom>
        </p:spPr>
        <p:txBody>
          <a:bodyPr>
            <a:spAutoFit/>
          </a:bodyPr>
          <a:lstStyle/>
          <a:p>
            <a:r>
              <a:rPr lang="en-GB" dirty="0">
                <a:solidFill>
                  <a:schemeClr val="tx2"/>
                </a:solidFill>
              </a:rPr>
              <a:t>size(item</a:t>
            </a:r>
            <a:r>
              <a:rPr lang="en-GB" baseline="-25000" dirty="0">
                <a:solidFill>
                  <a:schemeClr val="tx2"/>
                </a:solidFill>
              </a:rPr>
              <a:t>1</a:t>
            </a:r>
            <a:r>
              <a:rPr lang="en-GB" dirty="0">
                <a:solidFill>
                  <a:schemeClr val="tx2"/>
                </a:solidFill>
              </a:rPr>
              <a:t>) =10</a:t>
            </a:r>
          </a:p>
          <a:p>
            <a:r>
              <a:rPr lang="en-GB" dirty="0">
                <a:solidFill>
                  <a:schemeClr val="tx2"/>
                </a:solidFill>
              </a:rPr>
              <a:t>size(item</a:t>
            </a:r>
            <a:r>
              <a:rPr lang="en-GB" baseline="-25000" dirty="0">
                <a:solidFill>
                  <a:schemeClr val="tx2"/>
                </a:solidFill>
              </a:rPr>
              <a:t>2</a:t>
            </a:r>
            <a:r>
              <a:rPr lang="en-GB" dirty="0">
                <a:solidFill>
                  <a:schemeClr val="tx2"/>
                </a:solidFill>
              </a:rPr>
              <a:t>) = 10</a:t>
            </a:r>
          </a:p>
          <a:p>
            <a:r>
              <a:rPr lang="en-GB" dirty="0">
                <a:solidFill>
                  <a:schemeClr val="tx2"/>
                </a:solidFill>
              </a:rPr>
              <a:t>size(item</a:t>
            </a:r>
            <a:r>
              <a:rPr lang="en-GB" baseline="-25000" dirty="0">
                <a:solidFill>
                  <a:schemeClr val="tx2"/>
                </a:solidFill>
              </a:rPr>
              <a:t>3</a:t>
            </a:r>
            <a:r>
              <a:rPr lang="en-GB" dirty="0">
                <a:solidFill>
                  <a:schemeClr val="tx2"/>
                </a:solidFill>
              </a:rPr>
              <a:t>) = 9</a:t>
            </a:r>
          </a:p>
          <a:p>
            <a:r>
              <a:rPr lang="en-GB" dirty="0">
                <a:solidFill>
                  <a:schemeClr val="tx2"/>
                </a:solidFill>
              </a:rPr>
              <a:t>size(item</a:t>
            </a:r>
            <a:r>
              <a:rPr lang="en-GB" baseline="-25000" dirty="0">
                <a:solidFill>
                  <a:schemeClr val="tx2"/>
                </a:solidFill>
              </a:rPr>
              <a:t>4</a:t>
            </a:r>
            <a:r>
              <a:rPr lang="en-GB" dirty="0">
                <a:solidFill>
                  <a:schemeClr val="tx2"/>
                </a:solidFill>
              </a:rPr>
              <a:t>) = 9</a:t>
            </a:r>
          </a:p>
          <a:p>
            <a:r>
              <a:rPr lang="en-GB" dirty="0">
                <a:solidFill>
                  <a:schemeClr val="tx2"/>
                </a:solidFill>
              </a:rPr>
              <a:t>size(item</a:t>
            </a:r>
            <a:r>
              <a:rPr lang="en-GB" baseline="-25000" dirty="0">
                <a:solidFill>
                  <a:schemeClr val="tx2"/>
                </a:solidFill>
              </a:rPr>
              <a:t>5</a:t>
            </a:r>
            <a:r>
              <a:rPr lang="en-GB" dirty="0">
                <a:solidFill>
                  <a:schemeClr val="tx2"/>
                </a:solidFill>
              </a:rPr>
              <a:t>) = 2</a:t>
            </a:r>
          </a:p>
          <a:p>
            <a:r>
              <a:rPr lang="en-GB" dirty="0">
                <a:solidFill>
                  <a:schemeClr val="tx2"/>
                </a:solidFill>
              </a:rPr>
              <a:t>size(item</a:t>
            </a:r>
            <a:r>
              <a:rPr lang="en-GB" baseline="-25000" dirty="0">
                <a:solidFill>
                  <a:schemeClr val="tx2"/>
                </a:solidFill>
              </a:rPr>
              <a:t>6</a:t>
            </a:r>
            <a:r>
              <a:rPr lang="en-GB" dirty="0">
                <a:solidFill>
                  <a:schemeClr val="tx2"/>
                </a:solidFill>
              </a:rPr>
              <a:t>) = 2</a:t>
            </a:r>
          </a:p>
        </p:txBody>
      </p:sp>
      <p:sp>
        <p:nvSpPr>
          <p:cNvPr id="51" name="TextBox 50"/>
          <p:cNvSpPr txBox="1"/>
          <p:nvPr/>
        </p:nvSpPr>
        <p:spPr>
          <a:xfrm>
            <a:off x="2267744" y="3429000"/>
            <a:ext cx="1679370" cy="646331"/>
          </a:xfrm>
          <a:prstGeom prst="rect">
            <a:avLst/>
          </a:prstGeom>
          <a:noFill/>
        </p:spPr>
        <p:txBody>
          <a:bodyPr wrap="none" rtlCol="0">
            <a:spAutoFit/>
          </a:bodyPr>
          <a:lstStyle/>
          <a:p>
            <a:r>
              <a:rPr lang="en-GB" dirty="0"/>
              <a:t>{In(item</a:t>
            </a:r>
            <a:r>
              <a:rPr lang="en-GB" baseline="-25000" dirty="0"/>
              <a:t>1</a:t>
            </a:r>
            <a:r>
              <a:rPr lang="en-GB" dirty="0"/>
              <a:t>) = bin</a:t>
            </a:r>
            <a:r>
              <a:rPr lang="en-GB" baseline="-25000" dirty="0"/>
              <a:t>1</a:t>
            </a:r>
          </a:p>
          <a:p>
            <a:r>
              <a:rPr lang="en-GB" dirty="0"/>
              <a:t>In(item</a:t>
            </a:r>
            <a:r>
              <a:rPr lang="en-GB" baseline="-25000" dirty="0"/>
              <a:t>2</a:t>
            </a:r>
            <a:r>
              <a:rPr lang="en-GB" dirty="0"/>
              <a:t>)=bin</a:t>
            </a:r>
            <a:r>
              <a:rPr lang="en-GB" baseline="-25000" dirty="0"/>
              <a:t>2</a:t>
            </a:r>
            <a:r>
              <a:rPr lang="en-GB" dirty="0"/>
              <a:t>}</a:t>
            </a:r>
          </a:p>
        </p:txBody>
      </p:sp>
      <p:sp>
        <p:nvSpPr>
          <p:cNvPr id="61" name="TextBox 60"/>
          <p:cNvSpPr txBox="1"/>
          <p:nvPr/>
        </p:nvSpPr>
        <p:spPr>
          <a:xfrm>
            <a:off x="6732240" y="3429000"/>
            <a:ext cx="1679370" cy="646331"/>
          </a:xfrm>
          <a:prstGeom prst="rect">
            <a:avLst/>
          </a:prstGeom>
          <a:noFill/>
        </p:spPr>
        <p:txBody>
          <a:bodyPr wrap="none" rtlCol="0">
            <a:spAutoFit/>
          </a:bodyPr>
          <a:lstStyle/>
          <a:p>
            <a:r>
              <a:rPr lang="en-GB" dirty="0"/>
              <a:t>{In(item</a:t>
            </a:r>
            <a:r>
              <a:rPr lang="en-GB" baseline="-25000" dirty="0"/>
              <a:t>1</a:t>
            </a:r>
            <a:r>
              <a:rPr lang="en-GB" dirty="0"/>
              <a:t>) = bin</a:t>
            </a:r>
            <a:r>
              <a:rPr lang="en-GB" baseline="-25000" dirty="0"/>
              <a:t>2</a:t>
            </a:r>
          </a:p>
          <a:p>
            <a:r>
              <a:rPr lang="en-GB" dirty="0"/>
              <a:t>In(item</a:t>
            </a:r>
            <a:r>
              <a:rPr lang="en-GB" baseline="-25000" dirty="0"/>
              <a:t>2</a:t>
            </a:r>
            <a:r>
              <a:rPr lang="en-GB" dirty="0"/>
              <a:t>)=bin</a:t>
            </a:r>
            <a:r>
              <a:rPr lang="en-GB" baseline="-25000" dirty="0"/>
              <a:t>2</a:t>
            </a:r>
            <a:r>
              <a:rPr lang="en-GB" dirty="0"/>
              <a:t>}</a:t>
            </a:r>
          </a:p>
        </p:txBody>
      </p:sp>
      <p:sp>
        <p:nvSpPr>
          <p:cNvPr id="62" name="Oval 61"/>
          <p:cNvSpPr/>
          <p:nvPr/>
        </p:nvSpPr>
        <p:spPr>
          <a:xfrm>
            <a:off x="6660232" y="3284984"/>
            <a:ext cx="201622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TextBox 65"/>
          <p:cNvSpPr txBox="1"/>
          <p:nvPr/>
        </p:nvSpPr>
        <p:spPr>
          <a:xfrm>
            <a:off x="3563888" y="4725144"/>
            <a:ext cx="1679370" cy="923330"/>
          </a:xfrm>
          <a:prstGeom prst="rect">
            <a:avLst/>
          </a:prstGeom>
          <a:noFill/>
        </p:spPr>
        <p:txBody>
          <a:bodyPr wrap="none" rtlCol="0">
            <a:spAutoFit/>
          </a:bodyPr>
          <a:lstStyle/>
          <a:p>
            <a:r>
              <a:rPr lang="en-GB" dirty="0"/>
              <a:t>{In(item</a:t>
            </a:r>
            <a:r>
              <a:rPr lang="en-GB" baseline="-25000" dirty="0"/>
              <a:t>1</a:t>
            </a:r>
            <a:r>
              <a:rPr lang="en-GB" dirty="0"/>
              <a:t>) = bin</a:t>
            </a:r>
            <a:r>
              <a:rPr lang="en-GB" baseline="-25000" dirty="0"/>
              <a:t>1</a:t>
            </a:r>
          </a:p>
          <a:p>
            <a:r>
              <a:rPr lang="en-GB" dirty="0"/>
              <a:t>In(item</a:t>
            </a:r>
            <a:r>
              <a:rPr lang="en-GB" baseline="-25000" dirty="0"/>
              <a:t>2</a:t>
            </a:r>
            <a:r>
              <a:rPr lang="en-GB" dirty="0"/>
              <a:t>)=bin</a:t>
            </a:r>
            <a:r>
              <a:rPr lang="en-GB" baseline="-25000" dirty="0"/>
              <a:t>2</a:t>
            </a:r>
            <a:endParaRPr lang="en-GB" dirty="0"/>
          </a:p>
          <a:p>
            <a:r>
              <a:rPr lang="en-GB" dirty="0"/>
              <a:t>In(item</a:t>
            </a:r>
            <a:r>
              <a:rPr lang="en-GB" baseline="-25000" dirty="0"/>
              <a:t>3</a:t>
            </a:r>
            <a:r>
              <a:rPr lang="en-GB" dirty="0"/>
              <a:t>)=bin</a:t>
            </a:r>
            <a:r>
              <a:rPr lang="en-GB" baseline="-25000" dirty="0"/>
              <a:t>2</a:t>
            </a:r>
            <a:r>
              <a:rPr lang="en-GB" dirty="0"/>
              <a:t>}</a:t>
            </a:r>
          </a:p>
        </p:txBody>
      </p:sp>
      <p:sp>
        <p:nvSpPr>
          <p:cNvPr id="67" name="Oval 66"/>
          <p:cNvSpPr/>
          <p:nvPr/>
        </p:nvSpPr>
        <p:spPr>
          <a:xfrm>
            <a:off x="3347864" y="4581128"/>
            <a:ext cx="2160240" cy="11521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8" name="Straight Arrow Connector 67"/>
          <p:cNvCxnSpPr/>
          <p:nvPr/>
        </p:nvCxnSpPr>
        <p:spPr>
          <a:xfrm flipH="1">
            <a:off x="2195736" y="4149080"/>
            <a:ext cx="504056"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3491880" y="4221088"/>
            <a:ext cx="144016"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2051720" y="5657671"/>
            <a:ext cx="1679370" cy="1200329"/>
          </a:xfrm>
          <a:prstGeom prst="rect">
            <a:avLst/>
          </a:prstGeom>
          <a:noFill/>
        </p:spPr>
        <p:txBody>
          <a:bodyPr wrap="none" rtlCol="0">
            <a:spAutoFit/>
          </a:bodyPr>
          <a:lstStyle/>
          <a:p>
            <a:r>
              <a:rPr lang="en-GB" dirty="0"/>
              <a:t>{In(item</a:t>
            </a:r>
            <a:r>
              <a:rPr lang="en-GB" baseline="-25000" dirty="0"/>
              <a:t>1</a:t>
            </a:r>
            <a:r>
              <a:rPr lang="en-GB" dirty="0"/>
              <a:t>) = bin</a:t>
            </a:r>
            <a:r>
              <a:rPr lang="en-GB" baseline="-25000" dirty="0"/>
              <a:t>1</a:t>
            </a:r>
          </a:p>
          <a:p>
            <a:r>
              <a:rPr lang="en-GB" dirty="0"/>
              <a:t>In(item</a:t>
            </a:r>
            <a:r>
              <a:rPr lang="en-GB" baseline="-25000" dirty="0"/>
              <a:t>2</a:t>
            </a:r>
            <a:r>
              <a:rPr lang="en-GB" dirty="0"/>
              <a:t>)=bin</a:t>
            </a:r>
            <a:r>
              <a:rPr lang="en-GB" baseline="-25000" dirty="0"/>
              <a:t>2</a:t>
            </a:r>
            <a:endParaRPr lang="en-GB" dirty="0"/>
          </a:p>
          <a:p>
            <a:r>
              <a:rPr lang="en-GB" dirty="0"/>
              <a:t>In(item</a:t>
            </a:r>
            <a:r>
              <a:rPr lang="en-GB" baseline="-25000" dirty="0"/>
              <a:t>3</a:t>
            </a:r>
            <a:r>
              <a:rPr lang="en-GB" dirty="0"/>
              <a:t>)=bin</a:t>
            </a:r>
            <a:r>
              <a:rPr lang="en-GB" baseline="-25000" dirty="0"/>
              <a:t>1</a:t>
            </a:r>
          </a:p>
          <a:p>
            <a:r>
              <a:rPr lang="en-GB" dirty="0"/>
              <a:t>in(item</a:t>
            </a:r>
            <a:r>
              <a:rPr lang="en-GB" baseline="-25000" dirty="0"/>
              <a:t>4</a:t>
            </a:r>
            <a:r>
              <a:rPr lang="en-GB" dirty="0"/>
              <a:t>)=bin</a:t>
            </a:r>
            <a:r>
              <a:rPr lang="en-GB" baseline="-25000" dirty="0"/>
              <a:t>2</a:t>
            </a:r>
            <a:r>
              <a:rPr lang="en-GB" dirty="0"/>
              <a:t>}</a:t>
            </a:r>
          </a:p>
        </p:txBody>
      </p:sp>
      <p:sp>
        <p:nvSpPr>
          <p:cNvPr id="73" name="Oval 72"/>
          <p:cNvSpPr/>
          <p:nvPr/>
        </p:nvSpPr>
        <p:spPr>
          <a:xfrm>
            <a:off x="1979712" y="5705872"/>
            <a:ext cx="2160240" cy="11521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2" name="Straight Arrow Connector 81"/>
          <p:cNvCxnSpPr/>
          <p:nvPr/>
        </p:nvCxnSpPr>
        <p:spPr>
          <a:xfrm>
            <a:off x="2195736" y="5589240"/>
            <a:ext cx="216024"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46" idx="3"/>
          </p:cNvCxnSpPr>
          <p:nvPr/>
        </p:nvCxnSpPr>
        <p:spPr>
          <a:xfrm flipH="1">
            <a:off x="611560" y="5492523"/>
            <a:ext cx="460376" cy="38474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0" y="5877272"/>
            <a:ext cx="2012730" cy="553998"/>
          </a:xfrm>
          <a:prstGeom prst="rect">
            <a:avLst/>
          </a:prstGeom>
          <a:noFill/>
        </p:spPr>
        <p:txBody>
          <a:bodyPr wrap="none" rtlCol="0">
            <a:spAutoFit/>
          </a:bodyPr>
          <a:lstStyle/>
          <a:p>
            <a:r>
              <a:rPr lang="en-GB" dirty="0">
                <a:solidFill>
                  <a:srgbClr val="FF0000"/>
                </a:solidFill>
              </a:rPr>
              <a:t>In(item</a:t>
            </a:r>
            <a:r>
              <a:rPr lang="en-GB" baseline="-25000" dirty="0">
                <a:solidFill>
                  <a:srgbClr val="FF0000"/>
                </a:solidFill>
              </a:rPr>
              <a:t>4</a:t>
            </a:r>
            <a:r>
              <a:rPr lang="en-GB" dirty="0">
                <a:solidFill>
                  <a:srgbClr val="FF0000"/>
                </a:solidFill>
              </a:rPr>
              <a:t>)=bin</a:t>
            </a:r>
            <a:r>
              <a:rPr lang="en-GB" baseline="-25000" dirty="0">
                <a:solidFill>
                  <a:srgbClr val="FF0000"/>
                </a:solidFill>
              </a:rPr>
              <a:t>1</a:t>
            </a:r>
          </a:p>
          <a:p>
            <a:r>
              <a:rPr lang="en-GB" sz="1200" dirty="0">
                <a:solidFill>
                  <a:srgbClr val="FF0000"/>
                </a:solidFill>
              </a:rPr>
              <a:t>Causes a constraint violation)</a:t>
            </a:r>
          </a:p>
        </p:txBody>
      </p:sp>
      <p:sp>
        <p:nvSpPr>
          <p:cNvPr id="86" name="TextBox 85"/>
          <p:cNvSpPr txBox="1"/>
          <p:nvPr/>
        </p:nvSpPr>
        <p:spPr>
          <a:xfrm>
            <a:off x="6300192" y="764704"/>
            <a:ext cx="1905650" cy="369332"/>
          </a:xfrm>
          <a:prstGeom prst="rect">
            <a:avLst/>
          </a:prstGeom>
          <a:noFill/>
        </p:spPr>
        <p:txBody>
          <a:bodyPr wrap="none" rtlCol="0">
            <a:spAutoFit/>
          </a:bodyPr>
          <a:lstStyle/>
          <a:p>
            <a:r>
              <a:rPr lang="en-GB" dirty="0"/>
              <a:t>Partial assignment</a:t>
            </a:r>
          </a:p>
        </p:txBody>
      </p:sp>
      <p:cxnSp>
        <p:nvCxnSpPr>
          <p:cNvPr id="88" name="Straight Arrow Connector 87"/>
          <p:cNvCxnSpPr/>
          <p:nvPr/>
        </p:nvCxnSpPr>
        <p:spPr>
          <a:xfrm flipH="1">
            <a:off x="6732240" y="1196752"/>
            <a:ext cx="432048"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5000628" y="0"/>
            <a:ext cx="4572000" cy="646331"/>
          </a:xfrm>
          <a:prstGeom prst="rect">
            <a:avLst/>
          </a:prstGeom>
        </p:spPr>
        <p:txBody>
          <a:bodyPr>
            <a:spAutoFit/>
          </a:bodyPr>
          <a:lstStyle/>
          <a:p>
            <a:r>
              <a:rPr lang="en-GB" dirty="0">
                <a:solidFill>
                  <a:schemeClr val="tx2"/>
                </a:solidFill>
              </a:rPr>
              <a:t>capacity(bin1) = 21</a:t>
            </a:r>
          </a:p>
          <a:p>
            <a:r>
              <a:rPr lang="en-GB" dirty="0">
                <a:solidFill>
                  <a:schemeClr val="tx2"/>
                </a:solidFill>
              </a:rPr>
              <a:t>capacity(bin2) = 21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4" grpId="0" animBg="1"/>
      <p:bldP spid="15" grpId="0"/>
      <p:bldP spid="28" grpId="0"/>
      <p:bldP spid="29" grpId="0" animBg="1"/>
      <p:bldP spid="33" grpId="0" animBg="1"/>
      <p:bldP spid="36" grpId="0" animBg="1"/>
      <p:bldP spid="38" grpId="0"/>
      <p:bldP spid="45" grpId="0"/>
      <p:bldP spid="46" grpId="0" animBg="1"/>
      <p:bldP spid="51" grpId="0"/>
      <p:bldP spid="61" grpId="0"/>
      <p:bldP spid="62" grpId="0" animBg="1"/>
      <p:bldP spid="66" grpId="0"/>
      <p:bldP spid="67" grpId="0" animBg="1"/>
      <p:bldP spid="71" grpId="0"/>
      <p:bldP spid="73" grpId="0" animBg="1"/>
      <p:bldP spid="85" grpId="0"/>
      <p:bldP spid="8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85000" lnSpcReduction="10000"/>
          </a:bodyPr>
          <a:lstStyle/>
          <a:p>
            <a:r>
              <a:rPr lang="en-GB" dirty="0"/>
              <a:t>What would be a good heuristic for this problem?</a:t>
            </a:r>
          </a:p>
          <a:p>
            <a:endParaRPr lang="en-GB" dirty="0"/>
          </a:p>
          <a:p>
            <a:r>
              <a:rPr lang="en-GB" dirty="0"/>
              <a:t>Minimising definitely wasted space?</a:t>
            </a:r>
          </a:p>
          <a:p>
            <a:endParaRPr lang="en-GB" dirty="0"/>
          </a:p>
          <a:p>
            <a:r>
              <a:rPr lang="en-GB" dirty="0"/>
              <a:t>Not obvious what heuristic would work well, but we can see how to do useful pruning of the search space.</a:t>
            </a:r>
          </a:p>
          <a:p>
            <a:endParaRPr lang="en-GB" dirty="0"/>
          </a:p>
          <a:p>
            <a:r>
              <a:rPr lang="en-GB" dirty="0"/>
              <a:t>Note that each variable has a domain of values, and assignments affect these domains.</a:t>
            </a:r>
          </a:p>
          <a:p>
            <a:endParaRPr lang="en-GB" dirty="0"/>
          </a:p>
          <a:p>
            <a:r>
              <a:rPr lang="en-GB" dirty="0"/>
              <a:t>For example, when we assign bin1 to item2, having assigned it to item1, we can no longer assign it to item3 (because 10+10+9 &gt; 21).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71414"/>
            <a:ext cx="7772400" cy="1470025"/>
          </a:xfrm>
        </p:spPr>
        <p:txBody>
          <a:bodyPr/>
          <a:lstStyle/>
          <a:p>
            <a:r>
              <a:rPr lang="en-GB" sz="4000" dirty="0">
                <a:solidFill>
                  <a:schemeClr val="tx2"/>
                </a:solidFill>
                <a:latin typeface="+mj-lt"/>
              </a:rPr>
              <a:t>Introduction to Artificial Intelligence</a:t>
            </a:r>
          </a:p>
        </p:txBody>
      </p:sp>
      <p:sp>
        <p:nvSpPr>
          <p:cNvPr id="6" name="Title 1"/>
          <p:cNvSpPr txBox="1">
            <a:spLocks/>
          </p:cNvSpPr>
          <p:nvPr/>
        </p:nvSpPr>
        <p:spPr bwMode="auto">
          <a:xfrm>
            <a:off x="323528" y="9699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800" b="0" i="0" u="none" strike="noStrike" kern="1200" cap="none" spc="0" normalizeH="0" baseline="0" noProof="0" dirty="0">
                <a:ln>
                  <a:noFill/>
                </a:ln>
                <a:solidFill>
                  <a:schemeClr val="tx2"/>
                </a:solidFill>
                <a:effectLst/>
                <a:uLnTx/>
                <a:uFillTx/>
                <a:latin typeface="+mj-lt"/>
                <a:ea typeface="Tahoma" pitchFamily="34" charset="0"/>
                <a:cs typeface="Tahoma" pitchFamily="34" charset="0"/>
              </a:rPr>
              <a:t>Avoiding Negative</a:t>
            </a:r>
            <a:r>
              <a:rPr kumimoji="0" lang="en-GB" sz="2800" b="0" i="0" u="none" strike="noStrike" kern="1200" cap="none" spc="0" normalizeH="0" noProof="0" dirty="0">
                <a:ln>
                  <a:noFill/>
                </a:ln>
                <a:solidFill>
                  <a:schemeClr val="tx2"/>
                </a:solidFill>
                <a:effectLst/>
                <a:uLnTx/>
                <a:uFillTx/>
                <a:latin typeface="+mj-lt"/>
                <a:ea typeface="Tahoma" pitchFamily="34" charset="0"/>
                <a:cs typeface="Tahoma" pitchFamily="34" charset="0"/>
              </a:rPr>
              <a:t> Precondition</a:t>
            </a:r>
            <a:endParaRPr kumimoji="0" lang="en-GB" sz="2800" b="0" i="0" u="none" strike="noStrike" kern="1200" cap="none" spc="0" normalizeH="0" baseline="0" noProof="0" dirty="0">
              <a:ln>
                <a:noFill/>
              </a:ln>
              <a:solidFill>
                <a:schemeClr val="tx2"/>
              </a:solidFill>
              <a:effectLst/>
              <a:uLnTx/>
              <a:uFillTx/>
              <a:latin typeface="+mj-lt"/>
              <a:ea typeface="Tahoma" pitchFamily="34" charset="0"/>
              <a:cs typeface="Tahoma" pitchFamily="34" charset="0"/>
            </a:endParaRPr>
          </a:p>
        </p:txBody>
      </p:sp>
      <p:sp>
        <p:nvSpPr>
          <p:cNvPr id="2" name="Rectangle 1"/>
          <p:cNvSpPr/>
          <p:nvPr/>
        </p:nvSpPr>
        <p:spPr>
          <a:xfrm>
            <a:off x="755576" y="2133439"/>
            <a:ext cx="7920880" cy="1846659"/>
          </a:xfrm>
          <a:prstGeom prst="rect">
            <a:avLst/>
          </a:prstGeom>
        </p:spPr>
        <p:txBody>
          <a:bodyPr wrap="square">
            <a:spAutoFit/>
          </a:bodyPr>
          <a:lstStyle/>
          <a:p>
            <a:r>
              <a:rPr lang="en-GB" b="1" dirty="0"/>
              <a:t>(:action </a:t>
            </a:r>
            <a:r>
              <a:rPr lang="en-GB" b="1" dirty="0" err="1"/>
              <a:t>driveTo</a:t>
            </a:r>
            <a:endParaRPr lang="en-GB" b="1" dirty="0"/>
          </a:p>
          <a:p>
            <a:r>
              <a:rPr lang="en-GB" b="1" dirty="0"/>
              <a:t>	   :parameters (?a ?b – waypoint ?p - person)</a:t>
            </a:r>
          </a:p>
          <a:p>
            <a:r>
              <a:rPr lang="en-GB" b="1" dirty="0"/>
              <a:t>	   :precondition (and (at ?a) (connected ?a ?b) </a:t>
            </a:r>
            <a:r>
              <a:rPr lang="en-GB" b="1" dirty="0">
                <a:solidFill>
                  <a:srgbClr val="0070C0"/>
                </a:solidFill>
              </a:rPr>
              <a:t>(not (</a:t>
            </a:r>
            <a:r>
              <a:rPr lang="en-GB" b="1" dirty="0" err="1">
                <a:solidFill>
                  <a:srgbClr val="0070C0"/>
                </a:solidFill>
              </a:rPr>
              <a:t>usingPhone</a:t>
            </a:r>
            <a:r>
              <a:rPr lang="en-GB" b="1" dirty="0">
                <a:solidFill>
                  <a:srgbClr val="0070C0"/>
                </a:solidFill>
              </a:rPr>
              <a:t> ?p))</a:t>
            </a:r>
            <a:r>
              <a:rPr lang="en-GB" b="1" dirty="0"/>
              <a:t>) </a:t>
            </a:r>
          </a:p>
          <a:p>
            <a:r>
              <a:rPr lang="en-GB" b="1" dirty="0"/>
              <a:t>	   :effect (and (at ?b) (not (at ?a)))</a:t>
            </a:r>
          </a:p>
          <a:p>
            <a:r>
              <a:rPr lang="en-GB" b="1" dirty="0"/>
              <a:t>)</a:t>
            </a:r>
          </a:p>
          <a:p>
            <a:endParaRPr lang="en-GB"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805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7784" y="404664"/>
            <a:ext cx="1382045" cy="1200329"/>
          </a:xfrm>
          <a:prstGeom prst="rect">
            <a:avLst/>
          </a:prstGeom>
          <a:noFill/>
        </p:spPr>
        <p:txBody>
          <a:bodyPr wrap="none" rtlCol="0">
            <a:spAutoFit/>
          </a:bodyPr>
          <a:lstStyle/>
          <a:p>
            <a:r>
              <a:rPr lang="en-GB" sz="1200" dirty="0"/>
              <a:t>Item1 : {bin1,bin2}</a:t>
            </a:r>
          </a:p>
          <a:p>
            <a:r>
              <a:rPr lang="en-GB" sz="1200" dirty="0"/>
              <a:t>Item2: {bin1,bin2}</a:t>
            </a:r>
          </a:p>
          <a:p>
            <a:r>
              <a:rPr lang="en-GB" sz="1200" dirty="0"/>
              <a:t>Item3 : {bin1,bin2}</a:t>
            </a:r>
          </a:p>
          <a:p>
            <a:r>
              <a:rPr lang="en-GB" sz="1200" dirty="0"/>
              <a:t>item4 : {bin1,bin2}</a:t>
            </a:r>
          </a:p>
          <a:p>
            <a:r>
              <a:rPr lang="en-GB" sz="1200" dirty="0"/>
              <a:t>item5 : {bin1,bin2}</a:t>
            </a:r>
          </a:p>
          <a:p>
            <a:r>
              <a:rPr lang="en-GB" sz="1200" dirty="0"/>
              <a:t>item6 : {bin1,bin2}</a:t>
            </a:r>
          </a:p>
        </p:txBody>
      </p:sp>
      <p:sp>
        <p:nvSpPr>
          <p:cNvPr id="5" name="Oval 4"/>
          <p:cNvSpPr/>
          <p:nvPr/>
        </p:nvSpPr>
        <p:spPr>
          <a:xfrm>
            <a:off x="3923928" y="836712"/>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4139952" y="1052736"/>
            <a:ext cx="434734" cy="369332"/>
          </a:xfrm>
          <a:prstGeom prst="rect">
            <a:avLst/>
          </a:prstGeom>
          <a:noFill/>
        </p:spPr>
        <p:txBody>
          <a:bodyPr wrap="none" rtlCol="0">
            <a:spAutoFit/>
          </a:bodyPr>
          <a:lstStyle/>
          <a:p>
            <a:r>
              <a:rPr lang="en-GB" dirty="0"/>
              <a:t>{  }</a:t>
            </a:r>
          </a:p>
        </p:txBody>
      </p:sp>
      <p:sp>
        <p:nvSpPr>
          <p:cNvPr id="7" name="Oval 6"/>
          <p:cNvSpPr/>
          <p:nvPr/>
        </p:nvSpPr>
        <p:spPr>
          <a:xfrm>
            <a:off x="1907704" y="1844824"/>
            <a:ext cx="201622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a:stCxn id="5" idx="3"/>
            <a:endCxn id="7" idx="7"/>
          </p:cNvCxnSpPr>
          <p:nvPr/>
        </p:nvCxnSpPr>
        <p:spPr>
          <a:xfrm flipH="1">
            <a:off x="3628659" y="1617201"/>
            <a:ext cx="429180" cy="361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51720" y="2132856"/>
            <a:ext cx="1751505" cy="369332"/>
          </a:xfrm>
          <a:prstGeom prst="rect">
            <a:avLst/>
          </a:prstGeom>
          <a:noFill/>
        </p:spPr>
        <p:txBody>
          <a:bodyPr wrap="none" rtlCol="0">
            <a:spAutoFit/>
          </a:bodyPr>
          <a:lstStyle/>
          <a:p>
            <a:r>
              <a:rPr lang="en-GB" dirty="0"/>
              <a:t>{In(item</a:t>
            </a:r>
            <a:r>
              <a:rPr lang="en-GB" baseline="-25000" dirty="0"/>
              <a:t>1</a:t>
            </a:r>
            <a:r>
              <a:rPr lang="en-GB" dirty="0"/>
              <a:t>) = bin</a:t>
            </a:r>
            <a:r>
              <a:rPr lang="en-GB" baseline="-25000" dirty="0"/>
              <a:t>1</a:t>
            </a:r>
            <a:r>
              <a:rPr lang="en-GB" dirty="0"/>
              <a:t>}</a:t>
            </a:r>
          </a:p>
        </p:txBody>
      </p:sp>
      <p:sp>
        <p:nvSpPr>
          <p:cNvPr id="10" name="Oval 9"/>
          <p:cNvSpPr/>
          <p:nvPr/>
        </p:nvSpPr>
        <p:spPr>
          <a:xfrm>
            <a:off x="5148064" y="1916832"/>
            <a:ext cx="201622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5292080" y="2132856"/>
            <a:ext cx="1751505" cy="369332"/>
          </a:xfrm>
          <a:prstGeom prst="rect">
            <a:avLst/>
          </a:prstGeom>
          <a:noFill/>
        </p:spPr>
        <p:txBody>
          <a:bodyPr wrap="none" rtlCol="0">
            <a:spAutoFit/>
          </a:bodyPr>
          <a:lstStyle/>
          <a:p>
            <a:r>
              <a:rPr lang="en-GB" dirty="0"/>
              <a:t>{In(item</a:t>
            </a:r>
            <a:r>
              <a:rPr lang="en-GB" baseline="-25000" dirty="0"/>
              <a:t>1</a:t>
            </a:r>
            <a:r>
              <a:rPr lang="en-GB" dirty="0"/>
              <a:t>) = bin</a:t>
            </a:r>
            <a:r>
              <a:rPr lang="en-GB" baseline="-25000" dirty="0"/>
              <a:t>2</a:t>
            </a:r>
            <a:r>
              <a:rPr lang="en-GB" dirty="0"/>
              <a:t>}</a:t>
            </a:r>
          </a:p>
        </p:txBody>
      </p:sp>
      <p:cxnSp>
        <p:nvCxnSpPr>
          <p:cNvPr id="12" name="Straight Arrow Connector 11"/>
          <p:cNvCxnSpPr>
            <a:stCxn id="5" idx="5"/>
            <a:endCxn id="10" idx="1"/>
          </p:cNvCxnSpPr>
          <p:nvPr/>
        </p:nvCxnSpPr>
        <p:spPr>
          <a:xfrm>
            <a:off x="4704417" y="1617201"/>
            <a:ext cx="738916" cy="433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79512" y="3429000"/>
            <a:ext cx="1679370" cy="646331"/>
          </a:xfrm>
          <a:prstGeom prst="rect">
            <a:avLst/>
          </a:prstGeom>
          <a:noFill/>
        </p:spPr>
        <p:txBody>
          <a:bodyPr wrap="none" rtlCol="0">
            <a:spAutoFit/>
          </a:bodyPr>
          <a:lstStyle/>
          <a:p>
            <a:r>
              <a:rPr lang="en-GB" dirty="0"/>
              <a:t>{In(item</a:t>
            </a:r>
            <a:r>
              <a:rPr lang="en-GB" baseline="-25000" dirty="0"/>
              <a:t>1</a:t>
            </a:r>
            <a:r>
              <a:rPr lang="en-GB" dirty="0"/>
              <a:t>) = bin</a:t>
            </a:r>
            <a:r>
              <a:rPr lang="en-GB" baseline="-25000" dirty="0"/>
              <a:t>1</a:t>
            </a:r>
          </a:p>
          <a:p>
            <a:r>
              <a:rPr lang="en-GB" dirty="0"/>
              <a:t>In(item</a:t>
            </a:r>
            <a:r>
              <a:rPr lang="en-GB" baseline="-25000" dirty="0"/>
              <a:t>2</a:t>
            </a:r>
            <a:r>
              <a:rPr lang="en-GB" dirty="0"/>
              <a:t>)=bin</a:t>
            </a:r>
            <a:r>
              <a:rPr lang="en-GB" baseline="-25000" dirty="0"/>
              <a:t>1</a:t>
            </a:r>
            <a:r>
              <a:rPr lang="en-GB" dirty="0"/>
              <a:t>}</a:t>
            </a:r>
          </a:p>
        </p:txBody>
      </p:sp>
      <p:sp>
        <p:nvSpPr>
          <p:cNvPr id="14" name="Oval 13"/>
          <p:cNvSpPr/>
          <p:nvPr/>
        </p:nvSpPr>
        <p:spPr>
          <a:xfrm>
            <a:off x="0" y="3212976"/>
            <a:ext cx="201622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p:cNvCxnSpPr>
            <a:stCxn id="7" idx="3"/>
          </p:cNvCxnSpPr>
          <p:nvPr/>
        </p:nvCxnSpPr>
        <p:spPr>
          <a:xfrm flipH="1">
            <a:off x="1259632" y="2625313"/>
            <a:ext cx="943341" cy="5156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123728" y="3284984"/>
            <a:ext cx="201622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p:cNvCxnSpPr>
            <a:endCxn id="16" idx="0"/>
          </p:cNvCxnSpPr>
          <p:nvPr/>
        </p:nvCxnSpPr>
        <p:spPr>
          <a:xfrm>
            <a:off x="2987824" y="2780928"/>
            <a:ext cx="144016"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355976" y="3284984"/>
            <a:ext cx="201622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4499992" y="3429000"/>
            <a:ext cx="1679370" cy="646331"/>
          </a:xfrm>
          <a:prstGeom prst="rect">
            <a:avLst/>
          </a:prstGeom>
          <a:noFill/>
        </p:spPr>
        <p:txBody>
          <a:bodyPr wrap="none" rtlCol="0">
            <a:spAutoFit/>
          </a:bodyPr>
          <a:lstStyle/>
          <a:p>
            <a:r>
              <a:rPr lang="en-GB" dirty="0"/>
              <a:t>{In(item</a:t>
            </a:r>
            <a:r>
              <a:rPr lang="en-GB" baseline="-25000" dirty="0"/>
              <a:t>1</a:t>
            </a:r>
            <a:r>
              <a:rPr lang="en-GB" dirty="0"/>
              <a:t>) = bin</a:t>
            </a:r>
            <a:r>
              <a:rPr lang="en-GB" baseline="-25000" dirty="0"/>
              <a:t>2</a:t>
            </a:r>
          </a:p>
          <a:p>
            <a:r>
              <a:rPr lang="en-GB" dirty="0"/>
              <a:t>In(item</a:t>
            </a:r>
            <a:r>
              <a:rPr lang="en-GB" baseline="-25000" dirty="0"/>
              <a:t>2</a:t>
            </a:r>
            <a:r>
              <a:rPr lang="en-GB" dirty="0"/>
              <a:t>)=bin</a:t>
            </a:r>
            <a:r>
              <a:rPr lang="en-GB" baseline="-25000" dirty="0"/>
              <a:t>1</a:t>
            </a:r>
            <a:r>
              <a:rPr lang="en-GB" dirty="0"/>
              <a:t>}</a:t>
            </a:r>
          </a:p>
        </p:txBody>
      </p:sp>
      <p:cxnSp>
        <p:nvCxnSpPr>
          <p:cNvPr id="20" name="Straight Arrow Connector 19"/>
          <p:cNvCxnSpPr>
            <a:stCxn id="10" idx="3"/>
          </p:cNvCxnSpPr>
          <p:nvPr/>
        </p:nvCxnSpPr>
        <p:spPr>
          <a:xfrm flipH="1">
            <a:off x="5148064" y="2697321"/>
            <a:ext cx="295269" cy="5876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588224" y="2852936"/>
            <a:ext cx="576064"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2000" cy="1200329"/>
          </a:xfrm>
          <a:prstGeom prst="rect">
            <a:avLst/>
          </a:prstGeom>
        </p:spPr>
        <p:txBody>
          <a:bodyPr>
            <a:spAutoFit/>
          </a:bodyPr>
          <a:lstStyle/>
          <a:p>
            <a:r>
              <a:rPr lang="en-GB" sz="1200" dirty="0">
                <a:solidFill>
                  <a:schemeClr val="tx2"/>
                </a:solidFill>
              </a:rPr>
              <a:t>size(item</a:t>
            </a:r>
            <a:r>
              <a:rPr lang="en-GB" sz="1200" baseline="-25000" dirty="0">
                <a:solidFill>
                  <a:schemeClr val="tx2"/>
                </a:solidFill>
              </a:rPr>
              <a:t>1</a:t>
            </a:r>
            <a:r>
              <a:rPr lang="en-GB" sz="1200" dirty="0">
                <a:solidFill>
                  <a:schemeClr val="tx2"/>
                </a:solidFill>
              </a:rPr>
              <a:t>) =10</a:t>
            </a:r>
          </a:p>
          <a:p>
            <a:r>
              <a:rPr lang="en-GB" sz="1200" dirty="0">
                <a:solidFill>
                  <a:schemeClr val="tx2"/>
                </a:solidFill>
              </a:rPr>
              <a:t>size(item</a:t>
            </a:r>
            <a:r>
              <a:rPr lang="en-GB" sz="1200" baseline="-25000" dirty="0">
                <a:solidFill>
                  <a:schemeClr val="tx2"/>
                </a:solidFill>
              </a:rPr>
              <a:t>2</a:t>
            </a:r>
            <a:r>
              <a:rPr lang="en-GB" sz="1200" dirty="0">
                <a:solidFill>
                  <a:schemeClr val="tx2"/>
                </a:solidFill>
              </a:rPr>
              <a:t>) = 10</a:t>
            </a:r>
          </a:p>
          <a:p>
            <a:r>
              <a:rPr lang="en-GB" sz="1200" dirty="0">
                <a:solidFill>
                  <a:schemeClr val="tx2"/>
                </a:solidFill>
              </a:rPr>
              <a:t>size(item</a:t>
            </a:r>
            <a:r>
              <a:rPr lang="en-GB" sz="1200" baseline="-25000" dirty="0">
                <a:solidFill>
                  <a:schemeClr val="tx2"/>
                </a:solidFill>
              </a:rPr>
              <a:t>3</a:t>
            </a:r>
            <a:r>
              <a:rPr lang="en-GB" sz="1200" dirty="0">
                <a:solidFill>
                  <a:schemeClr val="tx2"/>
                </a:solidFill>
              </a:rPr>
              <a:t>) = 9</a:t>
            </a:r>
          </a:p>
          <a:p>
            <a:r>
              <a:rPr lang="en-GB" sz="1200" dirty="0">
                <a:solidFill>
                  <a:schemeClr val="tx2"/>
                </a:solidFill>
              </a:rPr>
              <a:t>size(item</a:t>
            </a:r>
            <a:r>
              <a:rPr lang="en-GB" sz="1200" baseline="-25000" dirty="0">
                <a:solidFill>
                  <a:schemeClr val="tx2"/>
                </a:solidFill>
              </a:rPr>
              <a:t>4</a:t>
            </a:r>
            <a:r>
              <a:rPr lang="en-GB" sz="1200" dirty="0">
                <a:solidFill>
                  <a:schemeClr val="tx2"/>
                </a:solidFill>
              </a:rPr>
              <a:t>) = 9</a:t>
            </a:r>
          </a:p>
          <a:p>
            <a:r>
              <a:rPr lang="en-GB" sz="1200" dirty="0">
                <a:solidFill>
                  <a:schemeClr val="tx2"/>
                </a:solidFill>
              </a:rPr>
              <a:t>size(item</a:t>
            </a:r>
            <a:r>
              <a:rPr lang="en-GB" sz="1200" baseline="-25000" dirty="0">
                <a:solidFill>
                  <a:schemeClr val="tx2"/>
                </a:solidFill>
              </a:rPr>
              <a:t>5</a:t>
            </a:r>
            <a:r>
              <a:rPr lang="en-GB" sz="1200" dirty="0">
                <a:solidFill>
                  <a:schemeClr val="tx2"/>
                </a:solidFill>
              </a:rPr>
              <a:t>) = 2</a:t>
            </a:r>
          </a:p>
          <a:p>
            <a:r>
              <a:rPr lang="en-GB" sz="1200" dirty="0">
                <a:solidFill>
                  <a:schemeClr val="tx2"/>
                </a:solidFill>
              </a:rPr>
              <a:t>size(item</a:t>
            </a:r>
            <a:r>
              <a:rPr lang="en-GB" sz="1200" baseline="-25000" dirty="0">
                <a:solidFill>
                  <a:schemeClr val="tx2"/>
                </a:solidFill>
              </a:rPr>
              <a:t>6</a:t>
            </a:r>
            <a:r>
              <a:rPr lang="en-GB" sz="1200" dirty="0">
                <a:solidFill>
                  <a:schemeClr val="tx2"/>
                </a:solidFill>
              </a:rPr>
              <a:t>) = 2</a:t>
            </a:r>
          </a:p>
        </p:txBody>
      </p:sp>
      <p:sp>
        <p:nvSpPr>
          <p:cNvPr id="23" name="TextBox 22"/>
          <p:cNvSpPr txBox="1"/>
          <p:nvPr/>
        </p:nvSpPr>
        <p:spPr>
          <a:xfrm>
            <a:off x="2267744" y="3429000"/>
            <a:ext cx="1679370" cy="646331"/>
          </a:xfrm>
          <a:prstGeom prst="rect">
            <a:avLst/>
          </a:prstGeom>
          <a:noFill/>
        </p:spPr>
        <p:txBody>
          <a:bodyPr wrap="none" rtlCol="0">
            <a:spAutoFit/>
          </a:bodyPr>
          <a:lstStyle/>
          <a:p>
            <a:r>
              <a:rPr lang="en-GB" dirty="0"/>
              <a:t>{In(item</a:t>
            </a:r>
            <a:r>
              <a:rPr lang="en-GB" baseline="-25000" dirty="0"/>
              <a:t>1</a:t>
            </a:r>
            <a:r>
              <a:rPr lang="en-GB" dirty="0"/>
              <a:t>) = bin</a:t>
            </a:r>
            <a:r>
              <a:rPr lang="en-GB" baseline="-25000" dirty="0"/>
              <a:t>1</a:t>
            </a:r>
          </a:p>
          <a:p>
            <a:r>
              <a:rPr lang="en-GB" dirty="0"/>
              <a:t>In(item</a:t>
            </a:r>
            <a:r>
              <a:rPr lang="en-GB" baseline="-25000" dirty="0"/>
              <a:t>2</a:t>
            </a:r>
            <a:r>
              <a:rPr lang="en-GB" dirty="0"/>
              <a:t>)=bin</a:t>
            </a:r>
            <a:r>
              <a:rPr lang="en-GB" baseline="-25000" dirty="0"/>
              <a:t>2</a:t>
            </a:r>
            <a:r>
              <a:rPr lang="en-GB" dirty="0"/>
              <a:t>}</a:t>
            </a:r>
          </a:p>
        </p:txBody>
      </p:sp>
      <p:sp>
        <p:nvSpPr>
          <p:cNvPr id="24" name="TextBox 23"/>
          <p:cNvSpPr txBox="1"/>
          <p:nvPr/>
        </p:nvSpPr>
        <p:spPr>
          <a:xfrm>
            <a:off x="6732240" y="3429000"/>
            <a:ext cx="1679370" cy="646331"/>
          </a:xfrm>
          <a:prstGeom prst="rect">
            <a:avLst/>
          </a:prstGeom>
          <a:noFill/>
        </p:spPr>
        <p:txBody>
          <a:bodyPr wrap="none" rtlCol="0">
            <a:spAutoFit/>
          </a:bodyPr>
          <a:lstStyle/>
          <a:p>
            <a:r>
              <a:rPr lang="en-GB" dirty="0"/>
              <a:t>{In(item</a:t>
            </a:r>
            <a:r>
              <a:rPr lang="en-GB" baseline="-25000" dirty="0"/>
              <a:t>1</a:t>
            </a:r>
            <a:r>
              <a:rPr lang="en-GB" dirty="0"/>
              <a:t>) = bin</a:t>
            </a:r>
            <a:r>
              <a:rPr lang="en-GB" baseline="-25000" dirty="0"/>
              <a:t>2</a:t>
            </a:r>
          </a:p>
          <a:p>
            <a:r>
              <a:rPr lang="en-GB" dirty="0"/>
              <a:t>In(item</a:t>
            </a:r>
            <a:r>
              <a:rPr lang="en-GB" baseline="-25000" dirty="0"/>
              <a:t>2</a:t>
            </a:r>
            <a:r>
              <a:rPr lang="en-GB" dirty="0"/>
              <a:t>)=bin</a:t>
            </a:r>
            <a:r>
              <a:rPr lang="en-GB" baseline="-25000" dirty="0"/>
              <a:t>2</a:t>
            </a:r>
            <a:r>
              <a:rPr lang="en-GB" dirty="0"/>
              <a:t>}</a:t>
            </a:r>
          </a:p>
        </p:txBody>
      </p:sp>
      <p:sp>
        <p:nvSpPr>
          <p:cNvPr id="25" name="Oval 24"/>
          <p:cNvSpPr/>
          <p:nvPr/>
        </p:nvSpPr>
        <p:spPr>
          <a:xfrm>
            <a:off x="6660232" y="3284984"/>
            <a:ext cx="201622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p:cNvSpPr txBox="1"/>
          <p:nvPr/>
        </p:nvSpPr>
        <p:spPr>
          <a:xfrm>
            <a:off x="539552" y="1700808"/>
            <a:ext cx="1382045" cy="1015663"/>
          </a:xfrm>
          <a:prstGeom prst="rect">
            <a:avLst/>
          </a:prstGeom>
          <a:noFill/>
        </p:spPr>
        <p:txBody>
          <a:bodyPr wrap="none" rtlCol="0">
            <a:spAutoFit/>
          </a:bodyPr>
          <a:lstStyle/>
          <a:p>
            <a:r>
              <a:rPr lang="en-GB" sz="1200" dirty="0"/>
              <a:t>Item2: {bin1,bin2}</a:t>
            </a:r>
          </a:p>
          <a:p>
            <a:r>
              <a:rPr lang="en-GB" sz="1200" dirty="0"/>
              <a:t>Item3 : {bin1,bin2}</a:t>
            </a:r>
          </a:p>
          <a:p>
            <a:r>
              <a:rPr lang="en-GB" sz="1200" dirty="0"/>
              <a:t>item4 : {bin1,bin2}</a:t>
            </a:r>
          </a:p>
          <a:p>
            <a:r>
              <a:rPr lang="en-GB" sz="1200" dirty="0"/>
              <a:t>item5 : {bin1,bin2}</a:t>
            </a:r>
          </a:p>
          <a:p>
            <a:r>
              <a:rPr lang="en-GB" sz="1200" dirty="0"/>
              <a:t>item6 : {bin1,bin2}</a:t>
            </a:r>
          </a:p>
        </p:txBody>
      </p:sp>
      <p:sp>
        <p:nvSpPr>
          <p:cNvPr id="30" name="TextBox 29"/>
          <p:cNvSpPr txBox="1"/>
          <p:nvPr/>
        </p:nvSpPr>
        <p:spPr>
          <a:xfrm>
            <a:off x="0" y="4221088"/>
            <a:ext cx="1069460" cy="830997"/>
          </a:xfrm>
          <a:prstGeom prst="rect">
            <a:avLst/>
          </a:prstGeom>
          <a:noFill/>
        </p:spPr>
        <p:txBody>
          <a:bodyPr wrap="none" rtlCol="0">
            <a:spAutoFit/>
          </a:bodyPr>
          <a:lstStyle/>
          <a:p>
            <a:r>
              <a:rPr lang="en-GB" sz="1200" dirty="0"/>
              <a:t>Item3 : {bin2}</a:t>
            </a:r>
          </a:p>
          <a:p>
            <a:r>
              <a:rPr lang="en-GB" sz="1200" dirty="0"/>
              <a:t>item4 : {bin2}</a:t>
            </a:r>
          </a:p>
          <a:p>
            <a:r>
              <a:rPr lang="en-GB" sz="1200" dirty="0"/>
              <a:t>item5 : {bin2}</a:t>
            </a:r>
          </a:p>
          <a:p>
            <a:r>
              <a:rPr lang="en-GB" sz="1200" dirty="0"/>
              <a:t>item6 : {bin2}</a:t>
            </a:r>
          </a:p>
        </p:txBody>
      </p:sp>
      <p:sp>
        <p:nvSpPr>
          <p:cNvPr id="32" name="TextBox 31"/>
          <p:cNvSpPr txBox="1"/>
          <p:nvPr/>
        </p:nvSpPr>
        <p:spPr>
          <a:xfrm>
            <a:off x="1691680" y="4509120"/>
            <a:ext cx="1679370" cy="923330"/>
          </a:xfrm>
          <a:prstGeom prst="rect">
            <a:avLst/>
          </a:prstGeom>
          <a:noFill/>
        </p:spPr>
        <p:txBody>
          <a:bodyPr wrap="none" rtlCol="0">
            <a:spAutoFit/>
          </a:bodyPr>
          <a:lstStyle/>
          <a:p>
            <a:r>
              <a:rPr lang="en-GB" dirty="0"/>
              <a:t>{In(item</a:t>
            </a:r>
            <a:r>
              <a:rPr lang="en-GB" baseline="-25000" dirty="0"/>
              <a:t>1</a:t>
            </a:r>
            <a:r>
              <a:rPr lang="en-GB" dirty="0"/>
              <a:t>) = bin</a:t>
            </a:r>
            <a:r>
              <a:rPr lang="en-GB" baseline="-25000" dirty="0"/>
              <a:t>1</a:t>
            </a:r>
          </a:p>
          <a:p>
            <a:r>
              <a:rPr lang="en-GB" dirty="0"/>
              <a:t>In(item</a:t>
            </a:r>
            <a:r>
              <a:rPr lang="en-GB" baseline="-25000" dirty="0"/>
              <a:t>2</a:t>
            </a:r>
            <a:r>
              <a:rPr lang="en-GB" dirty="0"/>
              <a:t>)=bin</a:t>
            </a:r>
            <a:r>
              <a:rPr lang="en-GB" baseline="-25000" dirty="0"/>
              <a:t>2</a:t>
            </a:r>
            <a:r>
              <a:rPr lang="en-GB" dirty="0"/>
              <a:t>}</a:t>
            </a:r>
          </a:p>
          <a:p>
            <a:r>
              <a:rPr lang="en-GB" dirty="0"/>
              <a:t>In(item</a:t>
            </a:r>
            <a:r>
              <a:rPr lang="en-GB" baseline="-25000" dirty="0"/>
              <a:t>3</a:t>
            </a:r>
            <a:r>
              <a:rPr lang="en-GB" dirty="0"/>
              <a:t>)=bin</a:t>
            </a:r>
            <a:r>
              <a:rPr lang="en-GB" baseline="-25000" dirty="0"/>
              <a:t>1</a:t>
            </a:r>
            <a:r>
              <a:rPr lang="en-GB" dirty="0"/>
              <a:t>}</a:t>
            </a:r>
          </a:p>
        </p:txBody>
      </p:sp>
      <p:sp>
        <p:nvSpPr>
          <p:cNvPr id="33" name="Oval 32"/>
          <p:cNvSpPr/>
          <p:nvPr/>
        </p:nvSpPr>
        <p:spPr>
          <a:xfrm>
            <a:off x="1547664" y="4437112"/>
            <a:ext cx="2160240" cy="11521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Arrow Connector 33"/>
          <p:cNvCxnSpPr/>
          <p:nvPr/>
        </p:nvCxnSpPr>
        <p:spPr>
          <a:xfrm flipH="1">
            <a:off x="2339752" y="4149080"/>
            <a:ext cx="36004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27584" y="5373216"/>
            <a:ext cx="1382045" cy="646331"/>
          </a:xfrm>
          <a:prstGeom prst="rect">
            <a:avLst/>
          </a:prstGeom>
          <a:noFill/>
        </p:spPr>
        <p:txBody>
          <a:bodyPr wrap="none" rtlCol="0">
            <a:spAutoFit/>
          </a:bodyPr>
          <a:lstStyle/>
          <a:p>
            <a:r>
              <a:rPr lang="en-GB" sz="1200" dirty="0"/>
              <a:t>item4 : {bin2}</a:t>
            </a:r>
          </a:p>
          <a:p>
            <a:r>
              <a:rPr lang="en-GB" sz="1200" dirty="0"/>
              <a:t>item5 : {bin1,bin2}</a:t>
            </a:r>
          </a:p>
          <a:p>
            <a:r>
              <a:rPr lang="en-GB" sz="1200" dirty="0"/>
              <a:t>item6 : {bin1,bin2}</a:t>
            </a:r>
          </a:p>
        </p:txBody>
      </p:sp>
      <p:sp>
        <p:nvSpPr>
          <p:cNvPr id="38" name="TextBox 37"/>
          <p:cNvSpPr txBox="1"/>
          <p:nvPr/>
        </p:nvSpPr>
        <p:spPr>
          <a:xfrm>
            <a:off x="4499992" y="4797152"/>
            <a:ext cx="1679370" cy="1200329"/>
          </a:xfrm>
          <a:prstGeom prst="rect">
            <a:avLst/>
          </a:prstGeom>
          <a:noFill/>
        </p:spPr>
        <p:txBody>
          <a:bodyPr wrap="none" rtlCol="0">
            <a:spAutoFit/>
          </a:bodyPr>
          <a:lstStyle/>
          <a:p>
            <a:r>
              <a:rPr lang="en-GB" dirty="0"/>
              <a:t>{In(item</a:t>
            </a:r>
            <a:r>
              <a:rPr lang="en-GB" baseline="-25000" dirty="0"/>
              <a:t>1</a:t>
            </a:r>
            <a:r>
              <a:rPr lang="en-GB" dirty="0"/>
              <a:t>) = bin</a:t>
            </a:r>
            <a:r>
              <a:rPr lang="en-GB" baseline="-25000" dirty="0"/>
              <a:t>1</a:t>
            </a:r>
          </a:p>
          <a:p>
            <a:r>
              <a:rPr lang="en-GB" dirty="0"/>
              <a:t>In(item</a:t>
            </a:r>
            <a:r>
              <a:rPr lang="en-GB" baseline="-25000" dirty="0"/>
              <a:t>2</a:t>
            </a:r>
            <a:r>
              <a:rPr lang="en-GB" dirty="0"/>
              <a:t>)=bin</a:t>
            </a:r>
            <a:r>
              <a:rPr lang="en-GB" baseline="-25000" dirty="0"/>
              <a:t>2</a:t>
            </a:r>
            <a:r>
              <a:rPr lang="en-GB" dirty="0"/>
              <a:t>}</a:t>
            </a:r>
          </a:p>
          <a:p>
            <a:r>
              <a:rPr lang="en-GB" dirty="0"/>
              <a:t>In(item</a:t>
            </a:r>
            <a:r>
              <a:rPr lang="en-GB" baseline="-25000" dirty="0"/>
              <a:t>3</a:t>
            </a:r>
            <a:r>
              <a:rPr lang="en-GB" dirty="0"/>
              <a:t>)=bin</a:t>
            </a:r>
            <a:r>
              <a:rPr lang="en-GB" baseline="-25000" dirty="0"/>
              <a:t>1</a:t>
            </a:r>
          </a:p>
          <a:p>
            <a:r>
              <a:rPr lang="en-GB" dirty="0"/>
              <a:t>in(item</a:t>
            </a:r>
            <a:r>
              <a:rPr lang="en-GB" baseline="-25000" dirty="0"/>
              <a:t>4</a:t>
            </a:r>
            <a:r>
              <a:rPr lang="en-GB" dirty="0"/>
              <a:t>)=bin</a:t>
            </a:r>
            <a:r>
              <a:rPr lang="en-GB" baseline="-25000" dirty="0"/>
              <a:t>2</a:t>
            </a:r>
            <a:r>
              <a:rPr lang="en-GB" dirty="0"/>
              <a:t>}</a:t>
            </a:r>
          </a:p>
        </p:txBody>
      </p:sp>
      <p:sp>
        <p:nvSpPr>
          <p:cNvPr id="39" name="Oval 38"/>
          <p:cNvSpPr/>
          <p:nvPr/>
        </p:nvSpPr>
        <p:spPr>
          <a:xfrm>
            <a:off x="4211960" y="4797152"/>
            <a:ext cx="2160240" cy="11521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Straight Arrow Connector 40"/>
          <p:cNvCxnSpPr>
            <a:endCxn id="39" idx="2"/>
          </p:cNvCxnSpPr>
          <p:nvPr/>
        </p:nvCxnSpPr>
        <p:spPr>
          <a:xfrm>
            <a:off x="3707904" y="5229200"/>
            <a:ext cx="504056"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300192" y="4797152"/>
            <a:ext cx="1382045" cy="461665"/>
          </a:xfrm>
          <a:prstGeom prst="rect">
            <a:avLst/>
          </a:prstGeom>
          <a:noFill/>
        </p:spPr>
        <p:txBody>
          <a:bodyPr wrap="none" rtlCol="0">
            <a:spAutoFit/>
          </a:bodyPr>
          <a:lstStyle/>
          <a:p>
            <a:r>
              <a:rPr lang="en-GB" sz="1200" dirty="0"/>
              <a:t>item5 : {bin1,bin2}</a:t>
            </a:r>
          </a:p>
          <a:p>
            <a:r>
              <a:rPr lang="en-GB" sz="1200" dirty="0"/>
              <a:t>item6 : {bin1,bin2}</a:t>
            </a:r>
          </a:p>
        </p:txBody>
      </p:sp>
      <p:sp>
        <p:nvSpPr>
          <p:cNvPr id="43" name="TextBox 42"/>
          <p:cNvSpPr txBox="1"/>
          <p:nvPr/>
        </p:nvSpPr>
        <p:spPr>
          <a:xfrm>
            <a:off x="6588224" y="5445224"/>
            <a:ext cx="1679370" cy="1477328"/>
          </a:xfrm>
          <a:prstGeom prst="rect">
            <a:avLst/>
          </a:prstGeom>
          <a:noFill/>
        </p:spPr>
        <p:txBody>
          <a:bodyPr wrap="none" rtlCol="0">
            <a:spAutoFit/>
          </a:bodyPr>
          <a:lstStyle/>
          <a:p>
            <a:r>
              <a:rPr lang="en-GB" dirty="0"/>
              <a:t>{In(item</a:t>
            </a:r>
            <a:r>
              <a:rPr lang="en-GB" baseline="-25000" dirty="0"/>
              <a:t>1</a:t>
            </a:r>
            <a:r>
              <a:rPr lang="en-GB" dirty="0"/>
              <a:t>) = bin</a:t>
            </a:r>
            <a:r>
              <a:rPr lang="en-GB" baseline="-25000" dirty="0"/>
              <a:t>1</a:t>
            </a:r>
          </a:p>
          <a:p>
            <a:r>
              <a:rPr lang="en-GB" dirty="0"/>
              <a:t>In(item</a:t>
            </a:r>
            <a:r>
              <a:rPr lang="en-GB" baseline="-25000" dirty="0"/>
              <a:t>2</a:t>
            </a:r>
            <a:r>
              <a:rPr lang="en-GB" dirty="0"/>
              <a:t>)=bin</a:t>
            </a:r>
            <a:r>
              <a:rPr lang="en-GB" baseline="-25000" dirty="0"/>
              <a:t>2</a:t>
            </a:r>
            <a:r>
              <a:rPr lang="en-GB" dirty="0"/>
              <a:t>}</a:t>
            </a:r>
          </a:p>
          <a:p>
            <a:r>
              <a:rPr lang="en-GB" dirty="0"/>
              <a:t>In(item</a:t>
            </a:r>
            <a:r>
              <a:rPr lang="en-GB" baseline="-25000" dirty="0"/>
              <a:t>3</a:t>
            </a:r>
            <a:r>
              <a:rPr lang="en-GB" dirty="0"/>
              <a:t>)=bin</a:t>
            </a:r>
            <a:r>
              <a:rPr lang="en-GB" baseline="-25000" dirty="0"/>
              <a:t>1</a:t>
            </a:r>
          </a:p>
          <a:p>
            <a:r>
              <a:rPr lang="en-GB" dirty="0"/>
              <a:t>in(item</a:t>
            </a:r>
            <a:r>
              <a:rPr lang="en-GB" baseline="-25000" dirty="0"/>
              <a:t>4</a:t>
            </a:r>
            <a:r>
              <a:rPr lang="en-GB" dirty="0"/>
              <a:t>)=bin</a:t>
            </a:r>
            <a:r>
              <a:rPr lang="en-GB" baseline="-25000" dirty="0"/>
              <a:t>2</a:t>
            </a:r>
          </a:p>
          <a:p>
            <a:r>
              <a:rPr lang="en-GB" dirty="0"/>
              <a:t>In(item</a:t>
            </a:r>
            <a:r>
              <a:rPr lang="en-GB" baseline="-25000" dirty="0"/>
              <a:t>5</a:t>
            </a:r>
            <a:r>
              <a:rPr lang="en-GB" dirty="0"/>
              <a:t>)=bin</a:t>
            </a:r>
            <a:r>
              <a:rPr lang="en-GB" baseline="-25000" dirty="0"/>
              <a:t>1</a:t>
            </a:r>
            <a:r>
              <a:rPr lang="en-GB" dirty="0"/>
              <a:t>}</a:t>
            </a:r>
          </a:p>
        </p:txBody>
      </p:sp>
      <p:sp>
        <p:nvSpPr>
          <p:cNvPr id="44" name="Oval 43"/>
          <p:cNvSpPr/>
          <p:nvPr/>
        </p:nvSpPr>
        <p:spPr>
          <a:xfrm>
            <a:off x="6300192" y="5445224"/>
            <a:ext cx="2304256" cy="15841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p:cNvSpPr txBox="1"/>
          <p:nvPr/>
        </p:nvSpPr>
        <p:spPr>
          <a:xfrm>
            <a:off x="5364088" y="6581001"/>
            <a:ext cx="1069460" cy="276999"/>
          </a:xfrm>
          <a:prstGeom prst="rect">
            <a:avLst/>
          </a:prstGeom>
          <a:noFill/>
        </p:spPr>
        <p:txBody>
          <a:bodyPr wrap="none" rtlCol="0">
            <a:spAutoFit/>
          </a:bodyPr>
          <a:lstStyle/>
          <a:p>
            <a:r>
              <a:rPr lang="en-GB" sz="1200" dirty="0"/>
              <a:t>item6 : {bin2}</a:t>
            </a:r>
          </a:p>
        </p:txBody>
      </p:sp>
      <p:cxnSp>
        <p:nvCxnSpPr>
          <p:cNvPr id="46" name="Straight Arrow Connector 45"/>
          <p:cNvCxnSpPr>
            <a:stCxn id="39" idx="5"/>
          </p:cNvCxnSpPr>
          <p:nvPr/>
        </p:nvCxnSpPr>
        <p:spPr>
          <a:xfrm>
            <a:off x="6055840" y="5780555"/>
            <a:ext cx="316360" cy="168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ettangolo 39"/>
          <p:cNvSpPr/>
          <p:nvPr/>
        </p:nvSpPr>
        <p:spPr>
          <a:xfrm>
            <a:off x="5000628" y="0"/>
            <a:ext cx="4572000" cy="461665"/>
          </a:xfrm>
          <a:prstGeom prst="rect">
            <a:avLst/>
          </a:prstGeom>
        </p:spPr>
        <p:txBody>
          <a:bodyPr>
            <a:spAutoFit/>
          </a:bodyPr>
          <a:lstStyle/>
          <a:p>
            <a:r>
              <a:rPr lang="en-GB" sz="1200" dirty="0">
                <a:solidFill>
                  <a:schemeClr val="tx2"/>
                </a:solidFill>
              </a:rPr>
              <a:t>capacity(bin1) = 21</a:t>
            </a:r>
          </a:p>
          <a:p>
            <a:r>
              <a:rPr lang="en-GB" sz="1200" dirty="0">
                <a:solidFill>
                  <a:schemeClr val="tx2"/>
                </a:solidFill>
              </a:rPr>
              <a:t>capacity(bin2) = 21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9" grpId="0"/>
      <p:bldP spid="10" grpId="0" animBg="1"/>
      <p:bldP spid="11" grpId="0"/>
      <p:bldP spid="13" grpId="0"/>
      <p:bldP spid="14" grpId="0" animBg="1"/>
      <p:bldP spid="16" grpId="0" animBg="1"/>
      <p:bldP spid="18" grpId="0" animBg="1"/>
      <p:bldP spid="19" grpId="0"/>
      <p:bldP spid="23" grpId="0"/>
      <p:bldP spid="24" grpId="0"/>
      <p:bldP spid="25" grpId="0" animBg="1"/>
      <p:bldP spid="29" grpId="0"/>
      <p:bldP spid="30" grpId="0"/>
      <p:bldP spid="32" grpId="0"/>
      <p:bldP spid="33" grpId="0" animBg="1"/>
      <p:bldP spid="36" grpId="0"/>
      <p:bldP spid="38" grpId="0"/>
      <p:bldP spid="39" grpId="0" animBg="1"/>
      <p:bldP spid="42" grpId="0"/>
      <p:bldP spid="43" grpId="0"/>
      <p:bldP spid="44" grpId="0" animBg="1"/>
      <p:bldP spid="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 Consistency</a:t>
            </a:r>
          </a:p>
        </p:txBody>
      </p:sp>
      <p:sp>
        <p:nvSpPr>
          <p:cNvPr id="3" name="Content Placeholder 2"/>
          <p:cNvSpPr>
            <a:spLocks noGrp="1"/>
          </p:cNvSpPr>
          <p:nvPr>
            <p:ph idx="1"/>
          </p:nvPr>
        </p:nvSpPr>
        <p:spPr/>
        <p:txBody>
          <a:bodyPr/>
          <a:lstStyle/>
          <a:p>
            <a:r>
              <a:rPr lang="en-GB" dirty="0"/>
              <a:t>If ever the domain of a variable becomes empty, that branch can be pruned.</a:t>
            </a:r>
          </a:p>
          <a:p>
            <a:r>
              <a:rPr lang="en-GB" dirty="0"/>
              <a:t>This means that only assignments that do not cause any domains to be emptied are made.</a:t>
            </a:r>
          </a:p>
          <a:p>
            <a:r>
              <a:rPr lang="en-GB" dirty="0"/>
              <a:t>If we leave out the unpacked value, this dramatically prunes the search space.</a:t>
            </a:r>
          </a:p>
          <a:p>
            <a:r>
              <a:rPr lang="en-GB" dirty="0"/>
              <a:t>As soon as a domain only has one value in it, we make that assignment and propagate.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83768" y="260648"/>
            <a:ext cx="1382045" cy="1200329"/>
          </a:xfrm>
          <a:prstGeom prst="rect">
            <a:avLst/>
          </a:prstGeom>
          <a:noFill/>
        </p:spPr>
        <p:txBody>
          <a:bodyPr wrap="none" rtlCol="0">
            <a:spAutoFit/>
          </a:bodyPr>
          <a:lstStyle/>
          <a:p>
            <a:r>
              <a:rPr lang="en-GB" sz="1200" dirty="0"/>
              <a:t>Item1 : {bin1,bin2}</a:t>
            </a:r>
          </a:p>
          <a:p>
            <a:r>
              <a:rPr lang="en-GB" sz="1200" dirty="0"/>
              <a:t>Item2: {bin1,bin2}</a:t>
            </a:r>
          </a:p>
          <a:p>
            <a:r>
              <a:rPr lang="en-GB" sz="1200" dirty="0"/>
              <a:t>Item3 : {bin1,bin2}</a:t>
            </a:r>
          </a:p>
          <a:p>
            <a:r>
              <a:rPr lang="en-GB" sz="1200" dirty="0"/>
              <a:t>item4 : {bin1,bin2}</a:t>
            </a:r>
          </a:p>
          <a:p>
            <a:r>
              <a:rPr lang="en-GB" sz="1200" dirty="0"/>
              <a:t>item5 : {bin1,bin2}</a:t>
            </a:r>
          </a:p>
          <a:p>
            <a:r>
              <a:rPr lang="en-GB" sz="1200" dirty="0"/>
              <a:t>item6 : {bin1,bin2}</a:t>
            </a:r>
          </a:p>
        </p:txBody>
      </p:sp>
      <p:sp>
        <p:nvSpPr>
          <p:cNvPr id="5" name="Oval 4"/>
          <p:cNvSpPr/>
          <p:nvPr/>
        </p:nvSpPr>
        <p:spPr>
          <a:xfrm>
            <a:off x="3923928" y="836712"/>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4139952" y="1052736"/>
            <a:ext cx="434734" cy="369332"/>
          </a:xfrm>
          <a:prstGeom prst="rect">
            <a:avLst/>
          </a:prstGeom>
          <a:noFill/>
        </p:spPr>
        <p:txBody>
          <a:bodyPr wrap="none" rtlCol="0">
            <a:spAutoFit/>
          </a:bodyPr>
          <a:lstStyle/>
          <a:p>
            <a:r>
              <a:rPr lang="en-GB" dirty="0"/>
              <a:t>{  }</a:t>
            </a:r>
          </a:p>
        </p:txBody>
      </p:sp>
      <p:sp>
        <p:nvSpPr>
          <p:cNvPr id="7" name="Oval 6"/>
          <p:cNvSpPr/>
          <p:nvPr/>
        </p:nvSpPr>
        <p:spPr>
          <a:xfrm>
            <a:off x="1907704" y="1844824"/>
            <a:ext cx="201622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a:stCxn id="5" idx="3"/>
            <a:endCxn id="7" idx="7"/>
          </p:cNvCxnSpPr>
          <p:nvPr/>
        </p:nvCxnSpPr>
        <p:spPr>
          <a:xfrm flipH="1">
            <a:off x="3628659" y="1617201"/>
            <a:ext cx="429180" cy="361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51720" y="2132856"/>
            <a:ext cx="1751505" cy="369332"/>
          </a:xfrm>
          <a:prstGeom prst="rect">
            <a:avLst/>
          </a:prstGeom>
          <a:noFill/>
        </p:spPr>
        <p:txBody>
          <a:bodyPr wrap="none" rtlCol="0">
            <a:spAutoFit/>
          </a:bodyPr>
          <a:lstStyle/>
          <a:p>
            <a:r>
              <a:rPr lang="en-GB" dirty="0"/>
              <a:t>{In(item</a:t>
            </a:r>
            <a:r>
              <a:rPr lang="en-GB" baseline="-25000" dirty="0"/>
              <a:t>1</a:t>
            </a:r>
            <a:r>
              <a:rPr lang="en-GB" dirty="0"/>
              <a:t>) = bin</a:t>
            </a:r>
            <a:r>
              <a:rPr lang="en-GB" baseline="-25000" dirty="0"/>
              <a:t>1</a:t>
            </a:r>
            <a:r>
              <a:rPr lang="en-GB" dirty="0"/>
              <a:t>}</a:t>
            </a:r>
          </a:p>
        </p:txBody>
      </p:sp>
      <p:sp>
        <p:nvSpPr>
          <p:cNvPr id="10" name="Oval 9"/>
          <p:cNvSpPr/>
          <p:nvPr/>
        </p:nvSpPr>
        <p:spPr>
          <a:xfrm>
            <a:off x="5148064" y="1916832"/>
            <a:ext cx="201622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5292080" y="2132856"/>
            <a:ext cx="1751505" cy="369332"/>
          </a:xfrm>
          <a:prstGeom prst="rect">
            <a:avLst/>
          </a:prstGeom>
          <a:noFill/>
        </p:spPr>
        <p:txBody>
          <a:bodyPr wrap="none" rtlCol="0">
            <a:spAutoFit/>
          </a:bodyPr>
          <a:lstStyle/>
          <a:p>
            <a:r>
              <a:rPr lang="en-GB" dirty="0"/>
              <a:t>{In(item</a:t>
            </a:r>
            <a:r>
              <a:rPr lang="en-GB" baseline="-25000" dirty="0"/>
              <a:t>1</a:t>
            </a:r>
            <a:r>
              <a:rPr lang="en-GB" dirty="0"/>
              <a:t>) = bin</a:t>
            </a:r>
            <a:r>
              <a:rPr lang="en-GB" baseline="-25000" dirty="0"/>
              <a:t>2</a:t>
            </a:r>
            <a:r>
              <a:rPr lang="en-GB" dirty="0"/>
              <a:t>}</a:t>
            </a:r>
          </a:p>
        </p:txBody>
      </p:sp>
      <p:cxnSp>
        <p:nvCxnSpPr>
          <p:cNvPr id="12" name="Straight Arrow Connector 11"/>
          <p:cNvCxnSpPr>
            <a:stCxn id="5" idx="5"/>
            <a:endCxn id="10" idx="1"/>
          </p:cNvCxnSpPr>
          <p:nvPr/>
        </p:nvCxnSpPr>
        <p:spPr>
          <a:xfrm>
            <a:off x="4704417" y="1617201"/>
            <a:ext cx="738916" cy="433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79512" y="2996952"/>
            <a:ext cx="1679370" cy="1477328"/>
          </a:xfrm>
          <a:prstGeom prst="rect">
            <a:avLst/>
          </a:prstGeom>
          <a:noFill/>
        </p:spPr>
        <p:txBody>
          <a:bodyPr wrap="none" rtlCol="0">
            <a:spAutoFit/>
          </a:bodyPr>
          <a:lstStyle/>
          <a:p>
            <a:r>
              <a:rPr lang="en-GB" dirty="0"/>
              <a:t>{In(item</a:t>
            </a:r>
            <a:r>
              <a:rPr lang="en-GB" baseline="-25000" dirty="0"/>
              <a:t>1</a:t>
            </a:r>
            <a:r>
              <a:rPr lang="en-GB" dirty="0"/>
              <a:t>) = bin</a:t>
            </a:r>
            <a:r>
              <a:rPr lang="en-GB" baseline="-25000" dirty="0"/>
              <a:t>1</a:t>
            </a:r>
          </a:p>
          <a:p>
            <a:r>
              <a:rPr lang="en-GB" dirty="0"/>
              <a:t>In(item</a:t>
            </a:r>
            <a:r>
              <a:rPr lang="en-GB" baseline="-25000" dirty="0"/>
              <a:t>2</a:t>
            </a:r>
            <a:r>
              <a:rPr lang="en-GB" dirty="0"/>
              <a:t>)=bin</a:t>
            </a:r>
            <a:r>
              <a:rPr lang="en-GB" baseline="-25000" dirty="0"/>
              <a:t>1</a:t>
            </a:r>
          </a:p>
          <a:p>
            <a:r>
              <a:rPr lang="en-GB" dirty="0">
                <a:solidFill>
                  <a:srgbClr val="FF0000"/>
                </a:solidFill>
              </a:rPr>
              <a:t>In(item</a:t>
            </a:r>
            <a:r>
              <a:rPr lang="en-GB" baseline="-25000" dirty="0">
                <a:solidFill>
                  <a:srgbClr val="FF0000"/>
                </a:solidFill>
              </a:rPr>
              <a:t>3</a:t>
            </a:r>
            <a:r>
              <a:rPr lang="en-GB" dirty="0">
                <a:solidFill>
                  <a:srgbClr val="FF0000"/>
                </a:solidFill>
              </a:rPr>
              <a:t>)=bin</a:t>
            </a:r>
            <a:r>
              <a:rPr lang="en-GB" baseline="-25000" dirty="0">
                <a:solidFill>
                  <a:srgbClr val="FF0000"/>
                </a:solidFill>
              </a:rPr>
              <a:t>2</a:t>
            </a:r>
          </a:p>
          <a:p>
            <a:r>
              <a:rPr lang="en-GB" dirty="0">
                <a:solidFill>
                  <a:srgbClr val="FF0000"/>
                </a:solidFill>
              </a:rPr>
              <a:t>In(item</a:t>
            </a:r>
            <a:r>
              <a:rPr lang="en-GB" baseline="-25000" dirty="0">
                <a:solidFill>
                  <a:srgbClr val="FF0000"/>
                </a:solidFill>
              </a:rPr>
              <a:t>4</a:t>
            </a:r>
            <a:r>
              <a:rPr lang="en-GB" dirty="0">
                <a:solidFill>
                  <a:srgbClr val="FF0000"/>
                </a:solidFill>
              </a:rPr>
              <a:t>)=bin</a:t>
            </a:r>
            <a:r>
              <a:rPr lang="en-GB" baseline="-25000" dirty="0">
                <a:solidFill>
                  <a:srgbClr val="FF0000"/>
                </a:solidFill>
              </a:rPr>
              <a:t>2</a:t>
            </a:r>
          </a:p>
          <a:p>
            <a:r>
              <a:rPr lang="en-GB" dirty="0">
                <a:solidFill>
                  <a:srgbClr val="FF0000"/>
                </a:solidFill>
              </a:rPr>
              <a:t>In(item</a:t>
            </a:r>
            <a:r>
              <a:rPr lang="en-GB" baseline="-25000" dirty="0">
                <a:solidFill>
                  <a:srgbClr val="FF0000"/>
                </a:solidFill>
              </a:rPr>
              <a:t>5</a:t>
            </a:r>
            <a:r>
              <a:rPr lang="en-GB" dirty="0">
                <a:solidFill>
                  <a:srgbClr val="FF0000"/>
                </a:solidFill>
              </a:rPr>
              <a:t>)=bin</a:t>
            </a:r>
            <a:r>
              <a:rPr lang="en-GB" baseline="-25000" dirty="0">
                <a:solidFill>
                  <a:srgbClr val="FF0000"/>
                </a:solidFill>
              </a:rPr>
              <a:t>2</a:t>
            </a:r>
            <a:r>
              <a:rPr lang="en-GB" dirty="0"/>
              <a:t>}</a:t>
            </a:r>
          </a:p>
        </p:txBody>
      </p:sp>
      <p:sp>
        <p:nvSpPr>
          <p:cNvPr id="14" name="Oval 13"/>
          <p:cNvSpPr/>
          <p:nvPr/>
        </p:nvSpPr>
        <p:spPr>
          <a:xfrm>
            <a:off x="0" y="2924944"/>
            <a:ext cx="2016224" cy="15841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p:cNvCxnSpPr>
            <a:stCxn id="7" idx="3"/>
          </p:cNvCxnSpPr>
          <p:nvPr/>
        </p:nvCxnSpPr>
        <p:spPr>
          <a:xfrm flipH="1">
            <a:off x="1259632" y="2625313"/>
            <a:ext cx="943341" cy="5156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123728" y="3284984"/>
            <a:ext cx="201622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p:cNvCxnSpPr>
            <a:endCxn id="16" idx="0"/>
          </p:cNvCxnSpPr>
          <p:nvPr/>
        </p:nvCxnSpPr>
        <p:spPr>
          <a:xfrm>
            <a:off x="2987824" y="2780928"/>
            <a:ext cx="144016"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355976" y="3284984"/>
            <a:ext cx="201622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4499992" y="3429000"/>
            <a:ext cx="1679370" cy="646331"/>
          </a:xfrm>
          <a:prstGeom prst="rect">
            <a:avLst/>
          </a:prstGeom>
          <a:noFill/>
        </p:spPr>
        <p:txBody>
          <a:bodyPr wrap="none" rtlCol="0">
            <a:spAutoFit/>
          </a:bodyPr>
          <a:lstStyle/>
          <a:p>
            <a:r>
              <a:rPr lang="en-GB" dirty="0"/>
              <a:t>{In(item</a:t>
            </a:r>
            <a:r>
              <a:rPr lang="en-GB" baseline="-25000" dirty="0"/>
              <a:t>1</a:t>
            </a:r>
            <a:r>
              <a:rPr lang="en-GB" dirty="0"/>
              <a:t>) = bin</a:t>
            </a:r>
            <a:r>
              <a:rPr lang="en-GB" baseline="-25000" dirty="0"/>
              <a:t>2</a:t>
            </a:r>
          </a:p>
          <a:p>
            <a:r>
              <a:rPr lang="en-GB" dirty="0"/>
              <a:t>In(item</a:t>
            </a:r>
            <a:r>
              <a:rPr lang="en-GB" baseline="-25000" dirty="0"/>
              <a:t>2</a:t>
            </a:r>
            <a:r>
              <a:rPr lang="en-GB" dirty="0"/>
              <a:t>)=bin</a:t>
            </a:r>
            <a:r>
              <a:rPr lang="en-GB" baseline="-25000" dirty="0"/>
              <a:t>1</a:t>
            </a:r>
            <a:r>
              <a:rPr lang="en-GB" dirty="0"/>
              <a:t>}</a:t>
            </a:r>
          </a:p>
        </p:txBody>
      </p:sp>
      <p:cxnSp>
        <p:nvCxnSpPr>
          <p:cNvPr id="20" name="Straight Arrow Connector 19"/>
          <p:cNvCxnSpPr>
            <a:stCxn id="10" idx="3"/>
          </p:cNvCxnSpPr>
          <p:nvPr/>
        </p:nvCxnSpPr>
        <p:spPr>
          <a:xfrm flipH="1">
            <a:off x="5148064" y="2697321"/>
            <a:ext cx="295269" cy="5876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588224" y="2852936"/>
            <a:ext cx="576064"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2000" cy="1200329"/>
          </a:xfrm>
          <a:prstGeom prst="rect">
            <a:avLst/>
          </a:prstGeom>
        </p:spPr>
        <p:txBody>
          <a:bodyPr>
            <a:spAutoFit/>
          </a:bodyPr>
          <a:lstStyle/>
          <a:p>
            <a:r>
              <a:rPr lang="en-GB" sz="1200" dirty="0">
                <a:solidFill>
                  <a:schemeClr val="tx2"/>
                </a:solidFill>
              </a:rPr>
              <a:t>size(item</a:t>
            </a:r>
            <a:r>
              <a:rPr lang="en-GB" sz="1200" baseline="-25000" dirty="0">
                <a:solidFill>
                  <a:schemeClr val="tx2"/>
                </a:solidFill>
              </a:rPr>
              <a:t>1</a:t>
            </a:r>
            <a:r>
              <a:rPr lang="en-GB" sz="1200" dirty="0">
                <a:solidFill>
                  <a:schemeClr val="tx2"/>
                </a:solidFill>
              </a:rPr>
              <a:t>) =10</a:t>
            </a:r>
          </a:p>
          <a:p>
            <a:r>
              <a:rPr lang="en-GB" sz="1200" dirty="0">
                <a:solidFill>
                  <a:schemeClr val="tx2"/>
                </a:solidFill>
              </a:rPr>
              <a:t>size(item</a:t>
            </a:r>
            <a:r>
              <a:rPr lang="en-GB" sz="1200" baseline="-25000" dirty="0">
                <a:solidFill>
                  <a:schemeClr val="tx2"/>
                </a:solidFill>
              </a:rPr>
              <a:t>2</a:t>
            </a:r>
            <a:r>
              <a:rPr lang="en-GB" sz="1200" dirty="0">
                <a:solidFill>
                  <a:schemeClr val="tx2"/>
                </a:solidFill>
              </a:rPr>
              <a:t>) = 10</a:t>
            </a:r>
          </a:p>
          <a:p>
            <a:r>
              <a:rPr lang="en-GB" sz="1200" dirty="0">
                <a:solidFill>
                  <a:schemeClr val="tx2"/>
                </a:solidFill>
              </a:rPr>
              <a:t>size(item</a:t>
            </a:r>
            <a:r>
              <a:rPr lang="en-GB" sz="1200" baseline="-25000" dirty="0">
                <a:solidFill>
                  <a:schemeClr val="tx2"/>
                </a:solidFill>
              </a:rPr>
              <a:t>3</a:t>
            </a:r>
            <a:r>
              <a:rPr lang="en-GB" sz="1200" dirty="0">
                <a:solidFill>
                  <a:schemeClr val="tx2"/>
                </a:solidFill>
              </a:rPr>
              <a:t>) = 9</a:t>
            </a:r>
          </a:p>
          <a:p>
            <a:r>
              <a:rPr lang="en-GB" sz="1200" dirty="0">
                <a:solidFill>
                  <a:schemeClr val="tx2"/>
                </a:solidFill>
              </a:rPr>
              <a:t>size(item</a:t>
            </a:r>
            <a:r>
              <a:rPr lang="en-GB" sz="1200" baseline="-25000" dirty="0">
                <a:solidFill>
                  <a:schemeClr val="tx2"/>
                </a:solidFill>
              </a:rPr>
              <a:t>4</a:t>
            </a:r>
            <a:r>
              <a:rPr lang="en-GB" sz="1200" dirty="0">
                <a:solidFill>
                  <a:schemeClr val="tx2"/>
                </a:solidFill>
              </a:rPr>
              <a:t>) = 9</a:t>
            </a:r>
          </a:p>
          <a:p>
            <a:r>
              <a:rPr lang="en-GB" sz="1200" dirty="0">
                <a:solidFill>
                  <a:schemeClr val="tx2"/>
                </a:solidFill>
              </a:rPr>
              <a:t>size(item</a:t>
            </a:r>
            <a:r>
              <a:rPr lang="en-GB" sz="1200" baseline="-25000" dirty="0">
                <a:solidFill>
                  <a:schemeClr val="tx2"/>
                </a:solidFill>
              </a:rPr>
              <a:t>5</a:t>
            </a:r>
            <a:r>
              <a:rPr lang="en-GB" sz="1200" dirty="0">
                <a:solidFill>
                  <a:schemeClr val="tx2"/>
                </a:solidFill>
              </a:rPr>
              <a:t>) = 2</a:t>
            </a:r>
          </a:p>
          <a:p>
            <a:r>
              <a:rPr lang="en-GB" sz="1200" dirty="0">
                <a:solidFill>
                  <a:schemeClr val="tx2"/>
                </a:solidFill>
              </a:rPr>
              <a:t>size(item</a:t>
            </a:r>
            <a:r>
              <a:rPr lang="en-GB" sz="1200" baseline="-25000" dirty="0">
                <a:solidFill>
                  <a:schemeClr val="tx2"/>
                </a:solidFill>
              </a:rPr>
              <a:t>6</a:t>
            </a:r>
            <a:r>
              <a:rPr lang="en-GB" sz="1200" dirty="0">
                <a:solidFill>
                  <a:schemeClr val="tx2"/>
                </a:solidFill>
              </a:rPr>
              <a:t>) = 2</a:t>
            </a:r>
          </a:p>
        </p:txBody>
      </p:sp>
      <p:sp>
        <p:nvSpPr>
          <p:cNvPr id="23" name="TextBox 22"/>
          <p:cNvSpPr txBox="1"/>
          <p:nvPr/>
        </p:nvSpPr>
        <p:spPr>
          <a:xfrm>
            <a:off x="2267744" y="3429000"/>
            <a:ext cx="1679370" cy="646331"/>
          </a:xfrm>
          <a:prstGeom prst="rect">
            <a:avLst/>
          </a:prstGeom>
          <a:noFill/>
        </p:spPr>
        <p:txBody>
          <a:bodyPr wrap="none" rtlCol="0">
            <a:spAutoFit/>
          </a:bodyPr>
          <a:lstStyle/>
          <a:p>
            <a:r>
              <a:rPr lang="en-GB" dirty="0"/>
              <a:t>{In(item</a:t>
            </a:r>
            <a:r>
              <a:rPr lang="en-GB" baseline="-25000" dirty="0"/>
              <a:t>1</a:t>
            </a:r>
            <a:r>
              <a:rPr lang="en-GB" dirty="0"/>
              <a:t>) = bin</a:t>
            </a:r>
            <a:r>
              <a:rPr lang="en-GB" baseline="-25000" dirty="0"/>
              <a:t>1</a:t>
            </a:r>
          </a:p>
          <a:p>
            <a:r>
              <a:rPr lang="en-GB" dirty="0"/>
              <a:t>In(item</a:t>
            </a:r>
            <a:r>
              <a:rPr lang="en-GB" baseline="-25000" dirty="0"/>
              <a:t>2</a:t>
            </a:r>
            <a:r>
              <a:rPr lang="en-GB" dirty="0"/>
              <a:t>)=bin</a:t>
            </a:r>
            <a:r>
              <a:rPr lang="en-GB" baseline="-25000" dirty="0"/>
              <a:t>2</a:t>
            </a:r>
            <a:r>
              <a:rPr lang="en-GB" dirty="0"/>
              <a:t>}</a:t>
            </a:r>
          </a:p>
        </p:txBody>
      </p:sp>
      <p:sp>
        <p:nvSpPr>
          <p:cNvPr id="24" name="TextBox 23"/>
          <p:cNvSpPr txBox="1"/>
          <p:nvPr/>
        </p:nvSpPr>
        <p:spPr>
          <a:xfrm>
            <a:off x="6732240" y="3429000"/>
            <a:ext cx="1679370" cy="646331"/>
          </a:xfrm>
          <a:prstGeom prst="rect">
            <a:avLst/>
          </a:prstGeom>
          <a:noFill/>
        </p:spPr>
        <p:txBody>
          <a:bodyPr wrap="none" rtlCol="0">
            <a:spAutoFit/>
          </a:bodyPr>
          <a:lstStyle/>
          <a:p>
            <a:r>
              <a:rPr lang="en-GB" dirty="0"/>
              <a:t>{In(item</a:t>
            </a:r>
            <a:r>
              <a:rPr lang="en-GB" baseline="-25000" dirty="0"/>
              <a:t>1</a:t>
            </a:r>
            <a:r>
              <a:rPr lang="en-GB" dirty="0"/>
              <a:t>) = bin</a:t>
            </a:r>
            <a:r>
              <a:rPr lang="en-GB" baseline="-25000" dirty="0"/>
              <a:t>2</a:t>
            </a:r>
          </a:p>
          <a:p>
            <a:r>
              <a:rPr lang="en-GB" dirty="0"/>
              <a:t>In(item</a:t>
            </a:r>
            <a:r>
              <a:rPr lang="en-GB" baseline="-25000" dirty="0"/>
              <a:t>2</a:t>
            </a:r>
            <a:r>
              <a:rPr lang="en-GB" dirty="0"/>
              <a:t>)=bin</a:t>
            </a:r>
            <a:r>
              <a:rPr lang="en-GB" baseline="-25000" dirty="0"/>
              <a:t>2</a:t>
            </a:r>
            <a:r>
              <a:rPr lang="en-GB" dirty="0"/>
              <a:t>}</a:t>
            </a:r>
          </a:p>
        </p:txBody>
      </p:sp>
      <p:sp>
        <p:nvSpPr>
          <p:cNvPr id="25" name="Oval 24"/>
          <p:cNvSpPr/>
          <p:nvPr/>
        </p:nvSpPr>
        <p:spPr>
          <a:xfrm>
            <a:off x="6660232" y="3284984"/>
            <a:ext cx="201622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p:cNvSpPr txBox="1"/>
          <p:nvPr/>
        </p:nvSpPr>
        <p:spPr>
          <a:xfrm>
            <a:off x="539552" y="1628800"/>
            <a:ext cx="1382045" cy="1015663"/>
          </a:xfrm>
          <a:prstGeom prst="rect">
            <a:avLst/>
          </a:prstGeom>
          <a:noFill/>
        </p:spPr>
        <p:txBody>
          <a:bodyPr wrap="none" rtlCol="0">
            <a:spAutoFit/>
          </a:bodyPr>
          <a:lstStyle/>
          <a:p>
            <a:r>
              <a:rPr lang="en-GB" sz="1200" dirty="0"/>
              <a:t>Item2: {bin1,bin2}</a:t>
            </a:r>
          </a:p>
          <a:p>
            <a:r>
              <a:rPr lang="en-GB" sz="1200" dirty="0"/>
              <a:t>Item3 : {bin1,bin2}</a:t>
            </a:r>
          </a:p>
          <a:p>
            <a:r>
              <a:rPr lang="en-GB" sz="1200" dirty="0"/>
              <a:t>item4 : {bin1,bin2}</a:t>
            </a:r>
          </a:p>
          <a:p>
            <a:r>
              <a:rPr lang="en-GB" sz="1200" dirty="0"/>
              <a:t>item5 : {bin1,bin2}</a:t>
            </a:r>
          </a:p>
          <a:p>
            <a:r>
              <a:rPr lang="en-GB" sz="1200" dirty="0"/>
              <a:t>item6 : {bin1,bin2}</a:t>
            </a:r>
          </a:p>
        </p:txBody>
      </p:sp>
      <p:sp>
        <p:nvSpPr>
          <p:cNvPr id="30" name="TextBox 29"/>
          <p:cNvSpPr txBox="1"/>
          <p:nvPr/>
        </p:nvSpPr>
        <p:spPr>
          <a:xfrm>
            <a:off x="0" y="4365104"/>
            <a:ext cx="756874" cy="276999"/>
          </a:xfrm>
          <a:prstGeom prst="rect">
            <a:avLst/>
          </a:prstGeom>
          <a:noFill/>
        </p:spPr>
        <p:txBody>
          <a:bodyPr wrap="none" rtlCol="0">
            <a:spAutoFit/>
          </a:bodyPr>
          <a:lstStyle/>
          <a:p>
            <a:r>
              <a:rPr lang="en-GB" sz="1200" dirty="0"/>
              <a:t>item6 : {}</a:t>
            </a:r>
          </a:p>
        </p:txBody>
      </p:sp>
      <p:sp>
        <p:nvSpPr>
          <p:cNvPr id="32" name="TextBox 31"/>
          <p:cNvSpPr txBox="1"/>
          <p:nvPr/>
        </p:nvSpPr>
        <p:spPr>
          <a:xfrm>
            <a:off x="1691680" y="4509120"/>
            <a:ext cx="1703415" cy="1200329"/>
          </a:xfrm>
          <a:prstGeom prst="rect">
            <a:avLst/>
          </a:prstGeom>
          <a:noFill/>
        </p:spPr>
        <p:txBody>
          <a:bodyPr wrap="none" rtlCol="0">
            <a:spAutoFit/>
          </a:bodyPr>
          <a:lstStyle/>
          <a:p>
            <a:r>
              <a:rPr lang="en-GB" dirty="0"/>
              <a:t>{In(item</a:t>
            </a:r>
            <a:r>
              <a:rPr lang="en-GB" baseline="-25000" dirty="0"/>
              <a:t>1</a:t>
            </a:r>
            <a:r>
              <a:rPr lang="en-GB" dirty="0"/>
              <a:t>) = bin</a:t>
            </a:r>
            <a:r>
              <a:rPr lang="en-GB" baseline="-25000" dirty="0"/>
              <a:t>1</a:t>
            </a:r>
          </a:p>
          <a:p>
            <a:r>
              <a:rPr lang="en-GB" dirty="0"/>
              <a:t>In(item</a:t>
            </a:r>
            <a:r>
              <a:rPr lang="en-GB" baseline="-25000" dirty="0"/>
              <a:t>2</a:t>
            </a:r>
            <a:r>
              <a:rPr lang="en-GB" dirty="0"/>
              <a:t>)=bin</a:t>
            </a:r>
            <a:r>
              <a:rPr lang="en-GB" baseline="-25000" dirty="0"/>
              <a:t>2</a:t>
            </a:r>
            <a:r>
              <a:rPr lang="en-GB" dirty="0"/>
              <a:t>}</a:t>
            </a:r>
          </a:p>
          <a:p>
            <a:r>
              <a:rPr lang="en-GB" dirty="0"/>
              <a:t>In(item</a:t>
            </a:r>
            <a:r>
              <a:rPr lang="en-GB" baseline="-25000" dirty="0"/>
              <a:t>3</a:t>
            </a:r>
            <a:r>
              <a:rPr lang="en-GB" dirty="0"/>
              <a:t>)=bin</a:t>
            </a:r>
            <a:r>
              <a:rPr lang="en-GB" baseline="-25000" dirty="0"/>
              <a:t>1</a:t>
            </a:r>
          </a:p>
          <a:p>
            <a:r>
              <a:rPr lang="en-GB" dirty="0">
                <a:solidFill>
                  <a:srgbClr val="FF0000"/>
                </a:solidFill>
              </a:rPr>
              <a:t>In(item</a:t>
            </a:r>
            <a:r>
              <a:rPr lang="en-GB" baseline="-25000" dirty="0">
                <a:solidFill>
                  <a:srgbClr val="FF0000"/>
                </a:solidFill>
              </a:rPr>
              <a:t>4</a:t>
            </a:r>
            <a:r>
              <a:rPr lang="en-GB" dirty="0">
                <a:solidFill>
                  <a:srgbClr val="FF0000"/>
                </a:solidFill>
              </a:rPr>
              <a:t>)=bin</a:t>
            </a:r>
            <a:r>
              <a:rPr lang="en-GB" baseline="-25000" dirty="0">
                <a:solidFill>
                  <a:srgbClr val="FF0000"/>
                </a:solidFill>
              </a:rPr>
              <a:t>2</a:t>
            </a:r>
            <a:r>
              <a:rPr lang="en-GB" dirty="0"/>
              <a:t>}</a:t>
            </a:r>
          </a:p>
        </p:txBody>
      </p:sp>
      <p:sp>
        <p:nvSpPr>
          <p:cNvPr id="33" name="Oval 32"/>
          <p:cNvSpPr/>
          <p:nvPr/>
        </p:nvSpPr>
        <p:spPr>
          <a:xfrm>
            <a:off x="1547664" y="4437112"/>
            <a:ext cx="2160240" cy="14401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Arrow Connector 33"/>
          <p:cNvCxnSpPr/>
          <p:nvPr/>
        </p:nvCxnSpPr>
        <p:spPr>
          <a:xfrm flipH="1">
            <a:off x="2339752" y="4149080"/>
            <a:ext cx="36004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11560" y="5589240"/>
            <a:ext cx="1382045" cy="461665"/>
          </a:xfrm>
          <a:prstGeom prst="rect">
            <a:avLst/>
          </a:prstGeom>
          <a:noFill/>
        </p:spPr>
        <p:txBody>
          <a:bodyPr wrap="square" rtlCol="0">
            <a:spAutoFit/>
          </a:bodyPr>
          <a:lstStyle/>
          <a:p>
            <a:r>
              <a:rPr lang="en-GB" sz="1200" dirty="0"/>
              <a:t>item5 : {bin1,bin2}</a:t>
            </a:r>
          </a:p>
          <a:p>
            <a:r>
              <a:rPr lang="en-GB" sz="1200" dirty="0"/>
              <a:t>item6 : {bin1,bin2}</a:t>
            </a:r>
          </a:p>
        </p:txBody>
      </p:sp>
      <p:cxnSp>
        <p:nvCxnSpPr>
          <p:cNvPr id="41" name="Straight Arrow Connector 40"/>
          <p:cNvCxnSpPr/>
          <p:nvPr/>
        </p:nvCxnSpPr>
        <p:spPr>
          <a:xfrm>
            <a:off x="3707904" y="5229200"/>
            <a:ext cx="504056"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499992" y="4725144"/>
            <a:ext cx="1679370" cy="1754326"/>
          </a:xfrm>
          <a:prstGeom prst="rect">
            <a:avLst/>
          </a:prstGeom>
          <a:noFill/>
        </p:spPr>
        <p:txBody>
          <a:bodyPr wrap="none" rtlCol="0">
            <a:spAutoFit/>
          </a:bodyPr>
          <a:lstStyle/>
          <a:p>
            <a:r>
              <a:rPr lang="en-GB" dirty="0"/>
              <a:t>{In(item</a:t>
            </a:r>
            <a:r>
              <a:rPr lang="en-GB" baseline="-25000" dirty="0"/>
              <a:t>1</a:t>
            </a:r>
            <a:r>
              <a:rPr lang="en-GB" dirty="0"/>
              <a:t>) = bin</a:t>
            </a:r>
            <a:r>
              <a:rPr lang="en-GB" baseline="-25000" dirty="0"/>
              <a:t>1</a:t>
            </a:r>
          </a:p>
          <a:p>
            <a:r>
              <a:rPr lang="en-GB" dirty="0"/>
              <a:t>In(item</a:t>
            </a:r>
            <a:r>
              <a:rPr lang="en-GB" baseline="-25000" dirty="0"/>
              <a:t>2</a:t>
            </a:r>
            <a:r>
              <a:rPr lang="en-GB" dirty="0"/>
              <a:t>)=bin</a:t>
            </a:r>
            <a:r>
              <a:rPr lang="en-GB" baseline="-25000" dirty="0"/>
              <a:t>2</a:t>
            </a:r>
            <a:r>
              <a:rPr lang="en-GB" dirty="0"/>
              <a:t>}</a:t>
            </a:r>
          </a:p>
          <a:p>
            <a:r>
              <a:rPr lang="en-GB" dirty="0"/>
              <a:t>In(item</a:t>
            </a:r>
            <a:r>
              <a:rPr lang="en-GB" baseline="-25000" dirty="0"/>
              <a:t>3</a:t>
            </a:r>
            <a:r>
              <a:rPr lang="en-GB" dirty="0"/>
              <a:t>)=bin</a:t>
            </a:r>
            <a:r>
              <a:rPr lang="en-GB" baseline="-25000" dirty="0"/>
              <a:t>1</a:t>
            </a:r>
          </a:p>
          <a:p>
            <a:r>
              <a:rPr lang="en-GB" dirty="0"/>
              <a:t>in(item</a:t>
            </a:r>
            <a:r>
              <a:rPr lang="en-GB" baseline="-25000" dirty="0"/>
              <a:t>4</a:t>
            </a:r>
            <a:r>
              <a:rPr lang="en-GB" dirty="0"/>
              <a:t>)=bin</a:t>
            </a:r>
            <a:r>
              <a:rPr lang="en-GB" baseline="-25000" dirty="0"/>
              <a:t>2</a:t>
            </a:r>
          </a:p>
          <a:p>
            <a:r>
              <a:rPr lang="en-GB" dirty="0"/>
              <a:t>In(item</a:t>
            </a:r>
            <a:r>
              <a:rPr lang="en-GB" baseline="-25000" dirty="0"/>
              <a:t>5</a:t>
            </a:r>
            <a:r>
              <a:rPr lang="en-GB" dirty="0"/>
              <a:t>)=bin</a:t>
            </a:r>
            <a:r>
              <a:rPr lang="en-GB" baseline="-25000" dirty="0"/>
              <a:t>1</a:t>
            </a:r>
          </a:p>
          <a:p>
            <a:r>
              <a:rPr lang="en-GB" dirty="0">
                <a:solidFill>
                  <a:srgbClr val="FF0000"/>
                </a:solidFill>
              </a:rPr>
              <a:t>In(item</a:t>
            </a:r>
            <a:r>
              <a:rPr lang="en-GB" baseline="-25000" dirty="0">
                <a:solidFill>
                  <a:srgbClr val="FF0000"/>
                </a:solidFill>
              </a:rPr>
              <a:t>6</a:t>
            </a:r>
            <a:r>
              <a:rPr lang="en-GB" dirty="0">
                <a:solidFill>
                  <a:srgbClr val="FF0000"/>
                </a:solidFill>
              </a:rPr>
              <a:t>)=bin</a:t>
            </a:r>
            <a:r>
              <a:rPr lang="en-GB" baseline="-25000" dirty="0">
                <a:solidFill>
                  <a:srgbClr val="FF0000"/>
                </a:solidFill>
              </a:rPr>
              <a:t>2</a:t>
            </a:r>
            <a:r>
              <a:rPr lang="en-GB" dirty="0"/>
              <a:t>}</a:t>
            </a:r>
          </a:p>
        </p:txBody>
      </p:sp>
      <p:sp>
        <p:nvSpPr>
          <p:cNvPr id="44" name="Oval 43"/>
          <p:cNvSpPr/>
          <p:nvPr/>
        </p:nvSpPr>
        <p:spPr>
          <a:xfrm>
            <a:off x="4139952" y="4869160"/>
            <a:ext cx="2304256" cy="15841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6" name="Straight Connector 45"/>
          <p:cNvCxnSpPr/>
          <p:nvPr/>
        </p:nvCxnSpPr>
        <p:spPr>
          <a:xfrm>
            <a:off x="0" y="4653136"/>
            <a:ext cx="971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Rettangolo 34"/>
          <p:cNvSpPr/>
          <p:nvPr/>
        </p:nvSpPr>
        <p:spPr>
          <a:xfrm>
            <a:off x="5000628" y="0"/>
            <a:ext cx="4572000" cy="461665"/>
          </a:xfrm>
          <a:prstGeom prst="rect">
            <a:avLst/>
          </a:prstGeom>
        </p:spPr>
        <p:txBody>
          <a:bodyPr>
            <a:spAutoFit/>
          </a:bodyPr>
          <a:lstStyle/>
          <a:p>
            <a:r>
              <a:rPr lang="en-GB" sz="1200" dirty="0">
                <a:solidFill>
                  <a:schemeClr val="tx2"/>
                </a:solidFill>
              </a:rPr>
              <a:t>capacity(bin1) = 21</a:t>
            </a:r>
          </a:p>
          <a:p>
            <a:r>
              <a:rPr lang="en-GB" sz="1200" dirty="0">
                <a:solidFill>
                  <a:schemeClr val="tx2"/>
                </a:solidFill>
              </a:rPr>
              <a:t>capacity(bin2) = 21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P spid="11" grpId="0"/>
      <p:bldP spid="13" grpId="0"/>
      <p:bldP spid="14" grpId="0" animBg="1"/>
      <p:bldP spid="16" grpId="0" animBg="1"/>
      <p:bldP spid="18" grpId="0" animBg="1"/>
      <p:bldP spid="19" grpId="0"/>
      <p:bldP spid="23" grpId="0"/>
      <p:bldP spid="24" grpId="0"/>
      <p:bldP spid="25" grpId="0" animBg="1"/>
      <p:bldP spid="29" grpId="0"/>
      <p:bldP spid="30" grpId="0"/>
      <p:bldP spid="32" grpId="0"/>
      <p:bldP spid="33" grpId="0" animBg="1"/>
      <p:bldP spid="36" grpId="0"/>
      <p:bldP spid="43" grpId="0"/>
      <p:bldP spid="4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Constraint Satisfaction</a:t>
            </a:r>
          </a:p>
        </p:txBody>
      </p:sp>
      <p:sp>
        <p:nvSpPr>
          <p:cNvPr id="3" name="Content Placeholder 2"/>
          <p:cNvSpPr>
            <a:spLocks noGrp="1"/>
          </p:cNvSpPr>
          <p:nvPr>
            <p:ph idx="1"/>
          </p:nvPr>
        </p:nvSpPr>
        <p:spPr/>
        <p:txBody>
          <a:bodyPr>
            <a:normAutofit fontScale="85000" lnSpcReduction="10000"/>
          </a:bodyPr>
          <a:lstStyle/>
          <a:p>
            <a:r>
              <a:rPr lang="en-GB" sz="3000" dirty="0"/>
              <a:t>Modelling the problem this way leads to a constraint satisfaction problem (CSP)</a:t>
            </a:r>
          </a:p>
          <a:p>
            <a:r>
              <a:rPr lang="en-GB" sz="3000" dirty="0"/>
              <a:t>A CSP consists of:</a:t>
            </a:r>
          </a:p>
          <a:p>
            <a:pPr lvl="1"/>
            <a:r>
              <a:rPr lang="en-GB" sz="2200" dirty="0"/>
              <a:t>A set of variables</a:t>
            </a:r>
          </a:p>
          <a:p>
            <a:pPr lvl="1"/>
            <a:r>
              <a:rPr lang="en-GB" sz="2200" dirty="0"/>
              <a:t>A set of domains, one for each variable</a:t>
            </a:r>
          </a:p>
          <a:p>
            <a:pPr lvl="1"/>
            <a:r>
              <a:rPr lang="en-GB" sz="2200" dirty="0"/>
              <a:t>A set of constraints on the values that variables can take</a:t>
            </a:r>
          </a:p>
          <a:p>
            <a:pPr lvl="2"/>
            <a:r>
              <a:rPr lang="en-GB" sz="1800" dirty="0"/>
              <a:t>For example: an item cannot be put into a bin if the resulting sum of sizes will exceed the bin capacity</a:t>
            </a:r>
          </a:p>
          <a:p>
            <a:r>
              <a:rPr lang="en-GB" dirty="0"/>
              <a:t>Search is among partial assignments</a:t>
            </a:r>
          </a:p>
          <a:p>
            <a:r>
              <a:rPr lang="en-GB" dirty="0"/>
              <a:t>Arc consistency uses constraints to prune the search</a:t>
            </a:r>
          </a:p>
          <a:p>
            <a:r>
              <a:rPr lang="en-GB" dirty="0"/>
              <a:t>Unit propagation allows many assignments at once, if they are forced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Logic Puzzle</a:t>
            </a:r>
          </a:p>
        </p:txBody>
      </p:sp>
      <p:sp>
        <p:nvSpPr>
          <p:cNvPr id="3" name="Content Placeholder 2"/>
          <p:cNvSpPr>
            <a:spLocks noGrp="1"/>
          </p:cNvSpPr>
          <p:nvPr>
            <p:ph idx="1"/>
          </p:nvPr>
        </p:nvSpPr>
        <p:spPr/>
        <p:txBody>
          <a:bodyPr>
            <a:normAutofit/>
          </a:bodyPr>
          <a:lstStyle/>
          <a:p>
            <a:r>
              <a:rPr lang="en-GB" dirty="0"/>
              <a:t>Here is a classic example of a logic puzzle:</a:t>
            </a:r>
          </a:p>
          <a:p>
            <a:endParaRPr lang="en-GB" dirty="0"/>
          </a:p>
          <a:p>
            <a:endParaRPr lang="en-GB" dirty="0"/>
          </a:p>
          <a:p>
            <a:endParaRPr lang="en-GB" dirty="0"/>
          </a:p>
          <a:p>
            <a:endParaRPr lang="en-GB" dirty="0"/>
          </a:p>
          <a:p>
            <a:endParaRPr lang="en-GB" dirty="0"/>
          </a:p>
          <a:p>
            <a:endParaRPr lang="en-GB" dirty="0"/>
          </a:p>
          <a:p>
            <a:endParaRPr lang="en-GB" dirty="0"/>
          </a:p>
          <a:p>
            <a:pPr>
              <a:buNone/>
            </a:pPr>
            <a:endParaRPr lang="en-GB" dirty="0"/>
          </a:p>
        </p:txBody>
      </p:sp>
      <p:sp>
        <p:nvSpPr>
          <p:cNvPr id="4" name="TextBox 3"/>
          <p:cNvSpPr txBox="1"/>
          <p:nvPr/>
        </p:nvSpPr>
        <p:spPr>
          <a:xfrm>
            <a:off x="571472" y="2285992"/>
            <a:ext cx="8001056" cy="2585323"/>
          </a:xfrm>
          <a:prstGeom prst="rect">
            <a:avLst/>
          </a:prstGeom>
          <a:noFill/>
        </p:spPr>
        <p:txBody>
          <a:bodyPr wrap="square" rtlCol="0">
            <a:spAutoFit/>
          </a:bodyPr>
          <a:lstStyle/>
          <a:p>
            <a:r>
              <a:rPr lang="en-GB" dirty="0"/>
              <a:t>Smith, Jones and Robinson are the brakeman, engineer and fireman on a train (not necessarily in that order). On the same train are three passengers, who each live in a different city, with the same names (we'll call them Mr Smith and so on to distinguish them). Mr Robinson lives in Los Angeles. Mr Jones is travelling to Chicago to a meeting, but one of the other passengers is travelling there to get home. The brakeman goes to the same church in Oklahoma as his namesake. Smith beats the fireman in billiards. </a:t>
            </a:r>
          </a:p>
          <a:p>
            <a:endParaRPr lang="en-GB" dirty="0"/>
          </a:p>
          <a:p>
            <a:r>
              <a:rPr lang="en-GB" dirty="0"/>
              <a:t>Who is the brakeman?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14554"/>
            <a:ext cx="8229600" cy="3911609"/>
          </a:xfrm>
        </p:spPr>
        <p:txBody>
          <a:bodyPr>
            <a:normAutofit fontScale="77500" lnSpcReduction="20000"/>
          </a:bodyPr>
          <a:lstStyle/>
          <a:p>
            <a:r>
              <a:rPr lang="en-GB" dirty="0"/>
              <a:t>We need to decide which of the engine-men is which</a:t>
            </a:r>
          </a:p>
          <a:p>
            <a:pPr lvl="1"/>
            <a:r>
              <a:rPr lang="en-GB" dirty="0"/>
              <a:t>So, each of these is a decision variable and the values they can take are the jobs they might do</a:t>
            </a:r>
          </a:p>
          <a:p>
            <a:pPr lvl="1"/>
            <a:r>
              <a:rPr lang="en-GB" dirty="0"/>
              <a:t>Can imagine this as a table:</a:t>
            </a:r>
          </a:p>
          <a:p>
            <a:pPr lvl="1"/>
            <a:endParaRPr lang="en-GB" dirty="0"/>
          </a:p>
          <a:p>
            <a:pPr lvl="1"/>
            <a:endParaRPr lang="en-GB" dirty="0"/>
          </a:p>
          <a:p>
            <a:pPr lvl="1"/>
            <a:endParaRPr lang="en-GB" dirty="0"/>
          </a:p>
          <a:p>
            <a:pPr lvl="1"/>
            <a:endParaRPr lang="en-GB" dirty="0"/>
          </a:p>
          <a:p>
            <a:pPr lvl="1"/>
            <a:endParaRPr lang="en-GB" dirty="0"/>
          </a:p>
          <a:p>
            <a:pPr lvl="1"/>
            <a:r>
              <a:rPr lang="en-GB" dirty="0"/>
              <a:t>The rules are that each row and column must contain exactly one tick</a:t>
            </a:r>
          </a:p>
        </p:txBody>
      </p:sp>
      <p:sp>
        <p:nvSpPr>
          <p:cNvPr id="4" name="TextBox 3"/>
          <p:cNvSpPr txBox="1"/>
          <p:nvPr/>
        </p:nvSpPr>
        <p:spPr>
          <a:xfrm>
            <a:off x="642910" y="357166"/>
            <a:ext cx="8001056" cy="1600438"/>
          </a:xfrm>
          <a:prstGeom prst="rect">
            <a:avLst/>
          </a:prstGeom>
          <a:noFill/>
        </p:spPr>
        <p:txBody>
          <a:bodyPr wrap="square" rtlCol="0">
            <a:spAutoFit/>
          </a:bodyPr>
          <a:lstStyle/>
          <a:p>
            <a:r>
              <a:rPr lang="en-GB" sz="1400" dirty="0"/>
              <a:t>Smith, Jones and Robinson are the brakeman, engineer and fireman on a train (not necessarily in that order). On the same train are three passengers, who each live in a different city, with the same names (we'll call them Mr Smith and so on to distinguish them). Mr Robinson lives in Los Angeles. Mr Jones is travelling to Chicago to a meeting, but one of the other passengers is travelling there to get home. The brakeman goes to the same church in Oklahoma as his namesake. Smith beats the fireman in billiards. </a:t>
            </a:r>
          </a:p>
          <a:p>
            <a:endParaRPr lang="en-GB" sz="1400" dirty="0"/>
          </a:p>
          <a:p>
            <a:r>
              <a:rPr lang="en-GB" sz="1400" dirty="0"/>
              <a:t>Who is the brakeman?</a:t>
            </a:r>
          </a:p>
        </p:txBody>
      </p:sp>
      <p:graphicFrame>
        <p:nvGraphicFramePr>
          <p:cNvPr id="5" name="Table 4"/>
          <p:cNvGraphicFramePr>
            <a:graphicFrameLocks noGrp="1"/>
          </p:cNvGraphicFramePr>
          <p:nvPr/>
        </p:nvGraphicFramePr>
        <p:xfrm>
          <a:off x="1547664" y="3645024"/>
          <a:ext cx="6096000" cy="14833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endParaRPr lang="en-GB" dirty="0"/>
                    </a:p>
                  </a:txBody>
                  <a:tcPr/>
                </a:tc>
                <a:tc>
                  <a:txBody>
                    <a:bodyPr/>
                    <a:lstStyle/>
                    <a:p>
                      <a:r>
                        <a:rPr lang="en-GB" dirty="0"/>
                        <a:t>Brakeman</a:t>
                      </a:r>
                    </a:p>
                  </a:txBody>
                  <a:tcPr/>
                </a:tc>
                <a:tc>
                  <a:txBody>
                    <a:bodyPr/>
                    <a:lstStyle/>
                    <a:p>
                      <a:r>
                        <a:rPr lang="en-GB" dirty="0"/>
                        <a:t>Engineer</a:t>
                      </a:r>
                    </a:p>
                  </a:txBody>
                  <a:tcPr/>
                </a:tc>
                <a:tc>
                  <a:txBody>
                    <a:bodyPr/>
                    <a:lstStyle/>
                    <a:p>
                      <a:r>
                        <a:rPr lang="en-GB" dirty="0"/>
                        <a:t>Fireman</a:t>
                      </a:r>
                    </a:p>
                  </a:txBody>
                  <a:tcPr/>
                </a:tc>
                <a:extLst>
                  <a:ext uri="{0D108BD9-81ED-4DB2-BD59-A6C34878D82A}">
                    <a16:rowId xmlns:a16="http://schemas.microsoft.com/office/drawing/2014/main" val="10000"/>
                  </a:ext>
                </a:extLst>
              </a:tr>
              <a:tr h="370840">
                <a:tc>
                  <a:txBody>
                    <a:bodyPr/>
                    <a:lstStyle/>
                    <a:p>
                      <a:r>
                        <a:rPr lang="en-GB" dirty="0"/>
                        <a:t>Smith</a:t>
                      </a:r>
                    </a:p>
                  </a:txBody>
                  <a:tcPr/>
                </a:tc>
                <a:tc>
                  <a:txBody>
                    <a:bodyPr/>
                    <a:lstStyle/>
                    <a:p>
                      <a:endParaRPr lang="en-GB" dirty="0"/>
                    </a:p>
                  </a:txBody>
                  <a:tcPr/>
                </a:tc>
                <a:tc>
                  <a:txBody>
                    <a:bodyPr/>
                    <a:lstStyle/>
                    <a:p>
                      <a:endParaRPr lang="en-GB" dirty="0"/>
                    </a:p>
                  </a:txBody>
                  <a:tcPr/>
                </a:tc>
                <a:tc>
                  <a:txBody>
                    <a:bodyPr/>
                    <a:lstStyle/>
                    <a:p>
                      <a:pPr algn="ctr"/>
                      <a:r>
                        <a:rPr lang="en-GB" dirty="0">
                          <a:sym typeface="Webdings"/>
                        </a:rPr>
                        <a:t></a:t>
                      </a:r>
                      <a:endParaRPr lang="en-GB" dirty="0"/>
                    </a:p>
                  </a:txBody>
                  <a:tcPr/>
                </a:tc>
                <a:extLst>
                  <a:ext uri="{0D108BD9-81ED-4DB2-BD59-A6C34878D82A}">
                    <a16:rowId xmlns:a16="http://schemas.microsoft.com/office/drawing/2014/main" val="10001"/>
                  </a:ext>
                </a:extLst>
              </a:tr>
              <a:tr h="370840">
                <a:tc>
                  <a:txBody>
                    <a:bodyPr/>
                    <a:lstStyle/>
                    <a:p>
                      <a:r>
                        <a:rPr lang="en-GB" dirty="0"/>
                        <a:t>Jones</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2"/>
                  </a:ext>
                </a:extLst>
              </a:tr>
              <a:tr h="370840">
                <a:tc>
                  <a:txBody>
                    <a:bodyPr/>
                    <a:lstStyle/>
                    <a:p>
                      <a:r>
                        <a:rPr lang="en-GB" dirty="0"/>
                        <a:t>Robinson</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6715140" y="3214686"/>
            <a:ext cx="1791581" cy="369332"/>
          </a:xfrm>
          <a:prstGeom prst="rect">
            <a:avLst/>
          </a:prstGeom>
          <a:noFill/>
        </p:spPr>
        <p:txBody>
          <a:bodyPr wrap="none" rtlCol="0">
            <a:spAutoFit/>
          </a:bodyPr>
          <a:lstStyle/>
          <a:p>
            <a:r>
              <a:rPr lang="en-GB" dirty="0"/>
              <a:t>Why is this here?</a:t>
            </a:r>
          </a:p>
        </p:txBody>
      </p:sp>
      <p:cxnSp>
        <p:nvCxnSpPr>
          <p:cNvPr id="8" name="Straight Arrow Connector 7"/>
          <p:cNvCxnSpPr>
            <a:stCxn id="6" idx="2"/>
          </p:cNvCxnSpPr>
          <p:nvPr/>
        </p:nvCxnSpPr>
        <p:spPr>
          <a:xfrm flipH="1">
            <a:off x="7020272" y="3584018"/>
            <a:ext cx="590659" cy="565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Representing this in a CSP</a:t>
            </a:r>
          </a:p>
        </p:txBody>
      </p:sp>
      <p:sp>
        <p:nvSpPr>
          <p:cNvPr id="3" name="Content Placeholder 2"/>
          <p:cNvSpPr>
            <a:spLocks noGrp="1"/>
          </p:cNvSpPr>
          <p:nvPr>
            <p:ph idx="1"/>
          </p:nvPr>
        </p:nvSpPr>
        <p:spPr/>
        <p:txBody>
          <a:bodyPr/>
          <a:lstStyle/>
          <a:p>
            <a:r>
              <a:rPr lang="en-GB" dirty="0"/>
              <a:t>Variables are Smith, Jones and Robinson</a:t>
            </a:r>
          </a:p>
          <a:p>
            <a:r>
              <a:rPr lang="en-GB" dirty="0"/>
              <a:t>Each of them can take the values Brakeman, Engineer or Fireman</a:t>
            </a:r>
          </a:p>
          <a:p>
            <a:endParaRPr lang="en-GB" dirty="0"/>
          </a:p>
          <a:p>
            <a:endParaRPr lang="en-GB" dirty="0"/>
          </a:p>
        </p:txBody>
      </p:sp>
      <p:sp>
        <p:nvSpPr>
          <p:cNvPr id="4" name="TextBox 3"/>
          <p:cNvSpPr txBox="1"/>
          <p:nvPr/>
        </p:nvSpPr>
        <p:spPr>
          <a:xfrm>
            <a:off x="1714480" y="3214686"/>
            <a:ext cx="3694345" cy="2308324"/>
          </a:xfrm>
          <a:prstGeom prst="rect">
            <a:avLst/>
          </a:prstGeom>
          <a:noFill/>
        </p:spPr>
        <p:txBody>
          <a:bodyPr wrap="none" rtlCol="0">
            <a:spAutoFit/>
          </a:bodyPr>
          <a:lstStyle/>
          <a:p>
            <a:r>
              <a:rPr lang="en-GB" dirty="0"/>
              <a:t>Domains:</a:t>
            </a:r>
          </a:p>
          <a:p>
            <a:r>
              <a:rPr lang="en-GB" dirty="0"/>
              <a:t>Jobs = {Brakeman, Engineer, Fireman}</a:t>
            </a:r>
          </a:p>
          <a:p>
            <a:endParaRPr lang="en-GB" dirty="0"/>
          </a:p>
          <a:p>
            <a:r>
              <a:rPr lang="en-GB" dirty="0"/>
              <a:t>Variables:</a:t>
            </a:r>
          </a:p>
          <a:p>
            <a:r>
              <a:rPr lang="en-GB" dirty="0"/>
              <a:t>Smith, Jones, Robinson : Jobs</a:t>
            </a:r>
          </a:p>
          <a:p>
            <a:endParaRPr lang="en-GB" dirty="0"/>
          </a:p>
          <a:p>
            <a:r>
              <a:rPr lang="en-GB" dirty="0"/>
              <a:t>Constraints:</a:t>
            </a:r>
          </a:p>
          <a:p>
            <a:r>
              <a:rPr lang="en-GB" dirty="0"/>
              <a:t>C1: ~ (Smith = Fireman)</a:t>
            </a:r>
          </a:p>
        </p:txBody>
      </p:sp>
      <p:sp>
        <p:nvSpPr>
          <p:cNvPr id="5" name="TextBox 4"/>
          <p:cNvSpPr txBox="1"/>
          <p:nvPr/>
        </p:nvSpPr>
        <p:spPr>
          <a:xfrm>
            <a:off x="5000628" y="5572140"/>
            <a:ext cx="3571900" cy="646331"/>
          </a:xfrm>
          <a:prstGeom prst="rect">
            <a:avLst/>
          </a:prstGeom>
          <a:noFill/>
        </p:spPr>
        <p:txBody>
          <a:bodyPr wrap="square" rtlCol="0">
            <a:spAutoFit/>
          </a:bodyPr>
          <a:lstStyle/>
          <a:p>
            <a:r>
              <a:rPr lang="en-GB" dirty="0"/>
              <a:t>Note how we say that Smith is not the fireman</a:t>
            </a:r>
          </a:p>
        </p:txBody>
      </p:sp>
      <p:cxnSp>
        <p:nvCxnSpPr>
          <p:cNvPr id="7" name="Straight Arrow Connector 6"/>
          <p:cNvCxnSpPr>
            <a:stCxn id="5" idx="1"/>
          </p:cNvCxnSpPr>
          <p:nvPr/>
        </p:nvCxnSpPr>
        <p:spPr>
          <a:xfrm rot="10800000">
            <a:off x="4071934" y="5429264"/>
            <a:ext cx="928694" cy="466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85918" y="6215082"/>
            <a:ext cx="3891450" cy="369332"/>
          </a:xfrm>
          <a:prstGeom prst="rect">
            <a:avLst/>
          </a:prstGeom>
          <a:noFill/>
        </p:spPr>
        <p:txBody>
          <a:bodyPr wrap="none" rtlCol="0">
            <a:spAutoFit/>
          </a:bodyPr>
          <a:lstStyle/>
          <a:p>
            <a:r>
              <a:rPr lang="en-GB" dirty="0"/>
              <a:t>C2: all-different {</a:t>
            </a:r>
            <a:r>
              <a:rPr lang="en-GB" dirty="0" err="1"/>
              <a:t>Smith,Jones,Robinson</a:t>
            </a:r>
            <a:r>
              <a:rPr lang="en-GB"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28802"/>
            <a:ext cx="8229600" cy="4197361"/>
          </a:xfrm>
        </p:spPr>
        <p:txBody>
          <a:bodyPr>
            <a:normAutofit fontScale="70000" lnSpcReduction="20000"/>
          </a:bodyPr>
          <a:lstStyle/>
          <a:p>
            <a:r>
              <a:rPr lang="en-GB" dirty="0"/>
              <a:t>What else can we do?</a:t>
            </a:r>
          </a:p>
          <a:p>
            <a:r>
              <a:rPr lang="en-GB" dirty="0"/>
              <a:t>We need to use the passengers to help to solve the problem...</a:t>
            </a:r>
          </a:p>
          <a:p>
            <a:r>
              <a:rPr lang="en-GB" dirty="0"/>
              <a:t>For them we need to decide where they live</a:t>
            </a:r>
          </a:p>
          <a:p>
            <a:r>
              <a:rPr lang="en-GB" dirty="0"/>
              <a:t>So, variables are the passengers, but their domain of values is the places they could live (Chicago, Oklahoma and Los Angeles)</a:t>
            </a:r>
          </a:p>
          <a:p>
            <a:endParaRPr lang="en-GB" dirty="0"/>
          </a:p>
          <a:p>
            <a:r>
              <a:rPr lang="en-GB" dirty="0"/>
              <a:t>Constraints:</a:t>
            </a:r>
          </a:p>
          <a:p>
            <a:pPr lvl="1"/>
            <a:r>
              <a:rPr lang="en-GB" dirty="0"/>
              <a:t>We are told that Mr Robinson lives in Los Angeles and that Mr Jones is travelling to Chicago ... but another passenger is travelling there to get home (so Mr Jones doesn’t live in Chicago)</a:t>
            </a:r>
          </a:p>
        </p:txBody>
      </p:sp>
      <p:sp>
        <p:nvSpPr>
          <p:cNvPr id="4" name="TextBox 3"/>
          <p:cNvSpPr txBox="1"/>
          <p:nvPr/>
        </p:nvSpPr>
        <p:spPr>
          <a:xfrm>
            <a:off x="642910" y="357166"/>
            <a:ext cx="8001056" cy="1600438"/>
          </a:xfrm>
          <a:prstGeom prst="rect">
            <a:avLst/>
          </a:prstGeom>
          <a:noFill/>
        </p:spPr>
        <p:txBody>
          <a:bodyPr wrap="square" rtlCol="0">
            <a:spAutoFit/>
          </a:bodyPr>
          <a:lstStyle/>
          <a:p>
            <a:r>
              <a:rPr lang="en-GB" sz="1400" dirty="0"/>
              <a:t>Smith, Jones and Robinson are the brakeman, engineer and fireman on a train (not necessarily in that order). On the same train are three passengers, who each live in a different city, with the same names (we'll call them Mr Smith and so on to distinguish them). Mr Robinson lives in Los Angeles. Mr Jones is travelling to Chicago to a meeting, but one of the other passengers is travelling there to get home. The brakeman goes to the same church in Oklahoma as his namesake. Smith beats the fireman in billiards. </a:t>
            </a:r>
          </a:p>
          <a:p>
            <a:endParaRPr lang="en-GB" sz="1400" dirty="0"/>
          </a:p>
          <a:p>
            <a:r>
              <a:rPr lang="en-GB" sz="1400" dirty="0"/>
              <a:t>Who is the brakeman?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Extending the model</a:t>
            </a:r>
          </a:p>
        </p:txBody>
      </p:sp>
      <p:sp>
        <p:nvSpPr>
          <p:cNvPr id="4" name="TextBox 3"/>
          <p:cNvSpPr txBox="1"/>
          <p:nvPr/>
        </p:nvSpPr>
        <p:spPr>
          <a:xfrm>
            <a:off x="1357290" y="1428736"/>
            <a:ext cx="4826706" cy="4524315"/>
          </a:xfrm>
          <a:prstGeom prst="rect">
            <a:avLst/>
          </a:prstGeom>
          <a:noFill/>
        </p:spPr>
        <p:txBody>
          <a:bodyPr wrap="none" rtlCol="0">
            <a:spAutoFit/>
          </a:bodyPr>
          <a:lstStyle/>
          <a:p>
            <a:r>
              <a:rPr lang="en-GB" dirty="0"/>
              <a:t>Domains:</a:t>
            </a:r>
          </a:p>
          <a:p>
            <a:r>
              <a:rPr lang="en-GB" dirty="0"/>
              <a:t>Jobs = {Brakeman, Engineer, Fireman}</a:t>
            </a:r>
          </a:p>
          <a:p>
            <a:r>
              <a:rPr lang="en-GB" dirty="0"/>
              <a:t>Places = {</a:t>
            </a:r>
            <a:r>
              <a:rPr lang="en-GB" dirty="0" err="1"/>
              <a:t>LosAngeles</a:t>
            </a:r>
            <a:r>
              <a:rPr lang="en-GB" dirty="0"/>
              <a:t>, Chicago, Oklahoma}</a:t>
            </a:r>
          </a:p>
          <a:p>
            <a:endParaRPr lang="en-GB" dirty="0"/>
          </a:p>
          <a:p>
            <a:r>
              <a:rPr lang="en-GB" dirty="0"/>
              <a:t>Variables:</a:t>
            </a:r>
          </a:p>
          <a:p>
            <a:r>
              <a:rPr lang="en-GB" dirty="0"/>
              <a:t>Smith, Jones, Robinson : Jobs</a:t>
            </a:r>
          </a:p>
          <a:p>
            <a:r>
              <a:rPr lang="en-GB" dirty="0" err="1"/>
              <a:t>MrSmith</a:t>
            </a:r>
            <a:r>
              <a:rPr lang="en-GB" dirty="0"/>
              <a:t>, </a:t>
            </a:r>
            <a:r>
              <a:rPr lang="en-GB" dirty="0" err="1"/>
              <a:t>MrJones</a:t>
            </a:r>
            <a:r>
              <a:rPr lang="en-GB" dirty="0"/>
              <a:t>, </a:t>
            </a:r>
            <a:r>
              <a:rPr lang="en-GB" dirty="0" err="1"/>
              <a:t>MrRobinson</a:t>
            </a:r>
            <a:r>
              <a:rPr lang="en-GB" dirty="0"/>
              <a:t> : Places</a:t>
            </a:r>
          </a:p>
          <a:p>
            <a:endParaRPr lang="en-GB" dirty="0"/>
          </a:p>
          <a:p>
            <a:r>
              <a:rPr lang="en-GB" dirty="0"/>
              <a:t>Constraints:</a:t>
            </a:r>
          </a:p>
          <a:p>
            <a:r>
              <a:rPr lang="en-GB" dirty="0"/>
              <a:t>C1: ~ (Smith = Fireman)</a:t>
            </a:r>
          </a:p>
          <a:p>
            <a:r>
              <a:rPr lang="en-GB" dirty="0"/>
              <a:t>C2: all-different {</a:t>
            </a:r>
            <a:r>
              <a:rPr lang="en-GB" dirty="0" err="1"/>
              <a:t>Smith,Jones,Robinson</a:t>
            </a:r>
            <a:r>
              <a:rPr lang="en-GB" dirty="0"/>
              <a:t>}</a:t>
            </a:r>
          </a:p>
          <a:p>
            <a:endParaRPr lang="en-GB" dirty="0"/>
          </a:p>
          <a:p>
            <a:r>
              <a:rPr lang="en-GB" dirty="0"/>
              <a:t>C3: </a:t>
            </a:r>
            <a:r>
              <a:rPr lang="en-GB" dirty="0" err="1"/>
              <a:t>MrRobinson</a:t>
            </a:r>
            <a:r>
              <a:rPr lang="en-GB" dirty="0"/>
              <a:t> = </a:t>
            </a:r>
            <a:r>
              <a:rPr lang="en-GB" dirty="0" err="1"/>
              <a:t>LosAngeles</a:t>
            </a:r>
            <a:endParaRPr lang="en-GB" dirty="0"/>
          </a:p>
          <a:p>
            <a:r>
              <a:rPr lang="en-GB" dirty="0"/>
              <a:t>C4: ~ (</a:t>
            </a:r>
            <a:r>
              <a:rPr lang="en-GB" dirty="0" err="1"/>
              <a:t>MrJones</a:t>
            </a:r>
            <a:r>
              <a:rPr lang="en-GB" dirty="0"/>
              <a:t> = Chicago)</a:t>
            </a:r>
          </a:p>
          <a:p>
            <a:endParaRPr lang="en-GB" dirty="0"/>
          </a:p>
          <a:p>
            <a:r>
              <a:rPr lang="en-GB" dirty="0"/>
              <a:t>C5: all-different {</a:t>
            </a:r>
            <a:r>
              <a:rPr lang="en-GB" dirty="0" err="1"/>
              <a:t>MrSmith</a:t>
            </a:r>
            <a:r>
              <a:rPr lang="en-GB" dirty="0"/>
              <a:t>, </a:t>
            </a:r>
            <a:r>
              <a:rPr lang="en-GB" dirty="0" err="1"/>
              <a:t>MrJones</a:t>
            </a:r>
            <a:r>
              <a:rPr lang="en-GB" dirty="0"/>
              <a:t>, </a:t>
            </a:r>
            <a:r>
              <a:rPr lang="en-GB" dirty="0" err="1"/>
              <a:t>MrRobinson</a:t>
            </a:r>
            <a:r>
              <a:rPr lang="en-GB"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00240"/>
            <a:ext cx="8229600" cy="4125923"/>
          </a:xfrm>
        </p:spPr>
        <p:txBody>
          <a:bodyPr>
            <a:normAutofit fontScale="77500" lnSpcReduction="20000"/>
          </a:bodyPr>
          <a:lstStyle/>
          <a:p>
            <a:r>
              <a:rPr lang="en-GB" dirty="0"/>
              <a:t>What else to say?</a:t>
            </a:r>
          </a:p>
          <a:p>
            <a:pPr lvl="1"/>
            <a:r>
              <a:rPr lang="en-GB" dirty="0"/>
              <a:t>The brakeman goes to the same church in Oklahoma as his namesake.</a:t>
            </a:r>
          </a:p>
          <a:p>
            <a:endParaRPr lang="en-GB" dirty="0"/>
          </a:p>
          <a:p>
            <a:r>
              <a:rPr lang="en-GB" dirty="0"/>
              <a:t>This is an example of a statement that is awkward to write in our CSP</a:t>
            </a:r>
          </a:p>
          <a:p>
            <a:pPr lvl="1"/>
            <a:r>
              <a:rPr lang="en-GB" dirty="0"/>
              <a:t>It basically says that whichever variable is equal to Brakeman, the corresponding variable in the passenger list lives in Oklahoma</a:t>
            </a:r>
          </a:p>
          <a:p>
            <a:pPr lvl="1"/>
            <a:r>
              <a:rPr lang="en-GB" dirty="0"/>
              <a:t>So, if Jones is the Brakeman, then Mr Jones lives in Oklahoma</a:t>
            </a:r>
          </a:p>
          <a:p>
            <a:pPr lvl="1"/>
            <a:r>
              <a:rPr lang="en-GB" dirty="0"/>
              <a:t>Turns out, the easiest way to say this is to write a separate constraint like this for each name</a:t>
            </a:r>
          </a:p>
        </p:txBody>
      </p:sp>
      <p:sp>
        <p:nvSpPr>
          <p:cNvPr id="4" name="TextBox 3"/>
          <p:cNvSpPr txBox="1"/>
          <p:nvPr/>
        </p:nvSpPr>
        <p:spPr>
          <a:xfrm>
            <a:off x="642910" y="357166"/>
            <a:ext cx="8001056" cy="1600438"/>
          </a:xfrm>
          <a:prstGeom prst="rect">
            <a:avLst/>
          </a:prstGeom>
          <a:noFill/>
        </p:spPr>
        <p:txBody>
          <a:bodyPr wrap="square" rtlCol="0">
            <a:spAutoFit/>
          </a:bodyPr>
          <a:lstStyle/>
          <a:p>
            <a:r>
              <a:rPr lang="en-GB" sz="1400" dirty="0"/>
              <a:t>Smith, Jones and Robinson are the brakeman, engineer and fireman on a train (not necessarily in that order). On the same train are three passengers, who each live in a different city, with the same names (we'll call them Mr Smith and so on to distinguish them). Mr Robinson lives in Los Angeles. Mr Jones is travelling to Chicago to a meeting, but one of the other passengers is travelling there to get home. The brakeman goes to the same church in Oklahoma as his namesake. Smith beats the fireman in billiards. </a:t>
            </a:r>
          </a:p>
          <a:p>
            <a:endParaRPr lang="en-GB" sz="1400" dirty="0"/>
          </a:p>
          <a:p>
            <a:r>
              <a:rPr lang="en-GB" sz="1400" dirty="0"/>
              <a:t>Who is the brakeman?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71414"/>
            <a:ext cx="7772400" cy="1470025"/>
          </a:xfrm>
        </p:spPr>
        <p:txBody>
          <a:bodyPr/>
          <a:lstStyle/>
          <a:p>
            <a:r>
              <a:rPr lang="en-GB" sz="4000" dirty="0">
                <a:solidFill>
                  <a:schemeClr val="tx2"/>
                </a:solidFill>
                <a:latin typeface="+mj-lt"/>
              </a:rPr>
              <a:t>Introduction to Artificial Intelligence</a:t>
            </a:r>
          </a:p>
        </p:txBody>
      </p:sp>
      <p:sp>
        <p:nvSpPr>
          <p:cNvPr id="6" name="Title 1"/>
          <p:cNvSpPr txBox="1">
            <a:spLocks/>
          </p:cNvSpPr>
          <p:nvPr/>
        </p:nvSpPr>
        <p:spPr bwMode="auto">
          <a:xfrm>
            <a:off x="323528" y="9699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800" b="0" i="0" u="none" strike="noStrike" kern="1200" cap="none" spc="0" normalizeH="0" baseline="0" noProof="0" dirty="0">
                <a:ln>
                  <a:noFill/>
                </a:ln>
                <a:solidFill>
                  <a:schemeClr val="tx2"/>
                </a:solidFill>
                <a:effectLst/>
                <a:uLnTx/>
                <a:uFillTx/>
                <a:latin typeface="+mj-lt"/>
                <a:ea typeface="Tahoma" pitchFamily="34" charset="0"/>
                <a:cs typeface="Tahoma" pitchFamily="34" charset="0"/>
              </a:rPr>
              <a:t>Avoiding Negative</a:t>
            </a:r>
            <a:r>
              <a:rPr kumimoji="0" lang="en-GB" sz="2800" b="0" i="0" u="none" strike="noStrike" kern="1200" cap="none" spc="0" normalizeH="0" noProof="0" dirty="0">
                <a:ln>
                  <a:noFill/>
                </a:ln>
                <a:solidFill>
                  <a:schemeClr val="tx2"/>
                </a:solidFill>
                <a:effectLst/>
                <a:uLnTx/>
                <a:uFillTx/>
                <a:latin typeface="+mj-lt"/>
                <a:ea typeface="Tahoma" pitchFamily="34" charset="0"/>
                <a:cs typeface="Tahoma" pitchFamily="34" charset="0"/>
              </a:rPr>
              <a:t> Precondition</a:t>
            </a:r>
            <a:endParaRPr kumimoji="0" lang="en-GB" sz="2800" b="0" i="0" u="none" strike="noStrike" kern="1200" cap="none" spc="0" normalizeH="0" baseline="0" noProof="0" dirty="0">
              <a:ln>
                <a:noFill/>
              </a:ln>
              <a:solidFill>
                <a:schemeClr val="tx2"/>
              </a:solidFill>
              <a:effectLst/>
              <a:uLnTx/>
              <a:uFillTx/>
              <a:latin typeface="+mj-lt"/>
              <a:ea typeface="Tahoma" pitchFamily="34" charset="0"/>
              <a:cs typeface="Tahoma" pitchFamily="34" charset="0"/>
            </a:endParaRPr>
          </a:p>
        </p:txBody>
      </p:sp>
      <p:sp>
        <p:nvSpPr>
          <p:cNvPr id="2" name="Rectangle 1"/>
          <p:cNvSpPr/>
          <p:nvPr/>
        </p:nvSpPr>
        <p:spPr>
          <a:xfrm>
            <a:off x="755576" y="2133439"/>
            <a:ext cx="7920880" cy="5539978"/>
          </a:xfrm>
          <a:prstGeom prst="rect">
            <a:avLst/>
          </a:prstGeom>
        </p:spPr>
        <p:txBody>
          <a:bodyPr wrap="square">
            <a:spAutoFit/>
          </a:bodyPr>
          <a:lstStyle/>
          <a:p>
            <a:r>
              <a:rPr lang="en-GB" b="1" dirty="0"/>
              <a:t>(:durative-action </a:t>
            </a:r>
            <a:r>
              <a:rPr lang="en-GB" b="1" dirty="0" err="1"/>
              <a:t>driveTo</a:t>
            </a:r>
            <a:endParaRPr lang="en-GB" b="1" dirty="0"/>
          </a:p>
          <a:p>
            <a:r>
              <a:rPr lang="en-GB" b="1" dirty="0"/>
              <a:t>	   :parameters (?a ?b – waypoint ?p - person)</a:t>
            </a:r>
          </a:p>
          <a:p>
            <a:r>
              <a:rPr lang="en-GB" b="1" dirty="0"/>
              <a:t>	   :condition (and (at start (at ?a)) (overall (connected ?a ?b)) </a:t>
            </a:r>
          </a:p>
          <a:p>
            <a:r>
              <a:rPr lang="en-GB" b="1" dirty="0"/>
              <a:t>		    (overall </a:t>
            </a:r>
            <a:r>
              <a:rPr lang="en-GB" b="1" dirty="0">
                <a:solidFill>
                  <a:srgbClr val="0070C0"/>
                </a:solidFill>
              </a:rPr>
              <a:t>(not (</a:t>
            </a:r>
            <a:r>
              <a:rPr lang="en-GB" b="1" dirty="0" err="1">
                <a:solidFill>
                  <a:srgbClr val="0070C0"/>
                </a:solidFill>
              </a:rPr>
              <a:t>usingPhone</a:t>
            </a:r>
            <a:r>
              <a:rPr lang="en-GB" b="1" dirty="0">
                <a:solidFill>
                  <a:srgbClr val="0070C0"/>
                </a:solidFill>
              </a:rPr>
              <a:t> ?p))</a:t>
            </a:r>
            <a:r>
              <a:rPr lang="en-GB" b="1" dirty="0"/>
              <a:t>) )</a:t>
            </a:r>
          </a:p>
          <a:p>
            <a:r>
              <a:rPr lang="en-GB" b="1" dirty="0"/>
              <a:t>	   :effect (and (at end (at ?b)) (at start (not (at ?a))))</a:t>
            </a:r>
          </a:p>
          <a:p>
            <a:r>
              <a:rPr lang="en-GB" b="1" dirty="0"/>
              <a:t>)</a:t>
            </a:r>
          </a:p>
          <a:p>
            <a:endParaRPr lang="en-GB" b="1" dirty="0"/>
          </a:p>
          <a:p>
            <a:endParaRPr lang="en-GB" b="1" dirty="0"/>
          </a:p>
          <a:p>
            <a:r>
              <a:rPr lang="en-GB" b="1" dirty="0"/>
              <a:t>(:durative-action call</a:t>
            </a:r>
          </a:p>
          <a:p>
            <a:r>
              <a:rPr lang="en-GB" b="1" dirty="0"/>
              <a:t>	   :parameters (?p1 ?p2 - person)</a:t>
            </a:r>
          </a:p>
          <a:p>
            <a:r>
              <a:rPr lang="en-GB" b="1" dirty="0"/>
              <a:t>	   :condition (and (at start (available ?p1)) (overall (available ?p2)) </a:t>
            </a:r>
          </a:p>
          <a:p>
            <a:r>
              <a:rPr lang="en-GB" b="1" dirty="0"/>
              <a:t>		    (at start </a:t>
            </a:r>
            <a:r>
              <a:rPr lang="en-GB" b="1" dirty="0">
                <a:solidFill>
                  <a:srgbClr val="0070C0"/>
                </a:solidFill>
              </a:rPr>
              <a:t>(not (</a:t>
            </a:r>
            <a:r>
              <a:rPr lang="en-GB" b="1" dirty="0" err="1">
                <a:solidFill>
                  <a:srgbClr val="0070C0"/>
                </a:solidFill>
              </a:rPr>
              <a:t>usingPhone</a:t>
            </a:r>
            <a:r>
              <a:rPr lang="en-GB" b="1" dirty="0">
                <a:solidFill>
                  <a:srgbClr val="0070C0"/>
                </a:solidFill>
              </a:rPr>
              <a:t> ?p))</a:t>
            </a:r>
            <a:r>
              <a:rPr lang="en-GB" b="1" dirty="0"/>
              <a:t>) )</a:t>
            </a:r>
          </a:p>
          <a:p>
            <a:r>
              <a:rPr lang="en-GB" b="1" dirty="0"/>
              <a:t>	   :effect (and (at start (</a:t>
            </a:r>
            <a:r>
              <a:rPr lang="en-GB" b="1" dirty="0" err="1"/>
              <a:t>usingPhone</a:t>
            </a:r>
            <a:r>
              <a:rPr lang="en-GB" b="1" dirty="0"/>
              <a:t> ?p)) (at end (not (</a:t>
            </a:r>
            <a:r>
              <a:rPr lang="en-GB" b="1" dirty="0" err="1"/>
              <a:t>usingPhone</a:t>
            </a:r>
            <a:r>
              <a:rPr lang="en-GB" b="1" dirty="0"/>
              <a:t> ?p)))</a:t>
            </a:r>
          </a:p>
          <a:p>
            <a:r>
              <a:rPr lang="en-GB" b="1" dirty="0"/>
              <a:t>		       (at start (talking ?p1 ?p2)) (at end (not (talking ?p1 ?p2))</a:t>
            </a:r>
          </a:p>
          <a:p>
            <a:r>
              <a:rPr lang="en-GB" b="1" dirty="0"/>
              <a:t>)</a:t>
            </a:r>
          </a:p>
          <a:p>
            <a:endParaRPr lang="en-GB" b="1" dirty="0"/>
          </a:p>
          <a:p>
            <a:endParaRPr lang="en-GB" b="1" dirty="0"/>
          </a:p>
          <a:p>
            <a:endParaRPr lang="en-GB" sz="24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419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Extending the model</a:t>
            </a:r>
          </a:p>
        </p:txBody>
      </p:sp>
      <p:sp>
        <p:nvSpPr>
          <p:cNvPr id="4" name="TextBox 3"/>
          <p:cNvSpPr txBox="1"/>
          <p:nvPr/>
        </p:nvSpPr>
        <p:spPr>
          <a:xfrm>
            <a:off x="1357290" y="1428736"/>
            <a:ext cx="5257337" cy="5078313"/>
          </a:xfrm>
          <a:prstGeom prst="rect">
            <a:avLst/>
          </a:prstGeom>
          <a:noFill/>
        </p:spPr>
        <p:txBody>
          <a:bodyPr wrap="none" rtlCol="0">
            <a:spAutoFit/>
          </a:bodyPr>
          <a:lstStyle/>
          <a:p>
            <a:r>
              <a:rPr lang="en-GB" dirty="0"/>
              <a:t>Domains:</a:t>
            </a:r>
          </a:p>
          <a:p>
            <a:r>
              <a:rPr lang="en-GB" dirty="0"/>
              <a:t>Jobs = {Brakeman, Engineer, Fireman}</a:t>
            </a:r>
          </a:p>
          <a:p>
            <a:r>
              <a:rPr lang="en-GB" dirty="0"/>
              <a:t>Places = {</a:t>
            </a:r>
            <a:r>
              <a:rPr lang="en-GB" dirty="0" err="1"/>
              <a:t>LosAngeles</a:t>
            </a:r>
            <a:r>
              <a:rPr lang="en-GB" dirty="0"/>
              <a:t>, Chicago, Oklahoma}</a:t>
            </a:r>
          </a:p>
          <a:p>
            <a:endParaRPr lang="en-GB" dirty="0"/>
          </a:p>
          <a:p>
            <a:r>
              <a:rPr lang="en-GB" dirty="0"/>
              <a:t>Variables:</a:t>
            </a:r>
          </a:p>
          <a:p>
            <a:r>
              <a:rPr lang="en-GB" dirty="0"/>
              <a:t>Smith, Jones, Robinson : Jobs</a:t>
            </a:r>
          </a:p>
          <a:p>
            <a:r>
              <a:rPr lang="en-GB" dirty="0" err="1"/>
              <a:t>MrSmith</a:t>
            </a:r>
            <a:r>
              <a:rPr lang="en-GB" dirty="0"/>
              <a:t>, </a:t>
            </a:r>
            <a:r>
              <a:rPr lang="en-GB" dirty="0" err="1"/>
              <a:t>MrJones</a:t>
            </a:r>
            <a:r>
              <a:rPr lang="en-GB" dirty="0"/>
              <a:t>, </a:t>
            </a:r>
            <a:r>
              <a:rPr lang="en-GB" dirty="0" err="1"/>
              <a:t>MrRobinson</a:t>
            </a:r>
            <a:r>
              <a:rPr lang="en-GB" dirty="0"/>
              <a:t> : Places</a:t>
            </a:r>
          </a:p>
          <a:p>
            <a:endParaRPr lang="en-GB" dirty="0"/>
          </a:p>
          <a:p>
            <a:r>
              <a:rPr lang="en-GB" dirty="0"/>
              <a:t>Constraints:</a:t>
            </a:r>
          </a:p>
          <a:p>
            <a:r>
              <a:rPr lang="en-GB" dirty="0"/>
              <a:t>C1: ~ (Smith = Fireman)</a:t>
            </a:r>
          </a:p>
          <a:p>
            <a:r>
              <a:rPr lang="en-GB" dirty="0"/>
              <a:t>C2: all-different {</a:t>
            </a:r>
            <a:r>
              <a:rPr lang="en-GB" dirty="0" err="1"/>
              <a:t>Smith,Jones,Robinson</a:t>
            </a:r>
            <a:r>
              <a:rPr lang="en-GB" dirty="0"/>
              <a:t>}</a:t>
            </a:r>
          </a:p>
          <a:p>
            <a:r>
              <a:rPr lang="en-GB" dirty="0"/>
              <a:t>C3: </a:t>
            </a:r>
            <a:r>
              <a:rPr lang="en-GB" dirty="0" err="1"/>
              <a:t>MrRobinson</a:t>
            </a:r>
            <a:r>
              <a:rPr lang="en-GB" dirty="0"/>
              <a:t> = </a:t>
            </a:r>
            <a:r>
              <a:rPr lang="en-GB" dirty="0" err="1"/>
              <a:t>LosAngeles</a:t>
            </a:r>
            <a:endParaRPr lang="en-GB" dirty="0"/>
          </a:p>
          <a:p>
            <a:r>
              <a:rPr lang="en-GB" dirty="0"/>
              <a:t>C4: ~ (</a:t>
            </a:r>
            <a:r>
              <a:rPr lang="en-GB" dirty="0" err="1"/>
              <a:t>MrJones</a:t>
            </a:r>
            <a:r>
              <a:rPr lang="en-GB" dirty="0"/>
              <a:t> = Chicago)</a:t>
            </a:r>
          </a:p>
          <a:p>
            <a:r>
              <a:rPr lang="en-GB" dirty="0"/>
              <a:t>C5: all-different {</a:t>
            </a:r>
            <a:r>
              <a:rPr lang="en-GB" dirty="0" err="1"/>
              <a:t>MrSmith</a:t>
            </a:r>
            <a:r>
              <a:rPr lang="en-GB" dirty="0"/>
              <a:t>, </a:t>
            </a:r>
            <a:r>
              <a:rPr lang="en-GB" dirty="0" err="1"/>
              <a:t>MrJones</a:t>
            </a:r>
            <a:r>
              <a:rPr lang="en-GB" dirty="0"/>
              <a:t>, </a:t>
            </a:r>
            <a:r>
              <a:rPr lang="en-GB" dirty="0" err="1"/>
              <a:t>MrRobinson</a:t>
            </a:r>
            <a:r>
              <a:rPr lang="en-GB" dirty="0"/>
              <a:t>}</a:t>
            </a:r>
          </a:p>
          <a:p>
            <a:r>
              <a:rPr lang="en-GB" dirty="0"/>
              <a:t>C6: Jones = Brakeman &lt;-&gt; </a:t>
            </a:r>
            <a:r>
              <a:rPr lang="en-GB" dirty="0" err="1"/>
              <a:t>MrJones</a:t>
            </a:r>
            <a:r>
              <a:rPr lang="en-GB" dirty="0"/>
              <a:t> = Oklahoma</a:t>
            </a:r>
          </a:p>
          <a:p>
            <a:r>
              <a:rPr lang="en-GB" dirty="0"/>
              <a:t>C7: Smith= Brakeman &lt;-&gt; </a:t>
            </a:r>
            <a:r>
              <a:rPr lang="en-GB" dirty="0" err="1"/>
              <a:t>MrSmith</a:t>
            </a:r>
            <a:r>
              <a:rPr lang="en-GB" dirty="0"/>
              <a:t>= Oklahoma</a:t>
            </a:r>
          </a:p>
          <a:p>
            <a:r>
              <a:rPr lang="en-GB" dirty="0"/>
              <a:t>C8: Robinson = Brakeman &lt;-&gt; </a:t>
            </a:r>
            <a:r>
              <a:rPr lang="en-GB" dirty="0" err="1"/>
              <a:t>MrRobinson</a:t>
            </a:r>
            <a:r>
              <a:rPr lang="en-GB" dirty="0"/>
              <a:t>= Oklahoma</a:t>
            </a:r>
          </a:p>
          <a:p>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Different ways to solve problems</a:t>
            </a:r>
          </a:p>
        </p:txBody>
      </p:sp>
      <p:sp>
        <p:nvSpPr>
          <p:cNvPr id="3" name="Content Placeholder 2"/>
          <p:cNvSpPr>
            <a:spLocks noGrp="1"/>
          </p:cNvSpPr>
          <p:nvPr>
            <p:ph idx="1"/>
          </p:nvPr>
        </p:nvSpPr>
        <p:spPr/>
        <p:txBody>
          <a:bodyPr>
            <a:normAutofit/>
          </a:bodyPr>
          <a:lstStyle/>
          <a:p>
            <a:r>
              <a:rPr lang="en-GB" sz="2400" b="1" dirty="0"/>
              <a:t>Search</a:t>
            </a:r>
            <a:r>
              <a:rPr lang="en-GB" sz="2400" dirty="0"/>
              <a:t>: blind search, such as </a:t>
            </a:r>
            <a:r>
              <a:rPr lang="en-GB" sz="2400" dirty="0" err="1"/>
              <a:t>bfs</a:t>
            </a:r>
            <a:r>
              <a:rPr lang="en-GB" sz="2400" dirty="0"/>
              <a:t> and </a:t>
            </a:r>
            <a:r>
              <a:rPr lang="en-GB" sz="2400" dirty="0" err="1"/>
              <a:t>dfs</a:t>
            </a:r>
            <a:r>
              <a:rPr lang="en-GB" sz="2400" dirty="0"/>
              <a:t> will solve problems with small state spaces</a:t>
            </a:r>
          </a:p>
          <a:p>
            <a:r>
              <a:rPr lang="en-GB" sz="2400" b="1" dirty="0"/>
              <a:t>Inference</a:t>
            </a:r>
            <a:r>
              <a:rPr lang="en-GB" sz="2400" dirty="0"/>
              <a:t>: arc consistency and constraint propagation prunes the search so effectively that it can often be used to traverse very large state spaces without heuristics</a:t>
            </a:r>
          </a:p>
          <a:p>
            <a:r>
              <a:rPr lang="en-GB" sz="2400" b="1" dirty="0"/>
              <a:t>Relaxation</a:t>
            </a:r>
            <a:r>
              <a:rPr lang="en-GB" sz="2400" dirty="0"/>
              <a:t>: search and inference are sometimes not enough. In these cases, heuristics based on relaxations can be very powerful.</a:t>
            </a:r>
          </a:p>
          <a:p>
            <a:endParaRPr lang="en-GB" sz="2400" dirty="0"/>
          </a:p>
          <a:p>
            <a:r>
              <a:rPr lang="en-GB" sz="2400" dirty="0"/>
              <a:t>Sometimes a combination of these techniques is needed.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CSP basics</a:t>
            </a:r>
          </a:p>
        </p:txBody>
      </p:sp>
      <p:sp>
        <p:nvSpPr>
          <p:cNvPr id="3" name="Content Placeholder 2"/>
          <p:cNvSpPr>
            <a:spLocks noGrp="1"/>
          </p:cNvSpPr>
          <p:nvPr>
            <p:ph idx="1"/>
          </p:nvPr>
        </p:nvSpPr>
        <p:spPr/>
        <p:txBody>
          <a:bodyPr/>
          <a:lstStyle/>
          <a:p>
            <a:r>
              <a:rPr lang="en-GB" dirty="0"/>
              <a:t>We now introduce the precise definition of a CSP and look at some simple problems modelled and solved as CSPs.</a:t>
            </a:r>
          </a:p>
          <a:p>
            <a:r>
              <a:rPr lang="en-GB" dirty="0"/>
              <a:t>Then we will come back to the harder problems, and see how CSP techniques can help.</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a:t>
            </a:r>
          </a:p>
        </p:txBody>
      </p:sp>
      <p:sp>
        <p:nvSpPr>
          <p:cNvPr id="3" name="Content Placeholder 2"/>
          <p:cNvSpPr>
            <a:spLocks noGrp="1"/>
          </p:cNvSpPr>
          <p:nvPr>
            <p:ph idx="1"/>
          </p:nvPr>
        </p:nvSpPr>
        <p:spPr/>
        <p:txBody>
          <a:bodyPr>
            <a:normAutofit fontScale="92500" lnSpcReduction="20000"/>
          </a:bodyPr>
          <a:lstStyle/>
          <a:p>
            <a:r>
              <a:rPr lang="en-GB" dirty="0"/>
              <a:t>Given a set of variables, X={x1..</a:t>
            </a:r>
            <a:r>
              <a:rPr lang="en-GB" dirty="0" err="1"/>
              <a:t>xk</a:t>
            </a:r>
            <a:r>
              <a:rPr lang="en-GB" dirty="0"/>
              <a:t>}, each associated with a domain, D1..</a:t>
            </a:r>
            <a:r>
              <a:rPr lang="en-GB" dirty="0" err="1"/>
              <a:t>Dk</a:t>
            </a:r>
            <a:r>
              <a:rPr lang="en-GB" dirty="0"/>
              <a:t>, a relation on the set of variables is any subset of the Cartesian product of their domains.</a:t>
            </a:r>
          </a:p>
          <a:p>
            <a:r>
              <a:rPr lang="en-GB" dirty="0"/>
              <a:t>The scope of the relation is the set of variables it relates.</a:t>
            </a:r>
          </a:p>
          <a:p>
            <a:r>
              <a:rPr lang="en-GB" dirty="0"/>
              <a:t>Each relation that is a subset of k domains has </a:t>
            </a:r>
            <a:r>
              <a:rPr lang="en-GB" dirty="0" err="1"/>
              <a:t>arity</a:t>
            </a:r>
            <a:r>
              <a:rPr lang="en-GB" dirty="0"/>
              <a:t> k.</a:t>
            </a:r>
          </a:p>
          <a:p>
            <a:r>
              <a:rPr lang="en-GB" dirty="0"/>
              <a:t>If k = 1, 2, or 3, the relation is unary, binary or ternary.</a:t>
            </a:r>
          </a:p>
          <a:p>
            <a:r>
              <a:rPr lang="en-GB" dirty="0"/>
              <a:t>If k = n we say the relation is n-</a:t>
            </a:r>
            <a:r>
              <a:rPr lang="en-GB" dirty="0" err="1"/>
              <a:t>ary</a:t>
            </a:r>
            <a:r>
              <a:rPr lang="en-GB"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binary relation</a:t>
            </a:r>
          </a:p>
        </p:txBody>
      </p:sp>
      <p:sp>
        <p:nvSpPr>
          <p:cNvPr id="3" name="Content Placeholder 2"/>
          <p:cNvSpPr>
            <a:spLocks noGrp="1"/>
          </p:cNvSpPr>
          <p:nvPr>
            <p:ph idx="1"/>
          </p:nvPr>
        </p:nvSpPr>
        <p:spPr/>
        <p:txBody>
          <a:bodyPr/>
          <a:lstStyle/>
          <a:p>
            <a:r>
              <a:rPr lang="en-GB" sz="2800" dirty="0"/>
              <a:t>Suppose X = {x1,x2}, and D1 = {</a:t>
            </a:r>
            <a:r>
              <a:rPr lang="en-GB" sz="2800" dirty="0" err="1"/>
              <a:t>black,green</a:t>
            </a:r>
            <a:r>
              <a:rPr lang="en-GB" sz="2800" dirty="0"/>
              <a:t>} is the domain of x1 and D2 = {apple juice, coffee, tea} is the domain of x2.</a:t>
            </a:r>
          </a:p>
          <a:p>
            <a:r>
              <a:rPr lang="en-GB" sz="2800" dirty="0"/>
              <a:t>Then R1 = {(</a:t>
            </a:r>
            <a:r>
              <a:rPr lang="en-GB" sz="2800" dirty="0" err="1"/>
              <a:t>black,coffee</a:t>
            </a:r>
            <a:r>
              <a:rPr lang="en-GB" sz="2800" dirty="0"/>
              <a:t>),(</a:t>
            </a:r>
            <a:r>
              <a:rPr lang="en-GB" sz="2800" dirty="0" err="1"/>
              <a:t>black,tea</a:t>
            </a:r>
            <a:r>
              <a:rPr lang="en-GB" sz="2800" dirty="0"/>
              <a:t>},(</a:t>
            </a:r>
            <a:r>
              <a:rPr lang="en-GB" sz="2800" dirty="0" err="1"/>
              <a:t>green,tea</a:t>
            </a:r>
            <a:r>
              <a:rPr lang="en-GB" sz="2800" dirty="0"/>
              <a:t>)} is a binary relation on {x1,x2}.</a:t>
            </a:r>
          </a:p>
          <a:p>
            <a:r>
              <a:rPr lang="en-GB" sz="2800" dirty="0"/>
              <a:t>R1 can also be expressed as a table:</a:t>
            </a:r>
          </a:p>
          <a:p>
            <a:pPr>
              <a:buNone/>
            </a:pPr>
            <a:endParaRPr lang="en-GB" dirty="0"/>
          </a:p>
        </p:txBody>
      </p:sp>
      <p:graphicFrame>
        <p:nvGraphicFramePr>
          <p:cNvPr id="4" name="Table 3"/>
          <p:cNvGraphicFramePr>
            <a:graphicFrameLocks noGrp="1"/>
          </p:cNvGraphicFramePr>
          <p:nvPr/>
        </p:nvGraphicFramePr>
        <p:xfrm>
          <a:off x="1547664" y="4437112"/>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GB" dirty="0"/>
                        <a:t>x1</a:t>
                      </a:r>
                    </a:p>
                  </a:txBody>
                  <a:tcPr/>
                </a:tc>
                <a:tc>
                  <a:txBody>
                    <a:bodyPr/>
                    <a:lstStyle/>
                    <a:p>
                      <a:r>
                        <a:rPr lang="en-GB" dirty="0"/>
                        <a:t>x2</a:t>
                      </a:r>
                    </a:p>
                  </a:txBody>
                  <a:tcPr/>
                </a:tc>
                <a:extLst>
                  <a:ext uri="{0D108BD9-81ED-4DB2-BD59-A6C34878D82A}">
                    <a16:rowId xmlns:a16="http://schemas.microsoft.com/office/drawing/2014/main" val="10000"/>
                  </a:ext>
                </a:extLst>
              </a:tr>
              <a:tr h="370840">
                <a:tc>
                  <a:txBody>
                    <a:bodyPr/>
                    <a:lstStyle/>
                    <a:p>
                      <a:r>
                        <a:rPr lang="en-GB" dirty="0"/>
                        <a:t>black</a:t>
                      </a:r>
                    </a:p>
                  </a:txBody>
                  <a:tcPr/>
                </a:tc>
                <a:tc>
                  <a:txBody>
                    <a:bodyPr/>
                    <a:lstStyle/>
                    <a:p>
                      <a:r>
                        <a:rPr lang="en-GB" dirty="0"/>
                        <a:t>coffee</a:t>
                      </a:r>
                    </a:p>
                  </a:txBody>
                  <a:tcPr/>
                </a:tc>
                <a:extLst>
                  <a:ext uri="{0D108BD9-81ED-4DB2-BD59-A6C34878D82A}">
                    <a16:rowId xmlns:a16="http://schemas.microsoft.com/office/drawing/2014/main" val="10001"/>
                  </a:ext>
                </a:extLst>
              </a:tr>
              <a:tr h="370840">
                <a:tc>
                  <a:txBody>
                    <a:bodyPr/>
                    <a:lstStyle/>
                    <a:p>
                      <a:r>
                        <a:rPr lang="en-GB" dirty="0"/>
                        <a:t>black</a:t>
                      </a:r>
                    </a:p>
                  </a:txBody>
                  <a:tcPr/>
                </a:tc>
                <a:tc>
                  <a:txBody>
                    <a:bodyPr/>
                    <a:lstStyle/>
                    <a:p>
                      <a:r>
                        <a:rPr lang="en-GB" dirty="0"/>
                        <a:t>tea</a:t>
                      </a:r>
                    </a:p>
                  </a:txBody>
                  <a:tcPr/>
                </a:tc>
                <a:extLst>
                  <a:ext uri="{0D108BD9-81ED-4DB2-BD59-A6C34878D82A}">
                    <a16:rowId xmlns:a16="http://schemas.microsoft.com/office/drawing/2014/main" val="10002"/>
                  </a:ext>
                </a:extLst>
              </a:tr>
              <a:tr h="370840">
                <a:tc>
                  <a:txBody>
                    <a:bodyPr/>
                    <a:lstStyle/>
                    <a:p>
                      <a:r>
                        <a:rPr lang="en-GB" dirty="0"/>
                        <a:t>green</a:t>
                      </a:r>
                    </a:p>
                  </a:txBody>
                  <a:tcPr/>
                </a:tc>
                <a:tc>
                  <a:txBody>
                    <a:bodyPr/>
                    <a:lstStyle/>
                    <a:p>
                      <a:r>
                        <a:rPr lang="en-GB" dirty="0"/>
                        <a:t>tea</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CSP definition</a:t>
            </a:r>
          </a:p>
        </p:txBody>
      </p:sp>
      <p:sp>
        <p:nvSpPr>
          <p:cNvPr id="3" name="Content Placeholder 2"/>
          <p:cNvSpPr>
            <a:spLocks noGrp="1"/>
          </p:cNvSpPr>
          <p:nvPr>
            <p:ph idx="1"/>
          </p:nvPr>
        </p:nvSpPr>
        <p:spPr/>
        <p:txBody>
          <a:bodyPr>
            <a:normAutofit lnSpcReduction="10000"/>
          </a:bodyPr>
          <a:lstStyle/>
          <a:p>
            <a:r>
              <a:rPr lang="en-GB" sz="2800" dirty="0"/>
              <a:t>A finite set of variables, X = {x1...</a:t>
            </a:r>
            <a:r>
              <a:rPr lang="en-GB" sz="2800" dirty="0" err="1"/>
              <a:t>xn</a:t>
            </a:r>
            <a:r>
              <a:rPr lang="en-GB" sz="2800" dirty="0"/>
              <a:t>}</a:t>
            </a:r>
          </a:p>
          <a:p>
            <a:r>
              <a:rPr lang="en-GB" sz="2800" dirty="0"/>
              <a:t>The respective domains, {D1...</a:t>
            </a:r>
            <a:r>
              <a:rPr lang="en-GB" sz="2800" dirty="0" err="1"/>
              <a:t>Dn</a:t>
            </a:r>
            <a:r>
              <a:rPr lang="en-GB" sz="2800" dirty="0"/>
              <a:t>}, which contain the possible values for each variable (Di = {v1..</a:t>
            </a:r>
            <a:r>
              <a:rPr lang="en-GB" sz="2800" dirty="0" err="1"/>
              <a:t>vk</a:t>
            </a:r>
            <a:r>
              <a:rPr lang="en-GB" sz="2800" dirty="0"/>
              <a:t>})</a:t>
            </a:r>
          </a:p>
          <a:p>
            <a:r>
              <a:rPr lang="en-GB" sz="2800" dirty="0"/>
              <a:t>A set of constraints, C = {C1...Cm}.</a:t>
            </a:r>
          </a:p>
          <a:p>
            <a:r>
              <a:rPr lang="en-GB" sz="2800" dirty="0"/>
              <a:t>A constraint is a relation on a subset of the variables in X. Suppose the constraint is defined over 2 variables x and y, then we can denote the relation </a:t>
            </a:r>
            <a:r>
              <a:rPr lang="en-GB" sz="2800" dirty="0" err="1"/>
              <a:t>Rxy</a:t>
            </a:r>
            <a:r>
              <a:rPr lang="en-GB" sz="2800" dirty="0"/>
              <a:t>.</a:t>
            </a:r>
          </a:p>
          <a:p>
            <a:r>
              <a:rPr lang="en-GB" sz="2800" dirty="0"/>
              <a:t>A solution of a CSP is an instantiation of all of the variables that satisfies all of the constraints.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143000"/>
          </a:xfrm>
        </p:spPr>
        <p:txBody>
          <a:bodyPr/>
          <a:lstStyle/>
          <a:p>
            <a:r>
              <a:rPr lang="en-GB" dirty="0"/>
              <a:t>Lions and Unicorns</a:t>
            </a:r>
          </a:p>
        </p:txBody>
      </p:sp>
      <p:sp>
        <p:nvSpPr>
          <p:cNvPr id="3" name="Content Placeholder 2"/>
          <p:cNvSpPr>
            <a:spLocks noGrp="1"/>
          </p:cNvSpPr>
          <p:nvPr>
            <p:ph idx="1"/>
          </p:nvPr>
        </p:nvSpPr>
        <p:spPr>
          <a:xfrm>
            <a:off x="457200" y="1331929"/>
            <a:ext cx="8229600" cy="4525963"/>
          </a:xfrm>
        </p:spPr>
        <p:txBody>
          <a:bodyPr>
            <a:normAutofit/>
          </a:bodyPr>
          <a:lstStyle/>
          <a:p>
            <a:pPr>
              <a:buNone/>
            </a:pPr>
            <a:r>
              <a:rPr lang="en-GB" sz="2400" dirty="0">
                <a:solidFill>
                  <a:schemeClr val="tx2"/>
                </a:solidFill>
              </a:rPr>
              <a:t>The Lion lies on Monday, Tuesday and  Wednesday, and tells the</a:t>
            </a:r>
          </a:p>
          <a:p>
            <a:pPr>
              <a:buNone/>
            </a:pPr>
            <a:r>
              <a:rPr lang="en-GB" sz="2400" dirty="0">
                <a:solidFill>
                  <a:schemeClr val="tx2"/>
                </a:solidFill>
              </a:rPr>
              <a:t>truth the rest of the time. The unicorn lies on Thursday, Friday </a:t>
            </a:r>
          </a:p>
          <a:p>
            <a:pPr>
              <a:buNone/>
            </a:pPr>
            <a:r>
              <a:rPr lang="en-GB" sz="2400" dirty="0">
                <a:solidFill>
                  <a:schemeClr val="tx2"/>
                </a:solidFill>
              </a:rPr>
              <a:t>and Saturday, and tells the truth the rest of the time.</a:t>
            </a:r>
          </a:p>
          <a:p>
            <a:endParaRPr lang="en-GB" sz="2400" dirty="0">
              <a:solidFill>
                <a:schemeClr val="tx2"/>
              </a:solidFill>
            </a:endParaRPr>
          </a:p>
          <a:p>
            <a:pPr>
              <a:buNone/>
            </a:pPr>
            <a:r>
              <a:rPr lang="en-GB" sz="2400" dirty="0">
                <a:solidFill>
                  <a:schemeClr val="tx2"/>
                </a:solidFill>
              </a:rPr>
              <a:t>The lion says: “Yesterday I lied”.</a:t>
            </a:r>
          </a:p>
          <a:p>
            <a:pPr>
              <a:buNone/>
            </a:pPr>
            <a:r>
              <a:rPr lang="en-GB" sz="2400" dirty="0">
                <a:solidFill>
                  <a:schemeClr val="tx2"/>
                </a:solidFill>
              </a:rPr>
              <a:t>The unicorn says: “Yesterday I lied”.</a:t>
            </a:r>
          </a:p>
          <a:p>
            <a:pPr>
              <a:buNone/>
            </a:pPr>
            <a:endParaRPr lang="en-GB" sz="2400" dirty="0">
              <a:solidFill>
                <a:schemeClr val="tx2"/>
              </a:solidFill>
            </a:endParaRPr>
          </a:p>
          <a:p>
            <a:pPr>
              <a:buNone/>
            </a:pPr>
            <a:r>
              <a:rPr lang="en-GB" sz="2400" dirty="0">
                <a:solidFill>
                  <a:schemeClr val="tx2"/>
                </a:solidFill>
              </a:rPr>
              <a:t>What day is it?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143000"/>
          </a:xfrm>
        </p:spPr>
        <p:txBody>
          <a:bodyPr/>
          <a:lstStyle/>
          <a:p>
            <a:r>
              <a:rPr lang="en-GB" dirty="0"/>
              <a:t>Lions and Unicorns</a:t>
            </a:r>
          </a:p>
        </p:txBody>
      </p:sp>
      <p:sp>
        <p:nvSpPr>
          <p:cNvPr id="3" name="Content Placeholder 2"/>
          <p:cNvSpPr>
            <a:spLocks noGrp="1"/>
          </p:cNvSpPr>
          <p:nvPr>
            <p:ph idx="1"/>
          </p:nvPr>
        </p:nvSpPr>
        <p:spPr>
          <a:xfrm>
            <a:off x="457200" y="1331929"/>
            <a:ext cx="8229600" cy="4525963"/>
          </a:xfrm>
        </p:spPr>
        <p:txBody>
          <a:bodyPr>
            <a:normAutofit fontScale="70000" lnSpcReduction="20000"/>
          </a:bodyPr>
          <a:lstStyle/>
          <a:p>
            <a:r>
              <a:rPr lang="en-GB" dirty="0"/>
              <a:t>Domains: </a:t>
            </a:r>
          </a:p>
          <a:p>
            <a:pPr lvl="1"/>
            <a:r>
              <a:rPr lang="en-GB" dirty="0"/>
              <a:t>day = {</a:t>
            </a:r>
            <a:r>
              <a:rPr lang="en-GB" dirty="0" err="1"/>
              <a:t>Monday,Tuesday,Wednesday,Thursday,Friday,Saturday,Sunday</a:t>
            </a:r>
            <a:r>
              <a:rPr lang="en-GB" dirty="0"/>
              <a:t>}</a:t>
            </a:r>
          </a:p>
          <a:p>
            <a:pPr lvl="1"/>
            <a:r>
              <a:rPr lang="en-GB" dirty="0" err="1"/>
              <a:t>bool</a:t>
            </a:r>
            <a:r>
              <a:rPr lang="en-GB" dirty="0"/>
              <a:t> = {</a:t>
            </a:r>
            <a:r>
              <a:rPr lang="en-GB" dirty="0" err="1"/>
              <a:t>true,false</a:t>
            </a:r>
            <a:r>
              <a:rPr lang="en-GB" dirty="0"/>
              <a:t>}</a:t>
            </a:r>
          </a:p>
          <a:p>
            <a:r>
              <a:rPr lang="en-GB" dirty="0"/>
              <a:t>Variables: </a:t>
            </a:r>
          </a:p>
          <a:p>
            <a:pPr lvl="1"/>
            <a:r>
              <a:rPr lang="en-GB" dirty="0"/>
              <a:t>today : day</a:t>
            </a:r>
          </a:p>
          <a:p>
            <a:pPr lvl="1"/>
            <a:r>
              <a:rPr lang="en-GB" dirty="0" err="1"/>
              <a:t>LionsStatement,UnicornsStatement</a:t>
            </a:r>
            <a:r>
              <a:rPr lang="en-GB" dirty="0"/>
              <a:t> : </a:t>
            </a:r>
            <a:r>
              <a:rPr lang="en-GB" dirty="0" err="1"/>
              <a:t>bool</a:t>
            </a:r>
            <a:endParaRPr lang="en-GB" dirty="0"/>
          </a:p>
          <a:p>
            <a:r>
              <a:rPr lang="en-GB" dirty="0"/>
              <a:t>Constraints:</a:t>
            </a:r>
          </a:p>
          <a:p>
            <a:pPr lvl="1"/>
            <a:r>
              <a:rPr lang="en-GB" dirty="0" err="1"/>
              <a:t>LionsStatement</a:t>
            </a:r>
            <a:r>
              <a:rPr lang="en-GB" dirty="0"/>
              <a:t> = true &lt;-&gt; ~ (today = Monday | today = Tuesday 						| today = Wednesday)</a:t>
            </a:r>
          </a:p>
          <a:p>
            <a:pPr lvl="1"/>
            <a:r>
              <a:rPr lang="en-GB" dirty="0" err="1"/>
              <a:t>UnicornsStatement</a:t>
            </a:r>
            <a:r>
              <a:rPr lang="en-GB" dirty="0"/>
              <a:t> = true &lt;-&gt; ~ (today = Thursday | today = Friday						| today = Saturday)</a:t>
            </a:r>
          </a:p>
          <a:p>
            <a:pPr lvl="1"/>
            <a:r>
              <a:rPr lang="en-GB" dirty="0"/>
              <a:t> </a:t>
            </a:r>
            <a:r>
              <a:rPr lang="en-GB" dirty="0" err="1"/>
              <a:t>LionsStatement</a:t>
            </a:r>
            <a:r>
              <a:rPr lang="en-GB" dirty="0"/>
              <a:t> = true &lt;-&gt; today = Tuesday | today = Wednesday 						| today = Thursday</a:t>
            </a:r>
          </a:p>
          <a:p>
            <a:pPr lvl="1"/>
            <a:r>
              <a:rPr lang="en-GB" dirty="0"/>
              <a:t> </a:t>
            </a:r>
            <a:r>
              <a:rPr lang="en-GB" dirty="0" err="1"/>
              <a:t>UnicornsStatement</a:t>
            </a:r>
            <a:r>
              <a:rPr lang="en-GB" dirty="0"/>
              <a:t> = true &lt;-&gt; today = Friday 						| today = Saturday | today = Sunday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Lion and Unicorn</a:t>
            </a:r>
          </a:p>
        </p:txBody>
      </p:sp>
      <p:sp>
        <p:nvSpPr>
          <p:cNvPr id="3" name="Content Placeholder 2"/>
          <p:cNvSpPr>
            <a:spLocks noGrp="1"/>
          </p:cNvSpPr>
          <p:nvPr>
            <p:ph idx="1"/>
          </p:nvPr>
        </p:nvSpPr>
        <p:spPr>
          <a:xfrm>
            <a:off x="395536" y="1268760"/>
            <a:ext cx="8229600" cy="4525963"/>
          </a:xfrm>
        </p:spPr>
        <p:txBody>
          <a:bodyPr/>
          <a:lstStyle/>
          <a:p>
            <a:pPr marL="342900" lvl="1" indent="-342900">
              <a:buNone/>
            </a:pPr>
            <a:r>
              <a:rPr lang="en-GB" sz="2000" dirty="0"/>
              <a:t>C1: Lions always lie on Monday, Tuesday, Wednesday</a:t>
            </a:r>
          </a:p>
          <a:p>
            <a:pPr marL="342900" lvl="1" indent="-342900">
              <a:buNone/>
            </a:pPr>
            <a:r>
              <a:rPr lang="en-GB" sz="2000" dirty="0" err="1"/>
              <a:t>LionsStatement</a:t>
            </a:r>
            <a:r>
              <a:rPr lang="en-GB" sz="2000" dirty="0"/>
              <a:t> = true &lt;-&gt; ~ (today = Monday | today = Tuesday 						| today = Wednesday)</a:t>
            </a:r>
          </a:p>
          <a:p>
            <a:pPr marL="342900" lvl="1" indent="-342900">
              <a:buNone/>
            </a:pPr>
            <a:r>
              <a:rPr lang="en-GB" sz="2000" dirty="0"/>
              <a:t>C3: If the lion is telling the truth, yesterday was a lying day</a:t>
            </a:r>
          </a:p>
          <a:p>
            <a:pPr marL="342900" lvl="1" indent="-342900">
              <a:buNone/>
            </a:pPr>
            <a:r>
              <a:rPr lang="en-GB" sz="2000" dirty="0" err="1"/>
              <a:t>LionsStatement</a:t>
            </a:r>
            <a:r>
              <a:rPr lang="en-GB" sz="2000" dirty="0"/>
              <a:t> = true &lt;-&gt; today = Tuesday | today = Wednesday 						| today = Thursday</a:t>
            </a:r>
          </a:p>
          <a:p>
            <a:pPr marL="342900" lvl="1" indent="-342900">
              <a:buFont typeface="Arial" pitchFamily="34" charset="0"/>
              <a:buChar char="•"/>
            </a:pPr>
            <a:endParaRPr lang="en-GB" sz="2000" dirty="0"/>
          </a:p>
          <a:p>
            <a:pPr>
              <a:buNone/>
            </a:pPr>
            <a:r>
              <a:rPr lang="en-GB" dirty="0"/>
              <a:t>R</a:t>
            </a:r>
            <a:r>
              <a:rPr lang="en-GB" baseline="-25000" dirty="0"/>
              <a:t>c1                                                           </a:t>
            </a:r>
            <a:r>
              <a:rPr lang="en-GB" dirty="0"/>
              <a:t>R</a:t>
            </a:r>
            <a:r>
              <a:rPr lang="en-GB" baseline="-25000" dirty="0"/>
              <a:t>c3</a:t>
            </a:r>
          </a:p>
        </p:txBody>
      </p:sp>
      <p:graphicFrame>
        <p:nvGraphicFramePr>
          <p:cNvPr id="4" name="Table 3"/>
          <p:cNvGraphicFramePr>
            <a:graphicFrameLocks noGrp="1"/>
          </p:cNvGraphicFramePr>
          <p:nvPr/>
        </p:nvGraphicFramePr>
        <p:xfrm>
          <a:off x="1259632" y="3356992"/>
          <a:ext cx="2664296" cy="3294163"/>
        </p:xfrm>
        <a:graphic>
          <a:graphicData uri="http://schemas.openxmlformats.org/drawingml/2006/table">
            <a:tbl>
              <a:tblPr firstRow="1" bandRow="1">
                <a:tableStyleId>{5C22544A-7EE6-4342-B048-85BDC9FD1C3A}</a:tableStyleId>
              </a:tblPr>
              <a:tblGrid>
                <a:gridCol w="1332148">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654386">
                <a:tc>
                  <a:txBody>
                    <a:bodyPr/>
                    <a:lstStyle/>
                    <a:p>
                      <a:r>
                        <a:rPr lang="en-GB" dirty="0" err="1"/>
                        <a:t>LionsStmnt</a:t>
                      </a:r>
                      <a:endParaRPr lang="en-GB" dirty="0"/>
                    </a:p>
                  </a:txBody>
                  <a:tcPr/>
                </a:tc>
                <a:tc>
                  <a:txBody>
                    <a:bodyPr/>
                    <a:lstStyle/>
                    <a:p>
                      <a:r>
                        <a:rPr lang="en-GB" dirty="0"/>
                        <a:t>today</a:t>
                      </a:r>
                    </a:p>
                  </a:txBody>
                  <a:tcPr/>
                </a:tc>
                <a:extLst>
                  <a:ext uri="{0D108BD9-81ED-4DB2-BD59-A6C34878D82A}">
                    <a16:rowId xmlns:a16="http://schemas.microsoft.com/office/drawing/2014/main" val="10000"/>
                  </a:ext>
                </a:extLst>
              </a:tr>
              <a:tr h="377111">
                <a:tc>
                  <a:txBody>
                    <a:bodyPr/>
                    <a:lstStyle/>
                    <a:p>
                      <a:r>
                        <a:rPr lang="en-GB" dirty="0"/>
                        <a:t>true</a:t>
                      </a:r>
                    </a:p>
                  </a:txBody>
                  <a:tcPr/>
                </a:tc>
                <a:tc>
                  <a:txBody>
                    <a:bodyPr/>
                    <a:lstStyle/>
                    <a:p>
                      <a:r>
                        <a:rPr lang="en-GB" dirty="0"/>
                        <a:t>Thursday</a:t>
                      </a:r>
                    </a:p>
                  </a:txBody>
                  <a:tcPr/>
                </a:tc>
                <a:extLst>
                  <a:ext uri="{0D108BD9-81ED-4DB2-BD59-A6C34878D82A}">
                    <a16:rowId xmlns:a16="http://schemas.microsoft.com/office/drawing/2014/main" val="10001"/>
                  </a:ext>
                </a:extLst>
              </a:tr>
              <a:tr h="377111">
                <a:tc>
                  <a:txBody>
                    <a:bodyPr/>
                    <a:lstStyle/>
                    <a:p>
                      <a:r>
                        <a:rPr lang="en-GB" dirty="0"/>
                        <a:t>true</a:t>
                      </a:r>
                    </a:p>
                  </a:txBody>
                  <a:tcPr/>
                </a:tc>
                <a:tc>
                  <a:txBody>
                    <a:bodyPr/>
                    <a:lstStyle/>
                    <a:p>
                      <a:r>
                        <a:rPr lang="en-GB" dirty="0"/>
                        <a:t>Friday</a:t>
                      </a:r>
                    </a:p>
                  </a:txBody>
                  <a:tcPr/>
                </a:tc>
                <a:extLst>
                  <a:ext uri="{0D108BD9-81ED-4DB2-BD59-A6C34878D82A}">
                    <a16:rowId xmlns:a16="http://schemas.microsoft.com/office/drawing/2014/main" val="10002"/>
                  </a:ext>
                </a:extLst>
              </a:tr>
              <a:tr h="377111">
                <a:tc>
                  <a:txBody>
                    <a:bodyPr/>
                    <a:lstStyle/>
                    <a:p>
                      <a:r>
                        <a:rPr lang="en-GB" dirty="0"/>
                        <a:t>true</a:t>
                      </a:r>
                    </a:p>
                  </a:txBody>
                  <a:tcPr/>
                </a:tc>
                <a:tc>
                  <a:txBody>
                    <a:bodyPr/>
                    <a:lstStyle/>
                    <a:p>
                      <a:r>
                        <a:rPr lang="en-GB" dirty="0"/>
                        <a:t>Saturday</a:t>
                      </a:r>
                    </a:p>
                  </a:txBody>
                  <a:tcPr/>
                </a:tc>
                <a:extLst>
                  <a:ext uri="{0D108BD9-81ED-4DB2-BD59-A6C34878D82A}">
                    <a16:rowId xmlns:a16="http://schemas.microsoft.com/office/drawing/2014/main" val="10003"/>
                  </a:ext>
                </a:extLst>
              </a:tr>
              <a:tr h="377111">
                <a:tc>
                  <a:txBody>
                    <a:bodyPr/>
                    <a:lstStyle/>
                    <a:p>
                      <a:r>
                        <a:rPr lang="en-GB" dirty="0"/>
                        <a:t>true</a:t>
                      </a:r>
                    </a:p>
                  </a:txBody>
                  <a:tcPr/>
                </a:tc>
                <a:tc>
                  <a:txBody>
                    <a:bodyPr/>
                    <a:lstStyle/>
                    <a:p>
                      <a:r>
                        <a:rPr lang="en-GB" dirty="0"/>
                        <a:t>Sunday</a:t>
                      </a:r>
                    </a:p>
                  </a:txBody>
                  <a:tcPr/>
                </a:tc>
                <a:extLst>
                  <a:ext uri="{0D108BD9-81ED-4DB2-BD59-A6C34878D82A}">
                    <a16:rowId xmlns:a16="http://schemas.microsoft.com/office/drawing/2014/main" val="10004"/>
                  </a:ext>
                </a:extLst>
              </a:tr>
              <a:tr h="377111">
                <a:tc>
                  <a:txBody>
                    <a:bodyPr/>
                    <a:lstStyle/>
                    <a:p>
                      <a:r>
                        <a:rPr lang="en-GB" dirty="0"/>
                        <a:t>false</a:t>
                      </a:r>
                    </a:p>
                  </a:txBody>
                  <a:tcPr/>
                </a:tc>
                <a:tc>
                  <a:txBody>
                    <a:bodyPr/>
                    <a:lstStyle/>
                    <a:p>
                      <a:r>
                        <a:rPr lang="en-GB" dirty="0"/>
                        <a:t>Monday</a:t>
                      </a:r>
                    </a:p>
                  </a:txBody>
                  <a:tcPr/>
                </a:tc>
                <a:extLst>
                  <a:ext uri="{0D108BD9-81ED-4DB2-BD59-A6C34878D82A}">
                    <a16:rowId xmlns:a16="http://schemas.microsoft.com/office/drawing/2014/main" val="10005"/>
                  </a:ext>
                </a:extLst>
              </a:tr>
              <a:tr h="377111">
                <a:tc>
                  <a:txBody>
                    <a:bodyPr/>
                    <a:lstStyle/>
                    <a:p>
                      <a:r>
                        <a:rPr lang="en-GB" dirty="0"/>
                        <a:t>false</a:t>
                      </a:r>
                    </a:p>
                  </a:txBody>
                  <a:tcPr/>
                </a:tc>
                <a:tc>
                  <a:txBody>
                    <a:bodyPr/>
                    <a:lstStyle/>
                    <a:p>
                      <a:r>
                        <a:rPr lang="en-GB" dirty="0"/>
                        <a:t>Tuesday</a:t>
                      </a:r>
                    </a:p>
                  </a:txBody>
                  <a:tcPr/>
                </a:tc>
                <a:extLst>
                  <a:ext uri="{0D108BD9-81ED-4DB2-BD59-A6C34878D82A}">
                    <a16:rowId xmlns:a16="http://schemas.microsoft.com/office/drawing/2014/main" val="10006"/>
                  </a:ext>
                </a:extLst>
              </a:tr>
              <a:tr h="377111">
                <a:tc>
                  <a:txBody>
                    <a:bodyPr/>
                    <a:lstStyle/>
                    <a:p>
                      <a:r>
                        <a:rPr lang="en-GB" dirty="0"/>
                        <a:t>false</a:t>
                      </a:r>
                    </a:p>
                  </a:txBody>
                  <a:tcPr/>
                </a:tc>
                <a:tc>
                  <a:txBody>
                    <a:bodyPr/>
                    <a:lstStyle/>
                    <a:p>
                      <a:r>
                        <a:rPr lang="en-GB" dirty="0"/>
                        <a:t>Wednesday</a:t>
                      </a:r>
                    </a:p>
                  </a:txBody>
                  <a:tcP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nvGraphicFramePr>
        <p:xfrm>
          <a:off x="5292080" y="3356992"/>
          <a:ext cx="2664296" cy="3294163"/>
        </p:xfrm>
        <a:graphic>
          <a:graphicData uri="http://schemas.openxmlformats.org/drawingml/2006/table">
            <a:tbl>
              <a:tblPr firstRow="1" bandRow="1">
                <a:tableStyleId>{5C22544A-7EE6-4342-B048-85BDC9FD1C3A}</a:tableStyleId>
              </a:tblPr>
              <a:tblGrid>
                <a:gridCol w="1332148">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654386">
                <a:tc>
                  <a:txBody>
                    <a:bodyPr/>
                    <a:lstStyle/>
                    <a:p>
                      <a:r>
                        <a:rPr lang="en-GB" dirty="0" err="1"/>
                        <a:t>LionsStmnt</a:t>
                      </a:r>
                      <a:endParaRPr lang="en-GB" dirty="0"/>
                    </a:p>
                  </a:txBody>
                  <a:tcPr/>
                </a:tc>
                <a:tc>
                  <a:txBody>
                    <a:bodyPr/>
                    <a:lstStyle/>
                    <a:p>
                      <a:r>
                        <a:rPr lang="en-GB" dirty="0"/>
                        <a:t>today</a:t>
                      </a:r>
                    </a:p>
                  </a:txBody>
                  <a:tcPr/>
                </a:tc>
                <a:extLst>
                  <a:ext uri="{0D108BD9-81ED-4DB2-BD59-A6C34878D82A}">
                    <a16:rowId xmlns:a16="http://schemas.microsoft.com/office/drawing/2014/main" val="10000"/>
                  </a:ext>
                </a:extLst>
              </a:tr>
              <a:tr h="377111">
                <a:tc>
                  <a:txBody>
                    <a:bodyPr/>
                    <a:lstStyle/>
                    <a:p>
                      <a:r>
                        <a:rPr lang="en-GB" dirty="0"/>
                        <a:t>true</a:t>
                      </a:r>
                    </a:p>
                  </a:txBody>
                  <a:tcPr/>
                </a:tc>
                <a:tc>
                  <a:txBody>
                    <a:bodyPr/>
                    <a:lstStyle/>
                    <a:p>
                      <a:r>
                        <a:rPr lang="en-GB" dirty="0"/>
                        <a:t>Tuesday</a:t>
                      </a:r>
                    </a:p>
                  </a:txBody>
                  <a:tcPr/>
                </a:tc>
                <a:extLst>
                  <a:ext uri="{0D108BD9-81ED-4DB2-BD59-A6C34878D82A}">
                    <a16:rowId xmlns:a16="http://schemas.microsoft.com/office/drawing/2014/main" val="10001"/>
                  </a:ext>
                </a:extLst>
              </a:tr>
              <a:tr h="377111">
                <a:tc>
                  <a:txBody>
                    <a:bodyPr/>
                    <a:lstStyle/>
                    <a:p>
                      <a:r>
                        <a:rPr lang="en-GB" dirty="0"/>
                        <a:t>true</a:t>
                      </a:r>
                    </a:p>
                  </a:txBody>
                  <a:tcPr/>
                </a:tc>
                <a:tc>
                  <a:txBody>
                    <a:bodyPr/>
                    <a:lstStyle/>
                    <a:p>
                      <a:r>
                        <a:rPr lang="en-GB" dirty="0"/>
                        <a:t>Wednesday</a:t>
                      </a:r>
                    </a:p>
                  </a:txBody>
                  <a:tcPr/>
                </a:tc>
                <a:extLst>
                  <a:ext uri="{0D108BD9-81ED-4DB2-BD59-A6C34878D82A}">
                    <a16:rowId xmlns:a16="http://schemas.microsoft.com/office/drawing/2014/main" val="10002"/>
                  </a:ext>
                </a:extLst>
              </a:tr>
              <a:tr h="377111">
                <a:tc>
                  <a:txBody>
                    <a:bodyPr/>
                    <a:lstStyle/>
                    <a:p>
                      <a:r>
                        <a:rPr lang="en-GB" dirty="0"/>
                        <a:t>true</a:t>
                      </a:r>
                    </a:p>
                  </a:txBody>
                  <a:tcPr/>
                </a:tc>
                <a:tc>
                  <a:txBody>
                    <a:bodyPr/>
                    <a:lstStyle/>
                    <a:p>
                      <a:r>
                        <a:rPr lang="en-GB" dirty="0"/>
                        <a:t>Thursday</a:t>
                      </a:r>
                    </a:p>
                  </a:txBody>
                  <a:tcPr/>
                </a:tc>
                <a:extLst>
                  <a:ext uri="{0D108BD9-81ED-4DB2-BD59-A6C34878D82A}">
                    <a16:rowId xmlns:a16="http://schemas.microsoft.com/office/drawing/2014/main" val="10003"/>
                  </a:ext>
                </a:extLst>
              </a:tr>
              <a:tr h="377111">
                <a:tc>
                  <a:txBody>
                    <a:bodyPr/>
                    <a:lstStyle/>
                    <a:p>
                      <a:r>
                        <a:rPr lang="en-GB" dirty="0"/>
                        <a:t>false</a:t>
                      </a:r>
                    </a:p>
                  </a:txBody>
                  <a:tcPr/>
                </a:tc>
                <a:tc>
                  <a:txBody>
                    <a:bodyPr/>
                    <a:lstStyle/>
                    <a:p>
                      <a:r>
                        <a:rPr lang="en-GB" dirty="0"/>
                        <a:t>Monday</a:t>
                      </a:r>
                    </a:p>
                  </a:txBody>
                  <a:tcPr/>
                </a:tc>
                <a:extLst>
                  <a:ext uri="{0D108BD9-81ED-4DB2-BD59-A6C34878D82A}">
                    <a16:rowId xmlns:a16="http://schemas.microsoft.com/office/drawing/2014/main" val="10004"/>
                  </a:ext>
                </a:extLst>
              </a:tr>
              <a:tr h="377111">
                <a:tc>
                  <a:txBody>
                    <a:bodyPr/>
                    <a:lstStyle/>
                    <a:p>
                      <a:r>
                        <a:rPr lang="en-GB" dirty="0"/>
                        <a:t>false</a:t>
                      </a:r>
                    </a:p>
                  </a:txBody>
                  <a:tcPr/>
                </a:tc>
                <a:tc>
                  <a:txBody>
                    <a:bodyPr/>
                    <a:lstStyle/>
                    <a:p>
                      <a:r>
                        <a:rPr lang="en-GB" dirty="0"/>
                        <a:t>Friday</a:t>
                      </a:r>
                    </a:p>
                  </a:txBody>
                  <a:tcPr/>
                </a:tc>
                <a:extLst>
                  <a:ext uri="{0D108BD9-81ED-4DB2-BD59-A6C34878D82A}">
                    <a16:rowId xmlns:a16="http://schemas.microsoft.com/office/drawing/2014/main" val="10005"/>
                  </a:ext>
                </a:extLst>
              </a:tr>
              <a:tr h="377111">
                <a:tc>
                  <a:txBody>
                    <a:bodyPr/>
                    <a:lstStyle/>
                    <a:p>
                      <a:r>
                        <a:rPr lang="en-GB" dirty="0"/>
                        <a:t>false</a:t>
                      </a:r>
                    </a:p>
                  </a:txBody>
                  <a:tcPr/>
                </a:tc>
                <a:tc>
                  <a:txBody>
                    <a:bodyPr/>
                    <a:lstStyle/>
                    <a:p>
                      <a:r>
                        <a:rPr lang="en-GB" dirty="0"/>
                        <a:t>Saturday</a:t>
                      </a:r>
                    </a:p>
                  </a:txBody>
                  <a:tcPr/>
                </a:tc>
                <a:extLst>
                  <a:ext uri="{0D108BD9-81ED-4DB2-BD59-A6C34878D82A}">
                    <a16:rowId xmlns:a16="http://schemas.microsoft.com/office/drawing/2014/main" val="10006"/>
                  </a:ext>
                </a:extLst>
              </a:tr>
              <a:tr h="377111">
                <a:tc>
                  <a:txBody>
                    <a:bodyPr/>
                    <a:lstStyle/>
                    <a:p>
                      <a:r>
                        <a:rPr lang="en-GB" dirty="0"/>
                        <a:t>false</a:t>
                      </a:r>
                    </a:p>
                  </a:txBody>
                  <a:tcPr/>
                </a:tc>
                <a:tc>
                  <a:txBody>
                    <a:bodyPr/>
                    <a:lstStyle/>
                    <a:p>
                      <a:r>
                        <a:rPr lang="en-GB" dirty="0"/>
                        <a:t>Sunday</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42240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Lion and Unicorn</a:t>
            </a:r>
          </a:p>
        </p:txBody>
      </p:sp>
      <p:sp>
        <p:nvSpPr>
          <p:cNvPr id="3" name="Content Placeholder 2"/>
          <p:cNvSpPr>
            <a:spLocks noGrp="1"/>
          </p:cNvSpPr>
          <p:nvPr>
            <p:ph idx="1"/>
          </p:nvPr>
        </p:nvSpPr>
        <p:spPr>
          <a:xfrm>
            <a:off x="395536" y="1268760"/>
            <a:ext cx="8229600" cy="4525963"/>
          </a:xfrm>
        </p:spPr>
        <p:txBody>
          <a:bodyPr/>
          <a:lstStyle/>
          <a:p>
            <a:pPr marL="342900" lvl="1" indent="-342900">
              <a:buNone/>
            </a:pPr>
            <a:r>
              <a:rPr lang="en-GB" sz="2000" dirty="0"/>
              <a:t>C2: Unicorns always lie on </a:t>
            </a:r>
            <a:r>
              <a:rPr lang="en-GB" sz="2000" dirty="0" err="1"/>
              <a:t>Th</a:t>
            </a:r>
            <a:r>
              <a:rPr lang="en-GB" sz="2000" dirty="0"/>
              <a:t>, F, S</a:t>
            </a:r>
          </a:p>
          <a:p>
            <a:pPr marL="342900" lvl="1" indent="-342900">
              <a:buNone/>
            </a:pPr>
            <a:r>
              <a:rPr lang="en-GB" sz="2000" dirty="0" err="1"/>
              <a:t>UnicornsStatement</a:t>
            </a:r>
            <a:r>
              <a:rPr lang="en-GB" sz="2000" dirty="0"/>
              <a:t> = true &lt;-&gt; ~ (today = Thursday | today = Friday						| today = Saturday)</a:t>
            </a:r>
          </a:p>
          <a:p>
            <a:pPr marL="342900" lvl="1" indent="-342900">
              <a:buNone/>
            </a:pPr>
            <a:r>
              <a:rPr lang="en-GB" sz="2000" dirty="0"/>
              <a:t>C4: If the Unicorn is telling the truth, yesterday was a lying day</a:t>
            </a:r>
          </a:p>
          <a:p>
            <a:pPr marL="342900" lvl="1" indent="-342900">
              <a:buNone/>
            </a:pPr>
            <a:r>
              <a:rPr lang="en-GB" sz="2000" dirty="0" err="1"/>
              <a:t>UnicornsStatement</a:t>
            </a:r>
            <a:r>
              <a:rPr lang="en-GB" sz="2000" dirty="0"/>
              <a:t> = true &lt;-&gt; today = Friday | today = Saturday 						| today = Sunday</a:t>
            </a:r>
          </a:p>
          <a:p>
            <a:pPr marL="342900" lvl="1" indent="-342900">
              <a:buFont typeface="Arial" pitchFamily="34" charset="0"/>
              <a:buChar char="•"/>
            </a:pPr>
            <a:endParaRPr lang="en-GB" sz="2000" dirty="0"/>
          </a:p>
          <a:p>
            <a:pPr>
              <a:buNone/>
            </a:pPr>
            <a:r>
              <a:rPr lang="en-GB" dirty="0"/>
              <a:t>R</a:t>
            </a:r>
            <a:r>
              <a:rPr lang="en-GB" baseline="-25000" dirty="0"/>
              <a:t>c2                                                           </a:t>
            </a:r>
            <a:r>
              <a:rPr lang="en-GB" dirty="0"/>
              <a:t>R</a:t>
            </a:r>
            <a:r>
              <a:rPr lang="en-GB" baseline="-25000" dirty="0"/>
              <a:t>c4</a:t>
            </a:r>
          </a:p>
        </p:txBody>
      </p:sp>
      <p:graphicFrame>
        <p:nvGraphicFramePr>
          <p:cNvPr id="4" name="Table 3"/>
          <p:cNvGraphicFramePr>
            <a:graphicFrameLocks noGrp="1"/>
          </p:cNvGraphicFramePr>
          <p:nvPr/>
        </p:nvGraphicFramePr>
        <p:xfrm>
          <a:off x="1259632" y="3356992"/>
          <a:ext cx="2664296" cy="3294163"/>
        </p:xfrm>
        <a:graphic>
          <a:graphicData uri="http://schemas.openxmlformats.org/drawingml/2006/table">
            <a:tbl>
              <a:tblPr firstRow="1" bandRow="1">
                <a:tableStyleId>{5C22544A-7EE6-4342-B048-85BDC9FD1C3A}</a:tableStyleId>
              </a:tblPr>
              <a:tblGrid>
                <a:gridCol w="1332148">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654386">
                <a:tc>
                  <a:txBody>
                    <a:bodyPr/>
                    <a:lstStyle/>
                    <a:p>
                      <a:r>
                        <a:rPr lang="en-GB" dirty="0" err="1"/>
                        <a:t>UniStmnt</a:t>
                      </a:r>
                      <a:endParaRPr lang="en-GB" dirty="0"/>
                    </a:p>
                  </a:txBody>
                  <a:tcPr/>
                </a:tc>
                <a:tc>
                  <a:txBody>
                    <a:bodyPr/>
                    <a:lstStyle/>
                    <a:p>
                      <a:r>
                        <a:rPr lang="en-GB" dirty="0"/>
                        <a:t>today</a:t>
                      </a:r>
                    </a:p>
                  </a:txBody>
                  <a:tcPr/>
                </a:tc>
                <a:extLst>
                  <a:ext uri="{0D108BD9-81ED-4DB2-BD59-A6C34878D82A}">
                    <a16:rowId xmlns:a16="http://schemas.microsoft.com/office/drawing/2014/main" val="10000"/>
                  </a:ext>
                </a:extLst>
              </a:tr>
              <a:tr h="377111">
                <a:tc>
                  <a:txBody>
                    <a:bodyPr/>
                    <a:lstStyle/>
                    <a:p>
                      <a:r>
                        <a:rPr lang="en-GB" dirty="0"/>
                        <a:t>true</a:t>
                      </a:r>
                    </a:p>
                  </a:txBody>
                  <a:tcPr/>
                </a:tc>
                <a:tc>
                  <a:txBody>
                    <a:bodyPr/>
                    <a:lstStyle/>
                    <a:p>
                      <a:r>
                        <a:rPr lang="en-GB" dirty="0"/>
                        <a:t>Sunday</a:t>
                      </a:r>
                    </a:p>
                  </a:txBody>
                  <a:tcPr/>
                </a:tc>
                <a:extLst>
                  <a:ext uri="{0D108BD9-81ED-4DB2-BD59-A6C34878D82A}">
                    <a16:rowId xmlns:a16="http://schemas.microsoft.com/office/drawing/2014/main" val="10001"/>
                  </a:ext>
                </a:extLst>
              </a:tr>
              <a:tr h="377111">
                <a:tc>
                  <a:txBody>
                    <a:bodyPr/>
                    <a:lstStyle/>
                    <a:p>
                      <a:r>
                        <a:rPr lang="en-GB" dirty="0"/>
                        <a:t>true</a:t>
                      </a:r>
                    </a:p>
                  </a:txBody>
                  <a:tcPr/>
                </a:tc>
                <a:tc>
                  <a:txBody>
                    <a:bodyPr/>
                    <a:lstStyle/>
                    <a:p>
                      <a:r>
                        <a:rPr lang="en-GB" dirty="0"/>
                        <a:t>Monday</a:t>
                      </a:r>
                    </a:p>
                  </a:txBody>
                  <a:tcPr/>
                </a:tc>
                <a:extLst>
                  <a:ext uri="{0D108BD9-81ED-4DB2-BD59-A6C34878D82A}">
                    <a16:rowId xmlns:a16="http://schemas.microsoft.com/office/drawing/2014/main" val="10002"/>
                  </a:ext>
                </a:extLst>
              </a:tr>
              <a:tr h="3771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true</a:t>
                      </a:r>
                    </a:p>
                  </a:txBody>
                  <a:tcPr/>
                </a:tc>
                <a:tc>
                  <a:txBody>
                    <a:bodyPr/>
                    <a:lstStyle/>
                    <a:p>
                      <a:r>
                        <a:rPr lang="en-GB" dirty="0"/>
                        <a:t>Tuesday</a:t>
                      </a:r>
                    </a:p>
                  </a:txBody>
                  <a:tcPr/>
                </a:tc>
                <a:extLst>
                  <a:ext uri="{0D108BD9-81ED-4DB2-BD59-A6C34878D82A}">
                    <a16:rowId xmlns:a16="http://schemas.microsoft.com/office/drawing/2014/main" val="10003"/>
                  </a:ext>
                </a:extLst>
              </a:tr>
              <a:tr h="377111">
                <a:tc>
                  <a:txBody>
                    <a:bodyPr/>
                    <a:lstStyle/>
                    <a:p>
                      <a:r>
                        <a:rPr lang="en-GB" dirty="0"/>
                        <a:t>true</a:t>
                      </a:r>
                    </a:p>
                  </a:txBody>
                  <a:tcPr/>
                </a:tc>
                <a:tc>
                  <a:txBody>
                    <a:bodyPr/>
                    <a:lstStyle/>
                    <a:p>
                      <a:r>
                        <a:rPr lang="en-GB" dirty="0"/>
                        <a:t>Wednesday</a:t>
                      </a:r>
                    </a:p>
                  </a:txBody>
                  <a:tcPr/>
                </a:tc>
                <a:extLst>
                  <a:ext uri="{0D108BD9-81ED-4DB2-BD59-A6C34878D82A}">
                    <a16:rowId xmlns:a16="http://schemas.microsoft.com/office/drawing/2014/main" val="10004"/>
                  </a:ext>
                </a:extLst>
              </a:tr>
              <a:tr h="3771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false</a:t>
                      </a:r>
                    </a:p>
                  </a:txBody>
                  <a:tcPr/>
                </a:tc>
                <a:tc>
                  <a:txBody>
                    <a:bodyPr/>
                    <a:lstStyle/>
                    <a:p>
                      <a:r>
                        <a:rPr lang="en-GB" dirty="0"/>
                        <a:t>Thursday</a:t>
                      </a:r>
                    </a:p>
                  </a:txBody>
                  <a:tcPr/>
                </a:tc>
                <a:extLst>
                  <a:ext uri="{0D108BD9-81ED-4DB2-BD59-A6C34878D82A}">
                    <a16:rowId xmlns:a16="http://schemas.microsoft.com/office/drawing/2014/main" val="10005"/>
                  </a:ext>
                </a:extLst>
              </a:tr>
              <a:tr h="3771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false</a:t>
                      </a:r>
                    </a:p>
                  </a:txBody>
                  <a:tcPr/>
                </a:tc>
                <a:tc>
                  <a:txBody>
                    <a:bodyPr/>
                    <a:lstStyle/>
                    <a:p>
                      <a:r>
                        <a:rPr lang="en-GB" dirty="0"/>
                        <a:t>Friday</a:t>
                      </a:r>
                    </a:p>
                  </a:txBody>
                  <a:tcPr/>
                </a:tc>
                <a:extLst>
                  <a:ext uri="{0D108BD9-81ED-4DB2-BD59-A6C34878D82A}">
                    <a16:rowId xmlns:a16="http://schemas.microsoft.com/office/drawing/2014/main" val="10006"/>
                  </a:ext>
                </a:extLst>
              </a:tr>
              <a:tr h="3771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false</a:t>
                      </a:r>
                    </a:p>
                  </a:txBody>
                  <a:tcPr/>
                </a:tc>
                <a:tc>
                  <a:txBody>
                    <a:bodyPr/>
                    <a:lstStyle/>
                    <a:p>
                      <a:r>
                        <a:rPr lang="en-GB" dirty="0"/>
                        <a:t>Saturday</a:t>
                      </a:r>
                    </a:p>
                  </a:txBody>
                  <a:tcP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nvGraphicFramePr>
        <p:xfrm>
          <a:off x="5292080" y="3356992"/>
          <a:ext cx="2664296" cy="3294163"/>
        </p:xfrm>
        <a:graphic>
          <a:graphicData uri="http://schemas.openxmlformats.org/drawingml/2006/table">
            <a:tbl>
              <a:tblPr firstRow="1" bandRow="1">
                <a:tableStyleId>{5C22544A-7EE6-4342-B048-85BDC9FD1C3A}</a:tableStyleId>
              </a:tblPr>
              <a:tblGrid>
                <a:gridCol w="1332148">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654386">
                <a:tc>
                  <a:txBody>
                    <a:bodyPr/>
                    <a:lstStyle/>
                    <a:p>
                      <a:r>
                        <a:rPr lang="en-GB" dirty="0" err="1"/>
                        <a:t>UniStmnt</a:t>
                      </a:r>
                      <a:endParaRPr lang="en-GB" dirty="0"/>
                    </a:p>
                  </a:txBody>
                  <a:tcPr/>
                </a:tc>
                <a:tc>
                  <a:txBody>
                    <a:bodyPr/>
                    <a:lstStyle/>
                    <a:p>
                      <a:r>
                        <a:rPr lang="en-GB" dirty="0"/>
                        <a:t>today</a:t>
                      </a:r>
                    </a:p>
                  </a:txBody>
                  <a:tcPr/>
                </a:tc>
                <a:extLst>
                  <a:ext uri="{0D108BD9-81ED-4DB2-BD59-A6C34878D82A}">
                    <a16:rowId xmlns:a16="http://schemas.microsoft.com/office/drawing/2014/main" val="10000"/>
                  </a:ext>
                </a:extLst>
              </a:tr>
              <a:tr h="377111">
                <a:tc>
                  <a:txBody>
                    <a:bodyPr/>
                    <a:lstStyle/>
                    <a:p>
                      <a:r>
                        <a:rPr lang="en-GB" dirty="0"/>
                        <a:t>true</a:t>
                      </a:r>
                    </a:p>
                  </a:txBody>
                  <a:tcPr/>
                </a:tc>
                <a:tc>
                  <a:txBody>
                    <a:bodyPr/>
                    <a:lstStyle/>
                    <a:p>
                      <a:r>
                        <a:rPr lang="en-GB" dirty="0"/>
                        <a:t>Friday</a:t>
                      </a:r>
                    </a:p>
                  </a:txBody>
                  <a:tcPr/>
                </a:tc>
                <a:extLst>
                  <a:ext uri="{0D108BD9-81ED-4DB2-BD59-A6C34878D82A}">
                    <a16:rowId xmlns:a16="http://schemas.microsoft.com/office/drawing/2014/main" val="10001"/>
                  </a:ext>
                </a:extLst>
              </a:tr>
              <a:tr h="377111">
                <a:tc>
                  <a:txBody>
                    <a:bodyPr/>
                    <a:lstStyle/>
                    <a:p>
                      <a:r>
                        <a:rPr lang="en-GB" dirty="0"/>
                        <a:t>true</a:t>
                      </a:r>
                    </a:p>
                  </a:txBody>
                  <a:tcPr/>
                </a:tc>
                <a:tc>
                  <a:txBody>
                    <a:bodyPr/>
                    <a:lstStyle/>
                    <a:p>
                      <a:r>
                        <a:rPr lang="en-GB" dirty="0"/>
                        <a:t>Saturday</a:t>
                      </a:r>
                    </a:p>
                  </a:txBody>
                  <a:tcPr/>
                </a:tc>
                <a:extLst>
                  <a:ext uri="{0D108BD9-81ED-4DB2-BD59-A6C34878D82A}">
                    <a16:rowId xmlns:a16="http://schemas.microsoft.com/office/drawing/2014/main" val="10002"/>
                  </a:ext>
                </a:extLst>
              </a:tr>
              <a:tr h="3771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true</a:t>
                      </a:r>
                    </a:p>
                  </a:txBody>
                  <a:tcPr/>
                </a:tc>
                <a:tc>
                  <a:txBody>
                    <a:bodyPr/>
                    <a:lstStyle/>
                    <a:p>
                      <a:r>
                        <a:rPr lang="en-GB" dirty="0"/>
                        <a:t>Sunday</a:t>
                      </a:r>
                    </a:p>
                  </a:txBody>
                  <a:tcPr/>
                </a:tc>
                <a:extLst>
                  <a:ext uri="{0D108BD9-81ED-4DB2-BD59-A6C34878D82A}">
                    <a16:rowId xmlns:a16="http://schemas.microsoft.com/office/drawing/2014/main" val="10003"/>
                  </a:ext>
                </a:extLst>
              </a:tr>
              <a:tr h="377111">
                <a:tc>
                  <a:txBody>
                    <a:bodyPr/>
                    <a:lstStyle/>
                    <a:p>
                      <a:r>
                        <a:rPr lang="en-GB" dirty="0"/>
                        <a:t>false</a:t>
                      </a:r>
                    </a:p>
                  </a:txBody>
                  <a:tcPr/>
                </a:tc>
                <a:tc>
                  <a:txBody>
                    <a:bodyPr/>
                    <a:lstStyle/>
                    <a:p>
                      <a:r>
                        <a:rPr lang="en-GB" dirty="0"/>
                        <a:t>Monday</a:t>
                      </a:r>
                    </a:p>
                  </a:txBody>
                  <a:tcPr/>
                </a:tc>
                <a:extLst>
                  <a:ext uri="{0D108BD9-81ED-4DB2-BD59-A6C34878D82A}">
                    <a16:rowId xmlns:a16="http://schemas.microsoft.com/office/drawing/2014/main" val="10004"/>
                  </a:ext>
                </a:extLst>
              </a:tr>
              <a:tr h="377111">
                <a:tc>
                  <a:txBody>
                    <a:bodyPr/>
                    <a:lstStyle/>
                    <a:p>
                      <a:r>
                        <a:rPr lang="en-GB" dirty="0"/>
                        <a:t>false</a:t>
                      </a:r>
                    </a:p>
                  </a:txBody>
                  <a:tcPr/>
                </a:tc>
                <a:tc>
                  <a:txBody>
                    <a:bodyPr/>
                    <a:lstStyle/>
                    <a:p>
                      <a:r>
                        <a:rPr lang="en-GB" dirty="0"/>
                        <a:t>Tuesday</a:t>
                      </a:r>
                    </a:p>
                  </a:txBody>
                  <a:tcPr/>
                </a:tc>
                <a:extLst>
                  <a:ext uri="{0D108BD9-81ED-4DB2-BD59-A6C34878D82A}">
                    <a16:rowId xmlns:a16="http://schemas.microsoft.com/office/drawing/2014/main" val="10005"/>
                  </a:ext>
                </a:extLst>
              </a:tr>
              <a:tr h="377111">
                <a:tc>
                  <a:txBody>
                    <a:bodyPr/>
                    <a:lstStyle/>
                    <a:p>
                      <a:r>
                        <a:rPr lang="en-GB" dirty="0"/>
                        <a:t>false</a:t>
                      </a:r>
                    </a:p>
                  </a:txBody>
                  <a:tcPr/>
                </a:tc>
                <a:tc>
                  <a:txBody>
                    <a:bodyPr/>
                    <a:lstStyle/>
                    <a:p>
                      <a:r>
                        <a:rPr lang="en-GB" dirty="0"/>
                        <a:t>Wednesday</a:t>
                      </a:r>
                    </a:p>
                  </a:txBody>
                  <a:tcPr/>
                </a:tc>
                <a:extLst>
                  <a:ext uri="{0D108BD9-81ED-4DB2-BD59-A6C34878D82A}">
                    <a16:rowId xmlns:a16="http://schemas.microsoft.com/office/drawing/2014/main" val="10006"/>
                  </a:ext>
                </a:extLst>
              </a:tr>
              <a:tr h="377111">
                <a:tc>
                  <a:txBody>
                    <a:bodyPr/>
                    <a:lstStyle/>
                    <a:p>
                      <a:r>
                        <a:rPr lang="en-GB" dirty="0"/>
                        <a:t>false</a:t>
                      </a:r>
                    </a:p>
                  </a:txBody>
                  <a:tcPr/>
                </a:tc>
                <a:tc>
                  <a:txBody>
                    <a:bodyPr/>
                    <a:lstStyle/>
                    <a:p>
                      <a:r>
                        <a:rPr lang="en-GB" dirty="0"/>
                        <a:t>Thursday</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76943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71414"/>
            <a:ext cx="7772400" cy="1470025"/>
          </a:xfrm>
        </p:spPr>
        <p:txBody>
          <a:bodyPr/>
          <a:lstStyle/>
          <a:p>
            <a:r>
              <a:rPr lang="en-GB" sz="4000" dirty="0">
                <a:solidFill>
                  <a:schemeClr val="tx2"/>
                </a:solidFill>
                <a:latin typeface="+mj-lt"/>
              </a:rPr>
              <a:t>Introduction to Artificial Intelligence</a:t>
            </a:r>
          </a:p>
        </p:txBody>
      </p:sp>
      <p:sp>
        <p:nvSpPr>
          <p:cNvPr id="6" name="Title 1"/>
          <p:cNvSpPr txBox="1">
            <a:spLocks/>
          </p:cNvSpPr>
          <p:nvPr/>
        </p:nvSpPr>
        <p:spPr bwMode="auto">
          <a:xfrm>
            <a:off x="323528" y="9699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800" b="0" i="0" u="none" strike="noStrike" kern="1200" cap="none" spc="0" normalizeH="0" baseline="0" noProof="0" dirty="0">
                <a:ln>
                  <a:noFill/>
                </a:ln>
                <a:solidFill>
                  <a:schemeClr val="tx2"/>
                </a:solidFill>
                <a:effectLst/>
                <a:uLnTx/>
                <a:uFillTx/>
                <a:latin typeface="+mj-lt"/>
                <a:ea typeface="Tahoma" pitchFamily="34" charset="0"/>
                <a:cs typeface="Tahoma" pitchFamily="34" charset="0"/>
              </a:rPr>
              <a:t>Avoiding Negative</a:t>
            </a:r>
            <a:r>
              <a:rPr kumimoji="0" lang="en-GB" sz="2800" b="0" i="0" u="none" strike="noStrike" kern="1200" cap="none" spc="0" normalizeH="0" noProof="0" dirty="0">
                <a:ln>
                  <a:noFill/>
                </a:ln>
                <a:solidFill>
                  <a:schemeClr val="tx2"/>
                </a:solidFill>
                <a:effectLst/>
                <a:uLnTx/>
                <a:uFillTx/>
                <a:latin typeface="+mj-lt"/>
                <a:ea typeface="Tahoma" pitchFamily="34" charset="0"/>
                <a:cs typeface="Tahoma" pitchFamily="34" charset="0"/>
              </a:rPr>
              <a:t> Precondition</a:t>
            </a:r>
            <a:endParaRPr kumimoji="0" lang="en-GB" sz="2800" b="0" i="0" u="none" strike="noStrike" kern="1200" cap="none" spc="0" normalizeH="0" baseline="0" noProof="0" dirty="0">
              <a:ln>
                <a:noFill/>
              </a:ln>
              <a:solidFill>
                <a:schemeClr val="tx2"/>
              </a:solidFill>
              <a:effectLst/>
              <a:uLnTx/>
              <a:uFillTx/>
              <a:latin typeface="+mj-lt"/>
              <a:ea typeface="Tahoma" pitchFamily="34" charset="0"/>
              <a:cs typeface="Tahoma" pitchFamily="34" charset="0"/>
            </a:endParaRPr>
          </a:p>
        </p:txBody>
      </p:sp>
      <p:sp>
        <p:nvSpPr>
          <p:cNvPr id="2" name="Rectangle 1"/>
          <p:cNvSpPr/>
          <p:nvPr/>
        </p:nvSpPr>
        <p:spPr>
          <a:xfrm>
            <a:off x="755576" y="2133439"/>
            <a:ext cx="7920880" cy="5816977"/>
          </a:xfrm>
          <a:prstGeom prst="rect">
            <a:avLst/>
          </a:prstGeom>
        </p:spPr>
        <p:txBody>
          <a:bodyPr wrap="square">
            <a:spAutoFit/>
          </a:bodyPr>
          <a:lstStyle/>
          <a:p>
            <a:r>
              <a:rPr lang="en-GB" b="1" dirty="0"/>
              <a:t>(:durative-action </a:t>
            </a:r>
            <a:r>
              <a:rPr lang="en-GB" b="1" dirty="0" err="1"/>
              <a:t>driveTo</a:t>
            </a:r>
            <a:endParaRPr lang="en-GB" b="1" dirty="0"/>
          </a:p>
          <a:p>
            <a:r>
              <a:rPr lang="en-GB" b="1" dirty="0"/>
              <a:t>	   :parameters (?a ?b – waypoint ?p - person)</a:t>
            </a:r>
          </a:p>
          <a:p>
            <a:r>
              <a:rPr lang="en-GB" b="1" dirty="0"/>
              <a:t>	   :condition (and (at start (at ?a)) (overall (connected ?a ?b)) </a:t>
            </a:r>
          </a:p>
          <a:p>
            <a:r>
              <a:rPr lang="en-GB" b="1" dirty="0"/>
              <a:t>		    (overall </a:t>
            </a:r>
            <a:r>
              <a:rPr lang="en-GB" b="1" dirty="0">
                <a:solidFill>
                  <a:srgbClr val="0070C0"/>
                </a:solidFill>
              </a:rPr>
              <a:t>(</a:t>
            </a:r>
            <a:r>
              <a:rPr lang="en-GB" b="1" dirty="0" err="1">
                <a:solidFill>
                  <a:srgbClr val="0070C0"/>
                </a:solidFill>
              </a:rPr>
              <a:t>notUsingPhone</a:t>
            </a:r>
            <a:r>
              <a:rPr lang="en-GB" b="1" dirty="0">
                <a:solidFill>
                  <a:srgbClr val="0070C0"/>
                </a:solidFill>
              </a:rPr>
              <a:t> ?p))</a:t>
            </a:r>
            <a:r>
              <a:rPr lang="en-GB" b="1" dirty="0"/>
              <a:t>) )</a:t>
            </a:r>
          </a:p>
          <a:p>
            <a:r>
              <a:rPr lang="en-GB" b="1" dirty="0"/>
              <a:t>	   :effect (and (at end (at ?b)) (at start (not (at ?a))))</a:t>
            </a:r>
          </a:p>
          <a:p>
            <a:r>
              <a:rPr lang="en-GB" b="1" dirty="0"/>
              <a:t>)</a:t>
            </a:r>
          </a:p>
          <a:p>
            <a:endParaRPr lang="en-GB" b="1" dirty="0"/>
          </a:p>
          <a:p>
            <a:endParaRPr lang="en-GB" b="1" dirty="0"/>
          </a:p>
          <a:p>
            <a:r>
              <a:rPr lang="en-GB" b="1" dirty="0"/>
              <a:t>(:durative-action call</a:t>
            </a:r>
          </a:p>
          <a:p>
            <a:r>
              <a:rPr lang="en-GB" b="1" dirty="0"/>
              <a:t>	   :parameters (?p1 ?p2 - person)</a:t>
            </a:r>
          </a:p>
          <a:p>
            <a:r>
              <a:rPr lang="en-GB" b="1" dirty="0"/>
              <a:t>	   :condition (and (at start (available ?p1)) (overall (available ?p2)) </a:t>
            </a:r>
          </a:p>
          <a:p>
            <a:r>
              <a:rPr lang="en-GB" b="1" dirty="0"/>
              <a:t>		    (at start </a:t>
            </a:r>
            <a:r>
              <a:rPr lang="en-GB" b="1" dirty="0">
                <a:solidFill>
                  <a:srgbClr val="0070C0"/>
                </a:solidFill>
              </a:rPr>
              <a:t>(</a:t>
            </a:r>
            <a:r>
              <a:rPr lang="en-GB" b="1" dirty="0" err="1">
                <a:solidFill>
                  <a:srgbClr val="0070C0"/>
                </a:solidFill>
              </a:rPr>
              <a:t>notUsingPhone</a:t>
            </a:r>
            <a:r>
              <a:rPr lang="en-GB" b="1" dirty="0">
                <a:solidFill>
                  <a:srgbClr val="0070C0"/>
                </a:solidFill>
              </a:rPr>
              <a:t> ?p))</a:t>
            </a:r>
            <a:r>
              <a:rPr lang="en-GB" b="1" dirty="0"/>
              <a:t>) )</a:t>
            </a:r>
          </a:p>
          <a:p>
            <a:r>
              <a:rPr lang="en-GB" b="1" dirty="0"/>
              <a:t>	   :effect (and (at start (not (</a:t>
            </a:r>
            <a:r>
              <a:rPr lang="en-GB" b="1" dirty="0" err="1"/>
              <a:t>notUsingPhone</a:t>
            </a:r>
            <a:r>
              <a:rPr lang="en-GB" b="1" dirty="0"/>
              <a:t> ?p)) </a:t>
            </a:r>
          </a:p>
          <a:p>
            <a:r>
              <a:rPr lang="en-GB" b="1" dirty="0"/>
              <a:t>		      (at end (</a:t>
            </a:r>
            <a:r>
              <a:rPr lang="en-GB" b="1" dirty="0" err="1"/>
              <a:t>usingPhone</a:t>
            </a:r>
            <a:r>
              <a:rPr lang="en-GB" b="1" dirty="0"/>
              <a:t> ?p))</a:t>
            </a:r>
          </a:p>
          <a:p>
            <a:r>
              <a:rPr lang="en-GB" b="1" dirty="0"/>
              <a:t>		       (at start (talking ?p1 ?p2)) (at end (not (talking ?p1 ?p2))</a:t>
            </a:r>
          </a:p>
          <a:p>
            <a:r>
              <a:rPr lang="en-GB" b="1" dirty="0"/>
              <a:t>)</a:t>
            </a:r>
          </a:p>
          <a:p>
            <a:endParaRPr lang="en-GB" b="1" dirty="0"/>
          </a:p>
          <a:p>
            <a:endParaRPr lang="en-GB" b="1" dirty="0"/>
          </a:p>
          <a:p>
            <a:endParaRPr lang="en-GB" sz="24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820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GB" dirty="0"/>
              <a:t>What day is it?</a:t>
            </a:r>
          </a:p>
        </p:txBody>
      </p:sp>
      <p:sp>
        <p:nvSpPr>
          <p:cNvPr id="3" name="Content Placeholder 2"/>
          <p:cNvSpPr>
            <a:spLocks noGrp="1"/>
          </p:cNvSpPr>
          <p:nvPr>
            <p:ph idx="1"/>
          </p:nvPr>
        </p:nvSpPr>
        <p:spPr>
          <a:xfrm>
            <a:off x="457200" y="1052736"/>
            <a:ext cx="8229600" cy="5073427"/>
          </a:xfrm>
        </p:spPr>
        <p:txBody>
          <a:bodyPr/>
          <a:lstStyle/>
          <a:p>
            <a:r>
              <a:rPr lang="en-GB" dirty="0"/>
              <a:t>When 2 relations have the same scope, their intersection, union and difference are well-defined.</a:t>
            </a:r>
          </a:p>
          <a:p>
            <a:endParaRPr lang="en-GB" dirty="0"/>
          </a:p>
          <a:p>
            <a:endParaRPr lang="en-GB" dirty="0"/>
          </a:p>
          <a:p>
            <a:pPr>
              <a:buNone/>
            </a:pPr>
            <a:endParaRPr lang="en-GB" dirty="0"/>
          </a:p>
        </p:txBody>
      </p:sp>
      <p:graphicFrame>
        <p:nvGraphicFramePr>
          <p:cNvPr id="4" name="Table 3"/>
          <p:cNvGraphicFramePr>
            <a:graphicFrameLocks noGrp="1"/>
          </p:cNvGraphicFramePr>
          <p:nvPr/>
        </p:nvGraphicFramePr>
        <p:xfrm>
          <a:off x="1619672" y="3857628"/>
          <a:ext cx="6096000" cy="11074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r>
                        <a:rPr lang="en-GB" dirty="0" err="1"/>
                        <a:t>LionsStatement</a:t>
                      </a:r>
                      <a:endParaRPr lang="en-GB" dirty="0"/>
                    </a:p>
                  </a:txBody>
                  <a:tcPr/>
                </a:tc>
                <a:tc>
                  <a:txBody>
                    <a:bodyPr/>
                    <a:lstStyle/>
                    <a:p>
                      <a:r>
                        <a:rPr lang="en-GB" dirty="0"/>
                        <a:t>today</a:t>
                      </a:r>
                    </a:p>
                  </a:txBody>
                  <a:tcPr/>
                </a:tc>
                <a:extLst>
                  <a:ext uri="{0D108BD9-81ED-4DB2-BD59-A6C34878D82A}">
                    <a16:rowId xmlns:a16="http://schemas.microsoft.com/office/drawing/2014/main" val="10000"/>
                  </a:ext>
                </a:extLst>
              </a:tr>
              <a:tr h="370840">
                <a:tc>
                  <a:txBody>
                    <a:bodyPr/>
                    <a:lstStyle/>
                    <a:p>
                      <a:r>
                        <a:rPr lang="en-GB" dirty="0"/>
                        <a:t>true</a:t>
                      </a:r>
                    </a:p>
                  </a:txBody>
                  <a:tcPr/>
                </a:tc>
                <a:tc>
                  <a:txBody>
                    <a:bodyPr/>
                    <a:lstStyle/>
                    <a:p>
                      <a:r>
                        <a:rPr lang="en-GB" dirty="0"/>
                        <a:t>Thursday</a:t>
                      </a:r>
                    </a:p>
                  </a:txBody>
                  <a:tcPr/>
                </a:tc>
                <a:extLst>
                  <a:ext uri="{0D108BD9-81ED-4DB2-BD59-A6C34878D82A}">
                    <a16:rowId xmlns:a16="http://schemas.microsoft.com/office/drawing/2014/main" val="10001"/>
                  </a:ext>
                </a:extLst>
              </a:tr>
              <a:tr h="370840">
                <a:tc>
                  <a:txBody>
                    <a:bodyPr/>
                    <a:lstStyle/>
                    <a:p>
                      <a:r>
                        <a:rPr lang="en-GB" dirty="0"/>
                        <a:t>false</a:t>
                      </a:r>
                    </a:p>
                  </a:txBody>
                  <a:tcPr/>
                </a:tc>
                <a:tc>
                  <a:txBody>
                    <a:bodyPr/>
                    <a:lstStyle/>
                    <a:p>
                      <a:r>
                        <a:rPr lang="en-GB" dirty="0"/>
                        <a:t>Monday</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1619672" y="5585820"/>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GB" dirty="0" err="1"/>
                        <a:t>UnicornsStatement</a:t>
                      </a:r>
                      <a:endParaRPr lang="en-GB" dirty="0"/>
                    </a:p>
                  </a:txBody>
                  <a:tcPr/>
                </a:tc>
                <a:tc>
                  <a:txBody>
                    <a:bodyPr/>
                    <a:lstStyle/>
                    <a:p>
                      <a:r>
                        <a:rPr lang="en-GB" dirty="0"/>
                        <a:t>today</a:t>
                      </a:r>
                    </a:p>
                  </a:txBody>
                  <a:tcPr/>
                </a:tc>
                <a:extLst>
                  <a:ext uri="{0D108BD9-81ED-4DB2-BD59-A6C34878D82A}">
                    <a16:rowId xmlns:a16="http://schemas.microsoft.com/office/drawing/2014/main" val="10000"/>
                  </a:ext>
                </a:extLst>
              </a:tr>
              <a:tr h="370840">
                <a:tc>
                  <a:txBody>
                    <a:bodyPr/>
                    <a:lstStyle/>
                    <a:p>
                      <a:r>
                        <a:rPr lang="en-GB" dirty="0"/>
                        <a:t>true</a:t>
                      </a:r>
                    </a:p>
                  </a:txBody>
                  <a:tcPr/>
                </a:tc>
                <a:tc>
                  <a:txBody>
                    <a:bodyPr/>
                    <a:lstStyle/>
                    <a:p>
                      <a:r>
                        <a:rPr lang="en-GB" dirty="0"/>
                        <a:t>Sunday</a:t>
                      </a:r>
                    </a:p>
                  </a:txBody>
                  <a:tcPr/>
                </a:tc>
                <a:extLst>
                  <a:ext uri="{0D108BD9-81ED-4DB2-BD59-A6C34878D82A}">
                    <a16:rowId xmlns:a16="http://schemas.microsoft.com/office/drawing/2014/main" val="10001"/>
                  </a:ext>
                </a:extLst>
              </a:tr>
              <a:tr h="370840">
                <a:tc>
                  <a:txBody>
                    <a:bodyPr/>
                    <a:lstStyle/>
                    <a:p>
                      <a:r>
                        <a:rPr lang="en-GB" dirty="0"/>
                        <a:t>false</a:t>
                      </a:r>
                    </a:p>
                  </a:txBody>
                  <a:tcPr/>
                </a:tc>
                <a:tc>
                  <a:txBody>
                    <a:bodyPr/>
                    <a:lstStyle/>
                    <a:p>
                      <a:r>
                        <a:rPr lang="en-GB" dirty="0"/>
                        <a:t>Thursday</a:t>
                      </a:r>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323528" y="6017868"/>
            <a:ext cx="1181734" cy="369332"/>
          </a:xfrm>
          <a:prstGeom prst="rect">
            <a:avLst/>
          </a:prstGeom>
          <a:noFill/>
        </p:spPr>
        <p:txBody>
          <a:bodyPr wrap="none" rtlCol="0">
            <a:spAutoFit/>
          </a:bodyPr>
          <a:lstStyle/>
          <a:p>
            <a:r>
              <a:rPr lang="en-GB" dirty="0"/>
              <a:t>Rc2      Rc4</a:t>
            </a:r>
          </a:p>
        </p:txBody>
      </p:sp>
      <p:sp>
        <p:nvSpPr>
          <p:cNvPr id="7" name="TextBox 6"/>
          <p:cNvSpPr txBox="1"/>
          <p:nvPr/>
        </p:nvSpPr>
        <p:spPr>
          <a:xfrm flipV="1">
            <a:off x="683568" y="4145660"/>
            <a:ext cx="390867" cy="369332"/>
          </a:xfrm>
          <a:prstGeom prst="rect">
            <a:avLst/>
          </a:prstGeom>
          <a:noFill/>
        </p:spPr>
        <p:txBody>
          <a:bodyPr wrap="square" rtlCol="0">
            <a:spAutoFit/>
          </a:bodyPr>
          <a:lstStyle/>
          <a:p>
            <a:r>
              <a:rPr lang="en-GB" dirty="0"/>
              <a:t> U           </a:t>
            </a:r>
          </a:p>
        </p:txBody>
      </p:sp>
      <p:sp>
        <p:nvSpPr>
          <p:cNvPr id="8" name="TextBox 7"/>
          <p:cNvSpPr txBox="1"/>
          <p:nvPr/>
        </p:nvSpPr>
        <p:spPr>
          <a:xfrm>
            <a:off x="323528" y="4145660"/>
            <a:ext cx="1128835" cy="369332"/>
          </a:xfrm>
          <a:prstGeom prst="rect">
            <a:avLst/>
          </a:prstGeom>
          <a:noFill/>
        </p:spPr>
        <p:txBody>
          <a:bodyPr wrap="none" rtlCol="0">
            <a:spAutoFit/>
          </a:bodyPr>
          <a:lstStyle/>
          <a:p>
            <a:r>
              <a:rPr lang="en-GB" dirty="0"/>
              <a:t>Rc1     Rc3</a:t>
            </a:r>
          </a:p>
        </p:txBody>
      </p:sp>
      <p:sp>
        <p:nvSpPr>
          <p:cNvPr id="9" name="TextBox 8"/>
          <p:cNvSpPr txBox="1"/>
          <p:nvPr/>
        </p:nvSpPr>
        <p:spPr>
          <a:xfrm flipV="1">
            <a:off x="755576" y="6017868"/>
            <a:ext cx="332142" cy="369332"/>
          </a:xfrm>
          <a:prstGeom prst="rect">
            <a:avLst/>
          </a:prstGeom>
          <a:noFill/>
        </p:spPr>
        <p:txBody>
          <a:bodyPr wrap="none" rtlCol="0">
            <a:spAutoFit/>
          </a:bodyPr>
          <a:lstStyle/>
          <a:p>
            <a:r>
              <a:rPr lang="en-GB" dirty="0"/>
              <a:t>U</a:t>
            </a:r>
          </a:p>
        </p:txBody>
      </p:sp>
      <p:graphicFrame>
        <p:nvGraphicFramePr>
          <p:cNvPr id="10" name="Table 3"/>
          <p:cNvGraphicFramePr>
            <a:graphicFrameLocks noGrp="1"/>
          </p:cNvGraphicFramePr>
          <p:nvPr/>
        </p:nvGraphicFramePr>
        <p:xfrm>
          <a:off x="1259632" y="206275"/>
          <a:ext cx="2664296" cy="3294163"/>
        </p:xfrm>
        <a:graphic>
          <a:graphicData uri="http://schemas.openxmlformats.org/drawingml/2006/table">
            <a:tbl>
              <a:tblPr firstRow="1" bandRow="1">
                <a:tableStyleId>{5C22544A-7EE6-4342-B048-85BDC9FD1C3A}</a:tableStyleId>
              </a:tblPr>
              <a:tblGrid>
                <a:gridCol w="1332148">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654386">
                <a:tc>
                  <a:txBody>
                    <a:bodyPr/>
                    <a:lstStyle/>
                    <a:p>
                      <a:r>
                        <a:rPr lang="en-GB" dirty="0" err="1"/>
                        <a:t>LionsStmnt</a:t>
                      </a:r>
                      <a:endParaRPr lang="en-GB" dirty="0"/>
                    </a:p>
                  </a:txBody>
                  <a:tcPr/>
                </a:tc>
                <a:tc>
                  <a:txBody>
                    <a:bodyPr/>
                    <a:lstStyle/>
                    <a:p>
                      <a:r>
                        <a:rPr lang="en-GB" dirty="0"/>
                        <a:t>today</a:t>
                      </a:r>
                    </a:p>
                  </a:txBody>
                  <a:tcPr/>
                </a:tc>
                <a:extLst>
                  <a:ext uri="{0D108BD9-81ED-4DB2-BD59-A6C34878D82A}">
                    <a16:rowId xmlns:a16="http://schemas.microsoft.com/office/drawing/2014/main" val="10000"/>
                  </a:ext>
                </a:extLst>
              </a:tr>
              <a:tr h="377111">
                <a:tc>
                  <a:txBody>
                    <a:bodyPr/>
                    <a:lstStyle/>
                    <a:p>
                      <a:r>
                        <a:rPr lang="en-GB" dirty="0"/>
                        <a:t>true</a:t>
                      </a:r>
                    </a:p>
                  </a:txBody>
                  <a:tcPr/>
                </a:tc>
                <a:tc>
                  <a:txBody>
                    <a:bodyPr/>
                    <a:lstStyle/>
                    <a:p>
                      <a:r>
                        <a:rPr lang="en-GB" dirty="0"/>
                        <a:t>Thursday</a:t>
                      </a:r>
                    </a:p>
                  </a:txBody>
                  <a:tcPr/>
                </a:tc>
                <a:extLst>
                  <a:ext uri="{0D108BD9-81ED-4DB2-BD59-A6C34878D82A}">
                    <a16:rowId xmlns:a16="http://schemas.microsoft.com/office/drawing/2014/main" val="10001"/>
                  </a:ext>
                </a:extLst>
              </a:tr>
              <a:tr h="377111">
                <a:tc>
                  <a:txBody>
                    <a:bodyPr/>
                    <a:lstStyle/>
                    <a:p>
                      <a:r>
                        <a:rPr lang="en-GB" dirty="0"/>
                        <a:t>true</a:t>
                      </a:r>
                    </a:p>
                  </a:txBody>
                  <a:tcPr/>
                </a:tc>
                <a:tc>
                  <a:txBody>
                    <a:bodyPr/>
                    <a:lstStyle/>
                    <a:p>
                      <a:r>
                        <a:rPr lang="en-GB" dirty="0"/>
                        <a:t>Friday</a:t>
                      </a:r>
                    </a:p>
                  </a:txBody>
                  <a:tcPr/>
                </a:tc>
                <a:extLst>
                  <a:ext uri="{0D108BD9-81ED-4DB2-BD59-A6C34878D82A}">
                    <a16:rowId xmlns:a16="http://schemas.microsoft.com/office/drawing/2014/main" val="10002"/>
                  </a:ext>
                </a:extLst>
              </a:tr>
              <a:tr h="377111">
                <a:tc>
                  <a:txBody>
                    <a:bodyPr/>
                    <a:lstStyle/>
                    <a:p>
                      <a:r>
                        <a:rPr lang="en-GB" dirty="0"/>
                        <a:t>true</a:t>
                      </a:r>
                    </a:p>
                  </a:txBody>
                  <a:tcPr/>
                </a:tc>
                <a:tc>
                  <a:txBody>
                    <a:bodyPr/>
                    <a:lstStyle/>
                    <a:p>
                      <a:r>
                        <a:rPr lang="en-GB" dirty="0"/>
                        <a:t>Saturday</a:t>
                      </a:r>
                    </a:p>
                  </a:txBody>
                  <a:tcPr/>
                </a:tc>
                <a:extLst>
                  <a:ext uri="{0D108BD9-81ED-4DB2-BD59-A6C34878D82A}">
                    <a16:rowId xmlns:a16="http://schemas.microsoft.com/office/drawing/2014/main" val="10003"/>
                  </a:ext>
                </a:extLst>
              </a:tr>
              <a:tr h="377111">
                <a:tc>
                  <a:txBody>
                    <a:bodyPr/>
                    <a:lstStyle/>
                    <a:p>
                      <a:r>
                        <a:rPr lang="en-GB" dirty="0"/>
                        <a:t>true</a:t>
                      </a:r>
                    </a:p>
                  </a:txBody>
                  <a:tcPr/>
                </a:tc>
                <a:tc>
                  <a:txBody>
                    <a:bodyPr/>
                    <a:lstStyle/>
                    <a:p>
                      <a:r>
                        <a:rPr lang="en-GB" dirty="0"/>
                        <a:t>Sunday</a:t>
                      </a:r>
                    </a:p>
                  </a:txBody>
                  <a:tcPr/>
                </a:tc>
                <a:extLst>
                  <a:ext uri="{0D108BD9-81ED-4DB2-BD59-A6C34878D82A}">
                    <a16:rowId xmlns:a16="http://schemas.microsoft.com/office/drawing/2014/main" val="10004"/>
                  </a:ext>
                </a:extLst>
              </a:tr>
              <a:tr h="377111">
                <a:tc>
                  <a:txBody>
                    <a:bodyPr/>
                    <a:lstStyle/>
                    <a:p>
                      <a:r>
                        <a:rPr lang="en-GB" dirty="0"/>
                        <a:t>false</a:t>
                      </a:r>
                    </a:p>
                  </a:txBody>
                  <a:tcPr/>
                </a:tc>
                <a:tc>
                  <a:txBody>
                    <a:bodyPr/>
                    <a:lstStyle/>
                    <a:p>
                      <a:r>
                        <a:rPr lang="en-GB" dirty="0"/>
                        <a:t>Monday</a:t>
                      </a:r>
                    </a:p>
                  </a:txBody>
                  <a:tcPr/>
                </a:tc>
                <a:extLst>
                  <a:ext uri="{0D108BD9-81ED-4DB2-BD59-A6C34878D82A}">
                    <a16:rowId xmlns:a16="http://schemas.microsoft.com/office/drawing/2014/main" val="10005"/>
                  </a:ext>
                </a:extLst>
              </a:tr>
              <a:tr h="377111">
                <a:tc>
                  <a:txBody>
                    <a:bodyPr/>
                    <a:lstStyle/>
                    <a:p>
                      <a:r>
                        <a:rPr lang="en-GB" dirty="0"/>
                        <a:t>false</a:t>
                      </a:r>
                    </a:p>
                  </a:txBody>
                  <a:tcPr/>
                </a:tc>
                <a:tc>
                  <a:txBody>
                    <a:bodyPr/>
                    <a:lstStyle/>
                    <a:p>
                      <a:r>
                        <a:rPr lang="en-GB" dirty="0"/>
                        <a:t>Tuesday</a:t>
                      </a:r>
                    </a:p>
                  </a:txBody>
                  <a:tcPr/>
                </a:tc>
                <a:extLst>
                  <a:ext uri="{0D108BD9-81ED-4DB2-BD59-A6C34878D82A}">
                    <a16:rowId xmlns:a16="http://schemas.microsoft.com/office/drawing/2014/main" val="10006"/>
                  </a:ext>
                </a:extLst>
              </a:tr>
              <a:tr h="377111">
                <a:tc>
                  <a:txBody>
                    <a:bodyPr/>
                    <a:lstStyle/>
                    <a:p>
                      <a:r>
                        <a:rPr lang="en-GB" dirty="0"/>
                        <a:t>false</a:t>
                      </a:r>
                    </a:p>
                  </a:txBody>
                  <a:tcPr/>
                </a:tc>
                <a:tc>
                  <a:txBody>
                    <a:bodyPr/>
                    <a:lstStyle/>
                    <a:p>
                      <a:r>
                        <a:rPr lang="en-GB" dirty="0"/>
                        <a:t>Wednesday</a:t>
                      </a:r>
                    </a:p>
                  </a:txBody>
                  <a:tcPr/>
                </a:tc>
                <a:extLst>
                  <a:ext uri="{0D108BD9-81ED-4DB2-BD59-A6C34878D82A}">
                    <a16:rowId xmlns:a16="http://schemas.microsoft.com/office/drawing/2014/main" val="10007"/>
                  </a:ext>
                </a:extLst>
              </a:tr>
            </a:tbl>
          </a:graphicData>
        </a:graphic>
      </p:graphicFrame>
      <p:graphicFrame>
        <p:nvGraphicFramePr>
          <p:cNvPr id="11" name="Table 4"/>
          <p:cNvGraphicFramePr>
            <a:graphicFrameLocks noGrp="1"/>
          </p:cNvGraphicFramePr>
          <p:nvPr/>
        </p:nvGraphicFramePr>
        <p:xfrm>
          <a:off x="5292080" y="206275"/>
          <a:ext cx="2664296" cy="3294163"/>
        </p:xfrm>
        <a:graphic>
          <a:graphicData uri="http://schemas.openxmlformats.org/drawingml/2006/table">
            <a:tbl>
              <a:tblPr firstRow="1" bandRow="1">
                <a:tableStyleId>{5C22544A-7EE6-4342-B048-85BDC9FD1C3A}</a:tableStyleId>
              </a:tblPr>
              <a:tblGrid>
                <a:gridCol w="1332148">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654386">
                <a:tc>
                  <a:txBody>
                    <a:bodyPr/>
                    <a:lstStyle/>
                    <a:p>
                      <a:r>
                        <a:rPr lang="en-GB" dirty="0" err="1"/>
                        <a:t>LionsStmnt</a:t>
                      </a:r>
                      <a:endParaRPr lang="en-GB" dirty="0"/>
                    </a:p>
                  </a:txBody>
                  <a:tcPr/>
                </a:tc>
                <a:tc>
                  <a:txBody>
                    <a:bodyPr/>
                    <a:lstStyle/>
                    <a:p>
                      <a:r>
                        <a:rPr lang="en-GB" dirty="0"/>
                        <a:t>today</a:t>
                      </a:r>
                    </a:p>
                  </a:txBody>
                  <a:tcPr/>
                </a:tc>
                <a:extLst>
                  <a:ext uri="{0D108BD9-81ED-4DB2-BD59-A6C34878D82A}">
                    <a16:rowId xmlns:a16="http://schemas.microsoft.com/office/drawing/2014/main" val="10000"/>
                  </a:ext>
                </a:extLst>
              </a:tr>
              <a:tr h="377111">
                <a:tc>
                  <a:txBody>
                    <a:bodyPr/>
                    <a:lstStyle/>
                    <a:p>
                      <a:r>
                        <a:rPr lang="en-GB" dirty="0"/>
                        <a:t>true</a:t>
                      </a:r>
                    </a:p>
                  </a:txBody>
                  <a:tcPr/>
                </a:tc>
                <a:tc>
                  <a:txBody>
                    <a:bodyPr/>
                    <a:lstStyle/>
                    <a:p>
                      <a:r>
                        <a:rPr lang="en-GB" dirty="0"/>
                        <a:t>Tuesday</a:t>
                      </a:r>
                    </a:p>
                  </a:txBody>
                  <a:tcPr/>
                </a:tc>
                <a:extLst>
                  <a:ext uri="{0D108BD9-81ED-4DB2-BD59-A6C34878D82A}">
                    <a16:rowId xmlns:a16="http://schemas.microsoft.com/office/drawing/2014/main" val="10001"/>
                  </a:ext>
                </a:extLst>
              </a:tr>
              <a:tr h="377111">
                <a:tc>
                  <a:txBody>
                    <a:bodyPr/>
                    <a:lstStyle/>
                    <a:p>
                      <a:r>
                        <a:rPr lang="en-GB" dirty="0"/>
                        <a:t>true</a:t>
                      </a:r>
                    </a:p>
                  </a:txBody>
                  <a:tcPr/>
                </a:tc>
                <a:tc>
                  <a:txBody>
                    <a:bodyPr/>
                    <a:lstStyle/>
                    <a:p>
                      <a:r>
                        <a:rPr lang="en-GB" dirty="0"/>
                        <a:t>Wednesday</a:t>
                      </a:r>
                    </a:p>
                  </a:txBody>
                  <a:tcPr/>
                </a:tc>
                <a:extLst>
                  <a:ext uri="{0D108BD9-81ED-4DB2-BD59-A6C34878D82A}">
                    <a16:rowId xmlns:a16="http://schemas.microsoft.com/office/drawing/2014/main" val="10002"/>
                  </a:ext>
                </a:extLst>
              </a:tr>
              <a:tr h="377111">
                <a:tc>
                  <a:txBody>
                    <a:bodyPr/>
                    <a:lstStyle/>
                    <a:p>
                      <a:r>
                        <a:rPr lang="en-GB" dirty="0"/>
                        <a:t>true</a:t>
                      </a:r>
                    </a:p>
                  </a:txBody>
                  <a:tcPr/>
                </a:tc>
                <a:tc>
                  <a:txBody>
                    <a:bodyPr/>
                    <a:lstStyle/>
                    <a:p>
                      <a:r>
                        <a:rPr lang="en-GB" dirty="0"/>
                        <a:t>Thursday</a:t>
                      </a:r>
                    </a:p>
                  </a:txBody>
                  <a:tcPr/>
                </a:tc>
                <a:extLst>
                  <a:ext uri="{0D108BD9-81ED-4DB2-BD59-A6C34878D82A}">
                    <a16:rowId xmlns:a16="http://schemas.microsoft.com/office/drawing/2014/main" val="10003"/>
                  </a:ext>
                </a:extLst>
              </a:tr>
              <a:tr h="377111">
                <a:tc>
                  <a:txBody>
                    <a:bodyPr/>
                    <a:lstStyle/>
                    <a:p>
                      <a:r>
                        <a:rPr lang="en-GB" dirty="0"/>
                        <a:t>false</a:t>
                      </a:r>
                    </a:p>
                  </a:txBody>
                  <a:tcPr/>
                </a:tc>
                <a:tc>
                  <a:txBody>
                    <a:bodyPr/>
                    <a:lstStyle/>
                    <a:p>
                      <a:r>
                        <a:rPr lang="en-GB" dirty="0"/>
                        <a:t>Monday</a:t>
                      </a:r>
                    </a:p>
                  </a:txBody>
                  <a:tcPr/>
                </a:tc>
                <a:extLst>
                  <a:ext uri="{0D108BD9-81ED-4DB2-BD59-A6C34878D82A}">
                    <a16:rowId xmlns:a16="http://schemas.microsoft.com/office/drawing/2014/main" val="10004"/>
                  </a:ext>
                </a:extLst>
              </a:tr>
              <a:tr h="377111">
                <a:tc>
                  <a:txBody>
                    <a:bodyPr/>
                    <a:lstStyle/>
                    <a:p>
                      <a:r>
                        <a:rPr lang="en-GB" dirty="0"/>
                        <a:t>false</a:t>
                      </a:r>
                    </a:p>
                  </a:txBody>
                  <a:tcPr/>
                </a:tc>
                <a:tc>
                  <a:txBody>
                    <a:bodyPr/>
                    <a:lstStyle/>
                    <a:p>
                      <a:r>
                        <a:rPr lang="en-GB" dirty="0"/>
                        <a:t>Friday</a:t>
                      </a:r>
                    </a:p>
                  </a:txBody>
                  <a:tcPr/>
                </a:tc>
                <a:extLst>
                  <a:ext uri="{0D108BD9-81ED-4DB2-BD59-A6C34878D82A}">
                    <a16:rowId xmlns:a16="http://schemas.microsoft.com/office/drawing/2014/main" val="10005"/>
                  </a:ext>
                </a:extLst>
              </a:tr>
              <a:tr h="377111">
                <a:tc>
                  <a:txBody>
                    <a:bodyPr/>
                    <a:lstStyle/>
                    <a:p>
                      <a:r>
                        <a:rPr lang="en-GB" dirty="0"/>
                        <a:t>false</a:t>
                      </a:r>
                    </a:p>
                  </a:txBody>
                  <a:tcPr/>
                </a:tc>
                <a:tc>
                  <a:txBody>
                    <a:bodyPr/>
                    <a:lstStyle/>
                    <a:p>
                      <a:r>
                        <a:rPr lang="en-GB" dirty="0"/>
                        <a:t>Saturday</a:t>
                      </a:r>
                    </a:p>
                  </a:txBody>
                  <a:tcPr/>
                </a:tc>
                <a:extLst>
                  <a:ext uri="{0D108BD9-81ED-4DB2-BD59-A6C34878D82A}">
                    <a16:rowId xmlns:a16="http://schemas.microsoft.com/office/drawing/2014/main" val="10006"/>
                  </a:ext>
                </a:extLst>
              </a:tr>
              <a:tr h="377111">
                <a:tc>
                  <a:txBody>
                    <a:bodyPr/>
                    <a:lstStyle/>
                    <a:p>
                      <a:r>
                        <a:rPr lang="en-GB" dirty="0"/>
                        <a:t>false</a:t>
                      </a:r>
                    </a:p>
                  </a:txBody>
                  <a:tcPr/>
                </a:tc>
                <a:tc>
                  <a:txBody>
                    <a:bodyPr/>
                    <a:lstStyle/>
                    <a:p>
                      <a:r>
                        <a:rPr lang="en-GB" dirty="0"/>
                        <a:t>Sunday</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0040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Final model</a:t>
            </a:r>
          </a:p>
        </p:txBody>
      </p:sp>
      <p:sp>
        <p:nvSpPr>
          <p:cNvPr id="3" name="Content Placeholder 2"/>
          <p:cNvSpPr>
            <a:spLocks noGrp="1"/>
          </p:cNvSpPr>
          <p:nvPr>
            <p:ph idx="1"/>
          </p:nvPr>
        </p:nvSpPr>
        <p:spPr/>
        <p:txBody>
          <a:bodyPr/>
          <a:lstStyle/>
          <a:p>
            <a:r>
              <a:rPr lang="en-GB" sz="2400" dirty="0"/>
              <a:t>Variables: </a:t>
            </a:r>
          </a:p>
          <a:p>
            <a:pPr lvl="1"/>
            <a:r>
              <a:rPr lang="en-GB" sz="2400" dirty="0"/>
              <a:t>today : day</a:t>
            </a:r>
          </a:p>
          <a:p>
            <a:pPr lvl="1"/>
            <a:r>
              <a:rPr lang="en-GB" sz="2400" dirty="0" err="1"/>
              <a:t>LionsStatement,UnicornsStatement</a:t>
            </a:r>
            <a:r>
              <a:rPr lang="en-GB" sz="2400" dirty="0"/>
              <a:t> : </a:t>
            </a:r>
            <a:r>
              <a:rPr lang="en-GB" sz="2400" dirty="0" err="1"/>
              <a:t>bool</a:t>
            </a:r>
            <a:endParaRPr lang="en-GB" sz="2400" dirty="0"/>
          </a:p>
          <a:p>
            <a:r>
              <a:rPr lang="en-GB" sz="2400" dirty="0"/>
              <a:t>Domains:</a:t>
            </a:r>
          </a:p>
          <a:p>
            <a:pPr lvl="1"/>
            <a:r>
              <a:rPr lang="en-GB" sz="2400" dirty="0"/>
              <a:t>day = {Monday, Tuesday, Wednesday, Thursday, Friday, Saturday, Sunday}</a:t>
            </a:r>
          </a:p>
          <a:p>
            <a:pPr lvl="1"/>
            <a:r>
              <a:rPr lang="en-GB" sz="2400" dirty="0" err="1"/>
              <a:t>bool</a:t>
            </a:r>
            <a:r>
              <a:rPr lang="en-GB" sz="2400" dirty="0"/>
              <a:t> = {</a:t>
            </a:r>
            <a:r>
              <a:rPr lang="en-GB" sz="2400" dirty="0" err="1"/>
              <a:t>true,false</a:t>
            </a:r>
            <a:r>
              <a:rPr lang="en-GB" sz="2400" dirty="0"/>
              <a:t>}</a:t>
            </a:r>
          </a:p>
          <a:p>
            <a:r>
              <a:rPr lang="en-GB" sz="2400" dirty="0"/>
              <a:t>Constraints:</a:t>
            </a:r>
          </a:p>
          <a:p>
            <a:pPr lvl="1"/>
            <a:r>
              <a:rPr lang="en-GB" dirty="0"/>
              <a:t>LR = Rc1    Rc3 = {(</a:t>
            </a:r>
            <a:r>
              <a:rPr lang="en-GB" dirty="0" err="1"/>
              <a:t>true,Thursday</a:t>
            </a:r>
            <a:r>
              <a:rPr lang="en-GB" dirty="0"/>
              <a:t>),(</a:t>
            </a:r>
            <a:r>
              <a:rPr lang="en-GB" dirty="0" err="1"/>
              <a:t>false,Monday</a:t>
            </a:r>
            <a:r>
              <a:rPr lang="en-GB" dirty="0"/>
              <a:t>)}</a:t>
            </a:r>
          </a:p>
          <a:p>
            <a:pPr lvl="1"/>
            <a:r>
              <a:rPr lang="en-GB" dirty="0"/>
              <a:t>UR = Rc2    Rc4 = {(</a:t>
            </a:r>
            <a:r>
              <a:rPr lang="en-GB" dirty="0" err="1"/>
              <a:t>true,Sunday</a:t>
            </a:r>
            <a:r>
              <a:rPr lang="en-GB" dirty="0"/>
              <a:t>),(</a:t>
            </a:r>
            <a:r>
              <a:rPr lang="en-GB" dirty="0" err="1"/>
              <a:t>false,Thursday</a:t>
            </a:r>
            <a:r>
              <a:rPr lang="en-GB" dirty="0"/>
              <a:t>)}</a:t>
            </a:r>
          </a:p>
        </p:txBody>
      </p:sp>
      <p:sp>
        <p:nvSpPr>
          <p:cNvPr id="4" name="TextBox 3"/>
          <p:cNvSpPr txBox="1"/>
          <p:nvPr/>
        </p:nvSpPr>
        <p:spPr>
          <a:xfrm flipV="1">
            <a:off x="2483768" y="5085184"/>
            <a:ext cx="390867" cy="738664"/>
          </a:xfrm>
          <a:prstGeom prst="rect">
            <a:avLst/>
          </a:prstGeom>
          <a:noFill/>
        </p:spPr>
        <p:txBody>
          <a:bodyPr wrap="square" rtlCol="0">
            <a:spAutoFit/>
          </a:bodyPr>
          <a:lstStyle/>
          <a:p>
            <a:r>
              <a:rPr lang="en-GB" dirty="0"/>
              <a:t> </a:t>
            </a:r>
            <a:r>
              <a:rPr lang="en-GB" sz="2400" dirty="0"/>
              <a:t>U</a:t>
            </a:r>
            <a:r>
              <a:rPr lang="en-GB" dirty="0"/>
              <a:t>           </a:t>
            </a:r>
          </a:p>
        </p:txBody>
      </p:sp>
      <p:sp>
        <p:nvSpPr>
          <p:cNvPr id="5" name="TextBox 4"/>
          <p:cNvSpPr txBox="1"/>
          <p:nvPr/>
        </p:nvSpPr>
        <p:spPr>
          <a:xfrm flipV="1">
            <a:off x="2483768" y="5589240"/>
            <a:ext cx="390867" cy="461665"/>
          </a:xfrm>
          <a:prstGeom prst="rect">
            <a:avLst/>
          </a:prstGeom>
          <a:noFill/>
        </p:spPr>
        <p:txBody>
          <a:bodyPr wrap="square" rtlCol="0">
            <a:spAutoFit/>
          </a:bodyPr>
          <a:lstStyle/>
          <a:p>
            <a:r>
              <a:rPr lang="en-GB" sz="2400" dirty="0"/>
              <a:t>U</a:t>
            </a:r>
            <a:r>
              <a:rPr lang="en-GB" dirty="0"/>
              <a:t>           </a:t>
            </a:r>
          </a:p>
        </p:txBody>
      </p:sp>
      <p:sp>
        <p:nvSpPr>
          <p:cNvPr id="6" name="TextBox 5"/>
          <p:cNvSpPr txBox="1"/>
          <p:nvPr/>
        </p:nvSpPr>
        <p:spPr>
          <a:xfrm>
            <a:off x="611560" y="6021288"/>
            <a:ext cx="7481472" cy="461665"/>
          </a:xfrm>
          <a:prstGeom prst="rect">
            <a:avLst/>
          </a:prstGeom>
          <a:noFill/>
        </p:spPr>
        <p:txBody>
          <a:bodyPr wrap="none" rtlCol="0">
            <a:spAutoFit/>
          </a:bodyPr>
          <a:lstStyle/>
          <a:p>
            <a:r>
              <a:rPr lang="en-GB" sz="2400" dirty="0"/>
              <a:t>Note that the relations are all binary, so this is a binary CSP.</a:t>
            </a:r>
          </a:p>
        </p:txBody>
      </p:sp>
    </p:spTree>
    <p:extLst>
      <p:ext uri="{BB962C8B-B14F-4D97-AF65-F5344CB8AC3E}">
        <p14:creationId xmlns:p14="http://schemas.microsoft.com/office/powerpoint/2010/main" val="58178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Using arc consistency in a binary constraint network</a:t>
            </a:r>
          </a:p>
        </p:txBody>
      </p:sp>
      <p:sp>
        <p:nvSpPr>
          <p:cNvPr id="3" name="Content Placeholder 2"/>
          <p:cNvSpPr>
            <a:spLocks noGrp="1"/>
          </p:cNvSpPr>
          <p:nvPr>
            <p:ph idx="1"/>
          </p:nvPr>
        </p:nvSpPr>
        <p:spPr/>
        <p:txBody>
          <a:bodyPr>
            <a:normAutofit lnSpcReduction="10000"/>
          </a:bodyPr>
          <a:lstStyle/>
          <a:p>
            <a:endParaRPr lang="en-GB" dirty="0"/>
          </a:p>
          <a:p>
            <a:r>
              <a:rPr lang="en-GB" dirty="0"/>
              <a:t>We can check that a network is arc consistent before even starting to search.</a:t>
            </a:r>
          </a:p>
          <a:p>
            <a:endParaRPr lang="en-GB" dirty="0"/>
          </a:p>
          <a:p>
            <a:r>
              <a:rPr lang="en-GB" dirty="0"/>
              <a:t>For each constraint, we will go through all pairs of the variables in the constraint, (</a:t>
            </a:r>
            <a:r>
              <a:rPr lang="en-GB" dirty="0" err="1"/>
              <a:t>a</a:t>
            </a:r>
            <a:r>
              <a:rPr lang="en-GB" baseline="-25000" dirty="0" err="1"/>
              <a:t>i</a:t>
            </a:r>
            <a:r>
              <a:rPr lang="en-GB" dirty="0" err="1"/>
              <a:t>,a</a:t>
            </a:r>
            <a:r>
              <a:rPr lang="en-GB" baseline="-25000" dirty="0" err="1"/>
              <a:t>j</a:t>
            </a:r>
            <a:r>
              <a:rPr lang="en-GB" dirty="0"/>
              <a:t>), pruning their domains to ensure that for any value of </a:t>
            </a:r>
            <a:r>
              <a:rPr lang="en-GB" dirty="0" err="1"/>
              <a:t>a</a:t>
            </a:r>
            <a:r>
              <a:rPr lang="en-GB" baseline="-25000" dirty="0" err="1"/>
              <a:t>i</a:t>
            </a:r>
            <a:r>
              <a:rPr lang="en-GB" dirty="0"/>
              <a:t> there is a corresponding value of </a:t>
            </a:r>
            <a:r>
              <a:rPr lang="en-GB" dirty="0" err="1"/>
              <a:t>a</a:t>
            </a:r>
            <a:r>
              <a:rPr lang="en-GB" baseline="-25000" dirty="0" err="1"/>
              <a:t>j</a:t>
            </a:r>
            <a:r>
              <a:rPr lang="en-GB" dirty="0"/>
              <a:t> in the relation given by the constraint.</a:t>
            </a:r>
          </a:p>
          <a:p>
            <a:endParaRPr lang="en-GB" dirty="0"/>
          </a:p>
        </p:txBody>
      </p:sp>
    </p:spTree>
    <p:extLst>
      <p:ext uri="{BB962C8B-B14F-4D97-AF65-F5344CB8AC3E}">
        <p14:creationId xmlns:p14="http://schemas.microsoft.com/office/powerpoint/2010/main" val="23045567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457200" y="274638"/>
            <a:ext cx="82296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Revising a Domain</a:t>
            </a:r>
          </a:p>
        </p:txBody>
      </p:sp>
      <p:sp>
        <p:nvSpPr>
          <p:cNvPr id="19458" name="Rectangle 2"/>
          <p:cNvSpPr>
            <a:spLocks noGrp="1" noChangeArrowheads="1"/>
          </p:cNvSpPr>
          <p:nvPr>
            <p:ph type="body" idx="1"/>
          </p:nvPr>
        </p:nvSpPr>
        <p:spPr>
          <a:xfrm>
            <a:off x="457200" y="1600200"/>
            <a:ext cx="8229600" cy="4525963"/>
          </a:xfrm>
          <a:ln/>
        </p:spPr>
        <p:txBody>
          <a:bodyPr/>
          <a:lstStyle/>
          <a:p>
            <a:pPr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latin typeface="Arial" panose="020B0604020202020204" pitchFamily="34" charset="0"/>
                <a:cs typeface="Arial" panose="020B0604020202020204" pitchFamily="34" charset="0"/>
              </a:rPr>
              <a:t>Revise(</a:t>
            </a:r>
            <a:r>
              <a:rPr lang="en-US" sz="2000" dirty="0" err="1">
                <a:latin typeface="Arial" panose="020B0604020202020204" pitchFamily="34" charset="0"/>
                <a:cs typeface="Arial" panose="020B0604020202020204" pitchFamily="34" charset="0"/>
              </a:rPr>
              <a:t>xi,xj,Rij</a:t>
            </a:r>
            <a:r>
              <a:rPr lang="en-US" sz="2000" dirty="0">
                <a:latin typeface="Arial" panose="020B0604020202020204" pitchFamily="34" charset="0"/>
                <a:cs typeface="Arial" panose="020B0604020202020204" pitchFamily="34" charset="0"/>
              </a:rPr>
              <a:t>)</a:t>
            </a:r>
          </a:p>
          <a:p>
            <a:pPr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latin typeface="Arial" panose="020B0604020202020204" pitchFamily="34" charset="0"/>
                <a:cs typeface="Arial" panose="020B0604020202020204" pitchFamily="34" charset="0"/>
              </a:rPr>
              <a:t>Input: A </a:t>
            </a:r>
            <a:r>
              <a:rPr lang="en-US" sz="2000" dirty="0" err="1">
                <a:latin typeface="Arial" panose="020B0604020202020204" pitchFamily="34" charset="0"/>
                <a:cs typeface="Arial" panose="020B0604020202020204" pitchFamily="34" charset="0"/>
              </a:rPr>
              <a:t>subnetwork</a:t>
            </a:r>
            <a:r>
              <a:rPr lang="en-US" sz="2000" dirty="0">
                <a:latin typeface="Arial" panose="020B0604020202020204" pitchFamily="34" charset="0"/>
                <a:cs typeface="Arial" panose="020B0604020202020204" pitchFamily="34" charset="0"/>
              </a:rPr>
              <a:t> defined by 2 variables, </a:t>
            </a:r>
          </a:p>
          <a:p>
            <a:pPr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latin typeface="Arial" panose="020B0604020202020204" pitchFamily="34" charset="0"/>
                <a:cs typeface="Arial" panose="020B0604020202020204" pitchFamily="34" charset="0"/>
              </a:rPr>
              <a:t>	X={</a:t>
            </a:r>
            <a:r>
              <a:rPr lang="en-US" sz="2000" dirty="0" err="1">
                <a:latin typeface="Arial" panose="020B0604020202020204" pitchFamily="34" charset="0"/>
                <a:cs typeface="Arial" panose="020B0604020202020204" pitchFamily="34" charset="0"/>
              </a:rPr>
              <a:t>xi,xj</a:t>
            </a:r>
            <a:r>
              <a:rPr lang="en-US" sz="2000" dirty="0">
                <a:latin typeface="Arial" panose="020B0604020202020204" pitchFamily="34" charset="0"/>
                <a:cs typeface="Arial" panose="020B0604020202020204" pitchFamily="34" charset="0"/>
              </a:rPr>
              <a:t>}, a distinguished variable xi, domains Di and </a:t>
            </a:r>
            <a:r>
              <a:rPr lang="en-US" sz="2000" dirty="0" err="1">
                <a:latin typeface="Arial" panose="020B0604020202020204" pitchFamily="34" charset="0"/>
                <a:cs typeface="Arial" panose="020B0604020202020204" pitchFamily="34" charset="0"/>
              </a:rPr>
              <a:t>Dj</a:t>
            </a:r>
            <a:r>
              <a:rPr lang="en-US" sz="2000" dirty="0">
                <a:latin typeface="Arial" panose="020B0604020202020204" pitchFamily="34" charset="0"/>
                <a:cs typeface="Arial" panose="020B0604020202020204" pitchFamily="34" charset="0"/>
              </a:rPr>
              <a:t>, and constraint </a:t>
            </a:r>
            <a:r>
              <a:rPr lang="en-US" sz="2000" dirty="0" err="1">
                <a:latin typeface="Arial" panose="020B0604020202020204" pitchFamily="34" charset="0"/>
                <a:cs typeface="Arial" panose="020B0604020202020204" pitchFamily="34" charset="0"/>
              </a:rPr>
              <a:t>Rij</a:t>
            </a:r>
            <a:endParaRPr lang="en-US" sz="2000" dirty="0">
              <a:latin typeface="Arial" panose="020B0604020202020204" pitchFamily="34" charset="0"/>
              <a:cs typeface="Arial" panose="020B0604020202020204" pitchFamily="34" charset="0"/>
            </a:endParaRPr>
          </a:p>
          <a:p>
            <a:pPr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latin typeface="Arial" panose="020B0604020202020204" pitchFamily="34" charset="0"/>
                <a:cs typeface="Arial" panose="020B0604020202020204" pitchFamily="34" charset="0"/>
              </a:rPr>
              <a:t>Output: Di such that xi is arc consistent with </a:t>
            </a:r>
            <a:r>
              <a:rPr lang="en-US" sz="2000" dirty="0" err="1">
                <a:latin typeface="Arial" panose="020B0604020202020204" pitchFamily="34" charset="0"/>
                <a:cs typeface="Arial" panose="020B0604020202020204" pitchFamily="34" charset="0"/>
              </a:rPr>
              <a:t>xj</a:t>
            </a:r>
            <a:r>
              <a:rPr lang="en-US" sz="2000" dirty="0">
                <a:latin typeface="Arial" panose="020B0604020202020204" pitchFamily="34" charset="0"/>
                <a:cs typeface="Arial" panose="020B0604020202020204" pitchFamily="34" charset="0"/>
              </a:rPr>
              <a:t>.</a:t>
            </a:r>
          </a:p>
          <a:p>
            <a:pPr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000" dirty="0">
              <a:latin typeface="Arial" panose="020B0604020202020204" pitchFamily="34" charset="0"/>
              <a:cs typeface="Arial" panose="020B0604020202020204" pitchFamily="34" charset="0"/>
            </a:endParaRPr>
          </a:p>
          <a:p>
            <a:pPr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solidFill>
                  <a:srgbClr val="0070C0"/>
                </a:solidFill>
                <a:latin typeface="Arial" panose="020B0604020202020204" pitchFamily="34" charset="0"/>
                <a:cs typeface="Arial" panose="020B0604020202020204" pitchFamily="34" charset="0"/>
              </a:rPr>
              <a:t>For each vi in Di</a:t>
            </a:r>
          </a:p>
          <a:p>
            <a:pPr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latin typeface="Arial" panose="020B0604020202020204" pitchFamily="34" charset="0"/>
                <a:cs typeface="Arial" panose="020B0604020202020204" pitchFamily="34" charset="0"/>
              </a:rPr>
              <a:t>	if there is no </a:t>
            </a:r>
            <a:r>
              <a:rPr lang="en-US" sz="2000" dirty="0" err="1">
                <a:latin typeface="Arial" panose="020B0604020202020204" pitchFamily="34" charset="0"/>
                <a:cs typeface="Arial" panose="020B0604020202020204" pitchFamily="34" charset="0"/>
              </a:rPr>
              <a:t>vj</a:t>
            </a:r>
            <a:r>
              <a:rPr lang="en-US" sz="2000" dirty="0">
                <a:latin typeface="Arial" panose="020B0604020202020204" pitchFamily="34" charset="0"/>
                <a:cs typeface="Arial" panose="020B0604020202020204" pitchFamily="34" charset="0"/>
              </a:rPr>
              <a:t> in </a:t>
            </a:r>
            <a:r>
              <a:rPr lang="en-US" sz="2000" dirty="0" err="1">
                <a:latin typeface="Arial" panose="020B0604020202020204" pitchFamily="34" charset="0"/>
                <a:cs typeface="Arial" panose="020B0604020202020204" pitchFamily="34" charset="0"/>
              </a:rPr>
              <a:t>Dj</a:t>
            </a:r>
            <a:r>
              <a:rPr lang="en-US" sz="2000" dirty="0">
                <a:latin typeface="Arial" panose="020B0604020202020204" pitchFamily="34" charset="0"/>
                <a:cs typeface="Arial" panose="020B0604020202020204" pitchFamily="34" charset="0"/>
              </a:rPr>
              <a:t> such that (</a:t>
            </a:r>
            <a:r>
              <a:rPr lang="en-US" sz="2000" dirty="0" err="1">
                <a:latin typeface="Arial" panose="020B0604020202020204" pitchFamily="34" charset="0"/>
                <a:cs typeface="Arial" panose="020B0604020202020204" pitchFamily="34" charset="0"/>
              </a:rPr>
              <a:t>vi,vj</a:t>
            </a:r>
            <a:r>
              <a:rPr lang="en-US" sz="2000" dirty="0">
                <a:latin typeface="Arial" panose="020B0604020202020204" pitchFamily="34" charset="0"/>
                <a:cs typeface="Arial" panose="020B0604020202020204" pitchFamily="34" charset="0"/>
              </a:rPr>
              <a:t>) in </a:t>
            </a:r>
            <a:r>
              <a:rPr lang="en-US" sz="2000" dirty="0" err="1">
                <a:latin typeface="Arial" panose="020B0604020202020204" pitchFamily="34" charset="0"/>
                <a:cs typeface="Arial" panose="020B0604020202020204" pitchFamily="34" charset="0"/>
              </a:rPr>
              <a:t>Rij</a:t>
            </a:r>
            <a:endParaRPr lang="en-US" sz="2000" dirty="0">
              <a:latin typeface="Arial" panose="020B0604020202020204" pitchFamily="34" charset="0"/>
              <a:cs typeface="Arial" panose="020B0604020202020204" pitchFamily="34" charset="0"/>
            </a:endParaRPr>
          </a:p>
          <a:p>
            <a:pPr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latin typeface="Arial" panose="020B0604020202020204" pitchFamily="34" charset="0"/>
                <a:cs typeface="Arial" panose="020B0604020202020204" pitchFamily="34" charset="0"/>
              </a:rPr>
              <a:t>		then delete vi from Di</a:t>
            </a:r>
          </a:p>
          <a:p>
            <a:pPr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latin typeface="Arial" panose="020B0604020202020204" pitchFamily="34" charset="0"/>
                <a:cs typeface="Arial" panose="020B0604020202020204" pitchFamily="34" charset="0"/>
              </a:rPr>
              <a:t>	end</a:t>
            </a:r>
          </a:p>
          <a:p>
            <a:pPr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latin typeface="Arial" panose="020B0604020202020204" pitchFamily="34" charset="0"/>
                <a:cs typeface="Arial" panose="020B0604020202020204" pitchFamily="34" charset="0"/>
              </a:rPr>
              <a:t>end</a:t>
            </a:r>
          </a:p>
          <a:p>
            <a:pPr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81142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229600" cy="1143000"/>
          </a:xfrm>
        </p:spPr>
        <p:txBody>
          <a:bodyPr/>
          <a:lstStyle/>
          <a:p>
            <a:r>
              <a:rPr lang="en-GB" dirty="0"/>
              <a:t>Applying AC</a:t>
            </a:r>
          </a:p>
        </p:txBody>
      </p:sp>
      <p:sp>
        <p:nvSpPr>
          <p:cNvPr id="3" name="Content Placeholder 2"/>
          <p:cNvSpPr>
            <a:spLocks noGrp="1"/>
          </p:cNvSpPr>
          <p:nvPr>
            <p:ph idx="1"/>
          </p:nvPr>
        </p:nvSpPr>
        <p:spPr>
          <a:xfrm>
            <a:off x="467544" y="1124744"/>
            <a:ext cx="8229600" cy="4525963"/>
          </a:xfrm>
        </p:spPr>
        <p:txBody>
          <a:bodyPr>
            <a:normAutofit/>
          </a:bodyPr>
          <a:lstStyle/>
          <a:p>
            <a:pPr>
              <a:buNone/>
            </a:pPr>
            <a:r>
              <a:rPr lang="en-GB" sz="1800" dirty="0"/>
              <a:t>Revise(</a:t>
            </a:r>
            <a:r>
              <a:rPr lang="en-GB" sz="1800" dirty="0" err="1"/>
              <a:t>LionsStatement,today,LR</a:t>
            </a:r>
            <a:r>
              <a:rPr lang="en-GB" sz="1800" dirty="0"/>
              <a:t>) does not change anything</a:t>
            </a:r>
          </a:p>
          <a:p>
            <a:pPr>
              <a:buNone/>
            </a:pPr>
            <a:r>
              <a:rPr lang="en-GB" sz="1800" dirty="0"/>
              <a:t>Revise(</a:t>
            </a:r>
            <a:r>
              <a:rPr lang="en-GB" sz="1800" dirty="0" err="1"/>
              <a:t>today,LionsStatement,LR</a:t>
            </a:r>
            <a:r>
              <a:rPr lang="en-GB" sz="1800" dirty="0"/>
              <a:t>)</a:t>
            </a:r>
            <a:r>
              <a:rPr lang="en-GB" dirty="0"/>
              <a:t>  </a:t>
            </a:r>
          </a:p>
          <a:p>
            <a:pPr>
              <a:buNone/>
            </a:pPr>
            <a:endParaRPr lang="en-GB" dirty="0"/>
          </a:p>
          <a:p>
            <a:pPr>
              <a:buNone/>
            </a:pPr>
            <a:endParaRPr lang="en-GB" dirty="0"/>
          </a:p>
          <a:p>
            <a:pPr>
              <a:buNone/>
            </a:pPr>
            <a:endParaRPr lang="en-GB" dirty="0"/>
          </a:p>
          <a:p>
            <a:pPr>
              <a:buNone/>
            </a:pPr>
            <a:endParaRPr lang="en-GB" dirty="0"/>
          </a:p>
          <a:p>
            <a:pPr>
              <a:buNone/>
            </a:pPr>
            <a:endParaRPr lang="en-GB" dirty="0"/>
          </a:p>
          <a:p>
            <a:pPr>
              <a:buNone/>
            </a:pPr>
            <a:endParaRPr lang="en-GB" dirty="0"/>
          </a:p>
          <a:p>
            <a:pPr>
              <a:buNone/>
            </a:pPr>
            <a:endParaRPr lang="en-GB" dirty="0"/>
          </a:p>
          <a:p>
            <a:pPr>
              <a:buNone/>
            </a:pPr>
            <a:endParaRPr lang="en-GB" dirty="0"/>
          </a:p>
          <a:p>
            <a:pPr>
              <a:buNone/>
            </a:pPr>
            <a:endParaRPr lang="en-GB" dirty="0"/>
          </a:p>
          <a:p>
            <a:pPr>
              <a:buNone/>
            </a:pPr>
            <a:endParaRPr lang="en-GB" dirty="0"/>
          </a:p>
        </p:txBody>
      </p:sp>
      <p:graphicFrame>
        <p:nvGraphicFramePr>
          <p:cNvPr id="5" name="Table 4"/>
          <p:cNvGraphicFramePr>
            <a:graphicFrameLocks noGrp="1"/>
          </p:cNvGraphicFramePr>
          <p:nvPr/>
        </p:nvGraphicFramePr>
        <p:xfrm>
          <a:off x="1907704" y="2060848"/>
          <a:ext cx="3048000" cy="1097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tblGrid>
              <a:tr h="365581">
                <a:tc>
                  <a:txBody>
                    <a:bodyPr/>
                    <a:lstStyle/>
                    <a:p>
                      <a:r>
                        <a:rPr lang="en-GB" dirty="0" err="1"/>
                        <a:t>LionsStatement</a:t>
                      </a:r>
                      <a:endParaRPr lang="en-GB" dirty="0"/>
                    </a:p>
                  </a:txBody>
                  <a:tcPr/>
                </a:tc>
                <a:extLst>
                  <a:ext uri="{0D108BD9-81ED-4DB2-BD59-A6C34878D82A}">
                    <a16:rowId xmlns:a16="http://schemas.microsoft.com/office/drawing/2014/main" val="10000"/>
                  </a:ext>
                </a:extLst>
              </a:tr>
              <a:tr h="365581">
                <a:tc>
                  <a:txBody>
                    <a:bodyPr/>
                    <a:lstStyle/>
                    <a:p>
                      <a:r>
                        <a:rPr lang="en-GB" dirty="0"/>
                        <a:t>true</a:t>
                      </a:r>
                    </a:p>
                  </a:txBody>
                  <a:tcPr/>
                </a:tc>
                <a:extLst>
                  <a:ext uri="{0D108BD9-81ED-4DB2-BD59-A6C34878D82A}">
                    <a16:rowId xmlns:a16="http://schemas.microsoft.com/office/drawing/2014/main" val="10001"/>
                  </a:ext>
                </a:extLst>
              </a:tr>
              <a:tr h="365581">
                <a:tc>
                  <a:txBody>
                    <a:bodyPr/>
                    <a:lstStyle/>
                    <a:p>
                      <a:r>
                        <a:rPr lang="en-GB" dirty="0"/>
                        <a:t>false</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539552" y="2060848"/>
          <a:ext cx="1224136" cy="3022952"/>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tblGrid>
              <a:tr h="377869">
                <a:tc>
                  <a:txBody>
                    <a:bodyPr/>
                    <a:lstStyle/>
                    <a:p>
                      <a:r>
                        <a:rPr lang="en-GB" dirty="0"/>
                        <a:t>today</a:t>
                      </a:r>
                    </a:p>
                  </a:txBody>
                  <a:tcPr/>
                </a:tc>
                <a:extLst>
                  <a:ext uri="{0D108BD9-81ED-4DB2-BD59-A6C34878D82A}">
                    <a16:rowId xmlns:a16="http://schemas.microsoft.com/office/drawing/2014/main" val="10000"/>
                  </a:ext>
                </a:extLst>
              </a:tr>
              <a:tr h="377869">
                <a:tc>
                  <a:txBody>
                    <a:bodyPr/>
                    <a:lstStyle/>
                    <a:p>
                      <a:r>
                        <a:rPr lang="en-GB" dirty="0"/>
                        <a:t>M</a:t>
                      </a:r>
                    </a:p>
                  </a:txBody>
                  <a:tcPr/>
                </a:tc>
                <a:extLst>
                  <a:ext uri="{0D108BD9-81ED-4DB2-BD59-A6C34878D82A}">
                    <a16:rowId xmlns:a16="http://schemas.microsoft.com/office/drawing/2014/main" val="10001"/>
                  </a:ext>
                </a:extLst>
              </a:tr>
              <a:tr h="377869">
                <a:tc>
                  <a:txBody>
                    <a:bodyPr/>
                    <a:lstStyle/>
                    <a:p>
                      <a:r>
                        <a:rPr lang="en-GB" dirty="0"/>
                        <a:t>T</a:t>
                      </a:r>
                    </a:p>
                  </a:txBody>
                  <a:tcPr/>
                </a:tc>
                <a:extLst>
                  <a:ext uri="{0D108BD9-81ED-4DB2-BD59-A6C34878D82A}">
                    <a16:rowId xmlns:a16="http://schemas.microsoft.com/office/drawing/2014/main" val="10002"/>
                  </a:ext>
                </a:extLst>
              </a:tr>
              <a:tr h="377869">
                <a:tc>
                  <a:txBody>
                    <a:bodyPr/>
                    <a:lstStyle/>
                    <a:p>
                      <a:r>
                        <a:rPr lang="en-GB" dirty="0"/>
                        <a:t>W</a:t>
                      </a:r>
                    </a:p>
                  </a:txBody>
                  <a:tcPr/>
                </a:tc>
                <a:extLst>
                  <a:ext uri="{0D108BD9-81ED-4DB2-BD59-A6C34878D82A}">
                    <a16:rowId xmlns:a16="http://schemas.microsoft.com/office/drawing/2014/main" val="10003"/>
                  </a:ext>
                </a:extLst>
              </a:tr>
              <a:tr h="377869">
                <a:tc>
                  <a:txBody>
                    <a:bodyPr/>
                    <a:lstStyle/>
                    <a:p>
                      <a:r>
                        <a:rPr lang="en-GB" dirty="0" err="1"/>
                        <a:t>Th</a:t>
                      </a:r>
                      <a:endParaRPr lang="en-GB" dirty="0"/>
                    </a:p>
                  </a:txBody>
                  <a:tcPr/>
                </a:tc>
                <a:extLst>
                  <a:ext uri="{0D108BD9-81ED-4DB2-BD59-A6C34878D82A}">
                    <a16:rowId xmlns:a16="http://schemas.microsoft.com/office/drawing/2014/main" val="10004"/>
                  </a:ext>
                </a:extLst>
              </a:tr>
              <a:tr h="377869">
                <a:tc>
                  <a:txBody>
                    <a:bodyPr/>
                    <a:lstStyle/>
                    <a:p>
                      <a:r>
                        <a:rPr lang="en-GB" dirty="0"/>
                        <a:t>F</a:t>
                      </a:r>
                    </a:p>
                  </a:txBody>
                  <a:tcPr/>
                </a:tc>
                <a:extLst>
                  <a:ext uri="{0D108BD9-81ED-4DB2-BD59-A6C34878D82A}">
                    <a16:rowId xmlns:a16="http://schemas.microsoft.com/office/drawing/2014/main" val="10005"/>
                  </a:ext>
                </a:extLst>
              </a:tr>
              <a:tr h="377869">
                <a:tc>
                  <a:txBody>
                    <a:bodyPr/>
                    <a:lstStyle/>
                    <a:p>
                      <a:r>
                        <a:rPr lang="en-GB" dirty="0"/>
                        <a:t>S</a:t>
                      </a:r>
                    </a:p>
                  </a:txBody>
                  <a:tcPr/>
                </a:tc>
                <a:extLst>
                  <a:ext uri="{0D108BD9-81ED-4DB2-BD59-A6C34878D82A}">
                    <a16:rowId xmlns:a16="http://schemas.microsoft.com/office/drawing/2014/main" val="10006"/>
                  </a:ext>
                </a:extLst>
              </a:tr>
              <a:tr h="377869">
                <a:tc>
                  <a:txBody>
                    <a:bodyPr/>
                    <a:lstStyle/>
                    <a:p>
                      <a:r>
                        <a:rPr lang="en-GB" dirty="0"/>
                        <a:t>Su</a:t>
                      </a:r>
                    </a:p>
                  </a:txBody>
                  <a:tcPr/>
                </a:tc>
                <a:extLst>
                  <a:ext uri="{0D108BD9-81ED-4DB2-BD59-A6C34878D82A}">
                    <a16:rowId xmlns:a16="http://schemas.microsoft.com/office/drawing/2014/main" val="10007"/>
                  </a:ext>
                </a:extLst>
              </a:tr>
            </a:tbl>
          </a:graphicData>
        </a:graphic>
      </p:graphicFrame>
      <p:sp>
        <p:nvSpPr>
          <p:cNvPr id="7" name="TextBox 6"/>
          <p:cNvSpPr txBox="1"/>
          <p:nvPr/>
        </p:nvSpPr>
        <p:spPr>
          <a:xfrm>
            <a:off x="1907704" y="3645024"/>
            <a:ext cx="4271747" cy="584775"/>
          </a:xfrm>
          <a:prstGeom prst="rect">
            <a:avLst/>
          </a:prstGeom>
          <a:noFill/>
        </p:spPr>
        <p:txBody>
          <a:bodyPr wrap="none" rtlCol="0">
            <a:spAutoFit/>
          </a:bodyPr>
          <a:lstStyle/>
          <a:p>
            <a:r>
              <a:rPr lang="en-GB" sz="3200" dirty="0"/>
              <a:t>LR = {(</a:t>
            </a:r>
            <a:r>
              <a:rPr lang="en-GB" sz="3200" dirty="0" err="1"/>
              <a:t>Th,true</a:t>
            </a:r>
            <a:r>
              <a:rPr lang="en-GB" sz="3200" dirty="0"/>
              <a:t>),(</a:t>
            </a:r>
            <a:r>
              <a:rPr lang="en-GB" sz="3200" dirty="0" err="1"/>
              <a:t>M,false</a:t>
            </a:r>
            <a:r>
              <a:rPr lang="en-GB" sz="3200" dirty="0"/>
              <a:t>)}</a:t>
            </a:r>
          </a:p>
        </p:txBody>
      </p:sp>
      <p:cxnSp>
        <p:nvCxnSpPr>
          <p:cNvPr id="13" name="Straight Connector 12"/>
          <p:cNvCxnSpPr/>
          <p:nvPr/>
        </p:nvCxnSpPr>
        <p:spPr>
          <a:xfrm>
            <a:off x="611560" y="2852936"/>
            <a:ext cx="288032" cy="216024"/>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flipH="1">
            <a:off x="611560" y="2852936"/>
            <a:ext cx="288032" cy="288032"/>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611560" y="3284984"/>
            <a:ext cx="288032" cy="216024"/>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flipH="1">
            <a:off x="611560" y="3212976"/>
            <a:ext cx="288032" cy="288032"/>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a:off x="611560" y="4005064"/>
            <a:ext cx="288032" cy="216024"/>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p:cNvCxnSpPr/>
          <p:nvPr/>
        </p:nvCxnSpPr>
        <p:spPr>
          <a:xfrm flipH="1">
            <a:off x="611560" y="4005064"/>
            <a:ext cx="288032" cy="288032"/>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a:off x="539552" y="4437112"/>
            <a:ext cx="288032" cy="216024"/>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flipH="1">
            <a:off x="539552" y="4437112"/>
            <a:ext cx="288032" cy="288032"/>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p:cNvCxnSpPr/>
          <p:nvPr/>
        </p:nvCxnSpPr>
        <p:spPr>
          <a:xfrm>
            <a:off x="539552" y="4725144"/>
            <a:ext cx="288032" cy="216024"/>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flipH="1">
            <a:off x="539552" y="4725144"/>
            <a:ext cx="288032" cy="288032"/>
          </a:xfrm>
          <a:prstGeom prst="line">
            <a:avLst/>
          </a:prstGeom>
        </p:spPr>
        <p:style>
          <a:lnRef idx="3">
            <a:schemeClr val="accent2"/>
          </a:lnRef>
          <a:fillRef idx="0">
            <a:schemeClr val="accent2"/>
          </a:fillRef>
          <a:effectRef idx="2">
            <a:schemeClr val="accent2"/>
          </a:effectRef>
          <a:fontRef idx="minor">
            <a:schemeClr val="tx1"/>
          </a:fontRef>
        </p:style>
      </p:cxnSp>
      <p:sp>
        <p:nvSpPr>
          <p:cNvPr id="24" name="TextBox 23"/>
          <p:cNvSpPr txBox="1"/>
          <p:nvPr/>
        </p:nvSpPr>
        <p:spPr>
          <a:xfrm>
            <a:off x="1835696" y="3645024"/>
            <a:ext cx="4416017" cy="584775"/>
          </a:xfrm>
          <a:prstGeom prst="rect">
            <a:avLst/>
          </a:prstGeom>
          <a:noFill/>
        </p:spPr>
        <p:txBody>
          <a:bodyPr wrap="none" rtlCol="0">
            <a:spAutoFit/>
          </a:bodyPr>
          <a:lstStyle/>
          <a:p>
            <a:r>
              <a:rPr lang="en-GB" sz="3200" dirty="0"/>
              <a:t>UR = {(</a:t>
            </a:r>
            <a:r>
              <a:rPr lang="en-GB" sz="3200" dirty="0" err="1"/>
              <a:t>Su,true</a:t>
            </a:r>
            <a:r>
              <a:rPr lang="en-GB" sz="3200" dirty="0"/>
              <a:t>),(</a:t>
            </a:r>
            <a:r>
              <a:rPr lang="en-GB" sz="3200" dirty="0" err="1"/>
              <a:t>Th,false</a:t>
            </a:r>
            <a:r>
              <a:rPr lang="en-GB" sz="3200" dirty="0"/>
              <a:t>)}</a:t>
            </a:r>
          </a:p>
        </p:txBody>
      </p:sp>
      <p:cxnSp>
        <p:nvCxnSpPr>
          <p:cNvPr id="25" name="Straight Connector 24"/>
          <p:cNvCxnSpPr/>
          <p:nvPr/>
        </p:nvCxnSpPr>
        <p:spPr>
          <a:xfrm>
            <a:off x="611560" y="2492896"/>
            <a:ext cx="288032" cy="216024"/>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flipH="1">
            <a:off x="611560" y="2492896"/>
            <a:ext cx="288032" cy="288032"/>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27" name="Table 26"/>
          <p:cNvGraphicFramePr>
            <a:graphicFrameLocks noGrp="1"/>
          </p:cNvGraphicFramePr>
          <p:nvPr/>
        </p:nvGraphicFramePr>
        <p:xfrm>
          <a:off x="1907704" y="2060848"/>
          <a:ext cx="3048000" cy="1097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tblGrid>
              <a:tr h="149736">
                <a:tc>
                  <a:txBody>
                    <a:bodyPr/>
                    <a:lstStyle/>
                    <a:p>
                      <a:r>
                        <a:rPr lang="en-GB" dirty="0" err="1"/>
                        <a:t>UnicornsStatement</a:t>
                      </a:r>
                      <a:endParaRPr lang="en-GB" dirty="0"/>
                    </a:p>
                  </a:txBody>
                  <a:tcPr/>
                </a:tc>
                <a:extLst>
                  <a:ext uri="{0D108BD9-81ED-4DB2-BD59-A6C34878D82A}">
                    <a16:rowId xmlns:a16="http://schemas.microsoft.com/office/drawing/2014/main" val="10000"/>
                  </a:ext>
                </a:extLst>
              </a:tr>
              <a:tr h="365581">
                <a:tc>
                  <a:txBody>
                    <a:bodyPr/>
                    <a:lstStyle/>
                    <a:p>
                      <a:r>
                        <a:rPr lang="en-GB" dirty="0"/>
                        <a:t>true</a:t>
                      </a:r>
                    </a:p>
                  </a:txBody>
                  <a:tcPr/>
                </a:tc>
                <a:extLst>
                  <a:ext uri="{0D108BD9-81ED-4DB2-BD59-A6C34878D82A}">
                    <a16:rowId xmlns:a16="http://schemas.microsoft.com/office/drawing/2014/main" val="10001"/>
                  </a:ext>
                </a:extLst>
              </a:tr>
              <a:tr h="365581">
                <a:tc>
                  <a:txBody>
                    <a:bodyPr/>
                    <a:lstStyle/>
                    <a:p>
                      <a:r>
                        <a:rPr lang="en-GB" dirty="0"/>
                        <a:t>false</a:t>
                      </a:r>
                    </a:p>
                  </a:txBody>
                  <a:tcPr/>
                </a:tc>
                <a:extLst>
                  <a:ext uri="{0D108BD9-81ED-4DB2-BD59-A6C34878D82A}">
                    <a16:rowId xmlns:a16="http://schemas.microsoft.com/office/drawing/2014/main" val="10002"/>
                  </a:ext>
                </a:extLst>
              </a:tr>
            </a:tbl>
          </a:graphicData>
        </a:graphic>
      </p:graphicFrame>
      <p:sp>
        <p:nvSpPr>
          <p:cNvPr id="28" name="TextBox 27"/>
          <p:cNvSpPr txBox="1"/>
          <p:nvPr/>
        </p:nvSpPr>
        <p:spPr>
          <a:xfrm>
            <a:off x="4644008" y="1484784"/>
            <a:ext cx="1577291" cy="369332"/>
          </a:xfrm>
          <a:prstGeom prst="rect">
            <a:avLst/>
          </a:prstGeom>
          <a:noFill/>
        </p:spPr>
        <p:txBody>
          <a:bodyPr wrap="none" rtlCol="0">
            <a:spAutoFit/>
          </a:bodyPr>
          <a:lstStyle/>
          <a:p>
            <a:r>
              <a:rPr lang="en-GB" dirty="0">
                <a:solidFill>
                  <a:srgbClr val="FF0000"/>
                </a:solidFill>
              </a:rPr>
              <a:t>Revise(</a:t>
            </a:r>
            <a:r>
              <a:rPr lang="en-GB" dirty="0" err="1">
                <a:solidFill>
                  <a:srgbClr val="FF0000"/>
                </a:solidFill>
              </a:rPr>
              <a:t>xj,xi,Rji</a:t>
            </a:r>
            <a:r>
              <a:rPr lang="en-GB" dirty="0">
                <a:solidFill>
                  <a:srgbClr val="FF0000"/>
                </a:solidFill>
              </a:rPr>
              <a:t>)</a:t>
            </a:r>
          </a:p>
        </p:txBody>
      </p:sp>
      <p:sp>
        <p:nvSpPr>
          <p:cNvPr id="29" name="TextBox 28"/>
          <p:cNvSpPr txBox="1"/>
          <p:nvPr/>
        </p:nvSpPr>
        <p:spPr>
          <a:xfrm>
            <a:off x="6156176" y="3501008"/>
            <a:ext cx="2804701" cy="646331"/>
          </a:xfrm>
          <a:prstGeom prst="rect">
            <a:avLst/>
          </a:prstGeom>
          <a:noFill/>
        </p:spPr>
        <p:txBody>
          <a:bodyPr wrap="square" rtlCol="0">
            <a:spAutoFit/>
          </a:bodyPr>
          <a:lstStyle/>
          <a:p>
            <a:r>
              <a:rPr lang="en-GB" dirty="0" err="1">
                <a:solidFill>
                  <a:srgbClr val="FF0000"/>
                </a:solidFill>
              </a:rPr>
              <a:t>Rji</a:t>
            </a:r>
            <a:r>
              <a:rPr lang="en-GB" dirty="0">
                <a:solidFill>
                  <a:srgbClr val="FF0000"/>
                </a:solidFill>
              </a:rPr>
              <a:t>: note that pairs are reversed</a:t>
            </a:r>
          </a:p>
        </p:txBody>
      </p:sp>
      <p:cxnSp>
        <p:nvCxnSpPr>
          <p:cNvPr id="31" name="Straight Arrow Connector 30"/>
          <p:cNvCxnSpPr/>
          <p:nvPr/>
        </p:nvCxnSpPr>
        <p:spPr>
          <a:xfrm flipH="1">
            <a:off x="5652120" y="3645024"/>
            <a:ext cx="360040" cy="7200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1043608" y="5661248"/>
            <a:ext cx="788999" cy="369332"/>
          </a:xfrm>
          <a:prstGeom prst="rect">
            <a:avLst/>
          </a:prstGeom>
          <a:noFill/>
        </p:spPr>
        <p:txBody>
          <a:bodyPr wrap="none" rtlCol="0">
            <a:spAutoFit/>
          </a:bodyPr>
          <a:lstStyle/>
          <a:p>
            <a:r>
              <a:rPr lang="en-GB" dirty="0" err="1"/>
              <a:t>vj</a:t>
            </a:r>
            <a:r>
              <a:rPr lang="en-GB" dirty="0"/>
              <a:t> = M</a:t>
            </a:r>
          </a:p>
        </p:txBody>
      </p:sp>
      <p:sp>
        <p:nvSpPr>
          <p:cNvPr id="33" name="TextBox 32"/>
          <p:cNvSpPr txBox="1"/>
          <p:nvPr/>
        </p:nvSpPr>
        <p:spPr>
          <a:xfrm>
            <a:off x="1979712" y="5661248"/>
            <a:ext cx="3608360" cy="369332"/>
          </a:xfrm>
          <a:prstGeom prst="rect">
            <a:avLst/>
          </a:prstGeom>
          <a:noFill/>
        </p:spPr>
        <p:txBody>
          <a:bodyPr wrap="none" rtlCol="0">
            <a:spAutoFit/>
          </a:bodyPr>
          <a:lstStyle/>
          <a:p>
            <a:r>
              <a:rPr lang="en-GB" dirty="0"/>
              <a:t>Is there a vi such that (</a:t>
            </a:r>
            <a:r>
              <a:rPr lang="en-GB" dirty="0" err="1"/>
              <a:t>M,vi</a:t>
            </a:r>
            <a:r>
              <a:rPr lang="en-GB" dirty="0"/>
              <a:t>) is in </a:t>
            </a:r>
            <a:r>
              <a:rPr lang="en-GB" dirty="0" err="1"/>
              <a:t>Rji</a:t>
            </a:r>
            <a:r>
              <a:rPr lang="en-GB" dirty="0"/>
              <a:t>?</a:t>
            </a:r>
          </a:p>
        </p:txBody>
      </p:sp>
      <p:sp>
        <p:nvSpPr>
          <p:cNvPr id="34" name="TextBox 33"/>
          <p:cNvSpPr txBox="1"/>
          <p:nvPr/>
        </p:nvSpPr>
        <p:spPr>
          <a:xfrm>
            <a:off x="5652120" y="5661248"/>
            <a:ext cx="1560107" cy="369332"/>
          </a:xfrm>
          <a:prstGeom prst="rect">
            <a:avLst/>
          </a:prstGeom>
          <a:noFill/>
        </p:spPr>
        <p:txBody>
          <a:bodyPr wrap="none" rtlCol="0">
            <a:spAutoFit/>
          </a:bodyPr>
          <a:lstStyle/>
          <a:p>
            <a:r>
              <a:rPr lang="en-GB" dirty="0"/>
              <a:t>Yes, so keep M</a:t>
            </a:r>
          </a:p>
        </p:txBody>
      </p:sp>
      <p:sp>
        <p:nvSpPr>
          <p:cNvPr id="35" name="TextBox 34"/>
          <p:cNvSpPr txBox="1"/>
          <p:nvPr/>
        </p:nvSpPr>
        <p:spPr>
          <a:xfrm>
            <a:off x="1043608" y="5661248"/>
            <a:ext cx="676788" cy="369332"/>
          </a:xfrm>
          <a:prstGeom prst="rect">
            <a:avLst/>
          </a:prstGeom>
          <a:noFill/>
        </p:spPr>
        <p:txBody>
          <a:bodyPr wrap="none" rtlCol="0">
            <a:spAutoFit/>
          </a:bodyPr>
          <a:lstStyle/>
          <a:p>
            <a:r>
              <a:rPr lang="en-GB" dirty="0" err="1"/>
              <a:t>vj</a:t>
            </a:r>
            <a:r>
              <a:rPr lang="en-GB" dirty="0"/>
              <a:t> = T</a:t>
            </a:r>
          </a:p>
        </p:txBody>
      </p:sp>
      <p:sp>
        <p:nvSpPr>
          <p:cNvPr id="36" name="TextBox 35"/>
          <p:cNvSpPr txBox="1"/>
          <p:nvPr/>
        </p:nvSpPr>
        <p:spPr>
          <a:xfrm>
            <a:off x="1979712" y="5661248"/>
            <a:ext cx="3499741" cy="369332"/>
          </a:xfrm>
          <a:prstGeom prst="rect">
            <a:avLst/>
          </a:prstGeom>
          <a:noFill/>
        </p:spPr>
        <p:txBody>
          <a:bodyPr wrap="none" rtlCol="0">
            <a:spAutoFit/>
          </a:bodyPr>
          <a:lstStyle/>
          <a:p>
            <a:r>
              <a:rPr lang="en-GB" dirty="0"/>
              <a:t>Is there a vi such that (</a:t>
            </a:r>
            <a:r>
              <a:rPr lang="en-GB" dirty="0" err="1"/>
              <a:t>T,vi</a:t>
            </a:r>
            <a:r>
              <a:rPr lang="en-GB" dirty="0"/>
              <a:t>) is in </a:t>
            </a:r>
            <a:r>
              <a:rPr lang="en-GB" dirty="0" err="1"/>
              <a:t>Rji</a:t>
            </a:r>
            <a:r>
              <a:rPr lang="en-GB" dirty="0"/>
              <a:t>?</a:t>
            </a:r>
          </a:p>
        </p:txBody>
      </p:sp>
      <p:sp>
        <p:nvSpPr>
          <p:cNvPr id="37" name="TextBox 36"/>
          <p:cNvSpPr txBox="1"/>
          <p:nvPr/>
        </p:nvSpPr>
        <p:spPr>
          <a:xfrm>
            <a:off x="5652120" y="5661248"/>
            <a:ext cx="1661417" cy="369332"/>
          </a:xfrm>
          <a:prstGeom prst="rect">
            <a:avLst/>
          </a:prstGeom>
          <a:noFill/>
        </p:spPr>
        <p:txBody>
          <a:bodyPr wrap="none" rtlCol="0">
            <a:spAutoFit/>
          </a:bodyPr>
          <a:lstStyle/>
          <a:p>
            <a:r>
              <a:rPr lang="en-GB" dirty="0"/>
              <a:t>No, so discard T</a:t>
            </a:r>
          </a:p>
        </p:txBody>
      </p:sp>
      <p:cxnSp>
        <p:nvCxnSpPr>
          <p:cNvPr id="39" name="Straight Arrow Connector 38"/>
          <p:cNvCxnSpPr/>
          <p:nvPr/>
        </p:nvCxnSpPr>
        <p:spPr>
          <a:xfrm flipH="1">
            <a:off x="3779912" y="1772816"/>
            <a:ext cx="936104" cy="7200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0" name="TextBox 39"/>
          <p:cNvSpPr txBox="1"/>
          <p:nvPr/>
        </p:nvSpPr>
        <p:spPr>
          <a:xfrm>
            <a:off x="467544" y="1628800"/>
            <a:ext cx="3629904" cy="369332"/>
          </a:xfrm>
          <a:prstGeom prst="rect">
            <a:avLst/>
          </a:prstGeom>
          <a:noFill/>
        </p:spPr>
        <p:txBody>
          <a:bodyPr wrap="none" rtlCol="0">
            <a:spAutoFit/>
          </a:bodyPr>
          <a:lstStyle/>
          <a:p>
            <a:r>
              <a:rPr lang="en-GB" dirty="0"/>
              <a:t>Revise(</a:t>
            </a:r>
            <a:r>
              <a:rPr lang="en-GB" dirty="0" err="1"/>
              <a:t>today,UnicornsStatement,UR</a:t>
            </a:r>
            <a:r>
              <a:rPr lang="en-GB" dirty="0"/>
              <a:t>)</a:t>
            </a:r>
          </a:p>
        </p:txBody>
      </p:sp>
      <p:sp>
        <p:nvSpPr>
          <p:cNvPr id="4" name="Rectangle 3"/>
          <p:cNvSpPr/>
          <p:nvPr/>
        </p:nvSpPr>
        <p:spPr>
          <a:xfrm>
            <a:off x="5364088" y="2117629"/>
            <a:ext cx="3672408" cy="646331"/>
          </a:xfrm>
          <a:prstGeom prst="rect">
            <a:avLst/>
          </a:prstGeom>
        </p:spPr>
        <p:txBody>
          <a:bodyPr wrap="square">
            <a:spAutoFit/>
          </a:bodyPr>
          <a:lstStyle/>
          <a:p>
            <a:pPr lvl="1" algn="ctr"/>
            <a:r>
              <a:rPr lang="en-GB" dirty="0">
                <a:solidFill>
                  <a:srgbClr val="C00000"/>
                </a:solidFill>
              </a:rPr>
              <a:t>LR = Rc1    Rc3 = {(</a:t>
            </a:r>
            <a:r>
              <a:rPr lang="en-GB" dirty="0" err="1">
                <a:solidFill>
                  <a:srgbClr val="C00000"/>
                </a:solidFill>
              </a:rPr>
              <a:t>true,Thursday</a:t>
            </a:r>
            <a:r>
              <a:rPr lang="en-GB" dirty="0">
                <a:solidFill>
                  <a:srgbClr val="C00000"/>
                </a:solidFill>
              </a:rPr>
              <a:t>),(</a:t>
            </a:r>
            <a:r>
              <a:rPr lang="en-GB" dirty="0" err="1">
                <a:solidFill>
                  <a:srgbClr val="C00000"/>
                </a:solidFill>
              </a:rPr>
              <a:t>false,Monday</a:t>
            </a:r>
            <a:r>
              <a:rPr lang="en-GB" dirty="0">
                <a:solidFill>
                  <a:srgbClr val="C00000"/>
                </a:solidFill>
              </a:rPr>
              <a:t>)}</a:t>
            </a:r>
          </a:p>
        </p:txBody>
      </p:sp>
    </p:spTree>
    <p:extLst>
      <p:ext uri="{BB962C8B-B14F-4D97-AF65-F5344CB8AC3E}">
        <p14:creationId xmlns:p14="http://schemas.microsoft.com/office/powerpoint/2010/main" val="16798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32"/>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36"/>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37"/>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0"/>
                                          </p:stCondLst>
                                        </p:cTn>
                                        <p:tgtEl>
                                          <p:spTgt spid="3">
                                            <p:txEl>
                                              <p:pRg st="1" end="1"/>
                                            </p:txEl>
                                          </p:spTgt>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7"/>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29"/>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31"/>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28"/>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39"/>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5"/>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4"/>
                                        </p:tgtEl>
                                        <p:attrNameLst>
                                          <p:attrName>style.visibility</p:attrName>
                                        </p:attrNameLst>
                                      </p:cBhvr>
                                      <p:to>
                                        <p:strVal val="visible"/>
                                      </p:to>
                                    </p:set>
                                  </p:childTnLst>
                                </p:cTn>
                              </p:par>
                              <p:par>
                                <p:cTn id="119" presetID="1" presetClass="entr" presetSubtype="0" fill="hold" grpId="2" nodeType="withEffect">
                                  <p:stCondLst>
                                    <p:cond delay="0"/>
                                  </p:stCondLst>
                                  <p:childTnLst>
                                    <p:set>
                                      <p:cBhvr>
                                        <p:cTn id="120" dur="1" fill="hold">
                                          <p:stCondLst>
                                            <p:cond delay="0"/>
                                          </p:stCondLst>
                                        </p:cTn>
                                        <p:tgtEl>
                                          <p:spTgt spid="2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31"/>
                                        </p:tgtEl>
                                        <p:attrNameLst>
                                          <p:attrName>style.visibility</p:attrName>
                                        </p:attrNameLst>
                                      </p:cBhvr>
                                      <p:to>
                                        <p:strVal val="visible"/>
                                      </p:to>
                                    </p:set>
                                  </p:childTnLst>
                                </p:cTn>
                              </p:par>
                              <p:par>
                                <p:cTn id="123" presetID="1" presetClass="entr" presetSubtype="0" fill="hold" grpId="2" nodeType="withEffect">
                                  <p:stCondLst>
                                    <p:cond delay="0"/>
                                  </p:stCondLst>
                                  <p:childTnLst>
                                    <p:set>
                                      <p:cBhvr>
                                        <p:cTn id="124" dur="1" fill="hold">
                                          <p:stCondLst>
                                            <p:cond delay="0"/>
                                          </p:stCondLst>
                                        </p:cTn>
                                        <p:tgtEl>
                                          <p:spTgt spid="2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2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24" grpId="0"/>
      <p:bldP spid="28" grpId="0"/>
      <p:bldP spid="28" grpId="1"/>
      <p:bldP spid="28" grpId="2"/>
      <p:bldP spid="29" grpId="0"/>
      <p:bldP spid="29" grpId="1"/>
      <p:bldP spid="29" grpId="2"/>
      <p:bldP spid="32" grpId="0"/>
      <p:bldP spid="32" grpId="1"/>
      <p:bldP spid="33" grpId="0"/>
      <p:bldP spid="33" grpId="1"/>
      <p:bldP spid="34" grpId="0"/>
      <p:bldP spid="34" grpId="1"/>
      <p:bldP spid="35" grpId="0"/>
      <p:bldP spid="35" grpId="1"/>
      <p:bldP spid="36" grpId="0"/>
      <p:bldP spid="36" grpId="1"/>
      <p:bldP spid="37" grpId="0"/>
      <p:bldP spid="37" grpId="1"/>
      <p:bldP spid="4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457200" y="274638"/>
            <a:ext cx="82296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Maintaining Arc Consistency</a:t>
            </a:r>
          </a:p>
        </p:txBody>
      </p:sp>
      <p:sp>
        <p:nvSpPr>
          <p:cNvPr id="20482" name="Rectangle 2"/>
          <p:cNvSpPr>
            <a:spLocks noGrp="1" noChangeArrowheads="1"/>
          </p:cNvSpPr>
          <p:nvPr>
            <p:ph type="body" idx="1"/>
          </p:nvPr>
        </p:nvSpPr>
        <p:spPr>
          <a:xfrm>
            <a:off x="457200" y="1600200"/>
            <a:ext cx="8229600" cy="4525963"/>
          </a:xfrm>
          <a:ln/>
        </p:spPr>
        <p:txBody>
          <a:bodyPr>
            <a:normAutofit lnSpcReduction="10000"/>
          </a:bodyPr>
          <a:lstStyle/>
          <a:p>
            <a:pPr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b="1" dirty="0">
                <a:latin typeface="Courier New" pitchFamily="49" charset="0"/>
              </a:rPr>
              <a:t>arc-consistency</a:t>
            </a:r>
          </a:p>
          <a:p>
            <a:pPr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b="1" dirty="0">
                <a:latin typeface="Courier New" pitchFamily="49" charset="0"/>
              </a:rPr>
              <a:t>Input: A network of constraints N = (X,D,C)</a:t>
            </a:r>
          </a:p>
          <a:p>
            <a:pPr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b="1" dirty="0">
                <a:latin typeface="Courier New" pitchFamily="49" charset="0"/>
              </a:rPr>
              <a:t>Output: N’, an arc consistent network equivalent to N.</a:t>
            </a:r>
          </a:p>
          <a:p>
            <a:pPr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000" b="1" dirty="0">
              <a:latin typeface="Courier New" pitchFamily="49" charset="0"/>
            </a:endParaRPr>
          </a:p>
          <a:p>
            <a:pPr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b="1" dirty="0">
                <a:latin typeface="Courier New" pitchFamily="49" charset="0"/>
              </a:rPr>
              <a:t>Repeat</a:t>
            </a:r>
          </a:p>
          <a:p>
            <a:pPr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b="1" dirty="0">
                <a:latin typeface="Courier New" pitchFamily="49" charset="0"/>
              </a:rPr>
              <a:t>  for each constraint</a:t>
            </a:r>
          </a:p>
          <a:p>
            <a:pPr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b="1" dirty="0">
                <a:latin typeface="Courier New" pitchFamily="49" charset="0"/>
              </a:rPr>
              <a:t>	  for every pair (</a:t>
            </a:r>
            <a:r>
              <a:rPr lang="en-US" sz="2000" b="1" dirty="0" err="1">
                <a:latin typeface="Courier New" pitchFamily="49" charset="0"/>
              </a:rPr>
              <a:t>xi,xj</a:t>
            </a:r>
            <a:r>
              <a:rPr lang="en-US" sz="2000" b="1" dirty="0">
                <a:latin typeface="Courier New" pitchFamily="49" charset="0"/>
              </a:rPr>
              <a:t>) in </a:t>
            </a:r>
            <a:r>
              <a:rPr lang="en-US" sz="2000" b="1" dirty="0" err="1">
                <a:latin typeface="Courier New" pitchFamily="49" charset="0"/>
              </a:rPr>
              <a:t>Rij</a:t>
            </a:r>
            <a:endParaRPr lang="en-US" sz="2000" b="1" dirty="0">
              <a:latin typeface="Courier New" pitchFamily="49" charset="0"/>
            </a:endParaRPr>
          </a:p>
          <a:p>
            <a:pPr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b="1" dirty="0">
                <a:latin typeface="Courier New" pitchFamily="49" charset="0"/>
              </a:rPr>
              <a:t>		  revise(</a:t>
            </a:r>
            <a:r>
              <a:rPr lang="en-US" sz="2000" b="1" dirty="0" err="1">
                <a:latin typeface="Courier New" pitchFamily="49" charset="0"/>
              </a:rPr>
              <a:t>xi,xj,Rij</a:t>
            </a:r>
            <a:r>
              <a:rPr lang="en-US" sz="2000" b="1" dirty="0">
                <a:latin typeface="Courier New" pitchFamily="49" charset="0"/>
              </a:rPr>
              <a:t>)</a:t>
            </a:r>
          </a:p>
          <a:p>
            <a:pPr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b="1" dirty="0">
                <a:latin typeface="Courier New" pitchFamily="49" charset="0"/>
              </a:rPr>
              <a:t>		  revise(</a:t>
            </a:r>
            <a:r>
              <a:rPr lang="en-US" sz="2000" b="1" dirty="0" err="1">
                <a:latin typeface="Courier New" pitchFamily="49" charset="0"/>
              </a:rPr>
              <a:t>xj,xi,Rij</a:t>
            </a:r>
            <a:r>
              <a:rPr lang="en-US" sz="2000" b="1" dirty="0">
                <a:latin typeface="Courier New" pitchFamily="49" charset="0"/>
              </a:rPr>
              <a:t>)</a:t>
            </a:r>
          </a:p>
          <a:p>
            <a:pPr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b="1" dirty="0">
                <a:latin typeface="Courier New" pitchFamily="49" charset="0"/>
              </a:rPr>
              <a:t>	  end</a:t>
            </a:r>
          </a:p>
          <a:p>
            <a:pPr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b="1" dirty="0">
                <a:latin typeface="Courier New" pitchFamily="49" charset="0"/>
              </a:rPr>
              <a:t>  end</a:t>
            </a:r>
          </a:p>
          <a:p>
            <a:pPr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b="1" dirty="0">
                <a:latin typeface="Courier New" pitchFamily="49" charset="0"/>
              </a:rPr>
              <a:t>Until no domain is changed. </a:t>
            </a:r>
          </a:p>
        </p:txBody>
      </p:sp>
      <p:sp>
        <p:nvSpPr>
          <p:cNvPr id="4" name="TextBox 3"/>
          <p:cNvSpPr txBox="1"/>
          <p:nvPr/>
        </p:nvSpPr>
        <p:spPr>
          <a:xfrm>
            <a:off x="5724128" y="4077072"/>
            <a:ext cx="3029163" cy="307777"/>
          </a:xfrm>
          <a:prstGeom prst="rect">
            <a:avLst/>
          </a:prstGeom>
          <a:noFill/>
        </p:spPr>
        <p:txBody>
          <a:bodyPr wrap="none" rtlCol="0">
            <a:spAutoFit/>
          </a:bodyPr>
          <a:lstStyle/>
          <a:p>
            <a:r>
              <a:rPr lang="en-GB" sz="1400" dirty="0"/>
              <a:t>Revise the domain of </a:t>
            </a:r>
            <a:r>
              <a:rPr lang="en-GB" sz="1400" dirty="0" err="1"/>
              <a:t>xj</a:t>
            </a:r>
            <a:r>
              <a:rPr lang="en-GB" sz="1400" dirty="0"/>
              <a:t> </a:t>
            </a:r>
            <a:r>
              <a:rPr lang="en-GB" sz="1400" dirty="0" err="1"/>
              <a:t>wrt</a:t>
            </a:r>
            <a:r>
              <a:rPr lang="en-GB" sz="1400" dirty="0"/>
              <a:t> xi, using </a:t>
            </a:r>
            <a:r>
              <a:rPr lang="en-GB" sz="1400" dirty="0" err="1"/>
              <a:t>Rij</a:t>
            </a:r>
            <a:endParaRPr lang="en-GB" sz="1400" dirty="0"/>
          </a:p>
        </p:txBody>
      </p:sp>
      <p:cxnSp>
        <p:nvCxnSpPr>
          <p:cNvPr id="6" name="Straight Arrow Connector 5"/>
          <p:cNvCxnSpPr/>
          <p:nvPr/>
        </p:nvCxnSpPr>
        <p:spPr>
          <a:xfrm flipH="1">
            <a:off x="4355976" y="4293096"/>
            <a:ext cx="1296144"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652120" y="4797152"/>
            <a:ext cx="3029163" cy="307777"/>
          </a:xfrm>
          <a:prstGeom prst="rect">
            <a:avLst/>
          </a:prstGeom>
          <a:noFill/>
        </p:spPr>
        <p:txBody>
          <a:bodyPr wrap="none" rtlCol="0">
            <a:spAutoFit/>
          </a:bodyPr>
          <a:lstStyle/>
          <a:p>
            <a:r>
              <a:rPr lang="en-GB" sz="1400" dirty="0"/>
              <a:t>Revise the domain of xi </a:t>
            </a:r>
            <a:r>
              <a:rPr lang="en-GB" sz="1400" dirty="0" err="1"/>
              <a:t>wrt</a:t>
            </a:r>
            <a:r>
              <a:rPr lang="en-GB" sz="1400" dirty="0"/>
              <a:t> </a:t>
            </a:r>
            <a:r>
              <a:rPr lang="en-GB" sz="1400" dirty="0" err="1"/>
              <a:t>xj</a:t>
            </a:r>
            <a:r>
              <a:rPr lang="en-GB" sz="1400" dirty="0"/>
              <a:t>, using </a:t>
            </a:r>
            <a:r>
              <a:rPr lang="en-GB" sz="1400" dirty="0" err="1"/>
              <a:t>Rij</a:t>
            </a:r>
            <a:endParaRPr lang="en-GB" sz="1400" dirty="0"/>
          </a:p>
        </p:txBody>
      </p:sp>
      <p:cxnSp>
        <p:nvCxnSpPr>
          <p:cNvPr id="11" name="Straight Arrow Connector 10"/>
          <p:cNvCxnSpPr/>
          <p:nvPr/>
        </p:nvCxnSpPr>
        <p:spPr>
          <a:xfrm flipH="1" flipV="1">
            <a:off x="4355976" y="4797152"/>
            <a:ext cx="1296144"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835696" y="3140968"/>
            <a:ext cx="5627694" cy="369332"/>
          </a:xfrm>
          <a:prstGeom prst="rect">
            <a:avLst/>
          </a:prstGeom>
          <a:noFill/>
        </p:spPr>
        <p:txBody>
          <a:bodyPr wrap="none" rtlCol="0">
            <a:spAutoFit/>
          </a:bodyPr>
          <a:lstStyle/>
          <a:p>
            <a:r>
              <a:rPr lang="en-GB" dirty="0">
                <a:solidFill>
                  <a:srgbClr val="FF0000"/>
                </a:solidFill>
              </a:rPr>
              <a:t>Note this: we have to keep revising till no domains change</a:t>
            </a:r>
          </a:p>
        </p:txBody>
      </p:sp>
      <p:cxnSp>
        <p:nvCxnSpPr>
          <p:cNvPr id="10" name="Straight Arrow Connector 9"/>
          <p:cNvCxnSpPr/>
          <p:nvPr/>
        </p:nvCxnSpPr>
        <p:spPr>
          <a:xfrm flipH="1">
            <a:off x="1475656" y="3356992"/>
            <a:ext cx="43204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39640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229600" cy="1143000"/>
          </a:xfrm>
        </p:spPr>
        <p:txBody>
          <a:bodyPr/>
          <a:lstStyle/>
          <a:p>
            <a:r>
              <a:rPr lang="en-GB" dirty="0"/>
              <a:t>Applying AC</a:t>
            </a:r>
          </a:p>
        </p:txBody>
      </p:sp>
      <p:sp>
        <p:nvSpPr>
          <p:cNvPr id="3" name="Content Placeholder 2"/>
          <p:cNvSpPr>
            <a:spLocks noGrp="1"/>
          </p:cNvSpPr>
          <p:nvPr>
            <p:ph idx="1"/>
          </p:nvPr>
        </p:nvSpPr>
        <p:spPr>
          <a:xfrm>
            <a:off x="467544" y="1124744"/>
            <a:ext cx="8229600" cy="4525963"/>
          </a:xfrm>
        </p:spPr>
        <p:txBody>
          <a:bodyPr>
            <a:normAutofit/>
          </a:bodyPr>
          <a:lstStyle/>
          <a:p>
            <a:pPr>
              <a:buNone/>
            </a:pPr>
            <a:endParaRPr lang="en-GB" dirty="0"/>
          </a:p>
          <a:p>
            <a:pPr>
              <a:buNone/>
            </a:pPr>
            <a:endParaRPr lang="en-GB" dirty="0"/>
          </a:p>
          <a:p>
            <a:pPr>
              <a:buNone/>
            </a:pPr>
            <a:endParaRPr lang="en-GB" dirty="0"/>
          </a:p>
          <a:p>
            <a:pPr>
              <a:buNone/>
            </a:pPr>
            <a:endParaRPr lang="en-GB" dirty="0"/>
          </a:p>
          <a:p>
            <a:pPr>
              <a:buNone/>
            </a:pPr>
            <a:endParaRPr lang="en-GB" dirty="0"/>
          </a:p>
          <a:p>
            <a:pPr>
              <a:buNone/>
            </a:pPr>
            <a:endParaRPr lang="en-GB" dirty="0"/>
          </a:p>
          <a:p>
            <a:pPr>
              <a:buNone/>
            </a:pPr>
            <a:endParaRPr lang="en-GB" dirty="0"/>
          </a:p>
          <a:p>
            <a:pPr>
              <a:buNone/>
            </a:pPr>
            <a:endParaRPr lang="en-GB" dirty="0"/>
          </a:p>
          <a:p>
            <a:pPr>
              <a:buNone/>
            </a:pPr>
            <a:endParaRPr lang="en-GB" dirty="0"/>
          </a:p>
          <a:p>
            <a:pPr>
              <a:buNone/>
            </a:pPr>
            <a:endParaRPr lang="en-GB" dirty="0"/>
          </a:p>
        </p:txBody>
      </p:sp>
      <p:graphicFrame>
        <p:nvGraphicFramePr>
          <p:cNvPr id="5" name="Table 4"/>
          <p:cNvGraphicFramePr>
            <a:graphicFrameLocks noGrp="1"/>
          </p:cNvGraphicFramePr>
          <p:nvPr/>
        </p:nvGraphicFramePr>
        <p:xfrm>
          <a:off x="1907704" y="2060848"/>
          <a:ext cx="3048000" cy="1097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tblGrid>
              <a:tr h="365581">
                <a:tc>
                  <a:txBody>
                    <a:bodyPr/>
                    <a:lstStyle/>
                    <a:p>
                      <a:r>
                        <a:rPr lang="en-GB" dirty="0" err="1"/>
                        <a:t>LionsStatement</a:t>
                      </a:r>
                      <a:endParaRPr lang="en-GB" dirty="0"/>
                    </a:p>
                  </a:txBody>
                  <a:tcPr/>
                </a:tc>
                <a:extLst>
                  <a:ext uri="{0D108BD9-81ED-4DB2-BD59-A6C34878D82A}">
                    <a16:rowId xmlns:a16="http://schemas.microsoft.com/office/drawing/2014/main" val="10000"/>
                  </a:ext>
                </a:extLst>
              </a:tr>
              <a:tr h="365581">
                <a:tc>
                  <a:txBody>
                    <a:bodyPr/>
                    <a:lstStyle/>
                    <a:p>
                      <a:r>
                        <a:rPr lang="en-GB" dirty="0"/>
                        <a:t>true</a:t>
                      </a:r>
                    </a:p>
                  </a:txBody>
                  <a:tcPr/>
                </a:tc>
                <a:extLst>
                  <a:ext uri="{0D108BD9-81ED-4DB2-BD59-A6C34878D82A}">
                    <a16:rowId xmlns:a16="http://schemas.microsoft.com/office/drawing/2014/main" val="10001"/>
                  </a:ext>
                </a:extLst>
              </a:tr>
              <a:tr h="365581">
                <a:tc>
                  <a:txBody>
                    <a:bodyPr/>
                    <a:lstStyle/>
                    <a:p>
                      <a:r>
                        <a:rPr lang="en-GB" dirty="0"/>
                        <a:t>false</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539552" y="2060848"/>
          <a:ext cx="1224136" cy="3022952"/>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tblGrid>
              <a:tr h="377869">
                <a:tc>
                  <a:txBody>
                    <a:bodyPr/>
                    <a:lstStyle/>
                    <a:p>
                      <a:r>
                        <a:rPr lang="en-GB" dirty="0"/>
                        <a:t>today</a:t>
                      </a:r>
                    </a:p>
                  </a:txBody>
                  <a:tcPr/>
                </a:tc>
                <a:extLst>
                  <a:ext uri="{0D108BD9-81ED-4DB2-BD59-A6C34878D82A}">
                    <a16:rowId xmlns:a16="http://schemas.microsoft.com/office/drawing/2014/main" val="10000"/>
                  </a:ext>
                </a:extLst>
              </a:tr>
              <a:tr h="377869">
                <a:tc>
                  <a:txBody>
                    <a:bodyPr/>
                    <a:lstStyle/>
                    <a:p>
                      <a:r>
                        <a:rPr lang="en-GB" dirty="0"/>
                        <a:t>M</a:t>
                      </a:r>
                    </a:p>
                  </a:txBody>
                  <a:tcPr/>
                </a:tc>
                <a:extLst>
                  <a:ext uri="{0D108BD9-81ED-4DB2-BD59-A6C34878D82A}">
                    <a16:rowId xmlns:a16="http://schemas.microsoft.com/office/drawing/2014/main" val="10001"/>
                  </a:ext>
                </a:extLst>
              </a:tr>
              <a:tr h="377869">
                <a:tc>
                  <a:txBody>
                    <a:bodyPr/>
                    <a:lstStyle/>
                    <a:p>
                      <a:r>
                        <a:rPr lang="en-GB" dirty="0"/>
                        <a:t>T</a:t>
                      </a:r>
                    </a:p>
                  </a:txBody>
                  <a:tcPr/>
                </a:tc>
                <a:extLst>
                  <a:ext uri="{0D108BD9-81ED-4DB2-BD59-A6C34878D82A}">
                    <a16:rowId xmlns:a16="http://schemas.microsoft.com/office/drawing/2014/main" val="10002"/>
                  </a:ext>
                </a:extLst>
              </a:tr>
              <a:tr h="377869">
                <a:tc>
                  <a:txBody>
                    <a:bodyPr/>
                    <a:lstStyle/>
                    <a:p>
                      <a:r>
                        <a:rPr lang="en-GB" dirty="0"/>
                        <a:t>W</a:t>
                      </a:r>
                    </a:p>
                  </a:txBody>
                  <a:tcPr/>
                </a:tc>
                <a:extLst>
                  <a:ext uri="{0D108BD9-81ED-4DB2-BD59-A6C34878D82A}">
                    <a16:rowId xmlns:a16="http://schemas.microsoft.com/office/drawing/2014/main" val="10003"/>
                  </a:ext>
                </a:extLst>
              </a:tr>
              <a:tr h="377869">
                <a:tc>
                  <a:txBody>
                    <a:bodyPr/>
                    <a:lstStyle/>
                    <a:p>
                      <a:r>
                        <a:rPr lang="en-GB" dirty="0" err="1"/>
                        <a:t>Th</a:t>
                      </a:r>
                      <a:endParaRPr lang="en-GB" dirty="0"/>
                    </a:p>
                  </a:txBody>
                  <a:tcPr/>
                </a:tc>
                <a:extLst>
                  <a:ext uri="{0D108BD9-81ED-4DB2-BD59-A6C34878D82A}">
                    <a16:rowId xmlns:a16="http://schemas.microsoft.com/office/drawing/2014/main" val="10004"/>
                  </a:ext>
                </a:extLst>
              </a:tr>
              <a:tr h="377869">
                <a:tc>
                  <a:txBody>
                    <a:bodyPr/>
                    <a:lstStyle/>
                    <a:p>
                      <a:r>
                        <a:rPr lang="en-GB" dirty="0"/>
                        <a:t>F</a:t>
                      </a:r>
                    </a:p>
                  </a:txBody>
                  <a:tcPr/>
                </a:tc>
                <a:extLst>
                  <a:ext uri="{0D108BD9-81ED-4DB2-BD59-A6C34878D82A}">
                    <a16:rowId xmlns:a16="http://schemas.microsoft.com/office/drawing/2014/main" val="10005"/>
                  </a:ext>
                </a:extLst>
              </a:tr>
              <a:tr h="377869">
                <a:tc>
                  <a:txBody>
                    <a:bodyPr/>
                    <a:lstStyle/>
                    <a:p>
                      <a:r>
                        <a:rPr lang="en-GB" dirty="0"/>
                        <a:t>S</a:t>
                      </a:r>
                    </a:p>
                  </a:txBody>
                  <a:tcPr/>
                </a:tc>
                <a:extLst>
                  <a:ext uri="{0D108BD9-81ED-4DB2-BD59-A6C34878D82A}">
                    <a16:rowId xmlns:a16="http://schemas.microsoft.com/office/drawing/2014/main" val="10006"/>
                  </a:ext>
                </a:extLst>
              </a:tr>
              <a:tr h="377869">
                <a:tc>
                  <a:txBody>
                    <a:bodyPr/>
                    <a:lstStyle/>
                    <a:p>
                      <a:r>
                        <a:rPr lang="en-GB" dirty="0"/>
                        <a:t>Su</a:t>
                      </a:r>
                    </a:p>
                  </a:txBody>
                  <a:tcPr/>
                </a:tc>
                <a:extLst>
                  <a:ext uri="{0D108BD9-81ED-4DB2-BD59-A6C34878D82A}">
                    <a16:rowId xmlns:a16="http://schemas.microsoft.com/office/drawing/2014/main" val="10007"/>
                  </a:ext>
                </a:extLst>
              </a:tr>
            </a:tbl>
          </a:graphicData>
        </a:graphic>
      </p:graphicFrame>
      <p:cxnSp>
        <p:nvCxnSpPr>
          <p:cNvPr id="13" name="Straight Connector 12"/>
          <p:cNvCxnSpPr/>
          <p:nvPr/>
        </p:nvCxnSpPr>
        <p:spPr>
          <a:xfrm>
            <a:off x="611560" y="2852936"/>
            <a:ext cx="288032" cy="216024"/>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flipH="1">
            <a:off x="611560" y="2852936"/>
            <a:ext cx="288032" cy="288032"/>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611560" y="3284984"/>
            <a:ext cx="288032" cy="216024"/>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flipH="1">
            <a:off x="611560" y="3212976"/>
            <a:ext cx="288032" cy="288032"/>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a:off x="611560" y="4005064"/>
            <a:ext cx="288032" cy="216024"/>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p:cNvCxnSpPr/>
          <p:nvPr/>
        </p:nvCxnSpPr>
        <p:spPr>
          <a:xfrm flipH="1">
            <a:off x="611560" y="4005064"/>
            <a:ext cx="288032" cy="288032"/>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a:off x="539552" y="4437112"/>
            <a:ext cx="288032" cy="216024"/>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flipH="1">
            <a:off x="539552" y="4437112"/>
            <a:ext cx="288032" cy="288032"/>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p:cNvCxnSpPr/>
          <p:nvPr/>
        </p:nvCxnSpPr>
        <p:spPr>
          <a:xfrm>
            <a:off x="539552" y="4725144"/>
            <a:ext cx="288032" cy="216024"/>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flipH="1">
            <a:off x="539552" y="4725144"/>
            <a:ext cx="288032" cy="288032"/>
          </a:xfrm>
          <a:prstGeom prst="line">
            <a:avLst/>
          </a:prstGeom>
        </p:spPr>
        <p:style>
          <a:lnRef idx="3">
            <a:schemeClr val="accent2"/>
          </a:lnRef>
          <a:fillRef idx="0">
            <a:schemeClr val="accent2"/>
          </a:fillRef>
          <a:effectRef idx="2">
            <a:schemeClr val="accent2"/>
          </a:effectRef>
          <a:fontRef idx="minor">
            <a:schemeClr val="tx1"/>
          </a:fontRef>
        </p:style>
      </p:cxnSp>
      <p:sp>
        <p:nvSpPr>
          <p:cNvPr id="24" name="TextBox 23"/>
          <p:cNvSpPr txBox="1"/>
          <p:nvPr/>
        </p:nvSpPr>
        <p:spPr>
          <a:xfrm>
            <a:off x="1763688" y="3789040"/>
            <a:ext cx="4416017" cy="584775"/>
          </a:xfrm>
          <a:prstGeom prst="rect">
            <a:avLst/>
          </a:prstGeom>
          <a:noFill/>
        </p:spPr>
        <p:txBody>
          <a:bodyPr wrap="none" rtlCol="0">
            <a:spAutoFit/>
          </a:bodyPr>
          <a:lstStyle/>
          <a:p>
            <a:r>
              <a:rPr lang="en-GB" sz="3200" dirty="0"/>
              <a:t>UR = {(</a:t>
            </a:r>
            <a:r>
              <a:rPr lang="en-GB" sz="3200" dirty="0" err="1"/>
              <a:t>Su,true</a:t>
            </a:r>
            <a:r>
              <a:rPr lang="en-GB" sz="3200" dirty="0"/>
              <a:t>),(</a:t>
            </a:r>
            <a:r>
              <a:rPr lang="en-GB" sz="3200" dirty="0" err="1"/>
              <a:t>Th,false</a:t>
            </a:r>
            <a:r>
              <a:rPr lang="en-GB" sz="3200" dirty="0"/>
              <a:t>)}</a:t>
            </a:r>
          </a:p>
        </p:txBody>
      </p:sp>
      <p:cxnSp>
        <p:nvCxnSpPr>
          <p:cNvPr id="25" name="Straight Connector 24"/>
          <p:cNvCxnSpPr/>
          <p:nvPr/>
        </p:nvCxnSpPr>
        <p:spPr>
          <a:xfrm>
            <a:off x="611560" y="2492896"/>
            <a:ext cx="288032" cy="216024"/>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flipH="1">
            <a:off x="611560" y="2492896"/>
            <a:ext cx="288032" cy="288032"/>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27" name="Table 26"/>
          <p:cNvGraphicFramePr>
            <a:graphicFrameLocks noGrp="1"/>
          </p:cNvGraphicFramePr>
          <p:nvPr/>
        </p:nvGraphicFramePr>
        <p:xfrm>
          <a:off x="1907704" y="2060848"/>
          <a:ext cx="3048000" cy="1097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tblGrid>
              <a:tr h="365581">
                <a:tc>
                  <a:txBody>
                    <a:bodyPr/>
                    <a:lstStyle/>
                    <a:p>
                      <a:r>
                        <a:rPr lang="en-GB" dirty="0" err="1"/>
                        <a:t>UnicornsStatement</a:t>
                      </a:r>
                      <a:endParaRPr lang="en-GB" dirty="0"/>
                    </a:p>
                  </a:txBody>
                  <a:tcPr/>
                </a:tc>
                <a:extLst>
                  <a:ext uri="{0D108BD9-81ED-4DB2-BD59-A6C34878D82A}">
                    <a16:rowId xmlns:a16="http://schemas.microsoft.com/office/drawing/2014/main" val="10000"/>
                  </a:ext>
                </a:extLst>
              </a:tr>
              <a:tr h="365581">
                <a:tc>
                  <a:txBody>
                    <a:bodyPr/>
                    <a:lstStyle/>
                    <a:p>
                      <a:r>
                        <a:rPr lang="en-GB" dirty="0"/>
                        <a:t>true</a:t>
                      </a:r>
                    </a:p>
                  </a:txBody>
                  <a:tcPr/>
                </a:tc>
                <a:extLst>
                  <a:ext uri="{0D108BD9-81ED-4DB2-BD59-A6C34878D82A}">
                    <a16:rowId xmlns:a16="http://schemas.microsoft.com/office/drawing/2014/main" val="10001"/>
                  </a:ext>
                </a:extLst>
              </a:tr>
              <a:tr h="365581">
                <a:tc>
                  <a:txBody>
                    <a:bodyPr/>
                    <a:lstStyle/>
                    <a:p>
                      <a:r>
                        <a:rPr lang="en-GB" dirty="0"/>
                        <a:t>false</a:t>
                      </a:r>
                    </a:p>
                  </a:txBody>
                  <a:tcPr/>
                </a:tc>
                <a:extLst>
                  <a:ext uri="{0D108BD9-81ED-4DB2-BD59-A6C34878D82A}">
                    <a16:rowId xmlns:a16="http://schemas.microsoft.com/office/drawing/2014/main" val="10002"/>
                  </a:ext>
                </a:extLst>
              </a:tr>
            </a:tbl>
          </a:graphicData>
        </a:graphic>
      </p:graphicFrame>
      <p:sp>
        <p:nvSpPr>
          <p:cNvPr id="28" name="TextBox 27"/>
          <p:cNvSpPr txBox="1"/>
          <p:nvPr/>
        </p:nvSpPr>
        <p:spPr>
          <a:xfrm>
            <a:off x="4788024" y="1268760"/>
            <a:ext cx="1577291" cy="369332"/>
          </a:xfrm>
          <a:prstGeom prst="rect">
            <a:avLst/>
          </a:prstGeom>
          <a:noFill/>
        </p:spPr>
        <p:txBody>
          <a:bodyPr wrap="none" rtlCol="0">
            <a:spAutoFit/>
          </a:bodyPr>
          <a:lstStyle/>
          <a:p>
            <a:r>
              <a:rPr lang="en-GB" dirty="0">
                <a:solidFill>
                  <a:srgbClr val="FF0000"/>
                </a:solidFill>
              </a:rPr>
              <a:t>Revise(</a:t>
            </a:r>
            <a:r>
              <a:rPr lang="en-GB" dirty="0" err="1">
                <a:solidFill>
                  <a:srgbClr val="FF0000"/>
                </a:solidFill>
              </a:rPr>
              <a:t>xj,xi,Rji</a:t>
            </a:r>
            <a:r>
              <a:rPr lang="en-GB" dirty="0">
                <a:solidFill>
                  <a:srgbClr val="FF0000"/>
                </a:solidFill>
              </a:rPr>
              <a:t>)</a:t>
            </a:r>
          </a:p>
        </p:txBody>
      </p:sp>
      <p:sp>
        <p:nvSpPr>
          <p:cNvPr id="29" name="TextBox 28"/>
          <p:cNvSpPr txBox="1"/>
          <p:nvPr/>
        </p:nvSpPr>
        <p:spPr>
          <a:xfrm>
            <a:off x="6156176" y="3501008"/>
            <a:ext cx="2804701" cy="646331"/>
          </a:xfrm>
          <a:prstGeom prst="rect">
            <a:avLst/>
          </a:prstGeom>
          <a:noFill/>
        </p:spPr>
        <p:txBody>
          <a:bodyPr wrap="square" rtlCol="0">
            <a:spAutoFit/>
          </a:bodyPr>
          <a:lstStyle/>
          <a:p>
            <a:r>
              <a:rPr lang="en-GB" dirty="0" err="1">
                <a:solidFill>
                  <a:srgbClr val="FF0000"/>
                </a:solidFill>
              </a:rPr>
              <a:t>Rji</a:t>
            </a:r>
            <a:r>
              <a:rPr lang="en-GB" dirty="0">
                <a:solidFill>
                  <a:srgbClr val="FF0000"/>
                </a:solidFill>
              </a:rPr>
              <a:t>: note that pairs are reversed</a:t>
            </a:r>
          </a:p>
        </p:txBody>
      </p:sp>
      <p:cxnSp>
        <p:nvCxnSpPr>
          <p:cNvPr id="31" name="Straight Arrow Connector 30"/>
          <p:cNvCxnSpPr/>
          <p:nvPr/>
        </p:nvCxnSpPr>
        <p:spPr>
          <a:xfrm flipH="1">
            <a:off x="5652120" y="3645024"/>
            <a:ext cx="360040" cy="7200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a:endCxn id="40" idx="3"/>
          </p:cNvCxnSpPr>
          <p:nvPr/>
        </p:nvCxnSpPr>
        <p:spPr>
          <a:xfrm flipH="1">
            <a:off x="4025440" y="1484784"/>
            <a:ext cx="690576" cy="4065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0" name="TextBox 39"/>
          <p:cNvSpPr txBox="1"/>
          <p:nvPr/>
        </p:nvSpPr>
        <p:spPr>
          <a:xfrm>
            <a:off x="395536" y="1340768"/>
            <a:ext cx="3629904" cy="369332"/>
          </a:xfrm>
          <a:prstGeom prst="rect">
            <a:avLst/>
          </a:prstGeom>
          <a:noFill/>
        </p:spPr>
        <p:txBody>
          <a:bodyPr wrap="none" rtlCol="0">
            <a:spAutoFit/>
          </a:bodyPr>
          <a:lstStyle/>
          <a:p>
            <a:r>
              <a:rPr lang="en-GB" dirty="0"/>
              <a:t>Revise(</a:t>
            </a:r>
            <a:r>
              <a:rPr lang="en-GB" dirty="0" err="1"/>
              <a:t>today,UnicornsStatement,UR</a:t>
            </a:r>
            <a:r>
              <a:rPr lang="en-GB" dirty="0"/>
              <a:t>)</a:t>
            </a:r>
          </a:p>
        </p:txBody>
      </p:sp>
      <p:sp>
        <p:nvSpPr>
          <p:cNvPr id="41" name="TextBox 40"/>
          <p:cNvSpPr txBox="1"/>
          <p:nvPr/>
        </p:nvSpPr>
        <p:spPr>
          <a:xfrm>
            <a:off x="467544" y="1340768"/>
            <a:ext cx="3227807" cy="369332"/>
          </a:xfrm>
          <a:prstGeom prst="rect">
            <a:avLst/>
          </a:prstGeom>
          <a:noFill/>
        </p:spPr>
        <p:txBody>
          <a:bodyPr wrap="none" rtlCol="0">
            <a:spAutoFit/>
          </a:bodyPr>
          <a:lstStyle/>
          <a:p>
            <a:r>
              <a:rPr lang="en-GB" dirty="0"/>
              <a:t>Revise(</a:t>
            </a:r>
            <a:r>
              <a:rPr lang="en-GB" dirty="0" err="1"/>
              <a:t>LionsStatement,today,LR</a:t>
            </a:r>
            <a:r>
              <a:rPr lang="en-GB" dirty="0"/>
              <a:t>)</a:t>
            </a:r>
          </a:p>
        </p:txBody>
      </p:sp>
      <p:sp>
        <p:nvSpPr>
          <p:cNvPr id="42" name="TextBox 41"/>
          <p:cNvSpPr txBox="1"/>
          <p:nvPr/>
        </p:nvSpPr>
        <p:spPr>
          <a:xfrm>
            <a:off x="4788024" y="1268760"/>
            <a:ext cx="1577291" cy="369332"/>
          </a:xfrm>
          <a:prstGeom prst="rect">
            <a:avLst/>
          </a:prstGeom>
          <a:noFill/>
        </p:spPr>
        <p:txBody>
          <a:bodyPr wrap="none" rtlCol="0">
            <a:spAutoFit/>
          </a:bodyPr>
          <a:lstStyle/>
          <a:p>
            <a:r>
              <a:rPr lang="en-GB" i="1" dirty="0">
                <a:solidFill>
                  <a:srgbClr val="FF0000"/>
                </a:solidFill>
              </a:rPr>
              <a:t>Revise(</a:t>
            </a:r>
            <a:r>
              <a:rPr lang="en-GB" i="1" dirty="0" err="1">
                <a:solidFill>
                  <a:srgbClr val="FF0000"/>
                </a:solidFill>
              </a:rPr>
              <a:t>xi,xj,Rij</a:t>
            </a:r>
            <a:r>
              <a:rPr lang="en-GB" i="1" dirty="0">
                <a:solidFill>
                  <a:srgbClr val="FF0000"/>
                </a:solidFill>
              </a:rPr>
              <a:t>)</a:t>
            </a:r>
          </a:p>
        </p:txBody>
      </p:sp>
      <p:sp>
        <p:nvSpPr>
          <p:cNvPr id="43" name="TextBox 42"/>
          <p:cNvSpPr txBox="1"/>
          <p:nvPr/>
        </p:nvSpPr>
        <p:spPr>
          <a:xfrm>
            <a:off x="1835696" y="3789040"/>
            <a:ext cx="4253665" cy="584775"/>
          </a:xfrm>
          <a:prstGeom prst="rect">
            <a:avLst/>
          </a:prstGeom>
          <a:noFill/>
        </p:spPr>
        <p:txBody>
          <a:bodyPr wrap="none" rtlCol="0">
            <a:spAutoFit/>
          </a:bodyPr>
          <a:lstStyle/>
          <a:p>
            <a:r>
              <a:rPr lang="en-GB" sz="3200" dirty="0"/>
              <a:t>LR = {(</a:t>
            </a:r>
            <a:r>
              <a:rPr lang="en-GB" sz="3200" dirty="0" err="1"/>
              <a:t>true,Th</a:t>
            </a:r>
            <a:r>
              <a:rPr lang="en-GB" sz="3200" dirty="0"/>
              <a:t>),(</a:t>
            </a:r>
            <a:r>
              <a:rPr lang="en-GB" sz="3200" dirty="0" err="1"/>
              <a:t>false,M</a:t>
            </a:r>
            <a:r>
              <a:rPr lang="en-GB" sz="3200" dirty="0"/>
              <a:t>)}</a:t>
            </a:r>
          </a:p>
        </p:txBody>
      </p:sp>
      <p:sp>
        <p:nvSpPr>
          <p:cNvPr id="44" name="TextBox 43"/>
          <p:cNvSpPr txBox="1"/>
          <p:nvPr/>
        </p:nvSpPr>
        <p:spPr>
          <a:xfrm>
            <a:off x="6012160" y="3429000"/>
            <a:ext cx="2804701" cy="646331"/>
          </a:xfrm>
          <a:prstGeom prst="rect">
            <a:avLst/>
          </a:prstGeom>
          <a:noFill/>
        </p:spPr>
        <p:txBody>
          <a:bodyPr wrap="square" rtlCol="0">
            <a:spAutoFit/>
          </a:bodyPr>
          <a:lstStyle/>
          <a:p>
            <a:r>
              <a:rPr lang="en-GB" i="1" dirty="0" err="1">
                <a:solidFill>
                  <a:srgbClr val="FF0000"/>
                </a:solidFill>
              </a:rPr>
              <a:t>Rij</a:t>
            </a:r>
            <a:r>
              <a:rPr lang="en-GB" i="1" dirty="0">
                <a:solidFill>
                  <a:srgbClr val="FF0000"/>
                </a:solidFill>
              </a:rPr>
              <a:t>: note that the pairs are reversed back</a:t>
            </a:r>
          </a:p>
        </p:txBody>
      </p:sp>
      <p:graphicFrame>
        <p:nvGraphicFramePr>
          <p:cNvPr id="45" name="Table 44"/>
          <p:cNvGraphicFramePr>
            <a:graphicFrameLocks noGrp="1"/>
          </p:cNvGraphicFramePr>
          <p:nvPr/>
        </p:nvGraphicFramePr>
        <p:xfrm>
          <a:off x="1907704" y="2060848"/>
          <a:ext cx="3048000" cy="1097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tblGrid>
              <a:tr h="365581">
                <a:tc>
                  <a:txBody>
                    <a:bodyPr/>
                    <a:lstStyle/>
                    <a:p>
                      <a:r>
                        <a:rPr lang="en-GB" dirty="0" err="1"/>
                        <a:t>LionsStatement</a:t>
                      </a:r>
                      <a:endParaRPr lang="en-GB" dirty="0"/>
                    </a:p>
                  </a:txBody>
                  <a:tcPr/>
                </a:tc>
                <a:extLst>
                  <a:ext uri="{0D108BD9-81ED-4DB2-BD59-A6C34878D82A}">
                    <a16:rowId xmlns:a16="http://schemas.microsoft.com/office/drawing/2014/main" val="10000"/>
                  </a:ext>
                </a:extLst>
              </a:tr>
              <a:tr h="365581">
                <a:tc>
                  <a:txBody>
                    <a:bodyPr/>
                    <a:lstStyle/>
                    <a:p>
                      <a:r>
                        <a:rPr lang="en-GB" dirty="0"/>
                        <a:t>true</a:t>
                      </a:r>
                    </a:p>
                  </a:txBody>
                  <a:tcPr/>
                </a:tc>
                <a:extLst>
                  <a:ext uri="{0D108BD9-81ED-4DB2-BD59-A6C34878D82A}">
                    <a16:rowId xmlns:a16="http://schemas.microsoft.com/office/drawing/2014/main" val="10001"/>
                  </a:ext>
                </a:extLst>
              </a:tr>
              <a:tr h="365581">
                <a:tc>
                  <a:txBody>
                    <a:bodyPr/>
                    <a:lstStyle/>
                    <a:p>
                      <a:r>
                        <a:rPr lang="en-GB" dirty="0"/>
                        <a:t>false</a:t>
                      </a:r>
                    </a:p>
                  </a:txBody>
                  <a:tcPr/>
                </a:tc>
                <a:extLst>
                  <a:ext uri="{0D108BD9-81ED-4DB2-BD59-A6C34878D82A}">
                    <a16:rowId xmlns:a16="http://schemas.microsoft.com/office/drawing/2014/main" val="10002"/>
                  </a:ext>
                </a:extLst>
              </a:tr>
            </a:tbl>
          </a:graphicData>
        </a:graphic>
      </p:graphicFrame>
      <p:sp>
        <p:nvSpPr>
          <p:cNvPr id="46" name="TextBox 45"/>
          <p:cNvSpPr txBox="1"/>
          <p:nvPr/>
        </p:nvSpPr>
        <p:spPr>
          <a:xfrm>
            <a:off x="1043608" y="5661248"/>
            <a:ext cx="957313" cy="369332"/>
          </a:xfrm>
          <a:prstGeom prst="rect">
            <a:avLst/>
          </a:prstGeom>
          <a:noFill/>
        </p:spPr>
        <p:txBody>
          <a:bodyPr wrap="none" rtlCol="0">
            <a:spAutoFit/>
          </a:bodyPr>
          <a:lstStyle/>
          <a:p>
            <a:r>
              <a:rPr lang="en-GB" dirty="0"/>
              <a:t>vi = true</a:t>
            </a:r>
          </a:p>
        </p:txBody>
      </p:sp>
      <p:sp>
        <p:nvSpPr>
          <p:cNvPr id="47" name="TextBox 46"/>
          <p:cNvSpPr txBox="1"/>
          <p:nvPr/>
        </p:nvSpPr>
        <p:spPr>
          <a:xfrm>
            <a:off x="2339752" y="5661248"/>
            <a:ext cx="4186467" cy="369332"/>
          </a:xfrm>
          <a:prstGeom prst="rect">
            <a:avLst/>
          </a:prstGeom>
          <a:noFill/>
        </p:spPr>
        <p:txBody>
          <a:bodyPr wrap="none" rtlCol="0">
            <a:spAutoFit/>
          </a:bodyPr>
          <a:lstStyle/>
          <a:p>
            <a:r>
              <a:rPr lang="en-GB" dirty="0"/>
              <a:t>Is there a </a:t>
            </a:r>
            <a:r>
              <a:rPr lang="en-GB" dirty="0" err="1"/>
              <a:t>vj</a:t>
            </a:r>
            <a:r>
              <a:rPr lang="en-GB" dirty="0"/>
              <a:t> in D(today) </a:t>
            </a:r>
            <a:r>
              <a:rPr lang="en-GB" dirty="0" err="1"/>
              <a:t>st</a:t>
            </a:r>
            <a:r>
              <a:rPr lang="en-GB" dirty="0"/>
              <a:t> (</a:t>
            </a:r>
            <a:r>
              <a:rPr lang="en-GB" dirty="0" err="1"/>
              <a:t>true,vj</a:t>
            </a:r>
            <a:r>
              <a:rPr lang="en-GB" dirty="0"/>
              <a:t>) is in LR?</a:t>
            </a:r>
          </a:p>
        </p:txBody>
      </p:sp>
      <p:sp>
        <p:nvSpPr>
          <p:cNvPr id="48" name="TextBox 47"/>
          <p:cNvSpPr txBox="1"/>
          <p:nvPr/>
        </p:nvSpPr>
        <p:spPr>
          <a:xfrm>
            <a:off x="6876256" y="5661248"/>
            <a:ext cx="1529714" cy="369332"/>
          </a:xfrm>
          <a:prstGeom prst="rect">
            <a:avLst/>
          </a:prstGeom>
          <a:noFill/>
        </p:spPr>
        <p:txBody>
          <a:bodyPr wrap="none" rtlCol="0">
            <a:spAutoFit/>
          </a:bodyPr>
          <a:lstStyle/>
          <a:p>
            <a:r>
              <a:rPr lang="en-GB" dirty="0"/>
              <a:t>Yes! Keep true</a:t>
            </a:r>
          </a:p>
        </p:txBody>
      </p:sp>
      <p:sp>
        <p:nvSpPr>
          <p:cNvPr id="49" name="TextBox 48"/>
          <p:cNvSpPr txBox="1"/>
          <p:nvPr/>
        </p:nvSpPr>
        <p:spPr>
          <a:xfrm>
            <a:off x="971600" y="5661248"/>
            <a:ext cx="997709" cy="369332"/>
          </a:xfrm>
          <a:prstGeom prst="rect">
            <a:avLst/>
          </a:prstGeom>
          <a:noFill/>
        </p:spPr>
        <p:txBody>
          <a:bodyPr wrap="none" rtlCol="0">
            <a:spAutoFit/>
          </a:bodyPr>
          <a:lstStyle/>
          <a:p>
            <a:r>
              <a:rPr lang="en-GB" dirty="0"/>
              <a:t>vi = false</a:t>
            </a:r>
          </a:p>
        </p:txBody>
      </p:sp>
      <p:sp>
        <p:nvSpPr>
          <p:cNvPr id="50" name="TextBox 49"/>
          <p:cNvSpPr txBox="1"/>
          <p:nvPr/>
        </p:nvSpPr>
        <p:spPr>
          <a:xfrm>
            <a:off x="2267744" y="5661248"/>
            <a:ext cx="4301114" cy="369332"/>
          </a:xfrm>
          <a:prstGeom prst="rect">
            <a:avLst/>
          </a:prstGeom>
          <a:noFill/>
        </p:spPr>
        <p:txBody>
          <a:bodyPr wrap="none" rtlCol="0">
            <a:spAutoFit/>
          </a:bodyPr>
          <a:lstStyle/>
          <a:p>
            <a:r>
              <a:rPr lang="en-GB" dirty="0"/>
              <a:t>Is there a </a:t>
            </a:r>
            <a:r>
              <a:rPr lang="en-GB" dirty="0" err="1"/>
              <a:t>vj</a:t>
            </a:r>
            <a:r>
              <a:rPr lang="en-GB" dirty="0"/>
              <a:t> in D(today) </a:t>
            </a:r>
            <a:r>
              <a:rPr lang="en-GB" dirty="0" err="1"/>
              <a:t>s.t</a:t>
            </a:r>
            <a:r>
              <a:rPr lang="en-GB" dirty="0"/>
              <a:t>. (</a:t>
            </a:r>
            <a:r>
              <a:rPr lang="en-GB" dirty="0" err="1"/>
              <a:t>true,vj</a:t>
            </a:r>
            <a:r>
              <a:rPr lang="en-GB" dirty="0"/>
              <a:t>) is in LR?</a:t>
            </a:r>
          </a:p>
        </p:txBody>
      </p:sp>
      <p:sp>
        <p:nvSpPr>
          <p:cNvPr id="51" name="TextBox 50"/>
          <p:cNvSpPr txBox="1"/>
          <p:nvPr/>
        </p:nvSpPr>
        <p:spPr>
          <a:xfrm>
            <a:off x="6804248" y="5661248"/>
            <a:ext cx="1762085" cy="369332"/>
          </a:xfrm>
          <a:prstGeom prst="rect">
            <a:avLst/>
          </a:prstGeom>
          <a:noFill/>
        </p:spPr>
        <p:txBody>
          <a:bodyPr wrap="none" rtlCol="0">
            <a:spAutoFit/>
          </a:bodyPr>
          <a:lstStyle/>
          <a:p>
            <a:r>
              <a:rPr lang="en-GB" dirty="0"/>
              <a:t>No! Discard false</a:t>
            </a:r>
          </a:p>
        </p:txBody>
      </p:sp>
      <p:cxnSp>
        <p:nvCxnSpPr>
          <p:cNvPr id="53" name="Straight Connector 52"/>
          <p:cNvCxnSpPr/>
          <p:nvPr/>
        </p:nvCxnSpPr>
        <p:spPr>
          <a:xfrm>
            <a:off x="1979712" y="2924944"/>
            <a:ext cx="432048" cy="216024"/>
          </a:xfrm>
          <a:prstGeom prst="line">
            <a:avLst/>
          </a:prstGeom>
        </p:spPr>
        <p:style>
          <a:lnRef idx="2">
            <a:schemeClr val="accent2"/>
          </a:lnRef>
          <a:fillRef idx="0">
            <a:schemeClr val="accent2"/>
          </a:fillRef>
          <a:effectRef idx="1">
            <a:schemeClr val="accent2"/>
          </a:effectRef>
          <a:fontRef idx="minor">
            <a:schemeClr val="tx1"/>
          </a:fontRef>
        </p:style>
      </p:cxnSp>
      <p:cxnSp>
        <p:nvCxnSpPr>
          <p:cNvPr id="55" name="Straight Connector 54"/>
          <p:cNvCxnSpPr/>
          <p:nvPr/>
        </p:nvCxnSpPr>
        <p:spPr>
          <a:xfrm flipH="1">
            <a:off x="2051720" y="2852936"/>
            <a:ext cx="288032" cy="288032"/>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3830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42">
                                            <p:txEl>
                                              <p:pRg st="0" end="0"/>
                                            </p:txEl>
                                          </p:spTgt>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5"/>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4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47"/>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4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8" grpId="0"/>
      <p:bldP spid="29" grpId="0"/>
      <p:bldP spid="40" grpId="0"/>
      <p:bldP spid="41" grpId="0"/>
      <p:bldP spid="43" grpId="0"/>
      <p:bldP spid="44" grpId="0"/>
      <p:bldP spid="46" grpId="0"/>
      <p:bldP spid="46" grpId="1"/>
      <p:bldP spid="47" grpId="0"/>
      <p:bldP spid="47" grpId="1"/>
      <p:bldP spid="48" grpId="0"/>
      <p:bldP spid="48" grpId="1"/>
      <p:bldP spid="49" grpId="0"/>
      <p:bldP spid="50"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71414"/>
            <a:ext cx="7772400" cy="1470025"/>
          </a:xfrm>
        </p:spPr>
        <p:txBody>
          <a:bodyPr/>
          <a:lstStyle/>
          <a:p>
            <a:r>
              <a:rPr lang="en-GB" sz="4000" dirty="0">
                <a:solidFill>
                  <a:schemeClr val="tx2"/>
                </a:solidFill>
                <a:latin typeface="+mj-lt"/>
              </a:rPr>
              <a:t>Introduction to Artificial Intelligence</a:t>
            </a:r>
          </a:p>
        </p:txBody>
      </p:sp>
      <p:sp>
        <p:nvSpPr>
          <p:cNvPr id="6" name="Title 1"/>
          <p:cNvSpPr txBox="1">
            <a:spLocks/>
          </p:cNvSpPr>
          <p:nvPr/>
        </p:nvSpPr>
        <p:spPr bwMode="auto">
          <a:xfrm>
            <a:off x="323528" y="9699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800" b="0" i="0" u="none" strike="noStrike" kern="1200" cap="none" spc="0" normalizeH="0" baseline="0" noProof="0" dirty="0">
                <a:ln>
                  <a:noFill/>
                </a:ln>
                <a:solidFill>
                  <a:schemeClr val="tx2"/>
                </a:solidFill>
                <a:effectLst/>
                <a:uLnTx/>
                <a:uFillTx/>
                <a:latin typeface="+mj-lt"/>
                <a:ea typeface="Tahoma" pitchFamily="34" charset="0"/>
                <a:cs typeface="Tahoma" pitchFamily="34" charset="0"/>
              </a:rPr>
              <a:t>Avoiding Negative</a:t>
            </a:r>
            <a:r>
              <a:rPr kumimoji="0" lang="en-GB" sz="2800" b="0" i="0" u="none" strike="noStrike" kern="1200" cap="none" spc="0" normalizeH="0" noProof="0" dirty="0">
                <a:ln>
                  <a:noFill/>
                </a:ln>
                <a:solidFill>
                  <a:schemeClr val="tx2"/>
                </a:solidFill>
                <a:effectLst/>
                <a:uLnTx/>
                <a:uFillTx/>
                <a:latin typeface="+mj-lt"/>
                <a:ea typeface="Tahoma" pitchFamily="34" charset="0"/>
                <a:cs typeface="Tahoma" pitchFamily="34" charset="0"/>
              </a:rPr>
              <a:t> Precondition</a:t>
            </a:r>
            <a:endParaRPr kumimoji="0" lang="en-GB" sz="2800" b="0" i="0" u="none" strike="noStrike" kern="1200" cap="none" spc="0" normalizeH="0" baseline="0" noProof="0" dirty="0">
              <a:ln>
                <a:noFill/>
              </a:ln>
              <a:solidFill>
                <a:schemeClr val="tx2"/>
              </a:solidFill>
              <a:effectLst/>
              <a:uLnTx/>
              <a:uFillTx/>
              <a:latin typeface="+mj-lt"/>
              <a:ea typeface="Tahoma" pitchFamily="34" charset="0"/>
              <a:cs typeface="Tahoma" pitchFamily="34" charset="0"/>
            </a:endParaRPr>
          </a:p>
        </p:txBody>
      </p:sp>
      <p:sp>
        <p:nvSpPr>
          <p:cNvPr id="2" name="Rectangle 1"/>
          <p:cNvSpPr/>
          <p:nvPr/>
        </p:nvSpPr>
        <p:spPr>
          <a:xfrm>
            <a:off x="755576" y="2133439"/>
            <a:ext cx="7920880" cy="5816977"/>
          </a:xfrm>
          <a:prstGeom prst="rect">
            <a:avLst/>
          </a:prstGeom>
        </p:spPr>
        <p:txBody>
          <a:bodyPr wrap="square">
            <a:spAutoFit/>
          </a:bodyPr>
          <a:lstStyle/>
          <a:p>
            <a:r>
              <a:rPr lang="en-GB" b="1" dirty="0"/>
              <a:t>(:durative-action </a:t>
            </a:r>
            <a:r>
              <a:rPr lang="en-GB" b="1" dirty="0" err="1"/>
              <a:t>driveTo</a:t>
            </a:r>
            <a:endParaRPr lang="en-GB" b="1" dirty="0"/>
          </a:p>
          <a:p>
            <a:r>
              <a:rPr lang="en-GB" b="1" dirty="0"/>
              <a:t>	   :parameters (?a ?b – waypoint ?p - person)</a:t>
            </a:r>
          </a:p>
          <a:p>
            <a:r>
              <a:rPr lang="en-GB" b="1" dirty="0"/>
              <a:t>	   :condition (and (at start (at ?a)) (overall (connected ?a ?b)) </a:t>
            </a:r>
          </a:p>
          <a:p>
            <a:r>
              <a:rPr lang="en-GB" b="1" dirty="0"/>
              <a:t>		    (overall </a:t>
            </a:r>
            <a:r>
              <a:rPr lang="en-GB" b="1" dirty="0">
                <a:solidFill>
                  <a:srgbClr val="0070C0"/>
                </a:solidFill>
              </a:rPr>
              <a:t>(</a:t>
            </a:r>
            <a:r>
              <a:rPr lang="en-GB" b="1" dirty="0" err="1">
                <a:solidFill>
                  <a:srgbClr val="0070C0"/>
                </a:solidFill>
              </a:rPr>
              <a:t>phoneOff</a:t>
            </a:r>
            <a:r>
              <a:rPr lang="en-GB" b="1" dirty="0">
                <a:solidFill>
                  <a:srgbClr val="0070C0"/>
                </a:solidFill>
              </a:rPr>
              <a:t> ?p))</a:t>
            </a:r>
            <a:r>
              <a:rPr lang="en-GB" b="1" dirty="0"/>
              <a:t>) )</a:t>
            </a:r>
          </a:p>
          <a:p>
            <a:r>
              <a:rPr lang="en-GB" b="1" dirty="0"/>
              <a:t>	   :effect (and (at end (at ?b)) (at start (not (at ?a))))</a:t>
            </a:r>
          </a:p>
          <a:p>
            <a:r>
              <a:rPr lang="en-GB" b="1" dirty="0"/>
              <a:t>)</a:t>
            </a:r>
          </a:p>
          <a:p>
            <a:endParaRPr lang="en-GB" b="1" dirty="0"/>
          </a:p>
          <a:p>
            <a:endParaRPr lang="en-GB" b="1" dirty="0"/>
          </a:p>
          <a:p>
            <a:r>
              <a:rPr lang="en-GB" b="1" dirty="0"/>
              <a:t>(:durative-action call</a:t>
            </a:r>
          </a:p>
          <a:p>
            <a:r>
              <a:rPr lang="en-GB" b="1" dirty="0"/>
              <a:t>	   :parameters (?p1 ?p2 - person)</a:t>
            </a:r>
          </a:p>
          <a:p>
            <a:r>
              <a:rPr lang="en-GB" b="1" dirty="0"/>
              <a:t>	   :condition (and (at start (available ?p1)) (overall (available ?p2)) </a:t>
            </a:r>
          </a:p>
          <a:p>
            <a:r>
              <a:rPr lang="en-GB" b="1" dirty="0"/>
              <a:t>		    (at start </a:t>
            </a:r>
            <a:r>
              <a:rPr lang="en-GB" b="1" dirty="0">
                <a:solidFill>
                  <a:srgbClr val="0070C0"/>
                </a:solidFill>
              </a:rPr>
              <a:t>(</a:t>
            </a:r>
            <a:r>
              <a:rPr lang="en-GB" b="1" dirty="0" err="1">
                <a:solidFill>
                  <a:srgbClr val="0070C0"/>
                </a:solidFill>
              </a:rPr>
              <a:t>phoneOff</a:t>
            </a:r>
            <a:r>
              <a:rPr lang="en-GB" b="1" dirty="0">
                <a:solidFill>
                  <a:srgbClr val="0070C0"/>
                </a:solidFill>
              </a:rPr>
              <a:t> ?p))</a:t>
            </a:r>
            <a:r>
              <a:rPr lang="en-GB" b="1" dirty="0"/>
              <a:t>) )</a:t>
            </a:r>
          </a:p>
          <a:p>
            <a:r>
              <a:rPr lang="en-GB" b="1" dirty="0"/>
              <a:t>	   :effect (and (at start (not (</a:t>
            </a:r>
            <a:r>
              <a:rPr lang="en-GB" b="1" dirty="0" err="1"/>
              <a:t>phoneOff</a:t>
            </a:r>
            <a:r>
              <a:rPr lang="en-GB" b="1" dirty="0"/>
              <a:t> ?p)) </a:t>
            </a:r>
          </a:p>
          <a:p>
            <a:r>
              <a:rPr lang="en-GB" b="1" dirty="0"/>
              <a:t>		      (at end (</a:t>
            </a:r>
            <a:r>
              <a:rPr lang="en-GB" b="1" dirty="0" err="1"/>
              <a:t>phoneOff</a:t>
            </a:r>
            <a:r>
              <a:rPr lang="en-GB" b="1" dirty="0"/>
              <a:t> ?p))</a:t>
            </a:r>
          </a:p>
          <a:p>
            <a:r>
              <a:rPr lang="en-GB" b="1" dirty="0"/>
              <a:t>		       (at start (talking ?p1 ?p2)) (at end (not (talking ?p1 ?p2))</a:t>
            </a:r>
          </a:p>
          <a:p>
            <a:r>
              <a:rPr lang="en-GB" b="1" dirty="0"/>
              <a:t>)</a:t>
            </a:r>
          </a:p>
          <a:p>
            <a:endParaRPr lang="en-GB" b="1" dirty="0"/>
          </a:p>
          <a:p>
            <a:endParaRPr lang="en-GB" b="1" dirty="0"/>
          </a:p>
          <a:p>
            <a:endParaRPr lang="en-GB" sz="24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751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71414"/>
            <a:ext cx="7772400" cy="1470025"/>
          </a:xfrm>
        </p:spPr>
        <p:txBody>
          <a:bodyPr/>
          <a:lstStyle/>
          <a:p>
            <a:r>
              <a:rPr lang="en-GB" sz="4000" dirty="0">
                <a:solidFill>
                  <a:schemeClr val="tx2"/>
                </a:solidFill>
                <a:latin typeface="+mj-lt"/>
              </a:rPr>
              <a:t>Introduction to Artificial Intelligence</a:t>
            </a:r>
          </a:p>
        </p:txBody>
      </p:sp>
      <p:sp>
        <p:nvSpPr>
          <p:cNvPr id="5" name="Sottotitolo 4"/>
          <p:cNvSpPr>
            <a:spLocks noGrp="1"/>
          </p:cNvSpPr>
          <p:nvPr>
            <p:ph type="subTitle" idx="1"/>
          </p:nvPr>
        </p:nvSpPr>
        <p:spPr/>
        <p:txBody>
          <a:bodyPr/>
          <a:lstStyle/>
          <a:p>
            <a:endParaRPr lang="en-GB" dirty="0"/>
          </a:p>
        </p:txBody>
      </p:sp>
      <p:pic>
        <p:nvPicPr>
          <p:cNvPr id="4" name="Picture 2" descr="Download wallpaper robot,  white,  Hi free desktop wallpaper in the resolution 1920x1200 — picture №401134"/>
          <p:cNvPicPr>
            <a:picLocks noChangeAspect="1" noChangeArrowheads="1"/>
          </p:cNvPicPr>
          <p:nvPr/>
        </p:nvPicPr>
        <p:blipFill>
          <a:blip r:embed="rId3" cstate="print"/>
          <a:srcRect/>
          <a:stretch>
            <a:fillRect/>
          </a:stretch>
        </p:blipFill>
        <p:spPr bwMode="auto">
          <a:xfrm>
            <a:off x="214282" y="2893215"/>
            <a:ext cx="6000792" cy="3750495"/>
          </a:xfrm>
          <a:prstGeom prst="rect">
            <a:avLst/>
          </a:prstGeom>
          <a:noFill/>
        </p:spPr>
      </p:pic>
      <p:sp>
        <p:nvSpPr>
          <p:cNvPr id="6" name="Title 1"/>
          <p:cNvSpPr txBox="1">
            <a:spLocks/>
          </p:cNvSpPr>
          <p:nvPr/>
        </p:nvSpPr>
        <p:spPr bwMode="auto">
          <a:xfrm>
            <a:off x="457200" y="1071554"/>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3200" b="0" i="0" u="none" strike="noStrike" kern="1200" cap="none" spc="0" normalizeH="0" baseline="0" noProof="0" dirty="0">
              <a:ln>
                <a:noFill/>
              </a:ln>
              <a:solidFill>
                <a:schemeClr val="tx2"/>
              </a:solidFill>
              <a:effectLst/>
              <a:uLnTx/>
              <a:uFillTx/>
              <a:latin typeface="+mj-lt"/>
              <a:ea typeface="Tahoma" pitchFamily="34" charset="0"/>
              <a:cs typeface="Tahoma" pitchFamily="34" charset="0"/>
            </a:endParaRPr>
          </a:p>
        </p:txBody>
      </p:sp>
      <p:sp>
        <p:nvSpPr>
          <p:cNvPr id="7" name="CasellaDiTesto 8"/>
          <p:cNvSpPr txBox="1"/>
          <p:nvPr/>
        </p:nvSpPr>
        <p:spPr>
          <a:xfrm>
            <a:off x="3143240" y="1142984"/>
            <a:ext cx="2857520" cy="707886"/>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sz="4000" dirty="0">
                <a:solidFill>
                  <a:schemeClr val="tx2"/>
                </a:solidFill>
                <a:latin typeface="Tahoma" pitchFamily="34" charset="0"/>
                <a:cs typeface="Tahoma" pitchFamily="34" charset="0"/>
              </a:rPr>
              <a:t>CSP</a:t>
            </a:r>
            <a:endParaRPr lang="en-GB" sz="4000" dirty="0">
              <a:solidFill>
                <a:schemeClr val="tx2"/>
              </a:solidFill>
              <a:latin typeface="Tahoma" pitchFamily="34" charset="0"/>
              <a:cs typeface="Tahoma"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Bin Packing Problem</a:t>
            </a:r>
          </a:p>
        </p:txBody>
      </p:sp>
      <p:sp>
        <p:nvSpPr>
          <p:cNvPr id="4" name="TextBox 3"/>
          <p:cNvSpPr txBox="1"/>
          <p:nvPr/>
        </p:nvSpPr>
        <p:spPr>
          <a:xfrm>
            <a:off x="611560" y="2040617"/>
            <a:ext cx="7175150" cy="2031325"/>
          </a:xfrm>
          <a:prstGeom prst="rect">
            <a:avLst/>
          </a:prstGeom>
          <a:noFill/>
        </p:spPr>
        <p:txBody>
          <a:bodyPr wrap="square" rtlCol="0">
            <a:spAutoFit/>
          </a:bodyPr>
          <a:lstStyle/>
          <a:p>
            <a:r>
              <a:rPr lang="en-GB" b="1" dirty="0"/>
              <a:t>Instance:</a:t>
            </a:r>
            <a:r>
              <a:rPr lang="en-GB" dirty="0"/>
              <a:t> </a:t>
            </a:r>
          </a:p>
          <a:p>
            <a:r>
              <a:rPr lang="en-GB" dirty="0"/>
              <a:t>A finite set of bins, each of an integer capacity k</a:t>
            </a:r>
          </a:p>
          <a:p>
            <a:r>
              <a:rPr lang="en-GB" dirty="0"/>
              <a:t>A finite set of items each of size ≤ k</a:t>
            </a:r>
          </a:p>
          <a:p>
            <a:endParaRPr lang="en-GB" dirty="0"/>
          </a:p>
          <a:p>
            <a:r>
              <a:rPr lang="en-GB" b="1" dirty="0"/>
              <a:t>Problem:</a:t>
            </a:r>
            <a:r>
              <a:rPr lang="en-GB" dirty="0"/>
              <a:t> </a:t>
            </a:r>
          </a:p>
          <a:p>
            <a:r>
              <a:rPr lang="en-GB" dirty="0"/>
              <a:t>Pack all the items, using as few bins as possible.</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p:cNvGrpSpPr/>
          <p:nvPr/>
        </p:nvGrpSpPr>
        <p:grpSpPr>
          <a:xfrm>
            <a:off x="3131840" y="4077072"/>
            <a:ext cx="504056" cy="2592288"/>
            <a:chOff x="6516216" y="548680"/>
            <a:chExt cx="504056" cy="2592288"/>
          </a:xfrm>
        </p:grpSpPr>
        <p:sp>
          <p:nvSpPr>
            <p:cNvPr id="70" name="Rectangle 69"/>
            <p:cNvSpPr/>
            <p:nvPr/>
          </p:nvSpPr>
          <p:spPr>
            <a:xfrm>
              <a:off x="6516216" y="548680"/>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p:cNvSpPr/>
            <p:nvPr/>
          </p:nvSpPr>
          <p:spPr>
            <a:xfrm>
              <a:off x="6516216" y="980728"/>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p:cNvSpPr/>
            <p:nvPr/>
          </p:nvSpPr>
          <p:spPr>
            <a:xfrm>
              <a:off x="6516216" y="1412776"/>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p:cNvSpPr/>
            <p:nvPr/>
          </p:nvSpPr>
          <p:spPr>
            <a:xfrm>
              <a:off x="6516216" y="1844824"/>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p:cNvSpPr/>
            <p:nvPr/>
          </p:nvSpPr>
          <p:spPr>
            <a:xfrm>
              <a:off x="6516216" y="2276872"/>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p:cNvSpPr/>
            <p:nvPr/>
          </p:nvSpPr>
          <p:spPr>
            <a:xfrm>
              <a:off x="6516216" y="2708920"/>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2" name="Group 61"/>
          <p:cNvGrpSpPr/>
          <p:nvPr/>
        </p:nvGrpSpPr>
        <p:grpSpPr>
          <a:xfrm>
            <a:off x="2411760" y="4077072"/>
            <a:ext cx="504056" cy="2592288"/>
            <a:chOff x="6516216" y="548680"/>
            <a:chExt cx="504056" cy="2592288"/>
          </a:xfrm>
        </p:grpSpPr>
        <p:sp>
          <p:nvSpPr>
            <p:cNvPr id="63" name="Rectangle 62"/>
            <p:cNvSpPr/>
            <p:nvPr/>
          </p:nvSpPr>
          <p:spPr>
            <a:xfrm>
              <a:off x="6516216" y="548680"/>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p:cNvSpPr/>
            <p:nvPr/>
          </p:nvSpPr>
          <p:spPr>
            <a:xfrm>
              <a:off x="6516216" y="980728"/>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6516216" y="1412776"/>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6516216" y="1844824"/>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p:cNvSpPr/>
            <p:nvPr/>
          </p:nvSpPr>
          <p:spPr>
            <a:xfrm>
              <a:off x="6516216" y="2276872"/>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6516216" y="2708920"/>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1" name="Group 60"/>
          <p:cNvGrpSpPr/>
          <p:nvPr/>
        </p:nvGrpSpPr>
        <p:grpSpPr>
          <a:xfrm>
            <a:off x="1763688" y="4077072"/>
            <a:ext cx="504056" cy="2592288"/>
            <a:chOff x="6516216" y="548680"/>
            <a:chExt cx="504056" cy="2592288"/>
          </a:xfrm>
        </p:grpSpPr>
        <p:sp>
          <p:nvSpPr>
            <p:cNvPr id="55" name="Rectangle 54"/>
            <p:cNvSpPr/>
            <p:nvPr/>
          </p:nvSpPr>
          <p:spPr>
            <a:xfrm>
              <a:off x="6516216" y="548680"/>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6516216" y="980728"/>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6516216" y="1412776"/>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6516216" y="1844824"/>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6516216" y="2276872"/>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p:cNvSpPr/>
            <p:nvPr/>
          </p:nvSpPr>
          <p:spPr>
            <a:xfrm>
              <a:off x="6516216" y="2708920"/>
              <a:ext cx="5040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Rectangle 3"/>
          <p:cNvSpPr/>
          <p:nvPr/>
        </p:nvSpPr>
        <p:spPr>
          <a:xfrm>
            <a:off x="1763688" y="4077072"/>
            <a:ext cx="504056"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1763688" y="4509120"/>
            <a:ext cx="504056"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1763688" y="4941168"/>
            <a:ext cx="504056"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4" name="Group 53"/>
          <p:cNvGrpSpPr/>
          <p:nvPr/>
        </p:nvGrpSpPr>
        <p:grpSpPr>
          <a:xfrm>
            <a:off x="1763688" y="5373216"/>
            <a:ext cx="504056" cy="1296144"/>
            <a:chOff x="1763688" y="5373216"/>
            <a:chExt cx="504056" cy="1296144"/>
          </a:xfrm>
        </p:grpSpPr>
        <p:sp>
          <p:nvSpPr>
            <p:cNvPr id="7" name="Rectangle 6"/>
            <p:cNvSpPr/>
            <p:nvPr/>
          </p:nvSpPr>
          <p:spPr>
            <a:xfrm>
              <a:off x="1763688" y="5373216"/>
              <a:ext cx="504056"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1763688" y="5805264"/>
              <a:ext cx="504056"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763688" y="6237312"/>
              <a:ext cx="504056"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TextBox 9"/>
          <p:cNvSpPr txBox="1"/>
          <p:nvPr/>
        </p:nvSpPr>
        <p:spPr>
          <a:xfrm>
            <a:off x="323528" y="188640"/>
            <a:ext cx="977191" cy="369332"/>
          </a:xfrm>
          <a:prstGeom prst="rect">
            <a:avLst/>
          </a:prstGeom>
          <a:noFill/>
        </p:spPr>
        <p:txBody>
          <a:bodyPr wrap="none" rtlCol="0">
            <a:spAutoFit/>
          </a:bodyPr>
          <a:lstStyle/>
          <a:p>
            <a:r>
              <a:rPr lang="en-GB" dirty="0"/>
              <a:t>Example</a:t>
            </a:r>
          </a:p>
        </p:txBody>
      </p:sp>
      <p:sp>
        <p:nvSpPr>
          <p:cNvPr id="11" name="TextBox 10"/>
          <p:cNvSpPr txBox="1"/>
          <p:nvPr/>
        </p:nvSpPr>
        <p:spPr>
          <a:xfrm>
            <a:off x="611560" y="1196752"/>
            <a:ext cx="1321196" cy="369332"/>
          </a:xfrm>
          <a:prstGeom prst="rect">
            <a:avLst/>
          </a:prstGeom>
          <a:noFill/>
        </p:spPr>
        <p:txBody>
          <a:bodyPr wrap="none" rtlCol="0">
            <a:spAutoFit/>
          </a:bodyPr>
          <a:lstStyle/>
          <a:p>
            <a:r>
              <a:rPr lang="en-GB" dirty="0"/>
              <a:t>Capacity = 6</a:t>
            </a:r>
          </a:p>
        </p:txBody>
      </p:sp>
      <p:grpSp>
        <p:nvGrpSpPr>
          <p:cNvPr id="15" name="Group 14"/>
          <p:cNvGrpSpPr/>
          <p:nvPr/>
        </p:nvGrpSpPr>
        <p:grpSpPr>
          <a:xfrm>
            <a:off x="683568" y="1988840"/>
            <a:ext cx="504056" cy="1296144"/>
            <a:chOff x="3275856" y="2204864"/>
            <a:chExt cx="504056" cy="1296144"/>
          </a:xfrm>
          <a:solidFill>
            <a:srgbClr val="FFFF00"/>
          </a:solidFill>
        </p:grpSpPr>
        <p:sp>
          <p:nvSpPr>
            <p:cNvPr id="12" name="Rectangle 11"/>
            <p:cNvSpPr/>
            <p:nvPr/>
          </p:nvSpPr>
          <p:spPr>
            <a:xfrm>
              <a:off x="3275856" y="2204864"/>
              <a:ext cx="504056" cy="4320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3275856" y="2636912"/>
              <a:ext cx="504056" cy="4320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275856" y="3068960"/>
              <a:ext cx="504056" cy="4320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 name="Group 15"/>
          <p:cNvGrpSpPr/>
          <p:nvPr/>
        </p:nvGrpSpPr>
        <p:grpSpPr>
          <a:xfrm>
            <a:off x="1475656" y="1988840"/>
            <a:ext cx="504056" cy="1296144"/>
            <a:chOff x="3275856" y="2204864"/>
            <a:chExt cx="504056" cy="1296144"/>
          </a:xfrm>
          <a:solidFill>
            <a:srgbClr val="FFFF00"/>
          </a:solidFill>
        </p:grpSpPr>
        <p:sp>
          <p:nvSpPr>
            <p:cNvPr id="17" name="Rectangle 16"/>
            <p:cNvSpPr/>
            <p:nvPr/>
          </p:nvSpPr>
          <p:spPr>
            <a:xfrm>
              <a:off x="3275856" y="2204864"/>
              <a:ext cx="504056" cy="4320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3275856" y="2636912"/>
              <a:ext cx="504056" cy="4320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3275856" y="3068960"/>
              <a:ext cx="504056" cy="4320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3" name="Group 22"/>
          <p:cNvGrpSpPr/>
          <p:nvPr/>
        </p:nvGrpSpPr>
        <p:grpSpPr>
          <a:xfrm>
            <a:off x="2195736" y="2420888"/>
            <a:ext cx="504056" cy="864096"/>
            <a:chOff x="4788024" y="2636912"/>
            <a:chExt cx="504056" cy="864096"/>
          </a:xfrm>
          <a:solidFill>
            <a:srgbClr val="92D050"/>
          </a:solidFill>
        </p:grpSpPr>
        <p:sp>
          <p:nvSpPr>
            <p:cNvPr id="21" name="Rectangle 20"/>
            <p:cNvSpPr/>
            <p:nvPr/>
          </p:nvSpPr>
          <p:spPr>
            <a:xfrm>
              <a:off x="4788024" y="2636912"/>
              <a:ext cx="504056" cy="4320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4788024" y="3068960"/>
              <a:ext cx="504056" cy="4320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4" name="Group 23"/>
          <p:cNvGrpSpPr/>
          <p:nvPr/>
        </p:nvGrpSpPr>
        <p:grpSpPr>
          <a:xfrm>
            <a:off x="2843808" y="2420888"/>
            <a:ext cx="504056" cy="864096"/>
            <a:chOff x="4788024" y="2636912"/>
            <a:chExt cx="504056" cy="864096"/>
          </a:xfrm>
          <a:solidFill>
            <a:srgbClr val="92D050"/>
          </a:solidFill>
        </p:grpSpPr>
        <p:sp>
          <p:nvSpPr>
            <p:cNvPr id="25" name="Rectangle 24"/>
            <p:cNvSpPr/>
            <p:nvPr/>
          </p:nvSpPr>
          <p:spPr>
            <a:xfrm>
              <a:off x="4788024" y="2636912"/>
              <a:ext cx="504056" cy="4320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4788024" y="3068960"/>
              <a:ext cx="504056" cy="4320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7" name="Group 26"/>
          <p:cNvGrpSpPr/>
          <p:nvPr/>
        </p:nvGrpSpPr>
        <p:grpSpPr>
          <a:xfrm>
            <a:off x="3491880" y="2420888"/>
            <a:ext cx="504056" cy="864096"/>
            <a:chOff x="4788024" y="2636912"/>
            <a:chExt cx="504056" cy="864096"/>
          </a:xfrm>
          <a:solidFill>
            <a:srgbClr val="92D050"/>
          </a:solidFill>
        </p:grpSpPr>
        <p:sp>
          <p:nvSpPr>
            <p:cNvPr id="28" name="Rectangle 27"/>
            <p:cNvSpPr/>
            <p:nvPr/>
          </p:nvSpPr>
          <p:spPr>
            <a:xfrm>
              <a:off x="4788024" y="2636912"/>
              <a:ext cx="504056" cy="4320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4788024" y="3068960"/>
              <a:ext cx="504056" cy="4320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0" name="Group 29"/>
          <p:cNvGrpSpPr/>
          <p:nvPr/>
        </p:nvGrpSpPr>
        <p:grpSpPr>
          <a:xfrm>
            <a:off x="4139952" y="2420888"/>
            <a:ext cx="504056" cy="864096"/>
            <a:chOff x="4788024" y="2636912"/>
            <a:chExt cx="504056" cy="864096"/>
          </a:xfrm>
          <a:solidFill>
            <a:srgbClr val="92D050"/>
          </a:solidFill>
        </p:grpSpPr>
        <p:sp>
          <p:nvSpPr>
            <p:cNvPr id="31" name="Rectangle 30"/>
            <p:cNvSpPr/>
            <p:nvPr/>
          </p:nvSpPr>
          <p:spPr>
            <a:xfrm>
              <a:off x="4788024" y="2636912"/>
              <a:ext cx="504056" cy="4320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4788024" y="3068960"/>
              <a:ext cx="504056" cy="4320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3" name="Rectangle 32"/>
          <p:cNvSpPr/>
          <p:nvPr/>
        </p:nvSpPr>
        <p:spPr>
          <a:xfrm>
            <a:off x="4932040" y="2852936"/>
            <a:ext cx="504056"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5580112" y="2852936"/>
            <a:ext cx="504056"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p:cNvSpPr txBox="1"/>
          <p:nvPr/>
        </p:nvSpPr>
        <p:spPr>
          <a:xfrm>
            <a:off x="395536" y="620688"/>
            <a:ext cx="1033681" cy="369332"/>
          </a:xfrm>
          <a:prstGeom prst="rect">
            <a:avLst/>
          </a:prstGeom>
          <a:noFill/>
        </p:spPr>
        <p:txBody>
          <a:bodyPr wrap="none" rtlCol="0">
            <a:spAutoFit/>
          </a:bodyPr>
          <a:lstStyle/>
          <a:p>
            <a:r>
              <a:rPr lang="en-GB" dirty="0"/>
              <a:t>Instance:</a:t>
            </a:r>
          </a:p>
        </p:txBody>
      </p:sp>
      <p:sp>
        <p:nvSpPr>
          <p:cNvPr id="36" name="TextBox 35"/>
          <p:cNvSpPr txBox="1"/>
          <p:nvPr/>
        </p:nvSpPr>
        <p:spPr>
          <a:xfrm>
            <a:off x="539552" y="4365104"/>
            <a:ext cx="960519" cy="369332"/>
          </a:xfrm>
          <a:prstGeom prst="rect">
            <a:avLst/>
          </a:prstGeom>
          <a:noFill/>
        </p:spPr>
        <p:txBody>
          <a:bodyPr wrap="none" rtlCol="0">
            <a:spAutoFit/>
          </a:bodyPr>
          <a:lstStyle/>
          <a:p>
            <a:r>
              <a:rPr lang="en-GB" dirty="0"/>
              <a:t>Solution</a:t>
            </a:r>
          </a:p>
        </p:txBody>
      </p:sp>
      <p:sp>
        <p:nvSpPr>
          <p:cNvPr id="39" name="Rectangle 38"/>
          <p:cNvSpPr/>
          <p:nvPr/>
        </p:nvSpPr>
        <p:spPr>
          <a:xfrm>
            <a:off x="2411760" y="4077072"/>
            <a:ext cx="504056" cy="4320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2411760" y="4509120"/>
            <a:ext cx="504056" cy="4320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2411760" y="4941168"/>
            <a:ext cx="504056" cy="4320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2411760" y="5373216"/>
            <a:ext cx="504056" cy="4320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2411760" y="5805264"/>
            <a:ext cx="504056" cy="4320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2411760" y="6237312"/>
            <a:ext cx="504056" cy="4320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3131840" y="4941168"/>
            <a:ext cx="504056"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3131840" y="5373216"/>
            <a:ext cx="504056"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p:cNvSpPr/>
          <p:nvPr/>
        </p:nvSpPr>
        <p:spPr>
          <a:xfrm>
            <a:off x="3131840" y="5805264"/>
            <a:ext cx="504056" cy="4320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3131840" y="6237312"/>
            <a:ext cx="504056" cy="4320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p:cNvSpPr txBox="1"/>
          <p:nvPr/>
        </p:nvSpPr>
        <p:spPr>
          <a:xfrm>
            <a:off x="4427984" y="4221088"/>
            <a:ext cx="1010790" cy="369332"/>
          </a:xfrm>
          <a:prstGeom prst="rect">
            <a:avLst/>
          </a:prstGeom>
          <a:noFill/>
        </p:spPr>
        <p:txBody>
          <a:bodyPr wrap="none" rtlCol="0">
            <a:spAutoFit/>
          </a:bodyPr>
          <a:lstStyle/>
          <a:p>
            <a:r>
              <a:rPr lang="en-GB" dirty="0"/>
              <a:t>Optimal!</a:t>
            </a:r>
          </a:p>
        </p:txBody>
      </p:sp>
      <p:sp>
        <p:nvSpPr>
          <p:cNvPr id="53" name="TextBox 52"/>
          <p:cNvSpPr txBox="1"/>
          <p:nvPr/>
        </p:nvSpPr>
        <p:spPr>
          <a:xfrm>
            <a:off x="4572001" y="4941168"/>
            <a:ext cx="3672408" cy="923330"/>
          </a:xfrm>
          <a:prstGeom prst="rect">
            <a:avLst/>
          </a:prstGeom>
          <a:noFill/>
        </p:spPr>
        <p:txBody>
          <a:bodyPr wrap="square" rtlCol="0">
            <a:spAutoFit/>
          </a:bodyPr>
          <a:lstStyle/>
          <a:p>
            <a:r>
              <a:rPr lang="en-GB" dirty="0"/>
              <a:t>We know this is optimal because all the bins apart from the last one are full.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2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2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3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xit"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par>
                                <p:cTn id="69" presetID="1" presetClass="exit"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33" grpId="0" animBg="1"/>
      <p:bldP spid="34" grpId="0" animBg="1"/>
      <p:bldP spid="39" grpId="0" animBg="1"/>
      <p:bldP spid="40" grpId="0" animBg="1"/>
      <p:bldP spid="41" grpId="0" animBg="1"/>
      <p:bldP spid="42" grpId="0" animBg="1"/>
      <p:bldP spid="43" grpId="0" animBg="1"/>
      <p:bldP spid="44" grpId="0" animBg="1"/>
      <p:bldP spid="48" grpId="0" animBg="1"/>
      <p:bldP spid="49" grpId="0" animBg="1"/>
      <p:bldP spid="50" grpId="0" animBg="1"/>
      <p:bldP spid="51" grpId="0" animBg="1"/>
      <p:bldP spid="52" grpId="0"/>
      <p:bldP spid="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32656"/>
            <a:ext cx="8229600" cy="6048672"/>
          </a:xfrm>
        </p:spPr>
        <p:txBody>
          <a:bodyPr/>
          <a:lstStyle/>
          <a:p>
            <a:r>
              <a:rPr lang="en-GB" dirty="0"/>
              <a:t>We used the First Fit Decreasing (greedy) strategy, and it was optimal.</a:t>
            </a:r>
          </a:p>
          <a:p>
            <a:r>
              <a:rPr lang="en-GB" dirty="0"/>
              <a:t>Does FFD always produce the optimal solution to Bin Packing? </a:t>
            </a:r>
          </a:p>
          <a:p>
            <a:r>
              <a:rPr lang="en-GB" dirty="0"/>
              <a:t>No – sometimes a different order produces a better result.</a:t>
            </a:r>
          </a:p>
        </p:txBody>
      </p:sp>
      <p:sp>
        <p:nvSpPr>
          <p:cNvPr id="4" name="TextBox 3"/>
          <p:cNvSpPr txBox="1"/>
          <p:nvPr/>
        </p:nvSpPr>
        <p:spPr>
          <a:xfrm>
            <a:off x="827584" y="3501008"/>
            <a:ext cx="2339038" cy="3077766"/>
          </a:xfrm>
          <a:prstGeom prst="rect">
            <a:avLst/>
          </a:prstGeom>
          <a:noFill/>
        </p:spPr>
        <p:txBody>
          <a:bodyPr wrap="none" rtlCol="0">
            <a:spAutoFit/>
          </a:bodyPr>
          <a:lstStyle/>
          <a:p>
            <a:r>
              <a:rPr lang="en-GB" sz="3200" dirty="0"/>
              <a:t>For example:</a:t>
            </a:r>
          </a:p>
          <a:p>
            <a:endParaRPr lang="en-GB" dirty="0"/>
          </a:p>
          <a:p>
            <a:r>
              <a:rPr lang="en-GB" dirty="0"/>
              <a:t>Capacity = 21</a:t>
            </a:r>
          </a:p>
          <a:p>
            <a:r>
              <a:rPr lang="en-GB" dirty="0"/>
              <a:t>Items: 10, 10, 9, 9, 2,2</a:t>
            </a:r>
          </a:p>
          <a:p>
            <a:endParaRPr lang="en-GB" dirty="0"/>
          </a:p>
          <a:p>
            <a:r>
              <a:rPr lang="en-GB" b="1" dirty="0"/>
              <a:t>Greedy solution: </a:t>
            </a:r>
          </a:p>
          <a:p>
            <a:r>
              <a:rPr lang="en-GB" dirty="0"/>
              <a:t>10+10 = 20</a:t>
            </a:r>
          </a:p>
          <a:p>
            <a:r>
              <a:rPr lang="en-GB" dirty="0"/>
              <a:t>9+9+2 = 20</a:t>
            </a:r>
          </a:p>
          <a:p>
            <a:r>
              <a:rPr lang="en-GB" dirty="0"/>
              <a:t>2 = 2</a:t>
            </a:r>
          </a:p>
          <a:p>
            <a:r>
              <a:rPr lang="en-GB" dirty="0"/>
              <a:t>3 bins required</a:t>
            </a:r>
          </a:p>
        </p:txBody>
      </p:sp>
      <p:sp>
        <p:nvSpPr>
          <p:cNvPr id="5" name="TextBox 4"/>
          <p:cNvSpPr txBox="1"/>
          <p:nvPr/>
        </p:nvSpPr>
        <p:spPr>
          <a:xfrm>
            <a:off x="3131840" y="5085184"/>
            <a:ext cx="2670283" cy="1200329"/>
          </a:xfrm>
          <a:prstGeom prst="rect">
            <a:avLst/>
          </a:prstGeom>
          <a:noFill/>
        </p:spPr>
        <p:txBody>
          <a:bodyPr wrap="none" rtlCol="0">
            <a:spAutoFit/>
          </a:bodyPr>
          <a:lstStyle/>
          <a:p>
            <a:r>
              <a:rPr lang="en-GB" b="1" dirty="0"/>
              <a:t>Non-greedy:</a:t>
            </a:r>
          </a:p>
          <a:p>
            <a:r>
              <a:rPr lang="en-GB" dirty="0"/>
              <a:t>10+9+2 = 21</a:t>
            </a:r>
          </a:p>
          <a:p>
            <a:r>
              <a:rPr lang="en-GB" dirty="0"/>
              <a:t>10+9+2 = 21</a:t>
            </a:r>
          </a:p>
          <a:p>
            <a:r>
              <a:rPr lang="en-GB" dirty="0"/>
              <a:t>2 bins required -- Optimal!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4945</TotalTime>
  <Words>3454</Words>
  <Application>Microsoft Office PowerPoint</Application>
  <PresentationFormat>On-screen Show (4:3)</PresentationFormat>
  <Paragraphs>728</Paragraphs>
  <Slides>46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Courier New</vt:lpstr>
      <vt:lpstr>Tahoma</vt:lpstr>
      <vt:lpstr>Webdings</vt:lpstr>
      <vt:lpstr>Office Theme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Bin Packing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Modelling the problem</vt:lpstr>
      <vt:lpstr>PowerPoint Presentation</vt:lpstr>
      <vt:lpstr>PowerPoint Presentation</vt:lpstr>
      <vt:lpstr>PowerPoint Presentation</vt:lpstr>
      <vt:lpstr>PowerPoint Presentation</vt:lpstr>
      <vt:lpstr>PowerPoint Presentation</vt:lpstr>
      <vt:lpstr>Arc Consistency</vt:lpstr>
      <vt:lpstr>PowerPoint Presentation</vt:lpstr>
      <vt:lpstr>Constraint Satisfaction</vt:lpstr>
      <vt:lpstr>A Logic Puzzle</vt:lpstr>
      <vt:lpstr>PowerPoint Presentation</vt:lpstr>
      <vt:lpstr>Representing this in a CSP</vt:lpstr>
      <vt:lpstr>PowerPoint Presentation</vt:lpstr>
      <vt:lpstr>Extending the model</vt:lpstr>
      <vt:lpstr>PowerPoint Presentation</vt:lpstr>
      <vt:lpstr>Extending the model</vt:lpstr>
      <vt:lpstr>Different ways to solve problems</vt:lpstr>
      <vt:lpstr>CSP basics</vt:lpstr>
      <vt:lpstr>Relations</vt:lpstr>
      <vt:lpstr>A binary relation</vt:lpstr>
      <vt:lpstr>CSP definition</vt:lpstr>
      <vt:lpstr>Lions and Unicorns</vt:lpstr>
      <vt:lpstr>Lions and Unicorns</vt:lpstr>
      <vt:lpstr>Lion and Unicorn</vt:lpstr>
      <vt:lpstr>Lion and Unicorn</vt:lpstr>
      <vt:lpstr>What day is it?</vt:lpstr>
      <vt:lpstr>Final model</vt:lpstr>
      <vt:lpstr>Using arc consistency in a binary constraint network</vt:lpstr>
      <vt:lpstr>Revising a Domain</vt:lpstr>
      <vt:lpstr>Applying AC</vt:lpstr>
      <vt:lpstr>Maintaining Arc Consistency</vt:lpstr>
      <vt:lpstr>Applying AC</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 Packing</dc:title>
  <dc:creator>Maria Fox</dc:creator>
  <cp:lastModifiedBy>Daniele Magazzeni</cp:lastModifiedBy>
  <cp:revision>52</cp:revision>
  <dcterms:created xsi:type="dcterms:W3CDTF">2013-01-24T12:58:35Z</dcterms:created>
  <dcterms:modified xsi:type="dcterms:W3CDTF">2017-03-24T13:20:38Z</dcterms:modified>
</cp:coreProperties>
</file>