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3" r:id="rId2"/>
    <p:sldId id="279" r:id="rId3"/>
    <p:sldId id="266" r:id="rId4"/>
    <p:sldId id="267" r:id="rId5"/>
    <p:sldId id="268" r:id="rId6"/>
    <p:sldId id="269" r:id="rId7"/>
    <p:sldId id="275" r:id="rId8"/>
    <p:sldId id="281" r:id="rId9"/>
    <p:sldId id="282" r:id="rId10"/>
    <p:sldId id="283" r:id="rId11"/>
    <p:sldId id="26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25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6A3A0-E6E2-4452-A6B7-8BDB34378AF8}" type="datetimeFigureOut">
              <a:rPr lang="en-GB" smtClean="0"/>
              <a:pPr/>
              <a:t>24/03/2017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77328-7FCF-4CE8-8B2C-432C9DD1087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33D44F0-9CF4-4A87-8FE2-4448DC4D572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C397-BD52-4C67-83ED-245A1D50A313}" type="datetimeFigureOut">
              <a:rPr lang="en-GB" smtClean="0"/>
              <a:pPr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A1E9-CE2E-4BCD-B7EB-E139B92F3E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C397-BD52-4C67-83ED-245A1D50A313}" type="datetimeFigureOut">
              <a:rPr lang="en-GB" smtClean="0"/>
              <a:pPr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A1E9-CE2E-4BCD-B7EB-E139B92F3E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C397-BD52-4C67-83ED-245A1D50A313}" type="datetimeFigureOut">
              <a:rPr lang="en-GB" smtClean="0"/>
              <a:pPr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A1E9-CE2E-4BCD-B7EB-E139B92F3E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C397-BD52-4C67-83ED-245A1D50A313}" type="datetimeFigureOut">
              <a:rPr lang="en-GB" smtClean="0"/>
              <a:pPr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A1E9-CE2E-4BCD-B7EB-E139B92F3E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C397-BD52-4C67-83ED-245A1D50A313}" type="datetimeFigureOut">
              <a:rPr lang="en-GB" smtClean="0"/>
              <a:pPr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A1E9-CE2E-4BCD-B7EB-E139B92F3E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C397-BD52-4C67-83ED-245A1D50A313}" type="datetimeFigureOut">
              <a:rPr lang="en-GB" smtClean="0"/>
              <a:pPr/>
              <a:t>24/03/2017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A1E9-CE2E-4BCD-B7EB-E139B92F3E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C397-BD52-4C67-83ED-245A1D50A313}" type="datetimeFigureOut">
              <a:rPr lang="en-GB" smtClean="0"/>
              <a:pPr/>
              <a:t>24/03/2017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A1E9-CE2E-4BCD-B7EB-E139B92F3E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C397-BD52-4C67-83ED-245A1D50A313}" type="datetimeFigureOut">
              <a:rPr lang="en-GB" smtClean="0"/>
              <a:pPr/>
              <a:t>24/03/2017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A1E9-CE2E-4BCD-B7EB-E139B92F3E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C397-BD52-4C67-83ED-245A1D50A313}" type="datetimeFigureOut">
              <a:rPr lang="en-GB" smtClean="0"/>
              <a:pPr/>
              <a:t>24/03/2017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A1E9-CE2E-4BCD-B7EB-E139B92F3E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C397-BD52-4C67-83ED-245A1D50A313}" type="datetimeFigureOut">
              <a:rPr lang="en-GB" smtClean="0"/>
              <a:pPr/>
              <a:t>24/03/2017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A1E9-CE2E-4BCD-B7EB-E139B92F3E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C397-BD52-4C67-83ED-245A1D50A313}" type="datetimeFigureOut">
              <a:rPr lang="en-GB" smtClean="0"/>
              <a:pPr/>
              <a:t>24/03/2017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A1E9-CE2E-4BCD-B7EB-E139B92F3E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1C397-BD52-4C67-83ED-245A1D50A313}" type="datetimeFigureOut">
              <a:rPr lang="en-GB" smtClean="0"/>
              <a:pPr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BA1E9-CE2E-4BCD-B7EB-E139B92F3EA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71414"/>
            <a:ext cx="7772400" cy="1470025"/>
          </a:xfrm>
        </p:spPr>
        <p:txBody>
          <a:bodyPr/>
          <a:lstStyle/>
          <a:p>
            <a:r>
              <a:rPr lang="en-GB" sz="4000" dirty="0">
                <a:solidFill>
                  <a:schemeClr val="tx2"/>
                </a:solidFill>
                <a:latin typeface="+mj-lt"/>
              </a:rPr>
              <a:t>Introduction to Artificial Intelligence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2" descr="Download wallpaper robot,  white,  Hi free desktop wallpaper in the resolution 1920x1200 — picture №4011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893215"/>
            <a:ext cx="6000792" cy="37504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example in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V = {x1,x2}</a:t>
            </a:r>
          </a:p>
          <a:p>
            <a:r>
              <a:rPr lang="en-GB" dirty="0"/>
              <a:t>D = {T,F}</a:t>
            </a:r>
          </a:p>
          <a:p>
            <a:r>
              <a:rPr lang="en-GB" dirty="0"/>
              <a:t>C1 = (x1 v x2), Rc1 = {(T,T),(T,F),(F,T)}</a:t>
            </a:r>
          </a:p>
          <a:p>
            <a:r>
              <a:rPr lang="en-GB" dirty="0"/>
              <a:t>C2 = (x1 v ¬x2), Rc2 = {(T,T),(T,F),(F,F)}</a:t>
            </a:r>
          </a:p>
          <a:p>
            <a:r>
              <a:rPr lang="en-GB" dirty="0"/>
              <a:t>C3 = (¬x1 v x2), Rc3 = {(T,T),(F,T),(F,F)}</a:t>
            </a:r>
          </a:p>
          <a:p>
            <a:r>
              <a:rPr lang="en-GB" dirty="0"/>
              <a:t>C4 = (¬x1 v ¬x2), Rc4 = {(F,F),(T,F),(F,T)}</a:t>
            </a:r>
          </a:p>
          <a:p>
            <a:r>
              <a:rPr lang="en-GB" dirty="0"/>
              <a:t>These constraints are all binary</a:t>
            </a:r>
          </a:p>
          <a:p>
            <a:r>
              <a:rPr lang="en-GB" dirty="0"/>
              <a:t>Does arc consistency tell you that this formula is </a:t>
            </a:r>
            <a:r>
              <a:rPr lang="en-GB" dirty="0" err="1"/>
              <a:t>unsatisfiable</a:t>
            </a:r>
            <a:r>
              <a:rPr lang="en-GB" dirty="0"/>
              <a:t>?</a:t>
            </a:r>
          </a:p>
          <a:p>
            <a:r>
              <a:rPr lang="en-GB" dirty="0"/>
              <a:t>No, but the intersection of the relations is empty.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Constraint Propagation during Search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/>
          </a:bodyPr>
          <a:lstStyle/>
          <a:p>
            <a:pPr marL="341313" indent="-341313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Every time we choose an assignment for a new variable we extend our partial assignment towards a complete assignment.</a:t>
            </a:r>
          </a:p>
          <a:p>
            <a:pPr marL="341313" indent="-341313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If the constraints are binary, we can use arc consistency to prune the search.</a:t>
            </a:r>
          </a:p>
          <a:p>
            <a:pPr marL="341313" indent="-341313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4-Queens Problem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6963" y="2286000"/>
            <a:ext cx="44100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4-Queens Problem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4588" y="2305050"/>
            <a:ext cx="431482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4-Queens Problem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9825" y="2171700"/>
            <a:ext cx="43243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4-Queens Problem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4113" y="2266950"/>
            <a:ext cx="42957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4-Queens Problem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5538" y="2266950"/>
            <a:ext cx="43529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4-Queens Problem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4588" y="2305050"/>
            <a:ext cx="431482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4-Queens Problem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4113" y="2228850"/>
            <a:ext cx="42957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4-Queens Problem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1725" y="2300288"/>
            <a:ext cx="44005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(so far)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Modelling a problem as a CSP</a:t>
            </a:r>
          </a:p>
          <a:p>
            <a:pPr lvl="1"/>
            <a:r>
              <a:rPr lang="en-GB" dirty="0"/>
              <a:t>Variables</a:t>
            </a:r>
          </a:p>
          <a:p>
            <a:pPr lvl="1"/>
            <a:r>
              <a:rPr lang="en-GB" dirty="0"/>
              <a:t>Value domains</a:t>
            </a:r>
          </a:p>
          <a:p>
            <a:pPr lvl="1"/>
            <a:r>
              <a:rPr lang="en-GB" dirty="0"/>
              <a:t>Constraints</a:t>
            </a:r>
          </a:p>
          <a:p>
            <a:r>
              <a:rPr lang="en-GB" dirty="0"/>
              <a:t>Inference techniques</a:t>
            </a:r>
          </a:p>
          <a:p>
            <a:pPr lvl="1"/>
            <a:r>
              <a:rPr lang="en-GB" dirty="0"/>
              <a:t>Arc </a:t>
            </a:r>
            <a:r>
              <a:rPr lang="en-GB"/>
              <a:t>consistency 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4-Queens Problem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9350" y="2276475"/>
            <a:ext cx="43053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4-Queens Problem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3163" y="2262188"/>
            <a:ext cx="42576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4-Queens Problem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5538" y="2276475"/>
            <a:ext cx="43529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4-Queens Problem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2675" y="2200275"/>
            <a:ext cx="44386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Boolean </a:t>
            </a:r>
            <a:r>
              <a:rPr lang="en-GB" dirty="0" err="1"/>
              <a:t>Satisfiability</a:t>
            </a:r>
            <a:br>
              <a:rPr lang="en-GB" dirty="0"/>
            </a:br>
            <a:r>
              <a:rPr lang="en-GB" dirty="0"/>
              <a:t>(SAT)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Instance:</a:t>
            </a:r>
          </a:p>
          <a:p>
            <a:pPr lvl="1"/>
            <a:r>
              <a:rPr lang="en-GB" dirty="0"/>
              <a:t>A finite set, U, of variables, {x1..</a:t>
            </a:r>
            <a:r>
              <a:rPr lang="en-GB" dirty="0" err="1"/>
              <a:t>xn</a:t>
            </a:r>
            <a:r>
              <a:rPr lang="en-GB" dirty="0"/>
              <a:t>}</a:t>
            </a:r>
          </a:p>
          <a:p>
            <a:pPr lvl="1"/>
            <a:r>
              <a:rPr lang="en-GB" dirty="0"/>
              <a:t>A formula over this set, consisting of a conjunction of clauses, where each clause is a disjunction of literals formed from U.</a:t>
            </a:r>
          </a:p>
          <a:p>
            <a:r>
              <a:rPr lang="en-GB" dirty="0"/>
              <a:t>Question:</a:t>
            </a:r>
          </a:p>
          <a:p>
            <a:pPr lvl="1"/>
            <a:r>
              <a:rPr lang="en-GB" dirty="0"/>
              <a:t>Is F </a:t>
            </a:r>
            <a:r>
              <a:rPr lang="en-GB" dirty="0" err="1"/>
              <a:t>satisfiable</a:t>
            </a:r>
            <a:r>
              <a:rPr lang="en-GB" dirty="0"/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 = {x1, x2, x3}</a:t>
            </a:r>
          </a:p>
          <a:p>
            <a:r>
              <a:rPr lang="en-GB" dirty="0"/>
              <a:t>F = (x1     x2     ¬x3)      </a:t>
            </a:r>
          </a:p>
          <a:p>
            <a:pPr>
              <a:buNone/>
            </a:pPr>
            <a:r>
              <a:rPr lang="en-GB" dirty="0"/>
              <a:t>          (x1     ¬x2     ¬x3)</a:t>
            </a:r>
          </a:p>
          <a:p>
            <a:pPr>
              <a:buNone/>
            </a:pPr>
            <a:r>
              <a:rPr lang="en-GB" dirty="0"/>
              <a:t>          (¬x1     ¬x2      x3)</a:t>
            </a:r>
          </a:p>
          <a:p>
            <a:pPr>
              <a:buNone/>
            </a:pPr>
            <a:r>
              <a:rPr lang="en-GB" dirty="0"/>
              <a:t>          (x1      x2)</a:t>
            </a:r>
          </a:p>
          <a:p>
            <a:pPr>
              <a:buNone/>
            </a:pPr>
            <a:r>
              <a:rPr lang="en-GB" dirty="0"/>
              <a:t>          (¬x2      ¬x3)  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139952" y="2348880"/>
            <a:ext cx="216024" cy="216024"/>
            <a:chOff x="2987824" y="3212976"/>
            <a:chExt cx="432048" cy="360040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2987824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203848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 flipV="1">
            <a:off x="2051720" y="2420888"/>
            <a:ext cx="216024" cy="216024"/>
            <a:chOff x="2987824" y="3212976"/>
            <a:chExt cx="432048" cy="360040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2987824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203848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flipV="1">
            <a:off x="2915816" y="2420888"/>
            <a:ext cx="216024" cy="216024"/>
            <a:chOff x="2987824" y="3212976"/>
            <a:chExt cx="432048" cy="360040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2987824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03848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flipV="1">
            <a:off x="2051720" y="2996952"/>
            <a:ext cx="216024" cy="216024"/>
            <a:chOff x="2987824" y="3212976"/>
            <a:chExt cx="432048" cy="360040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2987824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203848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V="1">
            <a:off x="3131840" y="2996952"/>
            <a:ext cx="216024" cy="216024"/>
            <a:chOff x="2987824" y="3212976"/>
            <a:chExt cx="432048" cy="360040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2987824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203848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355976" y="2924944"/>
            <a:ext cx="216024" cy="216024"/>
            <a:chOff x="2987824" y="3212976"/>
            <a:chExt cx="432048" cy="360040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2987824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203848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flipV="1">
            <a:off x="2267744" y="3573016"/>
            <a:ext cx="216024" cy="216024"/>
            <a:chOff x="2987824" y="3212976"/>
            <a:chExt cx="432048" cy="360040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2987824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203848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 flipV="1">
            <a:off x="3347864" y="3573016"/>
            <a:ext cx="216024" cy="216024"/>
            <a:chOff x="2987824" y="3212976"/>
            <a:chExt cx="432048" cy="360040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2987824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03848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427984" y="3501008"/>
            <a:ext cx="216024" cy="216024"/>
            <a:chOff x="2987824" y="3212976"/>
            <a:chExt cx="432048" cy="360040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2987824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03848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 flipV="1">
            <a:off x="2123728" y="4149080"/>
            <a:ext cx="216024" cy="216024"/>
            <a:chOff x="2987824" y="3212976"/>
            <a:chExt cx="432048" cy="360040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2987824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203848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03848" y="4149080"/>
            <a:ext cx="216024" cy="216024"/>
            <a:chOff x="2987824" y="3212976"/>
            <a:chExt cx="432048" cy="360040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2987824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203848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flipV="1">
            <a:off x="2339752" y="4725144"/>
            <a:ext cx="216024" cy="216024"/>
            <a:chOff x="2987824" y="3212976"/>
            <a:chExt cx="432048" cy="360040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2987824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203848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Depth first search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980728"/>
            <a:ext cx="21467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(x1  V   x2  V  ¬x3)      </a:t>
            </a:r>
          </a:p>
          <a:p>
            <a:pPr>
              <a:buNone/>
            </a:pPr>
            <a:r>
              <a:rPr lang="en-GB" dirty="0"/>
              <a:t>(x1  V  ¬x2  V  ¬x3)</a:t>
            </a:r>
          </a:p>
          <a:p>
            <a:pPr>
              <a:buNone/>
            </a:pPr>
            <a:r>
              <a:rPr lang="en-GB" dirty="0"/>
              <a:t>(¬x1  V   ¬x2   V   x3)</a:t>
            </a:r>
          </a:p>
          <a:p>
            <a:pPr>
              <a:buNone/>
            </a:pPr>
            <a:r>
              <a:rPr lang="en-GB" dirty="0"/>
              <a:t>(x1   V   x2)</a:t>
            </a:r>
          </a:p>
          <a:p>
            <a:pPr>
              <a:buNone/>
            </a:pPr>
            <a:r>
              <a:rPr lang="en-GB" dirty="0"/>
              <a:t>(¬x2  V   ¬x3)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1960" y="213285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{}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707904" y="2420888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31840" y="278092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{x1 = T}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699792" y="3140968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51720" y="3573016"/>
            <a:ext cx="859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{x1 = T</a:t>
            </a:r>
          </a:p>
          <a:p>
            <a:r>
              <a:rPr lang="en-GB" dirty="0"/>
              <a:t> x2 = T}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779912" y="3140968"/>
            <a:ext cx="57606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3573016"/>
            <a:ext cx="853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{x1=T</a:t>
            </a:r>
          </a:p>
          <a:p>
            <a:r>
              <a:rPr lang="en-GB" dirty="0"/>
              <a:t> x2 = F}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75856" y="4581128"/>
            <a:ext cx="827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{x1 = T</a:t>
            </a:r>
          </a:p>
          <a:p>
            <a:r>
              <a:rPr lang="en-GB" dirty="0"/>
              <a:t> x2 = F</a:t>
            </a:r>
          </a:p>
          <a:p>
            <a:r>
              <a:rPr lang="en-GB" dirty="0"/>
              <a:t>X3 = T}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475656" y="4221088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68" y="4581128"/>
            <a:ext cx="859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{x1 = T</a:t>
            </a:r>
          </a:p>
          <a:p>
            <a:r>
              <a:rPr lang="en-GB" dirty="0"/>
              <a:t> x2 = T</a:t>
            </a:r>
          </a:p>
          <a:p>
            <a:r>
              <a:rPr lang="en-GB" dirty="0"/>
              <a:t> x3 = T}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419872" y="4221088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339752" y="4221088"/>
            <a:ext cx="57606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51720" y="4581128"/>
            <a:ext cx="853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{x1 = T</a:t>
            </a:r>
          </a:p>
          <a:p>
            <a:r>
              <a:rPr lang="en-GB" dirty="0"/>
              <a:t> x2 = T</a:t>
            </a:r>
          </a:p>
          <a:p>
            <a:r>
              <a:rPr lang="en-GB" dirty="0"/>
              <a:t> x3 = F}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683568" y="4581128"/>
            <a:ext cx="936104" cy="9361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11560" y="4653136"/>
            <a:ext cx="1008112" cy="9361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79712" y="4509120"/>
            <a:ext cx="936104" cy="9361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907704" y="4581128"/>
            <a:ext cx="1008112" cy="9361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3635829" y="5091948"/>
            <a:ext cx="740228" cy="677481"/>
          </a:xfrm>
          <a:custGeom>
            <a:avLst/>
            <a:gdLst>
              <a:gd name="connsiteX0" fmla="*/ 0 w 740228"/>
              <a:gd name="connsiteY0" fmla="*/ 492423 h 677481"/>
              <a:gd name="connsiteX1" fmla="*/ 32657 w 740228"/>
              <a:gd name="connsiteY1" fmla="*/ 535966 h 677481"/>
              <a:gd name="connsiteX2" fmla="*/ 87085 w 740228"/>
              <a:gd name="connsiteY2" fmla="*/ 601281 h 677481"/>
              <a:gd name="connsiteX3" fmla="*/ 108857 w 740228"/>
              <a:gd name="connsiteY3" fmla="*/ 677481 h 677481"/>
              <a:gd name="connsiteX4" fmla="*/ 195942 w 740228"/>
              <a:gd name="connsiteY4" fmla="*/ 525081 h 677481"/>
              <a:gd name="connsiteX5" fmla="*/ 272142 w 740228"/>
              <a:gd name="connsiteY5" fmla="*/ 448881 h 677481"/>
              <a:gd name="connsiteX6" fmla="*/ 337457 w 740228"/>
              <a:gd name="connsiteY6" fmla="*/ 350909 h 677481"/>
              <a:gd name="connsiteX7" fmla="*/ 424542 w 740228"/>
              <a:gd name="connsiteY7" fmla="*/ 274709 h 677481"/>
              <a:gd name="connsiteX8" fmla="*/ 587828 w 740228"/>
              <a:gd name="connsiteY8" fmla="*/ 122309 h 677481"/>
              <a:gd name="connsiteX9" fmla="*/ 707571 w 740228"/>
              <a:gd name="connsiteY9" fmla="*/ 24338 h 677481"/>
              <a:gd name="connsiteX10" fmla="*/ 740228 w 740228"/>
              <a:gd name="connsiteY10" fmla="*/ 2566 h 67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0228" h="677481">
                <a:moveTo>
                  <a:pt x="0" y="492423"/>
                </a:moveTo>
                <a:cubicBezTo>
                  <a:pt x="10886" y="506937"/>
                  <a:pt x="20850" y="522191"/>
                  <a:pt x="32657" y="535966"/>
                </a:cubicBezTo>
                <a:cubicBezTo>
                  <a:pt x="61550" y="569675"/>
                  <a:pt x="67836" y="562782"/>
                  <a:pt x="87085" y="601281"/>
                </a:cubicBezTo>
                <a:cubicBezTo>
                  <a:pt x="94894" y="616899"/>
                  <a:pt x="105369" y="663528"/>
                  <a:pt x="108857" y="677481"/>
                </a:cubicBezTo>
                <a:cubicBezTo>
                  <a:pt x="128995" y="617061"/>
                  <a:pt x="137109" y="583914"/>
                  <a:pt x="195942" y="525081"/>
                </a:cubicBezTo>
                <a:cubicBezTo>
                  <a:pt x="221342" y="499681"/>
                  <a:pt x="249490" y="476760"/>
                  <a:pt x="272142" y="448881"/>
                </a:cubicBezTo>
                <a:cubicBezTo>
                  <a:pt x="296892" y="418419"/>
                  <a:pt x="311611" y="380447"/>
                  <a:pt x="337457" y="350909"/>
                </a:cubicBezTo>
                <a:cubicBezTo>
                  <a:pt x="362857" y="321881"/>
                  <a:pt x="397268" y="301984"/>
                  <a:pt x="424542" y="274709"/>
                </a:cubicBezTo>
                <a:cubicBezTo>
                  <a:pt x="616060" y="83190"/>
                  <a:pt x="383880" y="283319"/>
                  <a:pt x="587828" y="122309"/>
                </a:cubicBezTo>
                <a:cubicBezTo>
                  <a:pt x="628306" y="90353"/>
                  <a:pt x="671105" y="60805"/>
                  <a:pt x="707571" y="24338"/>
                </a:cubicBezTo>
                <a:cubicBezTo>
                  <a:pt x="731908" y="0"/>
                  <a:pt x="719079" y="2566"/>
                  <a:pt x="740228" y="2566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5724128" y="2564904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could have searched breadth-first and found the same assignment first.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22" grpId="0"/>
      <p:bldP spid="24" grpId="0"/>
      <p:bldP spid="30" grpId="0"/>
      <p:bldP spid="33" grpId="0"/>
      <p:bldP spid="41" grpId="0" animBg="1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search tree contains 2</a:t>
            </a:r>
            <a:r>
              <a:rPr lang="en-GB" baseline="30000" dirty="0"/>
              <a:t>n</a:t>
            </a:r>
            <a:r>
              <a:rPr lang="en-GB" dirty="0"/>
              <a:t> leaves, and in the worst case the search will have to visit all of them.</a:t>
            </a:r>
          </a:p>
          <a:p>
            <a:r>
              <a:rPr lang="en-GB" dirty="0"/>
              <a:t>This would happen if the formula were </a:t>
            </a:r>
            <a:r>
              <a:rPr lang="en-GB" dirty="0" err="1"/>
              <a:t>unsatisfiable</a:t>
            </a:r>
            <a:r>
              <a:rPr lang="en-GB" dirty="0"/>
              <a:t>.</a:t>
            </a:r>
          </a:p>
          <a:p>
            <a:r>
              <a:rPr lang="en-GB" dirty="0"/>
              <a:t>The inference techniques of consistency-checking and propagation can help dramatically in practice.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SAT as a CSP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variables in a SAT formula correspond to the variables of a CSP</a:t>
            </a:r>
          </a:p>
          <a:p>
            <a:r>
              <a:rPr lang="en-GB" dirty="0"/>
              <a:t>The domains of all the variables are the Boolean domain {T,F}</a:t>
            </a:r>
          </a:p>
          <a:p>
            <a:r>
              <a:rPr lang="en-GB" dirty="0"/>
              <a:t>The clauses of the formula are the constraints of the CSP</a:t>
            </a:r>
          </a:p>
          <a:p>
            <a:r>
              <a:rPr lang="en-GB" dirty="0"/>
              <a:t>The problem is then to find an assignment to the variables that satisfies all the constraints (the formula).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2-SAT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 = {x1,x2}</a:t>
            </a:r>
          </a:p>
          <a:p>
            <a:r>
              <a:rPr lang="en-GB" dirty="0"/>
              <a:t>F = (x1 v x2) </a:t>
            </a:r>
          </a:p>
          <a:p>
            <a:pPr>
              <a:buNone/>
            </a:pPr>
            <a:r>
              <a:rPr lang="en-GB" dirty="0"/>
              <a:t>          (x1 v ¬x2)</a:t>
            </a:r>
          </a:p>
          <a:p>
            <a:pPr>
              <a:buNone/>
            </a:pPr>
            <a:r>
              <a:rPr lang="en-GB" dirty="0"/>
              <a:t>          (¬x1 v x2)</a:t>
            </a:r>
          </a:p>
          <a:p>
            <a:pPr>
              <a:buNone/>
            </a:pPr>
            <a:r>
              <a:rPr lang="en-GB" dirty="0"/>
              <a:t>          (¬x1 v ¬x2)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59832" y="2348880"/>
            <a:ext cx="216024" cy="216024"/>
            <a:chOff x="2987824" y="3212976"/>
            <a:chExt cx="432048" cy="360040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987824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03848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203848" y="2996952"/>
            <a:ext cx="216024" cy="216024"/>
            <a:chOff x="2987824" y="3212976"/>
            <a:chExt cx="432048" cy="360040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2987824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03848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75856" y="3501008"/>
            <a:ext cx="216024" cy="216024"/>
            <a:chOff x="2987824" y="3212976"/>
            <a:chExt cx="432048" cy="360040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2987824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203848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11560" y="5157192"/>
            <a:ext cx="3964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Is this formula </a:t>
            </a:r>
            <a:r>
              <a:rPr lang="en-GB" sz="2800" dirty="0" err="1"/>
              <a:t>satisfiable</a:t>
            </a:r>
            <a:r>
              <a:rPr lang="en-GB" sz="2800" dirty="0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92080" y="5157192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No!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69269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{}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843808" y="980728"/>
            <a:ext cx="504056" cy="391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35896" y="980728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95736" y="141277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{x1 = T}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79912" y="141277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{x1 = F}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835696" y="1700808"/>
            <a:ext cx="504056" cy="391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71800" y="1700808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15616" y="2132856"/>
            <a:ext cx="859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{x1 = T</a:t>
            </a:r>
          </a:p>
          <a:p>
            <a:r>
              <a:rPr lang="en-GB" dirty="0"/>
              <a:t> x2 = T}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220072" y="2204864"/>
            <a:ext cx="432048" cy="576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148064" y="2204864"/>
            <a:ext cx="504056" cy="576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27784" y="2132856"/>
            <a:ext cx="853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{x1 = T</a:t>
            </a:r>
          </a:p>
          <a:p>
            <a:r>
              <a:rPr lang="en-GB" dirty="0"/>
              <a:t> x2 = F}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851920" y="1772816"/>
            <a:ext cx="504056" cy="391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63888" y="2132856"/>
            <a:ext cx="859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{x1 = F</a:t>
            </a:r>
          </a:p>
          <a:p>
            <a:r>
              <a:rPr lang="en-GB" dirty="0"/>
              <a:t> x2 = T}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72000" y="1772816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04048" y="2132856"/>
            <a:ext cx="853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{x1 = F</a:t>
            </a:r>
          </a:p>
          <a:p>
            <a:r>
              <a:rPr lang="en-GB" dirty="0"/>
              <a:t> x2 = F}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331640" y="2204864"/>
            <a:ext cx="432048" cy="576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259632" y="2204864"/>
            <a:ext cx="504056" cy="576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843808" y="2204864"/>
            <a:ext cx="432048" cy="576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771800" y="2204864"/>
            <a:ext cx="504056" cy="576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707904" y="2204864"/>
            <a:ext cx="432048" cy="576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635896" y="2204864"/>
            <a:ext cx="504056" cy="576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1560" y="3573016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could have worked this out straight away by noticing that if we set x1 to T then there is no value for x2 that satisfies the remaining constraints, and if we set x1 to F there is still no value for x2 that satisfies all the remaining constraints.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1560" y="5085184"/>
            <a:ext cx="6550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analysis tells us that the formula is </a:t>
            </a:r>
            <a:r>
              <a:rPr lang="en-GB" dirty="0" err="1"/>
              <a:t>unsatisfiable</a:t>
            </a:r>
            <a:r>
              <a:rPr lang="en-GB" dirty="0"/>
              <a:t> with </a:t>
            </a:r>
            <a:r>
              <a:rPr lang="en-GB" dirty="0">
                <a:solidFill>
                  <a:srgbClr val="FF0000"/>
                </a:solidFill>
              </a:rPr>
              <a:t>No Search</a:t>
            </a:r>
            <a:r>
              <a:rPr lang="en-GB" dirty="0"/>
              <a:t>.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6000760" y="357166"/>
            <a:ext cx="2571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 = (x1 v x2) </a:t>
            </a:r>
          </a:p>
          <a:p>
            <a:pPr>
              <a:buNone/>
            </a:pPr>
            <a:r>
              <a:rPr lang="en-GB" dirty="0"/>
              <a:t>          (x1 v ¬x2)</a:t>
            </a:r>
          </a:p>
          <a:p>
            <a:pPr>
              <a:buNone/>
            </a:pPr>
            <a:r>
              <a:rPr lang="en-GB" dirty="0"/>
              <a:t>          (¬x1 v x2)</a:t>
            </a:r>
          </a:p>
          <a:p>
            <a:pPr>
              <a:buNone/>
            </a:pPr>
            <a:r>
              <a:rPr lang="en-GB" dirty="0"/>
              <a:t>          (¬x1 v ¬x2)</a:t>
            </a:r>
          </a:p>
        </p:txBody>
      </p:sp>
      <p:grpSp>
        <p:nvGrpSpPr>
          <p:cNvPr id="34" name="Group 3"/>
          <p:cNvGrpSpPr/>
          <p:nvPr/>
        </p:nvGrpSpPr>
        <p:grpSpPr>
          <a:xfrm>
            <a:off x="7215206" y="428604"/>
            <a:ext cx="216024" cy="216024"/>
            <a:chOff x="2987824" y="3212976"/>
            <a:chExt cx="432048" cy="360040"/>
          </a:xfrm>
        </p:grpSpPr>
        <p:cxnSp>
          <p:nvCxnSpPr>
            <p:cNvPr id="35" name="Straight Connector 4"/>
            <p:cNvCxnSpPr/>
            <p:nvPr/>
          </p:nvCxnSpPr>
          <p:spPr>
            <a:xfrm flipV="1">
              <a:off x="2987824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5"/>
            <p:cNvCxnSpPr/>
            <p:nvPr/>
          </p:nvCxnSpPr>
          <p:spPr>
            <a:xfrm>
              <a:off x="3203848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6"/>
          <p:cNvGrpSpPr/>
          <p:nvPr/>
        </p:nvGrpSpPr>
        <p:grpSpPr>
          <a:xfrm>
            <a:off x="7572396" y="714356"/>
            <a:ext cx="216024" cy="216024"/>
            <a:chOff x="2987824" y="3212976"/>
            <a:chExt cx="432048" cy="360040"/>
          </a:xfrm>
        </p:grpSpPr>
        <p:cxnSp>
          <p:nvCxnSpPr>
            <p:cNvPr id="38" name="Straight Connector 7"/>
            <p:cNvCxnSpPr/>
            <p:nvPr/>
          </p:nvCxnSpPr>
          <p:spPr>
            <a:xfrm flipV="1">
              <a:off x="2987824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8"/>
            <p:cNvCxnSpPr/>
            <p:nvPr/>
          </p:nvCxnSpPr>
          <p:spPr>
            <a:xfrm>
              <a:off x="3203848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9"/>
          <p:cNvGrpSpPr/>
          <p:nvPr/>
        </p:nvGrpSpPr>
        <p:grpSpPr>
          <a:xfrm>
            <a:off x="7643834" y="1000108"/>
            <a:ext cx="216024" cy="216024"/>
            <a:chOff x="2987824" y="3212976"/>
            <a:chExt cx="432048" cy="360040"/>
          </a:xfrm>
        </p:grpSpPr>
        <p:cxnSp>
          <p:nvCxnSpPr>
            <p:cNvPr id="41" name="Straight Connector 10"/>
            <p:cNvCxnSpPr/>
            <p:nvPr/>
          </p:nvCxnSpPr>
          <p:spPr>
            <a:xfrm flipV="1">
              <a:off x="2987824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11"/>
            <p:cNvCxnSpPr/>
            <p:nvPr/>
          </p:nvCxnSpPr>
          <p:spPr>
            <a:xfrm>
              <a:off x="3203848" y="3212976"/>
              <a:ext cx="216024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20" grpId="0"/>
      <p:bldP spid="22" grpId="0"/>
      <p:bldP spid="24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3335</TotalTime>
  <Words>685</Words>
  <Application>Microsoft Office PowerPoint</Application>
  <PresentationFormat>On-screen Show (4:3)</PresentationFormat>
  <Paragraphs>103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Introduction to Artificial Intelligence</vt:lpstr>
      <vt:lpstr>Summary (so far)</vt:lpstr>
      <vt:lpstr>Boolean Satisfiability (SAT)</vt:lpstr>
      <vt:lpstr>Example</vt:lpstr>
      <vt:lpstr>Depth first search</vt:lpstr>
      <vt:lpstr>Complexity</vt:lpstr>
      <vt:lpstr>SAT as a CSP</vt:lpstr>
      <vt:lpstr>A 2-SAT example</vt:lpstr>
      <vt:lpstr>PowerPoint Presentation</vt:lpstr>
      <vt:lpstr>This example in detail</vt:lpstr>
      <vt:lpstr>Constraint Propagation during Search</vt:lpstr>
      <vt:lpstr>4-Queens Problem</vt:lpstr>
      <vt:lpstr>4-Queens Problem</vt:lpstr>
      <vt:lpstr>4-Queens Problem</vt:lpstr>
      <vt:lpstr>4-Queens Problem</vt:lpstr>
      <vt:lpstr>4-Queens Problem</vt:lpstr>
      <vt:lpstr>4-Queens Problem</vt:lpstr>
      <vt:lpstr>4-Queens Problem</vt:lpstr>
      <vt:lpstr>4-Queens Problem</vt:lpstr>
      <vt:lpstr>4-Queens Problem</vt:lpstr>
      <vt:lpstr>4-Queens Problem</vt:lpstr>
      <vt:lpstr>4-Queens Problem</vt:lpstr>
      <vt:lpstr>4-Queens Problem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Satisfiability (SAT)</dc:title>
  <dc:creator>Maria Fox</dc:creator>
  <cp:lastModifiedBy>Daniele Magazzeni</cp:lastModifiedBy>
  <cp:revision>33</cp:revision>
  <dcterms:created xsi:type="dcterms:W3CDTF">2013-01-30T20:40:12Z</dcterms:created>
  <dcterms:modified xsi:type="dcterms:W3CDTF">2017-03-24T09:29:12Z</dcterms:modified>
</cp:coreProperties>
</file>