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56" r:id="rId2"/>
    <p:sldId id="357" r:id="rId3"/>
    <p:sldId id="358" r:id="rId4"/>
    <p:sldId id="359" r:id="rId5"/>
    <p:sldId id="257" r:id="rId6"/>
    <p:sldId id="276" r:id="rId7"/>
    <p:sldId id="354" r:id="rId8"/>
    <p:sldId id="353" r:id="rId9"/>
    <p:sldId id="348" r:id="rId10"/>
    <p:sldId id="349" r:id="rId11"/>
    <p:sldId id="350" r:id="rId12"/>
    <p:sldId id="351" r:id="rId13"/>
    <p:sldId id="352" r:id="rId14"/>
    <p:sldId id="347" r:id="rId15"/>
    <p:sldId id="277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9" r:id="rId25"/>
    <p:sldId id="280" r:id="rId26"/>
    <p:sldId id="281" r:id="rId27"/>
    <p:sldId id="282" r:id="rId28"/>
    <p:sldId id="355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34" r:id="rId42"/>
    <p:sldId id="335" r:id="rId43"/>
    <p:sldId id="336" r:id="rId44"/>
    <p:sldId id="360" r:id="rId45"/>
    <p:sldId id="361" r:id="rId46"/>
    <p:sldId id="296" r:id="rId47"/>
    <p:sldId id="308" r:id="rId48"/>
    <p:sldId id="339" r:id="rId49"/>
    <p:sldId id="317" r:id="rId50"/>
    <p:sldId id="341" r:id="rId51"/>
    <p:sldId id="342" r:id="rId52"/>
    <p:sldId id="343" r:id="rId53"/>
    <p:sldId id="344" r:id="rId54"/>
    <p:sldId id="345" r:id="rId55"/>
    <p:sldId id="369" r:id="rId56"/>
    <p:sldId id="346" r:id="rId57"/>
    <p:sldId id="340" r:id="rId58"/>
    <p:sldId id="362" r:id="rId59"/>
    <p:sldId id="363" r:id="rId60"/>
    <p:sldId id="364" r:id="rId61"/>
    <p:sldId id="365" r:id="rId62"/>
    <p:sldId id="366" r:id="rId6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48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42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CCB662-DF07-4A51-8E97-E46C89ED0002}" type="datetimeFigureOut">
              <a:rPr lang="en-US" smtClean="0"/>
              <a:pPr/>
              <a:t>1/26/2017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6F97D4-4377-4052-B208-0599A37EB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86F532-9BDF-4CBB-80E3-3163BDD5C802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462C9E-B0C2-40A8-8AD3-35D82186FCB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352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2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1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0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0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2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55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7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1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04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7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3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3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53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37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9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38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7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2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80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74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02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44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3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771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2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84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00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06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19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5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28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762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A2855-EEE7-4F53-B875-C117DA789C6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72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47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111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35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232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4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19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06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96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3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278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701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6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4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5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35EE-E3AC-4A76-B2DA-CADE657EB17F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F44E-64C1-4F65-8A85-4231652189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229D-ECA4-41E8-91F6-3CFC133EF3F2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B806-4190-4515-9836-4EF62C2E29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4E62-FE30-4ED6-92A4-D0BBF81FBDC9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6B97-A51A-4023-A764-1EA4AC919E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C766-FE3F-465C-B7FD-5632BC90DD3E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EC65-A2C2-4718-A5FB-0C8072C8A4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8C8D-7E7B-45F9-9D4E-3867FF42EB84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9EB2-88C7-4364-B4DD-A63B799527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A51F-C4EC-45F2-A43B-F378807CFA2E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C188-0AFE-4E52-9EA6-3361FC53E0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A41D-DE91-492A-86B3-5A2AF73699A6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CA37-4193-4FE4-80DF-823A52603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5EDE-9FD0-481B-B6D7-B6FB9BC7B5E3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763-ECCB-42D9-814F-858E9FD4E7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manoid.waseda.ac.jp/booklet/photo/WL-3-196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313" y="5357813"/>
            <a:ext cx="120808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286375"/>
            <a:ext cx="1500188" cy="157162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3E1C8F-0994-4A43-BCF2-F2450BBC178C}" type="datetimeFigureOut">
              <a:rPr lang="en-US"/>
              <a:pPr>
                <a:defRPr/>
              </a:pPr>
              <a:t>1/26/2017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3CD562-D948-4B1E-BDF3-2C8910A029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93215"/>
            <a:ext cx="6000792" cy="3750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27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£2+£2+50p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£2+£2+50p+20p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£2+£2+50p+20p+5p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£2+£2+50p+20p+5p+1p  (optimal solution)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£2+£2+50p+20p+5p+1p  (optimal solution)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  <p:sp>
        <p:nvSpPr>
          <p:cNvPr id="5" name="TextBox 126"/>
          <p:cNvSpPr txBox="1">
            <a:spLocks noChangeArrowheads="1"/>
          </p:cNvSpPr>
          <p:nvPr/>
        </p:nvSpPr>
        <p:spPr bwMode="auto">
          <a:xfrm>
            <a:off x="1714480" y="5572140"/>
            <a:ext cx="5857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j-lt"/>
                <a:cs typeface="Tahoma" pitchFamily="34" charset="0"/>
              </a:rPr>
              <a:t>...unfortunately, machines need to save space, then they will give you a lot of coins...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Customer-side:  pay the exact price                 (</a:t>
            </a:r>
            <a:r>
              <a:rPr lang="en-US" i="1" dirty="0" err="1">
                <a:latin typeface="+mj-lt"/>
              </a:rPr>
              <a:t>maximising</a:t>
            </a:r>
            <a:r>
              <a:rPr lang="en-US" dirty="0">
                <a:latin typeface="+mj-lt"/>
              </a:rPr>
              <a:t> number of coins…)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Symmetric strategy?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lowest-value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  <a:latin typeface="+mj-lt"/>
              </a:rPr>
              <a:t>-it does not work, as it depends on how 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  <a:latin typeface="+mj-lt"/>
              </a:rPr>
              <a:t> many coins the customer has got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-service checkout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n-lt"/>
              </a:rPr>
              <a:t>Two problems:</a:t>
            </a:r>
          </a:p>
          <a:p>
            <a:pPr>
              <a:buNone/>
            </a:pPr>
            <a:endParaRPr lang="en-GB" dirty="0">
              <a:latin typeface="+mn-lt"/>
            </a:endParaRPr>
          </a:p>
          <a:p>
            <a:r>
              <a:rPr lang="en-US" dirty="0">
                <a:latin typeface="+mn-lt"/>
              </a:rPr>
              <a:t>Customer-side:  pay the exact price                                                (</a:t>
            </a:r>
            <a:r>
              <a:rPr lang="en-US" i="1" dirty="0" err="1">
                <a:latin typeface="+mn-lt"/>
              </a:rPr>
              <a:t>maximising</a:t>
            </a:r>
            <a:r>
              <a:rPr lang="en-US" dirty="0">
                <a:latin typeface="+mn-lt"/>
              </a:rPr>
              <a:t> number of coins…)</a:t>
            </a:r>
          </a:p>
          <a:p>
            <a:pPr>
              <a:buNone/>
            </a:pPr>
            <a:endParaRPr lang="en-US" sz="1600" dirty="0">
              <a:latin typeface="+mn-lt"/>
            </a:endParaRPr>
          </a:p>
          <a:p>
            <a:pPr lvl="1">
              <a:buNone/>
            </a:pPr>
            <a:r>
              <a:rPr lang="en-US" sz="1600" u="sng" dirty="0">
                <a:solidFill>
                  <a:schemeClr val="tx2"/>
                </a:solidFill>
                <a:latin typeface="+mn-lt"/>
              </a:rPr>
              <a:t>Example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		price = £ 4.76</a:t>
            </a:r>
            <a:endParaRPr lang="en-US" sz="1600" u="sng" dirty="0">
              <a:solidFill>
                <a:schemeClr val="tx2"/>
              </a:solidFill>
              <a:latin typeface="+mn-lt"/>
            </a:endParaRP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3 x 1p			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3 x 2p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0 x 5p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1 x 10p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3 x 20p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0 x 50p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3 x £1</a:t>
            </a:r>
          </a:p>
          <a:p>
            <a:pPr lvl="1"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1 x £2</a:t>
            </a:r>
          </a:p>
        </p:txBody>
      </p:sp>
      <p:sp>
        <p:nvSpPr>
          <p:cNvPr id="4" name="Rettangolo 3"/>
          <p:cNvSpPr/>
          <p:nvPr/>
        </p:nvSpPr>
        <p:spPr>
          <a:xfrm>
            <a:off x="2143092" y="3714752"/>
            <a:ext cx="7000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1p+1p+1p+2p+2p+2p+10p+20p+20p+20p+£1+£1+£1 = £3.79</a:t>
            </a:r>
            <a:endParaRPr lang="en-GB" sz="1600" dirty="0">
              <a:latin typeface="+mj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143124" y="4447768"/>
            <a:ext cx="7072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1p+1p+2p+2p+10p+20p+20p+20p+£1+£</a:t>
            </a:r>
            <a:r>
              <a:rPr lang="en-US" sz="1600">
                <a:solidFill>
                  <a:schemeClr val="tx2"/>
                </a:solidFill>
                <a:latin typeface="+mj-lt"/>
              </a:rPr>
              <a:t>1+£2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= £ 4.76</a:t>
            </a:r>
            <a:endParaRPr lang="en-GB" sz="1600" dirty="0">
              <a:latin typeface="+mj-lt"/>
            </a:endParaRPr>
          </a:p>
        </p:txBody>
      </p:sp>
      <p:sp>
        <p:nvSpPr>
          <p:cNvPr id="6" name="Rettangolo 3"/>
          <p:cNvSpPr/>
          <p:nvPr/>
        </p:nvSpPr>
        <p:spPr>
          <a:xfrm>
            <a:off x="2143108" y="4019140"/>
            <a:ext cx="7000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1p+1p+1p+2p+2p+2p+10p+20p+20p+20p+£1+£1+£1</a:t>
            </a:r>
            <a:r>
              <a:rPr lang="en-US" sz="1600" dirty="0">
                <a:solidFill>
                  <a:schemeClr val="accent2"/>
                </a:solidFill>
                <a:latin typeface="+mj-lt"/>
              </a:rPr>
              <a:t>+£2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2"/>
                </a:solidFill>
                <a:latin typeface="+mj-lt"/>
              </a:rPr>
              <a:t>£5.79</a:t>
            </a:r>
            <a:endParaRPr lang="en-GB" sz="16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5857916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initial state</a:t>
            </a:r>
          </a:p>
          <a:p>
            <a:r>
              <a:rPr lang="en-US" dirty="0">
                <a:latin typeface="+mj-lt"/>
              </a:rPr>
              <a:t>Set of </a:t>
            </a:r>
            <a:r>
              <a:rPr lang="en-US" b="1" dirty="0">
                <a:latin typeface="+mj-lt"/>
              </a:rPr>
              <a:t>actions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transition function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goal state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cost function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 for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customer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initial state</a:t>
            </a:r>
          </a:p>
          <a:p>
            <a:pPr lvl="1"/>
            <a:r>
              <a:rPr lang="en-US" dirty="0">
                <a:latin typeface="+mj-lt"/>
              </a:rPr>
              <a:t>total: 0</a:t>
            </a:r>
          </a:p>
          <a:p>
            <a:pPr lvl="1"/>
            <a:r>
              <a:rPr lang="en-US" dirty="0">
                <a:latin typeface="+mj-lt"/>
              </a:rPr>
              <a:t>#1p :  3</a:t>
            </a:r>
          </a:p>
          <a:p>
            <a:pPr lvl="1"/>
            <a:r>
              <a:rPr lang="en-US" dirty="0">
                <a:latin typeface="+mj-lt"/>
              </a:rPr>
              <a:t>#2p :  3</a:t>
            </a:r>
          </a:p>
          <a:p>
            <a:pPr lvl="1"/>
            <a:r>
              <a:rPr lang="en-US" dirty="0">
                <a:latin typeface="+mj-lt"/>
              </a:rPr>
              <a:t>#5p :  0</a:t>
            </a:r>
          </a:p>
          <a:p>
            <a:pPr lvl="1"/>
            <a:r>
              <a:rPr lang="en-US" dirty="0">
                <a:latin typeface="+mj-lt"/>
              </a:rPr>
              <a:t>#10p :  1</a:t>
            </a:r>
          </a:p>
          <a:p>
            <a:pPr lvl="1"/>
            <a:r>
              <a:rPr lang="en-US" dirty="0">
                <a:latin typeface="+mj-lt"/>
              </a:rPr>
              <a:t>#20p :  3</a:t>
            </a:r>
          </a:p>
          <a:p>
            <a:pPr lvl="1"/>
            <a:r>
              <a:rPr lang="en-US" dirty="0">
                <a:latin typeface="+mj-lt"/>
              </a:rPr>
              <a:t>#50p :  0</a:t>
            </a:r>
          </a:p>
          <a:p>
            <a:pPr lvl="1"/>
            <a:r>
              <a:rPr lang="en-US" dirty="0">
                <a:latin typeface="+mj-lt"/>
              </a:rPr>
              <a:t># 1£  :  3</a:t>
            </a:r>
          </a:p>
          <a:p>
            <a:pPr lvl="1"/>
            <a:r>
              <a:rPr lang="en-US" dirty="0">
                <a:latin typeface="+mj-lt"/>
              </a:rPr>
              <a:t># 2£  :  1</a:t>
            </a: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 for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customer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set of </a:t>
            </a:r>
            <a:r>
              <a:rPr lang="en-US" b="1" dirty="0">
                <a:latin typeface="+mj-lt"/>
              </a:rPr>
              <a:t>actions</a:t>
            </a:r>
          </a:p>
          <a:p>
            <a:pPr lvl="1"/>
            <a:r>
              <a:rPr lang="en-US" dirty="0">
                <a:latin typeface="+mj-lt"/>
              </a:rPr>
              <a:t>insert(1p)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insert</a:t>
            </a:r>
            <a:r>
              <a:rPr lang="en-US" dirty="0">
                <a:latin typeface="+mj-lt"/>
              </a:rPr>
              <a:t>(2p)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insert</a:t>
            </a:r>
            <a:r>
              <a:rPr lang="en-US" dirty="0">
                <a:latin typeface="+mj-lt"/>
              </a:rPr>
              <a:t>(5p)</a:t>
            </a:r>
          </a:p>
          <a:p>
            <a:pPr lvl="1"/>
            <a:r>
              <a:rPr lang="en-US" dirty="0">
                <a:latin typeface="+mj-lt"/>
              </a:rPr>
              <a:t>insert(10p)</a:t>
            </a:r>
          </a:p>
          <a:p>
            <a:pPr lvl="1"/>
            <a:r>
              <a:rPr lang="en-US" dirty="0">
                <a:latin typeface="+mj-lt"/>
              </a:rPr>
              <a:t>insert(20p)</a:t>
            </a:r>
          </a:p>
          <a:p>
            <a:pPr lvl="1"/>
            <a:r>
              <a:rPr lang="en-US" dirty="0">
                <a:latin typeface="+mj-lt"/>
              </a:rPr>
              <a:t>insert(50p)</a:t>
            </a:r>
          </a:p>
          <a:p>
            <a:pPr lvl="1"/>
            <a:r>
              <a:rPr lang="en-US" dirty="0">
                <a:latin typeface="+mj-lt"/>
              </a:rPr>
              <a:t>insert(1£)</a:t>
            </a:r>
          </a:p>
          <a:p>
            <a:pPr lvl="1"/>
            <a:r>
              <a:rPr lang="en-US" dirty="0">
                <a:latin typeface="+mj-lt"/>
              </a:rPr>
              <a:t>insert(2£)</a:t>
            </a: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module...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Lecturers: Dan Magazzeni and Lela </a:t>
            </a:r>
            <a:r>
              <a:rPr lang="en-GB" dirty="0" err="1"/>
              <a:t>Koulouri</a:t>
            </a:r>
            <a:endParaRPr lang="en-GB" dirty="0"/>
          </a:p>
          <a:p>
            <a:r>
              <a:rPr lang="en-GB" dirty="0"/>
              <a:t>Reading:</a:t>
            </a:r>
          </a:p>
          <a:p>
            <a:pPr lvl="1"/>
            <a:r>
              <a:rPr lang="en-GB" dirty="0"/>
              <a:t>Artificial Intelligence - A Modern Approach (3</a:t>
            </a:r>
            <a:r>
              <a:rPr lang="en-GB" baseline="30000" dirty="0"/>
              <a:t>rd</a:t>
            </a:r>
            <a:r>
              <a:rPr lang="en-GB" dirty="0"/>
              <a:t> edition) </a:t>
            </a:r>
            <a:r>
              <a:rPr lang="en-GB" i="1" dirty="0"/>
              <a:t>Stuart Russell and Peter </a:t>
            </a:r>
            <a:r>
              <a:rPr lang="en-GB" i="1" dirty="0" err="1"/>
              <a:t>Norvig</a:t>
            </a:r>
            <a:r>
              <a:rPr lang="en-GB" i="1" dirty="0"/>
              <a:t>, Prentice Hall Series in AI</a:t>
            </a:r>
          </a:p>
          <a:p>
            <a:pPr lvl="1"/>
            <a:r>
              <a:rPr lang="en-GB" dirty="0"/>
              <a:t>Other papers suggested by lecturer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All the slides and notes on KEATS</a:t>
            </a:r>
          </a:p>
          <a:p>
            <a:r>
              <a:rPr lang="en-US" dirty="0"/>
              <a:t>Lectures start at 10.10am ! </a:t>
            </a:r>
            <a:endParaRPr lang="en-GB" dirty="0"/>
          </a:p>
          <a:p>
            <a:r>
              <a:rPr lang="en-GB" dirty="0"/>
              <a:t>Office Hours: 14:00-16:00 Tuesdays or by appointment (my office is S6.19, Strand Campus, 6</a:t>
            </a:r>
            <a:r>
              <a:rPr lang="en-GB" baseline="30000" dirty="0"/>
              <a:t>th</a:t>
            </a:r>
            <a:r>
              <a:rPr lang="en-GB" dirty="0"/>
              <a:t> Floor)</a:t>
            </a:r>
          </a:p>
          <a:p>
            <a:r>
              <a:rPr lang="en-GB" dirty="0"/>
              <a:t>Assessment: </a:t>
            </a:r>
          </a:p>
          <a:p>
            <a:pPr lvl="1"/>
            <a:r>
              <a:rPr lang="en-GB" dirty="0"/>
              <a:t>15%+15%: Coursework</a:t>
            </a:r>
          </a:p>
          <a:p>
            <a:pPr lvl="1"/>
            <a:r>
              <a:rPr lang="en-GB" dirty="0"/>
              <a:t>70%: Exam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285984" y="607220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Coursework: develop your own AI application!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 for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customer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set of </a:t>
            </a:r>
            <a:r>
              <a:rPr lang="en-US" b="1" dirty="0">
                <a:latin typeface="+mj-lt"/>
              </a:rPr>
              <a:t>actions	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Preconditions</a:t>
            </a:r>
          </a:p>
          <a:p>
            <a:pPr lvl="1"/>
            <a:r>
              <a:rPr lang="en-US" dirty="0">
                <a:latin typeface="+mj-lt"/>
              </a:rPr>
              <a:t>insert(1p)</a:t>
            </a:r>
          </a:p>
          <a:p>
            <a:pPr lvl="1"/>
            <a:r>
              <a:rPr lang="en-US" dirty="0">
                <a:latin typeface="+mj-lt"/>
              </a:rPr>
              <a:t>insert(2p)</a:t>
            </a:r>
          </a:p>
          <a:p>
            <a:pPr lvl="1"/>
            <a:r>
              <a:rPr lang="en-US" dirty="0">
                <a:latin typeface="+mj-lt"/>
              </a:rPr>
              <a:t>insert(5p)</a:t>
            </a:r>
          </a:p>
          <a:p>
            <a:pPr lvl="1"/>
            <a:r>
              <a:rPr lang="en-US" dirty="0">
                <a:latin typeface="+mj-lt"/>
              </a:rPr>
              <a:t>insert(10p)</a:t>
            </a:r>
          </a:p>
          <a:p>
            <a:pPr lvl="1"/>
            <a:r>
              <a:rPr lang="en-US" dirty="0">
                <a:latin typeface="+mj-lt"/>
              </a:rPr>
              <a:t>insert(20p)</a:t>
            </a:r>
          </a:p>
          <a:p>
            <a:pPr lvl="1"/>
            <a:r>
              <a:rPr lang="en-US" dirty="0">
                <a:latin typeface="+mj-lt"/>
              </a:rPr>
              <a:t>insert(50p)</a:t>
            </a:r>
          </a:p>
          <a:p>
            <a:pPr lvl="1"/>
            <a:r>
              <a:rPr lang="en-US" dirty="0">
                <a:latin typeface="+mj-lt"/>
              </a:rPr>
              <a:t>insert(1£)</a:t>
            </a:r>
          </a:p>
          <a:p>
            <a:pPr lvl="1"/>
            <a:r>
              <a:rPr lang="en-US" dirty="0">
                <a:latin typeface="+mj-lt"/>
              </a:rPr>
              <a:t>insert(2£)</a:t>
            </a: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 for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customer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set of </a:t>
            </a:r>
            <a:r>
              <a:rPr lang="en-US" b="1" dirty="0">
                <a:latin typeface="+mj-lt"/>
              </a:rPr>
              <a:t>actions	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Preconditions</a:t>
            </a:r>
          </a:p>
          <a:p>
            <a:pPr lvl="1"/>
            <a:r>
              <a:rPr lang="en-US" dirty="0">
                <a:latin typeface="+mj-lt"/>
              </a:rPr>
              <a:t>insert(1p)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#1p &gt; 0	</a:t>
            </a:r>
          </a:p>
          <a:p>
            <a:pPr lvl="1"/>
            <a:r>
              <a:rPr lang="en-US" dirty="0">
                <a:latin typeface="+mj-lt"/>
              </a:rPr>
              <a:t>insert(2p) 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#2p &gt; 0			</a:t>
            </a:r>
          </a:p>
          <a:p>
            <a:pPr lvl="1"/>
            <a:r>
              <a:rPr lang="en-US" dirty="0">
                <a:latin typeface="+mj-lt"/>
              </a:rPr>
              <a:t>insert(5p) 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#5p &gt; 0</a:t>
            </a:r>
          </a:p>
          <a:p>
            <a:pPr lvl="1"/>
            <a:r>
              <a:rPr lang="en-US" dirty="0">
                <a:latin typeface="+mj-lt"/>
              </a:rPr>
              <a:t>insert(10p)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#10p &gt; 0</a:t>
            </a:r>
          </a:p>
          <a:p>
            <a:pPr lvl="1"/>
            <a:r>
              <a:rPr lang="en-US" dirty="0">
                <a:latin typeface="+mj-lt"/>
              </a:rPr>
              <a:t>insert(20p)               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#20p &gt; 0</a:t>
            </a:r>
          </a:p>
          <a:p>
            <a:pPr lvl="1"/>
            <a:r>
              <a:rPr lang="en-US" dirty="0">
                <a:latin typeface="+mj-lt"/>
              </a:rPr>
              <a:t>insert(50p)               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#50p &gt; 0</a:t>
            </a:r>
          </a:p>
          <a:p>
            <a:pPr lvl="1"/>
            <a:r>
              <a:rPr lang="en-US" dirty="0">
                <a:latin typeface="+mj-lt"/>
              </a:rPr>
              <a:t>insert(1£) 	 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#1£ &gt; 0</a:t>
            </a:r>
          </a:p>
          <a:p>
            <a:pPr lvl="1"/>
            <a:r>
              <a:rPr lang="en-US" dirty="0">
                <a:latin typeface="+mj-lt"/>
              </a:rPr>
              <a:t>insert(2£) 	  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#2£ &gt; 0</a:t>
            </a:r>
          </a:p>
        </p:txBody>
      </p:sp>
      <p:pic>
        <p:nvPicPr>
          <p:cNvPr id="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Formulation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</a:t>
            </a:r>
            <a:endParaRPr lang="en-GB" b="1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transition function F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F(</a:t>
            </a:r>
            <a:r>
              <a:rPr lang="en-US" dirty="0" err="1">
                <a:latin typeface="+mj-lt"/>
              </a:rPr>
              <a:t>state,insert</a:t>
            </a:r>
            <a:r>
              <a:rPr lang="en-US" dirty="0">
                <a:latin typeface="+mj-lt"/>
              </a:rPr>
              <a:t>(1p)):</a:t>
            </a:r>
          </a:p>
          <a:p>
            <a:pPr lvl="2">
              <a:buNone/>
            </a:pPr>
            <a:r>
              <a:rPr lang="en-US" dirty="0">
                <a:latin typeface="+mj-lt"/>
              </a:rPr>
              <a:t>total = total + 1p</a:t>
            </a:r>
          </a:p>
          <a:p>
            <a:pPr lvl="2">
              <a:buNone/>
            </a:pPr>
            <a:r>
              <a:rPr lang="en-US" dirty="0">
                <a:latin typeface="+mj-lt"/>
              </a:rPr>
              <a:t>#1p = #1p - 1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…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…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F(</a:t>
            </a:r>
            <a:r>
              <a:rPr lang="en-US" dirty="0" err="1">
                <a:latin typeface="+mj-lt"/>
              </a:rPr>
              <a:t>state,insert</a:t>
            </a:r>
            <a:r>
              <a:rPr lang="en-US" dirty="0">
                <a:latin typeface="+mj-lt"/>
              </a:rPr>
              <a:t>(2£)):</a:t>
            </a:r>
          </a:p>
          <a:p>
            <a:pPr lvl="2">
              <a:buNone/>
            </a:pPr>
            <a:r>
              <a:rPr lang="en-US" dirty="0">
                <a:latin typeface="+mj-lt"/>
              </a:rPr>
              <a:t>total = total + 2£</a:t>
            </a:r>
          </a:p>
          <a:p>
            <a:pPr lvl="2">
              <a:buNone/>
            </a:pPr>
            <a:r>
              <a:rPr lang="en-US" dirty="0">
                <a:latin typeface="+mj-lt"/>
              </a:rPr>
              <a:t>#2£ = #2£ - 1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Formulation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6715172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n-lt"/>
              </a:rPr>
              <a:t>Model description</a:t>
            </a:r>
            <a:endParaRPr lang="en-GB" b="1" dirty="0">
              <a:solidFill>
                <a:schemeClr val="tx2"/>
              </a:solidFill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goal state</a:t>
            </a:r>
          </a:p>
          <a:p>
            <a:pPr lvl="1">
              <a:buNone/>
            </a:pPr>
            <a:r>
              <a:rPr lang="en-US" dirty="0">
                <a:latin typeface="+mn-lt"/>
              </a:rPr>
              <a:t>total &gt;= £ 4.76   (price) 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(why not total =</a:t>
            </a:r>
            <a:r>
              <a:rPr lang="en-US" dirty="0">
                <a:solidFill>
                  <a:srgbClr val="FF0000"/>
                </a:solidFill>
              </a:rPr>
              <a:t> £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4.76?)</a:t>
            </a:r>
          </a:p>
          <a:p>
            <a:pPr lvl="1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cost function</a:t>
            </a:r>
            <a:endParaRPr lang="en-US" dirty="0">
              <a:latin typeface="+mn-lt"/>
            </a:endParaRPr>
          </a:p>
          <a:p>
            <a:pPr lvl="1">
              <a:buNone/>
            </a:pPr>
            <a:r>
              <a:rPr lang="en-US">
                <a:latin typeface="+mn-lt"/>
              </a:rPr>
              <a:t>(# coins at the end)</a:t>
            </a:r>
            <a:endParaRPr lang="en-US" dirty="0">
              <a:latin typeface="+mn-lt"/>
            </a:endParaRPr>
          </a:p>
          <a:p>
            <a:pPr lvl="1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Formulation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5929354" cy="5126055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Model description</a:t>
            </a:r>
            <a:endParaRPr lang="en-GB" b="1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solution </a:t>
            </a:r>
            <a:r>
              <a:rPr lang="en-US" dirty="0">
                <a:latin typeface="+mj-lt"/>
              </a:rPr>
              <a:t>to a problem is an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action sequence</a:t>
            </a:r>
            <a:r>
              <a:rPr lang="en-US" dirty="0">
                <a:latin typeface="+mj-lt"/>
              </a:rPr>
              <a:t> that leads from the initial state to the goal state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optimal solution</a:t>
            </a:r>
            <a:r>
              <a:rPr lang="en-US" dirty="0">
                <a:latin typeface="+mj-lt"/>
              </a:rPr>
              <a:t> is the solution with the lowest (highest) cost function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Other examples</a:t>
            </a:r>
            <a:endParaRPr lang="en-GB" dirty="0"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5929354" cy="5126055"/>
          </a:xfrm>
        </p:spPr>
        <p:txBody>
          <a:bodyPr/>
          <a:lstStyle/>
          <a:p>
            <a:r>
              <a:rPr lang="en-GB" dirty="0">
                <a:latin typeface="+mj-lt"/>
              </a:rPr>
              <a:t>The 8-puzzle</a:t>
            </a:r>
          </a:p>
          <a:p>
            <a:r>
              <a:rPr lang="en-GB" dirty="0">
                <a:latin typeface="+mj-lt"/>
              </a:rPr>
              <a:t>The 8-queens problem</a:t>
            </a:r>
          </a:p>
          <a:p>
            <a:r>
              <a:rPr lang="en-GB" dirty="0">
                <a:latin typeface="+mj-lt"/>
              </a:rPr>
              <a:t>Sudoku</a:t>
            </a:r>
          </a:p>
          <a:p>
            <a:r>
              <a:rPr lang="en-GB" dirty="0">
                <a:latin typeface="+mj-lt"/>
              </a:rPr>
              <a:t>Travelling salesman problem</a:t>
            </a:r>
          </a:p>
          <a:p>
            <a:r>
              <a:rPr lang="en-GB" dirty="0">
                <a:latin typeface="+mj-lt"/>
              </a:rPr>
              <a:t>...</a:t>
            </a:r>
          </a:p>
          <a:p>
            <a:endParaRPr lang="en-GB" dirty="0">
              <a:latin typeface="+mj-lt"/>
            </a:endParaRPr>
          </a:p>
          <a:p>
            <a:pPr>
              <a:buNone/>
            </a:pPr>
            <a:endParaRPr lang="en-GB" dirty="0">
              <a:latin typeface="+mj-lt"/>
            </a:endParaRPr>
          </a:p>
          <a:p>
            <a:pPr lvl="1"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sp>
        <p:nvSpPr>
          <p:cNvPr id="95234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236" name="AutoShape 4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000108"/>
            <a:ext cx="3267075" cy="1400175"/>
          </a:xfrm>
          <a:prstGeom prst="rect">
            <a:avLst/>
          </a:prstGeom>
        </p:spPr>
      </p:pic>
      <p:pic>
        <p:nvPicPr>
          <p:cNvPr id="7" name="Picture 6" descr="8-queens-confi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2714620"/>
            <a:ext cx="1818402" cy="1818402"/>
          </a:xfrm>
          <a:prstGeom prst="rect">
            <a:avLst/>
          </a:prstGeom>
        </p:spPr>
      </p:pic>
      <p:pic>
        <p:nvPicPr>
          <p:cNvPr id="8" name="Picture 7" descr="download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4" y="3286124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>
                <a:latin typeface="+mj-lt"/>
              </a:rPr>
              <a:t>Graph Search</a:t>
            </a:r>
            <a:br>
              <a:rPr lang="en-GB" sz="4000" dirty="0">
                <a:latin typeface="+mj-lt"/>
              </a:rPr>
            </a:br>
            <a:r>
              <a:rPr lang="en-GB" sz="3600" i="1" dirty="0">
                <a:latin typeface="+mj-lt"/>
              </a:rPr>
              <a:t>(searching for solutions...)</a:t>
            </a:r>
            <a:endParaRPr lang="en-GB" sz="4000" i="1" dirty="0">
              <a:latin typeface="+mj-lt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5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+mj-lt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215062" y="785794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root</a:t>
            </a:r>
            <a:r>
              <a:rPr lang="en-GB" dirty="0">
                <a:latin typeface="+mj-lt"/>
                <a:cs typeface="Tahoma" pitchFamily="34" charset="0"/>
              </a:rPr>
              <a:t> node = </a:t>
            </a:r>
            <a:r>
              <a:rPr lang="en-GB" b="1" dirty="0">
                <a:latin typeface="+mj-lt"/>
                <a:cs typeface="Tahoma" pitchFamily="34" charset="0"/>
              </a:rPr>
              <a:t>initial </a:t>
            </a:r>
            <a:r>
              <a:rPr lang="en-GB" dirty="0">
                <a:latin typeface="+mj-lt"/>
                <a:cs typeface="Tahoma" pitchFamily="34" charset="0"/>
              </a:rPr>
              <a:t>state</a:t>
            </a:r>
          </a:p>
        </p:txBody>
      </p:sp>
      <p:cxnSp>
        <p:nvCxnSpPr>
          <p:cNvPr id="116" name="Straight Arrow Connector 131"/>
          <p:cNvCxnSpPr/>
          <p:nvPr/>
        </p:nvCxnSpPr>
        <p:spPr>
          <a:xfrm rot="10800000" flipV="1">
            <a:off x="5214942" y="1000106"/>
            <a:ext cx="9286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42910" y="13524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initial state</a:t>
            </a:r>
          </a:p>
          <a:p>
            <a:pPr lvl="1"/>
            <a:r>
              <a:rPr lang="en-US" dirty="0"/>
              <a:t>total: 0</a:t>
            </a:r>
          </a:p>
          <a:p>
            <a:pPr lvl="1"/>
            <a:r>
              <a:rPr lang="en-US" dirty="0"/>
              <a:t>#1p :  3</a:t>
            </a:r>
          </a:p>
          <a:p>
            <a:pPr lvl="1"/>
            <a:r>
              <a:rPr lang="en-US" dirty="0"/>
              <a:t>#2p :  3</a:t>
            </a:r>
          </a:p>
          <a:p>
            <a:pPr lvl="1"/>
            <a:r>
              <a:rPr lang="en-US" dirty="0"/>
              <a:t>#5p :  0</a:t>
            </a:r>
          </a:p>
          <a:p>
            <a:pPr lvl="1"/>
            <a:r>
              <a:rPr lang="en-US" dirty="0"/>
              <a:t>#10p :  1</a:t>
            </a:r>
          </a:p>
          <a:p>
            <a:pPr lvl="1"/>
            <a:r>
              <a:rPr lang="en-US" dirty="0"/>
              <a:t>#20p :  3</a:t>
            </a:r>
          </a:p>
          <a:p>
            <a:pPr lvl="1"/>
            <a:r>
              <a:rPr lang="en-US" dirty="0"/>
              <a:t>#50p :  0</a:t>
            </a:r>
          </a:p>
          <a:p>
            <a:pPr lvl="1"/>
            <a:r>
              <a:rPr lang="en-US" dirty="0"/>
              <a:t># 1£  :  3</a:t>
            </a:r>
          </a:p>
          <a:p>
            <a:pPr lvl="1"/>
            <a:r>
              <a:rPr lang="en-US" dirty="0"/>
              <a:t># 2£  : 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5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  <a:latin typeface="+mj-lt"/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215062" y="785794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root</a:t>
            </a:r>
            <a:r>
              <a:rPr lang="en-GB" dirty="0">
                <a:latin typeface="+mj-lt"/>
                <a:cs typeface="Tahoma" pitchFamily="34" charset="0"/>
              </a:rPr>
              <a:t> node = </a:t>
            </a:r>
            <a:r>
              <a:rPr lang="en-GB" b="1" dirty="0">
                <a:latin typeface="+mj-lt"/>
                <a:cs typeface="Tahoma" pitchFamily="34" charset="0"/>
              </a:rPr>
              <a:t>initial </a:t>
            </a:r>
            <a:r>
              <a:rPr lang="en-GB" dirty="0">
                <a:latin typeface="+mj-lt"/>
                <a:cs typeface="Tahoma" pitchFamily="34" charset="0"/>
              </a:rPr>
              <a:t>state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2844" y="785794"/>
            <a:ext cx="30718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Calibri" pitchFamily="34" charset="0"/>
              </a:rPr>
              <a:t>Let’s </a:t>
            </a:r>
            <a:r>
              <a:rPr lang="en-GB" b="1" dirty="0">
                <a:solidFill>
                  <a:schemeClr val="tx2"/>
                </a:solidFill>
                <a:latin typeface="Calibri" pitchFamily="34" charset="0"/>
              </a:rPr>
              <a:t>expand </a:t>
            </a:r>
            <a:r>
              <a:rPr lang="en-GB" dirty="0">
                <a:solidFill>
                  <a:schemeClr val="tx2"/>
                </a:solidFill>
                <a:latin typeface="Calibri" pitchFamily="34" charset="0"/>
              </a:rPr>
              <a:t>the current state</a:t>
            </a:r>
          </a:p>
        </p:txBody>
      </p:sp>
      <p:cxnSp>
        <p:nvCxnSpPr>
          <p:cNvPr id="116" name="Straight Arrow Connector 131"/>
          <p:cNvCxnSpPr/>
          <p:nvPr/>
        </p:nvCxnSpPr>
        <p:spPr>
          <a:xfrm rot="10800000" flipV="1">
            <a:off x="5214942" y="1000106"/>
            <a:ext cx="9286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28828" y="1357298"/>
            <a:ext cx="6715172" cy="5126055"/>
          </a:xfrm>
        </p:spPr>
        <p:txBody>
          <a:bodyPr/>
          <a:lstStyle/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The set of </a:t>
            </a:r>
            <a:r>
              <a:rPr lang="en-US" b="1" dirty="0">
                <a:latin typeface="+mj-lt"/>
              </a:rPr>
              <a:t>actions	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Preconditions</a:t>
            </a:r>
          </a:p>
          <a:p>
            <a:pPr lvl="1"/>
            <a:r>
              <a:rPr lang="en-US" dirty="0">
                <a:latin typeface="+mj-lt"/>
              </a:rPr>
              <a:t>insert(1p)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#1p &gt; 0	</a:t>
            </a:r>
          </a:p>
          <a:p>
            <a:pPr lvl="1"/>
            <a:r>
              <a:rPr lang="en-US" dirty="0">
                <a:latin typeface="+mj-lt"/>
              </a:rPr>
              <a:t>insert(2p) 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#2p &gt; 0			</a:t>
            </a:r>
          </a:p>
          <a:p>
            <a:pPr lvl="1"/>
            <a:r>
              <a:rPr lang="en-US" dirty="0">
                <a:latin typeface="+mj-lt"/>
              </a:rPr>
              <a:t>insert(5p) 	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#5p &gt; 0</a:t>
            </a:r>
          </a:p>
          <a:p>
            <a:pPr lvl="1"/>
            <a:r>
              <a:rPr lang="en-US" dirty="0">
                <a:latin typeface="+mj-lt"/>
              </a:rPr>
              <a:t>insert(10p)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#10p &gt; 0</a:t>
            </a:r>
          </a:p>
          <a:p>
            <a:pPr lvl="1"/>
            <a:r>
              <a:rPr lang="en-US" dirty="0">
                <a:latin typeface="+mj-lt"/>
              </a:rPr>
              <a:t>insert(20p)               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#20p &gt; 0</a:t>
            </a:r>
          </a:p>
          <a:p>
            <a:pPr lvl="1"/>
            <a:r>
              <a:rPr lang="en-US" dirty="0">
                <a:latin typeface="+mj-lt"/>
              </a:rPr>
              <a:t>insert(50p)               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#50p &gt; 0</a:t>
            </a:r>
          </a:p>
          <a:p>
            <a:pPr lvl="1"/>
            <a:r>
              <a:rPr lang="en-US" dirty="0">
                <a:latin typeface="+mj-lt"/>
              </a:rPr>
              <a:t>insert(1£) 	 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#1£ &gt; 0</a:t>
            </a:r>
          </a:p>
          <a:p>
            <a:pPr lvl="1"/>
            <a:r>
              <a:rPr lang="en-US" dirty="0">
                <a:latin typeface="+mj-lt"/>
              </a:rPr>
              <a:t>insert(2£) 	       	     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#2£ &gt; 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5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20" name="Straight Arrow Connector 19"/>
          <p:cNvCxnSpPr>
            <a:stCxn id="5" idx="2"/>
            <a:endCxn id="120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19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6" name="TextBox 126"/>
          <p:cNvSpPr txBox="1">
            <a:spLocks noChangeArrowheads="1"/>
          </p:cNvSpPr>
          <p:nvPr/>
        </p:nvSpPr>
        <p:spPr bwMode="auto">
          <a:xfrm>
            <a:off x="4572000" y="2071678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parent </a:t>
            </a:r>
            <a:r>
              <a:rPr lang="en-GB" dirty="0">
                <a:latin typeface="+mj-lt"/>
                <a:cs typeface="Tahoma" pitchFamily="34" charset="0"/>
              </a:rPr>
              <a:t>node</a:t>
            </a:r>
          </a:p>
        </p:txBody>
      </p:sp>
      <p:cxnSp>
        <p:nvCxnSpPr>
          <p:cNvPr id="47" name="Straight Arrow Connector 131"/>
          <p:cNvCxnSpPr/>
          <p:nvPr/>
        </p:nvCxnSpPr>
        <p:spPr>
          <a:xfrm rot="16200000" flipV="1">
            <a:off x="4572000" y="164305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1285852" y="3143248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child </a:t>
            </a:r>
            <a:r>
              <a:rPr lang="en-GB" dirty="0">
                <a:latin typeface="+mj-lt"/>
                <a:cs typeface="Tahoma" pitchFamily="34" charset="0"/>
              </a:rPr>
              <a:t>node</a:t>
            </a:r>
          </a:p>
        </p:txBody>
      </p:sp>
      <p:cxnSp>
        <p:nvCxnSpPr>
          <p:cNvPr id="51" name="Straight Arrow Connector 131"/>
          <p:cNvCxnSpPr/>
          <p:nvPr/>
        </p:nvCxnSpPr>
        <p:spPr>
          <a:xfrm rot="16200000" flipV="1">
            <a:off x="1285852" y="271462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126"/>
          <p:cNvSpPr txBox="1">
            <a:spLocks noChangeArrowheads="1"/>
          </p:cNvSpPr>
          <p:nvPr/>
        </p:nvSpPr>
        <p:spPr bwMode="auto">
          <a:xfrm>
            <a:off x="928662" y="571504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edge</a:t>
            </a:r>
            <a:endParaRPr lang="en-GB" dirty="0">
              <a:latin typeface="+mj-lt"/>
              <a:cs typeface="Tahoma" pitchFamily="34" charset="0"/>
            </a:endParaRPr>
          </a:p>
        </p:txBody>
      </p:sp>
      <p:cxnSp>
        <p:nvCxnSpPr>
          <p:cNvPr id="53" name="Straight Arrow Connector 131"/>
          <p:cNvCxnSpPr/>
          <p:nvPr/>
        </p:nvCxnSpPr>
        <p:spPr>
          <a:xfrm>
            <a:off x="1571604" y="928670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9" grpId="0"/>
      <p:bldP spid="4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module...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Graph search</a:t>
            </a:r>
          </a:p>
          <a:p>
            <a:r>
              <a:rPr lang="en-GB" dirty="0"/>
              <a:t>Heuristic Search</a:t>
            </a:r>
          </a:p>
          <a:p>
            <a:r>
              <a:rPr lang="en-GB" dirty="0"/>
              <a:t>Problem Modelling</a:t>
            </a:r>
          </a:p>
          <a:p>
            <a:r>
              <a:rPr lang="en-GB"/>
              <a:t>Machine Learning</a:t>
            </a:r>
          </a:p>
          <a:p>
            <a:r>
              <a:rPr lang="en-GB"/>
              <a:t>Neural </a:t>
            </a:r>
            <a:r>
              <a:rPr lang="en-GB" dirty="0"/>
              <a:t>Networks</a:t>
            </a:r>
          </a:p>
          <a:p>
            <a:r>
              <a:rPr lang="en-GB" dirty="0"/>
              <a:t>Artificial Intelligence Planning</a:t>
            </a:r>
          </a:p>
          <a:p>
            <a:r>
              <a:rPr lang="en-GB" dirty="0"/>
              <a:t>Constraint Satisfaction Problem (CSP)</a:t>
            </a:r>
          </a:p>
        </p:txBody>
      </p:sp>
    </p:spTree>
    <p:extLst>
      <p:ext uri="{BB962C8B-B14F-4D97-AF65-F5344CB8AC3E}">
        <p14:creationId xmlns:p14="http://schemas.microsoft.com/office/powerpoint/2010/main" val="289309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5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20" name="Straight Arrow Connector 19"/>
          <p:cNvCxnSpPr>
            <a:stCxn id="5" idx="2"/>
            <a:endCxn id="120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121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123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126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131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135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19"/>
          <p:cNvCxnSpPr>
            <a:stCxn id="5" idx="3"/>
            <a:endCxn id="121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29" name="Straight Arrow Connector 19"/>
          <p:cNvCxnSpPr>
            <a:endCxn id="123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/>
          <p:cNvCxnSpPr>
            <a:endCxn id="126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9"/>
          <p:cNvCxnSpPr>
            <a:stCxn id="5" idx="5"/>
            <a:endCxn id="131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9"/>
          <p:cNvCxnSpPr>
            <a:stCxn id="5" idx="6"/>
            <a:endCxn id="135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1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3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4" name="TextBox 126"/>
          <p:cNvSpPr txBox="1">
            <a:spLocks noChangeArrowheads="1"/>
          </p:cNvSpPr>
          <p:nvPr/>
        </p:nvSpPr>
        <p:spPr bwMode="auto">
          <a:xfrm>
            <a:off x="8215338" y="1928802"/>
            <a:ext cx="928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+mj-lt"/>
                <a:cs typeface="Tahoma" pitchFamily="34" charset="0"/>
              </a:rPr>
              <a:t>Level 1</a:t>
            </a:r>
            <a:endParaRPr lang="en-GB" dirty="0">
              <a:solidFill>
                <a:schemeClr val="tx2"/>
              </a:solidFill>
              <a:latin typeface="+mj-lt"/>
              <a:cs typeface="Tahoma" pitchFamily="34" charset="0"/>
            </a:endParaRPr>
          </a:p>
        </p:txBody>
      </p:sp>
      <p:sp>
        <p:nvSpPr>
          <p:cNvPr id="35" name="TextBox 126"/>
          <p:cNvSpPr txBox="1">
            <a:spLocks noChangeArrowheads="1"/>
          </p:cNvSpPr>
          <p:nvPr/>
        </p:nvSpPr>
        <p:spPr bwMode="auto">
          <a:xfrm>
            <a:off x="8215338" y="857232"/>
            <a:ext cx="928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+mj-lt"/>
                <a:cs typeface="Tahoma" pitchFamily="34" charset="0"/>
              </a:rPr>
              <a:t>Level 0</a:t>
            </a:r>
            <a:endParaRPr lang="en-GB" dirty="0">
              <a:solidFill>
                <a:schemeClr val="tx2"/>
              </a:solidFill>
              <a:latin typeface="+mj-lt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3" grpId="0" animBg="1"/>
      <p:bldP spid="126" grpId="0" animBg="1"/>
      <p:bldP spid="131" grpId="0" animBg="1"/>
      <p:bldP spid="135" grpId="0" animBg="1"/>
      <p:bldP spid="19" grpId="0"/>
      <p:bldP spid="24" grpId="0"/>
      <p:bldP spid="45" grpId="0"/>
      <p:bldP spid="30" grpId="0"/>
      <p:bldP spid="31" grpId="0"/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23" name="TextBox 133"/>
          <p:cNvSpPr txBox="1">
            <a:spLocks noChangeArrowheads="1"/>
          </p:cNvSpPr>
          <p:nvPr/>
        </p:nvSpPr>
        <p:spPr bwMode="auto">
          <a:xfrm>
            <a:off x="1142976" y="3500438"/>
            <a:ext cx="30718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Calibri" pitchFamily="34" charset="0"/>
              </a:rPr>
              <a:t>Is there a goal state ?</a:t>
            </a:r>
          </a:p>
        </p:txBody>
      </p:sp>
      <p:sp>
        <p:nvSpPr>
          <p:cNvPr id="26" name="TextBox 133"/>
          <p:cNvSpPr txBox="1">
            <a:spLocks noChangeArrowheads="1"/>
          </p:cNvSpPr>
          <p:nvPr/>
        </p:nvSpPr>
        <p:spPr bwMode="auto">
          <a:xfrm>
            <a:off x="4857752" y="3500438"/>
            <a:ext cx="1928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7" name="TextBox 133"/>
          <p:cNvSpPr txBox="1">
            <a:spLocks noChangeArrowheads="1"/>
          </p:cNvSpPr>
          <p:nvPr/>
        </p:nvSpPr>
        <p:spPr bwMode="auto">
          <a:xfrm>
            <a:off x="1142976" y="4202676"/>
            <a:ext cx="30718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Calibri" pitchFamily="34" charset="0"/>
              </a:rPr>
              <a:t>Expand a new state</a:t>
            </a: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4857752" y="4202676"/>
            <a:ext cx="1928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alibri" pitchFamily="34" charset="0"/>
              </a:rPr>
              <a:t>Which one ?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1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2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3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6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1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3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6"/>
          <p:cNvSpPr txBox="1">
            <a:spLocks noChangeArrowheads="1"/>
          </p:cNvSpPr>
          <p:nvPr/>
        </p:nvSpPr>
        <p:spPr bwMode="auto">
          <a:xfrm>
            <a:off x="7572396" y="3143248"/>
            <a:ext cx="1214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+mj-lt"/>
                <a:cs typeface="Tahoma" pitchFamily="34" charset="0"/>
              </a:rPr>
              <a:t>leaf </a:t>
            </a:r>
            <a:r>
              <a:rPr lang="en-GB" dirty="0">
                <a:latin typeface="+mj-lt"/>
                <a:cs typeface="Tahoma" pitchFamily="34" charset="0"/>
              </a:rPr>
              <a:t>node</a:t>
            </a:r>
          </a:p>
        </p:txBody>
      </p:sp>
      <p:cxnSp>
        <p:nvCxnSpPr>
          <p:cNvPr id="51" name="Straight Arrow Connector 131"/>
          <p:cNvCxnSpPr/>
          <p:nvPr/>
        </p:nvCxnSpPr>
        <p:spPr>
          <a:xfrm rot="16200000" flipV="1">
            <a:off x="7715272" y="271462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126"/>
          <p:cNvSpPr txBox="1">
            <a:spLocks noChangeArrowheads="1"/>
          </p:cNvSpPr>
          <p:nvPr/>
        </p:nvSpPr>
        <p:spPr bwMode="auto">
          <a:xfrm>
            <a:off x="3214678" y="3929066"/>
            <a:ext cx="33575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+mj-lt"/>
                <a:cs typeface="Tahoma" pitchFamily="34" charset="0"/>
              </a:rPr>
              <a:t>Frontier </a:t>
            </a:r>
            <a:r>
              <a:rPr lang="en-GB" sz="2400" dirty="0">
                <a:solidFill>
                  <a:srgbClr val="FF0000"/>
                </a:solidFill>
                <a:latin typeface="+mj-lt"/>
                <a:cs typeface="Tahoma" pitchFamily="34" charset="0"/>
              </a:rPr>
              <a:t>or</a:t>
            </a:r>
            <a:r>
              <a:rPr lang="en-GB" sz="2400" b="1" dirty="0">
                <a:solidFill>
                  <a:srgbClr val="FF0000"/>
                </a:solidFill>
                <a:latin typeface="+mj-lt"/>
                <a:cs typeface="Tahoma" pitchFamily="34" charset="0"/>
              </a:rPr>
              <a:t> Open List</a:t>
            </a:r>
          </a:p>
        </p:txBody>
      </p:sp>
      <p:sp>
        <p:nvSpPr>
          <p:cNvPr id="55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6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8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0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1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"/>
          <p:cNvSpPr/>
          <p:nvPr/>
        </p:nvSpPr>
        <p:spPr>
          <a:xfrm>
            <a:off x="15001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45" idx="0"/>
          </p:cNvCxnSpPr>
          <p:nvPr/>
        </p:nvCxnSpPr>
        <p:spPr>
          <a:xfrm rot="10800000" flipV="1">
            <a:off x="1607324" y="2178834"/>
            <a:ext cx="678661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"/>
          <p:cNvSpPr/>
          <p:nvPr/>
        </p:nvSpPr>
        <p:spPr>
          <a:xfrm>
            <a:off x="1500166" y="364331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45" idx="0"/>
          </p:cNvCxnSpPr>
          <p:nvPr/>
        </p:nvCxnSpPr>
        <p:spPr>
          <a:xfrm rot="10800000" flipV="1">
            <a:off x="1607324" y="2178834"/>
            <a:ext cx="678661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1£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1" name="TextBox 126"/>
          <p:cNvSpPr txBox="1">
            <a:spLocks noChangeArrowheads="1"/>
          </p:cNvSpPr>
          <p:nvPr/>
        </p:nvSpPr>
        <p:spPr bwMode="auto">
          <a:xfrm>
            <a:off x="4714876" y="4071942"/>
            <a:ext cx="3786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+mj-lt"/>
                <a:cs typeface="Tahoma" pitchFamily="34" charset="0"/>
              </a:rPr>
              <a:t>Visited states </a:t>
            </a:r>
            <a:r>
              <a:rPr lang="en-GB" sz="2400" dirty="0">
                <a:solidFill>
                  <a:srgbClr val="00B050"/>
                </a:solidFill>
                <a:latin typeface="+mj-lt"/>
                <a:cs typeface="Tahoma" pitchFamily="34" charset="0"/>
              </a:rPr>
              <a:t>or</a:t>
            </a:r>
            <a:r>
              <a:rPr lang="en-GB" sz="2400" b="1" dirty="0">
                <a:solidFill>
                  <a:srgbClr val="00B050"/>
                </a:solidFill>
                <a:latin typeface="+mj-lt"/>
                <a:cs typeface="Tahoma" pitchFamily="34" charset="0"/>
              </a:rPr>
              <a:t> Closed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1" name="TextBox 126"/>
          <p:cNvSpPr txBox="1">
            <a:spLocks noChangeArrowheads="1"/>
          </p:cNvSpPr>
          <p:nvPr/>
        </p:nvSpPr>
        <p:spPr bwMode="auto">
          <a:xfrm>
            <a:off x="4714876" y="4071942"/>
            <a:ext cx="3786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+mj-lt"/>
                <a:cs typeface="Tahoma" pitchFamily="34" charset="0"/>
              </a:rPr>
              <a:t>Visited states </a:t>
            </a:r>
            <a:r>
              <a:rPr lang="en-GB" sz="2400" dirty="0">
                <a:solidFill>
                  <a:srgbClr val="00B050"/>
                </a:solidFill>
                <a:latin typeface="+mj-lt"/>
                <a:cs typeface="Tahoma" pitchFamily="34" charset="0"/>
              </a:rPr>
              <a:t>or</a:t>
            </a:r>
            <a:r>
              <a:rPr lang="en-GB" sz="2400" b="1" dirty="0">
                <a:solidFill>
                  <a:srgbClr val="00B050"/>
                </a:solidFill>
                <a:latin typeface="+mj-lt"/>
                <a:cs typeface="Tahoma" pitchFamily="34" charset="0"/>
              </a:rPr>
              <a:t> Closed List</a:t>
            </a:r>
          </a:p>
        </p:txBody>
      </p:sp>
      <p:sp>
        <p:nvSpPr>
          <p:cNvPr id="73" name="Oval 4"/>
          <p:cNvSpPr/>
          <p:nvPr/>
        </p:nvSpPr>
        <p:spPr>
          <a:xfrm>
            <a:off x="3929059" y="2928934"/>
            <a:ext cx="285751" cy="21431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rgbClr val="C00000"/>
                </a:solidFill>
              </a:rPr>
              <a:t>20</a:t>
            </a:r>
            <a:endParaRPr lang="en-GB" sz="1050" spc="-100" dirty="0">
              <a:solidFill>
                <a:srgbClr val="C00000"/>
              </a:solidFill>
            </a:endParaRPr>
          </a:p>
        </p:txBody>
      </p:sp>
      <p:sp>
        <p:nvSpPr>
          <p:cNvPr id="74" name="Oval 4"/>
          <p:cNvSpPr/>
          <p:nvPr/>
        </p:nvSpPr>
        <p:spPr>
          <a:xfrm>
            <a:off x="4071934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73" idx="0"/>
          </p:cNvCxnSpPr>
          <p:nvPr/>
        </p:nvCxnSpPr>
        <p:spPr>
          <a:xfrm rot="16200000" flipH="1">
            <a:off x="3856089" y="2713088"/>
            <a:ext cx="428628" cy="30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16200000" flipH="1">
            <a:off x="3927526" y="2641650"/>
            <a:ext cx="428628" cy="1459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1470025"/>
          </a:xfrm>
        </p:spPr>
        <p:txBody>
          <a:bodyPr/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Introduction to Artificial Intelligence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Download wallpaper robot,  white,  Hi free desktop wallpaper in the resolution 1920x1200 — picture №401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93215"/>
            <a:ext cx="6000792" cy="3750495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1187624" y="1785926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Solving Problems by Searching</a:t>
            </a:r>
            <a:endParaRPr lang="en-GB" sz="3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5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0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19"/>
          <p:cNvCxnSpPr>
            <a:stCxn id="37" idx="4"/>
            <a:endCxn id="72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7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1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endCxn id="36" idx="7"/>
          </p:cNvCxnSpPr>
          <p:nvPr/>
        </p:nvCxnSpPr>
        <p:spPr>
          <a:xfrm rot="10800000" flipV="1">
            <a:off x="2305114" y="2285992"/>
            <a:ext cx="3695647" cy="6743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56" idx="7"/>
          </p:cNvCxnSpPr>
          <p:nvPr/>
        </p:nvCxnSpPr>
        <p:spPr>
          <a:xfrm rot="10800000" flipV="1">
            <a:off x="3448122" y="2351314"/>
            <a:ext cx="2601615" cy="132338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"/>
          <p:cNvCxnSpPr>
            <a:endCxn id="75" idx="7"/>
          </p:cNvCxnSpPr>
          <p:nvPr/>
        </p:nvCxnSpPr>
        <p:spPr>
          <a:xfrm rot="10800000" flipV="1">
            <a:off x="4805442" y="2432956"/>
            <a:ext cx="1301446" cy="52736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"/>
          <p:cNvCxnSpPr>
            <a:endCxn id="90" idx="7"/>
          </p:cNvCxnSpPr>
          <p:nvPr/>
        </p:nvCxnSpPr>
        <p:spPr>
          <a:xfrm rot="10800000" flipV="1">
            <a:off x="5734138" y="2500304"/>
            <a:ext cx="552375" cy="46001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"/>
          <p:cNvSpPr/>
          <p:nvPr/>
        </p:nvSpPr>
        <p:spPr>
          <a:xfrm>
            <a:off x="6572264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9"/>
          <p:cNvCxnSpPr>
            <a:endCxn id="100" idx="0"/>
          </p:cNvCxnSpPr>
          <p:nvPr/>
        </p:nvCxnSpPr>
        <p:spPr>
          <a:xfrm rot="16200000" flipH="1">
            <a:off x="6447248" y="2625321"/>
            <a:ext cx="42862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"/>
          <p:cNvSpPr/>
          <p:nvPr/>
        </p:nvSpPr>
        <p:spPr>
          <a:xfrm>
            <a:off x="7072331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9"/>
          <p:cNvCxnSpPr>
            <a:stCxn id="38" idx="5"/>
            <a:endCxn id="103" idx="0"/>
          </p:cNvCxnSpPr>
          <p:nvPr/>
        </p:nvCxnSpPr>
        <p:spPr>
          <a:xfrm rot="16200000" flipH="1">
            <a:off x="6699821" y="2377826"/>
            <a:ext cx="522783" cy="579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19"/>
          <p:cNvCxnSpPr>
            <a:endCxn id="72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0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endCxn id="36" idx="7"/>
          </p:cNvCxnSpPr>
          <p:nvPr/>
        </p:nvCxnSpPr>
        <p:spPr>
          <a:xfrm rot="10800000" flipV="1">
            <a:off x="2305114" y="2285992"/>
            <a:ext cx="3695647" cy="6743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56" idx="7"/>
          </p:cNvCxnSpPr>
          <p:nvPr/>
        </p:nvCxnSpPr>
        <p:spPr>
          <a:xfrm rot="10800000" flipV="1">
            <a:off x="3448122" y="2351314"/>
            <a:ext cx="2601615" cy="132338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"/>
          <p:cNvCxnSpPr>
            <a:endCxn id="75" idx="7"/>
          </p:cNvCxnSpPr>
          <p:nvPr/>
        </p:nvCxnSpPr>
        <p:spPr>
          <a:xfrm rot="10800000" flipV="1">
            <a:off x="4805442" y="2432956"/>
            <a:ext cx="1301446" cy="52736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"/>
          <p:cNvCxnSpPr>
            <a:endCxn id="90" idx="7"/>
          </p:cNvCxnSpPr>
          <p:nvPr/>
        </p:nvCxnSpPr>
        <p:spPr>
          <a:xfrm rot="10800000" flipV="1">
            <a:off x="5734138" y="2500304"/>
            <a:ext cx="552375" cy="46001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"/>
          <p:cNvSpPr/>
          <p:nvPr/>
        </p:nvSpPr>
        <p:spPr>
          <a:xfrm>
            <a:off x="6572264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9"/>
          <p:cNvCxnSpPr>
            <a:endCxn id="100" idx="0"/>
          </p:cNvCxnSpPr>
          <p:nvPr/>
        </p:nvCxnSpPr>
        <p:spPr>
          <a:xfrm rot="16200000" flipH="1">
            <a:off x="6447248" y="2625321"/>
            <a:ext cx="42862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"/>
          <p:cNvSpPr/>
          <p:nvPr/>
        </p:nvSpPr>
        <p:spPr>
          <a:xfrm>
            <a:off x="7072331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9"/>
          <p:cNvCxnSpPr>
            <a:stCxn id="38" idx="5"/>
            <a:endCxn id="103" idx="0"/>
          </p:cNvCxnSpPr>
          <p:nvPr/>
        </p:nvCxnSpPr>
        <p:spPr>
          <a:xfrm rot="16200000" flipH="1">
            <a:off x="6699821" y="2377826"/>
            <a:ext cx="522783" cy="579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9"/>
          <p:cNvCxnSpPr>
            <a:stCxn id="40" idx="3"/>
            <a:endCxn id="39" idx="7"/>
          </p:cNvCxnSpPr>
          <p:nvPr/>
        </p:nvCxnSpPr>
        <p:spPr>
          <a:xfrm rot="5400000">
            <a:off x="4819222" y="320669"/>
            <a:ext cx="554171" cy="472513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9"/>
          <p:cNvCxnSpPr>
            <a:endCxn id="58" idx="7"/>
          </p:cNvCxnSpPr>
          <p:nvPr/>
        </p:nvCxnSpPr>
        <p:spPr>
          <a:xfrm rot="10800000" flipV="1">
            <a:off x="3876749" y="2473778"/>
            <a:ext cx="3650724" cy="120092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9"/>
          <p:cNvCxnSpPr>
            <a:stCxn id="40" idx="4"/>
            <a:endCxn id="76" idx="6"/>
          </p:cNvCxnSpPr>
          <p:nvPr/>
        </p:nvCxnSpPr>
        <p:spPr>
          <a:xfrm rot="5400000">
            <a:off x="6279367" y="1578756"/>
            <a:ext cx="535785" cy="237888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"/>
          <p:cNvCxnSpPr>
            <a:stCxn id="40" idx="4"/>
            <a:endCxn id="92" idx="6"/>
          </p:cNvCxnSpPr>
          <p:nvPr/>
        </p:nvCxnSpPr>
        <p:spPr>
          <a:xfrm rot="5400000">
            <a:off x="6743716" y="2043103"/>
            <a:ext cx="535783" cy="145018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/>
          <p:cNvCxnSpPr>
            <a:endCxn id="103" idx="6"/>
          </p:cNvCxnSpPr>
          <p:nvPr/>
        </p:nvCxnSpPr>
        <p:spPr>
          <a:xfrm rot="5400000">
            <a:off x="7375943" y="2553883"/>
            <a:ext cx="535783" cy="4286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19"/>
          <p:cNvCxnSpPr>
            <a:endCxn id="73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0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endCxn id="36" idx="7"/>
          </p:cNvCxnSpPr>
          <p:nvPr/>
        </p:nvCxnSpPr>
        <p:spPr>
          <a:xfrm rot="10800000" flipV="1">
            <a:off x="2305114" y="2285992"/>
            <a:ext cx="3695647" cy="6743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56" idx="7"/>
          </p:cNvCxnSpPr>
          <p:nvPr/>
        </p:nvCxnSpPr>
        <p:spPr>
          <a:xfrm rot="10800000" flipV="1">
            <a:off x="3448122" y="2351314"/>
            <a:ext cx="2601615" cy="132338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"/>
          <p:cNvCxnSpPr>
            <a:endCxn id="75" idx="7"/>
          </p:cNvCxnSpPr>
          <p:nvPr/>
        </p:nvCxnSpPr>
        <p:spPr>
          <a:xfrm rot="10800000" flipV="1">
            <a:off x="4805442" y="2432956"/>
            <a:ext cx="1301446" cy="52736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"/>
          <p:cNvCxnSpPr>
            <a:endCxn id="90" idx="7"/>
          </p:cNvCxnSpPr>
          <p:nvPr/>
        </p:nvCxnSpPr>
        <p:spPr>
          <a:xfrm rot="10800000" flipV="1">
            <a:off x="5734138" y="2500304"/>
            <a:ext cx="552375" cy="46001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"/>
          <p:cNvSpPr/>
          <p:nvPr/>
        </p:nvSpPr>
        <p:spPr>
          <a:xfrm>
            <a:off x="6572264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9"/>
          <p:cNvCxnSpPr>
            <a:endCxn id="100" idx="0"/>
          </p:cNvCxnSpPr>
          <p:nvPr/>
        </p:nvCxnSpPr>
        <p:spPr>
          <a:xfrm rot="16200000" flipH="1">
            <a:off x="6447248" y="2625321"/>
            <a:ext cx="42862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"/>
          <p:cNvSpPr/>
          <p:nvPr/>
        </p:nvSpPr>
        <p:spPr>
          <a:xfrm>
            <a:off x="7072331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9"/>
          <p:cNvCxnSpPr>
            <a:stCxn id="38" idx="5"/>
            <a:endCxn id="103" idx="0"/>
          </p:cNvCxnSpPr>
          <p:nvPr/>
        </p:nvCxnSpPr>
        <p:spPr>
          <a:xfrm rot="16200000" flipH="1">
            <a:off x="6699821" y="2377826"/>
            <a:ext cx="522783" cy="579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9"/>
          <p:cNvCxnSpPr>
            <a:stCxn id="40" idx="3"/>
            <a:endCxn id="39" idx="7"/>
          </p:cNvCxnSpPr>
          <p:nvPr/>
        </p:nvCxnSpPr>
        <p:spPr>
          <a:xfrm rot="5400000">
            <a:off x="4819222" y="320669"/>
            <a:ext cx="554171" cy="472513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9"/>
          <p:cNvCxnSpPr>
            <a:endCxn id="58" idx="7"/>
          </p:cNvCxnSpPr>
          <p:nvPr/>
        </p:nvCxnSpPr>
        <p:spPr>
          <a:xfrm rot="10800000" flipV="1">
            <a:off x="3876749" y="2473778"/>
            <a:ext cx="3650724" cy="120092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9"/>
          <p:cNvCxnSpPr>
            <a:stCxn id="40" idx="4"/>
            <a:endCxn id="76" idx="6"/>
          </p:cNvCxnSpPr>
          <p:nvPr/>
        </p:nvCxnSpPr>
        <p:spPr>
          <a:xfrm rot="5400000">
            <a:off x="6279367" y="1578756"/>
            <a:ext cx="535785" cy="237888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"/>
          <p:cNvCxnSpPr>
            <a:stCxn id="40" idx="4"/>
            <a:endCxn id="92" idx="6"/>
          </p:cNvCxnSpPr>
          <p:nvPr/>
        </p:nvCxnSpPr>
        <p:spPr>
          <a:xfrm rot="5400000">
            <a:off x="6743716" y="2043103"/>
            <a:ext cx="535783" cy="145018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/>
          <p:cNvCxnSpPr>
            <a:endCxn id="103" idx="6"/>
          </p:cNvCxnSpPr>
          <p:nvPr/>
        </p:nvCxnSpPr>
        <p:spPr>
          <a:xfrm rot="5400000">
            <a:off x="7375943" y="2553883"/>
            <a:ext cx="535783" cy="4286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19"/>
          <p:cNvCxnSpPr>
            <a:endCxn id="73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0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endCxn id="36" idx="7"/>
          </p:cNvCxnSpPr>
          <p:nvPr/>
        </p:nvCxnSpPr>
        <p:spPr>
          <a:xfrm rot="10800000" flipV="1">
            <a:off x="2305114" y="2285992"/>
            <a:ext cx="3695647" cy="6743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56" idx="7"/>
          </p:cNvCxnSpPr>
          <p:nvPr/>
        </p:nvCxnSpPr>
        <p:spPr>
          <a:xfrm rot="10800000" flipV="1">
            <a:off x="3448122" y="2351314"/>
            <a:ext cx="2601615" cy="132338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"/>
          <p:cNvCxnSpPr>
            <a:endCxn id="75" idx="7"/>
          </p:cNvCxnSpPr>
          <p:nvPr/>
        </p:nvCxnSpPr>
        <p:spPr>
          <a:xfrm rot="10800000" flipV="1">
            <a:off x="4805442" y="2432956"/>
            <a:ext cx="1301446" cy="52736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"/>
          <p:cNvCxnSpPr>
            <a:endCxn id="90" idx="7"/>
          </p:cNvCxnSpPr>
          <p:nvPr/>
        </p:nvCxnSpPr>
        <p:spPr>
          <a:xfrm rot="10800000" flipV="1">
            <a:off x="5734138" y="2500304"/>
            <a:ext cx="552375" cy="46001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"/>
          <p:cNvSpPr/>
          <p:nvPr/>
        </p:nvSpPr>
        <p:spPr>
          <a:xfrm>
            <a:off x="6572264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9"/>
          <p:cNvCxnSpPr>
            <a:endCxn id="100" idx="0"/>
          </p:cNvCxnSpPr>
          <p:nvPr/>
        </p:nvCxnSpPr>
        <p:spPr>
          <a:xfrm rot="16200000" flipH="1">
            <a:off x="6447248" y="2625321"/>
            <a:ext cx="42862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"/>
          <p:cNvSpPr/>
          <p:nvPr/>
        </p:nvSpPr>
        <p:spPr>
          <a:xfrm>
            <a:off x="7072331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9"/>
          <p:cNvCxnSpPr>
            <a:stCxn id="38" idx="5"/>
            <a:endCxn id="103" idx="0"/>
          </p:cNvCxnSpPr>
          <p:nvPr/>
        </p:nvCxnSpPr>
        <p:spPr>
          <a:xfrm rot="16200000" flipH="1">
            <a:off x="6699821" y="2377826"/>
            <a:ext cx="522783" cy="579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9"/>
          <p:cNvCxnSpPr>
            <a:stCxn id="40" idx="3"/>
            <a:endCxn id="39" idx="7"/>
          </p:cNvCxnSpPr>
          <p:nvPr/>
        </p:nvCxnSpPr>
        <p:spPr>
          <a:xfrm rot="5400000">
            <a:off x="4819222" y="320669"/>
            <a:ext cx="554171" cy="472513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9"/>
          <p:cNvCxnSpPr>
            <a:endCxn id="58" idx="7"/>
          </p:cNvCxnSpPr>
          <p:nvPr/>
        </p:nvCxnSpPr>
        <p:spPr>
          <a:xfrm rot="10800000" flipV="1">
            <a:off x="3876749" y="2473778"/>
            <a:ext cx="3650724" cy="120092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9"/>
          <p:cNvCxnSpPr>
            <a:stCxn id="40" idx="4"/>
            <a:endCxn id="76" idx="6"/>
          </p:cNvCxnSpPr>
          <p:nvPr/>
        </p:nvCxnSpPr>
        <p:spPr>
          <a:xfrm rot="5400000">
            <a:off x="6279367" y="1578756"/>
            <a:ext cx="535785" cy="237888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"/>
          <p:cNvCxnSpPr>
            <a:stCxn id="40" idx="4"/>
            <a:endCxn id="92" idx="6"/>
          </p:cNvCxnSpPr>
          <p:nvPr/>
        </p:nvCxnSpPr>
        <p:spPr>
          <a:xfrm rot="5400000">
            <a:off x="6743716" y="2043103"/>
            <a:ext cx="535783" cy="145018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/>
          <p:cNvCxnSpPr>
            <a:endCxn id="103" idx="6"/>
          </p:cNvCxnSpPr>
          <p:nvPr/>
        </p:nvCxnSpPr>
        <p:spPr>
          <a:xfrm rot="5400000">
            <a:off x="7375943" y="2553883"/>
            <a:ext cx="535783" cy="4286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19"/>
          <p:cNvCxnSpPr>
            <a:endCxn id="73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500438"/>
            <a:ext cx="2305050" cy="3209925"/>
          </a:xfrm>
          <a:prstGeom prst="rect">
            <a:avLst/>
          </a:prstGeom>
          <a:noFill/>
        </p:spPr>
      </p:pic>
      <p:sp>
        <p:nvSpPr>
          <p:cNvPr id="89" name="Oval 4"/>
          <p:cNvSpPr/>
          <p:nvPr/>
        </p:nvSpPr>
        <p:spPr>
          <a:xfrm>
            <a:off x="285720" y="371475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19"/>
          <p:cNvCxnSpPr>
            <a:stCxn id="24" idx="4"/>
            <a:endCxn id="89" idx="0"/>
          </p:cNvCxnSpPr>
          <p:nvPr/>
        </p:nvCxnSpPr>
        <p:spPr>
          <a:xfrm rot="5400000">
            <a:off x="142844" y="3393281"/>
            <a:ext cx="571504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26"/>
          <p:cNvSpPr txBox="1">
            <a:spLocks noChangeArrowheads="1"/>
          </p:cNvSpPr>
          <p:nvPr/>
        </p:nvSpPr>
        <p:spPr bwMode="auto">
          <a:xfrm>
            <a:off x="357158" y="2406843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6" name="TextBox 126"/>
          <p:cNvSpPr txBox="1">
            <a:spLocks noChangeArrowheads="1"/>
          </p:cNvSpPr>
          <p:nvPr/>
        </p:nvSpPr>
        <p:spPr bwMode="auto">
          <a:xfrm>
            <a:off x="71406" y="328612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108" name="Connettore 2 107"/>
          <p:cNvCxnSpPr/>
          <p:nvPr/>
        </p:nvCxnSpPr>
        <p:spPr>
          <a:xfrm rot="16200000" flipV="1">
            <a:off x="571472" y="3571876"/>
            <a:ext cx="1143008" cy="428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/>
          <p:cNvCxnSpPr/>
          <p:nvPr/>
        </p:nvCxnSpPr>
        <p:spPr>
          <a:xfrm rot="10800000">
            <a:off x="500034" y="4000504"/>
            <a:ext cx="714380" cy="5000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428728" y="44291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Are they the same state?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3" name="TextBox 126"/>
          <p:cNvSpPr txBox="1">
            <a:spLocks noChangeArrowheads="1"/>
          </p:cNvSpPr>
          <p:nvPr/>
        </p:nvSpPr>
        <p:spPr bwMode="auto">
          <a:xfrm>
            <a:off x="651074" y="250030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6" name="Rettangolo 95"/>
          <p:cNvSpPr/>
          <p:nvPr/>
        </p:nvSpPr>
        <p:spPr>
          <a:xfrm>
            <a:off x="4786314" y="3714752"/>
            <a:ext cx="2500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State variables</a:t>
            </a:r>
          </a:p>
          <a:p>
            <a:r>
              <a:rPr lang="en-US" dirty="0"/>
              <a:t>Total</a:t>
            </a:r>
          </a:p>
          <a:p>
            <a:r>
              <a:rPr lang="en-US" dirty="0"/>
              <a:t>#1p</a:t>
            </a:r>
          </a:p>
          <a:p>
            <a:r>
              <a:rPr lang="en-US" dirty="0"/>
              <a:t>#2p</a:t>
            </a:r>
          </a:p>
          <a:p>
            <a:r>
              <a:rPr lang="en-US" dirty="0"/>
              <a:t>#5p</a:t>
            </a:r>
          </a:p>
          <a:p>
            <a:r>
              <a:rPr lang="en-US" dirty="0"/>
              <a:t>#10p</a:t>
            </a:r>
          </a:p>
          <a:p>
            <a:r>
              <a:rPr lang="en-US" dirty="0"/>
              <a:t>#20p</a:t>
            </a:r>
          </a:p>
          <a:p>
            <a:r>
              <a:rPr lang="en-US" dirty="0"/>
              <a:t>#50p</a:t>
            </a:r>
          </a:p>
          <a:p>
            <a:r>
              <a:rPr lang="en-US" dirty="0"/>
              <a:t># 1£</a:t>
            </a:r>
          </a:p>
          <a:p>
            <a:r>
              <a:rPr lang="en-US" dirty="0"/>
              <a:t># 2£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2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6" grpId="0"/>
      <p:bldP spid="112" grpId="0"/>
      <p:bldP spid="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Graph search</a:t>
            </a:r>
          </a:p>
        </p:txBody>
      </p:sp>
      <p:sp>
        <p:nvSpPr>
          <p:cNvPr id="30" name="Oval 4"/>
          <p:cNvSpPr/>
          <p:nvPr/>
        </p:nvSpPr>
        <p:spPr>
          <a:xfrm>
            <a:off x="4143372" y="78579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3,3,0,1, 3,0,3,1</a:t>
            </a:r>
          </a:p>
        </p:txBody>
      </p:sp>
      <p:cxnSp>
        <p:nvCxnSpPr>
          <p:cNvPr id="31" name="Straight Arrow Connector 19"/>
          <p:cNvCxnSpPr>
            <a:stCxn id="30" idx="2"/>
            <a:endCxn id="33" idx="0"/>
          </p:cNvCxnSpPr>
          <p:nvPr/>
        </p:nvCxnSpPr>
        <p:spPr>
          <a:xfrm rot="10800000" flipV="1">
            <a:off x="1282790" y="1107264"/>
            <a:ext cx="2860583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4"/>
          <p:cNvSpPr/>
          <p:nvPr/>
        </p:nvSpPr>
        <p:spPr>
          <a:xfrm>
            <a:off x="88988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,3,0,1, 3,0,3,1</a:t>
            </a:r>
          </a:p>
        </p:txBody>
      </p:sp>
      <p:sp>
        <p:nvSpPr>
          <p:cNvPr id="34" name="Oval 4"/>
          <p:cNvSpPr/>
          <p:nvPr/>
        </p:nvSpPr>
        <p:spPr>
          <a:xfrm>
            <a:off x="2285984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,0,1, 3,0,3,1</a:t>
            </a:r>
          </a:p>
        </p:txBody>
      </p:sp>
      <p:sp>
        <p:nvSpPr>
          <p:cNvPr id="35" name="Oval 4"/>
          <p:cNvSpPr/>
          <p:nvPr/>
        </p:nvSpPr>
        <p:spPr>
          <a:xfrm>
            <a:off x="3675962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  <a:r>
              <a:rPr lang="en-GB" sz="1100" spc="-100" dirty="0">
                <a:solidFill>
                  <a:schemeClr val="tx1"/>
                </a:solidFill>
              </a:rPr>
              <a:t>, 3,0,3,1</a:t>
            </a:r>
          </a:p>
        </p:txBody>
      </p:sp>
      <p:sp>
        <p:nvSpPr>
          <p:cNvPr id="37" name="Oval 4"/>
          <p:cNvSpPr/>
          <p:nvPr/>
        </p:nvSpPr>
        <p:spPr>
          <a:xfrm>
            <a:off x="455771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,0,3,1</a:t>
            </a:r>
          </a:p>
        </p:txBody>
      </p:sp>
      <p:sp>
        <p:nvSpPr>
          <p:cNvPr id="38" name="Oval 4"/>
          <p:cNvSpPr/>
          <p:nvPr/>
        </p:nvSpPr>
        <p:spPr>
          <a:xfrm>
            <a:off x="6000760" y="1857364"/>
            <a:ext cx="785818" cy="642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</a:t>
            </a:r>
            <a:r>
              <a:rPr lang="en-GB" sz="1100" b="1" u="sng" spc="-100" dirty="0">
                <a:solidFill>
                  <a:schemeClr val="tx1"/>
                </a:solidFill>
              </a:rPr>
              <a:t>2</a:t>
            </a:r>
            <a:r>
              <a:rPr lang="en-GB" sz="1100" spc="-100" dirty="0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0" name="Oval 4"/>
          <p:cNvSpPr/>
          <p:nvPr/>
        </p:nvSpPr>
        <p:spPr>
          <a:xfrm>
            <a:off x="7343792" y="1857364"/>
            <a:ext cx="785818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200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spc="-100" dirty="0">
                <a:solidFill>
                  <a:schemeClr val="tx1"/>
                </a:solidFill>
              </a:rPr>
              <a:t>3,3,0,1, 3,0,3,</a:t>
            </a:r>
            <a:r>
              <a:rPr lang="en-GB" sz="1100" b="1" u="sng" spc="-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126"/>
          <p:cNvSpPr txBox="1">
            <a:spLocks noChangeArrowheads="1"/>
          </p:cNvSpPr>
          <p:nvPr/>
        </p:nvSpPr>
        <p:spPr bwMode="auto">
          <a:xfrm>
            <a:off x="2000232" y="134913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3" name="Straight Arrow Connector 19"/>
          <p:cNvCxnSpPr>
            <a:stCxn id="30" idx="3"/>
            <a:endCxn id="34" idx="0"/>
          </p:cNvCxnSpPr>
          <p:nvPr/>
        </p:nvCxnSpPr>
        <p:spPr>
          <a:xfrm rot="5400000">
            <a:off x="3207281" y="806192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/>
          <p:cNvSpPr txBox="1">
            <a:spLocks noChangeArrowheads="1"/>
          </p:cNvSpPr>
          <p:nvPr/>
        </p:nvSpPr>
        <p:spPr bwMode="auto">
          <a:xfrm>
            <a:off x="2857488" y="142873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46" name="Straight Arrow Connector 19"/>
          <p:cNvCxnSpPr>
            <a:endCxn id="35" idx="0"/>
          </p:cNvCxnSpPr>
          <p:nvPr/>
        </p:nvCxnSpPr>
        <p:spPr>
          <a:xfrm rot="5400000">
            <a:off x="3998966" y="1498641"/>
            <a:ext cx="428629" cy="2888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>
            <a:endCxn id="37" idx="0"/>
          </p:cNvCxnSpPr>
          <p:nvPr/>
        </p:nvCxnSpPr>
        <p:spPr>
          <a:xfrm rot="16200000" flipH="1">
            <a:off x="4618433" y="1525177"/>
            <a:ext cx="428629" cy="235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/>
          <p:cNvCxnSpPr>
            <a:stCxn id="30" idx="5"/>
            <a:endCxn id="38" idx="0"/>
          </p:cNvCxnSpPr>
          <p:nvPr/>
        </p:nvCxnSpPr>
        <p:spPr>
          <a:xfrm rot="16200000" flipH="1">
            <a:off x="5342497" y="806191"/>
            <a:ext cx="522785" cy="1579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/>
          <p:cNvCxnSpPr>
            <a:stCxn id="30" idx="6"/>
            <a:endCxn id="40" idx="0"/>
          </p:cNvCxnSpPr>
          <p:nvPr/>
        </p:nvCxnSpPr>
        <p:spPr>
          <a:xfrm>
            <a:off x="4929190" y="1107265"/>
            <a:ext cx="2807511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6"/>
          <p:cNvSpPr txBox="1">
            <a:spLocks noChangeArrowheads="1"/>
          </p:cNvSpPr>
          <p:nvPr/>
        </p:nvSpPr>
        <p:spPr bwMode="auto">
          <a:xfrm>
            <a:off x="6660030" y="1343437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£2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57158" y="2928934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769458" y="292893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1142977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1571605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6" name="Oval 4"/>
          <p:cNvSpPr/>
          <p:nvPr/>
        </p:nvSpPr>
        <p:spPr>
          <a:xfrm>
            <a:off x="2000233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39" name="Oval 4"/>
          <p:cNvSpPr/>
          <p:nvPr/>
        </p:nvSpPr>
        <p:spPr>
          <a:xfrm>
            <a:off x="2428861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201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9"/>
          <p:cNvCxnSpPr>
            <a:endCxn id="24" idx="0"/>
          </p:cNvCxnSpPr>
          <p:nvPr/>
        </p:nvCxnSpPr>
        <p:spPr>
          <a:xfrm rot="5400000">
            <a:off x="375019" y="2375289"/>
            <a:ext cx="642942" cy="464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9"/>
          <p:cNvCxnSpPr>
            <a:endCxn id="25" idx="0"/>
          </p:cNvCxnSpPr>
          <p:nvPr/>
        </p:nvCxnSpPr>
        <p:spPr>
          <a:xfrm rot="5400000">
            <a:off x="733570" y="2581438"/>
            <a:ext cx="490541" cy="204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33" idx="4"/>
            <a:endCxn id="29" idx="0"/>
          </p:cNvCxnSpPr>
          <p:nvPr/>
        </p:nvCxnSpPr>
        <p:spPr>
          <a:xfrm rot="16200000" flipH="1">
            <a:off x="1070007" y="2713088"/>
            <a:ext cx="428628" cy="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9"/>
          <p:cNvCxnSpPr>
            <a:endCxn id="32" idx="0"/>
          </p:cNvCxnSpPr>
          <p:nvPr/>
        </p:nvCxnSpPr>
        <p:spPr>
          <a:xfrm rot="16200000" flipH="1">
            <a:off x="1357290" y="2571743"/>
            <a:ext cx="428628" cy="285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9"/>
          <p:cNvCxnSpPr>
            <a:stCxn id="33" idx="5"/>
            <a:endCxn id="36" idx="0"/>
          </p:cNvCxnSpPr>
          <p:nvPr/>
        </p:nvCxnSpPr>
        <p:spPr>
          <a:xfrm rot="16200000" flipH="1">
            <a:off x="1608331" y="2358436"/>
            <a:ext cx="522785" cy="618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9"/>
          <p:cNvCxnSpPr>
            <a:stCxn id="33" idx="6"/>
            <a:endCxn id="39" idx="0"/>
          </p:cNvCxnSpPr>
          <p:nvPr/>
        </p:nvCxnSpPr>
        <p:spPr>
          <a:xfrm>
            <a:off x="1675698" y="2178835"/>
            <a:ext cx="931758" cy="750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"/>
          <p:cNvSpPr/>
          <p:nvPr/>
        </p:nvSpPr>
        <p:spPr>
          <a:xfrm>
            <a:off x="1912466" y="3643314"/>
            <a:ext cx="214314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4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2285985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5" name="Oval 4"/>
          <p:cNvSpPr/>
          <p:nvPr/>
        </p:nvSpPr>
        <p:spPr>
          <a:xfrm>
            <a:off x="2714613" y="364331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3143241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58" name="Oval 4"/>
          <p:cNvSpPr/>
          <p:nvPr/>
        </p:nvSpPr>
        <p:spPr>
          <a:xfrm>
            <a:off x="3571869" y="364331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202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19"/>
          <p:cNvCxnSpPr>
            <a:stCxn id="34" idx="2"/>
            <a:endCxn id="25" idx="7"/>
          </p:cNvCxnSpPr>
          <p:nvPr/>
        </p:nvCxnSpPr>
        <p:spPr>
          <a:xfrm rot="10800000" flipV="1">
            <a:off x="952386" y="2178834"/>
            <a:ext cx="1333598" cy="7814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/>
          <p:cNvCxnSpPr>
            <a:stCxn id="34" idx="3"/>
            <a:endCxn id="51" idx="0"/>
          </p:cNvCxnSpPr>
          <p:nvPr/>
        </p:nvCxnSpPr>
        <p:spPr>
          <a:xfrm rot="5400000">
            <a:off x="1591762" y="2834011"/>
            <a:ext cx="1237165" cy="3814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9"/>
          <p:cNvCxnSpPr>
            <a:endCxn id="53" idx="0"/>
          </p:cNvCxnSpPr>
          <p:nvPr/>
        </p:nvCxnSpPr>
        <p:spPr>
          <a:xfrm rot="5400000">
            <a:off x="1928795" y="3000373"/>
            <a:ext cx="1143008" cy="14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"/>
          <p:cNvCxnSpPr>
            <a:endCxn id="55" idx="0"/>
          </p:cNvCxnSpPr>
          <p:nvPr/>
        </p:nvCxnSpPr>
        <p:spPr>
          <a:xfrm rot="16200000" flipH="1">
            <a:off x="2250265" y="3036090"/>
            <a:ext cx="1143008" cy="714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9"/>
          <p:cNvCxnSpPr>
            <a:stCxn id="34" idx="5"/>
            <a:endCxn id="56" idx="0"/>
          </p:cNvCxnSpPr>
          <p:nvPr/>
        </p:nvCxnSpPr>
        <p:spPr>
          <a:xfrm rot="16200000" flipH="1">
            <a:off x="2520697" y="2842174"/>
            <a:ext cx="1237165" cy="365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/>
          <p:cNvCxnSpPr>
            <a:stCxn id="34" idx="6"/>
            <a:endCxn id="58" idx="0"/>
          </p:cNvCxnSpPr>
          <p:nvPr/>
        </p:nvCxnSpPr>
        <p:spPr>
          <a:xfrm>
            <a:off x="3071802" y="2178835"/>
            <a:ext cx="678662" cy="14644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26"/>
          <p:cNvSpPr txBox="1">
            <a:spLocks noChangeArrowheads="1"/>
          </p:cNvSpPr>
          <p:nvPr/>
        </p:nvSpPr>
        <p:spPr bwMode="auto">
          <a:xfrm>
            <a:off x="3753526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Box 126"/>
          <p:cNvSpPr txBox="1">
            <a:spLocks noChangeArrowheads="1"/>
          </p:cNvSpPr>
          <p:nvPr/>
        </p:nvSpPr>
        <p:spPr bwMode="auto">
          <a:xfrm>
            <a:off x="4429124" y="1500174"/>
            <a:ext cx="500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20p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5643570" y="1428736"/>
            <a:ext cx="5715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£1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4" name="Oval 4"/>
          <p:cNvSpPr/>
          <p:nvPr/>
        </p:nvSpPr>
        <p:spPr>
          <a:xfrm>
            <a:off x="3857620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5" name="Oval 4"/>
          <p:cNvSpPr/>
          <p:nvPr/>
        </p:nvSpPr>
        <p:spPr>
          <a:xfrm>
            <a:off x="4500562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sp>
        <p:nvSpPr>
          <p:cNvPr id="76" name="Oval 4"/>
          <p:cNvSpPr/>
          <p:nvPr/>
        </p:nvSpPr>
        <p:spPr>
          <a:xfrm>
            <a:off x="5000628" y="2928934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210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19"/>
          <p:cNvCxnSpPr>
            <a:endCxn id="29" idx="7"/>
          </p:cNvCxnSpPr>
          <p:nvPr/>
        </p:nvCxnSpPr>
        <p:spPr>
          <a:xfrm rot="10800000" flipV="1">
            <a:off x="1386881" y="2321712"/>
            <a:ext cx="2327868" cy="63860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"/>
          <p:cNvCxnSpPr>
            <a:endCxn id="53" idx="7"/>
          </p:cNvCxnSpPr>
          <p:nvPr/>
        </p:nvCxnSpPr>
        <p:spPr>
          <a:xfrm rot="10800000" flipV="1">
            <a:off x="2529890" y="2474112"/>
            <a:ext cx="1337259" cy="120058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9"/>
          <p:cNvCxnSpPr>
            <a:stCxn id="35" idx="4"/>
            <a:endCxn id="74" idx="0"/>
          </p:cNvCxnSpPr>
          <p:nvPr/>
        </p:nvCxnSpPr>
        <p:spPr>
          <a:xfrm rot="5400000">
            <a:off x="3820370" y="2680433"/>
            <a:ext cx="428628" cy="683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9"/>
          <p:cNvCxnSpPr>
            <a:endCxn id="75" idx="0"/>
          </p:cNvCxnSpPr>
          <p:nvPr/>
        </p:nvCxnSpPr>
        <p:spPr>
          <a:xfrm>
            <a:off x="4214812" y="2500308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9"/>
          <p:cNvCxnSpPr>
            <a:stCxn id="35" idx="5"/>
            <a:endCxn id="76" idx="0"/>
          </p:cNvCxnSpPr>
          <p:nvPr/>
        </p:nvCxnSpPr>
        <p:spPr>
          <a:xfrm rot="16200000" flipH="1">
            <a:off x="4501569" y="2251279"/>
            <a:ext cx="522785" cy="832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9"/>
          <p:cNvCxnSpPr>
            <a:stCxn id="37" idx="3"/>
            <a:endCxn id="32" idx="7"/>
          </p:cNvCxnSpPr>
          <p:nvPr/>
        </p:nvCxnSpPr>
        <p:spPr>
          <a:xfrm rot="5400000">
            <a:off x="2967065" y="1254594"/>
            <a:ext cx="554171" cy="285728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/>
          <p:cNvCxnSpPr>
            <a:endCxn id="55" idx="7"/>
          </p:cNvCxnSpPr>
          <p:nvPr/>
        </p:nvCxnSpPr>
        <p:spPr>
          <a:xfrm rot="10800000" flipV="1">
            <a:off x="2958518" y="2500306"/>
            <a:ext cx="1827799" cy="117439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9"/>
          <p:cNvCxnSpPr>
            <a:stCxn id="37" idx="4"/>
            <a:endCxn id="74" idx="7"/>
          </p:cNvCxnSpPr>
          <p:nvPr/>
        </p:nvCxnSpPr>
        <p:spPr>
          <a:xfrm rot="5400000">
            <a:off x="4296065" y="2305766"/>
            <a:ext cx="460014" cy="8490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"/>
          <p:cNvSpPr/>
          <p:nvPr/>
        </p:nvSpPr>
        <p:spPr>
          <a:xfrm>
            <a:off x="5429257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120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19"/>
          <p:cNvCxnSpPr>
            <a:endCxn id="90" idx="0"/>
          </p:cNvCxnSpPr>
          <p:nvPr/>
        </p:nvCxnSpPr>
        <p:spPr>
          <a:xfrm>
            <a:off x="5143507" y="2500306"/>
            <a:ext cx="464345" cy="428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"/>
          <p:cNvSpPr/>
          <p:nvPr/>
        </p:nvSpPr>
        <p:spPr>
          <a:xfrm>
            <a:off x="5929323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220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19"/>
          <p:cNvCxnSpPr>
            <a:stCxn id="37" idx="5"/>
            <a:endCxn id="92" idx="0"/>
          </p:cNvCxnSpPr>
          <p:nvPr/>
        </p:nvCxnSpPr>
        <p:spPr>
          <a:xfrm rot="16200000" flipH="1">
            <a:off x="5406792" y="2227805"/>
            <a:ext cx="522783" cy="879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endCxn id="36" idx="7"/>
          </p:cNvCxnSpPr>
          <p:nvPr/>
        </p:nvCxnSpPr>
        <p:spPr>
          <a:xfrm rot="10800000" flipV="1">
            <a:off x="2305114" y="2285992"/>
            <a:ext cx="3695647" cy="6743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endCxn id="56" idx="7"/>
          </p:cNvCxnSpPr>
          <p:nvPr/>
        </p:nvCxnSpPr>
        <p:spPr>
          <a:xfrm rot="10800000" flipV="1">
            <a:off x="3448122" y="2351314"/>
            <a:ext cx="2601615" cy="132338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9"/>
          <p:cNvCxnSpPr>
            <a:endCxn id="75" idx="7"/>
          </p:cNvCxnSpPr>
          <p:nvPr/>
        </p:nvCxnSpPr>
        <p:spPr>
          <a:xfrm rot="10800000" flipV="1">
            <a:off x="4805442" y="2432956"/>
            <a:ext cx="1301446" cy="52736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9"/>
          <p:cNvCxnSpPr>
            <a:endCxn id="90" idx="7"/>
          </p:cNvCxnSpPr>
          <p:nvPr/>
        </p:nvCxnSpPr>
        <p:spPr>
          <a:xfrm rot="10800000" flipV="1">
            <a:off x="5734138" y="2500304"/>
            <a:ext cx="552375" cy="46001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4"/>
          <p:cNvSpPr/>
          <p:nvPr/>
        </p:nvSpPr>
        <p:spPr>
          <a:xfrm>
            <a:off x="6572264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200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9"/>
          <p:cNvCxnSpPr>
            <a:endCxn id="100" idx="0"/>
          </p:cNvCxnSpPr>
          <p:nvPr/>
        </p:nvCxnSpPr>
        <p:spPr>
          <a:xfrm rot="16200000" flipH="1">
            <a:off x="6447248" y="2625321"/>
            <a:ext cx="428626" cy="178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4"/>
          <p:cNvSpPr/>
          <p:nvPr/>
        </p:nvSpPr>
        <p:spPr>
          <a:xfrm>
            <a:off x="7072331" y="2928932"/>
            <a:ext cx="357189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300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9"/>
          <p:cNvCxnSpPr>
            <a:stCxn id="38" idx="5"/>
            <a:endCxn id="103" idx="0"/>
          </p:cNvCxnSpPr>
          <p:nvPr/>
        </p:nvCxnSpPr>
        <p:spPr>
          <a:xfrm rot="16200000" flipH="1">
            <a:off x="6699821" y="2377826"/>
            <a:ext cx="522783" cy="579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9"/>
          <p:cNvCxnSpPr>
            <a:stCxn id="40" idx="3"/>
            <a:endCxn id="39" idx="7"/>
          </p:cNvCxnSpPr>
          <p:nvPr/>
        </p:nvCxnSpPr>
        <p:spPr>
          <a:xfrm rot="5400000">
            <a:off x="4819222" y="320669"/>
            <a:ext cx="554171" cy="472513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9"/>
          <p:cNvCxnSpPr>
            <a:endCxn id="58" idx="7"/>
          </p:cNvCxnSpPr>
          <p:nvPr/>
        </p:nvCxnSpPr>
        <p:spPr>
          <a:xfrm rot="10800000" flipV="1">
            <a:off x="3876749" y="2473778"/>
            <a:ext cx="3650724" cy="120092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9"/>
          <p:cNvCxnSpPr>
            <a:stCxn id="40" idx="4"/>
            <a:endCxn id="76" idx="6"/>
          </p:cNvCxnSpPr>
          <p:nvPr/>
        </p:nvCxnSpPr>
        <p:spPr>
          <a:xfrm rot="5400000">
            <a:off x="6279367" y="1578756"/>
            <a:ext cx="535785" cy="2378884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"/>
          <p:cNvCxnSpPr>
            <a:stCxn id="40" idx="4"/>
            <a:endCxn id="92" idx="6"/>
          </p:cNvCxnSpPr>
          <p:nvPr/>
        </p:nvCxnSpPr>
        <p:spPr>
          <a:xfrm rot="5400000">
            <a:off x="6743716" y="2043103"/>
            <a:ext cx="535783" cy="145018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/>
          <p:cNvCxnSpPr>
            <a:endCxn id="103" idx="6"/>
          </p:cNvCxnSpPr>
          <p:nvPr/>
        </p:nvCxnSpPr>
        <p:spPr>
          <a:xfrm rot="5400000">
            <a:off x="7375943" y="2553883"/>
            <a:ext cx="535783" cy="42862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"/>
          <p:cNvSpPr/>
          <p:nvPr/>
        </p:nvSpPr>
        <p:spPr>
          <a:xfrm>
            <a:off x="4190319" y="2928934"/>
            <a:ext cx="285751" cy="2143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spc="-100" dirty="0">
                <a:solidFill>
                  <a:schemeClr val="tx1"/>
                </a:solidFill>
              </a:rPr>
              <a:t>40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19"/>
          <p:cNvCxnSpPr>
            <a:endCxn id="73" idx="0"/>
          </p:cNvCxnSpPr>
          <p:nvPr/>
        </p:nvCxnSpPr>
        <p:spPr>
          <a:xfrm rot="5400000">
            <a:off x="4427593" y="2405908"/>
            <a:ext cx="428628" cy="617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500438"/>
            <a:ext cx="2305050" cy="3209925"/>
          </a:xfrm>
          <a:prstGeom prst="rect">
            <a:avLst/>
          </a:prstGeom>
          <a:noFill/>
        </p:spPr>
      </p:pic>
      <p:sp>
        <p:nvSpPr>
          <p:cNvPr id="89" name="Oval 4"/>
          <p:cNvSpPr/>
          <p:nvPr/>
        </p:nvSpPr>
        <p:spPr>
          <a:xfrm>
            <a:off x="285720" y="371475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/>
                </a:solidFill>
              </a:rPr>
              <a:t>3</a:t>
            </a:r>
            <a:endParaRPr lang="en-GB" sz="1050" spc="-1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19"/>
          <p:cNvCxnSpPr>
            <a:stCxn id="24" idx="4"/>
            <a:endCxn id="89" idx="0"/>
          </p:cNvCxnSpPr>
          <p:nvPr/>
        </p:nvCxnSpPr>
        <p:spPr>
          <a:xfrm rot="5400000">
            <a:off x="142844" y="3393281"/>
            <a:ext cx="571504" cy="71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26"/>
          <p:cNvSpPr txBox="1">
            <a:spLocks noChangeArrowheads="1"/>
          </p:cNvSpPr>
          <p:nvPr/>
        </p:nvSpPr>
        <p:spPr bwMode="auto">
          <a:xfrm>
            <a:off x="357158" y="2406843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6" name="TextBox 126"/>
          <p:cNvSpPr txBox="1">
            <a:spLocks noChangeArrowheads="1"/>
          </p:cNvSpPr>
          <p:nvPr/>
        </p:nvSpPr>
        <p:spPr bwMode="auto">
          <a:xfrm>
            <a:off x="71406" y="328612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1p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108" name="Connettore 2 107"/>
          <p:cNvCxnSpPr/>
          <p:nvPr/>
        </p:nvCxnSpPr>
        <p:spPr>
          <a:xfrm rot="16200000" flipH="1">
            <a:off x="928662" y="3286124"/>
            <a:ext cx="1357322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/>
          <p:cNvCxnSpPr/>
          <p:nvPr/>
        </p:nvCxnSpPr>
        <p:spPr>
          <a:xfrm rot="16200000" flipH="1">
            <a:off x="285720" y="4143380"/>
            <a:ext cx="714380" cy="428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642910" y="4714884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total=3</a:t>
            </a:r>
          </a:p>
          <a:p>
            <a:r>
              <a:rPr lang="en-US" dirty="0">
                <a:solidFill>
                  <a:srgbClr val="C00000"/>
                </a:solidFill>
              </a:rPr>
              <a:t>#1p=0</a:t>
            </a:r>
          </a:p>
          <a:p>
            <a:r>
              <a:rPr lang="en-US" dirty="0">
                <a:solidFill>
                  <a:srgbClr val="C00000"/>
                </a:solidFill>
              </a:rPr>
              <a:t>#2p=3</a:t>
            </a:r>
          </a:p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…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2285984" y="4714884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total=3</a:t>
            </a:r>
          </a:p>
          <a:p>
            <a:r>
              <a:rPr lang="en-US" dirty="0">
                <a:solidFill>
                  <a:srgbClr val="C00000"/>
                </a:solidFill>
              </a:rPr>
              <a:t>#1p=2</a:t>
            </a:r>
          </a:p>
          <a:p>
            <a:r>
              <a:rPr lang="en-US" dirty="0">
                <a:solidFill>
                  <a:srgbClr val="C00000"/>
                </a:solidFill>
              </a:rPr>
              <a:t>#2p=2</a:t>
            </a:r>
          </a:p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…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0" name="TextBox 126"/>
          <p:cNvSpPr txBox="1">
            <a:spLocks noChangeArrowheads="1"/>
          </p:cNvSpPr>
          <p:nvPr/>
        </p:nvSpPr>
        <p:spPr bwMode="auto">
          <a:xfrm>
            <a:off x="651074" y="2500306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2"/>
                </a:solidFill>
                <a:latin typeface="Calibri" pitchFamily="34" charset="0"/>
              </a:rPr>
              <a:t>2p</a:t>
            </a:r>
            <a:endParaRPr lang="en-GB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5" name="CasellaDiTesto 114"/>
          <p:cNvSpPr txBox="1"/>
          <p:nvPr/>
        </p:nvSpPr>
        <p:spPr>
          <a:xfrm>
            <a:off x="1643042" y="478632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≠</a:t>
            </a:r>
          </a:p>
        </p:txBody>
      </p:sp>
      <p:sp>
        <p:nvSpPr>
          <p:cNvPr id="96" name="Rettangolo 95"/>
          <p:cNvSpPr/>
          <p:nvPr/>
        </p:nvSpPr>
        <p:spPr>
          <a:xfrm>
            <a:off x="4786314" y="3714752"/>
            <a:ext cx="2500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State variables</a:t>
            </a:r>
          </a:p>
          <a:p>
            <a:r>
              <a:rPr lang="en-US" dirty="0"/>
              <a:t>Total</a:t>
            </a:r>
          </a:p>
          <a:p>
            <a:r>
              <a:rPr lang="en-US" dirty="0"/>
              <a:t>#1p</a:t>
            </a:r>
          </a:p>
          <a:p>
            <a:r>
              <a:rPr lang="en-US" dirty="0"/>
              <a:t>#2p</a:t>
            </a:r>
          </a:p>
          <a:p>
            <a:r>
              <a:rPr lang="en-US" dirty="0"/>
              <a:t>#5p</a:t>
            </a:r>
          </a:p>
          <a:p>
            <a:r>
              <a:rPr lang="en-US" dirty="0"/>
              <a:t>#10p</a:t>
            </a:r>
          </a:p>
          <a:p>
            <a:r>
              <a:rPr lang="en-US" dirty="0"/>
              <a:t>#20p</a:t>
            </a:r>
          </a:p>
          <a:p>
            <a:r>
              <a:rPr lang="en-US" dirty="0"/>
              <a:t>#50p</a:t>
            </a:r>
          </a:p>
          <a:p>
            <a:r>
              <a:rPr lang="en-US" dirty="0"/>
              <a:t># 1£</a:t>
            </a:r>
          </a:p>
          <a:p>
            <a:r>
              <a:rPr lang="en-US" dirty="0"/>
              <a:t># 2£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07" grpId="0"/>
      <p:bldP spid="1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>
                <a:latin typeface="+mj-lt"/>
              </a:rPr>
              <a:t>Search Algorithms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solidFill>
                  <a:srgbClr val="FF0000"/>
                </a:solidFill>
                <a:latin typeface="+mj-lt"/>
              </a:rPr>
              <a:t>Uninformed Search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Breadth-first search (BFS)</a:t>
            </a:r>
            <a:endParaRPr lang="en-GB" dirty="0">
              <a:latin typeface="+mj-lt"/>
            </a:endParaRPr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614363" y="1790700"/>
            <a:ext cx="7986712" cy="3316288"/>
            <a:chOff x="386" y="1139"/>
            <a:chExt cx="5031" cy="2089"/>
          </a:xfrm>
        </p:grpSpPr>
        <p:sp>
          <p:nvSpPr>
            <p:cNvPr id="7" name="Oval 139"/>
            <p:cNvSpPr>
              <a:spLocks noChangeArrowheads="1"/>
            </p:cNvSpPr>
            <p:nvPr/>
          </p:nvSpPr>
          <p:spPr bwMode="auto">
            <a:xfrm>
              <a:off x="4012" y="164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140"/>
            <p:cNvSpPr>
              <a:spLocks noChangeArrowheads="1"/>
            </p:cNvSpPr>
            <p:nvPr/>
          </p:nvSpPr>
          <p:spPr bwMode="auto">
            <a:xfrm>
              <a:off x="1456" y="1616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Text Box 141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42"/>
            <p:cNvSpPr>
              <a:spLocks noChangeShapeType="1"/>
            </p:cNvSpPr>
            <p:nvPr/>
          </p:nvSpPr>
          <p:spPr bwMode="auto">
            <a:xfrm flipH="1">
              <a:off x="1682" y="1333"/>
              <a:ext cx="106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 Box 143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44"/>
            <p:cNvSpPr>
              <a:spLocks noChangeArrowheads="1"/>
            </p:cNvSpPr>
            <p:nvPr/>
          </p:nvSpPr>
          <p:spPr bwMode="auto">
            <a:xfrm>
              <a:off x="2730" y="11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I</a:t>
              </a:r>
            </a:p>
          </p:txBody>
        </p:sp>
        <p:sp>
          <p:nvSpPr>
            <p:cNvPr id="13" name="Line 145"/>
            <p:cNvSpPr>
              <a:spLocks noChangeShapeType="1"/>
            </p:cNvSpPr>
            <p:nvPr/>
          </p:nvSpPr>
          <p:spPr bwMode="auto">
            <a:xfrm>
              <a:off x="2953" y="1303"/>
              <a:ext cx="109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6"/>
            <p:cNvSpPr>
              <a:spLocks noChangeShapeType="1"/>
            </p:cNvSpPr>
            <p:nvPr/>
          </p:nvSpPr>
          <p:spPr bwMode="auto">
            <a:xfrm flipH="1">
              <a:off x="1013" y="1834"/>
              <a:ext cx="50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47"/>
            <p:cNvSpPr>
              <a:spLocks noChangeShapeType="1"/>
            </p:cNvSpPr>
            <p:nvPr/>
          </p:nvSpPr>
          <p:spPr bwMode="auto">
            <a:xfrm>
              <a:off x="1650" y="183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48"/>
            <p:cNvSpPr>
              <a:spLocks noChangeShapeType="1"/>
            </p:cNvSpPr>
            <p:nvPr/>
          </p:nvSpPr>
          <p:spPr bwMode="auto">
            <a:xfrm flipH="1">
              <a:off x="686" y="226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Oval 149"/>
            <p:cNvSpPr>
              <a:spLocks noChangeArrowheads="1"/>
            </p:cNvSpPr>
            <p:nvPr/>
          </p:nvSpPr>
          <p:spPr bwMode="auto">
            <a:xfrm>
              <a:off x="811" y="20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50"/>
            <p:cNvSpPr>
              <a:spLocks noChangeShapeType="1"/>
            </p:cNvSpPr>
            <p:nvPr/>
          </p:nvSpPr>
          <p:spPr bwMode="auto">
            <a:xfrm>
              <a:off x="1023" y="225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" name="Group 151"/>
            <p:cNvGrpSpPr>
              <a:grpSpLocks/>
            </p:cNvGrpSpPr>
            <p:nvPr/>
          </p:nvGrpSpPr>
          <p:grpSpPr bwMode="auto">
            <a:xfrm>
              <a:off x="386" y="2505"/>
              <a:ext cx="552" cy="669"/>
              <a:chOff x="2965" y="2022"/>
              <a:chExt cx="552" cy="669"/>
            </a:xfrm>
          </p:grpSpPr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" name="Oval 153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" name="Line 154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Oval 155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5" name="Line 156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157"/>
            <p:cNvGrpSpPr>
              <a:grpSpLocks/>
            </p:cNvGrpSpPr>
            <p:nvPr/>
          </p:nvGrpSpPr>
          <p:grpSpPr bwMode="auto">
            <a:xfrm>
              <a:off x="967" y="2517"/>
              <a:ext cx="552" cy="669"/>
              <a:chOff x="2965" y="2022"/>
              <a:chExt cx="552" cy="669"/>
            </a:xfrm>
          </p:grpSpPr>
          <p:sp>
            <p:nvSpPr>
              <p:cNvPr id="66" name="Oval 158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Oval 159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160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Oval 161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162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Line 163"/>
            <p:cNvSpPr>
              <a:spLocks noChangeShapeType="1"/>
            </p:cNvSpPr>
            <p:nvPr/>
          </p:nvSpPr>
          <p:spPr bwMode="auto">
            <a:xfrm flipH="1">
              <a:off x="2038" y="227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Oval 164"/>
            <p:cNvSpPr>
              <a:spLocks noChangeArrowheads="1"/>
            </p:cNvSpPr>
            <p:nvPr/>
          </p:nvSpPr>
          <p:spPr bwMode="auto">
            <a:xfrm>
              <a:off x="2163" y="205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165"/>
            <p:cNvSpPr>
              <a:spLocks noChangeShapeType="1"/>
            </p:cNvSpPr>
            <p:nvPr/>
          </p:nvSpPr>
          <p:spPr bwMode="auto">
            <a:xfrm>
              <a:off x="2375" y="226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Oval 166"/>
            <p:cNvSpPr>
              <a:spLocks noChangeArrowheads="1"/>
            </p:cNvSpPr>
            <p:nvPr/>
          </p:nvSpPr>
          <p:spPr bwMode="auto">
            <a:xfrm>
              <a:off x="2063" y="2959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167"/>
            <p:cNvSpPr>
              <a:spLocks noChangeArrowheads="1"/>
            </p:cNvSpPr>
            <p:nvPr/>
          </p:nvSpPr>
          <p:spPr bwMode="auto">
            <a:xfrm>
              <a:off x="1738" y="295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168"/>
            <p:cNvSpPr>
              <a:spLocks noChangeShapeType="1"/>
            </p:cNvSpPr>
            <p:nvPr/>
          </p:nvSpPr>
          <p:spPr bwMode="auto">
            <a:xfrm flipH="1">
              <a:off x="1857" y="272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Oval 169"/>
            <p:cNvSpPr>
              <a:spLocks noChangeArrowheads="1"/>
            </p:cNvSpPr>
            <p:nvPr/>
          </p:nvSpPr>
          <p:spPr bwMode="auto">
            <a:xfrm>
              <a:off x="1894" y="251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170"/>
            <p:cNvSpPr>
              <a:spLocks noChangeShapeType="1"/>
            </p:cNvSpPr>
            <p:nvPr/>
          </p:nvSpPr>
          <p:spPr bwMode="auto">
            <a:xfrm>
              <a:off x="2076" y="272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" name="Group 171"/>
            <p:cNvGrpSpPr>
              <a:grpSpLocks/>
            </p:cNvGrpSpPr>
            <p:nvPr/>
          </p:nvGrpSpPr>
          <p:grpSpPr bwMode="auto">
            <a:xfrm>
              <a:off x="2319" y="2529"/>
              <a:ext cx="552" cy="669"/>
              <a:chOff x="2965" y="2022"/>
              <a:chExt cx="552" cy="669"/>
            </a:xfrm>
          </p:grpSpPr>
          <p:sp>
            <p:nvSpPr>
              <p:cNvPr id="61" name="Oval 172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Oval 173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174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Oval 175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176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" name="Line 177"/>
            <p:cNvSpPr>
              <a:spLocks noChangeShapeType="1"/>
            </p:cNvSpPr>
            <p:nvPr/>
          </p:nvSpPr>
          <p:spPr bwMode="auto">
            <a:xfrm flipH="1">
              <a:off x="3564" y="1864"/>
              <a:ext cx="491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178"/>
            <p:cNvSpPr>
              <a:spLocks noChangeShapeType="1"/>
            </p:cNvSpPr>
            <p:nvPr/>
          </p:nvSpPr>
          <p:spPr bwMode="auto">
            <a:xfrm>
              <a:off x="4196" y="186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179"/>
            <p:cNvSpPr>
              <a:spLocks noChangeShapeType="1"/>
            </p:cNvSpPr>
            <p:nvPr/>
          </p:nvSpPr>
          <p:spPr bwMode="auto">
            <a:xfrm flipH="1">
              <a:off x="3232" y="229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Oval 180"/>
            <p:cNvSpPr>
              <a:spLocks noChangeArrowheads="1"/>
            </p:cNvSpPr>
            <p:nvPr/>
          </p:nvSpPr>
          <p:spPr bwMode="auto">
            <a:xfrm>
              <a:off x="3363" y="206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181"/>
            <p:cNvSpPr>
              <a:spLocks noChangeShapeType="1"/>
            </p:cNvSpPr>
            <p:nvPr/>
          </p:nvSpPr>
          <p:spPr bwMode="auto">
            <a:xfrm>
              <a:off x="3569" y="228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" name="Group 182"/>
            <p:cNvGrpSpPr>
              <a:grpSpLocks/>
            </p:cNvGrpSpPr>
            <p:nvPr/>
          </p:nvGrpSpPr>
          <p:grpSpPr bwMode="auto">
            <a:xfrm>
              <a:off x="2932" y="2535"/>
              <a:ext cx="552" cy="669"/>
              <a:chOff x="2965" y="2022"/>
              <a:chExt cx="552" cy="669"/>
            </a:xfrm>
          </p:grpSpPr>
          <p:sp>
            <p:nvSpPr>
              <p:cNvPr id="56" name="Oval 183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Oval 184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185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Oval 186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187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6" name="Oval 188"/>
            <p:cNvSpPr>
              <a:spLocks noChangeArrowheads="1"/>
            </p:cNvSpPr>
            <p:nvPr/>
          </p:nvSpPr>
          <p:spPr bwMode="auto">
            <a:xfrm>
              <a:off x="3838" y="298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Oval 189"/>
            <p:cNvSpPr>
              <a:spLocks noChangeArrowheads="1"/>
            </p:cNvSpPr>
            <p:nvPr/>
          </p:nvSpPr>
          <p:spPr bwMode="auto">
            <a:xfrm>
              <a:off x="3513" y="298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190"/>
            <p:cNvSpPr>
              <a:spLocks noChangeShapeType="1"/>
            </p:cNvSpPr>
            <p:nvPr/>
          </p:nvSpPr>
          <p:spPr bwMode="auto">
            <a:xfrm flipH="1">
              <a:off x="3632" y="275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Oval 191"/>
            <p:cNvSpPr>
              <a:spLocks noChangeArrowheads="1"/>
            </p:cNvSpPr>
            <p:nvPr/>
          </p:nvSpPr>
          <p:spPr bwMode="auto">
            <a:xfrm>
              <a:off x="3669" y="2547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0" name="Line 192"/>
            <p:cNvSpPr>
              <a:spLocks noChangeShapeType="1"/>
            </p:cNvSpPr>
            <p:nvPr/>
          </p:nvSpPr>
          <p:spPr bwMode="auto">
            <a:xfrm>
              <a:off x="3851" y="275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193"/>
            <p:cNvSpPr>
              <a:spLocks noChangeShapeType="1"/>
            </p:cNvSpPr>
            <p:nvPr/>
          </p:nvSpPr>
          <p:spPr bwMode="auto">
            <a:xfrm flipH="1">
              <a:off x="4584" y="230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Oval 194"/>
            <p:cNvSpPr>
              <a:spLocks noChangeArrowheads="1"/>
            </p:cNvSpPr>
            <p:nvPr/>
          </p:nvSpPr>
          <p:spPr bwMode="auto">
            <a:xfrm>
              <a:off x="4709" y="208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>
              <a:off x="4921" y="229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4284" y="2547"/>
              <a:ext cx="552" cy="669"/>
              <a:chOff x="2965" y="2022"/>
              <a:chExt cx="552" cy="669"/>
            </a:xfrm>
          </p:grpSpPr>
          <p:sp>
            <p:nvSpPr>
              <p:cNvPr id="51" name="Oval 197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Oval 198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99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Oval 200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201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5" name="Group 202"/>
            <p:cNvGrpSpPr>
              <a:grpSpLocks/>
            </p:cNvGrpSpPr>
            <p:nvPr/>
          </p:nvGrpSpPr>
          <p:grpSpPr bwMode="auto">
            <a:xfrm>
              <a:off x="4865" y="2559"/>
              <a:ext cx="552" cy="669"/>
              <a:chOff x="2965" y="2022"/>
              <a:chExt cx="552" cy="669"/>
            </a:xfrm>
          </p:grpSpPr>
          <p:sp>
            <p:nvSpPr>
              <p:cNvPr id="46" name="Oval 203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204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205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Oval 206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207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76" name="Rectangle 208"/>
          <p:cNvSpPr>
            <a:spLocks noChangeArrowheads="1"/>
          </p:cNvSpPr>
          <p:nvPr/>
        </p:nvSpPr>
        <p:spPr bwMode="auto">
          <a:xfrm>
            <a:off x="477838" y="1736725"/>
            <a:ext cx="8489950" cy="383540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7" name="Oval 31"/>
          <p:cNvSpPr>
            <a:spLocks noChangeArrowheads="1"/>
          </p:cNvSpPr>
          <p:nvPr/>
        </p:nvSpPr>
        <p:spPr bwMode="auto">
          <a:xfrm>
            <a:off x="6369050" y="261461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311400" y="2565400"/>
            <a:ext cx="360363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4340225" y="1858963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 flipH="1">
            <a:off x="2670175" y="2116138"/>
            <a:ext cx="168275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4340225" y="1858963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4333875" y="180816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I</a:t>
            </a: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>
            <a:off x="4687888" y="2068513"/>
            <a:ext cx="1730375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>
            <a:off x="1608138" y="2911475"/>
            <a:ext cx="7874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2619375" y="2909888"/>
            <a:ext cx="9731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H="1">
            <a:off x="1089025" y="3594100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1296988" y="3236913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>
            <a:off x="1624013" y="3573463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Oval 81"/>
          <p:cNvSpPr>
            <a:spLocks noChangeArrowheads="1"/>
          </p:cNvSpPr>
          <p:nvPr/>
        </p:nvSpPr>
        <p:spPr bwMode="auto">
          <a:xfrm>
            <a:off x="860425" y="3976688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0" name="Oval 87"/>
          <p:cNvSpPr>
            <a:spLocks noChangeArrowheads="1"/>
          </p:cNvSpPr>
          <p:nvPr/>
        </p:nvSpPr>
        <p:spPr bwMode="auto">
          <a:xfrm>
            <a:off x="1782763" y="399573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 flipH="1">
            <a:off x="3235325" y="3613150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433763" y="3255963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3770313" y="3592513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" name="Oval 97"/>
          <p:cNvSpPr>
            <a:spLocks noChangeArrowheads="1"/>
          </p:cNvSpPr>
          <p:nvPr/>
        </p:nvSpPr>
        <p:spPr bwMode="auto">
          <a:xfrm>
            <a:off x="3006725" y="3995738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" name="Oval 103"/>
          <p:cNvSpPr>
            <a:spLocks noChangeArrowheads="1"/>
          </p:cNvSpPr>
          <p:nvPr/>
        </p:nvSpPr>
        <p:spPr bwMode="auto">
          <a:xfrm>
            <a:off x="3929063" y="401478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6" name="Line 105"/>
          <p:cNvSpPr>
            <a:spLocks noChangeShapeType="1"/>
          </p:cNvSpPr>
          <p:nvPr/>
        </p:nvSpPr>
        <p:spPr bwMode="auto">
          <a:xfrm flipH="1">
            <a:off x="5676900" y="2959100"/>
            <a:ext cx="760413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7" name="Line 106"/>
          <p:cNvSpPr>
            <a:spLocks noChangeShapeType="1"/>
          </p:cNvSpPr>
          <p:nvPr/>
        </p:nvSpPr>
        <p:spPr bwMode="auto">
          <a:xfrm>
            <a:off x="6661150" y="2957513"/>
            <a:ext cx="9731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8" name="Line 107"/>
          <p:cNvSpPr>
            <a:spLocks noChangeShapeType="1"/>
          </p:cNvSpPr>
          <p:nvPr/>
        </p:nvSpPr>
        <p:spPr bwMode="auto">
          <a:xfrm flipH="1">
            <a:off x="5130800" y="3641725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9" name="Oval 108"/>
          <p:cNvSpPr>
            <a:spLocks noChangeArrowheads="1"/>
          </p:cNvSpPr>
          <p:nvPr/>
        </p:nvSpPr>
        <p:spPr bwMode="auto">
          <a:xfrm>
            <a:off x="5329238" y="328453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Line 109"/>
          <p:cNvSpPr>
            <a:spLocks noChangeShapeType="1"/>
          </p:cNvSpPr>
          <p:nvPr/>
        </p:nvSpPr>
        <p:spPr bwMode="auto">
          <a:xfrm>
            <a:off x="5665788" y="3621088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4902200" y="402431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" name="Oval 120"/>
          <p:cNvSpPr>
            <a:spLocks noChangeArrowheads="1"/>
          </p:cNvSpPr>
          <p:nvPr/>
        </p:nvSpPr>
        <p:spPr bwMode="auto">
          <a:xfrm>
            <a:off x="5824538" y="4043363"/>
            <a:ext cx="3603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3" name="Oval 123"/>
          <p:cNvSpPr>
            <a:spLocks noChangeArrowheads="1"/>
          </p:cNvSpPr>
          <p:nvPr/>
        </p:nvSpPr>
        <p:spPr bwMode="auto">
          <a:xfrm>
            <a:off x="7475538" y="330358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785918" y="5572140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Generate all the children of the current node.</a:t>
            </a:r>
          </a:p>
          <a:p>
            <a:r>
              <a:rPr lang="en-GB" dirty="0">
                <a:latin typeface="+mj-lt"/>
              </a:rPr>
              <a:t>Expand nodes in the order that they were generated.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2" grpId="1" animBg="1"/>
      <p:bldP spid="1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Depth-first search (DFS)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65121" y="1241463"/>
            <a:ext cx="7986713" cy="3316288"/>
            <a:chOff x="386" y="1139"/>
            <a:chExt cx="5031" cy="2089"/>
          </a:xfrm>
        </p:grpSpPr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4012" y="164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1456" y="1616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 flipH="1">
              <a:off x="1682" y="1333"/>
              <a:ext cx="106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2730" y="11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I</a:t>
              </a:r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2953" y="1303"/>
              <a:ext cx="109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 flipH="1">
              <a:off x="1013" y="1834"/>
              <a:ext cx="50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1650" y="183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82"/>
            <p:cNvSpPr>
              <a:spLocks noChangeShapeType="1"/>
            </p:cNvSpPr>
            <p:nvPr/>
          </p:nvSpPr>
          <p:spPr bwMode="auto">
            <a:xfrm flipH="1">
              <a:off x="686" y="226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Oval 83"/>
            <p:cNvSpPr>
              <a:spLocks noChangeArrowheads="1"/>
            </p:cNvSpPr>
            <p:nvPr/>
          </p:nvSpPr>
          <p:spPr bwMode="auto">
            <a:xfrm>
              <a:off x="811" y="20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1023" y="225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386" y="2505"/>
              <a:ext cx="552" cy="669"/>
              <a:chOff x="2965" y="2022"/>
              <a:chExt cx="552" cy="669"/>
            </a:xfrm>
          </p:grpSpPr>
          <p:sp>
            <p:nvSpPr>
              <p:cNvPr id="103" name="Oval 86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" name="Oval 87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5" name="Line 88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" name="Oval 89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" name="Line 90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967" y="2517"/>
              <a:ext cx="552" cy="669"/>
              <a:chOff x="2965" y="2022"/>
              <a:chExt cx="552" cy="669"/>
            </a:xfrm>
          </p:grpSpPr>
          <p:sp>
            <p:nvSpPr>
              <p:cNvPr id="98" name="Oval 92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9" name="Oval 93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" name="Line 94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1" name="Oval 95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" name="Line 96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3" name="Line 97"/>
            <p:cNvSpPr>
              <a:spLocks noChangeShapeType="1"/>
            </p:cNvSpPr>
            <p:nvPr/>
          </p:nvSpPr>
          <p:spPr bwMode="auto">
            <a:xfrm flipH="1">
              <a:off x="2038" y="227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Oval 98"/>
            <p:cNvSpPr>
              <a:spLocks noChangeArrowheads="1"/>
            </p:cNvSpPr>
            <p:nvPr/>
          </p:nvSpPr>
          <p:spPr bwMode="auto">
            <a:xfrm>
              <a:off x="2163" y="205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Line 99"/>
            <p:cNvSpPr>
              <a:spLocks noChangeShapeType="1"/>
            </p:cNvSpPr>
            <p:nvPr/>
          </p:nvSpPr>
          <p:spPr bwMode="auto">
            <a:xfrm>
              <a:off x="2375" y="226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Oval 100"/>
            <p:cNvSpPr>
              <a:spLocks noChangeArrowheads="1"/>
            </p:cNvSpPr>
            <p:nvPr/>
          </p:nvSpPr>
          <p:spPr bwMode="auto">
            <a:xfrm>
              <a:off x="2063" y="2959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7" name="Oval 101"/>
            <p:cNvSpPr>
              <a:spLocks noChangeArrowheads="1"/>
            </p:cNvSpPr>
            <p:nvPr/>
          </p:nvSpPr>
          <p:spPr bwMode="auto">
            <a:xfrm>
              <a:off x="1738" y="295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Line 102"/>
            <p:cNvSpPr>
              <a:spLocks noChangeShapeType="1"/>
            </p:cNvSpPr>
            <p:nvPr/>
          </p:nvSpPr>
          <p:spPr bwMode="auto">
            <a:xfrm flipH="1">
              <a:off x="1857" y="272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Oval 103"/>
            <p:cNvSpPr>
              <a:spLocks noChangeArrowheads="1"/>
            </p:cNvSpPr>
            <p:nvPr/>
          </p:nvSpPr>
          <p:spPr bwMode="auto">
            <a:xfrm>
              <a:off x="1894" y="251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Line 104"/>
            <p:cNvSpPr>
              <a:spLocks noChangeShapeType="1"/>
            </p:cNvSpPr>
            <p:nvPr/>
          </p:nvSpPr>
          <p:spPr bwMode="auto">
            <a:xfrm>
              <a:off x="2076" y="272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8" name="Group 105"/>
            <p:cNvGrpSpPr>
              <a:grpSpLocks/>
            </p:cNvGrpSpPr>
            <p:nvPr/>
          </p:nvGrpSpPr>
          <p:grpSpPr bwMode="auto">
            <a:xfrm>
              <a:off x="2319" y="2529"/>
              <a:ext cx="552" cy="669"/>
              <a:chOff x="2965" y="2022"/>
              <a:chExt cx="552" cy="669"/>
            </a:xfrm>
          </p:grpSpPr>
          <p:sp>
            <p:nvSpPr>
              <p:cNvPr id="93" name="Oval 106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" name="Oval 107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5" name="Line 108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6" name="Oval 109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7" name="Line 110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 flipH="1">
              <a:off x="3564" y="1864"/>
              <a:ext cx="491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112"/>
            <p:cNvSpPr>
              <a:spLocks noChangeShapeType="1"/>
            </p:cNvSpPr>
            <p:nvPr/>
          </p:nvSpPr>
          <p:spPr bwMode="auto">
            <a:xfrm>
              <a:off x="4196" y="186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Line 113"/>
            <p:cNvSpPr>
              <a:spLocks noChangeShapeType="1"/>
            </p:cNvSpPr>
            <p:nvPr/>
          </p:nvSpPr>
          <p:spPr bwMode="auto">
            <a:xfrm flipH="1">
              <a:off x="3232" y="229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Oval 114"/>
            <p:cNvSpPr>
              <a:spLocks noChangeArrowheads="1"/>
            </p:cNvSpPr>
            <p:nvPr/>
          </p:nvSpPr>
          <p:spPr bwMode="auto">
            <a:xfrm>
              <a:off x="3363" y="206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115"/>
            <p:cNvSpPr>
              <a:spLocks noChangeShapeType="1"/>
            </p:cNvSpPr>
            <p:nvPr/>
          </p:nvSpPr>
          <p:spPr bwMode="auto">
            <a:xfrm>
              <a:off x="3569" y="228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" name="Group 116"/>
            <p:cNvGrpSpPr>
              <a:grpSpLocks/>
            </p:cNvGrpSpPr>
            <p:nvPr/>
          </p:nvGrpSpPr>
          <p:grpSpPr bwMode="auto">
            <a:xfrm>
              <a:off x="2932" y="2535"/>
              <a:ext cx="552" cy="669"/>
              <a:chOff x="2965" y="2022"/>
              <a:chExt cx="552" cy="669"/>
            </a:xfrm>
          </p:grpSpPr>
          <p:sp>
            <p:nvSpPr>
              <p:cNvPr id="88" name="Oval 117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9" name="Oval 118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0" name="Line 119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Oval 120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" name="Line 121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68" name="Oval 122"/>
            <p:cNvSpPr>
              <a:spLocks noChangeArrowheads="1"/>
            </p:cNvSpPr>
            <p:nvPr/>
          </p:nvSpPr>
          <p:spPr bwMode="auto">
            <a:xfrm>
              <a:off x="3838" y="298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Oval 123"/>
            <p:cNvSpPr>
              <a:spLocks noChangeArrowheads="1"/>
            </p:cNvSpPr>
            <p:nvPr/>
          </p:nvSpPr>
          <p:spPr bwMode="auto">
            <a:xfrm>
              <a:off x="3513" y="298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Line 124"/>
            <p:cNvSpPr>
              <a:spLocks noChangeShapeType="1"/>
            </p:cNvSpPr>
            <p:nvPr/>
          </p:nvSpPr>
          <p:spPr bwMode="auto">
            <a:xfrm flipH="1">
              <a:off x="3632" y="275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Oval 125"/>
            <p:cNvSpPr>
              <a:spLocks noChangeArrowheads="1"/>
            </p:cNvSpPr>
            <p:nvPr/>
          </p:nvSpPr>
          <p:spPr bwMode="auto">
            <a:xfrm>
              <a:off x="3669" y="2547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2" name="Line 126"/>
            <p:cNvSpPr>
              <a:spLocks noChangeShapeType="1"/>
            </p:cNvSpPr>
            <p:nvPr/>
          </p:nvSpPr>
          <p:spPr bwMode="auto">
            <a:xfrm>
              <a:off x="3851" y="275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Line 127"/>
            <p:cNvSpPr>
              <a:spLocks noChangeShapeType="1"/>
            </p:cNvSpPr>
            <p:nvPr/>
          </p:nvSpPr>
          <p:spPr bwMode="auto">
            <a:xfrm flipH="1">
              <a:off x="4584" y="230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Oval 128"/>
            <p:cNvSpPr>
              <a:spLocks noChangeArrowheads="1"/>
            </p:cNvSpPr>
            <p:nvPr/>
          </p:nvSpPr>
          <p:spPr bwMode="auto">
            <a:xfrm>
              <a:off x="4709" y="208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129"/>
            <p:cNvSpPr>
              <a:spLocks noChangeShapeType="1"/>
            </p:cNvSpPr>
            <p:nvPr/>
          </p:nvSpPr>
          <p:spPr bwMode="auto">
            <a:xfrm>
              <a:off x="4921" y="229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130"/>
            <p:cNvGrpSpPr>
              <a:grpSpLocks/>
            </p:cNvGrpSpPr>
            <p:nvPr/>
          </p:nvGrpSpPr>
          <p:grpSpPr bwMode="auto">
            <a:xfrm>
              <a:off x="4284" y="2547"/>
              <a:ext cx="552" cy="669"/>
              <a:chOff x="2965" y="2022"/>
              <a:chExt cx="552" cy="669"/>
            </a:xfrm>
          </p:grpSpPr>
          <p:sp>
            <p:nvSpPr>
              <p:cNvPr id="83" name="Oval 131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4" name="Oval 132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5" name="Line 133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Oval 134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7" name="Line 135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" name="Group 136"/>
            <p:cNvGrpSpPr>
              <a:grpSpLocks/>
            </p:cNvGrpSpPr>
            <p:nvPr/>
          </p:nvGrpSpPr>
          <p:grpSpPr bwMode="auto">
            <a:xfrm>
              <a:off x="4865" y="2559"/>
              <a:ext cx="552" cy="669"/>
              <a:chOff x="2965" y="2022"/>
              <a:chExt cx="552" cy="669"/>
            </a:xfrm>
          </p:grpSpPr>
          <p:sp>
            <p:nvSpPr>
              <p:cNvPr id="78" name="Oval 137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9" name="Oval 138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0" name="Line 139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Oval 140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" name="Line 141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08" name="Rectangle 142"/>
          <p:cNvSpPr>
            <a:spLocks noChangeArrowheads="1"/>
          </p:cNvSpPr>
          <p:nvPr/>
        </p:nvSpPr>
        <p:spPr bwMode="auto">
          <a:xfrm>
            <a:off x="428596" y="1022360"/>
            <a:ext cx="8489950" cy="383540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9" name="Oval 3"/>
          <p:cNvSpPr>
            <a:spLocks noChangeArrowheads="1"/>
          </p:cNvSpPr>
          <p:nvPr/>
        </p:nvSpPr>
        <p:spPr bwMode="auto">
          <a:xfrm>
            <a:off x="2263746" y="2006638"/>
            <a:ext cx="360363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0" name="Text Box 5"/>
          <p:cNvSpPr txBox="1">
            <a:spLocks noChangeArrowheads="1"/>
          </p:cNvSpPr>
          <p:nvPr/>
        </p:nvSpPr>
        <p:spPr bwMode="auto">
          <a:xfrm>
            <a:off x="4292571" y="1300201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Line 6"/>
          <p:cNvSpPr>
            <a:spLocks noChangeShapeType="1"/>
          </p:cNvSpPr>
          <p:nvPr/>
        </p:nvSpPr>
        <p:spPr bwMode="auto">
          <a:xfrm flipH="1">
            <a:off x="2622521" y="1557376"/>
            <a:ext cx="168275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4292571" y="1300201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8"/>
          <p:cNvSpPr>
            <a:spLocks noChangeArrowheads="1"/>
          </p:cNvSpPr>
          <p:nvPr/>
        </p:nvSpPr>
        <p:spPr bwMode="auto">
          <a:xfrm>
            <a:off x="4286221" y="1249401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I</a:t>
            </a:r>
          </a:p>
        </p:txBody>
      </p:sp>
      <p:sp>
        <p:nvSpPr>
          <p:cNvPr id="114" name="Line 10"/>
          <p:cNvSpPr>
            <a:spLocks noChangeShapeType="1"/>
          </p:cNvSpPr>
          <p:nvPr/>
        </p:nvSpPr>
        <p:spPr bwMode="auto">
          <a:xfrm flipH="1">
            <a:off x="1560484" y="2352713"/>
            <a:ext cx="79692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>
            <a:off x="2571721" y="2351126"/>
            <a:ext cx="9731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 flipH="1">
            <a:off x="1041371" y="3035338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7" name="Oval 13"/>
          <p:cNvSpPr>
            <a:spLocks noChangeArrowheads="1"/>
          </p:cNvSpPr>
          <p:nvPr/>
        </p:nvSpPr>
        <p:spPr bwMode="auto">
          <a:xfrm>
            <a:off x="1239809" y="2678151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1576359" y="3014701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9" name="Oval 16"/>
          <p:cNvSpPr>
            <a:spLocks noChangeArrowheads="1"/>
          </p:cNvSpPr>
          <p:nvPr/>
        </p:nvSpPr>
        <p:spPr bwMode="auto">
          <a:xfrm>
            <a:off x="1081059" y="4119601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0" name="Oval 17"/>
          <p:cNvSpPr>
            <a:spLocks noChangeArrowheads="1"/>
          </p:cNvSpPr>
          <p:nvPr/>
        </p:nvSpPr>
        <p:spPr bwMode="auto">
          <a:xfrm>
            <a:off x="565121" y="4108488"/>
            <a:ext cx="360363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1" name="Line 18"/>
          <p:cNvSpPr>
            <a:spLocks noChangeShapeType="1"/>
          </p:cNvSpPr>
          <p:nvPr/>
        </p:nvSpPr>
        <p:spPr bwMode="auto">
          <a:xfrm flipH="1">
            <a:off x="754034" y="3754476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2" name="Oval 19"/>
          <p:cNvSpPr>
            <a:spLocks noChangeArrowheads="1"/>
          </p:cNvSpPr>
          <p:nvPr/>
        </p:nvSpPr>
        <p:spPr bwMode="auto">
          <a:xfrm>
            <a:off x="812771" y="3417926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" name="Line 20"/>
          <p:cNvSpPr>
            <a:spLocks noChangeShapeType="1"/>
          </p:cNvSpPr>
          <p:nvPr/>
        </p:nvSpPr>
        <p:spPr bwMode="auto">
          <a:xfrm>
            <a:off x="1101696" y="3752888"/>
            <a:ext cx="142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4" name="Oval 22"/>
          <p:cNvSpPr>
            <a:spLocks noChangeArrowheads="1"/>
          </p:cNvSpPr>
          <p:nvPr/>
        </p:nvSpPr>
        <p:spPr bwMode="auto">
          <a:xfrm>
            <a:off x="2003396" y="4138651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5" name="Oval 23"/>
          <p:cNvSpPr>
            <a:spLocks noChangeArrowheads="1"/>
          </p:cNvSpPr>
          <p:nvPr/>
        </p:nvSpPr>
        <p:spPr bwMode="auto">
          <a:xfrm>
            <a:off x="1487459" y="4127538"/>
            <a:ext cx="360362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6" name="Line 24"/>
          <p:cNvSpPr>
            <a:spLocks noChangeShapeType="1"/>
          </p:cNvSpPr>
          <p:nvPr/>
        </p:nvSpPr>
        <p:spPr bwMode="auto">
          <a:xfrm flipH="1">
            <a:off x="1676371" y="3773526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7" name="Oval 25"/>
          <p:cNvSpPr>
            <a:spLocks noChangeArrowheads="1"/>
          </p:cNvSpPr>
          <p:nvPr/>
        </p:nvSpPr>
        <p:spPr bwMode="auto">
          <a:xfrm>
            <a:off x="1735109" y="3436976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8" name="Line 26"/>
          <p:cNvSpPr>
            <a:spLocks noChangeShapeType="1"/>
          </p:cNvSpPr>
          <p:nvPr/>
        </p:nvSpPr>
        <p:spPr bwMode="auto">
          <a:xfrm>
            <a:off x="2024034" y="3771938"/>
            <a:ext cx="142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9" name="Line 27"/>
          <p:cNvSpPr>
            <a:spLocks noChangeShapeType="1"/>
          </p:cNvSpPr>
          <p:nvPr/>
        </p:nvSpPr>
        <p:spPr bwMode="auto">
          <a:xfrm flipH="1">
            <a:off x="3187671" y="3054388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0" name="Oval 28"/>
          <p:cNvSpPr>
            <a:spLocks noChangeArrowheads="1"/>
          </p:cNvSpPr>
          <p:nvPr/>
        </p:nvSpPr>
        <p:spPr bwMode="auto">
          <a:xfrm>
            <a:off x="3386109" y="2697201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3227359" y="4138651"/>
            <a:ext cx="3603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2" name="Oval 31"/>
          <p:cNvSpPr>
            <a:spLocks noChangeArrowheads="1"/>
          </p:cNvSpPr>
          <p:nvPr/>
        </p:nvSpPr>
        <p:spPr bwMode="auto">
          <a:xfrm>
            <a:off x="2711421" y="4127538"/>
            <a:ext cx="360363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" name="Line 32"/>
          <p:cNvSpPr>
            <a:spLocks noChangeShapeType="1"/>
          </p:cNvSpPr>
          <p:nvPr/>
        </p:nvSpPr>
        <p:spPr bwMode="auto">
          <a:xfrm flipH="1">
            <a:off x="2900334" y="3773526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2959071" y="3436976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5" name="Line 34"/>
          <p:cNvSpPr>
            <a:spLocks noChangeShapeType="1"/>
          </p:cNvSpPr>
          <p:nvPr/>
        </p:nvSpPr>
        <p:spPr bwMode="auto">
          <a:xfrm>
            <a:off x="3247996" y="3771938"/>
            <a:ext cx="142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6" name="Rectangle 143"/>
          <p:cNvSpPr txBox="1">
            <a:spLocks noChangeArrowheads="1"/>
          </p:cNvSpPr>
          <p:nvPr/>
        </p:nvSpPr>
        <p:spPr bwMode="auto">
          <a:xfrm>
            <a:off x="1768512" y="5289568"/>
            <a:ext cx="80899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Generate the first child of the current node.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Expand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Backtrack 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to the most recent node with unexpanded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1" grpId="1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Bidirectional search</a:t>
            </a:r>
            <a:endParaRPr lang="en-GB" dirty="0">
              <a:latin typeface="+mj-lt"/>
            </a:endParaRPr>
          </a:p>
        </p:txBody>
      </p:sp>
      <p:pic>
        <p:nvPicPr>
          <p:cNvPr id="105474" name="Picture 2" descr="http://cs-alb-pc3.massey.ac.nz/notes/59302/fig03.1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6"/>
            <a:ext cx="8416258" cy="4212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Customer-side:  pay the exact price                </a:t>
            </a:r>
            <a:r>
              <a:rPr lang="en-GB" dirty="0">
                <a:latin typeface="+mj-lt"/>
              </a:rPr>
              <a:t>(</a:t>
            </a:r>
            <a:r>
              <a:rPr lang="en-GB" i="1" dirty="0">
                <a:latin typeface="+mj-lt"/>
              </a:rPr>
              <a:t>maximising</a:t>
            </a:r>
            <a:r>
              <a:rPr lang="en-GB" dirty="0">
                <a:latin typeface="+mj-lt"/>
              </a:rPr>
              <a:t> number of coins…)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algorithms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algorithms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  <a:p>
            <a:r>
              <a:rPr lang="en-US" b="1" dirty="0">
                <a:latin typeface="+mj-lt"/>
              </a:rPr>
              <a:t>Optimality: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does the algorithm find the optimal solution?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algorithms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  <a:p>
            <a:r>
              <a:rPr lang="en-US" b="1" dirty="0">
                <a:latin typeface="+mj-lt"/>
              </a:rPr>
              <a:t>Optimality: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does the algorithm find the optimal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Time complexity: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long does it take to find a solution?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algorithms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  <a:p>
            <a:r>
              <a:rPr lang="en-US" b="1" dirty="0">
                <a:latin typeface="+mj-lt"/>
              </a:rPr>
              <a:t>Optimality: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does the algorithm find the optimal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Time complexity: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long does it take to find a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Space complexity: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much memory is needed to perform the search?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BFS ?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  <a:p>
            <a:r>
              <a:rPr lang="en-US" b="1" dirty="0">
                <a:latin typeface="+mj-lt"/>
              </a:rPr>
              <a:t>Optimality: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does the algorithm find the optimal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Time complexity: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long does it take to find a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Space complexity: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much memory is needed to perform the search?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BFS is: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complete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optimal IF all actions have the same cost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COMPLEX</a:t>
            </a:r>
          </a:p>
          <a:p>
            <a:pPr lvl="1"/>
            <a:r>
              <a:rPr lang="en-US" b="1" dirty="0">
                <a:latin typeface="+mj-lt"/>
              </a:rPr>
              <a:t>Complexity is measured based on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branching factor</a:t>
            </a:r>
            <a:r>
              <a:rPr lang="en-US" b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b</a:t>
            </a:r>
          </a:p>
          <a:p>
            <a:pPr lvl="1"/>
            <a:r>
              <a:rPr lang="en-US" b="1" dirty="0">
                <a:latin typeface="+mj-lt"/>
              </a:rPr>
              <a:t>If the goal is at level </a:t>
            </a:r>
            <a:r>
              <a:rPr lang="en-US" b="1" i="1" dirty="0">
                <a:latin typeface="+mj-lt"/>
              </a:rPr>
              <a:t>d</a:t>
            </a:r>
            <a:r>
              <a:rPr lang="en-US" b="1" dirty="0">
                <a:latin typeface="+mj-lt"/>
              </a:rPr>
              <a:t> then the number of nodes is:</a:t>
            </a:r>
          </a:p>
          <a:p>
            <a:pPr lvl="2"/>
            <a:r>
              <a:rPr lang="en-US" b="1" i="1" dirty="0">
                <a:latin typeface="+mj-lt"/>
              </a:rPr>
              <a:t>b + b</a:t>
            </a:r>
            <a:r>
              <a:rPr lang="en-US" b="1" i="1" baseline="30000" dirty="0">
                <a:latin typeface="+mj-lt"/>
              </a:rPr>
              <a:t>2</a:t>
            </a:r>
            <a:r>
              <a:rPr lang="en-US" b="1" i="1" dirty="0">
                <a:latin typeface="+mj-lt"/>
              </a:rPr>
              <a:t> + b</a:t>
            </a:r>
            <a:r>
              <a:rPr lang="en-US" b="1" i="1" baseline="30000" dirty="0">
                <a:latin typeface="+mj-lt"/>
              </a:rPr>
              <a:t>3</a:t>
            </a:r>
            <a:r>
              <a:rPr lang="en-US" b="1" i="1" dirty="0">
                <a:latin typeface="+mj-lt"/>
              </a:rPr>
              <a:t> + … + </a:t>
            </a:r>
            <a:r>
              <a:rPr lang="en-US" b="1" i="1" dirty="0" err="1">
                <a:latin typeface="+mj-lt"/>
              </a:rPr>
              <a:t>b</a:t>
            </a:r>
            <a:r>
              <a:rPr lang="en-US" b="1" i="1" baseline="30000" dirty="0" err="1">
                <a:latin typeface="+mj-lt"/>
              </a:rPr>
              <a:t>d</a:t>
            </a: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614363" y="1790700"/>
            <a:ext cx="7986712" cy="3316288"/>
            <a:chOff x="386" y="1139"/>
            <a:chExt cx="5031" cy="2089"/>
          </a:xfrm>
        </p:grpSpPr>
        <p:sp>
          <p:nvSpPr>
            <p:cNvPr id="7" name="Oval 139"/>
            <p:cNvSpPr>
              <a:spLocks noChangeArrowheads="1"/>
            </p:cNvSpPr>
            <p:nvPr/>
          </p:nvSpPr>
          <p:spPr bwMode="auto">
            <a:xfrm>
              <a:off x="4012" y="164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Oval 140"/>
            <p:cNvSpPr>
              <a:spLocks noChangeArrowheads="1"/>
            </p:cNvSpPr>
            <p:nvPr/>
          </p:nvSpPr>
          <p:spPr bwMode="auto">
            <a:xfrm>
              <a:off x="1456" y="1616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Text Box 141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42"/>
            <p:cNvSpPr>
              <a:spLocks noChangeShapeType="1"/>
            </p:cNvSpPr>
            <p:nvPr/>
          </p:nvSpPr>
          <p:spPr bwMode="auto">
            <a:xfrm flipH="1">
              <a:off x="1682" y="1333"/>
              <a:ext cx="1060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 Box 143"/>
            <p:cNvSpPr txBox="1">
              <a:spLocks noChangeArrowheads="1"/>
            </p:cNvSpPr>
            <p:nvPr/>
          </p:nvSpPr>
          <p:spPr bwMode="auto">
            <a:xfrm>
              <a:off x="2734" y="1171"/>
              <a:ext cx="20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chemeClr val="tx1"/>
                  </a:solidFill>
                </a:rPr>
                <a:t> </a:t>
              </a:r>
              <a:r>
                <a:rPr lang="en-GB">
                  <a:solidFill>
                    <a:schemeClr val="tx1"/>
                  </a:solidFill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44"/>
            <p:cNvSpPr>
              <a:spLocks noChangeArrowheads="1"/>
            </p:cNvSpPr>
            <p:nvPr/>
          </p:nvSpPr>
          <p:spPr bwMode="auto">
            <a:xfrm>
              <a:off x="2730" y="11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I</a:t>
              </a:r>
            </a:p>
          </p:txBody>
        </p:sp>
        <p:sp>
          <p:nvSpPr>
            <p:cNvPr id="13" name="Line 145"/>
            <p:cNvSpPr>
              <a:spLocks noChangeShapeType="1"/>
            </p:cNvSpPr>
            <p:nvPr/>
          </p:nvSpPr>
          <p:spPr bwMode="auto">
            <a:xfrm>
              <a:off x="2953" y="1303"/>
              <a:ext cx="109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6"/>
            <p:cNvSpPr>
              <a:spLocks noChangeShapeType="1"/>
            </p:cNvSpPr>
            <p:nvPr/>
          </p:nvSpPr>
          <p:spPr bwMode="auto">
            <a:xfrm flipH="1">
              <a:off x="1013" y="1834"/>
              <a:ext cx="50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47"/>
            <p:cNvSpPr>
              <a:spLocks noChangeShapeType="1"/>
            </p:cNvSpPr>
            <p:nvPr/>
          </p:nvSpPr>
          <p:spPr bwMode="auto">
            <a:xfrm>
              <a:off x="1650" y="183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48"/>
            <p:cNvSpPr>
              <a:spLocks noChangeShapeType="1"/>
            </p:cNvSpPr>
            <p:nvPr/>
          </p:nvSpPr>
          <p:spPr bwMode="auto">
            <a:xfrm flipH="1">
              <a:off x="686" y="226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Oval 149"/>
            <p:cNvSpPr>
              <a:spLocks noChangeArrowheads="1"/>
            </p:cNvSpPr>
            <p:nvPr/>
          </p:nvSpPr>
          <p:spPr bwMode="auto">
            <a:xfrm>
              <a:off x="811" y="203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50"/>
            <p:cNvSpPr>
              <a:spLocks noChangeShapeType="1"/>
            </p:cNvSpPr>
            <p:nvPr/>
          </p:nvSpPr>
          <p:spPr bwMode="auto">
            <a:xfrm>
              <a:off x="1023" y="225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" name="Group 151"/>
            <p:cNvGrpSpPr>
              <a:grpSpLocks/>
            </p:cNvGrpSpPr>
            <p:nvPr/>
          </p:nvGrpSpPr>
          <p:grpSpPr bwMode="auto">
            <a:xfrm>
              <a:off x="386" y="2505"/>
              <a:ext cx="552" cy="669"/>
              <a:chOff x="2965" y="2022"/>
              <a:chExt cx="552" cy="669"/>
            </a:xfrm>
          </p:grpSpPr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" name="Oval 153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" name="Line 154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Oval 155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5" name="Line 156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157"/>
            <p:cNvGrpSpPr>
              <a:grpSpLocks/>
            </p:cNvGrpSpPr>
            <p:nvPr/>
          </p:nvGrpSpPr>
          <p:grpSpPr bwMode="auto">
            <a:xfrm>
              <a:off x="967" y="2517"/>
              <a:ext cx="552" cy="669"/>
              <a:chOff x="2965" y="2022"/>
              <a:chExt cx="552" cy="669"/>
            </a:xfrm>
          </p:grpSpPr>
          <p:sp>
            <p:nvSpPr>
              <p:cNvPr id="66" name="Oval 158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Oval 159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160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Oval 161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162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Line 163"/>
            <p:cNvSpPr>
              <a:spLocks noChangeShapeType="1"/>
            </p:cNvSpPr>
            <p:nvPr/>
          </p:nvSpPr>
          <p:spPr bwMode="auto">
            <a:xfrm flipH="1">
              <a:off x="2038" y="227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Oval 164"/>
            <p:cNvSpPr>
              <a:spLocks noChangeArrowheads="1"/>
            </p:cNvSpPr>
            <p:nvPr/>
          </p:nvSpPr>
          <p:spPr bwMode="auto">
            <a:xfrm>
              <a:off x="2163" y="205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165"/>
            <p:cNvSpPr>
              <a:spLocks noChangeShapeType="1"/>
            </p:cNvSpPr>
            <p:nvPr/>
          </p:nvSpPr>
          <p:spPr bwMode="auto">
            <a:xfrm>
              <a:off x="2375" y="226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Oval 166"/>
            <p:cNvSpPr>
              <a:spLocks noChangeArrowheads="1"/>
            </p:cNvSpPr>
            <p:nvPr/>
          </p:nvSpPr>
          <p:spPr bwMode="auto">
            <a:xfrm>
              <a:off x="2063" y="2959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167"/>
            <p:cNvSpPr>
              <a:spLocks noChangeArrowheads="1"/>
            </p:cNvSpPr>
            <p:nvPr/>
          </p:nvSpPr>
          <p:spPr bwMode="auto">
            <a:xfrm>
              <a:off x="1738" y="295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168"/>
            <p:cNvSpPr>
              <a:spLocks noChangeShapeType="1"/>
            </p:cNvSpPr>
            <p:nvPr/>
          </p:nvSpPr>
          <p:spPr bwMode="auto">
            <a:xfrm flipH="1">
              <a:off x="1857" y="272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Oval 169"/>
            <p:cNvSpPr>
              <a:spLocks noChangeArrowheads="1"/>
            </p:cNvSpPr>
            <p:nvPr/>
          </p:nvSpPr>
          <p:spPr bwMode="auto">
            <a:xfrm>
              <a:off x="1894" y="2517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170"/>
            <p:cNvSpPr>
              <a:spLocks noChangeShapeType="1"/>
            </p:cNvSpPr>
            <p:nvPr/>
          </p:nvSpPr>
          <p:spPr bwMode="auto">
            <a:xfrm>
              <a:off x="2076" y="272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" name="Group 171"/>
            <p:cNvGrpSpPr>
              <a:grpSpLocks/>
            </p:cNvGrpSpPr>
            <p:nvPr/>
          </p:nvGrpSpPr>
          <p:grpSpPr bwMode="auto">
            <a:xfrm>
              <a:off x="2319" y="2529"/>
              <a:ext cx="552" cy="669"/>
              <a:chOff x="2965" y="2022"/>
              <a:chExt cx="552" cy="669"/>
            </a:xfrm>
          </p:grpSpPr>
          <p:sp>
            <p:nvSpPr>
              <p:cNvPr id="61" name="Oval 172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Oval 173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174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Oval 175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176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" name="Line 177"/>
            <p:cNvSpPr>
              <a:spLocks noChangeShapeType="1"/>
            </p:cNvSpPr>
            <p:nvPr/>
          </p:nvSpPr>
          <p:spPr bwMode="auto">
            <a:xfrm flipH="1">
              <a:off x="3564" y="1864"/>
              <a:ext cx="491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178"/>
            <p:cNvSpPr>
              <a:spLocks noChangeShapeType="1"/>
            </p:cNvSpPr>
            <p:nvPr/>
          </p:nvSpPr>
          <p:spPr bwMode="auto">
            <a:xfrm>
              <a:off x="4196" y="1863"/>
              <a:ext cx="613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179"/>
            <p:cNvSpPr>
              <a:spLocks noChangeShapeType="1"/>
            </p:cNvSpPr>
            <p:nvPr/>
          </p:nvSpPr>
          <p:spPr bwMode="auto">
            <a:xfrm flipH="1">
              <a:off x="3232" y="2294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Oval 180"/>
            <p:cNvSpPr>
              <a:spLocks noChangeArrowheads="1"/>
            </p:cNvSpPr>
            <p:nvPr/>
          </p:nvSpPr>
          <p:spPr bwMode="auto">
            <a:xfrm>
              <a:off x="3363" y="206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181"/>
            <p:cNvSpPr>
              <a:spLocks noChangeShapeType="1"/>
            </p:cNvSpPr>
            <p:nvPr/>
          </p:nvSpPr>
          <p:spPr bwMode="auto">
            <a:xfrm>
              <a:off x="3569" y="2281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" name="Group 182"/>
            <p:cNvGrpSpPr>
              <a:grpSpLocks/>
            </p:cNvGrpSpPr>
            <p:nvPr/>
          </p:nvGrpSpPr>
          <p:grpSpPr bwMode="auto">
            <a:xfrm>
              <a:off x="2932" y="2535"/>
              <a:ext cx="552" cy="669"/>
              <a:chOff x="2965" y="2022"/>
              <a:chExt cx="552" cy="669"/>
            </a:xfrm>
          </p:grpSpPr>
          <p:sp>
            <p:nvSpPr>
              <p:cNvPr id="56" name="Oval 183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Oval 184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185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Oval 186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187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6" name="Oval 188"/>
            <p:cNvSpPr>
              <a:spLocks noChangeArrowheads="1"/>
            </p:cNvSpPr>
            <p:nvPr/>
          </p:nvSpPr>
          <p:spPr bwMode="auto">
            <a:xfrm>
              <a:off x="3838" y="2989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Oval 189"/>
            <p:cNvSpPr>
              <a:spLocks noChangeArrowheads="1"/>
            </p:cNvSpPr>
            <p:nvPr/>
          </p:nvSpPr>
          <p:spPr bwMode="auto">
            <a:xfrm>
              <a:off x="3513" y="2982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190"/>
            <p:cNvSpPr>
              <a:spLocks noChangeShapeType="1"/>
            </p:cNvSpPr>
            <p:nvPr/>
          </p:nvSpPr>
          <p:spPr bwMode="auto">
            <a:xfrm flipH="1">
              <a:off x="3632" y="2759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Oval 191"/>
            <p:cNvSpPr>
              <a:spLocks noChangeArrowheads="1"/>
            </p:cNvSpPr>
            <p:nvPr/>
          </p:nvSpPr>
          <p:spPr bwMode="auto">
            <a:xfrm>
              <a:off x="3669" y="2547"/>
              <a:ext cx="227" cy="2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0" name="Line 192"/>
            <p:cNvSpPr>
              <a:spLocks noChangeShapeType="1"/>
            </p:cNvSpPr>
            <p:nvPr/>
          </p:nvSpPr>
          <p:spPr bwMode="auto">
            <a:xfrm>
              <a:off x="3851" y="2758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193"/>
            <p:cNvSpPr>
              <a:spLocks noChangeShapeType="1"/>
            </p:cNvSpPr>
            <p:nvPr/>
          </p:nvSpPr>
          <p:spPr bwMode="auto">
            <a:xfrm flipH="1">
              <a:off x="4584" y="2306"/>
              <a:ext cx="17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Oval 194"/>
            <p:cNvSpPr>
              <a:spLocks noChangeArrowheads="1"/>
            </p:cNvSpPr>
            <p:nvPr/>
          </p:nvSpPr>
          <p:spPr bwMode="auto">
            <a:xfrm>
              <a:off x="4709" y="2081"/>
              <a:ext cx="227" cy="22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>
              <a:off x="4921" y="2293"/>
              <a:ext cx="178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4284" y="2547"/>
              <a:ext cx="552" cy="669"/>
              <a:chOff x="2965" y="2022"/>
              <a:chExt cx="552" cy="669"/>
            </a:xfrm>
          </p:grpSpPr>
          <p:sp>
            <p:nvSpPr>
              <p:cNvPr id="51" name="Oval 197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Oval 198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99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Oval 200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201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5" name="Group 202"/>
            <p:cNvGrpSpPr>
              <a:grpSpLocks/>
            </p:cNvGrpSpPr>
            <p:nvPr/>
          </p:nvGrpSpPr>
          <p:grpSpPr bwMode="auto">
            <a:xfrm>
              <a:off x="4865" y="2559"/>
              <a:ext cx="552" cy="669"/>
              <a:chOff x="2965" y="2022"/>
              <a:chExt cx="552" cy="669"/>
            </a:xfrm>
          </p:grpSpPr>
          <p:sp>
            <p:nvSpPr>
              <p:cNvPr id="46" name="Oval 203"/>
              <p:cNvSpPr>
                <a:spLocks noChangeArrowheads="1"/>
              </p:cNvSpPr>
              <p:nvPr/>
            </p:nvSpPr>
            <p:spPr bwMode="auto">
              <a:xfrm>
                <a:off x="3290" y="2464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204"/>
              <p:cNvSpPr>
                <a:spLocks noChangeArrowheads="1"/>
              </p:cNvSpPr>
              <p:nvPr/>
            </p:nvSpPr>
            <p:spPr bwMode="auto">
              <a:xfrm>
                <a:off x="2965" y="2457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205"/>
              <p:cNvSpPr>
                <a:spLocks noChangeShapeType="1"/>
              </p:cNvSpPr>
              <p:nvPr/>
            </p:nvSpPr>
            <p:spPr bwMode="auto">
              <a:xfrm flipH="1">
                <a:off x="3084" y="2234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Oval 206"/>
              <p:cNvSpPr>
                <a:spLocks noChangeArrowheads="1"/>
              </p:cNvSpPr>
              <p:nvPr/>
            </p:nvSpPr>
            <p:spPr bwMode="auto">
              <a:xfrm>
                <a:off x="3121" y="2022"/>
                <a:ext cx="227" cy="227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207"/>
              <p:cNvSpPr>
                <a:spLocks noChangeShapeType="1"/>
              </p:cNvSpPr>
              <p:nvPr/>
            </p:nvSpPr>
            <p:spPr bwMode="auto">
              <a:xfrm>
                <a:off x="3303" y="2233"/>
                <a:ext cx="9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76" name="Rectangle 208"/>
          <p:cNvSpPr>
            <a:spLocks noChangeArrowheads="1"/>
          </p:cNvSpPr>
          <p:nvPr/>
        </p:nvSpPr>
        <p:spPr bwMode="auto">
          <a:xfrm>
            <a:off x="477838" y="1736725"/>
            <a:ext cx="8489950" cy="383540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7" name="Oval 31"/>
          <p:cNvSpPr>
            <a:spLocks noChangeArrowheads="1"/>
          </p:cNvSpPr>
          <p:nvPr/>
        </p:nvSpPr>
        <p:spPr bwMode="auto">
          <a:xfrm>
            <a:off x="6369050" y="261461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311400" y="2565400"/>
            <a:ext cx="360363" cy="360363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4340225" y="1858963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 flipH="1">
            <a:off x="2670175" y="2116138"/>
            <a:ext cx="168275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4340225" y="1858963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4333875" y="180816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I</a:t>
            </a: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>
            <a:off x="4687888" y="2068513"/>
            <a:ext cx="1730375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>
            <a:off x="1608138" y="2911475"/>
            <a:ext cx="7874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2619375" y="2909888"/>
            <a:ext cx="9731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H="1">
            <a:off x="1089025" y="3594100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Oval 40"/>
          <p:cNvSpPr>
            <a:spLocks noChangeArrowheads="1"/>
          </p:cNvSpPr>
          <p:nvPr/>
        </p:nvSpPr>
        <p:spPr bwMode="auto">
          <a:xfrm>
            <a:off x="1296988" y="3236913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>
            <a:off x="1624013" y="3573463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Oval 81"/>
          <p:cNvSpPr>
            <a:spLocks noChangeArrowheads="1"/>
          </p:cNvSpPr>
          <p:nvPr/>
        </p:nvSpPr>
        <p:spPr bwMode="auto">
          <a:xfrm>
            <a:off x="860425" y="3976688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0" name="Oval 87"/>
          <p:cNvSpPr>
            <a:spLocks noChangeArrowheads="1"/>
          </p:cNvSpPr>
          <p:nvPr/>
        </p:nvSpPr>
        <p:spPr bwMode="auto">
          <a:xfrm>
            <a:off x="1782763" y="399573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 flipH="1">
            <a:off x="3235325" y="3613150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433763" y="3255963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3770313" y="3592513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" name="Oval 97"/>
          <p:cNvSpPr>
            <a:spLocks noChangeArrowheads="1"/>
          </p:cNvSpPr>
          <p:nvPr/>
        </p:nvSpPr>
        <p:spPr bwMode="auto">
          <a:xfrm>
            <a:off x="3006725" y="3995738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" name="Oval 103"/>
          <p:cNvSpPr>
            <a:spLocks noChangeArrowheads="1"/>
          </p:cNvSpPr>
          <p:nvPr/>
        </p:nvSpPr>
        <p:spPr bwMode="auto">
          <a:xfrm>
            <a:off x="3929063" y="401478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6" name="Line 105"/>
          <p:cNvSpPr>
            <a:spLocks noChangeShapeType="1"/>
          </p:cNvSpPr>
          <p:nvPr/>
        </p:nvSpPr>
        <p:spPr bwMode="auto">
          <a:xfrm flipH="1">
            <a:off x="5676900" y="2959100"/>
            <a:ext cx="760413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7" name="Line 106"/>
          <p:cNvSpPr>
            <a:spLocks noChangeShapeType="1"/>
          </p:cNvSpPr>
          <p:nvPr/>
        </p:nvSpPr>
        <p:spPr bwMode="auto">
          <a:xfrm>
            <a:off x="6661150" y="2957513"/>
            <a:ext cx="973138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8" name="Line 107"/>
          <p:cNvSpPr>
            <a:spLocks noChangeShapeType="1"/>
          </p:cNvSpPr>
          <p:nvPr/>
        </p:nvSpPr>
        <p:spPr bwMode="auto">
          <a:xfrm flipH="1">
            <a:off x="5130800" y="3641725"/>
            <a:ext cx="2730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9" name="Oval 108"/>
          <p:cNvSpPr>
            <a:spLocks noChangeArrowheads="1"/>
          </p:cNvSpPr>
          <p:nvPr/>
        </p:nvSpPr>
        <p:spPr bwMode="auto">
          <a:xfrm>
            <a:off x="5329238" y="328453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Line 109"/>
          <p:cNvSpPr>
            <a:spLocks noChangeShapeType="1"/>
          </p:cNvSpPr>
          <p:nvPr/>
        </p:nvSpPr>
        <p:spPr bwMode="auto">
          <a:xfrm>
            <a:off x="5665788" y="3621088"/>
            <a:ext cx="28257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4902200" y="4024313"/>
            <a:ext cx="360363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" name="Oval 120"/>
          <p:cNvSpPr>
            <a:spLocks noChangeArrowheads="1"/>
          </p:cNvSpPr>
          <p:nvPr/>
        </p:nvSpPr>
        <p:spPr bwMode="auto">
          <a:xfrm>
            <a:off x="5824538" y="4043363"/>
            <a:ext cx="3603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3" name="Oval 123"/>
          <p:cNvSpPr>
            <a:spLocks noChangeArrowheads="1"/>
          </p:cNvSpPr>
          <p:nvPr/>
        </p:nvSpPr>
        <p:spPr bwMode="auto">
          <a:xfrm>
            <a:off x="7475538" y="3303588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5" name="Oval 123"/>
          <p:cNvSpPr>
            <a:spLocks noChangeArrowheads="1"/>
          </p:cNvSpPr>
          <p:nvPr/>
        </p:nvSpPr>
        <p:spPr bwMode="auto">
          <a:xfrm>
            <a:off x="7043739" y="4018939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6" name="Oval 123"/>
          <p:cNvSpPr>
            <a:spLocks noChangeArrowheads="1"/>
          </p:cNvSpPr>
          <p:nvPr/>
        </p:nvSpPr>
        <p:spPr bwMode="auto">
          <a:xfrm>
            <a:off x="7978268" y="4051300"/>
            <a:ext cx="360362" cy="360362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400" y="57097"/>
            <a:ext cx="9011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Complexity is measured based on </a:t>
            </a:r>
            <a:r>
              <a:rPr lang="en-US" b="1" dirty="0">
                <a:solidFill>
                  <a:schemeClr val="tx2"/>
                </a:solidFill>
              </a:rPr>
              <a:t>branching factor</a:t>
            </a:r>
            <a:r>
              <a:rPr lang="en-US" b="1" dirty="0"/>
              <a:t> </a:t>
            </a:r>
            <a:r>
              <a:rPr lang="en-US" b="1" i="1" dirty="0"/>
              <a:t>b</a:t>
            </a:r>
          </a:p>
          <a:p>
            <a:pPr lvl="1"/>
            <a:r>
              <a:rPr lang="en-US" b="1" dirty="0"/>
              <a:t>If the goal is at level </a:t>
            </a:r>
            <a:r>
              <a:rPr lang="en-US" b="1" i="1" dirty="0"/>
              <a:t>d</a:t>
            </a:r>
            <a:r>
              <a:rPr lang="en-US" b="1" dirty="0"/>
              <a:t> then the number of nodes is:</a:t>
            </a:r>
          </a:p>
          <a:p>
            <a:pPr lvl="2"/>
            <a:r>
              <a:rPr lang="en-US" b="1" i="1" dirty="0"/>
              <a:t>b + b</a:t>
            </a:r>
            <a:r>
              <a:rPr lang="en-US" b="1" i="1" baseline="30000" dirty="0"/>
              <a:t>2</a:t>
            </a:r>
            <a:r>
              <a:rPr lang="en-US" b="1" i="1" dirty="0"/>
              <a:t> + b</a:t>
            </a:r>
            <a:r>
              <a:rPr lang="en-US" b="1" i="1" baseline="30000" dirty="0"/>
              <a:t>3</a:t>
            </a:r>
            <a:r>
              <a:rPr lang="en-US" b="1" i="1" dirty="0"/>
              <a:t> + … + </a:t>
            </a:r>
            <a:r>
              <a:rPr lang="en-US" b="1" i="1" dirty="0" err="1"/>
              <a:t>b</a:t>
            </a:r>
            <a:r>
              <a:rPr lang="en-US" b="1" i="1" baseline="30000" dirty="0" err="1"/>
              <a:t>d</a:t>
            </a:r>
            <a:endParaRPr lang="en-US" b="1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7404101" y="980427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b=2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772412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2555612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7504" y="3203684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07504" y="3933056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738170" y="1835128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738170" y="2618328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738170" y="3266400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738170" y="3995772"/>
            <a:ext cx="2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Properties of BFS ?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Completeness: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is the algorithm guaranteed to find a solution when there is one?</a:t>
            </a:r>
          </a:p>
          <a:p>
            <a:r>
              <a:rPr lang="en-US" b="1" dirty="0">
                <a:latin typeface="+mj-lt"/>
              </a:rPr>
              <a:t>Optimality: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does the algorithm find the optimal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Time complexity: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long does it take to find a solution?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Space complexity: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how much memory is needed to perform the search?</a:t>
            </a:r>
          </a:p>
          <a:p>
            <a:pPr>
              <a:buNone/>
            </a:pPr>
            <a:endParaRPr lang="en-US" b="1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BFS is: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complete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optimal IF all actions have the same cost</a:t>
            </a:r>
          </a:p>
          <a:p>
            <a:r>
              <a:rPr lang="en-US" b="1" dirty="0">
                <a:solidFill>
                  <a:schemeClr val="tx2"/>
                </a:solidFill>
                <a:latin typeface="+mj-lt"/>
              </a:rPr>
              <a:t>COMPLEX</a:t>
            </a:r>
          </a:p>
          <a:p>
            <a:endParaRPr lang="en-US" b="1" dirty="0">
              <a:latin typeface="+mj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500166" y="2786058"/>
          <a:ext cx="67866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 milliseconds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 kilobytes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milliseconds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 megabytes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6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gigabyte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8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 gigabytes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terabytes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12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days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petabyte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14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 </a:t>
                      </a:r>
                      <a:r>
                        <a:rPr lang="en-US" dirty="0" err="1"/>
                        <a:t>petabyte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16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exabyte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The Key Challenge: Search Guidance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200" b="1" dirty="0">
                <a:latin typeface="+mj-lt"/>
              </a:rPr>
              <a:t>Lots of </a:t>
            </a:r>
            <a:r>
              <a:rPr lang="en-GB" sz="2200" b="1">
                <a:latin typeface="+mj-lt"/>
              </a:rPr>
              <a:t>potential solutions.</a:t>
            </a:r>
            <a:endParaRPr lang="en-GB" sz="2200" b="1" dirty="0">
              <a:latin typeface="+mj-lt"/>
            </a:endParaRP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Suppose: </a:t>
            </a:r>
          </a:p>
          <a:p>
            <a:pPr lvl="1"/>
            <a:r>
              <a:rPr lang="en-GB" sz="2400" dirty="0">
                <a:latin typeface="+mj-lt"/>
              </a:rPr>
              <a:t>20 actions to choose from,</a:t>
            </a:r>
          </a:p>
          <a:p>
            <a:pPr lvl="1"/>
            <a:r>
              <a:rPr lang="en-GB" sz="2400" dirty="0">
                <a:latin typeface="+mj-lt"/>
              </a:rPr>
              <a:t>Solution plan is 20 steps long.</a:t>
            </a: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Worst case: need to search through all 20^20 possibilities.</a:t>
            </a: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(&gt; 1 with 26 zeros after, 10</a:t>
            </a:r>
            <a:r>
              <a:rPr lang="en-GB" sz="2200" baseline="30000" dirty="0">
                <a:latin typeface="+mj-lt"/>
              </a:rPr>
              <a:t>26</a:t>
            </a:r>
            <a:r>
              <a:rPr lang="en-GB" sz="2200" dirty="0">
                <a:latin typeface="+mj-lt"/>
              </a:rPr>
              <a:t>).</a:t>
            </a: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1.35*10</a:t>
            </a:r>
            <a:r>
              <a:rPr lang="en-GB" sz="2200" baseline="30000" dirty="0">
                <a:latin typeface="+mj-lt"/>
              </a:rPr>
              <a:t>10 </a:t>
            </a:r>
            <a:r>
              <a:rPr lang="en-GB" sz="2200" dirty="0">
                <a:latin typeface="+mj-lt"/>
              </a:rPr>
              <a:t>is the estimated age of the universe so even at millions of states per second we can’t hope to explore it.</a:t>
            </a: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Need to find a way to search through only the </a:t>
            </a:r>
            <a:r>
              <a:rPr lang="en-GB" sz="2200" b="1" dirty="0">
                <a:latin typeface="+mj-lt"/>
              </a:rPr>
              <a:t>most promising states.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>
                <a:latin typeface="+mj-lt"/>
              </a:rPr>
              <a:t>Solving Problems by Searching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</a:rPr>
              <a:t>(exercises)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42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Exercise 2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9066"/>
            <a:ext cx="8229600" cy="2857520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GB" sz="2000" dirty="0">
              <a:latin typeface="+mj-lt"/>
            </a:endParaRPr>
          </a:p>
        </p:txBody>
      </p:sp>
      <p:pic>
        <p:nvPicPr>
          <p:cNvPr id="4" name="Picture 3" descr="exercis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314274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4429131"/>
          <a:ext cx="8786843" cy="11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2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Sequence of Nodes Expanded in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Goal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Breadth-first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r>
                        <a:rPr lang="en-GB" dirty="0"/>
                        <a:t>Depth-first</a:t>
                      </a:r>
                      <a:r>
                        <a:rPr lang="en-GB" baseline="0" dirty="0"/>
                        <a:t>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7954" y="2312422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2628" y="2953985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0426" y="1664194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88" y="1015966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39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Simple strategy?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Exercise 2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9066"/>
            <a:ext cx="8229600" cy="2857520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GB" sz="2000" dirty="0">
              <a:latin typeface="+mj-lt"/>
            </a:endParaRPr>
          </a:p>
        </p:txBody>
      </p:sp>
      <p:pic>
        <p:nvPicPr>
          <p:cNvPr id="4" name="Picture 3" descr="exercis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314274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4348928"/>
          <a:ext cx="8786843" cy="144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Sequence of Nodes Expanded in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Goal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Breadth-first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0,1,2,3,4,5,6,7,8,9,10,11,12,13,14,15,16,17,18,19,20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r>
                        <a:rPr lang="en-GB" dirty="0"/>
                        <a:t>Depth-first</a:t>
                      </a:r>
                      <a:r>
                        <a:rPr lang="en-GB" baseline="0" dirty="0"/>
                        <a:t>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7954" y="2312422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2628" y="2953985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0426" y="1664194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88" y="1015966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2069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Exercise 2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9066"/>
            <a:ext cx="8229600" cy="2857520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GB" sz="2000" dirty="0">
              <a:latin typeface="+mj-lt"/>
            </a:endParaRPr>
          </a:p>
        </p:txBody>
      </p:sp>
      <p:pic>
        <p:nvPicPr>
          <p:cNvPr id="4" name="Picture 3" descr="exercis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314274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4348928"/>
          <a:ext cx="8786843" cy="144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Sequence of Nodes Expanded in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Goal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Breadth-first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0,1,2,3,4,5,6,7,8,9,10,11,12,13,14,15,16,17,18,19,20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r>
                        <a:rPr lang="en-GB" dirty="0"/>
                        <a:t>Depth-first</a:t>
                      </a:r>
                      <a:r>
                        <a:rPr lang="en-GB" baseline="0" dirty="0"/>
                        <a:t>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7954" y="2312422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2628" y="2953985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0426" y="1664194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88" y="1015966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6503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Exercise 2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29066"/>
            <a:ext cx="8229600" cy="2857520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GB" sz="2000" dirty="0">
              <a:latin typeface="+mj-lt"/>
            </a:endParaRPr>
          </a:p>
        </p:txBody>
      </p:sp>
      <p:pic>
        <p:nvPicPr>
          <p:cNvPr id="4" name="Picture 3" descr="exercis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314274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4348928"/>
          <a:ext cx="8786843" cy="170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Sequence of Nodes Expanded in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Goal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Breadth-first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0,1,2,3,4,5,6,7,8,9,10,11,12,13,14,15,16,17,18,19,20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8">
                <a:tc>
                  <a:txBody>
                    <a:bodyPr/>
                    <a:lstStyle/>
                    <a:p>
                      <a:r>
                        <a:rPr lang="en-GB" dirty="0"/>
                        <a:t>Depth-first</a:t>
                      </a:r>
                      <a:r>
                        <a:rPr lang="en-GB" baseline="0" dirty="0"/>
                        <a:t>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0,1,3,9,21,22,10,23,24,4,11,12,5,13,14,25, 26,15,27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7954" y="2312422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2628" y="2953985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0426" y="1664194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88" y="1015966"/>
            <a:ext cx="7143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9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>
                <a:latin typeface="+mj-lt"/>
              </a:rPr>
              <a:t>First example: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self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-service checkout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pPr>
              <a:buNone/>
            </a:pPr>
            <a:r>
              <a:rPr lang="en-GB" dirty="0">
                <a:latin typeface="+mj-lt"/>
              </a:rPr>
              <a:t>Two problems: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US" dirty="0">
                <a:latin typeface="+mj-lt"/>
              </a:rPr>
              <a:t>Machine-side: give the exact change   </a:t>
            </a:r>
            <a:r>
              <a:rPr lang="en-GB" dirty="0">
                <a:latin typeface="+mj-lt"/>
              </a:rPr>
              <a:t> (</a:t>
            </a:r>
            <a:r>
              <a:rPr lang="en-GB" i="1" dirty="0">
                <a:latin typeface="+mj-lt"/>
              </a:rPr>
              <a:t>minimising</a:t>
            </a:r>
            <a:r>
              <a:rPr lang="en-GB" dirty="0">
                <a:latin typeface="+mj-lt"/>
              </a:rPr>
              <a:t> number of coins...)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Simple strategy: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en-US" i="1" dirty="0">
                <a:solidFill>
                  <a:schemeClr val="tx2"/>
                </a:solidFill>
                <a:latin typeface="+mj-lt"/>
              </a:rPr>
              <a:t>always use the highest-value coin that does not</a:t>
            </a:r>
          </a:p>
          <a:p>
            <a:pPr lvl="1">
              <a:buNone/>
            </a:pPr>
            <a:r>
              <a:rPr lang="en-US" i="1" dirty="0">
                <a:solidFill>
                  <a:schemeClr val="tx2"/>
                </a:solidFill>
                <a:latin typeface="+mj-lt"/>
              </a:rPr>
              <a:t> exceed the change to be given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Example: change = £ 4.76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£2+£2</a:t>
            </a:r>
          </a:p>
        </p:txBody>
      </p:sp>
      <p:pic>
        <p:nvPicPr>
          <p:cNvPr id="1026" name="Picture 2" descr="Z:\Dropbox\4CCS1IAI\figures\selfchecko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305050" cy="3209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2652</Words>
  <Application>Microsoft Office PowerPoint</Application>
  <PresentationFormat>On-screen Show (4:3)</PresentationFormat>
  <Paragraphs>1070</Paragraphs>
  <Slides>62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Tahoma</vt:lpstr>
      <vt:lpstr>1_Office Theme</vt:lpstr>
      <vt:lpstr>Introduction to Artificial Intelligence</vt:lpstr>
      <vt:lpstr>About the module...</vt:lpstr>
      <vt:lpstr>About the module...</vt:lpstr>
      <vt:lpstr>Introduction to Artificial Intelligence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First example: self-service checkout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Other examples</vt:lpstr>
      <vt:lpstr>Graph Search (searching for solutions...)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Graph search</vt:lpstr>
      <vt:lpstr>Search Algorithms Uninformed Search</vt:lpstr>
      <vt:lpstr>Breadth-first search (BFS)</vt:lpstr>
      <vt:lpstr>Depth-first search (DFS)</vt:lpstr>
      <vt:lpstr>Bidirectional search</vt:lpstr>
      <vt:lpstr>Properties of algorithms</vt:lpstr>
      <vt:lpstr>Properties of algorithms</vt:lpstr>
      <vt:lpstr>Properties of algorithms</vt:lpstr>
      <vt:lpstr>Properties of algorithms</vt:lpstr>
      <vt:lpstr>Properties of BFS ?</vt:lpstr>
      <vt:lpstr>PowerPoint Presentation</vt:lpstr>
      <vt:lpstr>Properties of BFS ?</vt:lpstr>
      <vt:lpstr>The Key Challenge: Search Guidance</vt:lpstr>
      <vt:lpstr>Solving Problems by Searching (exercises)</vt:lpstr>
      <vt:lpstr>Exercise 2</vt:lpstr>
      <vt:lpstr>Exercise 2</vt:lpstr>
      <vt:lpstr>Exercise 2</vt:lpstr>
      <vt:lpstr>Exercise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dan</dc:creator>
  <cp:lastModifiedBy>Dan</cp:lastModifiedBy>
  <cp:revision>258</cp:revision>
  <dcterms:created xsi:type="dcterms:W3CDTF">2009-02-24T19:05:35Z</dcterms:created>
  <dcterms:modified xsi:type="dcterms:W3CDTF">2017-01-26T19:59:16Z</dcterms:modified>
</cp:coreProperties>
</file>