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392" r:id="rId2"/>
    <p:sldId id="391" r:id="rId3"/>
    <p:sldId id="393" r:id="rId4"/>
    <p:sldId id="347" r:id="rId5"/>
    <p:sldId id="348" r:id="rId6"/>
    <p:sldId id="349" r:id="rId7"/>
    <p:sldId id="359" r:id="rId8"/>
    <p:sldId id="360" r:id="rId9"/>
    <p:sldId id="351" r:id="rId10"/>
    <p:sldId id="361" r:id="rId11"/>
    <p:sldId id="363" r:id="rId12"/>
    <p:sldId id="386" r:id="rId13"/>
    <p:sldId id="387" r:id="rId14"/>
    <p:sldId id="362" r:id="rId15"/>
    <p:sldId id="364" r:id="rId16"/>
    <p:sldId id="365" r:id="rId17"/>
    <p:sldId id="366" r:id="rId18"/>
    <p:sldId id="367" r:id="rId19"/>
    <p:sldId id="368" r:id="rId20"/>
    <p:sldId id="268" r:id="rId21"/>
    <p:sldId id="355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58" r:id="rId30"/>
    <p:sldId id="377" r:id="rId31"/>
    <p:sldId id="378" r:id="rId32"/>
    <p:sldId id="379" r:id="rId33"/>
    <p:sldId id="380" r:id="rId34"/>
    <p:sldId id="381" r:id="rId35"/>
    <p:sldId id="376" r:id="rId36"/>
    <p:sldId id="390" r:id="rId37"/>
    <p:sldId id="389" r:id="rId3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35" autoAdjust="0"/>
    <p:restoredTop sz="80063" autoAdjust="0"/>
  </p:normalViewPr>
  <p:slideViewPr>
    <p:cSldViewPr>
      <p:cViewPr varScale="1">
        <p:scale>
          <a:sx n="71" d="100"/>
          <a:sy n="71" d="100"/>
        </p:scale>
        <p:origin x="93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420" y="-11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CCB662-DF07-4A51-8E97-E46C89ED0002}" type="datetimeFigureOut">
              <a:rPr lang="en-US" smtClean="0"/>
              <a:pPr/>
              <a:t>2/24/2017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66F97D4-4377-4052-B208-0599A37EB67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10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A86F532-9BDF-4CBB-80E3-3163BDD5C802}" type="datetimeFigureOut">
              <a:rPr lang="en-US"/>
              <a:pPr>
                <a:defRPr/>
              </a:pPr>
              <a:t>2/24/2017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A462C9E-B0C2-40A8-8AD3-35D82186FCB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5144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527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549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307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0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A8E0-76B8-4040-ADCA-8E7482A06E85}" type="datetimeFigureOut">
              <a:rPr lang="en-US"/>
              <a:pPr>
                <a:defRPr/>
              </a:pPr>
              <a:t>2/24/2017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415A2-D519-4F01-A9B7-4844F8DDF9E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635EE-E3AC-4A76-B2DA-CADE657EB17F}" type="datetimeFigureOut">
              <a:rPr lang="en-US"/>
              <a:pPr>
                <a:defRPr/>
              </a:pPr>
              <a:t>2/24/2017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EF44E-64C1-4F65-8A85-42316521898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7229D-ECA4-41E8-91F6-3CFC133EF3F2}" type="datetimeFigureOut">
              <a:rPr lang="en-US"/>
              <a:pPr>
                <a:defRPr/>
              </a:pPr>
              <a:t>2/24/2017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4B806-4190-4515-9836-4EF62C2E29A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4D9C9-61F0-447B-B25C-0C5F3BD7605E}" type="datetimeFigureOut">
              <a:rPr lang="en-US"/>
              <a:pPr>
                <a:defRPr/>
              </a:pPr>
              <a:t>2/24/2017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BC55C-9EAB-42C7-A2C3-8B7B212A8BC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C4E62-FE30-4ED6-92A4-D0BBF81FBDC9}" type="datetimeFigureOut">
              <a:rPr lang="en-US"/>
              <a:pPr>
                <a:defRPr/>
              </a:pPr>
              <a:t>2/24/2017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A6B97-A51A-4023-A764-1EA4AC919E8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C766-FE3F-465C-B7FD-5632BC90DD3E}" type="datetimeFigureOut">
              <a:rPr lang="en-US"/>
              <a:pPr>
                <a:defRPr/>
              </a:pPr>
              <a:t>2/24/2017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7EC65-A2C2-4718-A5FB-0C8072C8A42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28C8D-7E7B-45F9-9D4E-3867FF42EB84}" type="datetimeFigureOut">
              <a:rPr lang="en-US"/>
              <a:pPr>
                <a:defRPr/>
              </a:pPr>
              <a:t>2/24/2017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D9EB2-88C7-4364-B4DD-A63B7995278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72E29-C8E1-46F1-A531-EE7C8A41AF9F}" type="datetimeFigureOut">
              <a:rPr lang="en-US"/>
              <a:pPr>
                <a:defRPr/>
              </a:pPr>
              <a:t>2/24/2017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F6905-9DB9-4B65-8EF9-A8B70BBCE63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A51F-C4EC-45F2-A43B-F378807CFA2E}" type="datetimeFigureOut">
              <a:rPr lang="en-US"/>
              <a:pPr>
                <a:defRPr/>
              </a:pPr>
              <a:t>2/24/2017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CC188-0AFE-4E52-9EA6-3361FC53E06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5A41D-DE91-492A-86B3-5A2AF73699A6}" type="datetimeFigureOut">
              <a:rPr lang="en-US"/>
              <a:pPr>
                <a:defRPr/>
              </a:pPr>
              <a:t>2/24/2017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3CA37-4193-4FE4-80DF-823A52603DD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B5EDE-9FD0-481B-B6D7-B6FB9BC7B5E3}" type="datetimeFigureOut">
              <a:rPr lang="en-US"/>
              <a:pPr>
                <a:defRPr/>
              </a:pPr>
              <a:t>2/24/2017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0D763-ECCB-42D9-814F-858E9FD4E7C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humanoid.waseda.ac.jp/booklet/photo/WL-3-1969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313" y="5357813"/>
            <a:ext cx="1208087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5286375"/>
            <a:ext cx="1500188" cy="1571625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B3E1C8F-0994-4A43-BCF2-F2450BBC178C}" type="datetimeFigureOut">
              <a:rPr lang="en-US"/>
              <a:pPr>
                <a:defRPr/>
              </a:pPr>
              <a:t>2/24/2017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D3CD562-D948-4B1E-BDF3-2C8910A0294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476672"/>
            <a:ext cx="883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KingsBureauGrot ThreeSeven" panose="02000506050000020004" charset="0"/>
              </a:rPr>
              <a:t>4CCS1IAI: Introduction to Artificial Intelligence</a:t>
            </a:r>
            <a:endParaRPr lang="en-US" sz="3600" dirty="0">
              <a:solidFill>
                <a:schemeClr val="bg1"/>
              </a:solidFill>
              <a:latin typeface="KingsBureauGrot ThreeSeven" panose="02000506050000020004" charset="0"/>
            </a:endParaRP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42" y="4840348"/>
            <a:ext cx="2046106" cy="154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539552" y="1061864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en-GB" altLang="en-US" sz="4800" b="1">
                <a:solidFill>
                  <a:srgbClr val="FF0000"/>
                </a:solidFill>
                <a:latin typeface="KingsBureauGrot ThreeSeven" panose="02000506050000020004" pitchFamily="2" charset="0"/>
              </a:rPr>
              <a:t>Artificial Intelligence Planning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8066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Logistics Domain: the Actions</a:t>
            </a:r>
            <a:endParaRPr lang="en-GB" sz="3200" dirty="0">
              <a:latin typeface="+mj-lt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357298"/>
            <a:ext cx="8472518" cy="4525963"/>
          </a:xfrm>
        </p:spPr>
        <p:txBody>
          <a:bodyPr/>
          <a:lstStyle/>
          <a:p>
            <a:pPr>
              <a:buFontTx/>
              <a:buNone/>
            </a:pPr>
            <a:r>
              <a:rPr lang="en-GB" i="1" dirty="0">
                <a:latin typeface="+mj-lt"/>
              </a:rPr>
              <a:t>Informally...</a:t>
            </a:r>
          </a:p>
          <a:p>
            <a:r>
              <a:rPr lang="en-GB" dirty="0">
                <a:latin typeface="+mj-lt"/>
              </a:rPr>
              <a:t>A truck can move from one location to another (move)</a:t>
            </a:r>
          </a:p>
          <a:p>
            <a:r>
              <a:rPr lang="en-GB" dirty="0">
                <a:latin typeface="+mj-lt"/>
              </a:rPr>
              <a:t>A cargo can be loaded into a truck (load)</a:t>
            </a:r>
          </a:p>
          <a:p>
            <a:r>
              <a:rPr lang="en-GB" dirty="0">
                <a:latin typeface="+mj-lt"/>
              </a:rPr>
              <a:t>A cargo can be unloaded from a truck (unload)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7158" y="3214686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  <a:latin typeface="+mj-lt"/>
              </a:rPr>
              <a:t>More formally...</a:t>
            </a:r>
          </a:p>
          <a:p>
            <a:r>
              <a:rPr lang="en-GB" dirty="0">
                <a:solidFill>
                  <a:schemeClr val="tx2"/>
                </a:solidFill>
                <a:latin typeface="+mj-lt"/>
              </a:rPr>
              <a:t>For each action, we have to define</a:t>
            </a:r>
          </a:p>
          <a:p>
            <a:endParaRPr lang="en-GB" dirty="0">
              <a:solidFill>
                <a:schemeClr val="tx2"/>
              </a:solidFill>
              <a:latin typeface="+mj-lt"/>
            </a:endParaRPr>
          </a:p>
          <a:p>
            <a:pPr>
              <a:buFontTx/>
              <a:buChar char="-"/>
            </a:pPr>
            <a:r>
              <a:rPr lang="en-GB" dirty="0">
                <a:solidFill>
                  <a:schemeClr val="tx2"/>
                </a:solidFill>
                <a:latin typeface="+mj-lt"/>
              </a:rPr>
              <a:t>The parameters (which objects are involved in the action?)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2"/>
                </a:solidFill>
                <a:latin typeface="+mj-lt"/>
              </a:rPr>
              <a:t>The preconditions (when can the action be applied ?)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2"/>
                </a:solidFill>
                <a:latin typeface="+mj-lt"/>
              </a:rPr>
              <a:t>The effects (how does the state change after the action execution ?)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7158" y="5175136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Preconditions are described through a set of relations (that must be true in a state for the action to be applicable)</a:t>
            </a:r>
          </a:p>
          <a:p>
            <a:r>
              <a:rPr lang="en-GB" dirty="0">
                <a:latin typeface="+mn-lt"/>
              </a:rPr>
              <a:t>Effects are described by </a:t>
            </a:r>
            <a:r>
              <a:rPr lang="en-GB" i="1" dirty="0">
                <a:latin typeface="+mn-lt"/>
              </a:rPr>
              <a:t>adding</a:t>
            </a:r>
            <a:r>
              <a:rPr lang="en-GB" dirty="0">
                <a:latin typeface="+mn-lt"/>
              </a:rPr>
              <a:t> or </a:t>
            </a:r>
            <a:r>
              <a:rPr lang="en-GB" i="1" dirty="0">
                <a:latin typeface="+mn-lt"/>
              </a:rPr>
              <a:t>deleting</a:t>
            </a:r>
            <a:r>
              <a:rPr lang="en-GB" dirty="0">
                <a:latin typeface="+mn-lt"/>
              </a:rPr>
              <a:t>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Logistics Domain: the Actions</a:t>
            </a:r>
            <a:endParaRPr lang="en-GB" sz="32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7158" y="5175136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Preconditions are described through a set of relations (that must be true in a state for the action to be applicable)</a:t>
            </a:r>
          </a:p>
          <a:p>
            <a:r>
              <a:rPr lang="en-GB" dirty="0">
                <a:latin typeface="+mj-lt"/>
              </a:rPr>
              <a:t>Effects are described by </a:t>
            </a:r>
            <a:r>
              <a:rPr lang="en-GB" i="1" dirty="0">
                <a:latin typeface="+mj-lt"/>
              </a:rPr>
              <a:t>adding</a:t>
            </a:r>
            <a:r>
              <a:rPr lang="en-GB" dirty="0">
                <a:latin typeface="+mj-lt"/>
              </a:rPr>
              <a:t> or </a:t>
            </a:r>
            <a:r>
              <a:rPr lang="en-GB" i="1" dirty="0">
                <a:latin typeface="+mj-lt"/>
              </a:rPr>
              <a:t>deleting</a:t>
            </a:r>
            <a:r>
              <a:rPr lang="en-GB" dirty="0">
                <a:latin typeface="+mj-lt"/>
              </a:rPr>
              <a:t> relations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6" y="1397000"/>
          <a:ext cx="835824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9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9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Effects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truck t</a:t>
                      </a:r>
                    </a:p>
                    <a:p>
                      <a:r>
                        <a:rPr lang="en-GB" dirty="0"/>
                        <a:t>location from</a:t>
                      </a:r>
                    </a:p>
                    <a:p>
                      <a:r>
                        <a:rPr lang="en-GB" dirty="0"/>
                        <a:t>location</a:t>
                      </a:r>
                      <a:r>
                        <a:rPr lang="en-GB" baseline="0" dirty="0"/>
                        <a:t> to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at(</a:t>
                      </a:r>
                      <a:r>
                        <a:rPr lang="en-GB" dirty="0" err="1"/>
                        <a:t>t,from</a:t>
                      </a:r>
                      <a:r>
                        <a:rPr lang="en-GB" dirty="0"/>
                        <a:t>)</a:t>
                      </a:r>
                    </a:p>
                    <a:p>
                      <a:r>
                        <a:rPr lang="en-US" dirty="0"/>
                        <a:t>connected(</a:t>
                      </a:r>
                      <a:r>
                        <a:rPr lang="en-US" dirty="0" err="1"/>
                        <a:t>from,to</a:t>
                      </a:r>
                      <a:r>
                        <a:rPr lang="en-US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at(</a:t>
                      </a:r>
                      <a:r>
                        <a:rPr lang="en-GB" dirty="0" err="1"/>
                        <a:t>t,to</a:t>
                      </a:r>
                      <a:r>
                        <a:rPr lang="en-GB" dirty="0"/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GB" baseline="0" dirty="0"/>
                        <a:t> -</a:t>
                      </a:r>
                      <a:r>
                        <a:rPr lang="en-GB" dirty="0"/>
                        <a:t> at(</a:t>
                      </a:r>
                      <a:r>
                        <a:rPr lang="en-GB" dirty="0" err="1"/>
                        <a:t>t,from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Logistics Domain: the Actions</a:t>
            </a:r>
            <a:endParaRPr lang="en-GB" sz="32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7158" y="5175136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Preconditions are described through a set of relations (that must be true in a state for the action to be applicable)</a:t>
            </a:r>
          </a:p>
          <a:p>
            <a:r>
              <a:rPr lang="en-GB" dirty="0">
                <a:latin typeface="+mj-lt"/>
              </a:rPr>
              <a:t>Effects are described by </a:t>
            </a:r>
            <a:r>
              <a:rPr lang="en-GB" i="1" dirty="0">
                <a:latin typeface="+mj-lt"/>
              </a:rPr>
              <a:t>adding</a:t>
            </a:r>
            <a:r>
              <a:rPr lang="en-GB" dirty="0">
                <a:latin typeface="+mj-lt"/>
              </a:rPr>
              <a:t> or </a:t>
            </a:r>
            <a:r>
              <a:rPr lang="en-GB" i="1" dirty="0">
                <a:latin typeface="+mj-lt"/>
              </a:rPr>
              <a:t>deleting</a:t>
            </a:r>
            <a:r>
              <a:rPr lang="en-GB" dirty="0">
                <a:latin typeface="+mj-lt"/>
              </a:rPr>
              <a:t> relations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6" y="1397000"/>
          <a:ext cx="8358248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9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9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Effects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truck t</a:t>
                      </a:r>
                    </a:p>
                    <a:p>
                      <a:r>
                        <a:rPr lang="en-GB" dirty="0"/>
                        <a:t>location from</a:t>
                      </a:r>
                    </a:p>
                    <a:p>
                      <a:r>
                        <a:rPr lang="en-GB" dirty="0"/>
                        <a:t>location</a:t>
                      </a:r>
                      <a:r>
                        <a:rPr lang="en-GB" baseline="0" dirty="0"/>
                        <a:t> to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at(</a:t>
                      </a:r>
                      <a:r>
                        <a:rPr lang="en-GB" dirty="0" err="1"/>
                        <a:t>t,from</a:t>
                      </a:r>
                      <a:r>
                        <a:rPr lang="en-GB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connected(</a:t>
                      </a:r>
                      <a:r>
                        <a:rPr lang="en-US" dirty="0" err="1"/>
                        <a:t>from,to</a:t>
                      </a:r>
                      <a:r>
                        <a:rPr lang="en-US" dirty="0"/>
                        <a:t>)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at(</a:t>
                      </a:r>
                      <a:r>
                        <a:rPr lang="en-GB" dirty="0" err="1"/>
                        <a:t>t,to</a:t>
                      </a:r>
                      <a:r>
                        <a:rPr lang="en-GB" dirty="0"/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GB" baseline="0" dirty="0"/>
                        <a:t> -</a:t>
                      </a:r>
                      <a:r>
                        <a:rPr lang="en-GB" dirty="0"/>
                        <a:t> at(</a:t>
                      </a:r>
                      <a:r>
                        <a:rPr lang="en-GB" dirty="0" err="1"/>
                        <a:t>t,from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truck</a:t>
                      </a:r>
                      <a:r>
                        <a:rPr lang="en-GB" baseline="0" dirty="0"/>
                        <a:t> t</a:t>
                      </a:r>
                    </a:p>
                    <a:p>
                      <a:r>
                        <a:rPr lang="en-GB" baseline="0" dirty="0"/>
                        <a:t>cargo c</a:t>
                      </a:r>
                    </a:p>
                    <a:p>
                      <a:r>
                        <a:rPr lang="en-GB" baseline="0" dirty="0"/>
                        <a:t>location 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at(</a:t>
                      </a:r>
                      <a:r>
                        <a:rPr lang="en-GB" dirty="0" err="1"/>
                        <a:t>t,l</a:t>
                      </a:r>
                      <a:r>
                        <a:rPr lang="en-GB" dirty="0"/>
                        <a:t>)</a:t>
                      </a:r>
                    </a:p>
                    <a:p>
                      <a:r>
                        <a:rPr lang="en-GB" dirty="0"/>
                        <a:t>at(</a:t>
                      </a:r>
                      <a:r>
                        <a:rPr lang="en-GB" dirty="0" err="1"/>
                        <a:t>c,l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 on(</a:t>
                      </a:r>
                      <a:r>
                        <a:rPr lang="en-GB" dirty="0" err="1"/>
                        <a:t>c,t</a:t>
                      </a:r>
                      <a:r>
                        <a:rPr lang="en-GB" dirty="0"/>
                        <a:t>)</a:t>
                      </a:r>
                    </a:p>
                    <a:p>
                      <a:r>
                        <a:rPr lang="en-GB" baseline="0" dirty="0"/>
                        <a:t> - at(</a:t>
                      </a:r>
                      <a:r>
                        <a:rPr lang="en-GB" baseline="0" dirty="0" err="1"/>
                        <a:t>c,l</a:t>
                      </a:r>
                      <a:r>
                        <a:rPr lang="en-GB" baseline="0" dirty="0"/>
                        <a:t>)    </a:t>
                      </a:r>
                      <a:r>
                        <a:rPr lang="en-GB" baseline="0" dirty="0">
                          <a:solidFill>
                            <a:srgbClr val="FF0000"/>
                          </a:solidFill>
                        </a:rPr>
                        <a:t>at,(</a:t>
                      </a:r>
                      <a:r>
                        <a:rPr lang="en-GB" baseline="0" dirty="0" err="1">
                          <a:solidFill>
                            <a:srgbClr val="FF0000"/>
                          </a:solidFill>
                        </a:rPr>
                        <a:t>t,l</a:t>
                      </a:r>
                      <a:r>
                        <a:rPr lang="en-GB" baseline="0" dirty="0">
                          <a:solidFill>
                            <a:srgbClr val="FF0000"/>
                          </a:solidFill>
                        </a:rPr>
                        <a:t>) ?!?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Logistics Domain: the Actions</a:t>
            </a:r>
            <a:endParaRPr lang="en-GB" sz="32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7158" y="5175136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Preconditions are described through a set of relations (that must be true in a state for the action to be applicable)</a:t>
            </a:r>
          </a:p>
          <a:p>
            <a:r>
              <a:rPr lang="en-GB" dirty="0">
                <a:latin typeface="+mj-lt"/>
              </a:rPr>
              <a:t>Effects are described by </a:t>
            </a:r>
            <a:r>
              <a:rPr lang="en-GB" i="1" dirty="0">
                <a:latin typeface="+mj-lt"/>
              </a:rPr>
              <a:t>adding</a:t>
            </a:r>
            <a:r>
              <a:rPr lang="en-GB" dirty="0">
                <a:latin typeface="+mj-lt"/>
              </a:rPr>
              <a:t> or </a:t>
            </a:r>
            <a:r>
              <a:rPr lang="en-GB" i="1" dirty="0">
                <a:latin typeface="+mj-lt"/>
              </a:rPr>
              <a:t>deleting</a:t>
            </a:r>
            <a:r>
              <a:rPr lang="en-GB" dirty="0">
                <a:latin typeface="+mj-lt"/>
              </a:rPr>
              <a:t> relations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6" y="1397000"/>
          <a:ext cx="8358248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9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9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Effects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truck t</a:t>
                      </a:r>
                    </a:p>
                    <a:p>
                      <a:r>
                        <a:rPr lang="en-GB" dirty="0"/>
                        <a:t>location from</a:t>
                      </a:r>
                    </a:p>
                    <a:p>
                      <a:r>
                        <a:rPr lang="en-GB" dirty="0"/>
                        <a:t>location</a:t>
                      </a:r>
                      <a:r>
                        <a:rPr lang="en-GB" baseline="0" dirty="0"/>
                        <a:t> to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at(</a:t>
                      </a:r>
                      <a:r>
                        <a:rPr lang="en-GB" dirty="0" err="1"/>
                        <a:t>t,from</a:t>
                      </a:r>
                      <a:r>
                        <a:rPr lang="en-GB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connected(</a:t>
                      </a:r>
                      <a:r>
                        <a:rPr lang="en-US" dirty="0" err="1"/>
                        <a:t>from,to</a:t>
                      </a:r>
                      <a:r>
                        <a:rPr lang="en-US" dirty="0"/>
                        <a:t>)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at(</a:t>
                      </a:r>
                      <a:r>
                        <a:rPr lang="en-GB" dirty="0" err="1"/>
                        <a:t>t,to</a:t>
                      </a:r>
                      <a:r>
                        <a:rPr lang="en-GB" dirty="0"/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GB" baseline="0" dirty="0"/>
                        <a:t> -</a:t>
                      </a:r>
                      <a:r>
                        <a:rPr lang="en-GB" dirty="0"/>
                        <a:t> at(</a:t>
                      </a:r>
                      <a:r>
                        <a:rPr lang="en-GB" dirty="0" err="1"/>
                        <a:t>t,from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truck</a:t>
                      </a:r>
                      <a:r>
                        <a:rPr lang="en-GB" baseline="0" dirty="0"/>
                        <a:t> t</a:t>
                      </a:r>
                    </a:p>
                    <a:p>
                      <a:r>
                        <a:rPr lang="en-GB" baseline="0" dirty="0"/>
                        <a:t>cargo c</a:t>
                      </a:r>
                    </a:p>
                    <a:p>
                      <a:r>
                        <a:rPr lang="en-GB" baseline="0" dirty="0"/>
                        <a:t>location 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at(</a:t>
                      </a:r>
                      <a:r>
                        <a:rPr lang="en-GB" dirty="0" err="1"/>
                        <a:t>t,l</a:t>
                      </a:r>
                      <a:r>
                        <a:rPr lang="en-GB" dirty="0"/>
                        <a:t>)</a:t>
                      </a:r>
                    </a:p>
                    <a:p>
                      <a:r>
                        <a:rPr lang="en-GB" dirty="0"/>
                        <a:t>at(</a:t>
                      </a:r>
                      <a:r>
                        <a:rPr lang="en-GB" dirty="0" err="1"/>
                        <a:t>c,l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 on(</a:t>
                      </a:r>
                      <a:r>
                        <a:rPr lang="en-GB" dirty="0" err="1"/>
                        <a:t>c,t</a:t>
                      </a:r>
                      <a:r>
                        <a:rPr lang="en-GB" dirty="0"/>
                        <a:t>)</a:t>
                      </a:r>
                    </a:p>
                    <a:p>
                      <a:r>
                        <a:rPr lang="en-GB" baseline="0" dirty="0"/>
                        <a:t> - at(</a:t>
                      </a:r>
                      <a:r>
                        <a:rPr lang="en-GB" baseline="0" dirty="0" err="1"/>
                        <a:t>c,l</a:t>
                      </a:r>
                      <a:r>
                        <a:rPr lang="en-GB" baseline="0" dirty="0"/>
                        <a:t>)    </a:t>
                      </a:r>
                      <a:r>
                        <a:rPr lang="en-GB" baseline="0" dirty="0">
                          <a:solidFill>
                            <a:srgbClr val="FF0000"/>
                          </a:solidFill>
                        </a:rPr>
                        <a:t>at,(</a:t>
                      </a:r>
                      <a:r>
                        <a:rPr lang="en-GB" baseline="0" dirty="0" err="1">
                          <a:solidFill>
                            <a:srgbClr val="FF0000"/>
                          </a:solidFill>
                        </a:rPr>
                        <a:t>t,l</a:t>
                      </a:r>
                      <a:r>
                        <a:rPr lang="en-GB" baseline="0" dirty="0">
                          <a:solidFill>
                            <a:srgbClr val="FF0000"/>
                          </a:solidFill>
                        </a:rPr>
                        <a:t>) ?!?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truck t</a:t>
                      </a:r>
                    </a:p>
                    <a:p>
                      <a:r>
                        <a:rPr lang="en-GB" dirty="0"/>
                        <a:t>cargo c</a:t>
                      </a:r>
                    </a:p>
                    <a:p>
                      <a:r>
                        <a:rPr lang="en-GB" dirty="0"/>
                        <a:t>location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at(</a:t>
                      </a:r>
                      <a:r>
                        <a:rPr lang="en-GB" dirty="0" err="1"/>
                        <a:t>t,l</a:t>
                      </a:r>
                      <a:r>
                        <a:rPr lang="en-GB" dirty="0"/>
                        <a:t>)</a:t>
                      </a:r>
                    </a:p>
                    <a:p>
                      <a:r>
                        <a:rPr lang="en-GB" dirty="0"/>
                        <a:t>on(</a:t>
                      </a:r>
                      <a:r>
                        <a:rPr lang="en-GB" dirty="0" err="1"/>
                        <a:t>c,t</a:t>
                      </a:r>
                      <a:r>
                        <a:rPr lang="en-GB" dirty="0"/>
                        <a:t>)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>
                          <a:solidFill>
                            <a:schemeClr val="tx1"/>
                          </a:solidFill>
                        </a:rPr>
                        <a:t>+ at(</a:t>
                      </a:r>
                      <a:r>
                        <a:rPr lang="en-GB" baseline="0" dirty="0" err="1">
                          <a:solidFill>
                            <a:schemeClr val="tx1"/>
                          </a:solidFill>
                        </a:rPr>
                        <a:t>c,l</a:t>
                      </a:r>
                      <a:r>
                        <a:rPr lang="en-GB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GB" baseline="0" dirty="0">
                          <a:solidFill>
                            <a:schemeClr val="tx1"/>
                          </a:solidFill>
                        </a:rPr>
                        <a:t> - on(</a:t>
                      </a:r>
                      <a:r>
                        <a:rPr lang="en-GB" baseline="0" dirty="0" err="1">
                          <a:solidFill>
                            <a:schemeClr val="tx1"/>
                          </a:solidFill>
                        </a:rPr>
                        <a:t>c,t</a:t>
                      </a:r>
                      <a:r>
                        <a:rPr lang="en-GB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Logistics Domain: a Plan</a:t>
            </a:r>
            <a:endParaRPr lang="en-GB" sz="3200" dirty="0">
              <a:latin typeface="+mj-lt"/>
            </a:endParaRP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2328833" y="3259118"/>
            <a:ext cx="187325" cy="139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2641570" y="3908405"/>
            <a:ext cx="187325" cy="138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3578195" y="3908405"/>
            <a:ext cx="188913" cy="138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514320" y="3117830"/>
            <a:ext cx="125413" cy="920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285720" y="2508230"/>
            <a:ext cx="3621088" cy="2540000"/>
            <a:chOff x="2400" y="1920"/>
            <a:chExt cx="2281" cy="1600"/>
          </a:xfrm>
        </p:grpSpPr>
        <p:sp>
          <p:nvSpPr>
            <p:cNvPr id="9221" name="Oval 5"/>
            <p:cNvSpPr>
              <a:spLocks noChangeArrowheads="1"/>
            </p:cNvSpPr>
            <p:nvPr/>
          </p:nvSpPr>
          <p:spPr bwMode="auto">
            <a:xfrm>
              <a:off x="2584" y="2422"/>
              <a:ext cx="119" cy="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22" name="Oval 6"/>
            <p:cNvSpPr>
              <a:spLocks noChangeArrowheads="1"/>
            </p:cNvSpPr>
            <p:nvPr/>
          </p:nvSpPr>
          <p:spPr bwMode="auto">
            <a:xfrm>
              <a:off x="3018" y="2218"/>
              <a:ext cx="118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24" name="Oval 8"/>
            <p:cNvSpPr>
              <a:spLocks noChangeArrowheads="1"/>
            </p:cNvSpPr>
            <p:nvPr/>
          </p:nvSpPr>
          <p:spPr bwMode="auto">
            <a:xfrm>
              <a:off x="3687" y="2101"/>
              <a:ext cx="118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26" name="Oval 10"/>
            <p:cNvSpPr>
              <a:spLocks noChangeArrowheads="1"/>
            </p:cNvSpPr>
            <p:nvPr/>
          </p:nvSpPr>
          <p:spPr bwMode="auto">
            <a:xfrm>
              <a:off x="3096" y="2568"/>
              <a:ext cx="118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30" name="Oval 14"/>
            <p:cNvSpPr>
              <a:spLocks noChangeArrowheads="1"/>
            </p:cNvSpPr>
            <p:nvPr/>
          </p:nvSpPr>
          <p:spPr bwMode="auto">
            <a:xfrm>
              <a:off x="3372" y="2860"/>
              <a:ext cx="118" cy="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 flipV="1">
              <a:off x="3451" y="2481"/>
              <a:ext cx="275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 flipH="1" flipV="1">
              <a:off x="3096" y="2276"/>
              <a:ext cx="79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 flipV="1">
              <a:off x="3136" y="2131"/>
              <a:ext cx="551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>
              <a:off x="3766" y="2481"/>
              <a:ext cx="157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45" name="Line 29"/>
            <p:cNvSpPr>
              <a:spLocks noChangeShapeType="1"/>
            </p:cNvSpPr>
            <p:nvPr/>
          </p:nvSpPr>
          <p:spPr bwMode="auto">
            <a:xfrm>
              <a:off x="4002" y="2860"/>
              <a:ext cx="4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2978" y="2453"/>
              <a:ext cx="158" cy="115"/>
              <a:chOff x="3266" y="2016"/>
              <a:chExt cx="158" cy="147"/>
            </a:xfrm>
          </p:grpSpPr>
          <p:sp>
            <p:nvSpPr>
              <p:cNvPr id="9249" name="Rectangle 33"/>
              <p:cNvSpPr>
                <a:spLocks noChangeArrowheads="1"/>
              </p:cNvSpPr>
              <p:nvPr/>
            </p:nvSpPr>
            <p:spPr bwMode="auto">
              <a:xfrm>
                <a:off x="3266" y="2088"/>
                <a:ext cx="158" cy="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50" name="Rectangle 34"/>
              <p:cNvSpPr>
                <a:spLocks noChangeArrowheads="1"/>
              </p:cNvSpPr>
              <p:nvPr/>
            </p:nvSpPr>
            <p:spPr bwMode="auto">
              <a:xfrm>
                <a:off x="3312" y="2016"/>
                <a:ext cx="79" cy="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251" name="Rectangle 35"/>
            <p:cNvSpPr>
              <a:spLocks noChangeArrowheads="1"/>
            </p:cNvSpPr>
            <p:nvPr/>
          </p:nvSpPr>
          <p:spPr bwMode="auto">
            <a:xfrm>
              <a:off x="2496" y="2362"/>
              <a:ext cx="158" cy="5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464" y="2677"/>
              <a:ext cx="158" cy="115"/>
              <a:chOff x="3266" y="2016"/>
              <a:chExt cx="158" cy="147"/>
            </a:xfrm>
          </p:grpSpPr>
          <p:sp>
            <p:nvSpPr>
              <p:cNvPr id="9254" name="Rectangle 38"/>
              <p:cNvSpPr>
                <a:spLocks noChangeArrowheads="1"/>
              </p:cNvSpPr>
              <p:nvPr/>
            </p:nvSpPr>
            <p:spPr bwMode="auto">
              <a:xfrm>
                <a:off x="3266" y="2088"/>
                <a:ext cx="158" cy="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55" name="Rectangle 39"/>
              <p:cNvSpPr>
                <a:spLocks noChangeArrowheads="1"/>
              </p:cNvSpPr>
              <p:nvPr/>
            </p:nvSpPr>
            <p:spPr bwMode="auto">
              <a:xfrm>
                <a:off x="3312" y="2016"/>
                <a:ext cx="79" cy="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3504" y="2939"/>
              <a:ext cx="202" cy="151"/>
              <a:chOff x="3542" y="2877"/>
              <a:chExt cx="202" cy="195"/>
            </a:xfrm>
          </p:grpSpPr>
          <p:sp>
            <p:nvSpPr>
              <p:cNvPr id="9257" name="Rectangle 41"/>
              <p:cNvSpPr>
                <a:spLocks noChangeArrowheads="1"/>
              </p:cNvSpPr>
              <p:nvPr/>
            </p:nvSpPr>
            <p:spPr bwMode="auto">
              <a:xfrm>
                <a:off x="3542" y="2877"/>
                <a:ext cx="118" cy="1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58" name="Rectangle 42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96" cy="4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59" name="Oval 43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60" name="Oval 44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3840" y="1968"/>
              <a:ext cx="202" cy="152"/>
              <a:chOff x="3542" y="2877"/>
              <a:chExt cx="202" cy="195"/>
            </a:xfrm>
          </p:grpSpPr>
          <p:sp>
            <p:nvSpPr>
              <p:cNvPr id="9262" name="Rectangle 46"/>
              <p:cNvSpPr>
                <a:spLocks noChangeArrowheads="1"/>
              </p:cNvSpPr>
              <p:nvPr/>
            </p:nvSpPr>
            <p:spPr bwMode="auto">
              <a:xfrm>
                <a:off x="3542" y="2877"/>
                <a:ext cx="118" cy="1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63" name="Rectangle 47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96" cy="4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64" name="Oval 48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65" name="Oval 49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271" name="Line 55"/>
            <p:cNvSpPr>
              <a:spLocks noChangeShapeType="1"/>
            </p:cNvSpPr>
            <p:nvPr/>
          </p:nvSpPr>
          <p:spPr bwMode="auto">
            <a:xfrm>
              <a:off x="2640" y="2496"/>
              <a:ext cx="432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72" name="Freeform 56"/>
            <p:cNvSpPr>
              <a:spLocks/>
            </p:cNvSpPr>
            <p:nvPr/>
          </p:nvSpPr>
          <p:spPr bwMode="auto">
            <a:xfrm>
              <a:off x="2640" y="2496"/>
              <a:ext cx="1296" cy="10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8" y="960"/>
                </a:cxn>
                <a:cxn ang="0">
                  <a:pos x="1296" y="384"/>
                </a:cxn>
              </a:cxnLst>
              <a:rect l="0" t="0" r="r" b="b"/>
              <a:pathLst>
                <a:path w="1296" h="1024">
                  <a:moveTo>
                    <a:pt x="0" y="0"/>
                  </a:moveTo>
                  <a:cubicBezTo>
                    <a:pt x="396" y="448"/>
                    <a:pt x="792" y="896"/>
                    <a:pt x="1008" y="960"/>
                  </a:cubicBezTo>
                  <a:cubicBezTo>
                    <a:pt x="1224" y="1024"/>
                    <a:pt x="1248" y="480"/>
                    <a:pt x="1296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73" name="Freeform 57"/>
            <p:cNvSpPr>
              <a:spLocks/>
            </p:cNvSpPr>
            <p:nvPr/>
          </p:nvSpPr>
          <p:spPr bwMode="auto">
            <a:xfrm>
              <a:off x="3216" y="2224"/>
              <a:ext cx="1248" cy="608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528" y="32"/>
                </a:cxn>
                <a:cxn ang="0">
                  <a:pos x="1248" y="608"/>
                </a:cxn>
              </a:cxnLst>
              <a:rect l="0" t="0" r="r" b="b"/>
              <a:pathLst>
                <a:path w="1248" h="608">
                  <a:moveTo>
                    <a:pt x="0" y="416"/>
                  </a:moveTo>
                  <a:cubicBezTo>
                    <a:pt x="160" y="208"/>
                    <a:pt x="320" y="0"/>
                    <a:pt x="528" y="32"/>
                  </a:cubicBezTo>
                  <a:cubicBezTo>
                    <a:pt x="736" y="64"/>
                    <a:pt x="1128" y="512"/>
                    <a:pt x="1248" y="6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75" name="Text Box 59"/>
            <p:cNvSpPr txBox="1">
              <a:spLocks noChangeArrowheads="1"/>
            </p:cNvSpPr>
            <p:nvPr/>
          </p:nvSpPr>
          <p:spPr bwMode="auto">
            <a:xfrm>
              <a:off x="3504" y="1920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l1</a:t>
              </a:r>
              <a:endParaRPr lang="en-GB" sz="1600" dirty="0">
                <a:latin typeface="Times New Roman" pitchFamily="18" charset="0"/>
              </a:endParaRPr>
            </a:p>
          </p:txBody>
        </p:sp>
        <p:sp>
          <p:nvSpPr>
            <p:cNvPr id="9276" name="Text Box 60"/>
            <p:cNvSpPr txBox="1">
              <a:spLocks noChangeArrowheads="1"/>
            </p:cNvSpPr>
            <p:nvPr/>
          </p:nvSpPr>
          <p:spPr bwMode="auto">
            <a:xfrm>
              <a:off x="2928" y="2016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l2</a:t>
              </a:r>
              <a:endParaRPr lang="en-GB" sz="1600" dirty="0">
                <a:latin typeface="Times New Roman" pitchFamily="18" charset="0"/>
              </a:endParaRPr>
            </a:p>
          </p:txBody>
        </p:sp>
        <p:sp>
          <p:nvSpPr>
            <p:cNvPr id="9277" name="Text Box 61"/>
            <p:cNvSpPr txBox="1">
              <a:spLocks noChangeArrowheads="1"/>
            </p:cNvSpPr>
            <p:nvPr/>
          </p:nvSpPr>
          <p:spPr bwMode="auto">
            <a:xfrm>
              <a:off x="3024" y="2640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l3</a:t>
              </a:r>
              <a:endParaRPr lang="en-GB" sz="1600" dirty="0">
                <a:latin typeface="Times New Roman" pitchFamily="18" charset="0"/>
              </a:endParaRPr>
            </a:p>
          </p:txBody>
        </p:sp>
        <p:sp>
          <p:nvSpPr>
            <p:cNvPr id="9278" name="Text Box 62"/>
            <p:cNvSpPr txBox="1">
              <a:spLocks noChangeArrowheads="1"/>
            </p:cNvSpPr>
            <p:nvPr/>
          </p:nvSpPr>
          <p:spPr bwMode="auto">
            <a:xfrm>
              <a:off x="2400" y="2448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l4</a:t>
              </a:r>
              <a:endParaRPr lang="en-GB" sz="1600" dirty="0">
                <a:latin typeface="Times New Roman" pitchFamily="18" charset="0"/>
              </a:endParaRPr>
            </a:p>
          </p:txBody>
        </p:sp>
        <p:sp>
          <p:nvSpPr>
            <p:cNvPr id="9279" name="Text Box 63"/>
            <p:cNvSpPr txBox="1">
              <a:spLocks noChangeArrowheads="1"/>
            </p:cNvSpPr>
            <p:nvPr/>
          </p:nvSpPr>
          <p:spPr bwMode="auto">
            <a:xfrm>
              <a:off x="3264" y="2928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l5</a:t>
              </a:r>
              <a:endParaRPr lang="en-GB" sz="1600" dirty="0">
                <a:latin typeface="Times New Roman" pitchFamily="18" charset="0"/>
              </a:endParaRPr>
            </a:p>
          </p:txBody>
        </p:sp>
        <p:sp>
          <p:nvSpPr>
            <p:cNvPr id="9281" name="Rectangle 65"/>
            <p:cNvSpPr>
              <a:spLocks noChangeArrowheads="1"/>
            </p:cNvSpPr>
            <p:nvPr/>
          </p:nvSpPr>
          <p:spPr bwMode="auto">
            <a:xfrm>
              <a:off x="3633" y="2443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l6</a:t>
              </a:r>
              <a:endParaRPr lang="en-GB" sz="1600" dirty="0">
                <a:latin typeface="Times New Roman" pitchFamily="18" charset="0"/>
              </a:endParaRPr>
            </a:p>
          </p:txBody>
        </p:sp>
        <p:sp>
          <p:nvSpPr>
            <p:cNvPr id="9282" name="Text Box 66"/>
            <p:cNvSpPr txBox="1">
              <a:spLocks noChangeArrowheads="1"/>
            </p:cNvSpPr>
            <p:nvPr/>
          </p:nvSpPr>
          <p:spPr bwMode="auto">
            <a:xfrm>
              <a:off x="3888" y="2640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l7</a:t>
              </a:r>
              <a:endParaRPr lang="en-GB" sz="1600" dirty="0">
                <a:latin typeface="Times New Roman" pitchFamily="18" charset="0"/>
              </a:endParaRPr>
            </a:p>
          </p:txBody>
        </p:sp>
        <p:sp>
          <p:nvSpPr>
            <p:cNvPr id="9283" name="Text Box 67"/>
            <p:cNvSpPr txBox="1">
              <a:spLocks noChangeArrowheads="1"/>
            </p:cNvSpPr>
            <p:nvPr/>
          </p:nvSpPr>
          <p:spPr bwMode="auto">
            <a:xfrm>
              <a:off x="4464" y="2832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l8</a:t>
              </a:r>
              <a:endParaRPr lang="en-GB" sz="1600" dirty="0">
                <a:latin typeface="Times New Roman" pitchFamily="18" charset="0"/>
              </a:endParaRPr>
            </a:p>
          </p:txBody>
        </p:sp>
      </p:grp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5426104" y="3297231"/>
            <a:ext cx="188913" cy="138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6115079" y="2973381"/>
            <a:ext cx="187325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2" name="Oval 7"/>
          <p:cNvSpPr>
            <a:spLocks noChangeArrowheads="1"/>
          </p:cNvSpPr>
          <p:nvPr/>
        </p:nvSpPr>
        <p:spPr bwMode="auto">
          <a:xfrm>
            <a:off x="7177117" y="2787644"/>
            <a:ext cx="187325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3" name="Oval 8"/>
          <p:cNvSpPr>
            <a:spLocks noChangeArrowheads="1"/>
          </p:cNvSpPr>
          <p:nvPr/>
        </p:nvSpPr>
        <p:spPr bwMode="auto">
          <a:xfrm>
            <a:off x="6238904" y="3529006"/>
            <a:ext cx="187325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4" name="Oval 9"/>
          <p:cNvSpPr>
            <a:spLocks noChangeArrowheads="1"/>
          </p:cNvSpPr>
          <p:nvPr/>
        </p:nvSpPr>
        <p:spPr bwMode="auto">
          <a:xfrm>
            <a:off x="6677054" y="3992556"/>
            <a:ext cx="187325" cy="138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5" name="Line 13"/>
          <p:cNvSpPr>
            <a:spLocks noChangeShapeType="1"/>
          </p:cNvSpPr>
          <p:nvPr/>
        </p:nvSpPr>
        <p:spPr bwMode="auto">
          <a:xfrm>
            <a:off x="7302529" y="3390894"/>
            <a:ext cx="249238" cy="509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56" name="Group 15"/>
          <p:cNvGrpSpPr>
            <a:grpSpLocks/>
          </p:cNvGrpSpPr>
          <p:nvPr/>
        </p:nvGrpSpPr>
        <p:grpSpPr bwMode="auto">
          <a:xfrm>
            <a:off x="6810404" y="3262306"/>
            <a:ext cx="250825" cy="182563"/>
            <a:chOff x="3266" y="2016"/>
            <a:chExt cx="158" cy="147"/>
          </a:xfrm>
        </p:grpSpPr>
        <p:sp>
          <p:nvSpPr>
            <p:cNvPr id="57" name="Rectangle 16"/>
            <p:cNvSpPr>
              <a:spLocks noChangeArrowheads="1"/>
            </p:cNvSpPr>
            <p:nvPr/>
          </p:nvSpPr>
          <p:spPr bwMode="auto">
            <a:xfrm>
              <a:off x="3266" y="2088"/>
              <a:ext cx="158" cy="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3312" y="2016"/>
              <a:ext cx="79" cy="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7039004" y="3186106"/>
            <a:ext cx="250825" cy="936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60" name="Group 19"/>
          <p:cNvGrpSpPr>
            <a:grpSpLocks/>
          </p:cNvGrpSpPr>
          <p:nvPr/>
        </p:nvGrpSpPr>
        <p:grpSpPr bwMode="auto">
          <a:xfrm>
            <a:off x="7191404" y="3262306"/>
            <a:ext cx="250825" cy="182563"/>
            <a:chOff x="3266" y="2016"/>
            <a:chExt cx="158" cy="147"/>
          </a:xfrm>
        </p:grpSpPr>
        <p:sp>
          <p:nvSpPr>
            <p:cNvPr id="61" name="Rectangle 20"/>
            <p:cNvSpPr>
              <a:spLocks noChangeArrowheads="1"/>
            </p:cNvSpPr>
            <p:nvPr/>
          </p:nvSpPr>
          <p:spPr bwMode="auto">
            <a:xfrm>
              <a:off x="3266" y="2088"/>
              <a:ext cx="158" cy="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" name="Rectangle 21"/>
            <p:cNvSpPr>
              <a:spLocks noChangeArrowheads="1"/>
            </p:cNvSpPr>
            <p:nvPr/>
          </p:nvSpPr>
          <p:spPr bwMode="auto">
            <a:xfrm>
              <a:off x="3312" y="2016"/>
              <a:ext cx="79" cy="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3" name="Group 22"/>
          <p:cNvGrpSpPr>
            <a:grpSpLocks/>
          </p:cNvGrpSpPr>
          <p:nvPr/>
        </p:nvGrpSpPr>
        <p:grpSpPr bwMode="auto">
          <a:xfrm>
            <a:off x="7343804" y="3262306"/>
            <a:ext cx="320675" cy="239713"/>
            <a:chOff x="3542" y="2877"/>
            <a:chExt cx="202" cy="195"/>
          </a:xfrm>
        </p:grpSpPr>
        <p:sp>
          <p:nvSpPr>
            <p:cNvPr id="64" name="Rectangle 23"/>
            <p:cNvSpPr>
              <a:spLocks noChangeArrowheads="1"/>
            </p:cNvSpPr>
            <p:nvPr/>
          </p:nvSpPr>
          <p:spPr bwMode="auto">
            <a:xfrm>
              <a:off x="3542" y="2877"/>
              <a:ext cx="118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" name="Rectangle 24"/>
            <p:cNvSpPr>
              <a:spLocks noChangeArrowheads="1"/>
            </p:cNvSpPr>
            <p:nvPr/>
          </p:nvSpPr>
          <p:spPr bwMode="auto">
            <a:xfrm>
              <a:off x="3648" y="2976"/>
              <a:ext cx="96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" name="Oval 25"/>
            <p:cNvSpPr>
              <a:spLocks noChangeArrowheads="1"/>
            </p:cNvSpPr>
            <p:nvPr/>
          </p:nvSpPr>
          <p:spPr bwMode="auto">
            <a:xfrm>
              <a:off x="3648" y="30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" name="Oval 26"/>
            <p:cNvSpPr>
              <a:spLocks noChangeArrowheads="1"/>
            </p:cNvSpPr>
            <p:nvPr/>
          </p:nvSpPr>
          <p:spPr bwMode="auto">
            <a:xfrm>
              <a:off x="3552" y="30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8" name="Group 27"/>
          <p:cNvGrpSpPr>
            <a:grpSpLocks/>
          </p:cNvGrpSpPr>
          <p:nvPr/>
        </p:nvGrpSpPr>
        <p:grpSpPr bwMode="auto">
          <a:xfrm flipH="1">
            <a:off x="6886604" y="3262306"/>
            <a:ext cx="320675" cy="241300"/>
            <a:chOff x="3542" y="2877"/>
            <a:chExt cx="202" cy="195"/>
          </a:xfrm>
        </p:grpSpPr>
        <p:sp>
          <p:nvSpPr>
            <p:cNvPr id="69" name="Rectangle 28"/>
            <p:cNvSpPr>
              <a:spLocks noChangeArrowheads="1"/>
            </p:cNvSpPr>
            <p:nvPr/>
          </p:nvSpPr>
          <p:spPr bwMode="auto">
            <a:xfrm>
              <a:off x="3542" y="2877"/>
              <a:ext cx="118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" name="Rectangle 29"/>
            <p:cNvSpPr>
              <a:spLocks noChangeArrowheads="1"/>
            </p:cNvSpPr>
            <p:nvPr/>
          </p:nvSpPr>
          <p:spPr bwMode="auto">
            <a:xfrm>
              <a:off x="3648" y="2976"/>
              <a:ext cx="96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" name="Oval 30"/>
            <p:cNvSpPr>
              <a:spLocks noChangeArrowheads="1"/>
            </p:cNvSpPr>
            <p:nvPr/>
          </p:nvSpPr>
          <p:spPr bwMode="auto">
            <a:xfrm>
              <a:off x="3648" y="30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" name="Oval 31"/>
            <p:cNvSpPr>
              <a:spLocks noChangeArrowheads="1"/>
            </p:cNvSpPr>
            <p:nvPr/>
          </p:nvSpPr>
          <p:spPr bwMode="auto">
            <a:xfrm>
              <a:off x="3552" y="30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73" name="Freeform 34"/>
          <p:cNvSpPr>
            <a:spLocks/>
          </p:cNvSpPr>
          <p:nvPr/>
        </p:nvSpPr>
        <p:spPr bwMode="auto">
          <a:xfrm>
            <a:off x="6429404" y="2982906"/>
            <a:ext cx="1981200" cy="965200"/>
          </a:xfrm>
          <a:custGeom>
            <a:avLst/>
            <a:gdLst/>
            <a:ahLst/>
            <a:cxnLst>
              <a:cxn ang="0">
                <a:pos x="0" y="416"/>
              </a:cxn>
              <a:cxn ang="0">
                <a:pos x="528" y="32"/>
              </a:cxn>
              <a:cxn ang="0">
                <a:pos x="1248" y="608"/>
              </a:cxn>
            </a:cxnLst>
            <a:rect l="0" t="0" r="r" b="b"/>
            <a:pathLst>
              <a:path w="1248" h="608">
                <a:moveTo>
                  <a:pt x="0" y="416"/>
                </a:moveTo>
                <a:cubicBezTo>
                  <a:pt x="160" y="208"/>
                  <a:pt x="320" y="0"/>
                  <a:pt x="528" y="32"/>
                </a:cubicBezTo>
                <a:cubicBezTo>
                  <a:pt x="736" y="64"/>
                  <a:pt x="1128" y="512"/>
                  <a:pt x="1248" y="6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4" name="Text Box 35"/>
          <p:cNvSpPr txBox="1">
            <a:spLocks noChangeArrowheads="1"/>
          </p:cNvSpPr>
          <p:nvPr/>
        </p:nvSpPr>
        <p:spPr bwMode="auto">
          <a:xfrm>
            <a:off x="6886604" y="2500306"/>
            <a:ext cx="3449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l1</a:t>
            </a:r>
            <a:endParaRPr lang="en-GB" sz="1600" dirty="0">
              <a:latin typeface="Times New Roman" pitchFamily="18" charset="0"/>
            </a:endParaRPr>
          </a:p>
        </p:txBody>
      </p:sp>
      <p:sp>
        <p:nvSpPr>
          <p:cNvPr id="75" name="Text Box 36"/>
          <p:cNvSpPr txBox="1">
            <a:spLocks noChangeArrowheads="1"/>
          </p:cNvSpPr>
          <p:nvPr/>
        </p:nvSpPr>
        <p:spPr bwMode="auto">
          <a:xfrm>
            <a:off x="5972204" y="2652706"/>
            <a:ext cx="3449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l2</a:t>
            </a:r>
            <a:endParaRPr lang="en-GB" sz="1600" dirty="0">
              <a:latin typeface="Times New Roman" pitchFamily="18" charset="0"/>
            </a:endParaRPr>
          </a:p>
        </p:txBody>
      </p:sp>
      <p:sp>
        <p:nvSpPr>
          <p:cNvPr id="76" name="Text Box 37"/>
          <p:cNvSpPr txBox="1">
            <a:spLocks noChangeArrowheads="1"/>
          </p:cNvSpPr>
          <p:nvPr/>
        </p:nvSpPr>
        <p:spPr bwMode="auto">
          <a:xfrm>
            <a:off x="6124604" y="3643306"/>
            <a:ext cx="3449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l3</a:t>
            </a:r>
            <a:endParaRPr lang="en-GB" sz="1600" dirty="0">
              <a:latin typeface="Times New Roman" pitchFamily="18" charset="0"/>
            </a:endParaRPr>
          </a:p>
        </p:txBody>
      </p:sp>
      <p:sp>
        <p:nvSpPr>
          <p:cNvPr id="77" name="Text Box 38"/>
          <p:cNvSpPr txBox="1">
            <a:spLocks noChangeArrowheads="1"/>
          </p:cNvSpPr>
          <p:nvPr/>
        </p:nvSpPr>
        <p:spPr bwMode="auto">
          <a:xfrm>
            <a:off x="5134004" y="3338506"/>
            <a:ext cx="3449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l4</a:t>
            </a:r>
            <a:endParaRPr lang="en-GB" sz="1600" dirty="0">
              <a:latin typeface="Times New Roman" pitchFamily="18" charset="0"/>
            </a:endParaRPr>
          </a:p>
        </p:txBody>
      </p:sp>
      <p:sp>
        <p:nvSpPr>
          <p:cNvPr id="78" name="Text Box 39"/>
          <p:cNvSpPr txBox="1">
            <a:spLocks noChangeArrowheads="1"/>
          </p:cNvSpPr>
          <p:nvPr/>
        </p:nvSpPr>
        <p:spPr bwMode="auto">
          <a:xfrm>
            <a:off x="6505604" y="4100506"/>
            <a:ext cx="3449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l5</a:t>
            </a:r>
            <a:endParaRPr lang="en-GB" sz="1600" dirty="0">
              <a:latin typeface="Times New Roman" pitchFamily="18" charset="0"/>
            </a:endParaRPr>
          </a:p>
        </p:txBody>
      </p:sp>
      <p:sp>
        <p:nvSpPr>
          <p:cNvPr id="79" name="Rectangle 40"/>
          <p:cNvSpPr>
            <a:spLocks noChangeArrowheads="1"/>
          </p:cNvSpPr>
          <p:nvPr/>
        </p:nvSpPr>
        <p:spPr bwMode="auto">
          <a:xfrm>
            <a:off x="7091392" y="3330569"/>
            <a:ext cx="3449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l6</a:t>
            </a:r>
            <a:endParaRPr lang="en-GB" sz="1600" dirty="0">
              <a:latin typeface="Times New Roman" pitchFamily="18" charset="0"/>
            </a:endParaRPr>
          </a:p>
        </p:txBody>
      </p:sp>
      <p:sp>
        <p:nvSpPr>
          <p:cNvPr id="80" name="Text Box 41"/>
          <p:cNvSpPr txBox="1">
            <a:spLocks noChangeArrowheads="1"/>
          </p:cNvSpPr>
          <p:nvPr/>
        </p:nvSpPr>
        <p:spPr bwMode="auto">
          <a:xfrm>
            <a:off x="7496204" y="3643306"/>
            <a:ext cx="3449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l7</a:t>
            </a:r>
            <a:endParaRPr lang="en-GB" sz="1600" dirty="0">
              <a:latin typeface="Times New Roman" pitchFamily="18" charset="0"/>
            </a:endParaRPr>
          </a:p>
        </p:txBody>
      </p:sp>
      <p:sp>
        <p:nvSpPr>
          <p:cNvPr id="81" name="Text Box 42"/>
          <p:cNvSpPr txBox="1">
            <a:spLocks noChangeArrowheads="1"/>
          </p:cNvSpPr>
          <p:nvPr/>
        </p:nvSpPr>
        <p:spPr bwMode="auto">
          <a:xfrm>
            <a:off x="8410604" y="3948106"/>
            <a:ext cx="3449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l8</a:t>
            </a:r>
            <a:endParaRPr lang="en-GB" sz="1600" dirty="0">
              <a:latin typeface="Times New Roman" pitchFamily="18" charset="0"/>
            </a:endParaRPr>
          </a:p>
        </p:txBody>
      </p:sp>
      <p:sp>
        <p:nvSpPr>
          <p:cNvPr id="82" name="Oval 44"/>
          <p:cNvSpPr>
            <a:spLocks noChangeArrowheads="1"/>
          </p:cNvSpPr>
          <p:nvPr/>
        </p:nvSpPr>
        <p:spPr bwMode="auto">
          <a:xfrm>
            <a:off x="7496204" y="3871906"/>
            <a:ext cx="187325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3" name="Oval 45"/>
          <p:cNvSpPr>
            <a:spLocks noChangeArrowheads="1"/>
          </p:cNvSpPr>
          <p:nvPr/>
        </p:nvSpPr>
        <p:spPr bwMode="auto">
          <a:xfrm>
            <a:off x="8334404" y="3871906"/>
            <a:ext cx="187325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4" name="Line 47"/>
          <p:cNvSpPr>
            <a:spLocks noChangeShapeType="1"/>
          </p:cNvSpPr>
          <p:nvPr/>
        </p:nvSpPr>
        <p:spPr bwMode="auto">
          <a:xfrm flipH="1">
            <a:off x="6277004" y="2881306"/>
            <a:ext cx="914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5" name="Line 48"/>
          <p:cNvSpPr>
            <a:spLocks noChangeShapeType="1"/>
          </p:cNvSpPr>
          <p:nvPr/>
        </p:nvSpPr>
        <p:spPr bwMode="auto">
          <a:xfrm>
            <a:off x="6200804" y="3109906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6" name="Line 49"/>
          <p:cNvSpPr>
            <a:spLocks noChangeShapeType="1"/>
          </p:cNvSpPr>
          <p:nvPr/>
        </p:nvSpPr>
        <p:spPr bwMode="auto">
          <a:xfrm flipH="1" flipV="1">
            <a:off x="5591204" y="3414706"/>
            <a:ext cx="6858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cxnSp>
        <p:nvCxnSpPr>
          <p:cNvPr id="87" name="AutoShape 51"/>
          <p:cNvCxnSpPr>
            <a:cxnSpLocks noChangeShapeType="1"/>
            <a:endCxn id="82" idx="4"/>
          </p:cNvCxnSpPr>
          <p:nvPr/>
        </p:nvCxnSpPr>
        <p:spPr bwMode="auto">
          <a:xfrm>
            <a:off x="5515004" y="3427406"/>
            <a:ext cx="2074863" cy="584200"/>
          </a:xfrm>
          <a:prstGeom prst="curvedConnector4">
            <a:avLst>
              <a:gd name="adj1" fmla="val 5815"/>
              <a:gd name="adj2" fmla="val 192120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88" name="Line 52"/>
          <p:cNvSpPr>
            <a:spLocks noChangeShapeType="1"/>
          </p:cNvSpPr>
          <p:nvPr/>
        </p:nvSpPr>
        <p:spPr bwMode="auto">
          <a:xfrm flipV="1">
            <a:off x="6810404" y="3567106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" name="Line 53"/>
          <p:cNvSpPr>
            <a:spLocks noChangeShapeType="1"/>
          </p:cNvSpPr>
          <p:nvPr/>
        </p:nvSpPr>
        <p:spPr bwMode="auto">
          <a:xfrm>
            <a:off x="7191404" y="3643306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0" name="Line 54"/>
          <p:cNvSpPr>
            <a:spLocks noChangeShapeType="1"/>
          </p:cNvSpPr>
          <p:nvPr/>
        </p:nvSpPr>
        <p:spPr bwMode="auto">
          <a:xfrm>
            <a:off x="7648604" y="402430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" name="Line 55"/>
          <p:cNvSpPr>
            <a:spLocks noChangeShapeType="1"/>
          </p:cNvSpPr>
          <p:nvPr/>
        </p:nvSpPr>
        <p:spPr bwMode="auto">
          <a:xfrm flipH="1">
            <a:off x="7724804" y="394810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2" name="Line 56"/>
          <p:cNvSpPr>
            <a:spLocks noChangeShapeType="1"/>
          </p:cNvSpPr>
          <p:nvPr/>
        </p:nvSpPr>
        <p:spPr bwMode="auto">
          <a:xfrm flipH="1" flipV="1">
            <a:off x="7496204" y="3567106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" name="TextBox 92"/>
          <p:cNvSpPr txBox="1"/>
          <p:nvPr/>
        </p:nvSpPr>
        <p:spPr>
          <a:xfrm>
            <a:off x="1500166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j-lt"/>
              </a:rPr>
              <a:t>Initial State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929322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j-lt"/>
              </a:rPr>
              <a:t>Goal State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857884" y="485776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j-lt"/>
              </a:rPr>
              <a:t>Plan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9512" y="5243468"/>
            <a:ext cx="896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j-lt"/>
              </a:rPr>
              <a:t>Truck1: m(l1,l2),m(l2,l3),load(c1),m(l3,l4),load(c2),m(l4,l7),l6,unload(c1),unload(c2)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9512" y="5600658"/>
            <a:ext cx="832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j-lt"/>
              </a:rPr>
              <a:t>Truck2: m(l5,l6),m(l6,l7),move(l7,l8),load(c3),m(l8,l7),m(l7,l6),unload(c3)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143372" y="6029286"/>
            <a:ext cx="471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  <a:latin typeface="+mj-lt"/>
              </a:rPr>
              <a:t>Note that t1 and t2 can move in parallel!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Logistics Domain: a Plan</a:t>
            </a:r>
            <a:endParaRPr lang="en-GB" sz="3200" dirty="0">
              <a:latin typeface="+mj-lt"/>
            </a:endParaRP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2328833" y="3259118"/>
            <a:ext cx="187325" cy="139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2641570" y="3908405"/>
            <a:ext cx="187325" cy="138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3578195" y="3908405"/>
            <a:ext cx="188913" cy="138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514320" y="3117830"/>
            <a:ext cx="125413" cy="920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285720" y="2508230"/>
            <a:ext cx="3621088" cy="2540000"/>
            <a:chOff x="2400" y="1920"/>
            <a:chExt cx="2281" cy="1600"/>
          </a:xfrm>
        </p:grpSpPr>
        <p:sp>
          <p:nvSpPr>
            <p:cNvPr id="9221" name="Oval 5"/>
            <p:cNvSpPr>
              <a:spLocks noChangeArrowheads="1"/>
            </p:cNvSpPr>
            <p:nvPr/>
          </p:nvSpPr>
          <p:spPr bwMode="auto">
            <a:xfrm>
              <a:off x="2584" y="2422"/>
              <a:ext cx="119" cy="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22" name="Oval 6"/>
            <p:cNvSpPr>
              <a:spLocks noChangeArrowheads="1"/>
            </p:cNvSpPr>
            <p:nvPr/>
          </p:nvSpPr>
          <p:spPr bwMode="auto">
            <a:xfrm>
              <a:off x="3018" y="2218"/>
              <a:ext cx="118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24" name="Oval 8"/>
            <p:cNvSpPr>
              <a:spLocks noChangeArrowheads="1"/>
            </p:cNvSpPr>
            <p:nvPr/>
          </p:nvSpPr>
          <p:spPr bwMode="auto">
            <a:xfrm>
              <a:off x="3687" y="2101"/>
              <a:ext cx="118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26" name="Oval 10"/>
            <p:cNvSpPr>
              <a:spLocks noChangeArrowheads="1"/>
            </p:cNvSpPr>
            <p:nvPr/>
          </p:nvSpPr>
          <p:spPr bwMode="auto">
            <a:xfrm>
              <a:off x="3096" y="2568"/>
              <a:ext cx="118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30" name="Oval 14"/>
            <p:cNvSpPr>
              <a:spLocks noChangeArrowheads="1"/>
            </p:cNvSpPr>
            <p:nvPr/>
          </p:nvSpPr>
          <p:spPr bwMode="auto">
            <a:xfrm>
              <a:off x="3372" y="2860"/>
              <a:ext cx="118" cy="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 flipV="1">
              <a:off x="3451" y="2481"/>
              <a:ext cx="275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 flipH="1" flipV="1">
              <a:off x="3096" y="2276"/>
              <a:ext cx="79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 flipV="1">
              <a:off x="3136" y="2131"/>
              <a:ext cx="551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>
              <a:off x="3766" y="2481"/>
              <a:ext cx="157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45" name="Line 29"/>
            <p:cNvSpPr>
              <a:spLocks noChangeShapeType="1"/>
            </p:cNvSpPr>
            <p:nvPr/>
          </p:nvSpPr>
          <p:spPr bwMode="auto">
            <a:xfrm>
              <a:off x="4002" y="2860"/>
              <a:ext cx="4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2978" y="2453"/>
              <a:ext cx="158" cy="115"/>
              <a:chOff x="3266" y="2016"/>
              <a:chExt cx="158" cy="147"/>
            </a:xfrm>
          </p:grpSpPr>
          <p:sp>
            <p:nvSpPr>
              <p:cNvPr id="9249" name="Rectangle 33"/>
              <p:cNvSpPr>
                <a:spLocks noChangeArrowheads="1"/>
              </p:cNvSpPr>
              <p:nvPr/>
            </p:nvSpPr>
            <p:spPr bwMode="auto">
              <a:xfrm>
                <a:off x="3266" y="2088"/>
                <a:ext cx="158" cy="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50" name="Rectangle 34"/>
              <p:cNvSpPr>
                <a:spLocks noChangeArrowheads="1"/>
              </p:cNvSpPr>
              <p:nvPr/>
            </p:nvSpPr>
            <p:spPr bwMode="auto">
              <a:xfrm>
                <a:off x="3312" y="2016"/>
                <a:ext cx="79" cy="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251" name="Rectangle 35"/>
            <p:cNvSpPr>
              <a:spLocks noChangeArrowheads="1"/>
            </p:cNvSpPr>
            <p:nvPr/>
          </p:nvSpPr>
          <p:spPr bwMode="auto">
            <a:xfrm>
              <a:off x="2496" y="2362"/>
              <a:ext cx="158" cy="5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464" y="2677"/>
              <a:ext cx="158" cy="115"/>
              <a:chOff x="3266" y="2016"/>
              <a:chExt cx="158" cy="147"/>
            </a:xfrm>
          </p:grpSpPr>
          <p:sp>
            <p:nvSpPr>
              <p:cNvPr id="9254" name="Rectangle 38"/>
              <p:cNvSpPr>
                <a:spLocks noChangeArrowheads="1"/>
              </p:cNvSpPr>
              <p:nvPr/>
            </p:nvSpPr>
            <p:spPr bwMode="auto">
              <a:xfrm>
                <a:off x="3266" y="2088"/>
                <a:ext cx="158" cy="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55" name="Rectangle 39"/>
              <p:cNvSpPr>
                <a:spLocks noChangeArrowheads="1"/>
              </p:cNvSpPr>
              <p:nvPr/>
            </p:nvSpPr>
            <p:spPr bwMode="auto">
              <a:xfrm>
                <a:off x="3312" y="2016"/>
                <a:ext cx="79" cy="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3504" y="2939"/>
              <a:ext cx="202" cy="151"/>
              <a:chOff x="3542" y="2877"/>
              <a:chExt cx="202" cy="195"/>
            </a:xfrm>
          </p:grpSpPr>
          <p:sp>
            <p:nvSpPr>
              <p:cNvPr id="9257" name="Rectangle 41"/>
              <p:cNvSpPr>
                <a:spLocks noChangeArrowheads="1"/>
              </p:cNvSpPr>
              <p:nvPr/>
            </p:nvSpPr>
            <p:spPr bwMode="auto">
              <a:xfrm>
                <a:off x="3542" y="2877"/>
                <a:ext cx="118" cy="1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58" name="Rectangle 42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96" cy="4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59" name="Oval 43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60" name="Oval 44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3840" y="1968"/>
              <a:ext cx="202" cy="152"/>
              <a:chOff x="3542" y="2877"/>
              <a:chExt cx="202" cy="195"/>
            </a:xfrm>
          </p:grpSpPr>
          <p:sp>
            <p:nvSpPr>
              <p:cNvPr id="9262" name="Rectangle 46"/>
              <p:cNvSpPr>
                <a:spLocks noChangeArrowheads="1"/>
              </p:cNvSpPr>
              <p:nvPr/>
            </p:nvSpPr>
            <p:spPr bwMode="auto">
              <a:xfrm>
                <a:off x="3542" y="2877"/>
                <a:ext cx="118" cy="1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63" name="Rectangle 47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96" cy="4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64" name="Oval 48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65" name="Oval 49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271" name="Line 55"/>
            <p:cNvSpPr>
              <a:spLocks noChangeShapeType="1"/>
            </p:cNvSpPr>
            <p:nvPr/>
          </p:nvSpPr>
          <p:spPr bwMode="auto">
            <a:xfrm>
              <a:off x="2640" y="2496"/>
              <a:ext cx="432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72" name="Freeform 56"/>
            <p:cNvSpPr>
              <a:spLocks/>
            </p:cNvSpPr>
            <p:nvPr/>
          </p:nvSpPr>
          <p:spPr bwMode="auto">
            <a:xfrm>
              <a:off x="2640" y="2496"/>
              <a:ext cx="1296" cy="10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8" y="960"/>
                </a:cxn>
                <a:cxn ang="0">
                  <a:pos x="1296" y="384"/>
                </a:cxn>
              </a:cxnLst>
              <a:rect l="0" t="0" r="r" b="b"/>
              <a:pathLst>
                <a:path w="1296" h="1024">
                  <a:moveTo>
                    <a:pt x="0" y="0"/>
                  </a:moveTo>
                  <a:cubicBezTo>
                    <a:pt x="396" y="448"/>
                    <a:pt x="792" y="896"/>
                    <a:pt x="1008" y="960"/>
                  </a:cubicBezTo>
                  <a:cubicBezTo>
                    <a:pt x="1224" y="1024"/>
                    <a:pt x="1248" y="480"/>
                    <a:pt x="1296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73" name="Freeform 57"/>
            <p:cNvSpPr>
              <a:spLocks/>
            </p:cNvSpPr>
            <p:nvPr/>
          </p:nvSpPr>
          <p:spPr bwMode="auto">
            <a:xfrm>
              <a:off x="3216" y="2224"/>
              <a:ext cx="1248" cy="608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528" y="32"/>
                </a:cxn>
                <a:cxn ang="0">
                  <a:pos x="1248" y="608"/>
                </a:cxn>
              </a:cxnLst>
              <a:rect l="0" t="0" r="r" b="b"/>
              <a:pathLst>
                <a:path w="1248" h="608">
                  <a:moveTo>
                    <a:pt x="0" y="416"/>
                  </a:moveTo>
                  <a:cubicBezTo>
                    <a:pt x="160" y="208"/>
                    <a:pt x="320" y="0"/>
                    <a:pt x="528" y="32"/>
                  </a:cubicBezTo>
                  <a:cubicBezTo>
                    <a:pt x="736" y="64"/>
                    <a:pt x="1128" y="512"/>
                    <a:pt x="1248" y="6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75" name="Text Box 59"/>
            <p:cNvSpPr txBox="1">
              <a:spLocks noChangeArrowheads="1"/>
            </p:cNvSpPr>
            <p:nvPr/>
          </p:nvSpPr>
          <p:spPr bwMode="auto">
            <a:xfrm>
              <a:off x="3504" y="1920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l1</a:t>
              </a:r>
              <a:endParaRPr lang="en-GB" sz="1600" dirty="0">
                <a:latin typeface="Times New Roman" pitchFamily="18" charset="0"/>
              </a:endParaRPr>
            </a:p>
          </p:txBody>
        </p:sp>
        <p:sp>
          <p:nvSpPr>
            <p:cNvPr id="9276" name="Text Box 60"/>
            <p:cNvSpPr txBox="1">
              <a:spLocks noChangeArrowheads="1"/>
            </p:cNvSpPr>
            <p:nvPr/>
          </p:nvSpPr>
          <p:spPr bwMode="auto">
            <a:xfrm>
              <a:off x="2928" y="2016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l2</a:t>
              </a:r>
              <a:endParaRPr lang="en-GB" sz="1600" dirty="0">
                <a:latin typeface="Times New Roman" pitchFamily="18" charset="0"/>
              </a:endParaRPr>
            </a:p>
          </p:txBody>
        </p:sp>
        <p:sp>
          <p:nvSpPr>
            <p:cNvPr id="9277" name="Text Box 61"/>
            <p:cNvSpPr txBox="1">
              <a:spLocks noChangeArrowheads="1"/>
            </p:cNvSpPr>
            <p:nvPr/>
          </p:nvSpPr>
          <p:spPr bwMode="auto">
            <a:xfrm>
              <a:off x="3024" y="2640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l3</a:t>
              </a:r>
              <a:endParaRPr lang="en-GB" sz="1600" dirty="0">
                <a:latin typeface="Times New Roman" pitchFamily="18" charset="0"/>
              </a:endParaRPr>
            </a:p>
          </p:txBody>
        </p:sp>
        <p:sp>
          <p:nvSpPr>
            <p:cNvPr id="9278" name="Text Box 62"/>
            <p:cNvSpPr txBox="1">
              <a:spLocks noChangeArrowheads="1"/>
            </p:cNvSpPr>
            <p:nvPr/>
          </p:nvSpPr>
          <p:spPr bwMode="auto">
            <a:xfrm>
              <a:off x="2400" y="2448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l4</a:t>
              </a:r>
              <a:endParaRPr lang="en-GB" sz="1600" dirty="0">
                <a:latin typeface="Times New Roman" pitchFamily="18" charset="0"/>
              </a:endParaRPr>
            </a:p>
          </p:txBody>
        </p:sp>
        <p:sp>
          <p:nvSpPr>
            <p:cNvPr id="9279" name="Text Box 63"/>
            <p:cNvSpPr txBox="1">
              <a:spLocks noChangeArrowheads="1"/>
            </p:cNvSpPr>
            <p:nvPr/>
          </p:nvSpPr>
          <p:spPr bwMode="auto">
            <a:xfrm>
              <a:off x="3264" y="2928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l5</a:t>
              </a:r>
              <a:endParaRPr lang="en-GB" sz="1600" dirty="0">
                <a:latin typeface="Times New Roman" pitchFamily="18" charset="0"/>
              </a:endParaRPr>
            </a:p>
          </p:txBody>
        </p:sp>
        <p:sp>
          <p:nvSpPr>
            <p:cNvPr id="9281" name="Rectangle 65"/>
            <p:cNvSpPr>
              <a:spLocks noChangeArrowheads="1"/>
            </p:cNvSpPr>
            <p:nvPr/>
          </p:nvSpPr>
          <p:spPr bwMode="auto">
            <a:xfrm>
              <a:off x="3633" y="2443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l6</a:t>
              </a:r>
              <a:endParaRPr lang="en-GB" sz="1600" dirty="0">
                <a:latin typeface="Times New Roman" pitchFamily="18" charset="0"/>
              </a:endParaRPr>
            </a:p>
          </p:txBody>
        </p:sp>
        <p:sp>
          <p:nvSpPr>
            <p:cNvPr id="9282" name="Text Box 66"/>
            <p:cNvSpPr txBox="1">
              <a:spLocks noChangeArrowheads="1"/>
            </p:cNvSpPr>
            <p:nvPr/>
          </p:nvSpPr>
          <p:spPr bwMode="auto">
            <a:xfrm>
              <a:off x="3888" y="2640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l7</a:t>
              </a:r>
              <a:endParaRPr lang="en-GB" sz="1600" dirty="0">
                <a:latin typeface="Times New Roman" pitchFamily="18" charset="0"/>
              </a:endParaRPr>
            </a:p>
          </p:txBody>
        </p:sp>
        <p:sp>
          <p:nvSpPr>
            <p:cNvPr id="9283" name="Text Box 67"/>
            <p:cNvSpPr txBox="1">
              <a:spLocks noChangeArrowheads="1"/>
            </p:cNvSpPr>
            <p:nvPr/>
          </p:nvSpPr>
          <p:spPr bwMode="auto">
            <a:xfrm>
              <a:off x="4464" y="2832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l8</a:t>
              </a:r>
              <a:endParaRPr lang="en-GB" sz="1600" dirty="0">
                <a:latin typeface="Times New Roman" pitchFamily="18" charset="0"/>
              </a:endParaRPr>
            </a:p>
          </p:txBody>
        </p:sp>
      </p:grp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5426104" y="3297231"/>
            <a:ext cx="188913" cy="138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6115079" y="2973381"/>
            <a:ext cx="187325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2" name="Oval 7"/>
          <p:cNvSpPr>
            <a:spLocks noChangeArrowheads="1"/>
          </p:cNvSpPr>
          <p:nvPr/>
        </p:nvSpPr>
        <p:spPr bwMode="auto">
          <a:xfrm>
            <a:off x="7177117" y="2787644"/>
            <a:ext cx="187325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3" name="Oval 8"/>
          <p:cNvSpPr>
            <a:spLocks noChangeArrowheads="1"/>
          </p:cNvSpPr>
          <p:nvPr/>
        </p:nvSpPr>
        <p:spPr bwMode="auto">
          <a:xfrm>
            <a:off x="6238904" y="3529006"/>
            <a:ext cx="187325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4" name="Oval 9"/>
          <p:cNvSpPr>
            <a:spLocks noChangeArrowheads="1"/>
          </p:cNvSpPr>
          <p:nvPr/>
        </p:nvSpPr>
        <p:spPr bwMode="auto">
          <a:xfrm>
            <a:off x="6677054" y="3992556"/>
            <a:ext cx="187325" cy="138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5" name="Line 13"/>
          <p:cNvSpPr>
            <a:spLocks noChangeShapeType="1"/>
          </p:cNvSpPr>
          <p:nvPr/>
        </p:nvSpPr>
        <p:spPr bwMode="auto">
          <a:xfrm>
            <a:off x="7302529" y="3390894"/>
            <a:ext cx="249238" cy="509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6810404" y="3262306"/>
            <a:ext cx="250825" cy="182563"/>
            <a:chOff x="3266" y="2016"/>
            <a:chExt cx="158" cy="147"/>
          </a:xfrm>
        </p:grpSpPr>
        <p:sp>
          <p:nvSpPr>
            <p:cNvPr id="57" name="Rectangle 16"/>
            <p:cNvSpPr>
              <a:spLocks noChangeArrowheads="1"/>
            </p:cNvSpPr>
            <p:nvPr/>
          </p:nvSpPr>
          <p:spPr bwMode="auto">
            <a:xfrm>
              <a:off x="3266" y="2088"/>
              <a:ext cx="158" cy="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3312" y="2016"/>
              <a:ext cx="79" cy="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7039004" y="3186106"/>
            <a:ext cx="250825" cy="936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7191404" y="3262306"/>
            <a:ext cx="250825" cy="182563"/>
            <a:chOff x="3266" y="2016"/>
            <a:chExt cx="158" cy="147"/>
          </a:xfrm>
        </p:grpSpPr>
        <p:sp>
          <p:nvSpPr>
            <p:cNvPr id="61" name="Rectangle 20"/>
            <p:cNvSpPr>
              <a:spLocks noChangeArrowheads="1"/>
            </p:cNvSpPr>
            <p:nvPr/>
          </p:nvSpPr>
          <p:spPr bwMode="auto">
            <a:xfrm>
              <a:off x="3266" y="2088"/>
              <a:ext cx="158" cy="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" name="Rectangle 21"/>
            <p:cNvSpPr>
              <a:spLocks noChangeArrowheads="1"/>
            </p:cNvSpPr>
            <p:nvPr/>
          </p:nvSpPr>
          <p:spPr bwMode="auto">
            <a:xfrm>
              <a:off x="3312" y="2016"/>
              <a:ext cx="79" cy="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7343804" y="3262306"/>
            <a:ext cx="320675" cy="239713"/>
            <a:chOff x="3542" y="2877"/>
            <a:chExt cx="202" cy="195"/>
          </a:xfrm>
        </p:grpSpPr>
        <p:sp>
          <p:nvSpPr>
            <p:cNvPr id="64" name="Rectangle 23"/>
            <p:cNvSpPr>
              <a:spLocks noChangeArrowheads="1"/>
            </p:cNvSpPr>
            <p:nvPr/>
          </p:nvSpPr>
          <p:spPr bwMode="auto">
            <a:xfrm>
              <a:off x="3542" y="2877"/>
              <a:ext cx="118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" name="Rectangle 24"/>
            <p:cNvSpPr>
              <a:spLocks noChangeArrowheads="1"/>
            </p:cNvSpPr>
            <p:nvPr/>
          </p:nvSpPr>
          <p:spPr bwMode="auto">
            <a:xfrm>
              <a:off x="3648" y="2976"/>
              <a:ext cx="96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" name="Oval 25"/>
            <p:cNvSpPr>
              <a:spLocks noChangeArrowheads="1"/>
            </p:cNvSpPr>
            <p:nvPr/>
          </p:nvSpPr>
          <p:spPr bwMode="auto">
            <a:xfrm>
              <a:off x="3648" y="30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" name="Oval 26"/>
            <p:cNvSpPr>
              <a:spLocks noChangeArrowheads="1"/>
            </p:cNvSpPr>
            <p:nvPr/>
          </p:nvSpPr>
          <p:spPr bwMode="auto">
            <a:xfrm>
              <a:off x="3552" y="30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0" name="Group 27"/>
          <p:cNvGrpSpPr>
            <a:grpSpLocks/>
          </p:cNvGrpSpPr>
          <p:nvPr/>
        </p:nvGrpSpPr>
        <p:grpSpPr bwMode="auto">
          <a:xfrm flipH="1">
            <a:off x="6886604" y="3262306"/>
            <a:ext cx="320675" cy="241300"/>
            <a:chOff x="3542" y="2877"/>
            <a:chExt cx="202" cy="195"/>
          </a:xfrm>
        </p:grpSpPr>
        <p:sp>
          <p:nvSpPr>
            <p:cNvPr id="69" name="Rectangle 28"/>
            <p:cNvSpPr>
              <a:spLocks noChangeArrowheads="1"/>
            </p:cNvSpPr>
            <p:nvPr/>
          </p:nvSpPr>
          <p:spPr bwMode="auto">
            <a:xfrm>
              <a:off x="3542" y="2877"/>
              <a:ext cx="118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" name="Rectangle 29"/>
            <p:cNvSpPr>
              <a:spLocks noChangeArrowheads="1"/>
            </p:cNvSpPr>
            <p:nvPr/>
          </p:nvSpPr>
          <p:spPr bwMode="auto">
            <a:xfrm>
              <a:off x="3648" y="2976"/>
              <a:ext cx="96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" name="Oval 30"/>
            <p:cNvSpPr>
              <a:spLocks noChangeArrowheads="1"/>
            </p:cNvSpPr>
            <p:nvPr/>
          </p:nvSpPr>
          <p:spPr bwMode="auto">
            <a:xfrm>
              <a:off x="3648" y="30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" name="Oval 31"/>
            <p:cNvSpPr>
              <a:spLocks noChangeArrowheads="1"/>
            </p:cNvSpPr>
            <p:nvPr/>
          </p:nvSpPr>
          <p:spPr bwMode="auto">
            <a:xfrm>
              <a:off x="3552" y="30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73" name="Freeform 34"/>
          <p:cNvSpPr>
            <a:spLocks/>
          </p:cNvSpPr>
          <p:nvPr/>
        </p:nvSpPr>
        <p:spPr bwMode="auto">
          <a:xfrm>
            <a:off x="6429404" y="2982906"/>
            <a:ext cx="1981200" cy="965200"/>
          </a:xfrm>
          <a:custGeom>
            <a:avLst/>
            <a:gdLst/>
            <a:ahLst/>
            <a:cxnLst>
              <a:cxn ang="0">
                <a:pos x="0" y="416"/>
              </a:cxn>
              <a:cxn ang="0">
                <a:pos x="528" y="32"/>
              </a:cxn>
              <a:cxn ang="0">
                <a:pos x="1248" y="608"/>
              </a:cxn>
            </a:cxnLst>
            <a:rect l="0" t="0" r="r" b="b"/>
            <a:pathLst>
              <a:path w="1248" h="608">
                <a:moveTo>
                  <a:pt x="0" y="416"/>
                </a:moveTo>
                <a:cubicBezTo>
                  <a:pt x="160" y="208"/>
                  <a:pt x="320" y="0"/>
                  <a:pt x="528" y="32"/>
                </a:cubicBezTo>
                <a:cubicBezTo>
                  <a:pt x="736" y="64"/>
                  <a:pt x="1128" y="512"/>
                  <a:pt x="1248" y="6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4" name="Text Box 35"/>
          <p:cNvSpPr txBox="1">
            <a:spLocks noChangeArrowheads="1"/>
          </p:cNvSpPr>
          <p:nvPr/>
        </p:nvSpPr>
        <p:spPr bwMode="auto">
          <a:xfrm>
            <a:off x="6886604" y="2500306"/>
            <a:ext cx="3449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l1</a:t>
            </a:r>
            <a:endParaRPr lang="en-GB" sz="1600" dirty="0">
              <a:latin typeface="Times New Roman" pitchFamily="18" charset="0"/>
            </a:endParaRPr>
          </a:p>
        </p:txBody>
      </p:sp>
      <p:sp>
        <p:nvSpPr>
          <p:cNvPr id="75" name="Text Box 36"/>
          <p:cNvSpPr txBox="1">
            <a:spLocks noChangeArrowheads="1"/>
          </p:cNvSpPr>
          <p:nvPr/>
        </p:nvSpPr>
        <p:spPr bwMode="auto">
          <a:xfrm>
            <a:off x="5972204" y="2652706"/>
            <a:ext cx="3449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l2</a:t>
            </a:r>
            <a:endParaRPr lang="en-GB" sz="1600" dirty="0">
              <a:latin typeface="Times New Roman" pitchFamily="18" charset="0"/>
            </a:endParaRPr>
          </a:p>
        </p:txBody>
      </p:sp>
      <p:sp>
        <p:nvSpPr>
          <p:cNvPr id="76" name="Text Box 37"/>
          <p:cNvSpPr txBox="1">
            <a:spLocks noChangeArrowheads="1"/>
          </p:cNvSpPr>
          <p:nvPr/>
        </p:nvSpPr>
        <p:spPr bwMode="auto">
          <a:xfrm>
            <a:off x="6124604" y="3643306"/>
            <a:ext cx="3449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l3</a:t>
            </a:r>
            <a:endParaRPr lang="en-GB" sz="1600" dirty="0">
              <a:latin typeface="Times New Roman" pitchFamily="18" charset="0"/>
            </a:endParaRPr>
          </a:p>
        </p:txBody>
      </p:sp>
      <p:sp>
        <p:nvSpPr>
          <p:cNvPr id="77" name="Text Box 38"/>
          <p:cNvSpPr txBox="1">
            <a:spLocks noChangeArrowheads="1"/>
          </p:cNvSpPr>
          <p:nvPr/>
        </p:nvSpPr>
        <p:spPr bwMode="auto">
          <a:xfrm>
            <a:off x="5134004" y="3338506"/>
            <a:ext cx="3449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l4</a:t>
            </a:r>
            <a:endParaRPr lang="en-GB" sz="1600" dirty="0">
              <a:latin typeface="Times New Roman" pitchFamily="18" charset="0"/>
            </a:endParaRPr>
          </a:p>
        </p:txBody>
      </p:sp>
      <p:sp>
        <p:nvSpPr>
          <p:cNvPr id="78" name="Text Box 39"/>
          <p:cNvSpPr txBox="1">
            <a:spLocks noChangeArrowheads="1"/>
          </p:cNvSpPr>
          <p:nvPr/>
        </p:nvSpPr>
        <p:spPr bwMode="auto">
          <a:xfrm>
            <a:off x="6505604" y="4100506"/>
            <a:ext cx="3449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l5</a:t>
            </a:r>
            <a:endParaRPr lang="en-GB" sz="1600" dirty="0">
              <a:latin typeface="Times New Roman" pitchFamily="18" charset="0"/>
            </a:endParaRPr>
          </a:p>
        </p:txBody>
      </p:sp>
      <p:sp>
        <p:nvSpPr>
          <p:cNvPr id="79" name="Rectangle 40"/>
          <p:cNvSpPr>
            <a:spLocks noChangeArrowheads="1"/>
          </p:cNvSpPr>
          <p:nvPr/>
        </p:nvSpPr>
        <p:spPr bwMode="auto">
          <a:xfrm>
            <a:off x="7091392" y="3330569"/>
            <a:ext cx="3449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l6</a:t>
            </a:r>
            <a:endParaRPr lang="en-GB" sz="1600" dirty="0">
              <a:latin typeface="Times New Roman" pitchFamily="18" charset="0"/>
            </a:endParaRPr>
          </a:p>
        </p:txBody>
      </p:sp>
      <p:sp>
        <p:nvSpPr>
          <p:cNvPr id="80" name="Text Box 41"/>
          <p:cNvSpPr txBox="1">
            <a:spLocks noChangeArrowheads="1"/>
          </p:cNvSpPr>
          <p:nvPr/>
        </p:nvSpPr>
        <p:spPr bwMode="auto">
          <a:xfrm>
            <a:off x="7496204" y="3643306"/>
            <a:ext cx="3449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l7</a:t>
            </a:r>
            <a:endParaRPr lang="en-GB" sz="1600" dirty="0">
              <a:latin typeface="Times New Roman" pitchFamily="18" charset="0"/>
            </a:endParaRPr>
          </a:p>
        </p:txBody>
      </p:sp>
      <p:sp>
        <p:nvSpPr>
          <p:cNvPr id="81" name="Text Box 42"/>
          <p:cNvSpPr txBox="1">
            <a:spLocks noChangeArrowheads="1"/>
          </p:cNvSpPr>
          <p:nvPr/>
        </p:nvSpPr>
        <p:spPr bwMode="auto">
          <a:xfrm>
            <a:off x="8410604" y="3948106"/>
            <a:ext cx="3449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l8</a:t>
            </a:r>
            <a:endParaRPr lang="en-GB" sz="1600" dirty="0">
              <a:latin typeface="Times New Roman" pitchFamily="18" charset="0"/>
            </a:endParaRPr>
          </a:p>
        </p:txBody>
      </p:sp>
      <p:sp>
        <p:nvSpPr>
          <p:cNvPr id="82" name="Oval 44"/>
          <p:cNvSpPr>
            <a:spLocks noChangeArrowheads="1"/>
          </p:cNvSpPr>
          <p:nvPr/>
        </p:nvSpPr>
        <p:spPr bwMode="auto">
          <a:xfrm>
            <a:off x="7496204" y="3871906"/>
            <a:ext cx="187325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3" name="Oval 45"/>
          <p:cNvSpPr>
            <a:spLocks noChangeArrowheads="1"/>
          </p:cNvSpPr>
          <p:nvPr/>
        </p:nvSpPr>
        <p:spPr bwMode="auto">
          <a:xfrm>
            <a:off x="8334404" y="3871906"/>
            <a:ext cx="187325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4" name="Line 47"/>
          <p:cNvSpPr>
            <a:spLocks noChangeShapeType="1"/>
          </p:cNvSpPr>
          <p:nvPr/>
        </p:nvSpPr>
        <p:spPr bwMode="auto">
          <a:xfrm flipH="1">
            <a:off x="6277004" y="2881306"/>
            <a:ext cx="914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5" name="Line 48"/>
          <p:cNvSpPr>
            <a:spLocks noChangeShapeType="1"/>
          </p:cNvSpPr>
          <p:nvPr/>
        </p:nvSpPr>
        <p:spPr bwMode="auto">
          <a:xfrm>
            <a:off x="6200804" y="3109906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6" name="Line 49"/>
          <p:cNvSpPr>
            <a:spLocks noChangeShapeType="1"/>
          </p:cNvSpPr>
          <p:nvPr/>
        </p:nvSpPr>
        <p:spPr bwMode="auto">
          <a:xfrm flipH="1" flipV="1">
            <a:off x="5591204" y="3414706"/>
            <a:ext cx="6858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cxnSp>
        <p:nvCxnSpPr>
          <p:cNvPr id="87" name="AutoShape 51"/>
          <p:cNvCxnSpPr>
            <a:cxnSpLocks noChangeShapeType="1"/>
            <a:endCxn id="82" idx="4"/>
          </p:cNvCxnSpPr>
          <p:nvPr/>
        </p:nvCxnSpPr>
        <p:spPr bwMode="auto">
          <a:xfrm>
            <a:off x="5515004" y="3427406"/>
            <a:ext cx="2074863" cy="584200"/>
          </a:xfrm>
          <a:prstGeom prst="curvedConnector4">
            <a:avLst>
              <a:gd name="adj1" fmla="val 5815"/>
              <a:gd name="adj2" fmla="val 192120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88" name="Line 52"/>
          <p:cNvSpPr>
            <a:spLocks noChangeShapeType="1"/>
          </p:cNvSpPr>
          <p:nvPr/>
        </p:nvSpPr>
        <p:spPr bwMode="auto">
          <a:xfrm flipV="1">
            <a:off x="6810404" y="3567106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" name="Line 53"/>
          <p:cNvSpPr>
            <a:spLocks noChangeShapeType="1"/>
          </p:cNvSpPr>
          <p:nvPr/>
        </p:nvSpPr>
        <p:spPr bwMode="auto">
          <a:xfrm>
            <a:off x="7191404" y="3643306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0" name="Line 54"/>
          <p:cNvSpPr>
            <a:spLocks noChangeShapeType="1"/>
          </p:cNvSpPr>
          <p:nvPr/>
        </p:nvSpPr>
        <p:spPr bwMode="auto">
          <a:xfrm>
            <a:off x="7648604" y="402430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" name="Line 55"/>
          <p:cNvSpPr>
            <a:spLocks noChangeShapeType="1"/>
          </p:cNvSpPr>
          <p:nvPr/>
        </p:nvSpPr>
        <p:spPr bwMode="auto">
          <a:xfrm flipH="1">
            <a:off x="7724804" y="394810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2" name="Line 56"/>
          <p:cNvSpPr>
            <a:spLocks noChangeShapeType="1"/>
          </p:cNvSpPr>
          <p:nvPr/>
        </p:nvSpPr>
        <p:spPr bwMode="auto">
          <a:xfrm flipH="1" flipV="1">
            <a:off x="7496204" y="3567106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" name="TextBox 92"/>
          <p:cNvSpPr txBox="1"/>
          <p:nvPr/>
        </p:nvSpPr>
        <p:spPr>
          <a:xfrm>
            <a:off x="1500166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j-lt"/>
              </a:rPr>
              <a:t>Initial State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929322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j-lt"/>
              </a:rPr>
              <a:t>Goal State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14282" y="5072074"/>
            <a:ext cx="2928958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  <a:latin typeface="+mj-lt"/>
              </a:rPr>
              <a:t>What if we have</a:t>
            </a:r>
          </a:p>
          <a:p>
            <a:r>
              <a:rPr lang="en-GB" sz="2000" b="1" dirty="0">
                <a:solidFill>
                  <a:srgbClr val="C00000"/>
                </a:solidFill>
                <a:latin typeface="+mj-lt"/>
              </a:rPr>
              <a:t>75 locations</a:t>
            </a:r>
          </a:p>
          <a:p>
            <a:r>
              <a:rPr lang="en-GB" sz="2000" b="1" dirty="0">
                <a:solidFill>
                  <a:srgbClr val="C00000"/>
                </a:solidFill>
                <a:latin typeface="+mj-lt"/>
              </a:rPr>
              <a:t>40 cargos</a:t>
            </a:r>
          </a:p>
          <a:p>
            <a:r>
              <a:rPr lang="en-GB" sz="2000" b="1" dirty="0">
                <a:solidFill>
                  <a:srgbClr val="C00000"/>
                </a:solidFill>
                <a:latin typeface="+mj-lt"/>
              </a:rPr>
              <a:t>12 trucks + AIRPLANES</a:t>
            </a:r>
          </a:p>
          <a:p>
            <a:r>
              <a:rPr lang="en-GB" sz="2000" b="1" dirty="0">
                <a:solidFill>
                  <a:srgbClr val="C00000"/>
                </a:solidFill>
                <a:latin typeface="+mj-lt"/>
              </a:rPr>
              <a:t>(or more!!!)  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Logistics Domain: a Plan</a:t>
            </a:r>
            <a:endParaRPr lang="en-GB" sz="3200" dirty="0">
              <a:latin typeface="+mj-lt"/>
            </a:endParaRP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2328833" y="3259118"/>
            <a:ext cx="187325" cy="139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2641570" y="3908405"/>
            <a:ext cx="187325" cy="138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3578195" y="3908405"/>
            <a:ext cx="188913" cy="138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514320" y="3117830"/>
            <a:ext cx="125413" cy="920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285720" y="2508230"/>
            <a:ext cx="3621088" cy="2540000"/>
            <a:chOff x="2400" y="1920"/>
            <a:chExt cx="2281" cy="1600"/>
          </a:xfrm>
        </p:grpSpPr>
        <p:sp>
          <p:nvSpPr>
            <p:cNvPr id="9221" name="Oval 5"/>
            <p:cNvSpPr>
              <a:spLocks noChangeArrowheads="1"/>
            </p:cNvSpPr>
            <p:nvPr/>
          </p:nvSpPr>
          <p:spPr bwMode="auto">
            <a:xfrm>
              <a:off x="2584" y="2422"/>
              <a:ext cx="119" cy="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22" name="Oval 6"/>
            <p:cNvSpPr>
              <a:spLocks noChangeArrowheads="1"/>
            </p:cNvSpPr>
            <p:nvPr/>
          </p:nvSpPr>
          <p:spPr bwMode="auto">
            <a:xfrm>
              <a:off x="3018" y="2218"/>
              <a:ext cx="118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24" name="Oval 8"/>
            <p:cNvSpPr>
              <a:spLocks noChangeArrowheads="1"/>
            </p:cNvSpPr>
            <p:nvPr/>
          </p:nvSpPr>
          <p:spPr bwMode="auto">
            <a:xfrm>
              <a:off x="3687" y="2101"/>
              <a:ext cx="118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26" name="Oval 10"/>
            <p:cNvSpPr>
              <a:spLocks noChangeArrowheads="1"/>
            </p:cNvSpPr>
            <p:nvPr/>
          </p:nvSpPr>
          <p:spPr bwMode="auto">
            <a:xfrm>
              <a:off x="3096" y="2568"/>
              <a:ext cx="118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30" name="Oval 14"/>
            <p:cNvSpPr>
              <a:spLocks noChangeArrowheads="1"/>
            </p:cNvSpPr>
            <p:nvPr/>
          </p:nvSpPr>
          <p:spPr bwMode="auto">
            <a:xfrm>
              <a:off x="3372" y="2860"/>
              <a:ext cx="118" cy="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 flipV="1">
              <a:off x="3451" y="2481"/>
              <a:ext cx="275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 flipH="1" flipV="1">
              <a:off x="3096" y="2276"/>
              <a:ext cx="79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 flipV="1">
              <a:off x="3136" y="2131"/>
              <a:ext cx="551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>
              <a:off x="3766" y="2481"/>
              <a:ext cx="157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45" name="Line 29"/>
            <p:cNvSpPr>
              <a:spLocks noChangeShapeType="1"/>
            </p:cNvSpPr>
            <p:nvPr/>
          </p:nvSpPr>
          <p:spPr bwMode="auto">
            <a:xfrm>
              <a:off x="4002" y="2860"/>
              <a:ext cx="4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2978" y="2453"/>
              <a:ext cx="158" cy="115"/>
              <a:chOff x="3266" y="2016"/>
              <a:chExt cx="158" cy="147"/>
            </a:xfrm>
          </p:grpSpPr>
          <p:sp>
            <p:nvSpPr>
              <p:cNvPr id="9249" name="Rectangle 33"/>
              <p:cNvSpPr>
                <a:spLocks noChangeArrowheads="1"/>
              </p:cNvSpPr>
              <p:nvPr/>
            </p:nvSpPr>
            <p:spPr bwMode="auto">
              <a:xfrm>
                <a:off x="3266" y="2088"/>
                <a:ext cx="158" cy="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50" name="Rectangle 34"/>
              <p:cNvSpPr>
                <a:spLocks noChangeArrowheads="1"/>
              </p:cNvSpPr>
              <p:nvPr/>
            </p:nvSpPr>
            <p:spPr bwMode="auto">
              <a:xfrm>
                <a:off x="3312" y="2016"/>
                <a:ext cx="79" cy="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251" name="Rectangle 35"/>
            <p:cNvSpPr>
              <a:spLocks noChangeArrowheads="1"/>
            </p:cNvSpPr>
            <p:nvPr/>
          </p:nvSpPr>
          <p:spPr bwMode="auto">
            <a:xfrm>
              <a:off x="2496" y="2362"/>
              <a:ext cx="158" cy="5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464" y="2677"/>
              <a:ext cx="158" cy="115"/>
              <a:chOff x="3266" y="2016"/>
              <a:chExt cx="158" cy="147"/>
            </a:xfrm>
          </p:grpSpPr>
          <p:sp>
            <p:nvSpPr>
              <p:cNvPr id="9254" name="Rectangle 38"/>
              <p:cNvSpPr>
                <a:spLocks noChangeArrowheads="1"/>
              </p:cNvSpPr>
              <p:nvPr/>
            </p:nvSpPr>
            <p:spPr bwMode="auto">
              <a:xfrm>
                <a:off x="3266" y="2088"/>
                <a:ext cx="158" cy="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55" name="Rectangle 39"/>
              <p:cNvSpPr>
                <a:spLocks noChangeArrowheads="1"/>
              </p:cNvSpPr>
              <p:nvPr/>
            </p:nvSpPr>
            <p:spPr bwMode="auto">
              <a:xfrm>
                <a:off x="3312" y="2016"/>
                <a:ext cx="79" cy="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3504" y="2939"/>
              <a:ext cx="202" cy="151"/>
              <a:chOff x="3542" y="2877"/>
              <a:chExt cx="202" cy="195"/>
            </a:xfrm>
          </p:grpSpPr>
          <p:sp>
            <p:nvSpPr>
              <p:cNvPr id="9257" name="Rectangle 41"/>
              <p:cNvSpPr>
                <a:spLocks noChangeArrowheads="1"/>
              </p:cNvSpPr>
              <p:nvPr/>
            </p:nvSpPr>
            <p:spPr bwMode="auto">
              <a:xfrm>
                <a:off x="3542" y="2877"/>
                <a:ext cx="118" cy="1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58" name="Rectangle 42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96" cy="4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59" name="Oval 43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60" name="Oval 44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3840" y="1968"/>
              <a:ext cx="202" cy="152"/>
              <a:chOff x="3542" y="2877"/>
              <a:chExt cx="202" cy="195"/>
            </a:xfrm>
          </p:grpSpPr>
          <p:sp>
            <p:nvSpPr>
              <p:cNvPr id="9262" name="Rectangle 46"/>
              <p:cNvSpPr>
                <a:spLocks noChangeArrowheads="1"/>
              </p:cNvSpPr>
              <p:nvPr/>
            </p:nvSpPr>
            <p:spPr bwMode="auto">
              <a:xfrm>
                <a:off x="3542" y="2877"/>
                <a:ext cx="118" cy="1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63" name="Rectangle 47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96" cy="4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64" name="Oval 48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65" name="Oval 49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271" name="Line 55"/>
            <p:cNvSpPr>
              <a:spLocks noChangeShapeType="1"/>
            </p:cNvSpPr>
            <p:nvPr/>
          </p:nvSpPr>
          <p:spPr bwMode="auto">
            <a:xfrm>
              <a:off x="2640" y="2496"/>
              <a:ext cx="432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72" name="Freeform 56"/>
            <p:cNvSpPr>
              <a:spLocks/>
            </p:cNvSpPr>
            <p:nvPr/>
          </p:nvSpPr>
          <p:spPr bwMode="auto">
            <a:xfrm>
              <a:off x="2640" y="2496"/>
              <a:ext cx="1296" cy="10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8" y="960"/>
                </a:cxn>
                <a:cxn ang="0">
                  <a:pos x="1296" y="384"/>
                </a:cxn>
              </a:cxnLst>
              <a:rect l="0" t="0" r="r" b="b"/>
              <a:pathLst>
                <a:path w="1296" h="1024">
                  <a:moveTo>
                    <a:pt x="0" y="0"/>
                  </a:moveTo>
                  <a:cubicBezTo>
                    <a:pt x="396" y="448"/>
                    <a:pt x="792" y="896"/>
                    <a:pt x="1008" y="960"/>
                  </a:cubicBezTo>
                  <a:cubicBezTo>
                    <a:pt x="1224" y="1024"/>
                    <a:pt x="1248" y="480"/>
                    <a:pt x="1296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73" name="Freeform 57"/>
            <p:cNvSpPr>
              <a:spLocks/>
            </p:cNvSpPr>
            <p:nvPr/>
          </p:nvSpPr>
          <p:spPr bwMode="auto">
            <a:xfrm>
              <a:off x="3216" y="2224"/>
              <a:ext cx="1248" cy="608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528" y="32"/>
                </a:cxn>
                <a:cxn ang="0">
                  <a:pos x="1248" y="608"/>
                </a:cxn>
              </a:cxnLst>
              <a:rect l="0" t="0" r="r" b="b"/>
              <a:pathLst>
                <a:path w="1248" h="608">
                  <a:moveTo>
                    <a:pt x="0" y="416"/>
                  </a:moveTo>
                  <a:cubicBezTo>
                    <a:pt x="160" y="208"/>
                    <a:pt x="320" y="0"/>
                    <a:pt x="528" y="32"/>
                  </a:cubicBezTo>
                  <a:cubicBezTo>
                    <a:pt x="736" y="64"/>
                    <a:pt x="1128" y="512"/>
                    <a:pt x="1248" y="6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75" name="Text Box 59"/>
            <p:cNvSpPr txBox="1">
              <a:spLocks noChangeArrowheads="1"/>
            </p:cNvSpPr>
            <p:nvPr/>
          </p:nvSpPr>
          <p:spPr bwMode="auto">
            <a:xfrm>
              <a:off x="3504" y="1920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l1</a:t>
              </a:r>
              <a:endParaRPr lang="en-GB" sz="1600" dirty="0">
                <a:latin typeface="Times New Roman" pitchFamily="18" charset="0"/>
              </a:endParaRPr>
            </a:p>
          </p:txBody>
        </p:sp>
        <p:sp>
          <p:nvSpPr>
            <p:cNvPr id="9276" name="Text Box 60"/>
            <p:cNvSpPr txBox="1">
              <a:spLocks noChangeArrowheads="1"/>
            </p:cNvSpPr>
            <p:nvPr/>
          </p:nvSpPr>
          <p:spPr bwMode="auto">
            <a:xfrm>
              <a:off x="2928" y="2016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l2</a:t>
              </a:r>
              <a:endParaRPr lang="en-GB" sz="1600" dirty="0">
                <a:latin typeface="Times New Roman" pitchFamily="18" charset="0"/>
              </a:endParaRPr>
            </a:p>
          </p:txBody>
        </p:sp>
        <p:sp>
          <p:nvSpPr>
            <p:cNvPr id="9277" name="Text Box 61"/>
            <p:cNvSpPr txBox="1">
              <a:spLocks noChangeArrowheads="1"/>
            </p:cNvSpPr>
            <p:nvPr/>
          </p:nvSpPr>
          <p:spPr bwMode="auto">
            <a:xfrm>
              <a:off x="3024" y="2640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l3</a:t>
              </a:r>
              <a:endParaRPr lang="en-GB" sz="1600" dirty="0">
                <a:latin typeface="Times New Roman" pitchFamily="18" charset="0"/>
              </a:endParaRPr>
            </a:p>
          </p:txBody>
        </p:sp>
        <p:sp>
          <p:nvSpPr>
            <p:cNvPr id="9278" name="Text Box 62"/>
            <p:cNvSpPr txBox="1">
              <a:spLocks noChangeArrowheads="1"/>
            </p:cNvSpPr>
            <p:nvPr/>
          </p:nvSpPr>
          <p:spPr bwMode="auto">
            <a:xfrm>
              <a:off x="2400" y="2448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l4</a:t>
              </a:r>
              <a:endParaRPr lang="en-GB" sz="1600" dirty="0">
                <a:latin typeface="Times New Roman" pitchFamily="18" charset="0"/>
              </a:endParaRPr>
            </a:p>
          </p:txBody>
        </p:sp>
        <p:sp>
          <p:nvSpPr>
            <p:cNvPr id="9279" name="Text Box 63"/>
            <p:cNvSpPr txBox="1">
              <a:spLocks noChangeArrowheads="1"/>
            </p:cNvSpPr>
            <p:nvPr/>
          </p:nvSpPr>
          <p:spPr bwMode="auto">
            <a:xfrm>
              <a:off x="3264" y="2928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l5</a:t>
              </a:r>
              <a:endParaRPr lang="en-GB" sz="1600" dirty="0">
                <a:latin typeface="Times New Roman" pitchFamily="18" charset="0"/>
              </a:endParaRPr>
            </a:p>
          </p:txBody>
        </p:sp>
        <p:sp>
          <p:nvSpPr>
            <p:cNvPr id="9281" name="Rectangle 65"/>
            <p:cNvSpPr>
              <a:spLocks noChangeArrowheads="1"/>
            </p:cNvSpPr>
            <p:nvPr/>
          </p:nvSpPr>
          <p:spPr bwMode="auto">
            <a:xfrm>
              <a:off x="3633" y="2443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l6</a:t>
              </a:r>
              <a:endParaRPr lang="en-GB" sz="1600" dirty="0">
                <a:latin typeface="Times New Roman" pitchFamily="18" charset="0"/>
              </a:endParaRPr>
            </a:p>
          </p:txBody>
        </p:sp>
        <p:sp>
          <p:nvSpPr>
            <p:cNvPr id="9282" name="Text Box 66"/>
            <p:cNvSpPr txBox="1">
              <a:spLocks noChangeArrowheads="1"/>
            </p:cNvSpPr>
            <p:nvPr/>
          </p:nvSpPr>
          <p:spPr bwMode="auto">
            <a:xfrm>
              <a:off x="3888" y="2640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l7</a:t>
              </a:r>
              <a:endParaRPr lang="en-GB" sz="1600" dirty="0">
                <a:latin typeface="Times New Roman" pitchFamily="18" charset="0"/>
              </a:endParaRPr>
            </a:p>
          </p:txBody>
        </p:sp>
        <p:sp>
          <p:nvSpPr>
            <p:cNvPr id="9283" name="Text Box 67"/>
            <p:cNvSpPr txBox="1">
              <a:spLocks noChangeArrowheads="1"/>
            </p:cNvSpPr>
            <p:nvPr/>
          </p:nvSpPr>
          <p:spPr bwMode="auto">
            <a:xfrm>
              <a:off x="4464" y="2832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l8</a:t>
              </a:r>
              <a:endParaRPr lang="en-GB" sz="1600" dirty="0">
                <a:latin typeface="Times New Roman" pitchFamily="18" charset="0"/>
              </a:endParaRPr>
            </a:p>
          </p:txBody>
        </p:sp>
      </p:grp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5426104" y="3297231"/>
            <a:ext cx="188913" cy="138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6115079" y="2973381"/>
            <a:ext cx="187325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2" name="Oval 7"/>
          <p:cNvSpPr>
            <a:spLocks noChangeArrowheads="1"/>
          </p:cNvSpPr>
          <p:nvPr/>
        </p:nvSpPr>
        <p:spPr bwMode="auto">
          <a:xfrm>
            <a:off x="7177117" y="2787644"/>
            <a:ext cx="187325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3" name="Oval 8"/>
          <p:cNvSpPr>
            <a:spLocks noChangeArrowheads="1"/>
          </p:cNvSpPr>
          <p:nvPr/>
        </p:nvSpPr>
        <p:spPr bwMode="auto">
          <a:xfrm>
            <a:off x="6238904" y="3529006"/>
            <a:ext cx="187325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4" name="Oval 9"/>
          <p:cNvSpPr>
            <a:spLocks noChangeArrowheads="1"/>
          </p:cNvSpPr>
          <p:nvPr/>
        </p:nvSpPr>
        <p:spPr bwMode="auto">
          <a:xfrm>
            <a:off x="6677054" y="3992556"/>
            <a:ext cx="187325" cy="138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5" name="Line 13"/>
          <p:cNvSpPr>
            <a:spLocks noChangeShapeType="1"/>
          </p:cNvSpPr>
          <p:nvPr/>
        </p:nvSpPr>
        <p:spPr bwMode="auto">
          <a:xfrm>
            <a:off x="7302529" y="3390894"/>
            <a:ext cx="249238" cy="509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6810404" y="3262306"/>
            <a:ext cx="250825" cy="182563"/>
            <a:chOff x="3266" y="2016"/>
            <a:chExt cx="158" cy="147"/>
          </a:xfrm>
        </p:grpSpPr>
        <p:sp>
          <p:nvSpPr>
            <p:cNvPr id="57" name="Rectangle 16"/>
            <p:cNvSpPr>
              <a:spLocks noChangeArrowheads="1"/>
            </p:cNvSpPr>
            <p:nvPr/>
          </p:nvSpPr>
          <p:spPr bwMode="auto">
            <a:xfrm>
              <a:off x="3266" y="2088"/>
              <a:ext cx="158" cy="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3312" y="2016"/>
              <a:ext cx="79" cy="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7039004" y="3186106"/>
            <a:ext cx="250825" cy="936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7191404" y="3262306"/>
            <a:ext cx="250825" cy="182563"/>
            <a:chOff x="3266" y="2016"/>
            <a:chExt cx="158" cy="147"/>
          </a:xfrm>
        </p:grpSpPr>
        <p:sp>
          <p:nvSpPr>
            <p:cNvPr id="61" name="Rectangle 20"/>
            <p:cNvSpPr>
              <a:spLocks noChangeArrowheads="1"/>
            </p:cNvSpPr>
            <p:nvPr/>
          </p:nvSpPr>
          <p:spPr bwMode="auto">
            <a:xfrm>
              <a:off x="3266" y="2088"/>
              <a:ext cx="158" cy="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" name="Rectangle 21"/>
            <p:cNvSpPr>
              <a:spLocks noChangeArrowheads="1"/>
            </p:cNvSpPr>
            <p:nvPr/>
          </p:nvSpPr>
          <p:spPr bwMode="auto">
            <a:xfrm>
              <a:off x="3312" y="2016"/>
              <a:ext cx="79" cy="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7343804" y="3262306"/>
            <a:ext cx="320675" cy="239713"/>
            <a:chOff x="3542" y="2877"/>
            <a:chExt cx="202" cy="195"/>
          </a:xfrm>
        </p:grpSpPr>
        <p:sp>
          <p:nvSpPr>
            <p:cNvPr id="64" name="Rectangle 23"/>
            <p:cNvSpPr>
              <a:spLocks noChangeArrowheads="1"/>
            </p:cNvSpPr>
            <p:nvPr/>
          </p:nvSpPr>
          <p:spPr bwMode="auto">
            <a:xfrm>
              <a:off x="3542" y="2877"/>
              <a:ext cx="118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" name="Rectangle 24"/>
            <p:cNvSpPr>
              <a:spLocks noChangeArrowheads="1"/>
            </p:cNvSpPr>
            <p:nvPr/>
          </p:nvSpPr>
          <p:spPr bwMode="auto">
            <a:xfrm>
              <a:off x="3648" y="2976"/>
              <a:ext cx="96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" name="Oval 25"/>
            <p:cNvSpPr>
              <a:spLocks noChangeArrowheads="1"/>
            </p:cNvSpPr>
            <p:nvPr/>
          </p:nvSpPr>
          <p:spPr bwMode="auto">
            <a:xfrm>
              <a:off x="3648" y="30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" name="Oval 26"/>
            <p:cNvSpPr>
              <a:spLocks noChangeArrowheads="1"/>
            </p:cNvSpPr>
            <p:nvPr/>
          </p:nvSpPr>
          <p:spPr bwMode="auto">
            <a:xfrm>
              <a:off x="3552" y="30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0" name="Group 27"/>
          <p:cNvGrpSpPr>
            <a:grpSpLocks/>
          </p:cNvGrpSpPr>
          <p:nvPr/>
        </p:nvGrpSpPr>
        <p:grpSpPr bwMode="auto">
          <a:xfrm flipH="1">
            <a:off x="6886604" y="3262306"/>
            <a:ext cx="320675" cy="241300"/>
            <a:chOff x="3542" y="2877"/>
            <a:chExt cx="202" cy="195"/>
          </a:xfrm>
        </p:grpSpPr>
        <p:sp>
          <p:nvSpPr>
            <p:cNvPr id="69" name="Rectangle 28"/>
            <p:cNvSpPr>
              <a:spLocks noChangeArrowheads="1"/>
            </p:cNvSpPr>
            <p:nvPr/>
          </p:nvSpPr>
          <p:spPr bwMode="auto">
            <a:xfrm>
              <a:off x="3542" y="2877"/>
              <a:ext cx="118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" name="Rectangle 29"/>
            <p:cNvSpPr>
              <a:spLocks noChangeArrowheads="1"/>
            </p:cNvSpPr>
            <p:nvPr/>
          </p:nvSpPr>
          <p:spPr bwMode="auto">
            <a:xfrm>
              <a:off x="3648" y="2976"/>
              <a:ext cx="96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" name="Oval 30"/>
            <p:cNvSpPr>
              <a:spLocks noChangeArrowheads="1"/>
            </p:cNvSpPr>
            <p:nvPr/>
          </p:nvSpPr>
          <p:spPr bwMode="auto">
            <a:xfrm>
              <a:off x="3648" y="30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" name="Oval 31"/>
            <p:cNvSpPr>
              <a:spLocks noChangeArrowheads="1"/>
            </p:cNvSpPr>
            <p:nvPr/>
          </p:nvSpPr>
          <p:spPr bwMode="auto">
            <a:xfrm>
              <a:off x="3552" y="30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73" name="Freeform 34"/>
          <p:cNvSpPr>
            <a:spLocks/>
          </p:cNvSpPr>
          <p:nvPr/>
        </p:nvSpPr>
        <p:spPr bwMode="auto">
          <a:xfrm>
            <a:off x="6429404" y="2982906"/>
            <a:ext cx="1981200" cy="965200"/>
          </a:xfrm>
          <a:custGeom>
            <a:avLst/>
            <a:gdLst/>
            <a:ahLst/>
            <a:cxnLst>
              <a:cxn ang="0">
                <a:pos x="0" y="416"/>
              </a:cxn>
              <a:cxn ang="0">
                <a:pos x="528" y="32"/>
              </a:cxn>
              <a:cxn ang="0">
                <a:pos x="1248" y="608"/>
              </a:cxn>
            </a:cxnLst>
            <a:rect l="0" t="0" r="r" b="b"/>
            <a:pathLst>
              <a:path w="1248" h="608">
                <a:moveTo>
                  <a:pt x="0" y="416"/>
                </a:moveTo>
                <a:cubicBezTo>
                  <a:pt x="160" y="208"/>
                  <a:pt x="320" y="0"/>
                  <a:pt x="528" y="32"/>
                </a:cubicBezTo>
                <a:cubicBezTo>
                  <a:pt x="736" y="64"/>
                  <a:pt x="1128" y="512"/>
                  <a:pt x="1248" y="6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4" name="Text Box 35"/>
          <p:cNvSpPr txBox="1">
            <a:spLocks noChangeArrowheads="1"/>
          </p:cNvSpPr>
          <p:nvPr/>
        </p:nvSpPr>
        <p:spPr bwMode="auto">
          <a:xfrm>
            <a:off x="6886604" y="2500306"/>
            <a:ext cx="3449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l1</a:t>
            </a:r>
            <a:endParaRPr lang="en-GB" sz="1600" dirty="0">
              <a:latin typeface="Times New Roman" pitchFamily="18" charset="0"/>
            </a:endParaRPr>
          </a:p>
        </p:txBody>
      </p:sp>
      <p:sp>
        <p:nvSpPr>
          <p:cNvPr id="75" name="Text Box 36"/>
          <p:cNvSpPr txBox="1">
            <a:spLocks noChangeArrowheads="1"/>
          </p:cNvSpPr>
          <p:nvPr/>
        </p:nvSpPr>
        <p:spPr bwMode="auto">
          <a:xfrm>
            <a:off x="5972204" y="2652706"/>
            <a:ext cx="3449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l2</a:t>
            </a:r>
            <a:endParaRPr lang="en-GB" sz="1600" dirty="0">
              <a:latin typeface="Times New Roman" pitchFamily="18" charset="0"/>
            </a:endParaRPr>
          </a:p>
        </p:txBody>
      </p:sp>
      <p:sp>
        <p:nvSpPr>
          <p:cNvPr id="76" name="Text Box 37"/>
          <p:cNvSpPr txBox="1">
            <a:spLocks noChangeArrowheads="1"/>
          </p:cNvSpPr>
          <p:nvPr/>
        </p:nvSpPr>
        <p:spPr bwMode="auto">
          <a:xfrm>
            <a:off x="6124604" y="3643306"/>
            <a:ext cx="3449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l3</a:t>
            </a:r>
            <a:endParaRPr lang="en-GB" sz="1600" dirty="0">
              <a:latin typeface="Times New Roman" pitchFamily="18" charset="0"/>
            </a:endParaRPr>
          </a:p>
        </p:txBody>
      </p:sp>
      <p:sp>
        <p:nvSpPr>
          <p:cNvPr id="77" name="Text Box 38"/>
          <p:cNvSpPr txBox="1">
            <a:spLocks noChangeArrowheads="1"/>
          </p:cNvSpPr>
          <p:nvPr/>
        </p:nvSpPr>
        <p:spPr bwMode="auto">
          <a:xfrm>
            <a:off x="5134004" y="3338506"/>
            <a:ext cx="3449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l4</a:t>
            </a:r>
            <a:endParaRPr lang="en-GB" sz="1600" dirty="0">
              <a:latin typeface="Times New Roman" pitchFamily="18" charset="0"/>
            </a:endParaRPr>
          </a:p>
        </p:txBody>
      </p:sp>
      <p:sp>
        <p:nvSpPr>
          <p:cNvPr id="78" name="Text Box 39"/>
          <p:cNvSpPr txBox="1">
            <a:spLocks noChangeArrowheads="1"/>
          </p:cNvSpPr>
          <p:nvPr/>
        </p:nvSpPr>
        <p:spPr bwMode="auto">
          <a:xfrm>
            <a:off x="6505604" y="4100506"/>
            <a:ext cx="3449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l5</a:t>
            </a:r>
            <a:endParaRPr lang="en-GB" sz="1600" dirty="0">
              <a:latin typeface="Times New Roman" pitchFamily="18" charset="0"/>
            </a:endParaRPr>
          </a:p>
        </p:txBody>
      </p:sp>
      <p:sp>
        <p:nvSpPr>
          <p:cNvPr id="79" name="Rectangle 40"/>
          <p:cNvSpPr>
            <a:spLocks noChangeArrowheads="1"/>
          </p:cNvSpPr>
          <p:nvPr/>
        </p:nvSpPr>
        <p:spPr bwMode="auto">
          <a:xfrm>
            <a:off x="7091392" y="3330569"/>
            <a:ext cx="3449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l6</a:t>
            </a:r>
            <a:endParaRPr lang="en-GB" sz="1600" dirty="0">
              <a:latin typeface="Times New Roman" pitchFamily="18" charset="0"/>
            </a:endParaRPr>
          </a:p>
        </p:txBody>
      </p:sp>
      <p:sp>
        <p:nvSpPr>
          <p:cNvPr id="80" name="Text Box 41"/>
          <p:cNvSpPr txBox="1">
            <a:spLocks noChangeArrowheads="1"/>
          </p:cNvSpPr>
          <p:nvPr/>
        </p:nvSpPr>
        <p:spPr bwMode="auto">
          <a:xfrm>
            <a:off x="7496204" y="3643306"/>
            <a:ext cx="3449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l7</a:t>
            </a:r>
            <a:endParaRPr lang="en-GB" sz="1600" dirty="0">
              <a:latin typeface="Times New Roman" pitchFamily="18" charset="0"/>
            </a:endParaRPr>
          </a:p>
        </p:txBody>
      </p:sp>
      <p:sp>
        <p:nvSpPr>
          <p:cNvPr id="81" name="Text Box 42"/>
          <p:cNvSpPr txBox="1">
            <a:spLocks noChangeArrowheads="1"/>
          </p:cNvSpPr>
          <p:nvPr/>
        </p:nvSpPr>
        <p:spPr bwMode="auto">
          <a:xfrm>
            <a:off x="8410604" y="3948106"/>
            <a:ext cx="3449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l8</a:t>
            </a:r>
            <a:endParaRPr lang="en-GB" sz="1600" dirty="0">
              <a:latin typeface="Times New Roman" pitchFamily="18" charset="0"/>
            </a:endParaRPr>
          </a:p>
        </p:txBody>
      </p:sp>
      <p:sp>
        <p:nvSpPr>
          <p:cNvPr id="82" name="Oval 44"/>
          <p:cNvSpPr>
            <a:spLocks noChangeArrowheads="1"/>
          </p:cNvSpPr>
          <p:nvPr/>
        </p:nvSpPr>
        <p:spPr bwMode="auto">
          <a:xfrm>
            <a:off x="7496204" y="3871906"/>
            <a:ext cx="187325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3" name="Oval 45"/>
          <p:cNvSpPr>
            <a:spLocks noChangeArrowheads="1"/>
          </p:cNvSpPr>
          <p:nvPr/>
        </p:nvSpPr>
        <p:spPr bwMode="auto">
          <a:xfrm>
            <a:off x="8334404" y="3871906"/>
            <a:ext cx="187325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4" name="Line 47"/>
          <p:cNvSpPr>
            <a:spLocks noChangeShapeType="1"/>
          </p:cNvSpPr>
          <p:nvPr/>
        </p:nvSpPr>
        <p:spPr bwMode="auto">
          <a:xfrm flipH="1">
            <a:off x="6277004" y="2881306"/>
            <a:ext cx="914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5" name="Line 48"/>
          <p:cNvSpPr>
            <a:spLocks noChangeShapeType="1"/>
          </p:cNvSpPr>
          <p:nvPr/>
        </p:nvSpPr>
        <p:spPr bwMode="auto">
          <a:xfrm>
            <a:off x="6200804" y="3109906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6" name="Line 49"/>
          <p:cNvSpPr>
            <a:spLocks noChangeShapeType="1"/>
          </p:cNvSpPr>
          <p:nvPr/>
        </p:nvSpPr>
        <p:spPr bwMode="auto">
          <a:xfrm flipH="1" flipV="1">
            <a:off x="5591204" y="3414706"/>
            <a:ext cx="6858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cxnSp>
        <p:nvCxnSpPr>
          <p:cNvPr id="87" name="AutoShape 51"/>
          <p:cNvCxnSpPr>
            <a:cxnSpLocks noChangeShapeType="1"/>
            <a:endCxn id="82" idx="4"/>
          </p:cNvCxnSpPr>
          <p:nvPr/>
        </p:nvCxnSpPr>
        <p:spPr bwMode="auto">
          <a:xfrm>
            <a:off x="5515004" y="3427406"/>
            <a:ext cx="2074863" cy="584200"/>
          </a:xfrm>
          <a:prstGeom prst="curvedConnector4">
            <a:avLst>
              <a:gd name="adj1" fmla="val 5815"/>
              <a:gd name="adj2" fmla="val 192120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88" name="Line 52"/>
          <p:cNvSpPr>
            <a:spLocks noChangeShapeType="1"/>
          </p:cNvSpPr>
          <p:nvPr/>
        </p:nvSpPr>
        <p:spPr bwMode="auto">
          <a:xfrm flipV="1">
            <a:off x="6810404" y="3567106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" name="Line 53"/>
          <p:cNvSpPr>
            <a:spLocks noChangeShapeType="1"/>
          </p:cNvSpPr>
          <p:nvPr/>
        </p:nvSpPr>
        <p:spPr bwMode="auto">
          <a:xfrm>
            <a:off x="7191404" y="3643306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0" name="Line 54"/>
          <p:cNvSpPr>
            <a:spLocks noChangeShapeType="1"/>
          </p:cNvSpPr>
          <p:nvPr/>
        </p:nvSpPr>
        <p:spPr bwMode="auto">
          <a:xfrm>
            <a:off x="7648604" y="402430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" name="Line 55"/>
          <p:cNvSpPr>
            <a:spLocks noChangeShapeType="1"/>
          </p:cNvSpPr>
          <p:nvPr/>
        </p:nvSpPr>
        <p:spPr bwMode="auto">
          <a:xfrm flipH="1">
            <a:off x="7724804" y="394810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2" name="Line 56"/>
          <p:cNvSpPr>
            <a:spLocks noChangeShapeType="1"/>
          </p:cNvSpPr>
          <p:nvPr/>
        </p:nvSpPr>
        <p:spPr bwMode="auto">
          <a:xfrm flipH="1" flipV="1">
            <a:off x="7496204" y="3567106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" name="TextBox 92"/>
          <p:cNvSpPr txBox="1"/>
          <p:nvPr/>
        </p:nvSpPr>
        <p:spPr>
          <a:xfrm>
            <a:off x="1500166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j-lt"/>
              </a:rPr>
              <a:t>Initial State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929322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j-lt"/>
              </a:rPr>
              <a:t>Goal State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14282" y="5072074"/>
            <a:ext cx="2928958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  <a:latin typeface="+mj-lt"/>
              </a:rPr>
              <a:t>What if we have</a:t>
            </a:r>
          </a:p>
          <a:p>
            <a:r>
              <a:rPr lang="en-GB" sz="2000" b="1" dirty="0">
                <a:solidFill>
                  <a:srgbClr val="C00000"/>
                </a:solidFill>
                <a:latin typeface="+mj-lt"/>
              </a:rPr>
              <a:t>75 locations</a:t>
            </a:r>
          </a:p>
          <a:p>
            <a:r>
              <a:rPr lang="en-GB" sz="2000" b="1" dirty="0">
                <a:solidFill>
                  <a:srgbClr val="C00000"/>
                </a:solidFill>
                <a:latin typeface="+mj-lt"/>
              </a:rPr>
              <a:t>40 cargos</a:t>
            </a:r>
          </a:p>
          <a:p>
            <a:r>
              <a:rPr lang="en-GB" sz="2000" b="1" dirty="0">
                <a:solidFill>
                  <a:srgbClr val="C00000"/>
                </a:solidFill>
                <a:latin typeface="+mj-lt"/>
              </a:rPr>
              <a:t>12 trucks + AIRPLANES</a:t>
            </a:r>
          </a:p>
          <a:p>
            <a:r>
              <a:rPr lang="en-GB" sz="2000" b="1" dirty="0">
                <a:solidFill>
                  <a:srgbClr val="C00000"/>
                </a:solidFill>
                <a:latin typeface="+mj-lt"/>
              </a:rPr>
              <a:t>(or more!!!)  ?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643174" y="2786058"/>
            <a:ext cx="3786214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C00000"/>
                </a:solidFill>
                <a:latin typeface="+mj-lt"/>
              </a:rPr>
              <a:t>We need a planner 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Planners</a:t>
            </a:r>
            <a:endParaRPr lang="en-GB" sz="3200" dirty="0"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428728" y="1214422"/>
            <a:ext cx="75724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>
                <a:latin typeface="+mj-lt"/>
              </a:rPr>
              <a:t>Zeno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>
                <a:latin typeface="+mj-lt"/>
              </a:rPr>
              <a:t>FF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err="1">
                <a:latin typeface="+mj-lt"/>
              </a:rPr>
              <a:t>MetricFF</a:t>
            </a:r>
            <a:endParaRPr lang="en-GB" sz="2000" dirty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>
                <a:latin typeface="+mj-lt"/>
              </a:rPr>
              <a:t>VHPOP</a:t>
            </a:r>
          </a:p>
          <a:p>
            <a:pPr>
              <a:buFont typeface="Arial" pitchFamily="34" charset="0"/>
              <a:buChar char="•"/>
            </a:pPr>
            <a:r>
              <a:rPr lang="en-GB" sz="2000" b="1" dirty="0">
                <a:solidFill>
                  <a:schemeClr val="tx2"/>
                </a:solidFill>
                <a:latin typeface="+mj-lt"/>
              </a:rPr>
              <a:t>Marvin</a:t>
            </a:r>
          </a:p>
          <a:p>
            <a:pPr>
              <a:buFont typeface="Arial" pitchFamily="34" charset="0"/>
              <a:buChar char="•"/>
            </a:pPr>
            <a:r>
              <a:rPr lang="en-GB" sz="2000" b="1" dirty="0">
                <a:solidFill>
                  <a:schemeClr val="tx2"/>
                </a:solidFill>
                <a:latin typeface="+mj-lt"/>
              </a:rPr>
              <a:t>Crikey</a:t>
            </a:r>
          </a:p>
          <a:p>
            <a:pPr>
              <a:buFont typeface="Arial" pitchFamily="34" charset="0"/>
              <a:buChar char="•"/>
            </a:pPr>
            <a:r>
              <a:rPr lang="en-GB" sz="2000" b="1" dirty="0">
                <a:solidFill>
                  <a:schemeClr val="tx2"/>
                </a:solidFill>
                <a:latin typeface="+mj-lt"/>
              </a:rPr>
              <a:t>POPF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>
                <a:latin typeface="+mj-lt"/>
              </a:rPr>
              <a:t>MIPS-XXL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>
                <a:latin typeface="+mj-lt"/>
              </a:rPr>
              <a:t>LPGP</a:t>
            </a:r>
          </a:p>
          <a:p>
            <a:pPr>
              <a:buFont typeface="Arial" pitchFamily="34" charset="0"/>
              <a:buChar char="•"/>
            </a:pPr>
            <a:r>
              <a:rPr lang="en-GB" sz="2000" b="1" dirty="0">
                <a:solidFill>
                  <a:schemeClr val="tx2"/>
                </a:solidFill>
                <a:latin typeface="+mj-lt"/>
              </a:rPr>
              <a:t>LPRPG</a:t>
            </a:r>
          </a:p>
          <a:p>
            <a:pPr>
              <a:buFont typeface="Arial" pitchFamily="34" charset="0"/>
              <a:buChar char="•"/>
            </a:pPr>
            <a:r>
              <a:rPr lang="en-GB" sz="2000" b="1" dirty="0" err="1">
                <a:solidFill>
                  <a:schemeClr val="tx2"/>
                </a:solidFill>
                <a:latin typeface="+mj-lt"/>
              </a:rPr>
              <a:t>CoLin</a:t>
            </a:r>
            <a:endParaRPr lang="en-GB" sz="2000" b="1" dirty="0">
              <a:solidFill>
                <a:schemeClr val="tx2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>
                <a:latin typeface="+mj-lt"/>
              </a:rPr>
              <a:t>Fast Downward</a:t>
            </a:r>
          </a:p>
          <a:p>
            <a:pPr>
              <a:buFont typeface="Arial" pitchFamily="34" charset="0"/>
              <a:buChar char="•"/>
            </a:pPr>
            <a:r>
              <a:rPr lang="en-GB" sz="2000" b="1" dirty="0" err="1">
                <a:solidFill>
                  <a:schemeClr val="tx2"/>
                </a:solidFill>
                <a:latin typeface="+mj-lt"/>
              </a:rPr>
              <a:t>UPMurphi</a:t>
            </a:r>
            <a:endParaRPr lang="en-GB" sz="2000" b="1" dirty="0">
              <a:solidFill>
                <a:schemeClr val="tx2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>
                <a:latin typeface="+mj-lt"/>
              </a:rPr>
              <a:t>Gamer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>
                <a:latin typeface="+mj-lt"/>
              </a:rPr>
              <a:t>MBP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>
                <a:latin typeface="+mj-lt"/>
              </a:rPr>
              <a:t>...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>
                <a:latin typeface="+mj-lt"/>
              </a:rPr>
              <a:t>...</a:t>
            </a:r>
          </a:p>
          <a:p>
            <a:pPr>
              <a:buFont typeface="Arial" pitchFamily="34" charset="0"/>
              <a:buChar char="•"/>
            </a:pPr>
            <a:endParaRPr lang="en-GB" sz="2000" dirty="0"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29256" y="2071678"/>
            <a:ext cx="35719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+mj-lt"/>
              </a:rPr>
              <a:t>International Planning Competition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2"/>
                </a:solidFill>
                <a:latin typeface="+mj-lt"/>
              </a:rPr>
              <a:t>PDDL</a:t>
            </a:r>
            <a:br>
              <a:rPr lang="en-US" sz="4000" dirty="0">
                <a:latin typeface="+mj-lt"/>
              </a:rPr>
            </a:br>
            <a:r>
              <a:rPr lang="en-US" sz="4000" dirty="0">
                <a:solidFill>
                  <a:schemeClr val="tx2"/>
                </a:solidFill>
                <a:latin typeface="+mj-lt"/>
              </a:rPr>
              <a:t>P</a:t>
            </a:r>
            <a:r>
              <a:rPr lang="en-US" sz="4000" dirty="0">
                <a:latin typeface="+mj-lt"/>
              </a:rPr>
              <a:t>lanning </a:t>
            </a:r>
            <a:r>
              <a:rPr lang="en-US" sz="4000" dirty="0">
                <a:solidFill>
                  <a:schemeClr val="tx2"/>
                </a:solidFill>
                <a:latin typeface="+mj-lt"/>
              </a:rPr>
              <a:t>D</a:t>
            </a:r>
            <a:r>
              <a:rPr lang="en-US" sz="4000" dirty="0">
                <a:latin typeface="+mj-lt"/>
              </a:rPr>
              <a:t>omain </a:t>
            </a:r>
            <a:r>
              <a:rPr lang="en-US" sz="4000" dirty="0">
                <a:solidFill>
                  <a:schemeClr val="tx2"/>
                </a:solidFill>
                <a:latin typeface="+mj-lt"/>
              </a:rPr>
              <a:t>D</a:t>
            </a:r>
            <a:r>
              <a:rPr lang="en-US" sz="4000" dirty="0">
                <a:latin typeface="+mj-lt"/>
              </a:rPr>
              <a:t>efinition </a:t>
            </a:r>
            <a:r>
              <a:rPr lang="en-US" sz="4000" dirty="0">
                <a:solidFill>
                  <a:schemeClr val="tx2"/>
                </a:solidFill>
                <a:latin typeface="+mj-lt"/>
              </a:rPr>
              <a:t>L</a:t>
            </a:r>
            <a:r>
              <a:rPr lang="en-US" sz="4000" dirty="0">
                <a:latin typeface="+mj-lt"/>
              </a:rPr>
              <a:t>anguage</a:t>
            </a:r>
            <a:endParaRPr lang="en-GB" sz="40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2143116"/>
            <a:ext cx="80724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dirty="0">
                <a:latin typeface="+mj-lt"/>
              </a:rPr>
              <a:t> Standard language spoken by the planners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>
                <a:latin typeface="+mj-lt"/>
              </a:rPr>
              <a:t> If you write a correct model of your planning problem in PDDL, then you can use existing planners to easily solve your problem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>
                <a:latin typeface="+mj-lt"/>
              </a:rPr>
              <a:t> Different versions (levels) of PDDL, each one able to handle different features. 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>
                <a:latin typeface="+mj-lt"/>
              </a:rPr>
              <a:t>Some examples:</a:t>
            </a:r>
          </a:p>
          <a:p>
            <a:pPr lvl="1">
              <a:buFont typeface="Arial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  <a:latin typeface="+mj-lt"/>
              </a:rPr>
              <a:t>PDDL :  propositional planning </a:t>
            </a:r>
          </a:p>
          <a:p>
            <a:pPr lvl="1">
              <a:buFont typeface="Arial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  <a:latin typeface="+mj-lt"/>
              </a:rPr>
              <a:t>PDDL2.1 : numbers + time </a:t>
            </a:r>
          </a:p>
          <a:p>
            <a:pPr lvl="1">
              <a:buFont typeface="Arial" pitchFamily="34" charset="0"/>
              <a:buChar char="•"/>
            </a:pPr>
            <a:r>
              <a:rPr lang="en-GB" sz="2400" dirty="0">
                <a:latin typeface="+mj-lt"/>
              </a:rPr>
              <a:t>PDDL3 :  preferences</a:t>
            </a:r>
          </a:p>
          <a:p>
            <a:pPr lvl="1">
              <a:buFont typeface="Arial" pitchFamily="34" charset="0"/>
              <a:buChar char="•"/>
            </a:pPr>
            <a:r>
              <a:rPr lang="en-GB" sz="2400" dirty="0">
                <a:latin typeface="+mj-lt"/>
              </a:rPr>
              <a:t>PDDL+ :  continuous change, processes, events</a:t>
            </a:r>
          </a:p>
          <a:p>
            <a:pPr>
              <a:buFont typeface="Arial" pitchFamily="34" charset="0"/>
              <a:buChar char="•"/>
            </a:pPr>
            <a:endParaRPr lang="en-GB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2"/>
                </a:solidFill>
                <a:latin typeface="+mj-lt"/>
              </a:rPr>
              <a:t>PDDL</a:t>
            </a:r>
            <a:br>
              <a:rPr lang="en-US" sz="4000" dirty="0">
                <a:latin typeface="+mj-lt"/>
              </a:rPr>
            </a:br>
            <a:r>
              <a:rPr lang="en-US" sz="4000" dirty="0">
                <a:solidFill>
                  <a:schemeClr val="tx2"/>
                </a:solidFill>
                <a:latin typeface="+mj-lt"/>
              </a:rPr>
              <a:t>P</a:t>
            </a:r>
            <a:r>
              <a:rPr lang="en-US" sz="4000" dirty="0">
                <a:latin typeface="+mj-lt"/>
              </a:rPr>
              <a:t>lanning </a:t>
            </a:r>
            <a:r>
              <a:rPr lang="en-US" sz="4000" dirty="0">
                <a:solidFill>
                  <a:schemeClr val="tx2"/>
                </a:solidFill>
                <a:latin typeface="+mj-lt"/>
              </a:rPr>
              <a:t>D</a:t>
            </a:r>
            <a:r>
              <a:rPr lang="en-US" sz="4000" dirty="0">
                <a:latin typeface="+mj-lt"/>
              </a:rPr>
              <a:t>omain </a:t>
            </a:r>
            <a:r>
              <a:rPr lang="en-US" sz="4000" dirty="0">
                <a:solidFill>
                  <a:schemeClr val="tx2"/>
                </a:solidFill>
                <a:latin typeface="+mj-lt"/>
              </a:rPr>
              <a:t>D</a:t>
            </a:r>
            <a:r>
              <a:rPr lang="en-US" sz="4000" dirty="0">
                <a:latin typeface="+mj-lt"/>
              </a:rPr>
              <a:t>efinition </a:t>
            </a:r>
            <a:r>
              <a:rPr lang="en-US" sz="4000" dirty="0">
                <a:solidFill>
                  <a:schemeClr val="tx2"/>
                </a:solidFill>
                <a:latin typeface="+mj-lt"/>
              </a:rPr>
              <a:t>L</a:t>
            </a:r>
            <a:r>
              <a:rPr lang="en-US" sz="4000" dirty="0">
                <a:latin typeface="+mj-lt"/>
              </a:rPr>
              <a:t>anguage</a:t>
            </a:r>
            <a:endParaRPr lang="en-GB" sz="40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643050"/>
            <a:ext cx="80724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A  PDDL  Planning Model is described through </a:t>
            </a:r>
            <a:r>
              <a:rPr lang="en-GB" sz="2400" b="1" dirty="0">
                <a:latin typeface="+mj-lt"/>
              </a:rPr>
              <a:t>two </a:t>
            </a:r>
            <a:r>
              <a:rPr lang="en-GB" sz="2400" dirty="0">
                <a:latin typeface="+mj-lt"/>
              </a:rPr>
              <a:t>files:</a:t>
            </a:r>
          </a:p>
          <a:p>
            <a:endParaRPr lang="en-GB" sz="2400" dirty="0">
              <a:latin typeface="+mj-lt"/>
            </a:endParaRPr>
          </a:p>
          <a:p>
            <a:endParaRPr lang="en-GB" sz="2400" dirty="0">
              <a:latin typeface="+mj-lt"/>
            </a:endParaRPr>
          </a:p>
          <a:p>
            <a:pPr marL="457200" indent="-457200">
              <a:buAutoNum type="arabicPeriod"/>
            </a:pPr>
            <a:r>
              <a:rPr lang="en-GB" sz="2400" dirty="0">
                <a:latin typeface="+mj-lt"/>
              </a:rPr>
              <a:t>A </a:t>
            </a:r>
            <a:r>
              <a:rPr lang="en-GB" sz="2400" b="1" dirty="0">
                <a:latin typeface="+mj-lt"/>
              </a:rPr>
              <a:t>domain</a:t>
            </a:r>
            <a:r>
              <a:rPr lang="en-GB" sz="2400" dirty="0">
                <a:latin typeface="+mj-lt"/>
              </a:rPr>
              <a:t> file</a:t>
            </a:r>
          </a:p>
          <a:p>
            <a:pPr marL="457200" indent="-457200"/>
            <a:endParaRPr lang="en-GB" sz="2400" dirty="0">
              <a:latin typeface="+mj-lt"/>
            </a:endParaRPr>
          </a:p>
          <a:p>
            <a:pPr marL="457200" indent="-457200"/>
            <a:endParaRPr lang="en-GB" sz="2400" dirty="0">
              <a:latin typeface="+mj-lt"/>
            </a:endParaRPr>
          </a:p>
          <a:p>
            <a:r>
              <a:rPr lang="en-GB" sz="2400" dirty="0">
                <a:latin typeface="+mj-lt"/>
              </a:rPr>
              <a:t>2.   A </a:t>
            </a:r>
            <a:r>
              <a:rPr lang="en-GB" sz="2400" b="1" dirty="0">
                <a:latin typeface="+mj-lt"/>
              </a:rPr>
              <a:t>problem </a:t>
            </a:r>
            <a:r>
              <a:rPr lang="en-GB" sz="2400" dirty="0">
                <a:latin typeface="+mj-lt"/>
              </a:rPr>
              <a:t>file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86248" y="2500306"/>
            <a:ext cx="428628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General description of the world. </a:t>
            </a:r>
          </a:p>
          <a:p>
            <a:r>
              <a:rPr lang="en-GB" dirty="0"/>
              <a:t>Which types of objects are involved, </a:t>
            </a:r>
          </a:p>
          <a:p>
            <a:r>
              <a:rPr lang="en-GB" dirty="0"/>
              <a:t>What actions can be applied, etc  ...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286248" y="3714752"/>
            <a:ext cx="428628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Specific situation you want to solve.</a:t>
            </a:r>
          </a:p>
          <a:p>
            <a:r>
              <a:rPr lang="en-GB" dirty="0"/>
              <a:t>List of objects, initial state, goal state.</a:t>
            </a:r>
          </a:p>
        </p:txBody>
      </p:sp>
      <p:sp>
        <p:nvSpPr>
          <p:cNvPr id="8" name="Oval 7"/>
          <p:cNvSpPr/>
          <p:nvPr/>
        </p:nvSpPr>
        <p:spPr>
          <a:xfrm>
            <a:off x="3786182" y="5643578"/>
            <a:ext cx="114300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dirty="0"/>
              <a:t>Domain</a:t>
            </a:r>
          </a:p>
        </p:txBody>
      </p:sp>
      <p:sp>
        <p:nvSpPr>
          <p:cNvPr id="9" name="Oval 8"/>
          <p:cNvSpPr/>
          <p:nvPr/>
        </p:nvSpPr>
        <p:spPr>
          <a:xfrm>
            <a:off x="2071670" y="4929198"/>
            <a:ext cx="1500198" cy="7143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dirty="0"/>
              <a:t>Problem2</a:t>
            </a:r>
          </a:p>
        </p:txBody>
      </p:sp>
      <p:sp>
        <p:nvSpPr>
          <p:cNvPr id="10" name="Oval 9"/>
          <p:cNvSpPr/>
          <p:nvPr/>
        </p:nvSpPr>
        <p:spPr>
          <a:xfrm>
            <a:off x="1142976" y="5572140"/>
            <a:ext cx="1500198" cy="7143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dirty="0"/>
              <a:t>Problem1</a:t>
            </a:r>
          </a:p>
        </p:txBody>
      </p:sp>
      <p:sp>
        <p:nvSpPr>
          <p:cNvPr id="11" name="Oval 10"/>
          <p:cNvSpPr/>
          <p:nvPr/>
        </p:nvSpPr>
        <p:spPr>
          <a:xfrm>
            <a:off x="2428860" y="6072206"/>
            <a:ext cx="1500198" cy="7143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dirty="0"/>
              <a:t>Problem8</a:t>
            </a:r>
          </a:p>
        </p:txBody>
      </p:sp>
      <p:sp>
        <p:nvSpPr>
          <p:cNvPr id="12" name="Oval 11"/>
          <p:cNvSpPr/>
          <p:nvPr/>
        </p:nvSpPr>
        <p:spPr>
          <a:xfrm>
            <a:off x="3643306" y="4857760"/>
            <a:ext cx="1500198" cy="7143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dirty="0"/>
              <a:t>Problem3</a:t>
            </a:r>
          </a:p>
        </p:txBody>
      </p:sp>
      <p:sp>
        <p:nvSpPr>
          <p:cNvPr id="13" name="Oval 12"/>
          <p:cNvSpPr/>
          <p:nvPr/>
        </p:nvSpPr>
        <p:spPr>
          <a:xfrm>
            <a:off x="5143504" y="5081598"/>
            <a:ext cx="1500198" cy="7143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dirty="0"/>
              <a:t>Problem4</a:t>
            </a:r>
          </a:p>
        </p:txBody>
      </p:sp>
      <p:sp>
        <p:nvSpPr>
          <p:cNvPr id="14" name="Oval 13"/>
          <p:cNvSpPr/>
          <p:nvPr/>
        </p:nvSpPr>
        <p:spPr>
          <a:xfrm>
            <a:off x="4857752" y="6072206"/>
            <a:ext cx="1500198" cy="7143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dirty="0"/>
              <a:t>Problem7</a:t>
            </a:r>
          </a:p>
        </p:txBody>
      </p:sp>
      <p:sp>
        <p:nvSpPr>
          <p:cNvPr id="15" name="Oval 14"/>
          <p:cNvSpPr/>
          <p:nvPr/>
        </p:nvSpPr>
        <p:spPr>
          <a:xfrm>
            <a:off x="6715140" y="5286388"/>
            <a:ext cx="1500198" cy="7143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dirty="0"/>
              <a:t>Problem5</a:t>
            </a:r>
          </a:p>
        </p:txBody>
      </p:sp>
      <p:sp>
        <p:nvSpPr>
          <p:cNvPr id="16" name="Oval 15"/>
          <p:cNvSpPr/>
          <p:nvPr/>
        </p:nvSpPr>
        <p:spPr>
          <a:xfrm>
            <a:off x="6643702" y="6072206"/>
            <a:ext cx="1500198" cy="7143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dirty="0"/>
              <a:t>Problem6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800" b="1" dirty="0">
                <a:solidFill>
                  <a:srgbClr val="FF0000"/>
                </a:solidFill>
                <a:latin typeface="KingsBureauGrot ThreeSeven" panose="02000506050000020004" pitchFamily="2" charset="0"/>
              </a:rPr>
              <a:t>Artificial Intelligence Planning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is about determining actions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doing them, anticipating the things that will need to be done and preparing for them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have a goal to achieve and to do so you need to decide what to do, when to do it and what to use, then that’s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  <a:p>
            <a:pPr marL="342900" lvl="1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is usually done by (teams of) humans: automated planning is for when this job needs to be done fast, frequently, or is too complicated for humans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there is money to be made, pollution to reduce, productivity to increase, resources to be managed, planning can do it.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365331" y="1037036"/>
            <a:ext cx="485775" cy="58459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4290" rIns="54000" bIns="34290" numCol="1" rtlCol="0" anchor="t" anchorCtr="0" compatLnSpc="1">
            <a:prstTxWarp prst="textNoShape">
              <a:avLst/>
            </a:prstTxWarp>
          </a:bodyPr>
          <a:lstStyle/>
          <a:p>
            <a:pPr defTabSz="685800">
              <a:spcBef>
                <a:spcPct val="50000"/>
              </a:spcBef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957368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The Gripper Domain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85720" y="4714884"/>
            <a:ext cx="8929750" cy="3643338"/>
          </a:xfrm>
        </p:spPr>
        <p:txBody>
          <a:bodyPr/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initial state: </a:t>
            </a:r>
            <a:r>
              <a:rPr lang="en-US" dirty="0">
                <a:latin typeface="+mj-lt"/>
              </a:rPr>
              <a:t>boxes b1..b5 in room A, robot in room A</a:t>
            </a:r>
          </a:p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goal state: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boxes b1..b5 in room B, robot in room B</a:t>
            </a:r>
            <a:endParaRPr lang="en-US" b="1" dirty="0">
              <a:latin typeface="+mj-lt"/>
            </a:endParaRPr>
          </a:p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actions</a:t>
            </a:r>
            <a:r>
              <a:rPr lang="en-US" dirty="0">
                <a:latin typeface="+mj-lt"/>
              </a:rPr>
              <a:t>: </a:t>
            </a:r>
            <a:endParaRPr lang="en-US" sz="1800" dirty="0">
              <a:latin typeface="+mj-lt"/>
            </a:endParaRPr>
          </a:p>
          <a:p>
            <a:pPr lvl="1"/>
            <a:r>
              <a:rPr lang="en-US" sz="1800" dirty="0">
                <a:latin typeface="+mj-lt"/>
              </a:rPr>
              <a:t>Pick up a box in a gripper</a:t>
            </a:r>
          </a:p>
          <a:p>
            <a:pPr lvl="1"/>
            <a:r>
              <a:rPr lang="en-US" sz="1800" dirty="0">
                <a:latin typeface="+mj-lt"/>
              </a:rPr>
              <a:t>Drop a box</a:t>
            </a:r>
          </a:p>
          <a:p>
            <a:pPr lvl="1"/>
            <a:r>
              <a:rPr lang="en-US" sz="1800" dirty="0">
                <a:latin typeface="+mj-lt"/>
              </a:rPr>
              <a:t>Move from one room to the other</a:t>
            </a:r>
            <a:r>
              <a:rPr lang="en-US" dirty="0">
                <a:latin typeface="+mj-lt"/>
              </a:rPr>
              <a:t> </a:t>
            </a:r>
            <a:endParaRPr lang="en-US" b="1" dirty="0">
              <a:latin typeface="+mj-lt"/>
            </a:endParaRPr>
          </a:p>
          <a:p>
            <a:pPr>
              <a:buNone/>
            </a:pPr>
            <a:endParaRPr lang="en-US" dirty="0">
              <a:latin typeface="+mj-lt"/>
            </a:endParaRPr>
          </a:p>
        </p:txBody>
      </p:sp>
      <p:pic>
        <p:nvPicPr>
          <p:cNvPr id="6" name="Picture 5" descr="gripp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428736"/>
            <a:ext cx="7500990" cy="32375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4346" y="98796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+mj-lt"/>
              </a:rPr>
              <a:t>A robot can move between two rooms and pick up or drop balls with either of his two arms.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The Gripper Domain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8" name="Picture 7" descr="gripperso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1183934"/>
            <a:ext cx="5777562" cy="56740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2844" y="4857760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(Partial) state space exploration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The Gripper Domain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85720" y="4714884"/>
            <a:ext cx="8929750" cy="3643338"/>
          </a:xfrm>
        </p:spPr>
        <p:txBody>
          <a:bodyPr/>
          <a:lstStyle/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actions</a:t>
            </a:r>
            <a:r>
              <a:rPr lang="en-US" dirty="0">
                <a:latin typeface="+mj-lt"/>
              </a:rPr>
              <a:t>: </a:t>
            </a:r>
            <a:endParaRPr lang="en-US" sz="1800" dirty="0">
              <a:latin typeface="+mj-lt"/>
            </a:endParaRPr>
          </a:p>
          <a:p>
            <a:pPr lvl="1"/>
            <a:r>
              <a:rPr lang="en-US" sz="1800" dirty="0">
                <a:latin typeface="+mj-lt"/>
              </a:rPr>
              <a:t>Pick up a box in a gripper</a:t>
            </a:r>
          </a:p>
          <a:p>
            <a:pPr lvl="1"/>
            <a:r>
              <a:rPr lang="en-US" sz="1800" dirty="0">
                <a:latin typeface="+mj-lt"/>
              </a:rPr>
              <a:t>Put down a box</a:t>
            </a:r>
          </a:p>
          <a:p>
            <a:pPr lvl="1"/>
            <a:r>
              <a:rPr lang="en-US" sz="1800" dirty="0">
                <a:latin typeface="+mj-lt"/>
              </a:rPr>
              <a:t>Move from one room to the other</a:t>
            </a:r>
            <a:r>
              <a:rPr lang="en-US" dirty="0">
                <a:latin typeface="+mj-lt"/>
              </a:rPr>
              <a:t> </a:t>
            </a:r>
            <a:endParaRPr lang="en-US" b="1" dirty="0">
              <a:latin typeface="+mj-lt"/>
            </a:endParaRPr>
          </a:p>
          <a:p>
            <a:pPr>
              <a:buNone/>
            </a:pPr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346" y="98796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+mj-lt"/>
              </a:rPr>
              <a:t>A robot can move between two rooms and pick up or drop balls with either of his two arms.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6" y="2172348"/>
          <a:ext cx="8358248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9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9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Effects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Room x</a:t>
                      </a:r>
                    </a:p>
                    <a:p>
                      <a:r>
                        <a:rPr lang="en-GB" dirty="0"/>
                        <a:t>Room y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at-robot(x)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at-robot(y)</a:t>
                      </a:r>
                    </a:p>
                    <a:p>
                      <a:r>
                        <a:rPr lang="en-US" dirty="0"/>
                        <a:t>- at-robot(x)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PickUp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Room x</a:t>
                      </a:r>
                    </a:p>
                    <a:p>
                      <a:r>
                        <a:rPr lang="en-GB" dirty="0"/>
                        <a:t>Ball</a:t>
                      </a:r>
                      <a:r>
                        <a:rPr lang="en-GB" baseline="0" dirty="0"/>
                        <a:t> b</a:t>
                      </a:r>
                    </a:p>
                    <a:p>
                      <a:r>
                        <a:rPr lang="en-GB" baseline="0" dirty="0"/>
                        <a:t>Gripper 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at-robot(x)</a:t>
                      </a:r>
                    </a:p>
                    <a:p>
                      <a:r>
                        <a:rPr lang="en-GB" dirty="0"/>
                        <a:t>at(</a:t>
                      </a:r>
                      <a:r>
                        <a:rPr lang="en-GB" dirty="0" err="1"/>
                        <a:t>b,x</a:t>
                      </a:r>
                      <a:r>
                        <a:rPr lang="en-GB" dirty="0"/>
                        <a:t>)</a:t>
                      </a:r>
                    </a:p>
                    <a:p>
                      <a:r>
                        <a:rPr lang="en-GB" dirty="0"/>
                        <a:t>free(g)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+ carry(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g,b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at(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b,x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free(g)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Room</a:t>
                      </a:r>
                      <a:r>
                        <a:rPr lang="en-GB" baseline="0" dirty="0"/>
                        <a:t> x</a:t>
                      </a:r>
                    </a:p>
                    <a:p>
                      <a:r>
                        <a:rPr lang="en-GB" baseline="0" dirty="0"/>
                        <a:t>Ball b</a:t>
                      </a:r>
                    </a:p>
                    <a:p>
                      <a:r>
                        <a:rPr lang="en-GB" baseline="0" dirty="0"/>
                        <a:t>Gripper 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at-robot(x)</a:t>
                      </a:r>
                    </a:p>
                    <a:p>
                      <a:r>
                        <a:rPr lang="en-GB" dirty="0"/>
                        <a:t>carry(</a:t>
                      </a:r>
                      <a:r>
                        <a:rPr lang="en-GB" dirty="0" err="1"/>
                        <a:t>g,b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+ at(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b,x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+ free(g)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GB" baseline="0" dirty="0">
                          <a:solidFill>
                            <a:schemeClr val="tx1"/>
                          </a:solidFill>
                        </a:rPr>
                        <a:t> carry(</a:t>
                      </a:r>
                      <a:r>
                        <a:rPr lang="en-GB" baseline="0" dirty="0" err="1">
                          <a:solidFill>
                            <a:schemeClr val="tx1"/>
                          </a:solidFill>
                        </a:rPr>
                        <a:t>g,b</a:t>
                      </a:r>
                      <a:r>
                        <a:rPr lang="en-GB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14282" y="134515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+mj-lt"/>
              </a:rPr>
              <a:t>Objects</a:t>
            </a:r>
            <a:r>
              <a:rPr lang="en-GB" dirty="0">
                <a:latin typeface="+mj-lt"/>
              </a:rPr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346" y="163090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+mj-lt"/>
              </a:rPr>
              <a:t>Predicates</a:t>
            </a:r>
            <a:r>
              <a:rPr lang="en-GB" dirty="0">
                <a:latin typeface="+mj-lt"/>
              </a:rPr>
              <a:t>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The Gripper Domain in PDDL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err="1">
                <a:latin typeface="+mj-lt"/>
              </a:rPr>
              <a:t>Objets</a:t>
            </a:r>
            <a:r>
              <a:rPr lang="en-GB" b="1" dirty="0">
                <a:latin typeface="+mj-lt"/>
              </a:rPr>
              <a:t>:</a:t>
            </a:r>
          </a:p>
          <a:p>
            <a:pPr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(:objects </a:t>
            </a:r>
            <a:r>
              <a:rPr lang="en-GB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rooma</a:t>
            </a: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roomb</a:t>
            </a: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 location</a:t>
            </a:r>
          </a:p>
          <a:p>
            <a:pPr>
              <a:buNone/>
            </a:pP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ball1 ball2 ball3 ball4 - ball</a:t>
            </a:r>
          </a:p>
          <a:p>
            <a:pPr>
              <a:buNone/>
            </a:pP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left right - gripper)</a:t>
            </a:r>
          </a:p>
          <a:p>
            <a:pPr>
              <a:buNone/>
            </a:pPr>
            <a:endParaRPr lang="en-GB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4357694"/>
            <a:ext cx="8643998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latin typeface="+mj-lt"/>
              </a:rPr>
              <a:t>Predicates</a:t>
            </a:r>
          </a:p>
          <a:p>
            <a:endParaRPr lang="en-GB" dirty="0"/>
          </a:p>
          <a:p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(:predicates (at-robot ?l - location) </a:t>
            </a:r>
            <a:b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		   (at-ball ?b - ball ?l - location)</a:t>
            </a:r>
          </a:p>
          <a:p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(free ?g - gripper) </a:t>
            </a:r>
            <a:b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(carry ?g – gripper ?b - ball))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The Gripper Domain in PDDL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GB" b="1" dirty="0">
                <a:latin typeface="+mj-lt"/>
              </a:rPr>
              <a:t>Initial state:</a:t>
            </a:r>
          </a:p>
          <a:p>
            <a:pPr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(:</a:t>
            </a:r>
            <a:r>
              <a:rPr lang="en-GB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en-GB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(free left) (free right)</a:t>
            </a:r>
          </a:p>
          <a:p>
            <a:pPr>
              <a:buNone/>
            </a:pP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(at-robot </a:t>
            </a:r>
            <a:r>
              <a:rPr lang="en-GB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rooma</a:t>
            </a: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(at-ball ball1 </a:t>
            </a:r>
            <a:r>
              <a:rPr lang="en-GB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rooma</a:t>
            </a: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 </a:t>
            </a:r>
            <a:b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(at-ball ball2 </a:t>
            </a:r>
            <a:r>
              <a:rPr lang="en-GB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rooma</a:t>
            </a: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(at-ball ball3 </a:t>
            </a:r>
            <a:r>
              <a:rPr lang="en-GB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rooma</a:t>
            </a: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 </a:t>
            </a:r>
            <a:b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(at-ball ball4 </a:t>
            </a:r>
            <a:r>
              <a:rPr lang="en-GB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rooma</a:t>
            </a: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buNone/>
            </a:pPr>
            <a:endParaRPr lang="en-GB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The Gripper Domain in PDDL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GB" b="1" dirty="0">
                <a:latin typeface="+mj-lt"/>
              </a:rPr>
              <a:t>Goal state:</a:t>
            </a:r>
          </a:p>
          <a:p>
            <a:pPr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(:goal (and (at-ball ball1 </a:t>
            </a:r>
            <a:r>
              <a:rPr lang="en-GB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roomb</a:t>
            </a: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  (at-ball ball2 </a:t>
            </a:r>
            <a:r>
              <a:rPr lang="en-GB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roomb</a:t>
            </a: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	  (at-ball ball3 </a:t>
            </a:r>
            <a:r>
              <a:rPr lang="en-GB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roomb</a:t>
            </a: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  (at-ball ball4 </a:t>
            </a:r>
            <a:r>
              <a:rPr lang="en-GB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roomb</a:t>
            </a: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)))</a:t>
            </a:r>
            <a:endParaRPr lang="en-GB" sz="2400" b="1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The Gripper Domain in PDDL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GB" b="1" dirty="0">
                <a:latin typeface="+mj-lt"/>
              </a:rPr>
              <a:t>Action move</a:t>
            </a:r>
          </a:p>
          <a:p>
            <a:pPr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(:action move </a:t>
            </a:r>
          </a:p>
          <a:p>
            <a:pPr>
              <a:buNone/>
            </a:pP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:parameters (?x - location ?y - location)</a:t>
            </a:r>
          </a:p>
          <a:p>
            <a:pPr>
              <a:buNone/>
            </a:pP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:precondition (and (at-robot ?x))</a:t>
            </a:r>
          </a:p>
          <a:p>
            <a:pPr>
              <a:buNone/>
            </a:pP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:effect</a:t>
            </a:r>
          </a:p>
          <a:p>
            <a:pPr>
              <a:buNone/>
            </a:pP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(and (at-robot ?y)</a:t>
            </a:r>
          </a:p>
          <a:p>
            <a:pPr>
              <a:buNone/>
            </a:pP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(not (at-robot ?x))))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The Gripper Domain in PDDL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820472" cy="4525963"/>
          </a:xfrm>
        </p:spPr>
        <p:txBody>
          <a:bodyPr/>
          <a:lstStyle/>
          <a:p>
            <a:pPr>
              <a:buNone/>
            </a:pPr>
            <a:r>
              <a:rPr lang="en-GB" b="1" dirty="0">
                <a:latin typeface="+mj-lt"/>
              </a:rPr>
              <a:t>Action pick-up</a:t>
            </a:r>
          </a:p>
          <a:p>
            <a:pPr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(:action pick-up </a:t>
            </a:r>
          </a:p>
          <a:p>
            <a:pPr>
              <a:buNone/>
            </a:pPr>
            <a:r>
              <a:rPr lang="en-GB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:parameters (?b - ball ?l – location ?g - gripper)</a:t>
            </a:r>
          </a:p>
          <a:p>
            <a:pPr>
              <a:buNone/>
            </a:pPr>
            <a:r>
              <a:rPr lang="en-GB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:precondition (and (at-ball ?b ?l) </a:t>
            </a:r>
            <a:br>
              <a:rPr lang="en-GB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  (at-robot ?l)                  </a:t>
            </a:r>
          </a:p>
          <a:p>
            <a:pPr>
              <a:buNone/>
            </a:pPr>
            <a:r>
              <a:rPr lang="en-GB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    (free ?g))</a:t>
            </a:r>
          </a:p>
          <a:p>
            <a:pPr>
              <a:buNone/>
            </a:pPr>
            <a:r>
              <a:rPr lang="en-GB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:effect</a:t>
            </a:r>
          </a:p>
          <a:p>
            <a:pPr>
              <a:buNone/>
            </a:pPr>
            <a:r>
              <a:rPr lang="en-GB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 (and (carry ?g ?b)</a:t>
            </a:r>
          </a:p>
          <a:p>
            <a:pPr>
              <a:buNone/>
            </a:pPr>
            <a:r>
              <a:rPr lang="en-GB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(not (at-ball ?b ?l)) (not (free ?g))))</a:t>
            </a:r>
          </a:p>
          <a:p>
            <a:pPr>
              <a:buNone/>
            </a:pPr>
            <a:endParaRPr lang="en-GB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The Gripper Domain in PDDL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820472" cy="4525963"/>
          </a:xfrm>
        </p:spPr>
        <p:txBody>
          <a:bodyPr/>
          <a:lstStyle/>
          <a:p>
            <a:pPr>
              <a:buNone/>
            </a:pPr>
            <a:r>
              <a:rPr lang="en-GB" b="1" dirty="0">
                <a:latin typeface="+mj-lt"/>
              </a:rPr>
              <a:t>Action drop</a:t>
            </a:r>
          </a:p>
          <a:p>
            <a:pPr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(:action drop </a:t>
            </a:r>
          </a:p>
          <a:p>
            <a:pPr>
              <a:buNone/>
            </a:pPr>
            <a:r>
              <a:rPr lang="en-GB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:parameters (?b – ball ?l - location ?g - gripper)</a:t>
            </a:r>
          </a:p>
          <a:p>
            <a:pPr>
              <a:buNone/>
            </a:pPr>
            <a:r>
              <a:rPr lang="en-GB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:precondition (and </a:t>
            </a:r>
            <a:br>
              <a:rPr lang="en-GB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(carry ?g ?b) (at-robot ?l))</a:t>
            </a:r>
          </a:p>
          <a:p>
            <a:pPr>
              <a:buNone/>
            </a:pPr>
            <a:r>
              <a:rPr lang="en-GB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:effect</a:t>
            </a:r>
          </a:p>
          <a:p>
            <a:pPr>
              <a:buNone/>
            </a:pPr>
            <a:r>
              <a:rPr lang="en-GB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(and (at ?b ?l) (free ?g)</a:t>
            </a:r>
          </a:p>
          <a:p>
            <a:pPr>
              <a:buNone/>
            </a:pPr>
            <a:r>
              <a:rPr lang="en-GB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(not (carry ?g ?b))))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4" name="Picture 8" descr="http://control.disp.uniroma2.it/zack/tesisti/GiuseppettiMarco/Bracci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6347" y="1076345"/>
            <a:ext cx="2706181" cy="3709977"/>
          </a:xfrm>
          <a:prstGeom prst="rect">
            <a:avLst/>
          </a:prstGeom>
          <a:noFill/>
        </p:spPr>
      </p:pic>
      <p:pic>
        <p:nvPicPr>
          <p:cNvPr id="9218" name="Picture 2" descr="https://files.ifi.uzh.ch/ddis/oldweb/ddis/typo3temp/pics/43850e9db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500204"/>
            <a:ext cx="5715000" cy="42862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3040" y="274638"/>
            <a:ext cx="8229600" cy="1143000"/>
          </a:xfrm>
        </p:spPr>
        <p:txBody>
          <a:bodyPr/>
          <a:lstStyle/>
          <a:p>
            <a:r>
              <a:rPr lang="en-GB" dirty="0">
                <a:latin typeface="+mj-lt"/>
              </a:rPr>
              <a:t>The Blocks World Domain</a:t>
            </a:r>
          </a:p>
        </p:txBody>
      </p:sp>
      <p:sp>
        <p:nvSpPr>
          <p:cNvPr id="9220" name="AutoShape 4" descr="data:image/jpeg;base64,/9j/4AAQSkZJRgABAQAAAQABAAD/2wCEAAkGBhASERQUExQWFBQWFxQSFhQUFBQVFBQXFRUaFxkUFxYYHCYgGBwlGRUXHy8gIycqLywtFR4xNTAqNSYsLCkBCQoKBQUFDQUFDSkYEhgpKSkpKSkpKSkpKSkpKSkpKSkpKSkpKSkpKSkpKSkpKSkpKSkpKSkpKSkpKSkpKSkpKf/AABEIAQcAwAMBIgACEQEDEQH/xAAbAAEBAAIDAQAAAAAAAAAAAAAABQQGAQIDB//EAEwQAAIBAwEEAwgOCAQGAwAAAAECAwAEERIFEyExBlFhIjJBUnGBkaEHFCMzNGJyc4KSorHBwhUkQlNjsrPDFoOj00NUk5TR0iV0tP/EABQBAQAAAAAAAAAAAAAAAAAAAAD/xAAUEQEAAAAAAAAAAAAAAAAAAAAA/9oADAMBAAIRAxEAPwD7jSlRYrp7pn0M0cMbtEXXGqZ0OH0sQdKK2UyOJZWwQF7oLVcMwHPh5a1HbltHr3KNIG0hnmcXV0sYOdKhSSuo4J7rgAORyK1rbkVnbImDFPNI6QxRNFdK8jucYxvuA8JwvYBxAoPpEu17de+mjXyyIPvNYk3S2xXncReZg38ua0LZXQK8uDvWnihjOcJDbRkMc80Z9TaOfdFjq5jucFs2+9i+4Pvd2y9xIvfzICzLhZMRsMaTx08jyNBtB6cWX7Ls/YkUrflrHm6f26/8Oc/5WkfbYV8tg2JeQiaJE/Sjx5laVmkkCjACxCOTIcMVY8O6YHK4GGNu72YtrCzS2lsHhMTsDbW7E6mCqy6QuqMucE6mIPMJwoNkuPZatV5Bfp3Nsh841kisSP2XFkbTDHHI3ixyyTt6IImrwk6e2+J7KSAQ3Ail7iIAKCsZY5BC6cL3WOPDjyrLl6S28l5avaugC29wr6o5BuhKbdolMSgFmIjfSgIzpbB4UGHfeyfdR6tUOjRGZ2DW13lYwcGT3QIMZ4Z7axtl+yjezxGeNY2hDNHqaFVJZVDMApuw7YVge5Q8DS421azSJPvRHlCBdyxSS3JUOQUiiVN3DgrnrAdTzY1523TbZtnLKkccrxyxqBOdOouchtZlZSMk5J4Dhy45oLB6W7ZPGO2tJAJRB8IIOsrqHEalA4gc+ZFe1r7IF4ku6u7JY2yqkQ3G9Y6hldIKBSTg4UuC2lgoZgVrUYukkNvbocrb3MC29vPbyuqi6Ntu8TREHBdXXHHvlJHVWz9L9u2lvcRTTgyWl7A1tIVB7loX3kbHkQQJJuXdApwGRQb1s7aMc8ayRNqRs4OCDkEgqQQCrAggqQCCCDgismvmHRjpnbJcEJcJMC2icq3vgwoiv9OBhsFYpsDmA/BVyfp2aDmlK4zQc0pSgUpSgUpSg6vyOOdaX0RvdFjaKLqCMtBE5SRQZNci63YkyrnLsx73w1u1QbaNbQNE6n2uWd430llj3jF2jcDOkB2Yq2MYIU40jUHlseO5YzMs0J1TPkmBjnSFQYKzDhpUeutd6TLM20I1lZCYbWaWIorLpeXVFrwzNxGlCD4PPWXe3dhDMzBLKSKXDF2lgQRyBQpQ9ycBgoIJIGrUDxIzrvSqWFXhu7ZIlWNXiuNzNBIphlx3elGzhDlsgeHJ4A0H1mGJVUKoAVQFAHIADAA81Ye3JSIH0kqW0xhhzUyMIww7Rqz5qzIplZQykMrAMrAghgeIII5jHhqT0uZhaOUIDhoSuogLqEyFQT4AWAHnoMXoBbqLGKUAA3Gbo46pu6RfIsW7jHUIwKmeytsZri1TdqGkEq6QzBQQVJYFmIA71W4kcUFe/sb7QYwSWz6QbWQwRqNQk3AA3TSKeTYDKccAUYc1IE32RBd3MsUNnH7Y3Puk8RMSwhzp3QldyDnTvDoXjhlJGMZDSo+iDm4nnh0ywCKcyNoQlSIyQBdumZX1AElVwRw4gk1vbbGuYJbO0S7fQ0M2QUQR5txGF0quGAO9bILMDheGBipE2wuk08RiZ7OCJlMZQFu9IwVG6jGBjqNY+zvYh2mvGTajBuQZUlkZAe+VGeUYDcM8OOleqg7yatmSbrdRyiOB7ht4N4FiRzqk3hOoN3WDiPGlF56c1R2F0ztroTXC20pjZBBrjgM2h0yTGVjUyAEOjZKAcOdSekHsOBbeWZ7u5nljjZ9OY4xIqd20eQpPdKpA48CQfBVm09iXZwtR7XMzKwWZA9zOI31AHDKjKAGGASBkeag0G92VcxxxCQkMIoikDQSTuphjjVgd4ihQJck4Mgy4XHAVS6RqL19/a4jIhDzNMpRDMSEJEfdBZCVYcOHcMSwGC207N6FwKiz2lvc20jICkkV4ZNOrDAMk0ulwDzRuB4ipVtLc3k6RXaRKzTvvY0AZm0yqkiuzAlV0wrhUbDKQGzQVujnsfncRvPbWW8aJA8W43ar3PdatHBnOTkkcM4AAznN2b0JtpZCxgSJI3KAW8kyiVl4MSwK4VWyukDiUOTjgbu0tkW8UMkioV0I74SSROKqTjuWHVVHZlnuoY4/ERU8pAAJ7cnjntoMZOjtuBgBx5Jph9z1K21EkZ0RtNrwpLe2LltAZtKKqbzDO7ZCg4HcsScDB2itLYmWTgSDI5II4H3V3hV16itrbS4PXITQdLba13AN4We5hXO8DLvGUDvik6RorlcHI0leBGtcZrcrW5SRFdGDI6h1YcQysMgjsINcxQqqhVAVVAUADAAHAADwACpfRu3EQmhXASKZwgAwFSRVnCgeAKZSo7FFBYpSlApSlApilKDo8KnmAfKAfvrAuOjVk/F7aBz8aGJvvWqVKDTU6PvbzGKEBo5DLNHGLm5tUhVd2DEqwhlxqYsMKOZ8tdbzo/fO4JjR1AwEfaNyVVjkM3G2bUSpA48uOMZOdiuj+tQfInH9I/hVHNB87n6GtGjTyQQmWNX919u3juIwSVjBCoSAoVck8dIrctgbFW1iMa6eLySHQuhcu2TgZJ9JJrnpGw9qXHzUv8hqiKDmlKUHSWMMCCMgggjrB4EVD6EORZpC/vlvqtH68wHQp+lHocdYcVfqbc7OcSGWEhXIAdWzolC8skcVYZIDgHgcENgYDx2PeRoZYWdVaOV8KWAOmQ71cA+ACTT9GtVntCm3oyuCkgFxzHMW80TjH7Q1RxHI5Hn3wqxti3ui29jtI5JQuhkeSMxSqDle6YBlZSWwdP7bAjiCvjs+0JvYGa0S3dUnOtNPEEICh0DBGSDnJ5dtBe6RfB3HjaE+u6r+aqVTtu+9oOua29VxGfwqiKDhjgVpuwOL23WBAPq2LE+u4radqy6YJW6o3b0KTUDYsWLkL4FEnpS3s0/E0G01M2dwuLofGib0xKv5Kp1NteF3P2x27ekyj8tBSpSlApSlApSlArwvb6OJS7nA4DkSSTwACgEsT1AZr3rVtv3V00i7jdAxTLGol14aSS3buiy96gWbkFJJHNRQcX/SewmGl4zIAcjfIkOD1j2yUIPaK0PY9/aFmWSdVPtiddDXZyqe3oVUcJO9ETOBjhpzxxW32se3I/fSJuA95ltwPLiS3Q/arz2lte6jjeS4tG3catI7tbWswVVBJPud5ngAT3lBN6Fx24lnklhaRALdo5DDJOqthy+l8Ng8VzjsrdbTpbZSPu0mXXwGkhlOScAYYDBJ4VqsiK6b57NojDIySLDBbtK0TQCQPusyKDqKjgSwweWSK8No7XR4pFWIqNBOq62imlOGRJubd5sacau9HLwUH0mlS+j+2hcxlwNODpIGoqcqrhkZlUspR1IOkc6qUClKUHWSQKCScAAkk+ADiTWvbN27FdXMTIHUrDOSksTxSANJCFYq4BwQrYNU+kLYtZ/mpceUoQPXWDbR//JS9SWluB2a5p/8AbHooMzbPEwL1zp9lXf8AJVKp20/fbUfxXPot5R+aqNBO6Rn9UuO2KQDylCB6zU7Y4zdMer20fTcLGP6FUOkAzAV8Zok+vKi/mqf0b4zSnrUsPI93dt92KDYqmwH9cl+Zt/6lxVKpi8L09sC/Zkb/AN6CnSlKBSlKBSlKBULblhiSGVWK5nhEijGmQcUUkY4MNQ4jGQADnAxdqbt3vI/n7b+sg/GgpVE6brnZt9/9W5/ovVsVJ6Wpmwux129wPTE1BIHSBbeR1K5klMLxhju4yDbgAmVhpA1RFevJHCtVGx93Hctv4mM1tHbyxwlpldYYmjVCFQ7vVqIJDDnnhxr6NsyFJLeAuqt7nGRqAbmgPhrjpEoFpN2RsfQM0HTo5sFbSERqxblxOeAVFjVVGThVREUDJ73tqrQUoFKUoJ3SAZhK+M8KeZ5kU+o1h7OOdoXh6orOPzjfv/dFZe2uO5Xxp4vsHe/26xdhL+s37fxok+raQn89BlXfG6gHUk7+jdr/AHKpVOlObuPshm+1JDj+U1RoJu3e8jHXPbeqZG/LU/oiMgt/Cth5yhlP9b11mbfl07k9Upb6kMsn5Kx+iMWmNx1GBfq2kA+/NBeqbL8Mj7YJvsyRf+1Uqm3B/XIfmbkfbtz+BoKVKUoFKUoFKUoFTdve9r8/a/8A6Yv/ADVKp+3IHaLuF1MrxSBQQC27lSQqCxAyQhAyQO2gzxWB0hXNpcDrhmH+m1Yo6TaeEltdR/5G9H+gZKxdpdLrIwyq0u7JR1AmSSAnKkcBKq0FLoy+bO2PXBCfTGtc9Ivglx8zL/IahdFulNuLG1Vd5M628CssMMsuGESgqWVSqkHwEjFZ17dXdxG8a2piV1ZC9xLGpUOMFgkW8LEZ5Er5RQbAKUFKBSlKCbtM+7Ww/iO/mWCQfe4rE6McXvW8a7k/04oov7dZdzxu4R1RXDfahH3MaxuiQ9ylPjXV6fRdSJ+WgyYxm8f4sMX25Jf/AEFUqm2vG6nPUkC+gyt+cVSoNf6YSYRexbmT6trKPz+us3YKdzKeuaUfUO7/ACVP6VcSF64LhfO7wR/3DVLYXvTHrluT5jcSEerFBRqZe8Lq3PWJl9Kq35ap1N2n79an+K49NvKfy0FKlKUClKUClKUClKUCmKUoGKUpQKUpQKUpQTVGbxviwp/qSN/tCsToSc2cbeO08v8A1Z5JPzVlWpzc3DeBVgj+qHf+7WP0JH/x1n228Ledowx++gytmD3a5P8AERfMIIj+Y1Rqbsfi1weudvsxxp+SqVBru3zmdB1CAH/MvIR9yGqHR34LCfGUP9fuvxqZth/1n/tD9V7iU/0xVbYMem1gHVFEPQgFBn1M2t75a/Pn128w/GqdTNt/8A9U8X2tS/moKdKClApSlApSlApSlApSlApSlApmuHYAZPADrqBZSNfe6HUtoc7tQSrXI/esRxER/ZUd8OJ4ELQUZtu2ysVaaMMOBGsEjygcvPXaDbVs5ws0ZPUJFz6M5rJhgVFCooVRwCqAAPIBwFcT2qOMOqsOpgGHroIs9xoi2hJ4pkI+hax/iDWd0fh0WluviwxL6I1Falt+5aG2vIbdY2idLpVwrRESOjao49IYSackscKq4wWzqxvcSAAAcgAPRwoMHYY9zc9c1z6p3H4VRqb0e+DqfGMj/XkZ/wA1UqDT+kUmJJW8XI+pY3D/AHyCtst49KqvUAPQMVqG2eL3A62n9drbw/fL663IUHNTdve9oeqe29c6L+NUqm9IPeQeqW2b0XEZ/CgoiuaClApSlApSlApSlApSlApSlBrnSwmdobEZxcFmnxzFtFgyDPg1syReSRuqthRQAABgDhgch2VG2daa7y4uCc4WO1QY5CPMjnPa8mP8oVboFTNtXJAWNW0NJqy/7uNBmSXswMKD4GdTxqnWtXg3szjmJJI7UfNxKZpvMxzGfIKDzktFFnLIV07yIRRIeG6ibCpHx/aOoM3hLEDjpFbQa1zb43rhOccUlqWHgMslxHpB+QndY65UPMCre0ZtMMjeKjt6FJoMfo78Et/moj6UB/GqNY2zItMMS+KiL6FArJoNLuhmXPjSyA+Q31pF/bNboK0yA6pVHXKD9a+nl/sVudAqZ0k+DSHq0t9V1b8Kp1N6S/A7jshlPoQn8KClSpvti8HOGI9iztnyd1EAfSK8bnpGItO+hlTUdK4EcpY9SpE7O3mWgsUrytbpJFDIcg58BByDggg8QQQQQeIIIr1oFKUoFKUoFKUoFcMeFc1P2+5FvIB3zjdL2NKRGp9Lig46Pj9XRjzk1THsMzGXHm1481Ua6xoAABwAGAOoDlXag4ZgBk8q1zYrZaN24aYGuGz4DeSmU+gRsPPVPpAx9ryAc3AhHY0pEYPpcVLmUOJUHKecWw+aiQCUdnBJx5WFB3RCYIWIw09xFMwPMZcSKp+SiIv0Ko9ITi0uPmZfToOPXXTbThWtskDM6ADrJR+A82T5q7dIvgs3yCfRQUVFc0rrI2AT1An0UGnbIGZbY9Yt2P0oLyX75BW51p3R0ZkgHUE+xYw4/rNW40Cp/SFc2lwP4M39NqoVO6RH9VmHhZGjHypBoHrYUC/unxHHHgSSZwSMhFUZeQjw4yAB4zrnhmvWy2VHGSwyzsMNI51SN2FjyHxRgDwAVjqR7ack8EgjxnkA8kmo/wCknorqdrPLwtlDL+/fO5+gBxm+jhfjeCg9Nl8JblfAJFcDwDXEhPpYMfpVSqN0dhYGdi7SapSNbBRndokZwFAAUOrgDs5nnVmgUpSgUpSgUpSgVN2p3UlvH1yGQj4sSEg/9QxVSqandXbH93EqjyzOSw9EKfWoKVKUoJe2JBrgU8tbTN8iFGbPmcx1g9HYy7Kx/wCHEM/PXJE8o8wMf1zXTpDKC02TgLCkGfF9tS6XPmWNGqpsWMrCGYaWkLTOD+yZDq0n5KkL5EoNf6U3he5REIzbJ7cYZBOEOTw8BKroz1TtWy7UtzLBKi83jdVPgyykA+nFROikTyS3F0x7mUqqKVGQFLEsW+SyR6euDtrNs7tbZlt5DpUki3YngyjHuRPgZc6RnmunBJyAFOwuhLGkg5OquPpAH8a9XXII6xj01L2dIIZDA3AEl4M+FTktGO1Dnh4hXng1WoNN2A+mS3zzYRfbsgv81oR563KtNvLdo5WVeBDgpngDql31vk+Bd6Z4OHLeLw41tVjepKiuvI+A98pHAqw8DA5BHgINBkVE6RK0pigVQ5Zt86mRo+4hII7tQSDvTHjhx0niMVS2jtGKCNpJWCIgyWPqAA4kk8ABxJIA41hbCgkbVcSqUkmxiNucUS53cRxw1d0Wb4zsMkAUEWXZZEyO1tcSJpKOjXCzx5B1RviSXLYOod0OGsHhjNW/aM03vx3afuY2OT85KME/JXA5glhVXFKDpDCqqFUBVAACqAAAOQAHIV3pSgUpSgUpSgUpSgVN2NxM0njzPjyRYh++In6VUTUzo0p9qxEkHKhuAx33E548Tkk57aCpSleVzOERnPJQWPkUZP3UGo7SG+lji/5i7lZvmbWPdvnsLIB5ZBVrpZebu2YczJ7mAOZDAlgO3QHx24rtsbZIVYJGzvFh0dgMpWSQ+Uuo9Faj7Kt9LiJIiytvLdFKZ1a5HaXhgEghbXh84aDZui16QslvIoSa30iTBykgkBcToSB3LHXkHkVYeAEzds3haF5FAMtyNxbK6hgsZOBIVPjMwb6UQOMZrwOqXac0J/5S0W5Yd6AHmdkJ62DBfks58FZVvNJLdibdGRFjV41DIrBJGkRHCuQOISRuY4SoCMoKDrF0FdU074uO5wmqeFUK8t3upQqYPJtBblkk8azUtdor3rqeoSSrIvnIgR/tGqP6cQd/HNGfDqhdgPpxhl9dP8RWv71R2HIPoPGghbeS73aNNFCxGpWkjdwiK2MrIjr3UTYXJ1DSQrdzjUMa3t9pA5SFlc4Bc3MIDY4Au2JBKdIHdmIPhQCW51sp27Ee9WST5EMpB7NRUKPOax+jpcNNGU3aIyGOMsGMasgOnhkAaskKCQoOAcYADx2d0ZdnSa8k38qHUiZO5iPjKuAGcePpXsA51sNKUClKUClKUClKUClKUClKUHBrXtlbUMJe3dGJiYhd2pc7luMTsg7rj3S5VSMxsOYIrYqnbW2DDcad4DqXijozJImeplIOOw8DjlQdotvWzHTvFVuWh/c3+o+G9VNujNrOB4YpQPPGalTdGbkAiO7dlP7FwiTqewk8QPNU9tk3cef1aJgRx9qTyWxPlXIVvQaDcLdwUUjkQCPOK1vaIkDTzRoZZIbiNljHNwbZEKjqwJmbzcwMmuOjm393EIblJYWiGgPLG+h0XgjmYLo1acahkcQccMGqFlfR+2H0urpMqMrKwYF4wVdcjhnQEIHhAbxTQa9brPu3HtV23rxtcyAMks5ZljZBFKAUULzwSqoGAJbltFv8Lm+Ztv6lxWVd30UQzI6oDwGogZPUOs9gqNHtqNbiSSTVFG0cCJJMjRoxWSbIywGn3xe+xnPDNBsNK8re6jkGpGVx1qwYekV60Cpth8Iuf8r+SqVTbD4Rc+WL+mKClSlKBSlKBSlKBSlKBSlKBSlKBSlKBSlKBUva+zLNlL3EcRAwdbqoKnPAh+YOeWDnPKu021iWKQLvXBKs2cRRkcw74PdfFUE9eOdc22yRqEkrb2QcQSMJHn92nEJ8rJbrY0GDaWhJ1QQrCOW+nVmmYdiEhwPlsD8WpnS2c24hJklnfexysuQoWGBhNM4jjChiFTgrZJzwyRW5VO2tsVJwMkqy96wx1g4IPMZVT4CCoIIPGg8dj7ZsZ+7t5YXLAElCmsjmNQ77w+HrqvmtRv8AotcSLofdTpjTiUcgfANSO48u9zWHF0SkRQotLXCgKMxajgDHFmmy3lI40G43u04YRqlkSMdcjqg8mWIrUNj7bju7+4EbzRqViMMoDIsxRSJQqSqUYL3GG08e6xkLXNl0KkSYzRxW0ErDSZIlVWA4DAUxtgcB3rL6Tmtg2X0fET7x3MknWc4HDGe6ZmJwSMsxwCQukEgh3L3UXMLOvxRu5h9EnQ586cuANZlnfxyjKNnB0kcQynxWUgFT2EA1kVg3uykc6wTHKBgSpgNjxWBGHX4rAjqweNBnUqUNqPFwuQFHgnXO6PywcmI/KJX42TiqgNBzSlKBSlKBSlKBSlKBSlKBUzaMjSSLArFQVMkjKSGCAhQikd6WJI1cwFbGDginWv3VvIL15YxqdIIVKE43iNJOWUE8A2VUgnhwIJAbIC5b26IoVFCqBgKowAOoCvSsWx2lHLnSeK98jAq6HqZDxX8fBkVlUClKUClKUClKUClKUHDKDwNSrdPa8qxj3mTUI1/dOqljGvxCqsQP2dBA4EBaF1dpGpZ2CqOZY4Hk8vZWvbQeSWe1kKlI1nxGGBV2JhlzIynio05UKeOHYkDhgNnpSlApSlApSlApSlApSlAqYZAl33XASxKqn40LOxXylZcgdUbdVU68LyzSVCjjIOPCQQQchlI4qwIBBHEEZFB0vNmRS4Lrlh3rglXX5LqQy+Y1je0bhPe5tQ8WdA3mDppI8raq4DXMPMe2E8BGhZx8oHCP5QVPxTzr2g23Ax069D+JIDG/mVwCfKMig8/btyvfW4bthlVvVKEx6TT9Ngd9FOp+Zd/XFqFUc0xQTv8AEEHhLr8qKZf5kFc/4itf3q+v/wAVRpigm/4ht/A5b5KSN/Kprn9Ox/spM3kt5h62UD11RrjFBO/SM7d5bOO2V4kX7LO32aGG7fvpEiHVEpkfzSSYX/TqjWLd7Vhi4PIqk8lz3Z+Sg7pvMKDpb7HiVg5zJIOUkhLuOvTngnkUAV47SOqa2QcWDtMR1IkbqWP0pEHn7Dgb6eThDHoX97OCvnWHg7fS0eesmw2csWTku7YLyNgu+OWccABk4UAAZOBxNBl0pSgUpSgUpSgUpSgUpSgUpSgV5z26ONLqGXqYAj0GuKUGF/h+Ad4Gi7IZHjX6iEL6qfouUd7cy+RhC49cer10pQPat2OU8Z+VAT/LKK53F5+9h/7eT/fpSg49r3n76HzW759c5p+jpzzuZB8iOAD7SNSlA/QSHv3lk69U0gU+VEKr6qyrTZ8UQxHGiZ56VC58uOdKUGRilKUClKU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22" name="AutoShape 6" descr="data:image/jpeg;base64,/9j/4AAQSkZJRgABAQAAAQABAAD/2wCEAAkGBhASERQUExQWFBQWFxQSFhQUFBQVFBQXFRUaFxkUFxYYHCYgGBwlGRUXHy8gIycqLywtFR4xNTAqNSYsLCkBCQoKBQUFDQUFDSkYEhgpKSkpKSkpKSkpKSkpKSkpKSkpKSkpKSkpKSkpKSkpKSkpKSkpKSkpKSkpKSkpKSkpKf/AABEIAQcAwAMBIgACEQEDEQH/xAAbAAEBAAIDAQAAAAAAAAAAAAAABQQGAQIDB//EAEwQAAIBAwEEAwgOCAQGAwAAAAECAwAEERIFEyExBlFhIjJBUnGBkaEHFCMzNGJyc4KSorHBwhUkQlNjsrPDFoOj00NUk5TR0iV0tP/EABQBAQAAAAAAAAAAAAAAAAAAAAD/xAAUEQEAAAAAAAAAAAAAAAAAAAAA/9oADAMBAAIRAxEAPwD7jSlRYrp7pn0M0cMbtEXXGqZ0OH0sQdKK2UyOJZWwQF7oLVcMwHPh5a1HbltHr3KNIG0hnmcXV0sYOdKhSSuo4J7rgAORyK1rbkVnbImDFPNI6QxRNFdK8jucYxvuA8JwvYBxAoPpEu17de+mjXyyIPvNYk3S2xXncReZg38ua0LZXQK8uDvWnihjOcJDbRkMc80Z9TaOfdFjq5jucFs2+9i+4Pvd2y9xIvfzICzLhZMRsMaTx08jyNBtB6cWX7Ls/YkUrflrHm6f26/8Oc/5WkfbYV8tg2JeQiaJE/Sjx5laVmkkCjACxCOTIcMVY8O6YHK4GGNu72YtrCzS2lsHhMTsDbW7E6mCqy6QuqMucE6mIPMJwoNkuPZatV5Bfp3Nsh841kisSP2XFkbTDHHI3ixyyTt6IImrwk6e2+J7KSAQ3Ail7iIAKCsZY5BC6cL3WOPDjyrLl6S28l5avaugC29wr6o5BuhKbdolMSgFmIjfSgIzpbB4UGHfeyfdR6tUOjRGZ2DW13lYwcGT3QIMZ4Z7axtl+yjezxGeNY2hDNHqaFVJZVDMApuw7YVge5Q8DS421azSJPvRHlCBdyxSS3JUOQUiiVN3DgrnrAdTzY1523TbZtnLKkccrxyxqBOdOouchtZlZSMk5J4Dhy45oLB6W7ZPGO2tJAJRB8IIOsrqHEalA4gc+ZFe1r7IF4ku6u7JY2yqkQ3G9Y6hldIKBSTg4UuC2lgoZgVrUYukkNvbocrb3MC29vPbyuqi6Ntu8TREHBdXXHHvlJHVWz9L9u2lvcRTTgyWl7A1tIVB7loX3kbHkQQJJuXdApwGRQb1s7aMc8ayRNqRs4OCDkEgqQQCrAggqQCCCDgismvmHRjpnbJcEJcJMC2icq3vgwoiv9OBhsFYpsDmA/BVyfp2aDmlK4zQc0pSgUpSgUpSg6vyOOdaX0RvdFjaKLqCMtBE5SRQZNci63YkyrnLsx73w1u1QbaNbQNE6n2uWd430llj3jF2jcDOkB2Yq2MYIU40jUHlseO5YzMs0J1TPkmBjnSFQYKzDhpUeutd6TLM20I1lZCYbWaWIorLpeXVFrwzNxGlCD4PPWXe3dhDMzBLKSKXDF2lgQRyBQpQ9ycBgoIJIGrUDxIzrvSqWFXhu7ZIlWNXiuNzNBIphlx3elGzhDlsgeHJ4A0H1mGJVUKoAVQFAHIADAA81Ye3JSIH0kqW0xhhzUyMIww7Rqz5qzIplZQykMrAMrAghgeIII5jHhqT0uZhaOUIDhoSuogLqEyFQT4AWAHnoMXoBbqLGKUAA3Gbo46pu6RfIsW7jHUIwKmeytsZri1TdqGkEq6QzBQQVJYFmIA71W4kcUFe/sb7QYwSWz6QbWQwRqNQk3AA3TSKeTYDKccAUYc1IE32RBd3MsUNnH7Y3Puk8RMSwhzp3QldyDnTvDoXjhlJGMZDSo+iDm4nnh0ywCKcyNoQlSIyQBdumZX1AElVwRw4gk1vbbGuYJbO0S7fQ0M2QUQR5txGF0quGAO9bILMDheGBipE2wuk08RiZ7OCJlMZQFu9IwVG6jGBjqNY+zvYh2mvGTajBuQZUlkZAe+VGeUYDcM8OOleqg7yatmSbrdRyiOB7ht4N4FiRzqk3hOoN3WDiPGlF56c1R2F0ztroTXC20pjZBBrjgM2h0yTGVjUyAEOjZKAcOdSekHsOBbeWZ7u5nljjZ9OY4xIqd20eQpPdKpA48CQfBVm09iXZwtR7XMzKwWZA9zOI31AHDKjKAGGASBkeag0G92VcxxxCQkMIoikDQSTuphjjVgd4ihQJck4Mgy4XHAVS6RqL19/a4jIhDzNMpRDMSEJEfdBZCVYcOHcMSwGC207N6FwKiz2lvc20jICkkV4ZNOrDAMk0ulwDzRuB4ipVtLc3k6RXaRKzTvvY0AZm0yqkiuzAlV0wrhUbDKQGzQVujnsfncRvPbWW8aJA8W43ar3PdatHBnOTkkcM4AAznN2b0JtpZCxgSJI3KAW8kyiVl4MSwK4VWyukDiUOTjgbu0tkW8UMkioV0I74SSROKqTjuWHVVHZlnuoY4/ERU8pAAJ7cnjntoMZOjtuBgBx5Jph9z1K21EkZ0RtNrwpLe2LltAZtKKqbzDO7ZCg4HcsScDB2itLYmWTgSDI5II4H3V3hV16itrbS4PXITQdLba13AN4We5hXO8DLvGUDvik6RorlcHI0leBGtcZrcrW5SRFdGDI6h1YcQysMgjsINcxQqqhVAVVAUADAAHAADwACpfRu3EQmhXASKZwgAwFSRVnCgeAKZSo7FFBYpSlApSlApilKDo8KnmAfKAfvrAuOjVk/F7aBz8aGJvvWqVKDTU6PvbzGKEBo5DLNHGLm5tUhVd2DEqwhlxqYsMKOZ8tdbzo/fO4JjR1AwEfaNyVVjkM3G2bUSpA48uOMZOdiuj+tQfInH9I/hVHNB87n6GtGjTyQQmWNX919u3juIwSVjBCoSAoVck8dIrctgbFW1iMa6eLySHQuhcu2TgZJ9JJrnpGw9qXHzUv8hqiKDmlKUHSWMMCCMgggjrB4EVD6EORZpC/vlvqtH68wHQp+lHocdYcVfqbc7OcSGWEhXIAdWzolC8skcVYZIDgHgcENgYDx2PeRoZYWdVaOV8KWAOmQ71cA+ACTT9GtVntCm3oyuCkgFxzHMW80TjH7Q1RxHI5Hn3wqxti3ui29jtI5JQuhkeSMxSqDle6YBlZSWwdP7bAjiCvjs+0JvYGa0S3dUnOtNPEEICh0DBGSDnJ5dtBe6RfB3HjaE+u6r+aqVTtu+9oOua29VxGfwqiKDhjgVpuwOL23WBAPq2LE+u4radqy6YJW6o3b0KTUDYsWLkL4FEnpS3s0/E0G01M2dwuLofGib0xKv5Kp1NteF3P2x27ekyj8tBSpSlApSlApSlArwvb6OJS7nA4DkSSTwACgEsT1AZr3rVtv3V00i7jdAxTLGol14aSS3buiy96gWbkFJJHNRQcX/SewmGl4zIAcjfIkOD1j2yUIPaK0PY9/aFmWSdVPtiddDXZyqe3oVUcJO9ETOBjhpzxxW32se3I/fSJuA95ltwPLiS3Q/arz2lte6jjeS4tG3catI7tbWswVVBJPud5ngAT3lBN6Fx24lnklhaRALdo5DDJOqthy+l8Ng8VzjsrdbTpbZSPu0mXXwGkhlOScAYYDBJ4VqsiK6b57NojDIySLDBbtK0TQCQPusyKDqKjgSwweWSK8No7XR4pFWIqNBOq62imlOGRJubd5sacau9HLwUH0mlS+j+2hcxlwNODpIGoqcqrhkZlUspR1IOkc6qUClKUHWSQKCScAAkk+ADiTWvbN27FdXMTIHUrDOSksTxSANJCFYq4BwQrYNU+kLYtZ/mpceUoQPXWDbR//JS9SWluB2a5p/8AbHooMzbPEwL1zp9lXf8AJVKp20/fbUfxXPot5R+aqNBO6Rn9UuO2KQDylCB6zU7Y4zdMer20fTcLGP6FUOkAzAV8Zok+vKi/mqf0b4zSnrUsPI93dt92KDYqmwH9cl+Zt/6lxVKpi8L09sC/Zkb/AN6CnSlKBSlKBSlKBULblhiSGVWK5nhEijGmQcUUkY4MNQ4jGQADnAxdqbt3vI/n7b+sg/GgpVE6brnZt9/9W5/ovVsVJ6Wpmwux129wPTE1BIHSBbeR1K5klMLxhju4yDbgAmVhpA1RFevJHCtVGx93Hctv4mM1tHbyxwlpldYYmjVCFQ7vVqIJDDnnhxr6NsyFJLeAuqt7nGRqAbmgPhrjpEoFpN2RsfQM0HTo5sFbSERqxblxOeAVFjVVGThVREUDJ73tqrQUoFKUoJ3SAZhK+M8KeZ5kU+o1h7OOdoXh6orOPzjfv/dFZe2uO5Xxp4vsHe/26xdhL+s37fxok+raQn89BlXfG6gHUk7+jdr/AHKpVOlObuPshm+1JDj+U1RoJu3e8jHXPbeqZG/LU/oiMgt/Cth5yhlP9b11mbfl07k9Upb6kMsn5Kx+iMWmNx1GBfq2kA+/NBeqbL8Mj7YJvsyRf+1Uqm3B/XIfmbkfbtz+BoKVKUoFKUoFKUoFTdve9r8/a/8A6Yv/ADVKp+3IHaLuF1MrxSBQQC27lSQqCxAyQhAyQO2gzxWB0hXNpcDrhmH+m1Yo6TaeEltdR/5G9H+gZKxdpdLrIwyq0u7JR1AmSSAnKkcBKq0FLoy+bO2PXBCfTGtc9Ivglx8zL/IahdFulNuLG1Vd5M628CssMMsuGESgqWVSqkHwEjFZ17dXdxG8a2piV1ZC9xLGpUOMFgkW8LEZ5Er5RQbAKUFKBSlKCbtM+7Ww/iO/mWCQfe4rE6McXvW8a7k/04oov7dZdzxu4R1RXDfahH3MaxuiQ9ylPjXV6fRdSJ+WgyYxm8f4sMX25Jf/AEFUqm2vG6nPUkC+gyt+cVSoNf6YSYRexbmT6trKPz+us3YKdzKeuaUfUO7/ACVP6VcSF64LhfO7wR/3DVLYXvTHrluT5jcSEerFBRqZe8Lq3PWJl9Kq35ap1N2n79an+K49NvKfy0FKlKUClKUClKUClKUCmKUoGKUpQKUpQKUpQTVGbxviwp/qSN/tCsToSc2cbeO08v8A1Z5JPzVlWpzc3DeBVgj+qHf+7WP0JH/x1n228Ledowx++gytmD3a5P8AERfMIIj+Y1Rqbsfi1weudvsxxp+SqVBru3zmdB1CAH/MvIR9yGqHR34LCfGUP9fuvxqZth/1n/tD9V7iU/0xVbYMem1gHVFEPQgFBn1M2t75a/Pn128w/GqdTNt/8A9U8X2tS/moKdKClApSlApSlApSlApSlApSlApmuHYAZPADrqBZSNfe6HUtoc7tQSrXI/esRxER/ZUd8OJ4ELQUZtu2ysVaaMMOBGsEjygcvPXaDbVs5ws0ZPUJFz6M5rJhgVFCooVRwCqAAPIBwFcT2qOMOqsOpgGHroIs9xoi2hJ4pkI+hax/iDWd0fh0WluviwxL6I1Falt+5aG2vIbdY2idLpVwrRESOjao49IYSackscKq4wWzqxvcSAAAcgAPRwoMHYY9zc9c1z6p3H4VRqb0e+DqfGMj/XkZ/wA1UqDT+kUmJJW8XI+pY3D/AHyCtst49KqvUAPQMVqG2eL3A62n9drbw/fL663IUHNTdve9oeqe29c6L+NUqm9IPeQeqW2b0XEZ/CgoiuaClApSlApSlApSlApSlApSlBrnSwmdobEZxcFmnxzFtFgyDPg1syReSRuqthRQAABgDhgch2VG2daa7y4uCc4WO1QY5CPMjnPa8mP8oVboFTNtXJAWNW0NJqy/7uNBmSXswMKD4GdTxqnWtXg3szjmJJI7UfNxKZpvMxzGfIKDzktFFnLIV07yIRRIeG6ibCpHx/aOoM3hLEDjpFbQa1zb43rhOccUlqWHgMslxHpB+QndY65UPMCre0ZtMMjeKjt6FJoMfo78Et/moj6UB/GqNY2zItMMS+KiL6FArJoNLuhmXPjSyA+Q31pF/bNboK0yA6pVHXKD9a+nl/sVudAqZ0k+DSHq0t9V1b8Kp1N6S/A7jshlPoQn8KClSpvti8HOGI9iztnyd1EAfSK8bnpGItO+hlTUdK4EcpY9SpE7O3mWgsUrytbpJFDIcg58BByDggg8QQQQQeIIIr1oFKUoFKUoFKUoFcMeFc1P2+5FvIB3zjdL2NKRGp9Lig46Pj9XRjzk1THsMzGXHm1481Ua6xoAABwAGAOoDlXag4ZgBk8q1zYrZaN24aYGuGz4DeSmU+gRsPPVPpAx9ryAc3AhHY0pEYPpcVLmUOJUHKecWw+aiQCUdnBJx5WFB3RCYIWIw09xFMwPMZcSKp+SiIv0Ko9ITi0uPmZfToOPXXTbThWtskDM6ADrJR+A82T5q7dIvgs3yCfRQUVFc0rrI2AT1An0UGnbIGZbY9Yt2P0oLyX75BW51p3R0ZkgHUE+xYw4/rNW40Cp/SFc2lwP4M39NqoVO6RH9VmHhZGjHypBoHrYUC/unxHHHgSSZwSMhFUZeQjw4yAB4zrnhmvWy2VHGSwyzsMNI51SN2FjyHxRgDwAVjqR7ack8EgjxnkA8kmo/wCknorqdrPLwtlDL+/fO5+gBxm+jhfjeCg9Nl8JblfAJFcDwDXEhPpYMfpVSqN0dhYGdi7SapSNbBRndokZwFAAUOrgDs5nnVmgUpSgUpSgUpSgVN2p3UlvH1yGQj4sSEg/9QxVSqandXbH93EqjyzOSw9EKfWoKVKUoJe2JBrgU8tbTN8iFGbPmcx1g9HYy7Kx/wCHEM/PXJE8o8wMf1zXTpDKC02TgLCkGfF9tS6XPmWNGqpsWMrCGYaWkLTOD+yZDq0n5KkL5EoNf6U3he5REIzbJ7cYZBOEOTw8BKroz1TtWy7UtzLBKi83jdVPgyykA+nFROikTyS3F0x7mUqqKVGQFLEsW+SyR6euDtrNs7tbZlt5DpUki3YngyjHuRPgZc6RnmunBJyAFOwuhLGkg5OquPpAH8a9XXII6xj01L2dIIZDA3AEl4M+FTktGO1Dnh4hXng1WoNN2A+mS3zzYRfbsgv81oR563KtNvLdo5WVeBDgpngDql31vk+Bd6Z4OHLeLw41tVjepKiuvI+A98pHAqw8DA5BHgINBkVE6RK0pigVQ5Zt86mRo+4hII7tQSDvTHjhx0niMVS2jtGKCNpJWCIgyWPqAA4kk8ABxJIA41hbCgkbVcSqUkmxiNucUS53cRxw1d0Wb4zsMkAUEWXZZEyO1tcSJpKOjXCzx5B1RviSXLYOod0OGsHhjNW/aM03vx3afuY2OT85KME/JXA5glhVXFKDpDCqqFUBVAACqAAAOQAHIV3pSgUpSgUpSgUpSgVN2NxM0njzPjyRYh++In6VUTUzo0p9qxEkHKhuAx33E548Tkk57aCpSleVzOERnPJQWPkUZP3UGo7SG+lji/5i7lZvmbWPdvnsLIB5ZBVrpZebu2YczJ7mAOZDAlgO3QHx24rtsbZIVYJGzvFh0dgMpWSQ+Uuo9Faj7Kt9LiJIiytvLdFKZ1a5HaXhgEghbXh84aDZui16QslvIoSa30iTBykgkBcToSB3LHXkHkVYeAEzds3haF5FAMtyNxbK6hgsZOBIVPjMwb6UQOMZrwOqXac0J/5S0W5Yd6AHmdkJ62DBfks58FZVvNJLdibdGRFjV41DIrBJGkRHCuQOISRuY4SoCMoKDrF0FdU074uO5wmqeFUK8t3upQqYPJtBblkk8azUtdor3rqeoSSrIvnIgR/tGqP6cQd/HNGfDqhdgPpxhl9dP8RWv71R2HIPoPGghbeS73aNNFCxGpWkjdwiK2MrIjr3UTYXJ1DSQrdzjUMa3t9pA5SFlc4Bc3MIDY4Au2JBKdIHdmIPhQCW51sp27Ee9WST5EMpB7NRUKPOax+jpcNNGU3aIyGOMsGMasgOnhkAaskKCQoOAcYADx2d0ZdnSa8k38qHUiZO5iPjKuAGcePpXsA51sNKUClKUClKUClKUClKUClKUHBrXtlbUMJe3dGJiYhd2pc7luMTsg7rj3S5VSMxsOYIrYqnbW2DDcad4DqXijozJImeplIOOw8DjlQdotvWzHTvFVuWh/c3+o+G9VNujNrOB4YpQPPGalTdGbkAiO7dlP7FwiTqewk8QPNU9tk3cef1aJgRx9qTyWxPlXIVvQaDcLdwUUjkQCPOK1vaIkDTzRoZZIbiNljHNwbZEKjqwJmbzcwMmuOjm393EIblJYWiGgPLG+h0XgjmYLo1acahkcQccMGqFlfR+2H0urpMqMrKwYF4wVdcjhnQEIHhAbxTQa9brPu3HtV23rxtcyAMks5ZljZBFKAUULzwSqoGAJbltFv8Lm+Ztv6lxWVd30UQzI6oDwGogZPUOs9gqNHtqNbiSSTVFG0cCJJMjRoxWSbIywGn3xe+xnPDNBsNK8re6jkGpGVx1qwYekV60Cpth8Iuf8r+SqVTbD4Rc+WL+mKClSlKBSlKBSlKBSlKBSlKBSlKBSlKBSlKBUva+zLNlL3EcRAwdbqoKnPAh+YOeWDnPKu021iWKQLvXBKs2cRRkcw74PdfFUE9eOdc22yRqEkrb2QcQSMJHn92nEJ8rJbrY0GDaWhJ1QQrCOW+nVmmYdiEhwPlsD8WpnS2c24hJklnfexysuQoWGBhNM4jjChiFTgrZJzwyRW5VO2tsVJwMkqy96wx1g4IPMZVT4CCoIIPGg8dj7ZsZ+7t5YXLAElCmsjmNQ77w+HrqvmtRv8AotcSLofdTpjTiUcgfANSO48u9zWHF0SkRQotLXCgKMxajgDHFmmy3lI40G43u04YRqlkSMdcjqg8mWIrUNj7bju7+4EbzRqViMMoDIsxRSJQqSqUYL3GG08e6xkLXNl0KkSYzRxW0ErDSZIlVWA4DAUxtgcB3rL6Tmtg2X0fET7x3MknWc4HDGe6ZmJwSMsxwCQukEgh3L3UXMLOvxRu5h9EnQ586cuANZlnfxyjKNnB0kcQynxWUgFT2EA1kVg3uykc6wTHKBgSpgNjxWBGHX4rAjqweNBnUqUNqPFwuQFHgnXO6PywcmI/KJX42TiqgNBzSlKBSlKBSlKBSlKBSlKBUzaMjSSLArFQVMkjKSGCAhQikd6WJI1cwFbGDginWv3VvIL15YxqdIIVKE43iNJOWUE8A2VUgnhwIJAbIC5b26IoVFCqBgKowAOoCvSsWx2lHLnSeK98jAq6HqZDxX8fBkVlUClKUClKUClKUClKUHDKDwNSrdPa8qxj3mTUI1/dOqljGvxCqsQP2dBA4EBaF1dpGpZ2CqOZY4Hk8vZWvbQeSWe1kKlI1nxGGBV2JhlzIynio05UKeOHYkDhgNnpSlApSlApSlApSlApSlAqYZAl33XASxKqn40LOxXylZcgdUbdVU68LyzSVCjjIOPCQQQchlI4qwIBBHEEZFB0vNmRS4Lrlh3rglXX5LqQy+Y1je0bhPe5tQ8WdA3mDppI8raq4DXMPMe2E8BGhZx8oHCP5QVPxTzr2g23Ax069D+JIDG/mVwCfKMig8/btyvfW4bthlVvVKEx6TT9Ngd9FOp+Zd/XFqFUc0xQTv8AEEHhLr8qKZf5kFc/4itf3q+v/wAVRpigm/4ht/A5b5KSN/Kprn9Ox/spM3kt5h62UD11RrjFBO/SM7d5bOO2V4kX7LO32aGG7fvpEiHVEpkfzSSYX/TqjWLd7Vhi4PIqk8lz3Z+Sg7pvMKDpb7HiVg5zJIOUkhLuOvTngnkUAV47SOqa2QcWDtMR1IkbqWP0pEHn7Dgb6eThDHoX97OCvnWHg7fS0eesmw2csWTku7YLyNgu+OWccABk4UAAZOBxNBl0pSgUpSgUpSgUpSgUpSgUpSgV5z26ONLqGXqYAj0GuKUGF/h+Ad4Gi7IZHjX6iEL6qfouUd7cy+RhC49cer10pQPat2OU8Z+VAT/LKK53F5+9h/7eT/fpSg49r3n76HzW759c5p+jpzzuZB8iOAD7SNSlA/QSHv3lk69U0gU+VEKr6qyrTZ8UQxHGiZ56VC58uOdKUGRilKUClKU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85720" y="4681546"/>
            <a:ext cx="5786478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800" b="1" dirty="0">
                <a:solidFill>
                  <a:srgbClr val="FF0000"/>
                </a:solidFill>
                <a:latin typeface="KingsBureauGrot ThreeSeven" panose="02000506050000020004" pitchFamily="2" charset="0"/>
              </a:rPr>
              <a:t>Artificial Intelligence Planning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King’s we use AI Planning in  the following domains: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Underwater Robotics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Drones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Traffic Control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Robots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Grid and Unit Commitment Problem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Cars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Management Systems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traffic control 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Mars Rover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BSc projects, MSc project, PhDs….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365331" y="1037036"/>
            <a:ext cx="485775" cy="58459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4290" rIns="54000" bIns="34290" numCol="1" rtlCol="0" anchor="t" anchorCtr="0" compatLnSpc="1">
            <a:prstTxWarp prst="textNoShape">
              <a:avLst/>
            </a:prstTxWarp>
          </a:bodyPr>
          <a:lstStyle/>
          <a:p>
            <a:pPr defTabSz="685800">
              <a:spcBef>
                <a:spcPct val="50000"/>
              </a:spcBef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890859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files.ifi.uzh.ch/ddis/oldweb/ddis/typo3temp/pics/43850e9db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94" y="2643182"/>
            <a:ext cx="5715000" cy="42862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The Blocks World in PDDL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282" y="1643050"/>
            <a:ext cx="864399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latin typeface="+mj-lt"/>
              </a:rPr>
              <a:t>Predicates</a:t>
            </a:r>
          </a:p>
          <a:p>
            <a:endParaRPr lang="en-GB" dirty="0"/>
          </a:p>
          <a:p>
            <a:r>
              <a:rPr lang="en-GB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(:predicates (on ?x ?y - block) </a:t>
            </a:r>
            <a:br>
              <a:rPr lang="en-GB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(</a:t>
            </a:r>
            <a:r>
              <a:rPr lang="en-GB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ontable</a:t>
            </a:r>
            <a:r>
              <a:rPr lang="en-GB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?x - block) (clear ?x – block)         </a:t>
            </a:r>
          </a:p>
          <a:p>
            <a:r>
              <a:rPr lang="en-GB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(</a:t>
            </a:r>
            <a:r>
              <a:rPr lang="en-GB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handempty</a:t>
            </a:r>
            <a:r>
              <a:rPr lang="en-GB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 (holding ?x - block))</a:t>
            </a:r>
          </a:p>
        </p:txBody>
      </p:sp>
      <p:sp>
        <p:nvSpPr>
          <p:cNvPr id="4" name="Rettangolo 3"/>
          <p:cNvSpPr/>
          <p:nvPr/>
        </p:nvSpPr>
        <p:spPr>
          <a:xfrm>
            <a:off x="214282" y="3643314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Action pick-up</a:t>
            </a:r>
          </a:p>
        </p:txBody>
      </p:sp>
      <p:sp>
        <p:nvSpPr>
          <p:cNvPr id="6" name="Rettangolo 5"/>
          <p:cNvSpPr/>
          <p:nvPr/>
        </p:nvSpPr>
        <p:spPr>
          <a:xfrm>
            <a:off x="214282" y="4071942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Action put-down</a:t>
            </a:r>
          </a:p>
        </p:txBody>
      </p:sp>
      <p:sp>
        <p:nvSpPr>
          <p:cNvPr id="7" name="Rettangolo 6"/>
          <p:cNvSpPr/>
          <p:nvPr/>
        </p:nvSpPr>
        <p:spPr>
          <a:xfrm>
            <a:off x="219045" y="4500570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Action stack</a:t>
            </a:r>
          </a:p>
        </p:txBody>
      </p:sp>
      <p:sp>
        <p:nvSpPr>
          <p:cNvPr id="8" name="Rettangolo 7"/>
          <p:cNvSpPr/>
          <p:nvPr/>
        </p:nvSpPr>
        <p:spPr>
          <a:xfrm>
            <a:off x="219045" y="4929198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Action </a:t>
            </a:r>
            <a:r>
              <a:rPr lang="en-GB" b="1" dirty="0" err="1"/>
              <a:t>unstack</a:t>
            </a:r>
            <a:endParaRPr lang="en-GB" b="1" dirty="0"/>
          </a:p>
        </p:txBody>
      </p:sp>
      <p:sp>
        <p:nvSpPr>
          <p:cNvPr id="10" name="Rectangle 8"/>
          <p:cNvSpPr/>
          <p:nvPr/>
        </p:nvSpPr>
        <p:spPr>
          <a:xfrm>
            <a:off x="3357522" y="5815029"/>
            <a:ext cx="5786478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The Blocks World in PDDL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282" y="1643050"/>
            <a:ext cx="864399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latin typeface="+mj-lt"/>
              </a:rPr>
              <a:t>Action pick-up</a:t>
            </a:r>
          </a:p>
          <a:p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(:action pick-up</a:t>
            </a:r>
          </a:p>
          <a:p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:parameters (?x - block)</a:t>
            </a:r>
          </a:p>
          <a:p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:precondition (and (clear ?x) (</a:t>
            </a:r>
            <a:r>
              <a:rPr lang="en-GB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ontable</a:t>
            </a: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?x)    </a:t>
            </a:r>
          </a:p>
          <a:p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GB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handempty</a:t>
            </a: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en-GB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:effect (and (not (</a:t>
            </a:r>
            <a:r>
              <a:rPr lang="en-GB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ontable</a:t>
            </a: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?x)) </a:t>
            </a:r>
          </a:p>
          <a:p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(not (clear ?x)) </a:t>
            </a:r>
          </a:p>
          <a:p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(not (</a:t>
            </a:r>
            <a:r>
              <a:rPr lang="en-GB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handempty</a:t>
            </a: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  (holding ?x)))</a:t>
            </a:r>
            <a:endParaRPr lang="en-GB" sz="36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The Blocks World in PDDL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282" y="1643050"/>
            <a:ext cx="864399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latin typeface="+mj-lt"/>
              </a:rPr>
              <a:t>Action put-down</a:t>
            </a:r>
          </a:p>
          <a:p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(:action put-down</a:t>
            </a:r>
          </a:p>
          <a:p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:parameters (?x - block)</a:t>
            </a:r>
          </a:p>
          <a:p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:precondition (holding ?x)</a:t>
            </a:r>
          </a:p>
          <a:p>
            <a:endParaRPr lang="en-GB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:effect (and (not (holding ?x)) (clear ?x) 		         (</a:t>
            </a:r>
            <a:r>
              <a:rPr lang="en-GB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handempty</a:t>
            </a: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)(</a:t>
            </a:r>
            <a:r>
              <a:rPr lang="en-GB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ontable</a:t>
            </a: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?x)))</a:t>
            </a:r>
            <a:endParaRPr lang="en-GB" sz="36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The Blocks World in PDDL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282" y="1643050"/>
            <a:ext cx="8643998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latin typeface="+mj-lt"/>
              </a:rPr>
              <a:t>Action stack</a:t>
            </a:r>
          </a:p>
          <a:p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(:action stack</a:t>
            </a:r>
          </a:p>
          <a:p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:parameters (?x ?y - block)</a:t>
            </a:r>
          </a:p>
          <a:p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:precondition (and (holding ?x) (clear ?y))</a:t>
            </a:r>
          </a:p>
          <a:p>
            <a:endParaRPr lang="en-GB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:effect (and (not (holding ?x)) </a:t>
            </a:r>
          </a:p>
          <a:p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(not (clear ?y)) </a:t>
            </a:r>
          </a:p>
          <a:p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(clear ?x)</a:t>
            </a:r>
          </a:p>
          <a:p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(</a:t>
            </a:r>
            <a:r>
              <a:rPr lang="en-GB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handempty</a:t>
            </a: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 (on ?x ?y)))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The Blocks World in PDDL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282" y="1643050"/>
            <a:ext cx="8643998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latin typeface="+mj-lt"/>
              </a:rPr>
              <a:t>Action </a:t>
            </a:r>
            <a:r>
              <a:rPr lang="en-GB" sz="2000" b="1" dirty="0" err="1">
                <a:latin typeface="+mj-lt"/>
              </a:rPr>
              <a:t>unstack</a:t>
            </a:r>
            <a:endParaRPr lang="en-GB" sz="2000" b="1" dirty="0">
              <a:latin typeface="+mj-lt"/>
            </a:endParaRPr>
          </a:p>
          <a:p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(:action </a:t>
            </a:r>
            <a:r>
              <a:rPr lang="en-GB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unstack</a:t>
            </a:r>
            <a:endParaRPr lang="en-GB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:parameters (?x ?y - block)</a:t>
            </a:r>
          </a:p>
          <a:p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:precondition (and (on ?x ?y) (clear ?x)  					(</a:t>
            </a:r>
            <a:r>
              <a:rPr lang="en-GB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handempty</a:t>
            </a: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:effect (and (holding ?x) (clear ?y) </a:t>
            </a:r>
          </a:p>
          <a:p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(not clear ?x))</a:t>
            </a:r>
          </a:p>
          <a:p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(not (</a:t>
            </a:r>
            <a:r>
              <a:rPr lang="en-GB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handempty</a:t>
            </a:r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)) </a:t>
            </a:r>
          </a:p>
          <a:p>
            <a:r>
              <a:rPr lang="en-GB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(not (on ?x ?y)))))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The Blocks World Domain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1214422"/>
            <a:ext cx="882164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tx2"/>
                </a:solidFill>
                <a:latin typeface="+mj-lt"/>
              </a:rPr>
              <a:t>(define (domain blocks)</a:t>
            </a:r>
          </a:p>
          <a:p>
            <a:r>
              <a:rPr lang="en-GB" sz="1600" b="1" dirty="0">
                <a:solidFill>
                  <a:schemeClr val="tx2"/>
                </a:solidFill>
                <a:latin typeface="+mj-lt"/>
              </a:rPr>
              <a:t>  (:predicates (on ?x ?y - block) (</a:t>
            </a:r>
            <a:r>
              <a:rPr lang="en-GB" sz="1600" b="1" dirty="0" err="1">
                <a:solidFill>
                  <a:schemeClr val="tx2"/>
                </a:solidFill>
                <a:latin typeface="+mj-lt"/>
              </a:rPr>
              <a:t>ontable</a:t>
            </a:r>
            <a:r>
              <a:rPr lang="en-GB" sz="1600" b="1" dirty="0">
                <a:solidFill>
                  <a:schemeClr val="tx2"/>
                </a:solidFill>
                <a:latin typeface="+mj-lt"/>
              </a:rPr>
              <a:t> ?x - block) (clear ?x - block) (</a:t>
            </a:r>
            <a:r>
              <a:rPr lang="en-GB" sz="1600" b="1" dirty="0" err="1">
                <a:solidFill>
                  <a:schemeClr val="tx2"/>
                </a:solidFill>
                <a:latin typeface="+mj-lt"/>
              </a:rPr>
              <a:t>handempty</a:t>
            </a:r>
            <a:r>
              <a:rPr lang="en-GB" sz="1600" b="1" dirty="0">
                <a:solidFill>
                  <a:schemeClr val="tx2"/>
                </a:solidFill>
                <a:latin typeface="+mj-lt"/>
              </a:rPr>
              <a:t>) (holding ?x- block))</a:t>
            </a:r>
          </a:p>
          <a:p>
            <a:r>
              <a:rPr lang="en-GB" sz="1600" b="1" dirty="0">
                <a:solidFill>
                  <a:schemeClr val="tx2"/>
                </a:solidFill>
                <a:latin typeface="+mj-lt"/>
              </a:rPr>
              <a:t>  (:action pick-up</a:t>
            </a:r>
          </a:p>
          <a:p>
            <a:r>
              <a:rPr lang="en-GB" sz="1600" b="1" dirty="0">
                <a:solidFill>
                  <a:schemeClr val="tx2"/>
                </a:solidFill>
                <a:latin typeface="+mj-lt"/>
              </a:rPr>
              <a:t>	   :parameters (?x - block)</a:t>
            </a:r>
          </a:p>
          <a:p>
            <a:r>
              <a:rPr lang="en-GB" sz="1600" b="1" dirty="0">
                <a:solidFill>
                  <a:schemeClr val="tx2"/>
                </a:solidFill>
                <a:latin typeface="+mj-lt"/>
              </a:rPr>
              <a:t>	   :precondition (and (clear ?x) (</a:t>
            </a:r>
            <a:r>
              <a:rPr lang="en-GB" sz="1600" b="1" dirty="0" err="1">
                <a:solidFill>
                  <a:schemeClr val="tx2"/>
                </a:solidFill>
                <a:latin typeface="+mj-lt"/>
              </a:rPr>
              <a:t>ontable</a:t>
            </a:r>
            <a:r>
              <a:rPr lang="en-GB" sz="1600" b="1" dirty="0">
                <a:solidFill>
                  <a:schemeClr val="tx2"/>
                </a:solidFill>
                <a:latin typeface="+mj-lt"/>
              </a:rPr>
              <a:t> ?x) (</a:t>
            </a:r>
            <a:r>
              <a:rPr lang="en-GB" sz="1600" b="1" dirty="0" err="1">
                <a:solidFill>
                  <a:schemeClr val="tx2"/>
                </a:solidFill>
                <a:latin typeface="+mj-lt"/>
              </a:rPr>
              <a:t>handempty</a:t>
            </a:r>
            <a:r>
              <a:rPr lang="en-GB" sz="1600" b="1" dirty="0">
                <a:solidFill>
                  <a:schemeClr val="tx2"/>
                </a:solidFill>
                <a:latin typeface="+mj-lt"/>
              </a:rPr>
              <a:t>))</a:t>
            </a:r>
          </a:p>
          <a:p>
            <a:r>
              <a:rPr lang="en-GB" sz="1600" b="1" dirty="0">
                <a:solidFill>
                  <a:schemeClr val="tx2"/>
                </a:solidFill>
                <a:latin typeface="+mj-lt"/>
              </a:rPr>
              <a:t>	   :effect (and (not (</a:t>
            </a:r>
            <a:r>
              <a:rPr lang="en-GB" sz="1600" b="1" dirty="0" err="1">
                <a:solidFill>
                  <a:schemeClr val="tx2"/>
                </a:solidFill>
                <a:latin typeface="+mj-lt"/>
              </a:rPr>
              <a:t>ontable</a:t>
            </a:r>
            <a:r>
              <a:rPr lang="en-GB" sz="1600" b="1" dirty="0">
                <a:solidFill>
                  <a:schemeClr val="tx2"/>
                </a:solidFill>
                <a:latin typeface="+mj-lt"/>
              </a:rPr>
              <a:t> ?x)) (not (clear ?x)) (not (</a:t>
            </a:r>
            <a:r>
              <a:rPr lang="en-GB" sz="1600" b="1" dirty="0" err="1">
                <a:solidFill>
                  <a:schemeClr val="tx2"/>
                </a:solidFill>
                <a:latin typeface="+mj-lt"/>
              </a:rPr>
              <a:t>handempty</a:t>
            </a:r>
            <a:r>
              <a:rPr lang="en-GB" sz="1600" b="1" dirty="0">
                <a:solidFill>
                  <a:schemeClr val="tx2"/>
                </a:solidFill>
                <a:latin typeface="+mj-lt"/>
              </a:rPr>
              <a:t>))</a:t>
            </a:r>
          </a:p>
          <a:p>
            <a:r>
              <a:rPr lang="en-GB" sz="1600" b="1" dirty="0">
                <a:solidFill>
                  <a:schemeClr val="tx2"/>
                </a:solidFill>
                <a:latin typeface="+mj-lt"/>
              </a:rPr>
              <a:t>			(holding ?x)))</a:t>
            </a:r>
          </a:p>
          <a:p>
            <a:r>
              <a:rPr lang="en-GB" sz="1600" b="1" dirty="0">
                <a:solidFill>
                  <a:schemeClr val="tx2"/>
                </a:solidFill>
                <a:latin typeface="+mj-lt"/>
              </a:rPr>
              <a:t>  (:action put-down</a:t>
            </a:r>
          </a:p>
          <a:p>
            <a:r>
              <a:rPr lang="en-GB" sz="1600" b="1" dirty="0">
                <a:solidFill>
                  <a:schemeClr val="tx2"/>
                </a:solidFill>
                <a:latin typeface="+mj-lt"/>
              </a:rPr>
              <a:t>           :parameters (?x - block)</a:t>
            </a:r>
          </a:p>
          <a:p>
            <a:r>
              <a:rPr lang="en-GB" sz="1600" b="1" dirty="0">
                <a:solidFill>
                  <a:schemeClr val="tx2"/>
                </a:solidFill>
                <a:latin typeface="+mj-lt"/>
              </a:rPr>
              <a:t>           :precondition (holding ?x)</a:t>
            </a:r>
          </a:p>
          <a:p>
            <a:r>
              <a:rPr lang="en-GB" sz="1600" b="1" dirty="0">
                <a:solidFill>
                  <a:schemeClr val="tx2"/>
                </a:solidFill>
                <a:latin typeface="+mj-lt"/>
              </a:rPr>
              <a:t>           :effect (and (not (holding ?x)) (clear ?x) (</a:t>
            </a:r>
            <a:r>
              <a:rPr lang="en-GB" sz="1600" b="1" dirty="0" err="1">
                <a:solidFill>
                  <a:schemeClr val="tx2"/>
                </a:solidFill>
                <a:latin typeface="+mj-lt"/>
              </a:rPr>
              <a:t>handempty</a:t>
            </a:r>
            <a:r>
              <a:rPr lang="en-GB" sz="1600" b="1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en-GB" sz="1600" b="1" dirty="0">
                <a:solidFill>
                  <a:schemeClr val="tx2"/>
                </a:solidFill>
                <a:latin typeface="+mj-lt"/>
              </a:rPr>
              <a:t>			(</a:t>
            </a:r>
            <a:r>
              <a:rPr lang="en-GB" sz="1600" b="1" dirty="0" err="1">
                <a:solidFill>
                  <a:schemeClr val="tx2"/>
                </a:solidFill>
                <a:latin typeface="+mj-lt"/>
              </a:rPr>
              <a:t>ontable</a:t>
            </a:r>
            <a:r>
              <a:rPr lang="en-GB" sz="1600" b="1" dirty="0">
                <a:solidFill>
                  <a:schemeClr val="tx2"/>
                </a:solidFill>
                <a:latin typeface="+mj-lt"/>
              </a:rPr>
              <a:t> ?x)))</a:t>
            </a:r>
          </a:p>
          <a:p>
            <a:r>
              <a:rPr lang="en-GB" sz="1600" b="1" dirty="0">
                <a:solidFill>
                  <a:schemeClr val="tx2"/>
                </a:solidFill>
                <a:latin typeface="+mj-lt"/>
              </a:rPr>
              <a:t>  (:action stack</a:t>
            </a:r>
          </a:p>
          <a:p>
            <a:r>
              <a:rPr lang="en-GB" sz="1600" b="1" dirty="0">
                <a:solidFill>
                  <a:schemeClr val="tx2"/>
                </a:solidFill>
                <a:latin typeface="+mj-lt"/>
              </a:rPr>
              <a:t>           :parameters (?x ?y -  block)</a:t>
            </a:r>
          </a:p>
          <a:p>
            <a:r>
              <a:rPr lang="en-GB" sz="1600" b="1" dirty="0">
                <a:solidFill>
                  <a:schemeClr val="tx2"/>
                </a:solidFill>
                <a:latin typeface="+mj-lt"/>
              </a:rPr>
              <a:t>           :precondition (and (holding ?x) (clear ?y))</a:t>
            </a:r>
          </a:p>
          <a:p>
            <a:r>
              <a:rPr lang="en-GB" sz="1600" b="1" dirty="0">
                <a:solidFill>
                  <a:schemeClr val="tx2"/>
                </a:solidFill>
                <a:latin typeface="+mj-lt"/>
              </a:rPr>
              <a:t>           :effect (and (not (holding ?x)) (not (clear ?y)) (clear ?x)</a:t>
            </a:r>
          </a:p>
          <a:p>
            <a:r>
              <a:rPr lang="en-GB" sz="1600" b="1" dirty="0">
                <a:solidFill>
                  <a:schemeClr val="tx2"/>
                </a:solidFill>
                <a:latin typeface="+mj-lt"/>
              </a:rPr>
              <a:t>                        (</a:t>
            </a:r>
            <a:r>
              <a:rPr lang="en-GB" sz="1600" b="1" dirty="0" err="1">
                <a:solidFill>
                  <a:schemeClr val="tx2"/>
                </a:solidFill>
                <a:latin typeface="+mj-lt"/>
              </a:rPr>
              <a:t>handempty</a:t>
            </a:r>
            <a:r>
              <a:rPr lang="en-GB" sz="1600" b="1" dirty="0">
                <a:solidFill>
                  <a:schemeClr val="tx2"/>
                </a:solidFill>
                <a:latin typeface="+mj-lt"/>
              </a:rPr>
              <a:t>) (on ?x ?y)))</a:t>
            </a:r>
          </a:p>
          <a:p>
            <a:r>
              <a:rPr lang="en-GB" sz="1600" b="1" dirty="0">
                <a:solidFill>
                  <a:schemeClr val="tx2"/>
                </a:solidFill>
                <a:latin typeface="+mj-lt"/>
              </a:rPr>
              <a:t>  (:action </a:t>
            </a:r>
            <a:r>
              <a:rPr lang="en-GB" sz="1600" b="1" dirty="0" err="1">
                <a:solidFill>
                  <a:schemeClr val="tx2"/>
                </a:solidFill>
                <a:latin typeface="+mj-lt"/>
              </a:rPr>
              <a:t>unstack</a:t>
            </a:r>
            <a:endParaRPr lang="en-GB" sz="1600" b="1" dirty="0">
              <a:solidFill>
                <a:schemeClr val="tx2"/>
              </a:solidFill>
              <a:latin typeface="+mj-lt"/>
            </a:endParaRPr>
          </a:p>
          <a:p>
            <a:r>
              <a:rPr lang="en-GB" sz="1600" b="1" dirty="0">
                <a:solidFill>
                  <a:schemeClr val="tx2"/>
                </a:solidFill>
                <a:latin typeface="+mj-lt"/>
              </a:rPr>
              <a:t>           :parameters (?x ?y - block)</a:t>
            </a:r>
          </a:p>
          <a:p>
            <a:r>
              <a:rPr lang="en-GB" sz="1600" b="1" dirty="0">
                <a:solidFill>
                  <a:schemeClr val="tx2"/>
                </a:solidFill>
                <a:latin typeface="+mj-lt"/>
              </a:rPr>
              <a:t>           :precondition (and (on ?x ?y) (clear ?x) (</a:t>
            </a:r>
            <a:r>
              <a:rPr lang="en-GB" sz="1600" b="1" dirty="0" err="1">
                <a:solidFill>
                  <a:schemeClr val="tx2"/>
                </a:solidFill>
                <a:latin typeface="+mj-lt"/>
              </a:rPr>
              <a:t>handempty</a:t>
            </a:r>
            <a:r>
              <a:rPr lang="en-GB" sz="1600" b="1" dirty="0">
                <a:solidFill>
                  <a:schemeClr val="tx2"/>
                </a:solidFill>
                <a:latin typeface="+mj-lt"/>
              </a:rPr>
              <a:t>))</a:t>
            </a:r>
          </a:p>
          <a:p>
            <a:r>
              <a:rPr lang="en-GB" sz="1600" b="1" dirty="0">
                <a:solidFill>
                  <a:schemeClr val="tx2"/>
                </a:solidFill>
                <a:latin typeface="+mj-lt"/>
              </a:rPr>
              <a:t>           :effect (and (holding ?x) (clear ?y) (not (clear ?x))</a:t>
            </a:r>
          </a:p>
          <a:p>
            <a:r>
              <a:rPr lang="en-GB" sz="1600" b="1" dirty="0">
                <a:solidFill>
                  <a:schemeClr val="tx2"/>
                </a:solidFill>
                <a:latin typeface="+mj-lt"/>
              </a:rPr>
              <a:t>                        (not (</a:t>
            </a:r>
            <a:r>
              <a:rPr lang="en-GB" sz="1600" b="1" dirty="0" err="1">
                <a:solidFill>
                  <a:schemeClr val="tx2"/>
                </a:solidFill>
                <a:latin typeface="+mj-lt"/>
              </a:rPr>
              <a:t>handempty</a:t>
            </a:r>
            <a:r>
              <a:rPr lang="en-GB" sz="1600" b="1" dirty="0">
                <a:solidFill>
                  <a:schemeClr val="tx2"/>
                </a:solidFill>
                <a:latin typeface="+mj-lt"/>
              </a:rPr>
              <a:t>)) (not (on ?x ?y)))))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files.ifi.uzh.ch/ddis/oldweb/ddis/typo3temp/pics/43850e9db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-71432"/>
            <a:ext cx="5715000" cy="42862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66" y="-24"/>
            <a:ext cx="8229600" cy="1143000"/>
          </a:xfrm>
        </p:spPr>
        <p:txBody>
          <a:bodyPr/>
          <a:lstStyle/>
          <a:p>
            <a:r>
              <a:rPr lang="en-GB" dirty="0">
                <a:latin typeface="+mj-lt"/>
              </a:rPr>
              <a:t>PDDL problem</a:t>
            </a:r>
          </a:p>
        </p:txBody>
      </p:sp>
      <p:sp>
        <p:nvSpPr>
          <p:cNvPr id="9220" name="AutoShape 4" descr="data:image/jpeg;base64,/9j/4AAQSkZJRgABAQAAAQABAAD/2wCEAAkGBhASERQUExQWFBQWFxQSFhQUFBQVFBQXFRUaFxkUFxYYHCYgGBwlGRUXHy8gIycqLywtFR4xNTAqNSYsLCkBCQoKBQUFDQUFDSkYEhgpKSkpKSkpKSkpKSkpKSkpKSkpKSkpKSkpKSkpKSkpKSkpKSkpKSkpKSkpKSkpKSkpKf/AABEIAQcAwAMBIgACEQEDEQH/xAAbAAEBAAIDAQAAAAAAAAAAAAAABQQGAQIDB//EAEwQAAIBAwEEAwgOCAQGAwAAAAECAwAEERIFEyExBlFhIjJBUnGBkaEHFCMzNGJyc4KSorHBwhUkQlNjsrPDFoOj00NUk5TR0iV0tP/EABQBAQAAAAAAAAAAAAAAAAAAAAD/xAAUEQEAAAAAAAAAAAAAAAAAAAAA/9oADAMBAAIRAxEAPwD7jSlRYrp7pn0M0cMbtEXXGqZ0OH0sQdKK2UyOJZWwQF7oLVcMwHPh5a1HbltHr3KNIG0hnmcXV0sYOdKhSSuo4J7rgAORyK1rbkVnbImDFPNI6QxRNFdK8jucYxvuA8JwvYBxAoPpEu17de+mjXyyIPvNYk3S2xXncReZg38ua0LZXQK8uDvWnihjOcJDbRkMc80Z9TaOfdFjq5jucFs2+9i+4Pvd2y9xIvfzICzLhZMRsMaTx08jyNBtB6cWX7Ls/YkUrflrHm6f26/8Oc/5WkfbYV8tg2JeQiaJE/Sjx5laVmkkCjACxCOTIcMVY8O6YHK4GGNu72YtrCzS2lsHhMTsDbW7E6mCqy6QuqMucE6mIPMJwoNkuPZatV5Bfp3Nsh841kisSP2XFkbTDHHI3ixyyTt6IImrwk6e2+J7KSAQ3Ail7iIAKCsZY5BC6cL3WOPDjyrLl6S28l5avaugC29wr6o5BuhKbdolMSgFmIjfSgIzpbB4UGHfeyfdR6tUOjRGZ2DW13lYwcGT3QIMZ4Z7axtl+yjezxGeNY2hDNHqaFVJZVDMApuw7YVge5Q8DS421azSJPvRHlCBdyxSS3JUOQUiiVN3DgrnrAdTzY1523TbZtnLKkccrxyxqBOdOouchtZlZSMk5J4Dhy45oLB6W7ZPGO2tJAJRB8IIOsrqHEalA4gc+ZFe1r7IF4ku6u7JY2yqkQ3G9Y6hldIKBSTg4UuC2lgoZgVrUYukkNvbocrb3MC29vPbyuqi6Ntu8TREHBdXXHHvlJHVWz9L9u2lvcRTTgyWl7A1tIVB7loX3kbHkQQJJuXdApwGRQb1s7aMc8ayRNqRs4OCDkEgqQQCrAggqQCCCDgismvmHRjpnbJcEJcJMC2icq3vgwoiv9OBhsFYpsDmA/BVyfp2aDmlK4zQc0pSgUpSgUpSg6vyOOdaX0RvdFjaKLqCMtBE5SRQZNci63YkyrnLsx73w1u1QbaNbQNE6n2uWd430llj3jF2jcDOkB2Yq2MYIU40jUHlseO5YzMs0J1TPkmBjnSFQYKzDhpUeutd6TLM20I1lZCYbWaWIorLpeXVFrwzNxGlCD4PPWXe3dhDMzBLKSKXDF2lgQRyBQpQ9ycBgoIJIGrUDxIzrvSqWFXhu7ZIlWNXiuNzNBIphlx3elGzhDlsgeHJ4A0H1mGJVUKoAVQFAHIADAA81Ye3JSIH0kqW0xhhzUyMIww7Rqz5qzIplZQykMrAMrAghgeIII5jHhqT0uZhaOUIDhoSuogLqEyFQT4AWAHnoMXoBbqLGKUAA3Gbo46pu6RfIsW7jHUIwKmeytsZri1TdqGkEq6QzBQQVJYFmIA71W4kcUFe/sb7QYwSWz6QbWQwRqNQk3AA3TSKeTYDKccAUYc1IE32RBd3MsUNnH7Y3Puk8RMSwhzp3QldyDnTvDoXjhlJGMZDSo+iDm4nnh0ywCKcyNoQlSIyQBdumZX1AElVwRw4gk1vbbGuYJbO0S7fQ0M2QUQR5txGF0quGAO9bILMDheGBipE2wuk08RiZ7OCJlMZQFu9IwVG6jGBjqNY+zvYh2mvGTajBuQZUlkZAe+VGeUYDcM8OOleqg7yatmSbrdRyiOB7ht4N4FiRzqk3hOoN3WDiPGlF56c1R2F0ztroTXC20pjZBBrjgM2h0yTGVjUyAEOjZKAcOdSekHsOBbeWZ7u5nljjZ9OY4xIqd20eQpPdKpA48CQfBVm09iXZwtR7XMzKwWZA9zOI31AHDKjKAGGASBkeag0G92VcxxxCQkMIoikDQSTuphjjVgd4ihQJck4Mgy4XHAVS6RqL19/a4jIhDzNMpRDMSEJEfdBZCVYcOHcMSwGC207N6FwKiz2lvc20jICkkV4ZNOrDAMk0ulwDzRuB4ipVtLc3k6RXaRKzTvvY0AZm0yqkiuzAlV0wrhUbDKQGzQVujnsfncRvPbWW8aJA8W43ar3PdatHBnOTkkcM4AAznN2b0JtpZCxgSJI3KAW8kyiVl4MSwK4VWyukDiUOTjgbu0tkW8UMkioV0I74SSROKqTjuWHVVHZlnuoY4/ERU8pAAJ7cnjntoMZOjtuBgBx5Jph9z1K21EkZ0RtNrwpLe2LltAZtKKqbzDO7ZCg4HcsScDB2itLYmWTgSDI5II4H3V3hV16itrbS4PXITQdLba13AN4We5hXO8DLvGUDvik6RorlcHI0leBGtcZrcrW5SRFdGDI6h1YcQysMgjsINcxQqqhVAVVAUADAAHAADwACpfRu3EQmhXASKZwgAwFSRVnCgeAKZSo7FFBYpSlApSlApilKDo8KnmAfKAfvrAuOjVk/F7aBz8aGJvvWqVKDTU6PvbzGKEBo5DLNHGLm5tUhVd2DEqwhlxqYsMKOZ8tdbzo/fO4JjR1AwEfaNyVVjkM3G2bUSpA48uOMZOdiuj+tQfInH9I/hVHNB87n6GtGjTyQQmWNX919u3juIwSVjBCoSAoVck8dIrctgbFW1iMa6eLySHQuhcu2TgZJ9JJrnpGw9qXHzUv8hqiKDmlKUHSWMMCCMgggjrB4EVD6EORZpC/vlvqtH68wHQp+lHocdYcVfqbc7OcSGWEhXIAdWzolC8skcVYZIDgHgcENgYDx2PeRoZYWdVaOV8KWAOmQ71cA+ACTT9GtVntCm3oyuCkgFxzHMW80TjH7Q1RxHI5Hn3wqxti3ui29jtI5JQuhkeSMxSqDle6YBlZSWwdP7bAjiCvjs+0JvYGa0S3dUnOtNPEEICh0DBGSDnJ5dtBe6RfB3HjaE+u6r+aqVTtu+9oOua29VxGfwqiKDhjgVpuwOL23WBAPq2LE+u4radqy6YJW6o3b0KTUDYsWLkL4FEnpS3s0/E0G01M2dwuLofGib0xKv5Kp1NteF3P2x27ekyj8tBSpSlApSlApSlArwvb6OJS7nA4DkSSTwACgEsT1AZr3rVtv3V00i7jdAxTLGol14aSS3buiy96gWbkFJJHNRQcX/SewmGl4zIAcjfIkOD1j2yUIPaK0PY9/aFmWSdVPtiddDXZyqe3oVUcJO9ETOBjhpzxxW32se3I/fSJuA95ltwPLiS3Q/arz2lte6jjeS4tG3catI7tbWswVVBJPud5ngAT3lBN6Fx24lnklhaRALdo5DDJOqthy+l8Ng8VzjsrdbTpbZSPu0mXXwGkhlOScAYYDBJ4VqsiK6b57NojDIySLDBbtK0TQCQPusyKDqKjgSwweWSK8No7XR4pFWIqNBOq62imlOGRJubd5sacau9HLwUH0mlS+j+2hcxlwNODpIGoqcqrhkZlUspR1IOkc6qUClKUHWSQKCScAAkk+ADiTWvbN27FdXMTIHUrDOSksTxSANJCFYq4BwQrYNU+kLYtZ/mpceUoQPXWDbR//JS9SWluB2a5p/8AbHooMzbPEwL1zp9lXf8AJVKp20/fbUfxXPot5R+aqNBO6Rn9UuO2KQDylCB6zU7Y4zdMer20fTcLGP6FUOkAzAV8Zok+vKi/mqf0b4zSnrUsPI93dt92KDYqmwH9cl+Zt/6lxVKpi8L09sC/Zkb/AN6CnSlKBSlKBSlKBULblhiSGVWK5nhEijGmQcUUkY4MNQ4jGQADnAxdqbt3vI/n7b+sg/GgpVE6brnZt9/9W5/ovVsVJ6Wpmwux129wPTE1BIHSBbeR1K5klMLxhju4yDbgAmVhpA1RFevJHCtVGx93Hctv4mM1tHbyxwlpldYYmjVCFQ7vVqIJDDnnhxr6NsyFJLeAuqt7nGRqAbmgPhrjpEoFpN2RsfQM0HTo5sFbSERqxblxOeAVFjVVGThVREUDJ73tqrQUoFKUoJ3SAZhK+M8KeZ5kU+o1h7OOdoXh6orOPzjfv/dFZe2uO5Xxp4vsHe/26xdhL+s37fxok+raQn89BlXfG6gHUk7+jdr/AHKpVOlObuPshm+1JDj+U1RoJu3e8jHXPbeqZG/LU/oiMgt/Cth5yhlP9b11mbfl07k9Upb6kMsn5Kx+iMWmNx1GBfq2kA+/NBeqbL8Mj7YJvsyRf+1Uqm3B/XIfmbkfbtz+BoKVKUoFKUoFKUoFTdve9r8/a/8A6Yv/ADVKp+3IHaLuF1MrxSBQQC27lSQqCxAyQhAyQO2gzxWB0hXNpcDrhmH+m1Yo6TaeEltdR/5G9H+gZKxdpdLrIwyq0u7JR1AmSSAnKkcBKq0FLoy+bO2PXBCfTGtc9Ivglx8zL/IahdFulNuLG1Vd5M628CssMMsuGESgqWVSqkHwEjFZ17dXdxG8a2piV1ZC9xLGpUOMFgkW8LEZ5Er5RQbAKUFKBSlKCbtM+7Ww/iO/mWCQfe4rE6McXvW8a7k/04oov7dZdzxu4R1RXDfahH3MaxuiQ9ylPjXV6fRdSJ+WgyYxm8f4sMX25Jf/AEFUqm2vG6nPUkC+gyt+cVSoNf6YSYRexbmT6trKPz+us3YKdzKeuaUfUO7/ACVP6VcSF64LhfO7wR/3DVLYXvTHrluT5jcSEerFBRqZe8Lq3PWJl9Kq35ap1N2n79an+K49NvKfy0FKlKUClKUClKUClKUCmKUoGKUpQKUpQKUpQTVGbxviwp/qSN/tCsToSc2cbeO08v8A1Z5JPzVlWpzc3DeBVgj+qHf+7WP0JH/x1n228Ledowx++gytmD3a5P8AERfMIIj+Y1Rqbsfi1weudvsxxp+SqVBru3zmdB1CAH/MvIR9yGqHR34LCfGUP9fuvxqZth/1n/tD9V7iU/0xVbYMem1gHVFEPQgFBn1M2t75a/Pn128w/GqdTNt/8A9U8X2tS/moKdKClApSlApSlApSlApSlApSlApmuHYAZPADrqBZSNfe6HUtoc7tQSrXI/esRxER/ZUd8OJ4ELQUZtu2ysVaaMMOBGsEjygcvPXaDbVs5ws0ZPUJFz6M5rJhgVFCooVRwCqAAPIBwFcT2qOMOqsOpgGHroIs9xoi2hJ4pkI+hax/iDWd0fh0WluviwxL6I1Falt+5aG2vIbdY2idLpVwrRESOjao49IYSackscKq4wWzqxvcSAAAcgAPRwoMHYY9zc9c1z6p3H4VRqb0e+DqfGMj/XkZ/wA1UqDT+kUmJJW8XI+pY3D/AHyCtst49KqvUAPQMVqG2eL3A62n9drbw/fL663IUHNTdve9oeqe29c6L+NUqm9IPeQeqW2b0XEZ/CgoiuaClApSlApSlApSlApSlApSlBrnSwmdobEZxcFmnxzFtFgyDPg1syReSRuqthRQAABgDhgch2VG2daa7y4uCc4WO1QY5CPMjnPa8mP8oVboFTNtXJAWNW0NJqy/7uNBmSXswMKD4GdTxqnWtXg3szjmJJI7UfNxKZpvMxzGfIKDzktFFnLIV07yIRRIeG6ibCpHx/aOoM3hLEDjpFbQa1zb43rhOccUlqWHgMslxHpB+QndY65UPMCre0ZtMMjeKjt6FJoMfo78Et/moj6UB/GqNY2zItMMS+KiL6FArJoNLuhmXPjSyA+Q31pF/bNboK0yA6pVHXKD9a+nl/sVudAqZ0k+DSHq0t9V1b8Kp1N6S/A7jshlPoQn8KClSpvti8HOGI9iztnyd1EAfSK8bnpGItO+hlTUdK4EcpY9SpE7O3mWgsUrytbpJFDIcg58BByDggg8QQQQQeIIIr1oFKUoFKUoFKUoFcMeFc1P2+5FvIB3zjdL2NKRGp9Lig46Pj9XRjzk1THsMzGXHm1481Ua6xoAABwAGAOoDlXag4ZgBk8q1zYrZaN24aYGuGz4DeSmU+gRsPPVPpAx9ryAc3AhHY0pEYPpcVLmUOJUHKecWw+aiQCUdnBJx5WFB3RCYIWIw09xFMwPMZcSKp+SiIv0Ko9ITi0uPmZfToOPXXTbThWtskDM6ADrJR+A82T5q7dIvgs3yCfRQUVFc0rrI2AT1An0UGnbIGZbY9Yt2P0oLyX75BW51p3R0ZkgHUE+xYw4/rNW40Cp/SFc2lwP4M39NqoVO6RH9VmHhZGjHypBoHrYUC/unxHHHgSSZwSMhFUZeQjw4yAB4zrnhmvWy2VHGSwyzsMNI51SN2FjyHxRgDwAVjqR7ack8EgjxnkA8kmo/wCknorqdrPLwtlDL+/fO5+gBxm+jhfjeCg9Nl8JblfAJFcDwDXEhPpYMfpVSqN0dhYGdi7SapSNbBRndokZwFAAUOrgDs5nnVmgUpSgUpSgUpSgVN2p3UlvH1yGQj4sSEg/9QxVSqandXbH93EqjyzOSw9EKfWoKVKUoJe2JBrgU8tbTN8iFGbPmcx1g9HYy7Kx/wCHEM/PXJE8o8wMf1zXTpDKC02TgLCkGfF9tS6XPmWNGqpsWMrCGYaWkLTOD+yZDq0n5KkL5EoNf6U3he5REIzbJ7cYZBOEOTw8BKroz1TtWy7UtzLBKi83jdVPgyykA+nFROikTyS3F0x7mUqqKVGQFLEsW+SyR6euDtrNs7tbZlt5DpUki3YngyjHuRPgZc6RnmunBJyAFOwuhLGkg5OquPpAH8a9XXII6xj01L2dIIZDA3AEl4M+FTktGO1Dnh4hXng1WoNN2A+mS3zzYRfbsgv81oR563KtNvLdo5WVeBDgpngDql31vk+Bd6Z4OHLeLw41tVjepKiuvI+A98pHAqw8DA5BHgINBkVE6RK0pigVQ5Zt86mRo+4hII7tQSDvTHjhx0niMVS2jtGKCNpJWCIgyWPqAA4kk8ABxJIA41hbCgkbVcSqUkmxiNucUS53cRxw1d0Wb4zsMkAUEWXZZEyO1tcSJpKOjXCzx5B1RviSXLYOod0OGsHhjNW/aM03vx3afuY2OT85KME/JXA5glhVXFKDpDCqqFUBVAACqAAAOQAHIV3pSgUpSgUpSgUpSgVN2NxM0njzPjyRYh++In6VUTUzo0p9qxEkHKhuAx33E548Tkk57aCpSleVzOERnPJQWPkUZP3UGo7SG+lji/5i7lZvmbWPdvnsLIB5ZBVrpZebu2YczJ7mAOZDAlgO3QHx24rtsbZIVYJGzvFh0dgMpWSQ+Uuo9Faj7Kt9LiJIiytvLdFKZ1a5HaXhgEghbXh84aDZui16QslvIoSa30iTBykgkBcToSB3LHXkHkVYeAEzds3haF5FAMtyNxbK6hgsZOBIVPjMwb6UQOMZrwOqXac0J/5S0W5Yd6AHmdkJ62DBfks58FZVvNJLdibdGRFjV41DIrBJGkRHCuQOISRuY4SoCMoKDrF0FdU074uO5wmqeFUK8t3upQqYPJtBblkk8azUtdor3rqeoSSrIvnIgR/tGqP6cQd/HNGfDqhdgPpxhl9dP8RWv71R2HIPoPGghbeS73aNNFCxGpWkjdwiK2MrIjr3UTYXJ1DSQrdzjUMa3t9pA5SFlc4Bc3MIDY4Au2JBKdIHdmIPhQCW51sp27Ee9WST5EMpB7NRUKPOax+jpcNNGU3aIyGOMsGMasgOnhkAaskKCQoOAcYADx2d0ZdnSa8k38qHUiZO5iPjKuAGcePpXsA51sNKUClKUClKUClKUClKUClKUHBrXtlbUMJe3dGJiYhd2pc7luMTsg7rj3S5VSMxsOYIrYqnbW2DDcad4DqXijozJImeplIOOw8DjlQdotvWzHTvFVuWh/c3+o+G9VNujNrOB4YpQPPGalTdGbkAiO7dlP7FwiTqewk8QPNU9tk3cef1aJgRx9qTyWxPlXIVvQaDcLdwUUjkQCPOK1vaIkDTzRoZZIbiNljHNwbZEKjqwJmbzcwMmuOjm393EIblJYWiGgPLG+h0XgjmYLo1acahkcQccMGqFlfR+2H0urpMqMrKwYF4wVdcjhnQEIHhAbxTQa9brPu3HtV23rxtcyAMks5ZljZBFKAUULzwSqoGAJbltFv8Lm+Ztv6lxWVd30UQzI6oDwGogZPUOs9gqNHtqNbiSSTVFG0cCJJMjRoxWSbIywGn3xe+xnPDNBsNK8re6jkGpGVx1qwYekV60Cpth8Iuf8r+SqVTbD4Rc+WL+mKClSlKBSlKBSlKBSlKBSlKBSlKBSlKBSlKBUva+zLNlL3EcRAwdbqoKnPAh+YOeWDnPKu021iWKQLvXBKs2cRRkcw74PdfFUE9eOdc22yRqEkrb2QcQSMJHn92nEJ8rJbrY0GDaWhJ1QQrCOW+nVmmYdiEhwPlsD8WpnS2c24hJklnfexysuQoWGBhNM4jjChiFTgrZJzwyRW5VO2tsVJwMkqy96wx1g4IPMZVT4CCoIIPGg8dj7ZsZ+7t5YXLAElCmsjmNQ77w+HrqvmtRv8AotcSLofdTpjTiUcgfANSO48u9zWHF0SkRQotLXCgKMxajgDHFmmy3lI40G43u04YRqlkSMdcjqg8mWIrUNj7bju7+4EbzRqViMMoDIsxRSJQqSqUYL3GG08e6xkLXNl0KkSYzRxW0ErDSZIlVWA4DAUxtgcB3rL6Tmtg2X0fET7x3MknWc4HDGe6ZmJwSMsxwCQukEgh3L3UXMLOvxRu5h9EnQ586cuANZlnfxyjKNnB0kcQynxWUgFT2EA1kVg3uykc6wTHKBgSpgNjxWBGHX4rAjqweNBnUqUNqPFwuQFHgnXO6PywcmI/KJX42TiqgNBzSlKBSlKBSlKBSlKBSlKBUzaMjSSLArFQVMkjKSGCAhQikd6WJI1cwFbGDginWv3VvIL15YxqdIIVKE43iNJOWUE8A2VUgnhwIJAbIC5b26IoVFCqBgKowAOoCvSsWx2lHLnSeK98jAq6HqZDxX8fBkVlUClKUClKUClKUClKUHDKDwNSrdPa8qxj3mTUI1/dOqljGvxCqsQP2dBA4EBaF1dpGpZ2CqOZY4Hk8vZWvbQeSWe1kKlI1nxGGBV2JhlzIynio05UKeOHYkDhgNnpSlApSlApSlApSlApSlAqYZAl33XASxKqn40LOxXylZcgdUbdVU68LyzSVCjjIOPCQQQchlI4qwIBBHEEZFB0vNmRS4Lrlh3rglXX5LqQy+Y1je0bhPe5tQ8WdA3mDppI8raq4DXMPMe2E8BGhZx8oHCP5QVPxTzr2g23Ax069D+JIDG/mVwCfKMig8/btyvfW4bthlVvVKEx6TT9Ngd9FOp+Zd/XFqFUc0xQTv8AEEHhLr8qKZf5kFc/4itf3q+v/wAVRpigm/4ht/A5b5KSN/Kprn9Ox/spM3kt5h62UD11RrjFBO/SM7d5bOO2V4kX7LO32aGG7fvpEiHVEpkfzSSYX/TqjWLd7Vhi4PIqk8lz3Z+Sg7pvMKDpb7HiVg5zJIOUkhLuOvTngnkUAV47SOqa2QcWDtMR1IkbqWP0pEHn7Dgb6eThDHoX97OCvnWHg7fS0eesmw2csWTku7YLyNgu+OWccABk4UAAZOBxNBl0pSgUpSgUpSgUpSgUpSgUpSgV5z26ONLqGXqYAj0GuKUGF/h+Ad4Gi7IZHjX6iEL6qfouUd7cy+RhC49cer10pQPat2OU8Z+VAT/LKK53F5+9h/7eT/fpSg49r3n76HzW759c5p+jpzzuZB8iOAD7SNSlA/QSHv3lk69U0gU+VEKr6qyrTZ8UQxHGiZ56VC58uOdKUGRilKUClKU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22" name="AutoShape 6" descr="data:image/jpeg;base64,/9j/4AAQSkZJRgABAQAAAQABAAD/2wCEAAkGBhASERQUExQWFBQWFxQSFhQUFBQVFBQXFRUaFxkUFxYYHCYgGBwlGRUXHy8gIycqLywtFR4xNTAqNSYsLCkBCQoKBQUFDQUFDSkYEhgpKSkpKSkpKSkpKSkpKSkpKSkpKSkpKSkpKSkpKSkpKSkpKSkpKSkpKSkpKSkpKSkpKf/AABEIAQcAwAMBIgACEQEDEQH/xAAbAAEBAAIDAQAAAAAAAAAAAAAABQQGAQIDB//EAEwQAAIBAwEEAwgOCAQGAwAAAAECAwAEERIFEyExBlFhIjJBUnGBkaEHFCMzNGJyc4KSorHBwhUkQlNjsrPDFoOj00NUk5TR0iV0tP/EABQBAQAAAAAAAAAAAAAAAAAAAAD/xAAUEQEAAAAAAAAAAAAAAAAAAAAA/9oADAMBAAIRAxEAPwD7jSlRYrp7pn0M0cMbtEXXGqZ0OH0sQdKK2UyOJZWwQF7oLVcMwHPh5a1HbltHr3KNIG0hnmcXV0sYOdKhSSuo4J7rgAORyK1rbkVnbImDFPNI6QxRNFdK8jucYxvuA8JwvYBxAoPpEu17de+mjXyyIPvNYk3S2xXncReZg38ua0LZXQK8uDvWnihjOcJDbRkMc80Z9TaOfdFjq5jucFs2+9i+4Pvd2y9xIvfzICzLhZMRsMaTx08jyNBtB6cWX7Ls/YkUrflrHm6f26/8Oc/5WkfbYV8tg2JeQiaJE/Sjx5laVmkkCjACxCOTIcMVY8O6YHK4GGNu72YtrCzS2lsHhMTsDbW7E6mCqy6QuqMucE6mIPMJwoNkuPZatV5Bfp3Nsh841kisSP2XFkbTDHHI3ixyyTt6IImrwk6e2+J7KSAQ3Ail7iIAKCsZY5BC6cL3WOPDjyrLl6S28l5avaugC29wr6o5BuhKbdolMSgFmIjfSgIzpbB4UGHfeyfdR6tUOjRGZ2DW13lYwcGT3QIMZ4Z7axtl+yjezxGeNY2hDNHqaFVJZVDMApuw7YVge5Q8DS421azSJPvRHlCBdyxSS3JUOQUiiVN3DgrnrAdTzY1523TbZtnLKkccrxyxqBOdOouchtZlZSMk5J4Dhy45oLB6W7ZPGO2tJAJRB8IIOsrqHEalA4gc+ZFe1r7IF4ku6u7JY2yqkQ3G9Y6hldIKBSTg4UuC2lgoZgVrUYukkNvbocrb3MC29vPbyuqi6Ntu8TREHBdXXHHvlJHVWz9L9u2lvcRTTgyWl7A1tIVB7loX3kbHkQQJJuXdApwGRQb1s7aMc8ayRNqRs4OCDkEgqQQCrAggqQCCCDgismvmHRjpnbJcEJcJMC2icq3vgwoiv9OBhsFYpsDmA/BVyfp2aDmlK4zQc0pSgUpSgUpSg6vyOOdaX0RvdFjaKLqCMtBE5SRQZNci63YkyrnLsx73w1u1QbaNbQNE6n2uWd430llj3jF2jcDOkB2Yq2MYIU40jUHlseO5YzMs0J1TPkmBjnSFQYKzDhpUeutd6TLM20I1lZCYbWaWIorLpeXVFrwzNxGlCD4PPWXe3dhDMzBLKSKXDF2lgQRyBQpQ9ycBgoIJIGrUDxIzrvSqWFXhu7ZIlWNXiuNzNBIphlx3elGzhDlsgeHJ4A0H1mGJVUKoAVQFAHIADAA81Ye3JSIH0kqW0xhhzUyMIww7Rqz5qzIplZQykMrAMrAghgeIII5jHhqT0uZhaOUIDhoSuogLqEyFQT4AWAHnoMXoBbqLGKUAA3Gbo46pu6RfIsW7jHUIwKmeytsZri1TdqGkEq6QzBQQVJYFmIA71W4kcUFe/sb7QYwSWz6QbWQwRqNQk3AA3TSKeTYDKccAUYc1IE32RBd3MsUNnH7Y3Puk8RMSwhzp3QldyDnTvDoXjhlJGMZDSo+iDm4nnh0ywCKcyNoQlSIyQBdumZX1AElVwRw4gk1vbbGuYJbO0S7fQ0M2QUQR5txGF0quGAO9bILMDheGBipE2wuk08RiZ7OCJlMZQFu9IwVG6jGBjqNY+zvYh2mvGTajBuQZUlkZAe+VGeUYDcM8OOleqg7yatmSbrdRyiOB7ht4N4FiRzqk3hOoN3WDiPGlF56c1R2F0ztroTXC20pjZBBrjgM2h0yTGVjUyAEOjZKAcOdSekHsOBbeWZ7u5nljjZ9OY4xIqd20eQpPdKpA48CQfBVm09iXZwtR7XMzKwWZA9zOI31AHDKjKAGGASBkeag0G92VcxxxCQkMIoikDQSTuphjjVgd4ihQJck4Mgy4XHAVS6RqL19/a4jIhDzNMpRDMSEJEfdBZCVYcOHcMSwGC207N6FwKiz2lvc20jICkkV4ZNOrDAMk0ulwDzRuB4ipVtLc3k6RXaRKzTvvY0AZm0yqkiuzAlV0wrhUbDKQGzQVujnsfncRvPbWW8aJA8W43ar3PdatHBnOTkkcM4AAznN2b0JtpZCxgSJI3KAW8kyiVl4MSwK4VWyukDiUOTjgbu0tkW8UMkioV0I74SSROKqTjuWHVVHZlnuoY4/ERU8pAAJ7cnjntoMZOjtuBgBx5Jph9z1K21EkZ0RtNrwpLe2LltAZtKKqbzDO7ZCg4HcsScDB2itLYmWTgSDI5II4H3V3hV16itrbS4PXITQdLba13AN4We5hXO8DLvGUDvik6RorlcHI0leBGtcZrcrW5SRFdGDI6h1YcQysMgjsINcxQqqhVAVVAUADAAHAADwACpfRu3EQmhXASKZwgAwFSRVnCgeAKZSo7FFBYpSlApSlApilKDo8KnmAfKAfvrAuOjVk/F7aBz8aGJvvWqVKDTU6PvbzGKEBo5DLNHGLm5tUhVd2DEqwhlxqYsMKOZ8tdbzo/fO4JjR1AwEfaNyVVjkM3G2bUSpA48uOMZOdiuj+tQfInH9I/hVHNB87n6GtGjTyQQmWNX919u3juIwSVjBCoSAoVck8dIrctgbFW1iMa6eLySHQuhcu2TgZJ9JJrnpGw9qXHzUv8hqiKDmlKUHSWMMCCMgggjrB4EVD6EORZpC/vlvqtH68wHQp+lHocdYcVfqbc7OcSGWEhXIAdWzolC8skcVYZIDgHgcENgYDx2PeRoZYWdVaOV8KWAOmQ71cA+ACTT9GtVntCm3oyuCkgFxzHMW80TjH7Q1RxHI5Hn3wqxti3ui29jtI5JQuhkeSMxSqDle6YBlZSWwdP7bAjiCvjs+0JvYGa0S3dUnOtNPEEICh0DBGSDnJ5dtBe6RfB3HjaE+u6r+aqVTtu+9oOua29VxGfwqiKDhjgVpuwOL23WBAPq2LE+u4radqy6YJW6o3b0KTUDYsWLkL4FEnpS3s0/E0G01M2dwuLofGib0xKv5Kp1NteF3P2x27ekyj8tBSpSlApSlApSlArwvb6OJS7nA4DkSSTwACgEsT1AZr3rVtv3V00i7jdAxTLGol14aSS3buiy96gWbkFJJHNRQcX/SewmGl4zIAcjfIkOD1j2yUIPaK0PY9/aFmWSdVPtiddDXZyqe3oVUcJO9ETOBjhpzxxW32se3I/fSJuA95ltwPLiS3Q/arz2lte6jjeS4tG3catI7tbWswVVBJPud5ngAT3lBN6Fx24lnklhaRALdo5DDJOqthy+l8Ng8VzjsrdbTpbZSPu0mXXwGkhlOScAYYDBJ4VqsiK6b57NojDIySLDBbtK0TQCQPusyKDqKjgSwweWSK8No7XR4pFWIqNBOq62imlOGRJubd5sacau9HLwUH0mlS+j+2hcxlwNODpIGoqcqrhkZlUspR1IOkc6qUClKUHWSQKCScAAkk+ADiTWvbN27FdXMTIHUrDOSksTxSANJCFYq4BwQrYNU+kLYtZ/mpceUoQPXWDbR//JS9SWluB2a5p/8AbHooMzbPEwL1zp9lXf8AJVKp20/fbUfxXPot5R+aqNBO6Rn9UuO2KQDylCB6zU7Y4zdMer20fTcLGP6FUOkAzAV8Zok+vKi/mqf0b4zSnrUsPI93dt92KDYqmwH9cl+Zt/6lxVKpi8L09sC/Zkb/AN6CnSlKBSlKBSlKBULblhiSGVWK5nhEijGmQcUUkY4MNQ4jGQADnAxdqbt3vI/n7b+sg/GgpVE6brnZt9/9W5/ovVsVJ6Wpmwux129wPTE1BIHSBbeR1K5klMLxhju4yDbgAmVhpA1RFevJHCtVGx93Hctv4mM1tHbyxwlpldYYmjVCFQ7vVqIJDDnnhxr6NsyFJLeAuqt7nGRqAbmgPhrjpEoFpN2RsfQM0HTo5sFbSERqxblxOeAVFjVVGThVREUDJ73tqrQUoFKUoJ3SAZhK+M8KeZ5kU+o1h7OOdoXh6orOPzjfv/dFZe2uO5Xxp4vsHe/26xdhL+s37fxok+raQn89BlXfG6gHUk7+jdr/AHKpVOlObuPshm+1JDj+U1RoJu3e8jHXPbeqZG/LU/oiMgt/Cth5yhlP9b11mbfl07k9Upb6kMsn5Kx+iMWmNx1GBfq2kA+/NBeqbL8Mj7YJvsyRf+1Uqm3B/XIfmbkfbtz+BoKVKUoFKUoFKUoFTdve9r8/a/8A6Yv/ADVKp+3IHaLuF1MrxSBQQC27lSQqCxAyQhAyQO2gzxWB0hXNpcDrhmH+m1Yo6TaeEltdR/5G9H+gZKxdpdLrIwyq0u7JR1AmSSAnKkcBKq0FLoy+bO2PXBCfTGtc9Ivglx8zL/IahdFulNuLG1Vd5M628CssMMsuGESgqWVSqkHwEjFZ17dXdxG8a2piV1ZC9xLGpUOMFgkW8LEZ5Er5RQbAKUFKBSlKCbtM+7Ww/iO/mWCQfe4rE6McXvW8a7k/04oov7dZdzxu4R1RXDfahH3MaxuiQ9ylPjXV6fRdSJ+WgyYxm8f4sMX25Jf/AEFUqm2vG6nPUkC+gyt+cVSoNf6YSYRexbmT6trKPz+us3YKdzKeuaUfUO7/ACVP6VcSF64LhfO7wR/3DVLYXvTHrluT5jcSEerFBRqZe8Lq3PWJl9Kq35ap1N2n79an+K49NvKfy0FKlKUClKUClKUClKUCmKUoGKUpQKUpQKUpQTVGbxviwp/qSN/tCsToSc2cbeO08v8A1Z5JPzVlWpzc3DeBVgj+qHf+7WP0JH/x1n228Ledowx++gytmD3a5P8AERfMIIj+Y1Rqbsfi1weudvsxxp+SqVBru3zmdB1CAH/MvIR9yGqHR34LCfGUP9fuvxqZth/1n/tD9V7iU/0xVbYMem1gHVFEPQgFBn1M2t75a/Pn128w/GqdTNt/8A9U8X2tS/moKdKClApSlApSlApSlApSlApSlApmuHYAZPADrqBZSNfe6HUtoc7tQSrXI/esRxER/ZUd8OJ4ELQUZtu2ysVaaMMOBGsEjygcvPXaDbVs5ws0ZPUJFz6M5rJhgVFCooVRwCqAAPIBwFcT2qOMOqsOpgGHroIs9xoi2hJ4pkI+hax/iDWd0fh0WluviwxL6I1Falt+5aG2vIbdY2idLpVwrRESOjao49IYSackscKq4wWzqxvcSAAAcgAPRwoMHYY9zc9c1z6p3H4VRqb0e+DqfGMj/XkZ/wA1UqDT+kUmJJW8XI+pY3D/AHyCtst49KqvUAPQMVqG2eL3A62n9drbw/fL663IUHNTdve9oeqe29c6L+NUqm9IPeQeqW2b0XEZ/CgoiuaClApSlApSlApSlApSlApSlBrnSwmdobEZxcFmnxzFtFgyDPg1syReSRuqthRQAABgDhgch2VG2daa7y4uCc4WO1QY5CPMjnPa8mP8oVboFTNtXJAWNW0NJqy/7uNBmSXswMKD4GdTxqnWtXg3szjmJJI7UfNxKZpvMxzGfIKDzktFFnLIV07yIRRIeG6ibCpHx/aOoM3hLEDjpFbQa1zb43rhOccUlqWHgMslxHpB+QndY65UPMCre0ZtMMjeKjt6FJoMfo78Et/moj6UB/GqNY2zItMMS+KiL6FArJoNLuhmXPjSyA+Q31pF/bNboK0yA6pVHXKD9a+nl/sVudAqZ0k+DSHq0t9V1b8Kp1N6S/A7jshlPoQn8KClSpvti8HOGI9iztnyd1EAfSK8bnpGItO+hlTUdK4EcpY9SpE7O3mWgsUrytbpJFDIcg58BByDggg8QQQQQeIIIr1oFKUoFKUoFKUoFcMeFc1P2+5FvIB3zjdL2NKRGp9Lig46Pj9XRjzk1THsMzGXHm1481Ua6xoAABwAGAOoDlXag4ZgBk8q1zYrZaN24aYGuGz4DeSmU+gRsPPVPpAx9ryAc3AhHY0pEYPpcVLmUOJUHKecWw+aiQCUdnBJx5WFB3RCYIWIw09xFMwPMZcSKp+SiIv0Ko9ITi0uPmZfToOPXXTbThWtskDM6ADrJR+A82T5q7dIvgs3yCfRQUVFc0rrI2AT1An0UGnbIGZbY9Yt2P0oLyX75BW51p3R0ZkgHUE+xYw4/rNW40Cp/SFc2lwP4M39NqoVO6RH9VmHhZGjHypBoHrYUC/unxHHHgSSZwSMhFUZeQjw4yAB4zrnhmvWy2VHGSwyzsMNI51SN2FjyHxRgDwAVjqR7ack8EgjxnkA8kmo/wCknorqdrPLwtlDL+/fO5+gBxm+jhfjeCg9Nl8JblfAJFcDwDXEhPpYMfpVSqN0dhYGdi7SapSNbBRndokZwFAAUOrgDs5nnVmgUpSgUpSgUpSgVN2p3UlvH1yGQj4sSEg/9QxVSqandXbH93EqjyzOSw9EKfWoKVKUoJe2JBrgU8tbTN8iFGbPmcx1g9HYy7Kx/wCHEM/PXJE8o8wMf1zXTpDKC02TgLCkGfF9tS6XPmWNGqpsWMrCGYaWkLTOD+yZDq0n5KkL5EoNf6U3he5REIzbJ7cYZBOEOTw8BKroz1TtWy7UtzLBKi83jdVPgyykA+nFROikTyS3F0x7mUqqKVGQFLEsW+SyR6euDtrNs7tbZlt5DpUki3YngyjHuRPgZc6RnmunBJyAFOwuhLGkg5OquPpAH8a9XXII6xj01L2dIIZDA3AEl4M+FTktGO1Dnh4hXng1WoNN2A+mS3zzYRfbsgv81oR563KtNvLdo5WVeBDgpngDql31vk+Bd6Z4OHLeLw41tVjepKiuvI+A98pHAqw8DA5BHgINBkVE6RK0pigVQ5Zt86mRo+4hII7tQSDvTHjhx0niMVS2jtGKCNpJWCIgyWPqAA4kk8ABxJIA41hbCgkbVcSqUkmxiNucUS53cRxw1d0Wb4zsMkAUEWXZZEyO1tcSJpKOjXCzx5B1RviSXLYOod0OGsHhjNW/aM03vx3afuY2OT85KME/JXA5glhVXFKDpDCqqFUBVAACqAAAOQAHIV3pSgUpSgUpSgUpSgVN2NxM0njzPjyRYh++In6VUTUzo0p9qxEkHKhuAx33E548Tkk57aCpSleVzOERnPJQWPkUZP3UGo7SG+lji/5i7lZvmbWPdvnsLIB5ZBVrpZebu2YczJ7mAOZDAlgO3QHx24rtsbZIVYJGzvFh0dgMpWSQ+Uuo9Faj7Kt9LiJIiytvLdFKZ1a5HaXhgEghbXh84aDZui16QslvIoSa30iTBykgkBcToSB3LHXkHkVYeAEzds3haF5FAMtyNxbK6hgsZOBIVPjMwb6UQOMZrwOqXac0J/5S0W5Yd6AHmdkJ62DBfks58FZVvNJLdibdGRFjV41DIrBJGkRHCuQOISRuY4SoCMoKDrF0FdU074uO5wmqeFUK8t3upQqYPJtBblkk8azUtdor3rqeoSSrIvnIgR/tGqP6cQd/HNGfDqhdgPpxhl9dP8RWv71R2HIPoPGghbeS73aNNFCxGpWkjdwiK2MrIjr3UTYXJ1DSQrdzjUMa3t9pA5SFlc4Bc3MIDY4Au2JBKdIHdmIPhQCW51sp27Ee9WST5EMpB7NRUKPOax+jpcNNGU3aIyGOMsGMasgOnhkAaskKCQoOAcYADx2d0ZdnSa8k38qHUiZO5iPjKuAGcePpXsA51sNKUClKUClKUClKUClKUClKUHBrXtlbUMJe3dGJiYhd2pc7luMTsg7rj3S5VSMxsOYIrYqnbW2DDcad4DqXijozJImeplIOOw8DjlQdotvWzHTvFVuWh/c3+o+G9VNujNrOB4YpQPPGalTdGbkAiO7dlP7FwiTqewk8QPNU9tk3cef1aJgRx9qTyWxPlXIVvQaDcLdwUUjkQCPOK1vaIkDTzRoZZIbiNljHNwbZEKjqwJmbzcwMmuOjm393EIblJYWiGgPLG+h0XgjmYLo1acahkcQccMGqFlfR+2H0urpMqMrKwYF4wVdcjhnQEIHhAbxTQa9brPu3HtV23rxtcyAMks5ZljZBFKAUULzwSqoGAJbltFv8Lm+Ztv6lxWVd30UQzI6oDwGogZPUOs9gqNHtqNbiSSTVFG0cCJJMjRoxWSbIywGn3xe+xnPDNBsNK8re6jkGpGVx1qwYekV60Cpth8Iuf8r+SqVTbD4Rc+WL+mKClSlKBSlKBSlKBSlKBSlKBSlKBSlKBSlKBUva+zLNlL3EcRAwdbqoKnPAh+YOeWDnPKu021iWKQLvXBKs2cRRkcw74PdfFUE9eOdc22yRqEkrb2QcQSMJHn92nEJ8rJbrY0GDaWhJ1QQrCOW+nVmmYdiEhwPlsD8WpnS2c24hJklnfexysuQoWGBhNM4jjChiFTgrZJzwyRW5VO2tsVJwMkqy96wx1g4IPMZVT4CCoIIPGg8dj7ZsZ+7t5YXLAElCmsjmNQ77w+HrqvmtRv8AotcSLofdTpjTiUcgfANSO48u9zWHF0SkRQotLXCgKMxajgDHFmmy3lI40G43u04YRqlkSMdcjqg8mWIrUNj7bju7+4EbzRqViMMoDIsxRSJQqSqUYL3GG08e6xkLXNl0KkSYzRxW0ErDSZIlVWA4DAUxtgcB3rL6Tmtg2X0fET7x3MknWc4HDGe6ZmJwSMsxwCQukEgh3L3UXMLOvxRu5h9EnQ586cuANZlnfxyjKNnB0kcQynxWUgFT2EA1kVg3uykc6wTHKBgSpgNjxWBGHX4rAjqweNBnUqUNqPFwuQFHgnXO6PywcmI/KJX42TiqgNBzSlKBSlKBSlKBSlKBSlKBUzaMjSSLArFQVMkjKSGCAhQikd6WJI1cwFbGDginWv3VvIL15YxqdIIVKE43iNJOWUE8A2VUgnhwIJAbIC5b26IoVFCqBgKowAOoCvSsWx2lHLnSeK98jAq6HqZDxX8fBkVlUClKUClKUClKUClKUHDKDwNSrdPa8qxj3mTUI1/dOqljGvxCqsQP2dBA4EBaF1dpGpZ2CqOZY4Hk8vZWvbQeSWe1kKlI1nxGGBV2JhlzIynio05UKeOHYkDhgNnpSlApSlApSlApSlApSlAqYZAl33XASxKqn40LOxXylZcgdUbdVU68LyzSVCjjIOPCQQQchlI4qwIBBHEEZFB0vNmRS4Lrlh3rglXX5LqQy+Y1je0bhPe5tQ8WdA3mDppI8raq4DXMPMe2E8BGhZx8oHCP5QVPxTzr2g23Ax069D+JIDG/mVwCfKMig8/btyvfW4bthlVvVKEx6TT9Ngd9FOp+Zd/XFqFUc0xQTv8AEEHhLr8qKZf5kFc/4itf3q+v/wAVRpigm/4ht/A5b5KSN/Kprn9Ox/spM3kt5h62UD11RrjFBO/SM7d5bOO2V4kX7LO32aGG7fvpEiHVEpkfzSSYX/TqjWLd7Vhi4PIqk8lz3Z+Sg7pvMKDpb7HiVg5zJIOUkhLuOvTngnkUAV47SOqa2QcWDtMR1IkbqWP0pEHn7Dgb6eThDHoX97OCvnWHg7fS0eesmw2csWTku7YLyNgu+OWccABk4UAAZOBxNBl0pSgUpSgUpSgUpSgUpSgUpSgV5z26ONLqGXqYAj0GuKUGF/h+Ad4Gi7IZHjX6iEL6qfouUd7cy+RhC49cer10pQPat2OU8Z+VAT/LKK53F5+9h/7eT/fpSg49r3n76HzW759c5p+jpzzuZB8iOAD7SNSlA/QSHv3lk69U0gU+VEKr6qyrTZ8UQxHGiZ56VC58uOdKUGRilKUClKU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8"/>
          <p:cNvSpPr/>
          <p:nvPr/>
        </p:nvSpPr>
        <p:spPr>
          <a:xfrm>
            <a:off x="1785918" y="3109910"/>
            <a:ext cx="5786478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85720" y="3143248"/>
            <a:ext cx="5786478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Ex: describe the initial and goal states in the PDDL problem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714316" y="3857628"/>
            <a:ext cx="84296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2"/>
                </a:solidFill>
                <a:latin typeface="+mj-lt"/>
              </a:rPr>
              <a:t>(define (problem blocks-3)</a:t>
            </a:r>
          </a:p>
          <a:p>
            <a:r>
              <a:rPr lang="en-GB" dirty="0">
                <a:solidFill>
                  <a:schemeClr val="tx2"/>
                </a:solidFill>
                <a:latin typeface="+mj-lt"/>
              </a:rPr>
              <a:t>  (:domain blocks)</a:t>
            </a:r>
          </a:p>
          <a:p>
            <a:r>
              <a:rPr lang="en-GB" dirty="0">
                <a:solidFill>
                  <a:schemeClr val="tx2"/>
                </a:solidFill>
                <a:latin typeface="+mj-lt"/>
              </a:rPr>
              <a:t>  (:objects A B C)</a:t>
            </a:r>
          </a:p>
          <a:p>
            <a:r>
              <a:rPr lang="en-GB" dirty="0">
                <a:solidFill>
                  <a:schemeClr val="tx2"/>
                </a:solidFill>
                <a:latin typeface="+mj-lt"/>
              </a:rPr>
              <a:t>  (:init (</a:t>
            </a:r>
            <a:r>
              <a:rPr lang="en-GB" dirty="0" err="1">
                <a:solidFill>
                  <a:schemeClr val="tx2"/>
                </a:solidFill>
                <a:latin typeface="+mj-lt"/>
              </a:rPr>
              <a:t>ontable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 A) (clear B) (</a:t>
            </a:r>
            <a:r>
              <a:rPr lang="en-GB" dirty="0" err="1">
                <a:solidFill>
                  <a:schemeClr val="tx2"/>
                </a:solidFill>
                <a:latin typeface="+mj-lt"/>
              </a:rPr>
              <a:t>ontable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 B)</a:t>
            </a:r>
          </a:p>
          <a:p>
            <a:r>
              <a:rPr lang="en-GB" dirty="0">
                <a:solidFill>
                  <a:schemeClr val="tx2"/>
                </a:solidFill>
                <a:latin typeface="+mj-lt"/>
              </a:rPr>
              <a:t>           (clear C) (on C A) (</a:t>
            </a:r>
            <a:r>
              <a:rPr lang="en-GB" dirty="0" err="1">
                <a:solidFill>
                  <a:schemeClr val="tx2"/>
                </a:solidFill>
                <a:latin typeface="+mj-lt"/>
              </a:rPr>
              <a:t>handempty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))</a:t>
            </a:r>
          </a:p>
          <a:p>
            <a:endParaRPr lang="en-GB" dirty="0">
              <a:solidFill>
                <a:schemeClr val="tx2"/>
              </a:solidFill>
              <a:latin typeface="+mj-lt"/>
            </a:endParaRPr>
          </a:p>
          <a:p>
            <a:r>
              <a:rPr lang="en-GB" dirty="0">
                <a:solidFill>
                  <a:schemeClr val="tx2"/>
                </a:solidFill>
                <a:latin typeface="+mj-lt"/>
              </a:rPr>
              <a:t>  (:goal (and (on A B) (on B C)</a:t>
            </a:r>
          </a:p>
          <a:p>
            <a:r>
              <a:rPr lang="en-GB" dirty="0">
                <a:solidFill>
                  <a:schemeClr val="tx2"/>
                </a:solidFill>
                <a:latin typeface="+mj-lt"/>
              </a:rPr>
              <a:t>              (</a:t>
            </a:r>
            <a:r>
              <a:rPr lang="en-GB" dirty="0" err="1">
                <a:solidFill>
                  <a:schemeClr val="tx2"/>
                </a:solidFill>
                <a:latin typeface="+mj-lt"/>
              </a:rPr>
              <a:t>ontable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 C))</a:t>
            </a:r>
          </a:p>
          <a:p>
            <a:r>
              <a:rPr lang="en-GB" dirty="0">
                <a:solidFill>
                  <a:schemeClr val="tx2"/>
                </a:solidFill>
                <a:latin typeface="+mj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The Blocks World   (Problem file)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428596" y="1214422"/>
            <a:ext cx="8572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1357299"/>
            <a:ext cx="84296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2"/>
                </a:solidFill>
                <a:latin typeface="+mj-lt"/>
              </a:rPr>
              <a:t>(define (problem blocks-10)</a:t>
            </a:r>
          </a:p>
          <a:p>
            <a:r>
              <a:rPr lang="en-GB" dirty="0">
                <a:solidFill>
                  <a:schemeClr val="tx2"/>
                </a:solidFill>
                <a:latin typeface="+mj-lt"/>
              </a:rPr>
              <a:t>  (:domain blocks)</a:t>
            </a:r>
          </a:p>
          <a:p>
            <a:r>
              <a:rPr lang="en-GB" dirty="0">
                <a:solidFill>
                  <a:schemeClr val="tx2"/>
                </a:solidFill>
                <a:latin typeface="+mj-lt"/>
              </a:rPr>
              <a:t>  (:objects b1 b2 b3 b4 b5 b6 b7 b8 b9 b10)</a:t>
            </a:r>
          </a:p>
          <a:p>
            <a:r>
              <a:rPr lang="en-GB" dirty="0">
                <a:solidFill>
                  <a:schemeClr val="tx2"/>
                </a:solidFill>
                <a:latin typeface="+mj-lt"/>
              </a:rPr>
              <a:t>  (:init (clear b1) (</a:t>
            </a:r>
            <a:r>
              <a:rPr lang="en-GB" dirty="0" err="1">
                <a:solidFill>
                  <a:schemeClr val="tx2"/>
                </a:solidFill>
                <a:latin typeface="+mj-lt"/>
              </a:rPr>
              <a:t>ontable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 b1) (clear b2) (</a:t>
            </a:r>
            <a:r>
              <a:rPr lang="en-GB" dirty="0" err="1">
                <a:solidFill>
                  <a:schemeClr val="tx2"/>
                </a:solidFill>
                <a:latin typeface="+mj-lt"/>
              </a:rPr>
              <a:t>ontable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 b2)</a:t>
            </a:r>
          </a:p>
          <a:p>
            <a:r>
              <a:rPr lang="en-GB" dirty="0">
                <a:solidFill>
                  <a:schemeClr val="tx2"/>
                </a:solidFill>
                <a:latin typeface="+mj-lt"/>
              </a:rPr>
              <a:t>         (clear b3) (</a:t>
            </a:r>
            <a:r>
              <a:rPr lang="en-GB" dirty="0" err="1">
                <a:solidFill>
                  <a:schemeClr val="tx2"/>
                </a:solidFill>
                <a:latin typeface="+mj-lt"/>
              </a:rPr>
              <a:t>ontable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 b3)  (clear b4) (</a:t>
            </a:r>
            <a:r>
              <a:rPr lang="en-GB" dirty="0" err="1">
                <a:solidFill>
                  <a:schemeClr val="tx2"/>
                </a:solidFill>
                <a:latin typeface="+mj-lt"/>
              </a:rPr>
              <a:t>ontable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 b4)</a:t>
            </a:r>
          </a:p>
          <a:p>
            <a:r>
              <a:rPr lang="en-GB" dirty="0">
                <a:solidFill>
                  <a:schemeClr val="tx2"/>
                </a:solidFill>
                <a:latin typeface="+mj-lt"/>
              </a:rPr>
              <a:t>         (clear b5) (</a:t>
            </a:r>
            <a:r>
              <a:rPr lang="en-GB" dirty="0" err="1">
                <a:solidFill>
                  <a:schemeClr val="tx2"/>
                </a:solidFill>
                <a:latin typeface="+mj-lt"/>
              </a:rPr>
              <a:t>ontable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 b5)  (clear b6) (</a:t>
            </a:r>
            <a:r>
              <a:rPr lang="en-GB" dirty="0" err="1">
                <a:solidFill>
                  <a:schemeClr val="tx2"/>
                </a:solidFill>
                <a:latin typeface="+mj-lt"/>
              </a:rPr>
              <a:t>ontable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 b6)</a:t>
            </a:r>
          </a:p>
          <a:p>
            <a:r>
              <a:rPr lang="en-GB" dirty="0">
                <a:solidFill>
                  <a:schemeClr val="tx2"/>
                </a:solidFill>
                <a:latin typeface="+mj-lt"/>
              </a:rPr>
              <a:t>         (clear b7) (</a:t>
            </a:r>
            <a:r>
              <a:rPr lang="en-GB" dirty="0" err="1">
                <a:solidFill>
                  <a:schemeClr val="tx2"/>
                </a:solidFill>
                <a:latin typeface="+mj-lt"/>
              </a:rPr>
              <a:t>ontable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 b7)  (clear b8) (</a:t>
            </a:r>
            <a:r>
              <a:rPr lang="en-GB" dirty="0" err="1">
                <a:solidFill>
                  <a:schemeClr val="tx2"/>
                </a:solidFill>
                <a:latin typeface="+mj-lt"/>
              </a:rPr>
              <a:t>ontable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 b8)</a:t>
            </a:r>
          </a:p>
          <a:p>
            <a:r>
              <a:rPr lang="en-GB" dirty="0">
                <a:solidFill>
                  <a:schemeClr val="tx2"/>
                </a:solidFill>
                <a:latin typeface="+mj-lt"/>
              </a:rPr>
              <a:t>         (clear b9) (</a:t>
            </a:r>
            <a:r>
              <a:rPr lang="en-GB" dirty="0" err="1">
                <a:solidFill>
                  <a:schemeClr val="tx2"/>
                </a:solidFill>
                <a:latin typeface="+mj-lt"/>
              </a:rPr>
              <a:t>ontable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 b9)  (clear b10) (</a:t>
            </a:r>
            <a:r>
              <a:rPr lang="en-GB" dirty="0" err="1">
                <a:solidFill>
                  <a:schemeClr val="tx2"/>
                </a:solidFill>
                <a:latin typeface="+mj-lt"/>
              </a:rPr>
              <a:t>ontable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 b10)</a:t>
            </a:r>
          </a:p>
          <a:p>
            <a:r>
              <a:rPr lang="en-GB" dirty="0">
                <a:solidFill>
                  <a:schemeClr val="tx2"/>
                </a:solidFill>
                <a:latin typeface="+mj-lt"/>
              </a:rPr>
              <a:t>         (</a:t>
            </a:r>
            <a:r>
              <a:rPr lang="en-GB" dirty="0" err="1">
                <a:solidFill>
                  <a:schemeClr val="tx2"/>
                </a:solidFill>
                <a:latin typeface="+mj-lt"/>
              </a:rPr>
              <a:t>handempty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))</a:t>
            </a:r>
          </a:p>
          <a:p>
            <a:endParaRPr lang="en-GB" dirty="0">
              <a:solidFill>
                <a:schemeClr val="tx2"/>
              </a:solidFill>
              <a:latin typeface="+mj-lt"/>
            </a:endParaRPr>
          </a:p>
          <a:p>
            <a:r>
              <a:rPr lang="en-GB" dirty="0">
                <a:solidFill>
                  <a:schemeClr val="tx2"/>
                </a:solidFill>
                <a:latin typeface="+mj-lt"/>
              </a:rPr>
              <a:t>  (:goal (and (on b2 b1) (on b3 b2)</a:t>
            </a:r>
          </a:p>
          <a:p>
            <a:r>
              <a:rPr lang="en-GB" dirty="0">
                <a:solidFill>
                  <a:schemeClr val="tx2"/>
                </a:solidFill>
                <a:latin typeface="+mj-lt"/>
              </a:rPr>
              <a:t>              (on b4 b3) (on b5 b4)</a:t>
            </a:r>
          </a:p>
          <a:p>
            <a:r>
              <a:rPr lang="en-GB" dirty="0">
                <a:solidFill>
                  <a:schemeClr val="tx2"/>
                </a:solidFill>
                <a:latin typeface="+mj-lt"/>
              </a:rPr>
              <a:t>              (on b6 b5) (on b7 b6)</a:t>
            </a:r>
          </a:p>
          <a:p>
            <a:r>
              <a:rPr lang="en-GB" dirty="0">
                <a:solidFill>
                  <a:schemeClr val="tx2"/>
                </a:solidFill>
                <a:latin typeface="+mj-lt"/>
              </a:rPr>
              <a:t>              (on b8 b7) (on b9 b8)</a:t>
            </a:r>
          </a:p>
          <a:p>
            <a:r>
              <a:rPr lang="en-GB" dirty="0">
                <a:solidFill>
                  <a:schemeClr val="tx2"/>
                </a:solidFill>
                <a:latin typeface="+mj-lt"/>
              </a:rPr>
              <a:t>              (on b10 b9)))</a:t>
            </a:r>
          </a:p>
          <a:p>
            <a:r>
              <a:rPr lang="en-GB" dirty="0">
                <a:solidFill>
                  <a:schemeClr val="tx2"/>
                </a:solidFill>
                <a:latin typeface="+mj-lt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GB" dirty="0">
                <a:latin typeface="+mj-lt"/>
              </a:rPr>
              <a:t>AI Planning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25963"/>
          </a:xfrm>
        </p:spPr>
        <p:txBody>
          <a:bodyPr/>
          <a:lstStyle/>
          <a:p>
            <a:pPr>
              <a:buNone/>
            </a:pPr>
            <a:r>
              <a:rPr lang="en-GB" dirty="0">
                <a:latin typeface="+mj-lt"/>
              </a:rPr>
              <a:t>Given:</a:t>
            </a:r>
          </a:p>
          <a:p>
            <a:pPr>
              <a:buFontTx/>
              <a:buChar char="-"/>
            </a:pPr>
            <a:r>
              <a:rPr lang="en-GB" dirty="0">
                <a:latin typeface="+mj-lt"/>
              </a:rPr>
              <a:t>An initial state I</a:t>
            </a:r>
          </a:p>
          <a:p>
            <a:pPr>
              <a:buFontTx/>
              <a:buChar char="-"/>
            </a:pPr>
            <a:r>
              <a:rPr lang="en-GB" dirty="0">
                <a:latin typeface="+mj-lt"/>
              </a:rPr>
              <a:t>A goal state G</a:t>
            </a:r>
          </a:p>
          <a:p>
            <a:pPr>
              <a:buFontTx/>
              <a:buChar char="-"/>
            </a:pPr>
            <a:r>
              <a:rPr lang="en-GB" dirty="0">
                <a:latin typeface="+mj-lt"/>
              </a:rPr>
              <a:t>A set of actions</a:t>
            </a:r>
          </a:p>
          <a:p>
            <a:pPr>
              <a:buFontTx/>
              <a:buChar char="-"/>
            </a:pPr>
            <a:endParaRPr lang="en-GB" dirty="0">
              <a:latin typeface="+mj-lt"/>
            </a:endParaRPr>
          </a:p>
          <a:p>
            <a:pPr>
              <a:buNone/>
            </a:pPr>
            <a:r>
              <a:rPr lang="en-GB" dirty="0">
                <a:latin typeface="+mj-lt"/>
              </a:rPr>
              <a:t>Find:</a:t>
            </a:r>
          </a:p>
          <a:p>
            <a:pPr>
              <a:buFontTx/>
              <a:buChar char="-"/>
            </a:pPr>
            <a:r>
              <a:rPr lang="en-GB" dirty="0">
                <a:latin typeface="+mj-lt"/>
              </a:rPr>
              <a:t>A plan (a sequence of actions that bring the system from I to G)</a:t>
            </a:r>
          </a:p>
          <a:p>
            <a:pPr>
              <a:buNone/>
            </a:pPr>
            <a:endParaRPr lang="en-GB" dirty="0">
              <a:latin typeface="+mj-lt"/>
            </a:endParaRPr>
          </a:p>
          <a:p>
            <a:pPr>
              <a:buNone/>
            </a:pPr>
            <a:r>
              <a:rPr lang="en-GB" i="1" dirty="0">
                <a:latin typeface="+mj-lt"/>
              </a:rPr>
              <a:t>More interesting</a:t>
            </a:r>
            <a:r>
              <a:rPr lang="en-GB" dirty="0">
                <a:latin typeface="+mj-lt"/>
              </a:rPr>
              <a:t>: finding an 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optimal </a:t>
            </a:r>
            <a:r>
              <a:rPr lang="en-GB" dirty="0">
                <a:latin typeface="+mj-lt"/>
              </a:rPr>
              <a:t>plan (that is the best way to reach the 		goal state)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 Logistics Domain</a:t>
            </a:r>
            <a:endParaRPr lang="en-GB" dirty="0">
              <a:latin typeface="+mn-lt"/>
            </a:endParaRPr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4648200" y="39624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auto">
          <a:xfrm flipH="1">
            <a:off x="6623050" y="4089400"/>
            <a:ext cx="61913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26" name="Oval 54"/>
          <p:cNvSpPr>
            <a:spLocks noChangeArrowheads="1"/>
          </p:cNvSpPr>
          <p:nvPr/>
        </p:nvSpPr>
        <p:spPr bwMode="auto">
          <a:xfrm>
            <a:off x="304800" y="6096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27" name="Text Box 55"/>
          <p:cNvSpPr txBox="1">
            <a:spLocks noChangeArrowheads="1"/>
          </p:cNvSpPr>
          <p:nvPr/>
        </p:nvSpPr>
        <p:spPr bwMode="auto">
          <a:xfrm>
            <a:off x="669925" y="5146675"/>
            <a:ext cx="834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Cargos</a:t>
            </a:r>
            <a:endParaRPr lang="en-GB" dirty="0">
              <a:latin typeface="+mj-lt"/>
            </a:endParaRPr>
          </a:p>
        </p:txBody>
      </p:sp>
      <p:sp>
        <p:nvSpPr>
          <p:cNvPr id="3128" name="Text Box 56"/>
          <p:cNvSpPr txBox="1">
            <a:spLocks noChangeArrowheads="1"/>
          </p:cNvSpPr>
          <p:nvPr/>
        </p:nvSpPr>
        <p:spPr bwMode="auto">
          <a:xfrm>
            <a:off x="669925" y="5527675"/>
            <a:ext cx="7741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Trucks</a:t>
            </a:r>
            <a:endParaRPr lang="en-GB" dirty="0">
              <a:latin typeface="+mj-lt"/>
            </a:endParaRPr>
          </a:p>
        </p:txBody>
      </p:sp>
      <p:sp>
        <p:nvSpPr>
          <p:cNvPr id="3129" name="Text Box 57"/>
          <p:cNvSpPr txBox="1">
            <a:spLocks noChangeArrowheads="1"/>
          </p:cNvSpPr>
          <p:nvPr/>
        </p:nvSpPr>
        <p:spPr bwMode="auto">
          <a:xfrm>
            <a:off x="669925" y="5984875"/>
            <a:ext cx="1809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Destination point</a:t>
            </a:r>
            <a:endParaRPr lang="en-GB" dirty="0">
              <a:latin typeface="+mj-lt"/>
            </a:endParaRPr>
          </a:p>
        </p:txBody>
      </p:sp>
      <p:sp>
        <p:nvSpPr>
          <p:cNvPr id="3130" name="Text Box 58"/>
          <p:cNvSpPr txBox="1">
            <a:spLocks noChangeArrowheads="1"/>
          </p:cNvSpPr>
          <p:nvPr/>
        </p:nvSpPr>
        <p:spPr bwMode="auto">
          <a:xfrm>
            <a:off x="609600" y="2209800"/>
            <a:ext cx="189026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Constraints:</a:t>
            </a:r>
          </a:p>
          <a:p>
            <a:r>
              <a:rPr lang="en-US" dirty="0">
                <a:latin typeface="+mj-lt"/>
              </a:rPr>
              <a:t>Fuel</a:t>
            </a:r>
          </a:p>
          <a:p>
            <a:r>
              <a:rPr lang="en-US" dirty="0">
                <a:latin typeface="+mj-lt"/>
              </a:rPr>
              <a:t>Truck capacity</a:t>
            </a:r>
          </a:p>
          <a:p>
            <a:r>
              <a:rPr lang="en-US" dirty="0">
                <a:latin typeface="+mj-lt"/>
              </a:rPr>
              <a:t>Number of drivers</a:t>
            </a:r>
          </a:p>
          <a:p>
            <a:r>
              <a:rPr lang="en-US" dirty="0">
                <a:latin typeface="+mj-lt"/>
              </a:rPr>
              <a:t>…</a:t>
            </a:r>
          </a:p>
          <a:p>
            <a:r>
              <a:rPr lang="en-US" dirty="0">
                <a:latin typeface="+mj-lt"/>
              </a:rPr>
              <a:t>…</a:t>
            </a:r>
            <a:endParaRPr lang="en-GB" dirty="0">
              <a:latin typeface="+mj-lt"/>
            </a:endParaRP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3810000" y="2209800"/>
            <a:ext cx="4521200" cy="3429000"/>
            <a:chOff x="2400" y="1392"/>
            <a:chExt cx="2848" cy="2160"/>
          </a:xfrm>
        </p:grpSpPr>
        <p:sp>
          <p:nvSpPr>
            <p:cNvPr id="3076" name="Oval 4"/>
            <p:cNvSpPr>
              <a:spLocks noChangeArrowheads="1"/>
            </p:cNvSpPr>
            <p:nvPr/>
          </p:nvSpPr>
          <p:spPr bwMode="auto">
            <a:xfrm>
              <a:off x="2872" y="1976"/>
              <a:ext cx="119" cy="112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3306" y="1713"/>
              <a:ext cx="118" cy="113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3975" y="1938"/>
              <a:ext cx="118" cy="1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3975" y="1563"/>
              <a:ext cx="118" cy="113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2833" y="2426"/>
              <a:ext cx="118" cy="113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3384" y="2163"/>
              <a:ext cx="118" cy="113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4172" y="2464"/>
              <a:ext cx="118" cy="112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3345" y="2914"/>
              <a:ext cx="118" cy="113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4447" y="1938"/>
              <a:ext cx="119" cy="113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3660" y="2539"/>
              <a:ext cx="118" cy="112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4762" y="2464"/>
              <a:ext cx="119" cy="112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4605" y="2839"/>
              <a:ext cx="118" cy="113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4093" y="2989"/>
              <a:ext cx="118" cy="113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4920" y="2013"/>
              <a:ext cx="118" cy="113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V="1">
              <a:off x="2951" y="2276"/>
              <a:ext cx="433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 flipV="1">
              <a:off x="2912" y="2088"/>
              <a:ext cx="0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V="1">
              <a:off x="3739" y="2051"/>
              <a:ext cx="275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 flipV="1">
              <a:off x="3424" y="2614"/>
              <a:ext cx="236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 flipH="1" flipV="1">
              <a:off x="3384" y="1788"/>
              <a:ext cx="79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V="1">
              <a:off x="3424" y="1601"/>
              <a:ext cx="551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4093" y="1638"/>
              <a:ext cx="866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02" name="Line 30"/>
            <p:cNvSpPr>
              <a:spLocks noChangeShapeType="1"/>
            </p:cNvSpPr>
            <p:nvPr/>
          </p:nvSpPr>
          <p:spPr bwMode="auto">
            <a:xfrm>
              <a:off x="4054" y="2051"/>
              <a:ext cx="157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03" name="Line 31"/>
            <p:cNvSpPr>
              <a:spLocks noChangeShapeType="1"/>
            </p:cNvSpPr>
            <p:nvPr/>
          </p:nvSpPr>
          <p:spPr bwMode="auto">
            <a:xfrm flipV="1">
              <a:off x="4251" y="2051"/>
              <a:ext cx="236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05" name="Line 33"/>
            <p:cNvSpPr>
              <a:spLocks noChangeShapeType="1"/>
            </p:cNvSpPr>
            <p:nvPr/>
          </p:nvSpPr>
          <p:spPr bwMode="auto">
            <a:xfrm flipV="1">
              <a:off x="4684" y="2576"/>
              <a:ext cx="118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06" name="Line 34"/>
            <p:cNvSpPr>
              <a:spLocks noChangeShapeType="1"/>
            </p:cNvSpPr>
            <p:nvPr/>
          </p:nvSpPr>
          <p:spPr bwMode="auto">
            <a:xfrm>
              <a:off x="4290" y="2539"/>
              <a:ext cx="4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07" name="Freeform 35"/>
            <p:cNvSpPr>
              <a:spLocks/>
            </p:cNvSpPr>
            <p:nvPr/>
          </p:nvSpPr>
          <p:spPr bwMode="auto">
            <a:xfrm>
              <a:off x="2400" y="2051"/>
              <a:ext cx="1831" cy="1463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144" y="1008"/>
                </a:cxn>
                <a:cxn ang="0">
                  <a:pos x="1440" y="1776"/>
                </a:cxn>
                <a:cxn ang="0">
                  <a:pos x="2112" y="1344"/>
                </a:cxn>
                <a:cxn ang="0">
                  <a:pos x="2160" y="1296"/>
                </a:cxn>
              </a:cxnLst>
              <a:rect l="0" t="0" r="r" b="b"/>
              <a:pathLst>
                <a:path w="2232" h="1832">
                  <a:moveTo>
                    <a:pt x="576" y="0"/>
                  </a:moveTo>
                  <a:cubicBezTo>
                    <a:pt x="288" y="356"/>
                    <a:pt x="0" y="712"/>
                    <a:pt x="144" y="1008"/>
                  </a:cubicBezTo>
                  <a:cubicBezTo>
                    <a:pt x="288" y="1304"/>
                    <a:pt x="1112" y="1720"/>
                    <a:pt x="1440" y="1776"/>
                  </a:cubicBezTo>
                  <a:cubicBezTo>
                    <a:pt x="1768" y="1832"/>
                    <a:pt x="1992" y="1424"/>
                    <a:pt x="2112" y="1344"/>
                  </a:cubicBezTo>
                  <a:cubicBezTo>
                    <a:pt x="2232" y="1264"/>
                    <a:pt x="2196" y="1280"/>
                    <a:pt x="2160" y="1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08" name="Freeform 36"/>
            <p:cNvSpPr>
              <a:spLocks/>
            </p:cNvSpPr>
            <p:nvPr/>
          </p:nvSpPr>
          <p:spPr bwMode="auto">
            <a:xfrm>
              <a:off x="3424" y="2051"/>
              <a:ext cx="1824" cy="1501"/>
            </a:xfrm>
            <a:custGeom>
              <a:avLst/>
              <a:gdLst/>
              <a:ahLst/>
              <a:cxnLst>
                <a:cxn ang="0">
                  <a:pos x="1392" y="0"/>
                </a:cxn>
                <a:cxn ang="0">
                  <a:pos x="2160" y="432"/>
                </a:cxn>
                <a:cxn ang="0">
                  <a:pos x="1776" y="1440"/>
                </a:cxn>
                <a:cxn ang="0">
                  <a:pos x="768" y="1728"/>
                </a:cxn>
                <a:cxn ang="0">
                  <a:pos x="0" y="1152"/>
                </a:cxn>
              </a:cxnLst>
              <a:rect l="0" t="0" r="r" b="b"/>
              <a:pathLst>
                <a:path w="2224" h="1776">
                  <a:moveTo>
                    <a:pt x="1392" y="0"/>
                  </a:moveTo>
                  <a:cubicBezTo>
                    <a:pt x="1744" y="96"/>
                    <a:pt x="2096" y="192"/>
                    <a:pt x="2160" y="432"/>
                  </a:cubicBezTo>
                  <a:cubicBezTo>
                    <a:pt x="2224" y="672"/>
                    <a:pt x="2008" y="1224"/>
                    <a:pt x="1776" y="1440"/>
                  </a:cubicBezTo>
                  <a:cubicBezTo>
                    <a:pt x="1544" y="1656"/>
                    <a:pt x="1064" y="1776"/>
                    <a:pt x="768" y="1728"/>
                  </a:cubicBezTo>
                  <a:cubicBezTo>
                    <a:pt x="472" y="1680"/>
                    <a:pt x="128" y="1248"/>
                    <a:pt x="0" y="1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3" name="Group 68"/>
            <p:cNvGrpSpPr>
              <a:grpSpLocks/>
            </p:cNvGrpSpPr>
            <p:nvPr/>
          </p:nvGrpSpPr>
          <p:grpSpPr bwMode="auto">
            <a:xfrm>
              <a:off x="3266" y="2016"/>
              <a:ext cx="158" cy="147"/>
              <a:chOff x="3266" y="2016"/>
              <a:chExt cx="158" cy="147"/>
            </a:xfrm>
          </p:grpSpPr>
          <p:sp>
            <p:nvSpPr>
              <p:cNvPr id="3113" name="Rectangle 41"/>
              <p:cNvSpPr>
                <a:spLocks noChangeArrowheads="1"/>
              </p:cNvSpPr>
              <p:nvPr/>
            </p:nvSpPr>
            <p:spPr bwMode="auto">
              <a:xfrm>
                <a:off x="3266" y="2088"/>
                <a:ext cx="158" cy="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14" name="Rectangle 42"/>
              <p:cNvSpPr>
                <a:spLocks noChangeArrowheads="1"/>
              </p:cNvSpPr>
              <p:nvPr/>
            </p:nvSpPr>
            <p:spPr bwMode="auto">
              <a:xfrm>
                <a:off x="3312" y="2016"/>
                <a:ext cx="79" cy="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20" name="Rectangle 48"/>
            <p:cNvSpPr>
              <a:spLocks noChangeArrowheads="1"/>
            </p:cNvSpPr>
            <p:nvPr/>
          </p:nvSpPr>
          <p:spPr bwMode="auto">
            <a:xfrm>
              <a:off x="2784" y="1899"/>
              <a:ext cx="158" cy="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21" name="Rectangle 49"/>
            <p:cNvSpPr>
              <a:spLocks noChangeArrowheads="1"/>
            </p:cNvSpPr>
            <p:nvPr/>
          </p:nvSpPr>
          <p:spPr bwMode="auto">
            <a:xfrm>
              <a:off x="2832" y="1824"/>
              <a:ext cx="79" cy="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4" name="Group 69"/>
            <p:cNvGrpSpPr>
              <a:grpSpLocks/>
            </p:cNvGrpSpPr>
            <p:nvPr/>
          </p:nvGrpSpPr>
          <p:grpSpPr bwMode="auto">
            <a:xfrm>
              <a:off x="4752" y="2304"/>
              <a:ext cx="158" cy="147"/>
              <a:chOff x="3266" y="2016"/>
              <a:chExt cx="158" cy="147"/>
            </a:xfrm>
          </p:grpSpPr>
          <p:sp>
            <p:nvSpPr>
              <p:cNvPr id="3142" name="Rectangle 70"/>
              <p:cNvSpPr>
                <a:spLocks noChangeArrowheads="1"/>
              </p:cNvSpPr>
              <p:nvPr/>
            </p:nvSpPr>
            <p:spPr bwMode="auto">
              <a:xfrm>
                <a:off x="3266" y="2088"/>
                <a:ext cx="158" cy="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43" name="Rectangle 71"/>
              <p:cNvSpPr>
                <a:spLocks noChangeArrowheads="1"/>
              </p:cNvSpPr>
              <p:nvPr/>
            </p:nvSpPr>
            <p:spPr bwMode="auto">
              <a:xfrm>
                <a:off x="3312" y="2016"/>
                <a:ext cx="79" cy="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" name="Group 76"/>
            <p:cNvGrpSpPr>
              <a:grpSpLocks/>
            </p:cNvGrpSpPr>
            <p:nvPr/>
          </p:nvGrpSpPr>
          <p:grpSpPr bwMode="auto">
            <a:xfrm>
              <a:off x="3792" y="2640"/>
              <a:ext cx="202" cy="195"/>
              <a:chOff x="3542" y="2877"/>
              <a:chExt cx="202" cy="195"/>
            </a:xfrm>
          </p:grpSpPr>
          <p:sp>
            <p:nvSpPr>
              <p:cNvPr id="3112" name="Rectangle 40"/>
              <p:cNvSpPr>
                <a:spLocks noChangeArrowheads="1"/>
              </p:cNvSpPr>
              <p:nvPr/>
            </p:nvSpPr>
            <p:spPr bwMode="auto">
              <a:xfrm>
                <a:off x="3542" y="2877"/>
                <a:ext cx="118" cy="1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44" name="Rectangle 72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45" name="Oval 73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46" name="Oval 74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6" name="Group 79"/>
            <p:cNvGrpSpPr>
              <a:grpSpLocks/>
            </p:cNvGrpSpPr>
            <p:nvPr/>
          </p:nvGrpSpPr>
          <p:grpSpPr bwMode="auto">
            <a:xfrm>
              <a:off x="4128" y="1392"/>
              <a:ext cx="202" cy="195"/>
              <a:chOff x="3542" y="2877"/>
              <a:chExt cx="202" cy="195"/>
            </a:xfrm>
          </p:grpSpPr>
          <p:sp>
            <p:nvSpPr>
              <p:cNvPr id="3152" name="Rectangle 80"/>
              <p:cNvSpPr>
                <a:spLocks noChangeArrowheads="1"/>
              </p:cNvSpPr>
              <p:nvPr/>
            </p:nvSpPr>
            <p:spPr bwMode="auto">
              <a:xfrm>
                <a:off x="3542" y="2877"/>
                <a:ext cx="118" cy="1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3" name="Rectangle 81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4" name="Oval 82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5" name="Oval 83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7" name="Group 84"/>
            <p:cNvGrpSpPr>
              <a:grpSpLocks/>
            </p:cNvGrpSpPr>
            <p:nvPr/>
          </p:nvGrpSpPr>
          <p:grpSpPr bwMode="auto">
            <a:xfrm>
              <a:off x="4416" y="2784"/>
              <a:ext cx="202" cy="195"/>
              <a:chOff x="3542" y="2877"/>
              <a:chExt cx="202" cy="195"/>
            </a:xfrm>
          </p:grpSpPr>
          <p:sp>
            <p:nvSpPr>
              <p:cNvPr id="3157" name="Rectangle 85"/>
              <p:cNvSpPr>
                <a:spLocks noChangeArrowheads="1"/>
              </p:cNvSpPr>
              <p:nvPr/>
            </p:nvSpPr>
            <p:spPr bwMode="auto">
              <a:xfrm>
                <a:off x="3542" y="2877"/>
                <a:ext cx="118" cy="1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8" name="Rectangle 86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59" name="Oval 87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60" name="Oval 88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8" name="Group 89"/>
          <p:cNvGrpSpPr>
            <a:grpSpLocks/>
          </p:cNvGrpSpPr>
          <p:nvPr/>
        </p:nvGrpSpPr>
        <p:grpSpPr bwMode="auto">
          <a:xfrm>
            <a:off x="304800" y="5638800"/>
            <a:ext cx="320675" cy="309563"/>
            <a:chOff x="3542" y="2877"/>
            <a:chExt cx="202" cy="195"/>
          </a:xfrm>
        </p:grpSpPr>
        <p:sp>
          <p:nvSpPr>
            <p:cNvPr id="3162" name="Rectangle 90"/>
            <p:cNvSpPr>
              <a:spLocks noChangeArrowheads="1"/>
            </p:cNvSpPr>
            <p:nvPr/>
          </p:nvSpPr>
          <p:spPr bwMode="auto">
            <a:xfrm>
              <a:off x="3542" y="2877"/>
              <a:ext cx="118" cy="1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63" name="Rectangle 91"/>
            <p:cNvSpPr>
              <a:spLocks noChangeArrowheads="1"/>
            </p:cNvSpPr>
            <p:nvPr/>
          </p:nvSpPr>
          <p:spPr bwMode="auto">
            <a:xfrm>
              <a:off x="3648" y="297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64" name="Oval 92"/>
            <p:cNvSpPr>
              <a:spLocks noChangeArrowheads="1"/>
            </p:cNvSpPr>
            <p:nvPr/>
          </p:nvSpPr>
          <p:spPr bwMode="auto">
            <a:xfrm>
              <a:off x="3648" y="30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65" name="Oval 93"/>
            <p:cNvSpPr>
              <a:spLocks noChangeArrowheads="1"/>
            </p:cNvSpPr>
            <p:nvPr/>
          </p:nvSpPr>
          <p:spPr bwMode="auto">
            <a:xfrm>
              <a:off x="3552" y="30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304800" y="5257800"/>
            <a:ext cx="250825" cy="233363"/>
            <a:chOff x="3266" y="2016"/>
            <a:chExt cx="158" cy="147"/>
          </a:xfrm>
        </p:grpSpPr>
        <p:sp>
          <p:nvSpPr>
            <p:cNvPr id="3167" name="Rectangle 95"/>
            <p:cNvSpPr>
              <a:spLocks noChangeArrowheads="1"/>
            </p:cNvSpPr>
            <p:nvPr/>
          </p:nvSpPr>
          <p:spPr bwMode="auto">
            <a:xfrm>
              <a:off x="3266" y="2088"/>
              <a:ext cx="158" cy="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68" name="Rectangle 96"/>
            <p:cNvSpPr>
              <a:spLocks noChangeArrowheads="1"/>
            </p:cNvSpPr>
            <p:nvPr/>
          </p:nvSpPr>
          <p:spPr bwMode="auto">
            <a:xfrm>
              <a:off x="3312" y="2016"/>
              <a:ext cx="79" cy="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171" name="Text Box 99"/>
          <p:cNvSpPr txBox="1">
            <a:spLocks noChangeArrowheads="1"/>
          </p:cNvSpPr>
          <p:nvPr/>
        </p:nvSpPr>
        <p:spPr bwMode="auto">
          <a:xfrm>
            <a:off x="3500430" y="5678509"/>
            <a:ext cx="5197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Goal:</a:t>
            </a:r>
            <a:r>
              <a:rPr lang="en-US" dirty="0">
                <a:latin typeface="+mj-lt"/>
              </a:rPr>
              <a:t> all cargos at a destination point</a:t>
            </a:r>
            <a:endParaRPr lang="en-GB" dirty="0">
              <a:latin typeface="+mj-lt"/>
            </a:endParaRPr>
          </a:p>
        </p:txBody>
      </p:sp>
      <p:sp>
        <p:nvSpPr>
          <p:cNvPr id="3172" name="Text Box 100"/>
          <p:cNvSpPr txBox="1">
            <a:spLocks noChangeArrowheads="1"/>
          </p:cNvSpPr>
          <p:nvPr/>
        </p:nvSpPr>
        <p:spPr bwMode="auto">
          <a:xfrm>
            <a:off x="3505200" y="2133600"/>
            <a:ext cx="12755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Initial State</a:t>
            </a:r>
            <a:endParaRPr lang="en-GB" b="1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Logistics Domain: Problem </a:t>
            </a:r>
            <a:r>
              <a:rPr lang="en-US" dirty="0" err="1">
                <a:latin typeface="+mj-lt"/>
              </a:rPr>
              <a:t>Modelling</a:t>
            </a:r>
            <a:endParaRPr lang="en-GB" dirty="0">
              <a:latin typeface="+mj-lt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90" y="1600200"/>
            <a:ext cx="9001156" cy="4525963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latin typeface="+mj-lt"/>
              </a:rPr>
              <a:t>We need to define: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The objects involved in the problem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The relations between the objects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The set of possible actions (with preconditions and effects)</a:t>
            </a:r>
          </a:p>
          <a:p>
            <a:pPr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5143504" y="1500174"/>
            <a:ext cx="3663944" cy="3071834"/>
            <a:chOff x="2400" y="1392"/>
            <a:chExt cx="2848" cy="216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872" y="1976"/>
              <a:ext cx="119" cy="112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306" y="1713"/>
              <a:ext cx="118" cy="113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975" y="1938"/>
              <a:ext cx="118" cy="1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975" y="1563"/>
              <a:ext cx="118" cy="113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833" y="2426"/>
              <a:ext cx="118" cy="113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384" y="2163"/>
              <a:ext cx="118" cy="113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172" y="2464"/>
              <a:ext cx="118" cy="112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345" y="2914"/>
              <a:ext cx="118" cy="113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447" y="1938"/>
              <a:ext cx="119" cy="113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660" y="2539"/>
              <a:ext cx="118" cy="112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4762" y="2464"/>
              <a:ext cx="119" cy="112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4605" y="2839"/>
              <a:ext cx="118" cy="113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093" y="2989"/>
              <a:ext cx="118" cy="113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920" y="2013"/>
              <a:ext cx="118" cy="113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 flipV="1">
              <a:off x="2951" y="2276"/>
              <a:ext cx="433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V="1">
              <a:off x="2912" y="2088"/>
              <a:ext cx="0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 flipV="1">
              <a:off x="3739" y="2051"/>
              <a:ext cx="275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 flipV="1">
              <a:off x="3424" y="2614"/>
              <a:ext cx="236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 flipH="1" flipV="1">
              <a:off x="3384" y="1788"/>
              <a:ext cx="79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 flipV="1">
              <a:off x="3424" y="1601"/>
              <a:ext cx="551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4093" y="1638"/>
              <a:ext cx="866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4054" y="2051"/>
              <a:ext cx="157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 flipV="1">
              <a:off x="4251" y="2051"/>
              <a:ext cx="236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 flipV="1">
              <a:off x="4684" y="2576"/>
              <a:ext cx="118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>
              <a:off x="4290" y="2539"/>
              <a:ext cx="4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35"/>
            <p:cNvSpPr>
              <a:spLocks/>
            </p:cNvSpPr>
            <p:nvPr/>
          </p:nvSpPr>
          <p:spPr bwMode="auto">
            <a:xfrm>
              <a:off x="2400" y="2051"/>
              <a:ext cx="1831" cy="1463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144" y="1008"/>
                </a:cxn>
                <a:cxn ang="0">
                  <a:pos x="1440" y="1776"/>
                </a:cxn>
                <a:cxn ang="0">
                  <a:pos x="2112" y="1344"/>
                </a:cxn>
                <a:cxn ang="0">
                  <a:pos x="2160" y="1296"/>
                </a:cxn>
              </a:cxnLst>
              <a:rect l="0" t="0" r="r" b="b"/>
              <a:pathLst>
                <a:path w="2232" h="1832">
                  <a:moveTo>
                    <a:pt x="576" y="0"/>
                  </a:moveTo>
                  <a:cubicBezTo>
                    <a:pt x="288" y="356"/>
                    <a:pt x="0" y="712"/>
                    <a:pt x="144" y="1008"/>
                  </a:cubicBezTo>
                  <a:cubicBezTo>
                    <a:pt x="288" y="1304"/>
                    <a:pt x="1112" y="1720"/>
                    <a:pt x="1440" y="1776"/>
                  </a:cubicBezTo>
                  <a:cubicBezTo>
                    <a:pt x="1768" y="1832"/>
                    <a:pt x="1992" y="1424"/>
                    <a:pt x="2112" y="1344"/>
                  </a:cubicBezTo>
                  <a:cubicBezTo>
                    <a:pt x="2232" y="1264"/>
                    <a:pt x="2196" y="1280"/>
                    <a:pt x="2160" y="1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36"/>
            <p:cNvSpPr>
              <a:spLocks/>
            </p:cNvSpPr>
            <p:nvPr/>
          </p:nvSpPr>
          <p:spPr bwMode="auto">
            <a:xfrm>
              <a:off x="3424" y="2051"/>
              <a:ext cx="1824" cy="1501"/>
            </a:xfrm>
            <a:custGeom>
              <a:avLst/>
              <a:gdLst/>
              <a:ahLst/>
              <a:cxnLst>
                <a:cxn ang="0">
                  <a:pos x="1392" y="0"/>
                </a:cxn>
                <a:cxn ang="0">
                  <a:pos x="2160" y="432"/>
                </a:cxn>
                <a:cxn ang="0">
                  <a:pos x="1776" y="1440"/>
                </a:cxn>
                <a:cxn ang="0">
                  <a:pos x="768" y="1728"/>
                </a:cxn>
                <a:cxn ang="0">
                  <a:pos x="0" y="1152"/>
                </a:cxn>
              </a:cxnLst>
              <a:rect l="0" t="0" r="r" b="b"/>
              <a:pathLst>
                <a:path w="2224" h="1776">
                  <a:moveTo>
                    <a:pt x="1392" y="0"/>
                  </a:moveTo>
                  <a:cubicBezTo>
                    <a:pt x="1744" y="96"/>
                    <a:pt x="2096" y="192"/>
                    <a:pt x="2160" y="432"/>
                  </a:cubicBezTo>
                  <a:cubicBezTo>
                    <a:pt x="2224" y="672"/>
                    <a:pt x="2008" y="1224"/>
                    <a:pt x="1776" y="1440"/>
                  </a:cubicBezTo>
                  <a:cubicBezTo>
                    <a:pt x="1544" y="1656"/>
                    <a:pt x="1064" y="1776"/>
                    <a:pt x="768" y="1728"/>
                  </a:cubicBezTo>
                  <a:cubicBezTo>
                    <a:pt x="472" y="1680"/>
                    <a:pt x="128" y="1248"/>
                    <a:pt x="0" y="1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32" name="Group 68"/>
            <p:cNvGrpSpPr>
              <a:grpSpLocks/>
            </p:cNvGrpSpPr>
            <p:nvPr/>
          </p:nvGrpSpPr>
          <p:grpSpPr bwMode="auto">
            <a:xfrm>
              <a:off x="3266" y="2016"/>
              <a:ext cx="158" cy="147"/>
              <a:chOff x="3266" y="2016"/>
              <a:chExt cx="158" cy="147"/>
            </a:xfrm>
          </p:grpSpPr>
          <p:sp>
            <p:nvSpPr>
              <p:cNvPr id="53" name="Rectangle 41"/>
              <p:cNvSpPr>
                <a:spLocks noChangeArrowheads="1"/>
              </p:cNvSpPr>
              <p:nvPr/>
            </p:nvSpPr>
            <p:spPr bwMode="auto">
              <a:xfrm>
                <a:off x="3266" y="2088"/>
                <a:ext cx="158" cy="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" name="Rectangle 42"/>
              <p:cNvSpPr>
                <a:spLocks noChangeArrowheads="1"/>
              </p:cNvSpPr>
              <p:nvPr/>
            </p:nvSpPr>
            <p:spPr bwMode="auto">
              <a:xfrm>
                <a:off x="3312" y="2016"/>
                <a:ext cx="79" cy="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3" name="Rectangle 48"/>
            <p:cNvSpPr>
              <a:spLocks noChangeArrowheads="1"/>
            </p:cNvSpPr>
            <p:nvPr/>
          </p:nvSpPr>
          <p:spPr bwMode="auto">
            <a:xfrm>
              <a:off x="2784" y="1899"/>
              <a:ext cx="158" cy="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" name="Rectangle 49"/>
            <p:cNvSpPr>
              <a:spLocks noChangeArrowheads="1"/>
            </p:cNvSpPr>
            <p:nvPr/>
          </p:nvSpPr>
          <p:spPr bwMode="auto">
            <a:xfrm>
              <a:off x="2832" y="1824"/>
              <a:ext cx="79" cy="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5" name="Group 69"/>
            <p:cNvGrpSpPr>
              <a:grpSpLocks/>
            </p:cNvGrpSpPr>
            <p:nvPr/>
          </p:nvGrpSpPr>
          <p:grpSpPr bwMode="auto">
            <a:xfrm>
              <a:off x="4752" y="2304"/>
              <a:ext cx="158" cy="147"/>
              <a:chOff x="3266" y="2016"/>
              <a:chExt cx="158" cy="147"/>
            </a:xfrm>
          </p:grpSpPr>
          <p:sp>
            <p:nvSpPr>
              <p:cNvPr id="51" name="Rectangle 70"/>
              <p:cNvSpPr>
                <a:spLocks noChangeArrowheads="1"/>
              </p:cNvSpPr>
              <p:nvPr/>
            </p:nvSpPr>
            <p:spPr bwMode="auto">
              <a:xfrm>
                <a:off x="3266" y="2088"/>
                <a:ext cx="158" cy="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" name="Rectangle 71"/>
              <p:cNvSpPr>
                <a:spLocks noChangeArrowheads="1"/>
              </p:cNvSpPr>
              <p:nvPr/>
            </p:nvSpPr>
            <p:spPr bwMode="auto">
              <a:xfrm>
                <a:off x="3312" y="2016"/>
                <a:ext cx="79" cy="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6" name="Group 76"/>
            <p:cNvGrpSpPr>
              <a:grpSpLocks/>
            </p:cNvGrpSpPr>
            <p:nvPr/>
          </p:nvGrpSpPr>
          <p:grpSpPr bwMode="auto">
            <a:xfrm>
              <a:off x="3792" y="2640"/>
              <a:ext cx="202" cy="195"/>
              <a:chOff x="3542" y="2877"/>
              <a:chExt cx="202" cy="195"/>
            </a:xfrm>
          </p:grpSpPr>
          <p:sp>
            <p:nvSpPr>
              <p:cNvPr id="47" name="Rectangle 40"/>
              <p:cNvSpPr>
                <a:spLocks noChangeArrowheads="1"/>
              </p:cNvSpPr>
              <p:nvPr/>
            </p:nvSpPr>
            <p:spPr bwMode="auto">
              <a:xfrm>
                <a:off x="3542" y="2877"/>
                <a:ext cx="118" cy="1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8" name="Rectangle 72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" name="Oval 73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" name="Oval 74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7" name="Group 79"/>
            <p:cNvGrpSpPr>
              <a:grpSpLocks/>
            </p:cNvGrpSpPr>
            <p:nvPr/>
          </p:nvGrpSpPr>
          <p:grpSpPr bwMode="auto">
            <a:xfrm>
              <a:off x="4128" y="1392"/>
              <a:ext cx="202" cy="195"/>
              <a:chOff x="3542" y="2877"/>
              <a:chExt cx="202" cy="195"/>
            </a:xfrm>
          </p:grpSpPr>
          <p:sp>
            <p:nvSpPr>
              <p:cNvPr id="43" name="Rectangle 80"/>
              <p:cNvSpPr>
                <a:spLocks noChangeArrowheads="1"/>
              </p:cNvSpPr>
              <p:nvPr/>
            </p:nvSpPr>
            <p:spPr bwMode="auto">
              <a:xfrm>
                <a:off x="3542" y="2877"/>
                <a:ext cx="118" cy="1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" name="Rectangle 81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" name="Oval 82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" name="Oval 83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8" name="Group 84"/>
            <p:cNvGrpSpPr>
              <a:grpSpLocks/>
            </p:cNvGrpSpPr>
            <p:nvPr/>
          </p:nvGrpSpPr>
          <p:grpSpPr bwMode="auto">
            <a:xfrm>
              <a:off x="4416" y="2784"/>
              <a:ext cx="202" cy="195"/>
              <a:chOff x="3542" y="2877"/>
              <a:chExt cx="202" cy="195"/>
            </a:xfrm>
          </p:grpSpPr>
          <p:sp>
            <p:nvSpPr>
              <p:cNvPr id="39" name="Rectangle 85"/>
              <p:cNvSpPr>
                <a:spLocks noChangeArrowheads="1"/>
              </p:cNvSpPr>
              <p:nvPr/>
            </p:nvSpPr>
            <p:spPr bwMode="auto">
              <a:xfrm>
                <a:off x="3542" y="2877"/>
                <a:ext cx="118" cy="1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0" name="Rectangle 86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" name="Oval 87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2" name="Oval 88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Logistics Domain: Objects and Relations</a:t>
            </a:r>
            <a:endParaRPr lang="en-GB" dirty="0">
              <a:latin typeface="+mj-lt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90" y="1903433"/>
            <a:ext cx="9001156" cy="4525963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en-US" sz="2400" dirty="0">
              <a:latin typeface="+mj-lt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+mj-lt"/>
              </a:rPr>
              <a:t>Objects: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The cargos (c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,…,</a:t>
            </a:r>
            <a:r>
              <a:rPr lang="en-US" sz="2400" dirty="0" err="1">
                <a:latin typeface="+mj-lt"/>
              </a:rPr>
              <a:t>c</a:t>
            </a:r>
            <a:r>
              <a:rPr lang="en-US" sz="2400" baseline="-25000" dirty="0" err="1">
                <a:latin typeface="+mj-lt"/>
              </a:rPr>
              <a:t>n</a:t>
            </a:r>
            <a:r>
              <a:rPr lang="en-US" sz="2400" dirty="0">
                <a:latin typeface="+mj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The trucks (t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,…,t</a:t>
            </a:r>
            <a:r>
              <a:rPr lang="en-US" sz="2400" baseline="-25000" dirty="0">
                <a:latin typeface="+mj-lt"/>
              </a:rPr>
              <a:t>m</a:t>
            </a:r>
            <a:r>
              <a:rPr lang="en-US" sz="2400" dirty="0">
                <a:latin typeface="+mj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The locations (l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,…,</a:t>
            </a:r>
            <a:r>
              <a:rPr lang="en-US" sz="2400" dirty="0" err="1">
                <a:latin typeface="+mj-lt"/>
              </a:rPr>
              <a:t>l</a:t>
            </a:r>
            <a:r>
              <a:rPr lang="en-US" sz="2400" baseline="-25000" dirty="0" err="1">
                <a:latin typeface="+mj-lt"/>
              </a:rPr>
              <a:t>k</a:t>
            </a:r>
            <a:r>
              <a:rPr lang="en-US" sz="2400" dirty="0">
                <a:latin typeface="+mj-lt"/>
              </a:rPr>
              <a:t>)</a:t>
            </a:r>
          </a:p>
          <a:p>
            <a:pPr>
              <a:lnSpc>
                <a:spcPct val="9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+mj-lt"/>
              </a:rPr>
              <a:t>Relations: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Pairs of location can be connected: connected(</a:t>
            </a:r>
            <a:r>
              <a:rPr lang="en-US" sz="2400" dirty="0" err="1">
                <a:latin typeface="+mj-lt"/>
              </a:rPr>
              <a:t>l</a:t>
            </a:r>
            <a:r>
              <a:rPr lang="en-US" sz="2400" baseline="-25000" dirty="0" err="1">
                <a:latin typeface="+mj-lt"/>
              </a:rPr>
              <a:t>i</a:t>
            </a:r>
            <a:r>
              <a:rPr lang="en-US" sz="2400" dirty="0" err="1">
                <a:latin typeface="+mj-lt"/>
              </a:rPr>
              <a:t>,l</a:t>
            </a:r>
            <a:r>
              <a:rPr lang="en-US" sz="2400" baseline="-25000" dirty="0" err="1">
                <a:latin typeface="+mj-lt"/>
              </a:rPr>
              <a:t>j</a:t>
            </a:r>
            <a:r>
              <a:rPr lang="en-US" sz="2400" dirty="0">
                <a:latin typeface="+mj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Each truck is in a given location: at(</a:t>
            </a:r>
            <a:r>
              <a:rPr lang="en-US" sz="2400" dirty="0" err="1">
                <a:latin typeface="+mj-lt"/>
              </a:rPr>
              <a:t>t</a:t>
            </a:r>
            <a:r>
              <a:rPr lang="en-US" sz="2400" baseline="-25000" dirty="0" err="1">
                <a:latin typeface="+mj-lt"/>
              </a:rPr>
              <a:t>i</a:t>
            </a:r>
            <a:r>
              <a:rPr lang="en-US" sz="2400" dirty="0" err="1">
                <a:latin typeface="+mj-lt"/>
              </a:rPr>
              <a:t>,l</a:t>
            </a:r>
            <a:r>
              <a:rPr lang="en-US" sz="2400" baseline="-25000" dirty="0" err="1">
                <a:latin typeface="+mj-lt"/>
              </a:rPr>
              <a:t>j</a:t>
            </a:r>
            <a:r>
              <a:rPr lang="en-US" sz="2400" dirty="0">
                <a:latin typeface="+mj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Each cargo can be in a given location: at(</a:t>
            </a:r>
            <a:r>
              <a:rPr lang="en-US" sz="2400" dirty="0" err="1">
                <a:latin typeface="+mj-lt"/>
              </a:rPr>
              <a:t>c</a:t>
            </a:r>
            <a:r>
              <a:rPr lang="en-US" sz="2400" baseline="-25000" dirty="0" err="1">
                <a:latin typeface="+mj-lt"/>
              </a:rPr>
              <a:t>i</a:t>
            </a:r>
            <a:r>
              <a:rPr lang="en-US" sz="2400" dirty="0" err="1">
                <a:latin typeface="+mj-lt"/>
              </a:rPr>
              <a:t>,l</a:t>
            </a:r>
            <a:r>
              <a:rPr lang="en-US" sz="2400" baseline="-25000" dirty="0" err="1">
                <a:latin typeface="+mj-lt"/>
              </a:rPr>
              <a:t>j</a:t>
            </a:r>
            <a:r>
              <a:rPr lang="en-US" sz="2400" dirty="0">
                <a:latin typeface="+mj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Each cargo can be on a truck:  on(</a:t>
            </a:r>
            <a:r>
              <a:rPr lang="en-US" sz="2400" dirty="0" err="1">
                <a:latin typeface="+mj-lt"/>
              </a:rPr>
              <a:t>c</a:t>
            </a:r>
            <a:r>
              <a:rPr lang="en-US" sz="2400" baseline="-25000" dirty="0" err="1">
                <a:latin typeface="+mj-lt"/>
              </a:rPr>
              <a:t>i</a:t>
            </a:r>
            <a:r>
              <a:rPr lang="en-US" sz="2400" dirty="0" err="1">
                <a:latin typeface="+mj-lt"/>
              </a:rPr>
              <a:t>,t</a:t>
            </a:r>
            <a:r>
              <a:rPr lang="en-US" sz="2400" baseline="-25000" dirty="0" err="1">
                <a:latin typeface="+mj-lt"/>
              </a:rPr>
              <a:t>j</a:t>
            </a:r>
            <a:r>
              <a:rPr lang="en-US" sz="2400" dirty="0">
                <a:latin typeface="+mj-lt"/>
              </a:rPr>
              <a:t>)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5143504" y="1500174"/>
            <a:ext cx="3663944" cy="3071834"/>
            <a:chOff x="2400" y="1392"/>
            <a:chExt cx="2848" cy="216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872" y="1976"/>
              <a:ext cx="119" cy="112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306" y="1713"/>
              <a:ext cx="118" cy="113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975" y="1938"/>
              <a:ext cx="118" cy="1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975" y="1563"/>
              <a:ext cx="118" cy="113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833" y="2426"/>
              <a:ext cx="118" cy="113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384" y="2163"/>
              <a:ext cx="118" cy="113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172" y="2464"/>
              <a:ext cx="118" cy="112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345" y="2914"/>
              <a:ext cx="118" cy="113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447" y="1938"/>
              <a:ext cx="119" cy="113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660" y="2539"/>
              <a:ext cx="118" cy="112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4762" y="2464"/>
              <a:ext cx="119" cy="112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4605" y="2839"/>
              <a:ext cx="118" cy="113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093" y="2989"/>
              <a:ext cx="118" cy="113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920" y="2013"/>
              <a:ext cx="118" cy="113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 flipV="1">
              <a:off x="2951" y="2276"/>
              <a:ext cx="433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V="1">
              <a:off x="2912" y="2088"/>
              <a:ext cx="0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 flipV="1">
              <a:off x="3739" y="2051"/>
              <a:ext cx="275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 flipV="1">
              <a:off x="3424" y="2614"/>
              <a:ext cx="236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 flipH="1" flipV="1">
              <a:off x="3384" y="1788"/>
              <a:ext cx="79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 flipV="1">
              <a:off x="3424" y="1601"/>
              <a:ext cx="551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4093" y="1638"/>
              <a:ext cx="866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4054" y="2051"/>
              <a:ext cx="157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 flipV="1">
              <a:off x="4251" y="2051"/>
              <a:ext cx="236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 flipV="1">
              <a:off x="4684" y="2576"/>
              <a:ext cx="118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>
              <a:off x="4290" y="2539"/>
              <a:ext cx="4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35"/>
            <p:cNvSpPr>
              <a:spLocks/>
            </p:cNvSpPr>
            <p:nvPr/>
          </p:nvSpPr>
          <p:spPr bwMode="auto">
            <a:xfrm>
              <a:off x="2400" y="2051"/>
              <a:ext cx="1831" cy="1463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144" y="1008"/>
                </a:cxn>
                <a:cxn ang="0">
                  <a:pos x="1440" y="1776"/>
                </a:cxn>
                <a:cxn ang="0">
                  <a:pos x="2112" y="1344"/>
                </a:cxn>
                <a:cxn ang="0">
                  <a:pos x="2160" y="1296"/>
                </a:cxn>
              </a:cxnLst>
              <a:rect l="0" t="0" r="r" b="b"/>
              <a:pathLst>
                <a:path w="2232" h="1832">
                  <a:moveTo>
                    <a:pt x="576" y="0"/>
                  </a:moveTo>
                  <a:cubicBezTo>
                    <a:pt x="288" y="356"/>
                    <a:pt x="0" y="712"/>
                    <a:pt x="144" y="1008"/>
                  </a:cubicBezTo>
                  <a:cubicBezTo>
                    <a:pt x="288" y="1304"/>
                    <a:pt x="1112" y="1720"/>
                    <a:pt x="1440" y="1776"/>
                  </a:cubicBezTo>
                  <a:cubicBezTo>
                    <a:pt x="1768" y="1832"/>
                    <a:pt x="1992" y="1424"/>
                    <a:pt x="2112" y="1344"/>
                  </a:cubicBezTo>
                  <a:cubicBezTo>
                    <a:pt x="2232" y="1264"/>
                    <a:pt x="2196" y="1280"/>
                    <a:pt x="2160" y="1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36"/>
            <p:cNvSpPr>
              <a:spLocks/>
            </p:cNvSpPr>
            <p:nvPr/>
          </p:nvSpPr>
          <p:spPr bwMode="auto">
            <a:xfrm>
              <a:off x="3424" y="2051"/>
              <a:ext cx="1824" cy="1501"/>
            </a:xfrm>
            <a:custGeom>
              <a:avLst/>
              <a:gdLst/>
              <a:ahLst/>
              <a:cxnLst>
                <a:cxn ang="0">
                  <a:pos x="1392" y="0"/>
                </a:cxn>
                <a:cxn ang="0">
                  <a:pos x="2160" y="432"/>
                </a:cxn>
                <a:cxn ang="0">
                  <a:pos x="1776" y="1440"/>
                </a:cxn>
                <a:cxn ang="0">
                  <a:pos x="768" y="1728"/>
                </a:cxn>
                <a:cxn ang="0">
                  <a:pos x="0" y="1152"/>
                </a:cxn>
              </a:cxnLst>
              <a:rect l="0" t="0" r="r" b="b"/>
              <a:pathLst>
                <a:path w="2224" h="1776">
                  <a:moveTo>
                    <a:pt x="1392" y="0"/>
                  </a:moveTo>
                  <a:cubicBezTo>
                    <a:pt x="1744" y="96"/>
                    <a:pt x="2096" y="192"/>
                    <a:pt x="2160" y="432"/>
                  </a:cubicBezTo>
                  <a:cubicBezTo>
                    <a:pt x="2224" y="672"/>
                    <a:pt x="2008" y="1224"/>
                    <a:pt x="1776" y="1440"/>
                  </a:cubicBezTo>
                  <a:cubicBezTo>
                    <a:pt x="1544" y="1656"/>
                    <a:pt x="1064" y="1776"/>
                    <a:pt x="768" y="1728"/>
                  </a:cubicBezTo>
                  <a:cubicBezTo>
                    <a:pt x="472" y="1680"/>
                    <a:pt x="128" y="1248"/>
                    <a:pt x="0" y="1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32" name="Group 68"/>
            <p:cNvGrpSpPr>
              <a:grpSpLocks/>
            </p:cNvGrpSpPr>
            <p:nvPr/>
          </p:nvGrpSpPr>
          <p:grpSpPr bwMode="auto">
            <a:xfrm>
              <a:off x="3266" y="2016"/>
              <a:ext cx="158" cy="147"/>
              <a:chOff x="3266" y="2016"/>
              <a:chExt cx="158" cy="147"/>
            </a:xfrm>
          </p:grpSpPr>
          <p:sp>
            <p:nvSpPr>
              <p:cNvPr id="53" name="Rectangle 41"/>
              <p:cNvSpPr>
                <a:spLocks noChangeArrowheads="1"/>
              </p:cNvSpPr>
              <p:nvPr/>
            </p:nvSpPr>
            <p:spPr bwMode="auto">
              <a:xfrm>
                <a:off x="3266" y="2088"/>
                <a:ext cx="158" cy="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" name="Rectangle 42"/>
              <p:cNvSpPr>
                <a:spLocks noChangeArrowheads="1"/>
              </p:cNvSpPr>
              <p:nvPr/>
            </p:nvSpPr>
            <p:spPr bwMode="auto">
              <a:xfrm>
                <a:off x="3312" y="2016"/>
                <a:ext cx="79" cy="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3" name="Rectangle 48"/>
            <p:cNvSpPr>
              <a:spLocks noChangeArrowheads="1"/>
            </p:cNvSpPr>
            <p:nvPr/>
          </p:nvSpPr>
          <p:spPr bwMode="auto">
            <a:xfrm>
              <a:off x="2784" y="1899"/>
              <a:ext cx="158" cy="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" name="Rectangle 49"/>
            <p:cNvSpPr>
              <a:spLocks noChangeArrowheads="1"/>
            </p:cNvSpPr>
            <p:nvPr/>
          </p:nvSpPr>
          <p:spPr bwMode="auto">
            <a:xfrm>
              <a:off x="2832" y="1824"/>
              <a:ext cx="79" cy="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5" name="Group 69"/>
            <p:cNvGrpSpPr>
              <a:grpSpLocks/>
            </p:cNvGrpSpPr>
            <p:nvPr/>
          </p:nvGrpSpPr>
          <p:grpSpPr bwMode="auto">
            <a:xfrm>
              <a:off x="4752" y="2304"/>
              <a:ext cx="158" cy="147"/>
              <a:chOff x="3266" y="2016"/>
              <a:chExt cx="158" cy="147"/>
            </a:xfrm>
          </p:grpSpPr>
          <p:sp>
            <p:nvSpPr>
              <p:cNvPr id="51" name="Rectangle 70"/>
              <p:cNvSpPr>
                <a:spLocks noChangeArrowheads="1"/>
              </p:cNvSpPr>
              <p:nvPr/>
            </p:nvSpPr>
            <p:spPr bwMode="auto">
              <a:xfrm>
                <a:off x="3266" y="2088"/>
                <a:ext cx="158" cy="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" name="Rectangle 71"/>
              <p:cNvSpPr>
                <a:spLocks noChangeArrowheads="1"/>
              </p:cNvSpPr>
              <p:nvPr/>
            </p:nvSpPr>
            <p:spPr bwMode="auto">
              <a:xfrm>
                <a:off x="3312" y="2016"/>
                <a:ext cx="79" cy="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6" name="Group 76"/>
            <p:cNvGrpSpPr>
              <a:grpSpLocks/>
            </p:cNvGrpSpPr>
            <p:nvPr/>
          </p:nvGrpSpPr>
          <p:grpSpPr bwMode="auto">
            <a:xfrm>
              <a:off x="3792" y="2640"/>
              <a:ext cx="202" cy="195"/>
              <a:chOff x="3542" y="2877"/>
              <a:chExt cx="202" cy="195"/>
            </a:xfrm>
          </p:grpSpPr>
          <p:sp>
            <p:nvSpPr>
              <p:cNvPr id="47" name="Rectangle 40"/>
              <p:cNvSpPr>
                <a:spLocks noChangeArrowheads="1"/>
              </p:cNvSpPr>
              <p:nvPr/>
            </p:nvSpPr>
            <p:spPr bwMode="auto">
              <a:xfrm>
                <a:off x="3542" y="2877"/>
                <a:ext cx="118" cy="1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8" name="Rectangle 72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" name="Oval 73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" name="Oval 74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7" name="Group 79"/>
            <p:cNvGrpSpPr>
              <a:grpSpLocks/>
            </p:cNvGrpSpPr>
            <p:nvPr/>
          </p:nvGrpSpPr>
          <p:grpSpPr bwMode="auto">
            <a:xfrm>
              <a:off x="4128" y="1392"/>
              <a:ext cx="202" cy="195"/>
              <a:chOff x="3542" y="2877"/>
              <a:chExt cx="202" cy="195"/>
            </a:xfrm>
          </p:grpSpPr>
          <p:sp>
            <p:nvSpPr>
              <p:cNvPr id="43" name="Rectangle 80"/>
              <p:cNvSpPr>
                <a:spLocks noChangeArrowheads="1"/>
              </p:cNvSpPr>
              <p:nvPr/>
            </p:nvSpPr>
            <p:spPr bwMode="auto">
              <a:xfrm>
                <a:off x="3542" y="2877"/>
                <a:ext cx="118" cy="1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" name="Rectangle 81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" name="Oval 82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" name="Oval 83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8" name="Group 84"/>
            <p:cNvGrpSpPr>
              <a:grpSpLocks/>
            </p:cNvGrpSpPr>
            <p:nvPr/>
          </p:nvGrpSpPr>
          <p:grpSpPr bwMode="auto">
            <a:xfrm>
              <a:off x="4416" y="2784"/>
              <a:ext cx="202" cy="195"/>
              <a:chOff x="3542" y="2877"/>
              <a:chExt cx="202" cy="195"/>
            </a:xfrm>
          </p:grpSpPr>
          <p:sp>
            <p:nvSpPr>
              <p:cNvPr id="39" name="Rectangle 85"/>
              <p:cNvSpPr>
                <a:spLocks noChangeArrowheads="1"/>
              </p:cNvSpPr>
              <p:nvPr/>
            </p:nvSpPr>
            <p:spPr bwMode="auto">
              <a:xfrm>
                <a:off x="3542" y="2877"/>
                <a:ext cx="118" cy="1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0" name="Rectangle 86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" name="Oval 87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2" name="Oval 88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+mj-lt"/>
              </a:rPr>
              <a:t>From the General Description to a Specific Problem</a:t>
            </a:r>
            <a:endParaRPr lang="en-GB" sz="3000" dirty="0">
              <a:latin typeface="+mj-lt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90" y="1600200"/>
            <a:ext cx="9001156" cy="4525963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+mj-lt"/>
              </a:rPr>
              <a:t>We have to define the initial state and the goal state.</a:t>
            </a:r>
          </a:p>
          <a:p>
            <a:pPr>
              <a:lnSpc>
                <a:spcPct val="90000"/>
              </a:lnSpc>
              <a:buNone/>
            </a:pPr>
            <a:endParaRPr lang="en-US" sz="2400" dirty="0">
              <a:latin typeface="+mj-lt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b="1" dirty="0">
                <a:latin typeface="+mj-lt"/>
              </a:rPr>
              <a:t>initial state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+mj-lt"/>
              </a:rPr>
              <a:t>we have to list: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all the objects of our problem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all the </a:t>
            </a:r>
            <a:r>
              <a:rPr lang="en-US" sz="2400" b="1" dirty="0">
                <a:latin typeface="+mj-lt"/>
              </a:rPr>
              <a:t>true</a:t>
            </a:r>
            <a:r>
              <a:rPr lang="en-US" sz="2400" dirty="0">
                <a:latin typeface="+mj-lt"/>
              </a:rPr>
              <a:t> relations among the objects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+mj-lt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i="1" dirty="0">
                <a:solidFill>
                  <a:schemeClr val="tx2"/>
                </a:solidFill>
                <a:latin typeface="+mj-lt"/>
              </a:rPr>
              <a:t>Closed-world assumption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: what is not listed is assumed to be false</a:t>
            </a:r>
          </a:p>
          <a:p>
            <a:pPr>
              <a:lnSpc>
                <a:spcPct val="90000"/>
              </a:lnSpc>
              <a:buNone/>
            </a:pPr>
            <a:endParaRPr lang="en-US" sz="2400" dirty="0">
              <a:latin typeface="+mj-lt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b="1" dirty="0">
                <a:latin typeface="+mj-lt"/>
              </a:rPr>
              <a:t>goal state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+mj-lt"/>
              </a:rPr>
              <a:t>we have to list: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+mj-lt"/>
              </a:rPr>
              <a:t>all the relations we want to be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Logistics Domain: the Initial State</a:t>
            </a:r>
            <a:endParaRPr lang="en-GB" sz="3200" dirty="0">
              <a:latin typeface="+mj-lt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72518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latin typeface="+mj-lt"/>
              </a:rPr>
              <a:t>Let’s consider the case where we have 2 trucks, 3 cargos and 8 locations</a:t>
            </a:r>
            <a:endParaRPr lang="en-GB" dirty="0">
              <a:latin typeface="+mj-lt"/>
            </a:endParaRP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5853113" y="3036880"/>
            <a:ext cx="187325" cy="139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6165850" y="3686167"/>
            <a:ext cx="187325" cy="138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7102475" y="3686167"/>
            <a:ext cx="188913" cy="138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4038600" y="2895592"/>
            <a:ext cx="125413" cy="920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274" name="Text Box 58"/>
          <p:cNvSpPr txBox="1">
            <a:spLocks noChangeArrowheads="1"/>
          </p:cNvSpPr>
          <p:nvPr/>
        </p:nvSpPr>
        <p:spPr bwMode="auto">
          <a:xfrm>
            <a:off x="914400" y="3124192"/>
            <a:ext cx="7247497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</a:rPr>
              <a:t>at(c</a:t>
            </a:r>
            <a:r>
              <a:rPr lang="en-US" sz="2000" baseline="-25000" dirty="0">
                <a:latin typeface="+mj-lt"/>
              </a:rPr>
              <a:t>1</a:t>
            </a:r>
            <a:r>
              <a:rPr lang="en-US" sz="2000" dirty="0">
                <a:latin typeface="+mj-lt"/>
              </a:rPr>
              <a:t>,l</a:t>
            </a:r>
            <a:r>
              <a:rPr lang="en-US" sz="2000" baseline="-25000" dirty="0">
                <a:latin typeface="+mj-lt"/>
              </a:rPr>
              <a:t>3</a:t>
            </a:r>
            <a:r>
              <a:rPr lang="en-US" sz="2000" dirty="0">
                <a:latin typeface="+mj-lt"/>
              </a:rPr>
              <a:t>)</a:t>
            </a:r>
          </a:p>
          <a:p>
            <a:r>
              <a:rPr lang="en-US" sz="2000" dirty="0">
                <a:latin typeface="+mj-lt"/>
              </a:rPr>
              <a:t>at(c</a:t>
            </a:r>
            <a:r>
              <a:rPr lang="en-US" sz="2000" baseline="-25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,l</a:t>
            </a:r>
            <a:r>
              <a:rPr lang="en-US" sz="2000" baseline="-25000" dirty="0">
                <a:latin typeface="+mj-lt"/>
              </a:rPr>
              <a:t>4</a:t>
            </a:r>
            <a:r>
              <a:rPr lang="en-US" sz="2000" dirty="0">
                <a:latin typeface="+mj-lt"/>
              </a:rPr>
              <a:t>)</a:t>
            </a:r>
          </a:p>
          <a:p>
            <a:r>
              <a:rPr lang="en-US" sz="2000" dirty="0">
                <a:latin typeface="+mj-lt"/>
              </a:rPr>
              <a:t>at(c</a:t>
            </a:r>
            <a:r>
              <a:rPr lang="en-US" sz="2000" baseline="-25000" dirty="0">
                <a:latin typeface="+mj-lt"/>
              </a:rPr>
              <a:t>3</a:t>
            </a:r>
            <a:r>
              <a:rPr lang="en-US" sz="2000" dirty="0">
                <a:latin typeface="+mj-lt"/>
              </a:rPr>
              <a:t>,l</a:t>
            </a:r>
            <a:r>
              <a:rPr lang="en-US" sz="2000" baseline="-25000" dirty="0">
                <a:latin typeface="+mj-lt"/>
              </a:rPr>
              <a:t>8</a:t>
            </a:r>
            <a:r>
              <a:rPr lang="en-US" sz="2000" dirty="0">
                <a:latin typeface="+mj-lt"/>
              </a:rPr>
              <a:t>)</a:t>
            </a:r>
          </a:p>
          <a:p>
            <a:r>
              <a:rPr lang="en-US" sz="2000" dirty="0">
                <a:latin typeface="+mj-lt"/>
              </a:rPr>
              <a:t>at(t</a:t>
            </a:r>
            <a:r>
              <a:rPr lang="en-US" sz="2000" baseline="-25000" dirty="0">
                <a:latin typeface="+mj-lt"/>
              </a:rPr>
              <a:t>1</a:t>
            </a:r>
            <a:r>
              <a:rPr lang="en-US" sz="2000" dirty="0">
                <a:latin typeface="+mj-lt"/>
              </a:rPr>
              <a:t>,l</a:t>
            </a:r>
            <a:r>
              <a:rPr lang="en-US" sz="2000" baseline="-25000" dirty="0">
                <a:latin typeface="+mj-lt"/>
              </a:rPr>
              <a:t>1</a:t>
            </a:r>
            <a:r>
              <a:rPr lang="en-US" sz="2000" dirty="0">
                <a:latin typeface="+mj-lt"/>
              </a:rPr>
              <a:t>)</a:t>
            </a:r>
          </a:p>
          <a:p>
            <a:r>
              <a:rPr lang="en-US" sz="2000" dirty="0">
                <a:latin typeface="+mj-lt"/>
              </a:rPr>
              <a:t>at(t</a:t>
            </a:r>
            <a:r>
              <a:rPr lang="en-US" sz="2000" baseline="-25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,l</a:t>
            </a:r>
            <a:r>
              <a:rPr lang="en-US" sz="2000" baseline="-25000" dirty="0">
                <a:latin typeface="+mj-lt"/>
              </a:rPr>
              <a:t>5</a:t>
            </a:r>
            <a:r>
              <a:rPr lang="en-US" sz="2000" dirty="0">
                <a:latin typeface="+mj-lt"/>
              </a:rPr>
              <a:t>)</a:t>
            </a:r>
          </a:p>
          <a:p>
            <a:r>
              <a:rPr lang="en-US" sz="2000" dirty="0">
                <a:latin typeface="+mj-lt"/>
              </a:rPr>
              <a:t>connect</a:t>
            </a:r>
            <a:r>
              <a:rPr lang="en-US" sz="2000" dirty="0">
                <a:latin typeface="+mj-lt"/>
                <a:cs typeface="Times New Roman" pitchFamily="18" charset="0"/>
              </a:rPr>
              <a:t>ed</a:t>
            </a:r>
            <a:r>
              <a:rPr lang="en-US" sz="2000" dirty="0">
                <a:latin typeface="+mj-lt"/>
              </a:rPr>
              <a:t>(l</a:t>
            </a:r>
            <a:r>
              <a:rPr lang="en-US" sz="2000" baseline="-25000" dirty="0">
                <a:latin typeface="+mj-lt"/>
              </a:rPr>
              <a:t>1</a:t>
            </a:r>
            <a:r>
              <a:rPr lang="en-US" sz="2000" dirty="0">
                <a:latin typeface="+mj-lt"/>
              </a:rPr>
              <a:t>, l</a:t>
            </a:r>
            <a:r>
              <a:rPr lang="en-US" sz="2000" baseline="-25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), connect</a:t>
            </a:r>
            <a:r>
              <a:rPr lang="en-US" sz="2000" dirty="0">
                <a:latin typeface="+mj-lt"/>
                <a:cs typeface="Times New Roman" pitchFamily="18" charset="0"/>
              </a:rPr>
              <a:t>ed</a:t>
            </a:r>
            <a:r>
              <a:rPr lang="en-US" sz="2000" dirty="0">
                <a:latin typeface="+mj-lt"/>
              </a:rPr>
              <a:t>(l</a:t>
            </a:r>
            <a:r>
              <a:rPr lang="en-US" sz="2000" baseline="-25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, l</a:t>
            </a:r>
            <a:r>
              <a:rPr lang="en-US" sz="2000" baseline="-25000" dirty="0">
                <a:latin typeface="+mj-lt"/>
              </a:rPr>
              <a:t>3</a:t>
            </a:r>
            <a:r>
              <a:rPr lang="en-US" sz="2000" dirty="0">
                <a:latin typeface="+mj-lt"/>
              </a:rPr>
              <a:t>), connect</a:t>
            </a:r>
            <a:r>
              <a:rPr lang="en-US" sz="2000" dirty="0">
                <a:latin typeface="+mj-lt"/>
                <a:cs typeface="Times New Roman" pitchFamily="18" charset="0"/>
              </a:rPr>
              <a:t>ed</a:t>
            </a:r>
            <a:r>
              <a:rPr lang="en-US" sz="2000" dirty="0">
                <a:latin typeface="+mj-lt"/>
              </a:rPr>
              <a:t>(l</a:t>
            </a:r>
            <a:r>
              <a:rPr lang="en-US" sz="2000" baseline="-25000" dirty="0">
                <a:latin typeface="+mj-lt"/>
              </a:rPr>
              <a:t>3</a:t>
            </a:r>
            <a:r>
              <a:rPr lang="en-US" sz="2000" dirty="0">
                <a:latin typeface="+mj-lt"/>
              </a:rPr>
              <a:t>, l</a:t>
            </a:r>
            <a:r>
              <a:rPr lang="en-US" sz="2000" baseline="-25000" dirty="0">
                <a:latin typeface="+mj-lt"/>
              </a:rPr>
              <a:t>4</a:t>
            </a:r>
            <a:r>
              <a:rPr lang="en-US" sz="2000" dirty="0">
                <a:latin typeface="+mj-lt"/>
              </a:rPr>
              <a:t>), connect</a:t>
            </a:r>
            <a:r>
              <a:rPr lang="en-US" sz="2000" dirty="0">
                <a:latin typeface="+mj-lt"/>
                <a:cs typeface="Times New Roman" pitchFamily="18" charset="0"/>
              </a:rPr>
              <a:t>ed</a:t>
            </a:r>
            <a:r>
              <a:rPr lang="en-US" sz="2000" dirty="0">
                <a:latin typeface="+mj-lt"/>
              </a:rPr>
              <a:t>(l</a:t>
            </a:r>
            <a:r>
              <a:rPr lang="en-US" sz="2000" baseline="-25000" dirty="0">
                <a:latin typeface="+mj-lt"/>
              </a:rPr>
              <a:t>3</a:t>
            </a:r>
            <a:r>
              <a:rPr lang="en-US" sz="2000" dirty="0">
                <a:latin typeface="+mj-lt"/>
              </a:rPr>
              <a:t>, l</a:t>
            </a:r>
            <a:r>
              <a:rPr lang="en-US" sz="2000" baseline="-25000" dirty="0">
                <a:latin typeface="+mj-lt"/>
              </a:rPr>
              <a:t>8</a:t>
            </a:r>
            <a:r>
              <a:rPr lang="en-US" sz="2000" dirty="0">
                <a:latin typeface="+mj-lt"/>
              </a:rPr>
              <a:t>)</a:t>
            </a:r>
          </a:p>
          <a:p>
            <a:r>
              <a:rPr lang="en-US" sz="2000" dirty="0">
                <a:latin typeface="+mj-lt"/>
              </a:rPr>
              <a:t>connect</a:t>
            </a:r>
            <a:r>
              <a:rPr lang="en-US" sz="2000" dirty="0">
                <a:latin typeface="+mj-lt"/>
                <a:cs typeface="Times New Roman" pitchFamily="18" charset="0"/>
              </a:rPr>
              <a:t>ed</a:t>
            </a:r>
            <a:r>
              <a:rPr lang="en-US" sz="2000" dirty="0">
                <a:latin typeface="+mj-lt"/>
              </a:rPr>
              <a:t>(l</a:t>
            </a:r>
            <a:r>
              <a:rPr lang="en-US" sz="2000" baseline="-25000" dirty="0">
                <a:latin typeface="+mj-lt"/>
              </a:rPr>
              <a:t>4</a:t>
            </a:r>
            <a:r>
              <a:rPr lang="en-US" sz="2000" dirty="0">
                <a:latin typeface="+mj-lt"/>
              </a:rPr>
              <a:t>, l</a:t>
            </a:r>
            <a:r>
              <a:rPr lang="en-US" sz="2000" baseline="-25000" dirty="0">
                <a:latin typeface="+mj-lt"/>
              </a:rPr>
              <a:t>7</a:t>
            </a:r>
            <a:r>
              <a:rPr lang="en-US" sz="2000" dirty="0">
                <a:latin typeface="+mj-lt"/>
              </a:rPr>
              <a:t>), connect</a:t>
            </a:r>
            <a:r>
              <a:rPr lang="en-US" sz="2000" dirty="0">
                <a:latin typeface="+mj-lt"/>
                <a:cs typeface="Times New Roman" pitchFamily="18" charset="0"/>
              </a:rPr>
              <a:t>ed</a:t>
            </a:r>
            <a:r>
              <a:rPr lang="en-US" sz="2000" dirty="0">
                <a:latin typeface="+mj-lt"/>
              </a:rPr>
              <a:t>(l</a:t>
            </a:r>
            <a:r>
              <a:rPr lang="en-US" sz="2000" baseline="-25000" dirty="0">
                <a:latin typeface="+mj-lt"/>
              </a:rPr>
              <a:t>5</a:t>
            </a:r>
            <a:r>
              <a:rPr lang="en-US" sz="2000" dirty="0">
                <a:latin typeface="+mj-lt"/>
              </a:rPr>
              <a:t>, l</a:t>
            </a:r>
            <a:r>
              <a:rPr lang="en-US" sz="2000" baseline="-25000" dirty="0">
                <a:latin typeface="+mj-lt"/>
              </a:rPr>
              <a:t>6</a:t>
            </a:r>
            <a:r>
              <a:rPr lang="en-US" sz="2000" dirty="0">
                <a:latin typeface="+mj-lt"/>
              </a:rPr>
              <a:t>), connect</a:t>
            </a:r>
            <a:r>
              <a:rPr lang="en-US" sz="2000" dirty="0">
                <a:latin typeface="+mj-lt"/>
                <a:cs typeface="Times New Roman" pitchFamily="18" charset="0"/>
              </a:rPr>
              <a:t>ed</a:t>
            </a:r>
            <a:r>
              <a:rPr lang="en-US" sz="2000" dirty="0">
                <a:latin typeface="+mj-lt"/>
              </a:rPr>
              <a:t>(l</a:t>
            </a:r>
            <a:r>
              <a:rPr lang="en-US" sz="2000" baseline="-25000" dirty="0">
                <a:latin typeface="+mj-lt"/>
              </a:rPr>
              <a:t>6</a:t>
            </a:r>
            <a:r>
              <a:rPr lang="en-US" sz="2000" dirty="0">
                <a:latin typeface="+mj-lt"/>
              </a:rPr>
              <a:t>, l</a:t>
            </a:r>
            <a:r>
              <a:rPr lang="en-US" sz="2000" baseline="-25000" dirty="0">
                <a:latin typeface="+mj-lt"/>
              </a:rPr>
              <a:t>7</a:t>
            </a:r>
            <a:r>
              <a:rPr lang="en-US" sz="2000" dirty="0">
                <a:latin typeface="+mj-lt"/>
              </a:rPr>
              <a:t>), connect</a:t>
            </a:r>
            <a:r>
              <a:rPr lang="en-US" sz="2000" dirty="0">
                <a:latin typeface="+mj-lt"/>
                <a:cs typeface="Times New Roman" pitchFamily="18" charset="0"/>
              </a:rPr>
              <a:t>ed</a:t>
            </a:r>
            <a:r>
              <a:rPr lang="en-US" sz="2000" dirty="0">
                <a:latin typeface="+mj-lt"/>
              </a:rPr>
              <a:t>(l</a:t>
            </a:r>
            <a:r>
              <a:rPr lang="en-US" sz="2000" baseline="-25000" dirty="0">
                <a:latin typeface="+mj-lt"/>
              </a:rPr>
              <a:t>7</a:t>
            </a:r>
            <a:r>
              <a:rPr lang="en-US" sz="2000" dirty="0">
                <a:latin typeface="+mj-lt"/>
              </a:rPr>
              <a:t>, l</a:t>
            </a:r>
            <a:r>
              <a:rPr lang="en-US" sz="2000" baseline="-25000" dirty="0">
                <a:latin typeface="+mj-lt"/>
              </a:rPr>
              <a:t>8</a:t>
            </a:r>
            <a:r>
              <a:rPr lang="en-US" sz="2000" dirty="0">
                <a:latin typeface="+mj-lt"/>
              </a:rPr>
              <a:t>)</a:t>
            </a:r>
            <a:endParaRPr lang="en-GB" sz="2000" dirty="0">
              <a:latin typeface="+mj-lt"/>
            </a:endParaRP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3810000" y="2285992"/>
            <a:ext cx="3621088" cy="2540000"/>
            <a:chOff x="2400" y="1920"/>
            <a:chExt cx="2281" cy="1600"/>
          </a:xfrm>
        </p:grpSpPr>
        <p:sp>
          <p:nvSpPr>
            <p:cNvPr id="9221" name="Oval 5"/>
            <p:cNvSpPr>
              <a:spLocks noChangeArrowheads="1"/>
            </p:cNvSpPr>
            <p:nvPr/>
          </p:nvSpPr>
          <p:spPr bwMode="auto">
            <a:xfrm>
              <a:off x="2584" y="2422"/>
              <a:ext cx="119" cy="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22" name="Oval 6"/>
            <p:cNvSpPr>
              <a:spLocks noChangeArrowheads="1"/>
            </p:cNvSpPr>
            <p:nvPr/>
          </p:nvSpPr>
          <p:spPr bwMode="auto">
            <a:xfrm>
              <a:off x="3018" y="2218"/>
              <a:ext cx="118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24" name="Oval 8"/>
            <p:cNvSpPr>
              <a:spLocks noChangeArrowheads="1"/>
            </p:cNvSpPr>
            <p:nvPr/>
          </p:nvSpPr>
          <p:spPr bwMode="auto">
            <a:xfrm>
              <a:off x="3687" y="2101"/>
              <a:ext cx="118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26" name="Oval 10"/>
            <p:cNvSpPr>
              <a:spLocks noChangeArrowheads="1"/>
            </p:cNvSpPr>
            <p:nvPr/>
          </p:nvSpPr>
          <p:spPr bwMode="auto">
            <a:xfrm>
              <a:off x="3096" y="2568"/>
              <a:ext cx="118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30" name="Oval 14"/>
            <p:cNvSpPr>
              <a:spLocks noChangeArrowheads="1"/>
            </p:cNvSpPr>
            <p:nvPr/>
          </p:nvSpPr>
          <p:spPr bwMode="auto">
            <a:xfrm>
              <a:off x="3372" y="2860"/>
              <a:ext cx="118" cy="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 flipV="1">
              <a:off x="3451" y="2481"/>
              <a:ext cx="275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 flipH="1" flipV="1">
              <a:off x="3096" y="2276"/>
              <a:ext cx="79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 flipV="1">
              <a:off x="3136" y="2131"/>
              <a:ext cx="551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>
              <a:off x="3766" y="2481"/>
              <a:ext cx="157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45" name="Line 29"/>
            <p:cNvSpPr>
              <a:spLocks noChangeShapeType="1"/>
            </p:cNvSpPr>
            <p:nvPr/>
          </p:nvSpPr>
          <p:spPr bwMode="auto">
            <a:xfrm>
              <a:off x="4002" y="2860"/>
              <a:ext cx="4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2978" y="2453"/>
              <a:ext cx="158" cy="115"/>
              <a:chOff x="3266" y="2016"/>
              <a:chExt cx="158" cy="147"/>
            </a:xfrm>
          </p:grpSpPr>
          <p:sp>
            <p:nvSpPr>
              <p:cNvPr id="9249" name="Rectangle 33"/>
              <p:cNvSpPr>
                <a:spLocks noChangeArrowheads="1"/>
              </p:cNvSpPr>
              <p:nvPr/>
            </p:nvSpPr>
            <p:spPr bwMode="auto">
              <a:xfrm>
                <a:off x="3266" y="2088"/>
                <a:ext cx="158" cy="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50" name="Rectangle 34"/>
              <p:cNvSpPr>
                <a:spLocks noChangeArrowheads="1"/>
              </p:cNvSpPr>
              <p:nvPr/>
            </p:nvSpPr>
            <p:spPr bwMode="auto">
              <a:xfrm>
                <a:off x="3312" y="2016"/>
                <a:ext cx="79" cy="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251" name="Rectangle 35"/>
            <p:cNvSpPr>
              <a:spLocks noChangeArrowheads="1"/>
            </p:cNvSpPr>
            <p:nvPr/>
          </p:nvSpPr>
          <p:spPr bwMode="auto">
            <a:xfrm>
              <a:off x="2496" y="2362"/>
              <a:ext cx="158" cy="5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464" y="2677"/>
              <a:ext cx="158" cy="115"/>
              <a:chOff x="3266" y="2016"/>
              <a:chExt cx="158" cy="147"/>
            </a:xfrm>
          </p:grpSpPr>
          <p:sp>
            <p:nvSpPr>
              <p:cNvPr id="9254" name="Rectangle 38"/>
              <p:cNvSpPr>
                <a:spLocks noChangeArrowheads="1"/>
              </p:cNvSpPr>
              <p:nvPr/>
            </p:nvSpPr>
            <p:spPr bwMode="auto">
              <a:xfrm>
                <a:off x="3266" y="2088"/>
                <a:ext cx="158" cy="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55" name="Rectangle 39"/>
              <p:cNvSpPr>
                <a:spLocks noChangeArrowheads="1"/>
              </p:cNvSpPr>
              <p:nvPr/>
            </p:nvSpPr>
            <p:spPr bwMode="auto">
              <a:xfrm>
                <a:off x="3312" y="2016"/>
                <a:ext cx="79" cy="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3504" y="2939"/>
              <a:ext cx="202" cy="151"/>
              <a:chOff x="3542" y="2877"/>
              <a:chExt cx="202" cy="195"/>
            </a:xfrm>
          </p:grpSpPr>
          <p:sp>
            <p:nvSpPr>
              <p:cNvPr id="9257" name="Rectangle 41"/>
              <p:cNvSpPr>
                <a:spLocks noChangeArrowheads="1"/>
              </p:cNvSpPr>
              <p:nvPr/>
            </p:nvSpPr>
            <p:spPr bwMode="auto">
              <a:xfrm>
                <a:off x="3542" y="2877"/>
                <a:ext cx="118" cy="1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58" name="Rectangle 42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96" cy="4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59" name="Oval 43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60" name="Oval 44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3840" y="1968"/>
              <a:ext cx="202" cy="152"/>
              <a:chOff x="3542" y="2877"/>
              <a:chExt cx="202" cy="195"/>
            </a:xfrm>
          </p:grpSpPr>
          <p:sp>
            <p:nvSpPr>
              <p:cNvPr id="9262" name="Rectangle 46"/>
              <p:cNvSpPr>
                <a:spLocks noChangeArrowheads="1"/>
              </p:cNvSpPr>
              <p:nvPr/>
            </p:nvSpPr>
            <p:spPr bwMode="auto">
              <a:xfrm>
                <a:off x="3542" y="2877"/>
                <a:ext cx="118" cy="1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63" name="Rectangle 47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96" cy="4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64" name="Oval 48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65" name="Oval 49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271" name="Line 55"/>
            <p:cNvSpPr>
              <a:spLocks noChangeShapeType="1"/>
            </p:cNvSpPr>
            <p:nvPr/>
          </p:nvSpPr>
          <p:spPr bwMode="auto">
            <a:xfrm>
              <a:off x="2640" y="2496"/>
              <a:ext cx="432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72" name="Freeform 56"/>
            <p:cNvSpPr>
              <a:spLocks/>
            </p:cNvSpPr>
            <p:nvPr/>
          </p:nvSpPr>
          <p:spPr bwMode="auto">
            <a:xfrm>
              <a:off x="2640" y="2496"/>
              <a:ext cx="1296" cy="10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8" y="960"/>
                </a:cxn>
                <a:cxn ang="0">
                  <a:pos x="1296" y="384"/>
                </a:cxn>
              </a:cxnLst>
              <a:rect l="0" t="0" r="r" b="b"/>
              <a:pathLst>
                <a:path w="1296" h="1024">
                  <a:moveTo>
                    <a:pt x="0" y="0"/>
                  </a:moveTo>
                  <a:cubicBezTo>
                    <a:pt x="396" y="448"/>
                    <a:pt x="792" y="896"/>
                    <a:pt x="1008" y="960"/>
                  </a:cubicBezTo>
                  <a:cubicBezTo>
                    <a:pt x="1224" y="1024"/>
                    <a:pt x="1248" y="480"/>
                    <a:pt x="1296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73" name="Freeform 57"/>
            <p:cNvSpPr>
              <a:spLocks/>
            </p:cNvSpPr>
            <p:nvPr/>
          </p:nvSpPr>
          <p:spPr bwMode="auto">
            <a:xfrm>
              <a:off x="3216" y="2224"/>
              <a:ext cx="1248" cy="608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528" y="32"/>
                </a:cxn>
                <a:cxn ang="0">
                  <a:pos x="1248" y="608"/>
                </a:cxn>
              </a:cxnLst>
              <a:rect l="0" t="0" r="r" b="b"/>
              <a:pathLst>
                <a:path w="1248" h="608">
                  <a:moveTo>
                    <a:pt x="0" y="416"/>
                  </a:moveTo>
                  <a:cubicBezTo>
                    <a:pt x="160" y="208"/>
                    <a:pt x="320" y="0"/>
                    <a:pt x="528" y="32"/>
                  </a:cubicBezTo>
                  <a:cubicBezTo>
                    <a:pt x="736" y="64"/>
                    <a:pt x="1128" y="512"/>
                    <a:pt x="1248" y="6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75" name="Text Box 59"/>
            <p:cNvSpPr txBox="1">
              <a:spLocks noChangeArrowheads="1"/>
            </p:cNvSpPr>
            <p:nvPr/>
          </p:nvSpPr>
          <p:spPr bwMode="auto">
            <a:xfrm>
              <a:off x="3504" y="1920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l1</a:t>
              </a:r>
              <a:endParaRPr lang="en-GB" sz="1600" dirty="0">
                <a:latin typeface="Times New Roman" pitchFamily="18" charset="0"/>
              </a:endParaRPr>
            </a:p>
          </p:txBody>
        </p:sp>
        <p:sp>
          <p:nvSpPr>
            <p:cNvPr id="9276" name="Text Box 60"/>
            <p:cNvSpPr txBox="1">
              <a:spLocks noChangeArrowheads="1"/>
            </p:cNvSpPr>
            <p:nvPr/>
          </p:nvSpPr>
          <p:spPr bwMode="auto">
            <a:xfrm>
              <a:off x="2928" y="2016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l2</a:t>
              </a:r>
              <a:endParaRPr lang="en-GB" sz="1600" dirty="0">
                <a:latin typeface="Times New Roman" pitchFamily="18" charset="0"/>
              </a:endParaRPr>
            </a:p>
          </p:txBody>
        </p:sp>
        <p:sp>
          <p:nvSpPr>
            <p:cNvPr id="9277" name="Text Box 61"/>
            <p:cNvSpPr txBox="1">
              <a:spLocks noChangeArrowheads="1"/>
            </p:cNvSpPr>
            <p:nvPr/>
          </p:nvSpPr>
          <p:spPr bwMode="auto">
            <a:xfrm>
              <a:off x="3024" y="2640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l3</a:t>
              </a:r>
              <a:endParaRPr lang="en-GB" sz="1600" dirty="0">
                <a:latin typeface="Times New Roman" pitchFamily="18" charset="0"/>
              </a:endParaRPr>
            </a:p>
          </p:txBody>
        </p:sp>
        <p:sp>
          <p:nvSpPr>
            <p:cNvPr id="9278" name="Text Box 62"/>
            <p:cNvSpPr txBox="1">
              <a:spLocks noChangeArrowheads="1"/>
            </p:cNvSpPr>
            <p:nvPr/>
          </p:nvSpPr>
          <p:spPr bwMode="auto">
            <a:xfrm>
              <a:off x="2400" y="2448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l4</a:t>
              </a:r>
              <a:endParaRPr lang="en-GB" sz="1600" dirty="0">
                <a:latin typeface="Times New Roman" pitchFamily="18" charset="0"/>
              </a:endParaRPr>
            </a:p>
          </p:txBody>
        </p:sp>
        <p:sp>
          <p:nvSpPr>
            <p:cNvPr id="9279" name="Text Box 63"/>
            <p:cNvSpPr txBox="1">
              <a:spLocks noChangeArrowheads="1"/>
            </p:cNvSpPr>
            <p:nvPr/>
          </p:nvSpPr>
          <p:spPr bwMode="auto">
            <a:xfrm>
              <a:off x="3264" y="2928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l5</a:t>
              </a:r>
              <a:endParaRPr lang="en-GB" sz="1600" dirty="0">
                <a:latin typeface="Times New Roman" pitchFamily="18" charset="0"/>
              </a:endParaRPr>
            </a:p>
          </p:txBody>
        </p:sp>
        <p:sp>
          <p:nvSpPr>
            <p:cNvPr id="9281" name="Rectangle 65"/>
            <p:cNvSpPr>
              <a:spLocks noChangeArrowheads="1"/>
            </p:cNvSpPr>
            <p:nvPr/>
          </p:nvSpPr>
          <p:spPr bwMode="auto">
            <a:xfrm>
              <a:off x="3633" y="2443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l6</a:t>
              </a:r>
              <a:endParaRPr lang="en-GB" sz="1600" dirty="0">
                <a:latin typeface="Times New Roman" pitchFamily="18" charset="0"/>
              </a:endParaRPr>
            </a:p>
          </p:txBody>
        </p:sp>
        <p:sp>
          <p:nvSpPr>
            <p:cNvPr id="9282" name="Text Box 66"/>
            <p:cNvSpPr txBox="1">
              <a:spLocks noChangeArrowheads="1"/>
            </p:cNvSpPr>
            <p:nvPr/>
          </p:nvSpPr>
          <p:spPr bwMode="auto">
            <a:xfrm>
              <a:off x="3888" y="2640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l7</a:t>
              </a:r>
              <a:endParaRPr lang="en-GB" sz="1600" dirty="0">
                <a:latin typeface="Times New Roman" pitchFamily="18" charset="0"/>
              </a:endParaRPr>
            </a:p>
          </p:txBody>
        </p:sp>
        <p:sp>
          <p:nvSpPr>
            <p:cNvPr id="9283" name="Text Box 67"/>
            <p:cNvSpPr txBox="1">
              <a:spLocks noChangeArrowheads="1"/>
            </p:cNvSpPr>
            <p:nvPr/>
          </p:nvSpPr>
          <p:spPr bwMode="auto">
            <a:xfrm>
              <a:off x="4464" y="2832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itchFamily="18" charset="0"/>
                </a:rPr>
                <a:t>l8</a:t>
              </a:r>
              <a:endParaRPr lang="en-GB" sz="1600" dirty="0">
                <a:latin typeface="Times New Roman" pitchFamily="18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28596" y="5500702"/>
            <a:ext cx="857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the closed-world assumption, it follows that, for example:</a:t>
            </a:r>
          </a:p>
          <a:p>
            <a:r>
              <a:rPr lang="en-GB" dirty="0"/>
              <a:t>l1 and l6 are </a:t>
            </a:r>
            <a:r>
              <a:rPr lang="en-GB" i="1" dirty="0"/>
              <a:t>not</a:t>
            </a:r>
            <a:r>
              <a:rPr lang="en-GB" dirty="0"/>
              <a:t> connected, truck t1 is </a:t>
            </a:r>
            <a:r>
              <a:rPr lang="en-GB" i="1" dirty="0"/>
              <a:t>not </a:t>
            </a:r>
            <a:r>
              <a:rPr lang="en-GB" dirty="0"/>
              <a:t>at location 8, all trucks are empty, etc...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8596" y="6140255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Goal state: all cargos in location l6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3963</TotalTime>
  <Words>2152</Words>
  <Application>Microsoft Office PowerPoint</Application>
  <PresentationFormat>On-screen Show (4:3)</PresentationFormat>
  <Paragraphs>515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Courier New</vt:lpstr>
      <vt:lpstr>KingsBureauGrot ThreeSeven</vt:lpstr>
      <vt:lpstr>Tahoma</vt:lpstr>
      <vt:lpstr>Times New Roman</vt:lpstr>
      <vt:lpstr>1_Office Theme</vt:lpstr>
      <vt:lpstr>PowerPoint Presentation</vt:lpstr>
      <vt:lpstr>Artificial Intelligence Planning</vt:lpstr>
      <vt:lpstr>Artificial Intelligence Planning</vt:lpstr>
      <vt:lpstr>AI Planning</vt:lpstr>
      <vt:lpstr>The Logistics Domain</vt:lpstr>
      <vt:lpstr>The Logistics Domain: Problem Modelling</vt:lpstr>
      <vt:lpstr>The Logistics Domain: Objects and Relations</vt:lpstr>
      <vt:lpstr>From the General Description to a Specific Problem</vt:lpstr>
      <vt:lpstr>The Logistics Domain: the Initial State</vt:lpstr>
      <vt:lpstr>The Logistics Domain: the Actions</vt:lpstr>
      <vt:lpstr>The Logistics Domain: the Actions</vt:lpstr>
      <vt:lpstr>The Logistics Domain: the Actions</vt:lpstr>
      <vt:lpstr>The Logistics Domain: the Actions</vt:lpstr>
      <vt:lpstr>The Logistics Domain: a Plan</vt:lpstr>
      <vt:lpstr>The Logistics Domain: a Plan</vt:lpstr>
      <vt:lpstr>The Logistics Domain: a Plan</vt:lpstr>
      <vt:lpstr>Planners</vt:lpstr>
      <vt:lpstr>PDDL Planning Domain Definition Language</vt:lpstr>
      <vt:lpstr>PDDL Planning Domain Definition Language</vt:lpstr>
      <vt:lpstr>The Gripper Domain</vt:lpstr>
      <vt:lpstr>The Gripper Domain</vt:lpstr>
      <vt:lpstr>The Gripper Domain</vt:lpstr>
      <vt:lpstr>The Gripper Domain in PDDL</vt:lpstr>
      <vt:lpstr>The Gripper Domain in PDDL</vt:lpstr>
      <vt:lpstr>The Gripper Domain in PDDL</vt:lpstr>
      <vt:lpstr>The Gripper Domain in PDDL</vt:lpstr>
      <vt:lpstr>The Gripper Domain in PDDL</vt:lpstr>
      <vt:lpstr>The Gripper Domain in PDDL</vt:lpstr>
      <vt:lpstr>The Blocks World Domain</vt:lpstr>
      <vt:lpstr>The Blocks World in PDDL</vt:lpstr>
      <vt:lpstr>The Blocks World in PDDL</vt:lpstr>
      <vt:lpstr>The Blocks World in PDDL</vt:lpstr>
      <vt:lpstr>The Blocks World in PDDL</vt:lpstr>
      <vt:lpstr>The Blocks World in PDDL</vt:lpstr>
      <vt:lpstr>The Blocks World Domain</vt:lpstr>
      <vt:lpstr>PDDL problem</vt:lpstr>
      <vt:lpstr>The Blocks World   (Problem file)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</dc:title>
  <dc:creator>dan</dc:creator>
  <cp:lastModifiedBy>Daniele Magazzeni</cp:lastModifiedBy>
  <cp:revision>404</cp:revision>
  <dcterms:created xsi:type="dcterms:W3CDTF">2009-02-24T19:05:35Z</dcterms:created>
  <dcterms:modified xsi:type="dcterms:W3CDTF">2017-02-24T16:34:18Z</dcterms:modified>
</cp:coreProperties>
</file>