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423" r:id="rId2"/>
    <p:sldId id="425" r:id="rId3"/>
    <p:sldId id="426" r:id="rId4"/>
    <p:sldId id="403" r:id="rId5"/>
    <p:sldId id="404" r:id="rId6"/>
    <p:sldId id="405" r:id="rId7"/>
    <p:sldId id="406" r:id="rId8"/>
    <p:sldId id="407" r:id="rId9"/>
    <p:sldId id="408" r:id="rId10"/>
    <p:sldId id="409" r:id="rId11"/>
    <p:sldId id="410" r:id="rId12"/>
    <p:sldId id="411" r:id="rId13"/>
    <p:sldId id="412" r:id="rId14"/>
    <p:sldId id="413" r:id="rId15"/>
    <p:sldId id="414" r:id="rId16"/>
    <p:sldId id="338" r:id="rId17"/>
    <p:sldId id="319" r:id="rId18"/>
    <p:sldId id="354" r:id="rId19"/>
    <p:sldId id="356" r:id="rId20"/>
    <p:sldId id="357" r:id="rId21"/>
    <p:sldId id="360" r:id="rId22"/>
    <p:sldId id="361" r:id="rId23"/>
    <p:sldId id="363" r:id="rId24"/>
    <p:sldId id="364" r:id="rId25"/>
    <p:sldId id="365" r:id="rId26"/>
    <p:sldId id="366" r:id="rId27"/>
    <p:sldId id="378" r:id="rId2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35" autoAdjust="0"/>
    <p:restoredTop sz="94648" autoAdjust="0"/>
  </p:normalViewPr>
  <p:slideViewPr>
    <p:cSldViewPr>
      <p:cViewPr varScale="1">
        <p:scale>
          <a:sx n="84" d="100"/>
          <a:sy n="84" d="100"/>
        </p:scale>
        <p:origin x="57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420" y="-11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2CCB662-DF07-4A51-8E97-E46C89ED0002}" type="datetimeFigureOut">
              <a:rPr lang="en-US" smtClean="0"/>
              <a:pPr/>
              <a:t>2/24/2017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66F97D4-4377-4052-B208-0599A37EB67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1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A86F532-9BDF-4CBB-80E3-3163BDD5C802}" type="datetimeFigureOut">
              <a:rPr lang="en-US"/>
              <a:pPr>
                <a:defRPr/>
              </a:pPr>
              <a:t>2/24/2017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A462C9E-B0C2-40A8-8AD3-35D82186FCB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849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8C1CA3-B899-4A17-AA57-E877199F09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4498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8C1CA3-B899-4A17-AA57-E877199F09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2291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8C1CA3-B899-4A17-AA57-E877199F09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0957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8C1CA3-B899-4A17-AA57-E877199F09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5419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8C1CA3-B899-4A17-AA57-E877199F09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1746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8C1CA3-B899-4A17-AA57-E877199F09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485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8C1CA3-B899-4A17-AA57-E877199F09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0530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8C1CA3-B899-4A17-AA57-E877199F09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2649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8C1CA3-B899-4A17-AA57-E877199F09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2543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8C1CA3-B899-4A17-AA57-E877199F09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6033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8C1CA3-B899-4A17-AA57-E877199F09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6567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8C1CA3-B899-4A17-AA57-E877199F09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50247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8C1CA3-B899-4A17-AA57-E877199F09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46586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8C1CA3-B899-4A17-AA57-E877199F09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51815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8C1CA3-B899-4A17-AA57-E877199F09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344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8C1CA3-B899-4A17-AA57-E877199F09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1876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8C1CA3-B899-4A17-AA57-E877199F09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3294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8C1CA3-B899-4A17-AA57-E877199F09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4914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8C1CA3-B899-4A17-AA57-E877199F09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7524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8C1CA3-B899-4A17-AA57-E877199F09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4214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8C1CA3-B899-4A17-AA57-E877199F09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8043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8C1CA3-B899-4A17-AA57-E877199F09F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9161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A8E0-76B8-4040-ADCA-8E7482A06E85}" type="datetimeFigureOut">
              <a:rPr lang="en-US"/>
              <a:pPr>
                <a:defRPr/>
              </a:pPr>
              <a:t>2/24/2017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415A2-D519-4F01-A9B7-4844F8DDF9E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635EE-E3AC-4A76-B2DA-CADE657EB17F}" type="datetimeFigureOut">
              <a:rPr lang="en-US"/>
              <a:pPr>
                <a:defRPr/>
              </a:pPr>
              <a:t>2/24/2017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EF44E-64C1-4F65-8A85-42316521898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7229D-ECA4-41E8-91F6-3CFC133EF3F2}" type="datetimeFigureOut">
              <a:rPr lang="en-US"/>
              <a:pPr>
                <a:defRPr/>
              </a:pPr>
              <a:t>2/24/2017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4B806-4190-4515-9836-4EF62C2E29A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4D9C9-61F0-447B-B25C-0C5F3BD7605E}" type="datetimeFigureOut">
              <a:rPr lang="en-US"/>
              <a:pPr>
                <a:defRPr/>
              </a:pPr>
              <a:t>2/24/2017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BC55C-9EAB-42C7-A2C3-8B7B212A8BC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C4E62-FE30-4ED6-92A4-D0BBF81FBDC9}" type="datetimeFigureOut">
              <a:rPr lang="en-US"/>
              <a:pPr>
                <a:defRPr/>
              </a:pPr>
              <a:t>2/24/2017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A6B97-A51A-4023-A764-1EA4AC919E8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5C766-FE3F-465C-B7FD-5632BC90DD3E}" type="datetimeFigureOut">
              <a:rPr lang="en-US"/>
              <a:pPr>
                <a:defRPr/>
              </a:pPr>
              <a:t>2/24/2017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7EC65-A2C2-4718-A5FB-0C8072C8A42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528C8D-7E7B-45F9-9D4E-3867FF42EB84}" type="datetimeFigureOut">
              <a:rPr lang="en-US"/>
              <a:pPr>
                <a:defRPr/>
              </a:pPr>
              <a:t>2/24/2017</a:t>
            </a:fld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D9EB2-88C7-4364-B4DD-A63B7995278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72E29-C8E1-46F1-A531-EE7C8A41AF9F}" type="datetimeFigureOut">
              <a:rPr lang="en-US"/>
              <a:pPr>
                <a:defRPr/>
              </a:pPr>
              <a:t>2/24/2017</a:t>
            </a:fld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F6905-9DB9-4B65-8EF9-A8B70BBCE63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7A51F-C4EC-45F2-A43B-F378807CFA2E}" type="datetimeFigureOut">
              <a:rPr lang="en-US"/>
              <a:pPr>
                <a:defRPr/>
              </a:pPr>
              <a:t>2/24/2017</a:t>
            </a:fld>
            <a:endParaRPr lang="en-GB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CC188-0AFE-4E52-9EA6-3361FC53E06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5A41D-DE91-492A-86B3-5A2AF73699A6}" type="datetimeFigureOut">
              <a:rPr lang="en-US"/>
              <a:pPr>
                <a:defRPr/>
              </a:pPr>
              <a:t>2/24/2017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3CA37-4193-4FE4-80DF-823A52603DD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0B5EDE-9FD0-481B-B6D7-B6FB9BC7B5E3}" type="datetimeFigureOut">
              <a:rPr lang="en-US"/>
              <a:pPr>
                <a:defRPr/>
              </a:pPr>
              <a:t>2/24/2017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0D763-ECCB-42D9-814F-858E9FD4E7C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humanoid.waseda.ac.jp/booklet/photo/WL-3-1969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4313" y="5357813"/>
            <a:ext cx="1208087" cy="123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5286375"/>
            <a:ext cx="1500188" cy="1571625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B3E1C8F-0994-4A43-BCF2-F2450BBC178C}" type="datetimeFigureOut">
              <a:rPr lang="en-US"/>
              <a:pPr>
                <a:defRPr/>
              </a:pPr>
              <a:t>2/24/2017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D3CD562-D948-4B1E-BDF3-2C8910A0294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pitchFamily="34" charset="0"/>
          <a:cs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pitchFamily="34" charset="0"/>
          <a:cs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pitchFamily="34" charset="0"/>
          <a:cs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pitchFamily="34" charset="0"/>
          <a:cs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476672"/>
            <a:ext cx="8831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KingsBureauGrot ThreeSeven" panose="02000506050000020004" charset="0"/>
              </a:rPr>
              <a:t>4CCS1IAI: Introduction to Artificial Intelligence</a:t>
            </a:r>
            <a:endParaRPr lang="en-US" sz="3600" dirty="0">
              <a:solidFill>
                <a:schemeClr val="bg1"/>
              </a:solidFill>
              <a:latin typeface="KingsBureauGrot ThreeSeven" panose="02000506050000020004" charset="0"/>
            </a:endParaRPr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742" y="4840348"/>
            <a:ext cx="2046106" cy="154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008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en-US" dirty="0">
                <a:latin typeface="+mj-lt"/>
              </a:rPr>
              <a:t>Running example: A*</a:t>
            </a:r>
            <a:endParaRPr lang="en-GB" dirty="0"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5720" y="588961"/>
            <a:ext cx="8858280" cy="5126055"/>
          </a:xfrm>
        </p:spPr>
        <p:txBody>
          <a:bodyPr/>
          <a:lstStyle/>
          <a:p>
            <a:r>
              <a:rPr lang="en-US" dirty="0">
                <a:latin typeface="+mj-lt"/>
              </a:rPr>
              <a:t>Find the path from Arad to Bucharest</a:t>
            </a:r>
          </a:p>
          <a:p>
            <a:r>
              <a:rPr lang="en-US" dirty="0">
                <a:solidFill>
                  <a:schemeClr val="tx2"/>
                </a:solidFill>
                <a:latin typeface="+mj-lt"/>
              </a:rPr>
              <a:t>f(n) = g(n) + h(n)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+mj-lt"/>
              </a:rPr>
              <a:t>g(n) = cost from the initial state to n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+mj-lt"/>
              </a:rPr>
              <a:t>h(n) = estimated distance of n from the goal state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+mj-lt"/>
              </a:rPr>
              <a:t>f(n) = estimated cost of the cheapest solution through n</a:t>
            </a:r>
          </a:p>
          <a:p>
            <a:pPr lvl="1">
              <a:buNone/>
            </a:pPr>
            <a:endParaRPr lang="en-US" dirty="0">
              <a:solidFill>
                <a:schemeClr val="tx2"/>
              </a:solidFill>
              <a:latin typeface="+mj-lt"/>
            </a:endParaRPr>
          </a:p>
          <a:p>
            <a:r>
              <a:rPr lang="en-US" dirty="0">
                <a:solidFill>
                  <a:schemeClr val="tx2"/>
                </a:solidFill>
                <a:latin typeface="+mj-lt"/>
              </a:rPr>
              <a:t>Choose state with the lowest value of f(n)</a:t>
            </a:r>
          </a:p>
          <a:p>
            <a:pPr>
              <a:buNone/>
            </a:pPr>
            <a:endParaRPr lang="en-US" b="1" i="1" baseline="30000" dirty="0">
              <a:latin typeface="+mj-lt"/>
            </a:endParaRPr>
          </a:p>
          <a:p>
            <a:endParaRPr lang="en-US" b="1" dirty="0"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en-US" dirty="0">
                <a:latin typeface="+mj-lt"/>
              </a:rPr>
              <a:t>Running example: A*</a:t>
            </a:r>
            <a:endParaRPr lang="en-GB" dirty="0"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5720" y="588961"/>
            <a:ext cx="8858280" cy="5126055"/>
          </a:xfrm>
        </p:spPr>
        <p:txBody>
          <a:bodyPr/>
          <a:lstStyle/>
          <a:p>
            <a:r>
              <a:rPr lang="en-US" dirty="0">
                <a:latin typeface="+mj-lt"/>
              </a:rPr>
              <a:t>Find the path from Arad to Bucharest</a:t>
            </a:r>
          </a:p>
          <a:p>
            <a:r>
              <a:rPr lang="en-US" dirty="0">
                <a:solidFill>
                  <a:schemeClr val="tx2"/>
                </a:solidFill>
                <a:latin typeface="+mj-lt"/>
              </a:rPr>
              <a:t>f(n) = g(n) + h(n) 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+mj-lt"/>
              </a:rPr>
              <a:t>g(n) = cost from the initial state to n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+mj-lt"/>
              </a:rPr>
              <a:t>f(n) = estimated cost of the cheapest solution through n</a:t>
            </a:r>
          </a:p>
          <a:p>
            <a:pPr>
              <a:buNone/>
            </a:pPr>
            <a:endParaRPr lang="en-US" b="1" i="1" baseline="30000" dirty="0">
              <a:latin typeface="+mj-lt"/>
            </a:endParaRPr>
          </a:p>
          <a:p>
            <a:endParaRPr lang="en-US" b="1" dirty="0">
              <a:latin typeface="+mj-lt"/>
            </a:endParaRPr>
          </a:p>
        </p:txBody>
      </p:sp>
      <p:sp>
        <p:nvSpPr>
          <p:cNvPr id="5" name="Ovale 4"/>
          <p:cNvSpPr/>
          <p:nvPr/>
        </p:nvSpPr>
        <p:spPr>
          <a:xfrm>
            <a:off x="3619536" y="2428868"/>
            <a:ext cx="214314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e 6"/>
          <p:cNvSpPr/>
          <p:nvPr/>
        </p:nvSpPr>
        <p:spPr>
          <a:xfrm>
            <a:off x="2405090" y="2643182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8" name="Ovale 7"/>
          <p:cNvSpPr/>
          <p:nvPr/>
        </p:nvSpPr>
        <p:spPr>
          <a:xfrm>
            <a:off x="3690974" y="6215082"/>
            <a:ext cx="214314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3366440" y="211249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ARAD</a:t>
            </a:r>
            <a:endParaRPr lang="en-GB" dirty="0">
              <a:latin typeface="+mj-lt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3333784" y="6417254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BUCHAREST</a:t>
            </a:r>
            <a:endParaRPr lang="en-GB" dirty="0">
              <a:latin typeface="+mj-lt"/>
            </a:endParaRPr>
          </a:p>
        </p:txBody>
      </p:sp>
      <p:cxnSp>
        <p:nvCxnSpPr>
          <p:cNvPr id="11" name="Connettore 1 10"/>
          <p:cNvCxnSpPr>
            <a:stCxn id="5" idx="2"/>
            <a:endCxn id="7" idx="6"/>
          </p:cNvCxnSpPr>
          <p:nvPr/>
        </p:nvCxnSpPr>
        <p:spPr>
          <a:xfrm rot="10800000" flipV="1">
            <a:off x="2690842" y="2536025"/>
            <a:ext cx="928694" cy="2143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2833718" y="2373758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118</a:t>
            </a:r>
            <a:endParaRPr lang="en-GB" sz="1400" dirty="0">
              <a:latin typeface="+mj-lt"/>
            </a:endParaRPr>
          </a:p>
        </p:txBody>
      </p:sp>
      <p:cxnSp>
        <p:nvCxnSpPr>
          <p:cNvPr id="13" name="Connettore 1 12"/>
          <p:cNvCxnSpPr>
            <a:stCxn id="14" idx="2"/>
            <a:endCxn id="5" idx="6"/>
          </p:cNvCxnSpPr>
          <p:nvPr/>
        </p:nvCxnSpPr>
        <p:spPr>
          <a:xfrm rot="10800000">
            <a:off x="3833850" y="2536025"/>
            <a:ext cx="1000132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/>
          <p:cNvSpPr/>
          <p:nvPr/>
        </p:nvSpPr>
        <p:spPr>
          <a:xfrm>
            <a:off x="4833982" y="2428868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15" name="Ovale 14"/>
          <p:cNvSpPr/>
          <p:nvPr/>
        </p:nvSpPr>
        <p:spPr>
          <a:xfrm>
            <a:off x="6119866" y="2714620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16" name="Connettore 1 15"/>
          <p:cNvCxnSpPr>
            <a:stCxn id="15" idx="2"/>
            <a:endCxn id="14" idx="6"/>
          </p:cNvCxnSpPr>
          <p:nvPr/>
        </p:nvCxnSpPr>
        <p:spPr>
          <a:xfrm rot="10800000">
            <a:off x="5119734" y="2536025"/>
            <a:ext cx="1000132" cy="285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4048164" y="3786190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18" name="Connettore 1 17"/>
          <p:cNvCxnSpPr>
            <a:stCxn id="17" idx="0"/>
            <a:endCxn id="5" idx="5"/>
          </p:cNvCxnSpPr>
          <p:nvPr/>
        </p:nvCxnSpPr>
        <p:spPr>
          <a:xfrm rot="16200000" flipV="1">
            <a:off x="3409555" y="3004705"/>
            <a:ext cx="1174394" cy="3885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>
            <a:stCxn id="15" idx="3"/>
            <a:endCxn id="17" idx="7"/>
          </p:cNvCxnSpPr>
          <p:nvPr/>
        </p:nvCxnSpPr>
        <p:spPr>
          <a:xfrm rot="5400000">
            <a:off x="4766877" y="2422740"/>
            <a:ext cx="920028" cy="18696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1 19"/>
          <p:cNvCxnSpPr>
            <a:stCxn id="17" idx="3"/>
            <a:endCxn id="21" idx="7"/>
          </p:cNvCxnSpPr>
          <p:nvPr/>
        </p:nvCxnSpPr>
        <p:spPr>
          <a:xfrm rot="5400000">
            <a:off x="3659588" y="3815781"/>
            <a:ext cx="277086" cy="5837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e 20"/>
          <p:cNvSpPr/>
          <p:nvPr/>
        </p:nvSpPr>
        <p:spPr>
          <a:xfrm>
            <a:off x="3262346" y="4214818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22" name="Ovale 21"/>
          <p:cNvSpPr/>
          <p:nvPr/>
        </p:nvSpPr>
        <p:spPr>
          <a:xfrm>
            <a:off x="4691106" y="4572008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23" name="Connettore 1 22"/>
          <p:cNvCxnSpPr>
            <a:stCxn id="17" idx="5"/>
            <a:endCxn id="22" idx="1"/>
          </p:cNvCxnSpPr>
          <p:nvPr/>
        </p:nvCxnSpPr>
        <p:spPr>
          <a:xfrm rot="16200000" flipH="1">
            <a:off x="4195373" y="4065814"/>
            <a:ext cx="634276" cy="4408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e 23"/>
          <p:cNvSpPr/>
          <p:nvPr/>
        </p:nvSpPr>
        <p:spPr>
          <a:xfrm>
            <a:off x="3476660" y="5072074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G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25" name="Connettore 1 24"/>
          <p:cNvCxnSpPr>
            <a:stCxn id="21" idx="4"/>
            <a:endCxn id="24" idx="0"/>
          </p:cNvCxnSpPr>
          <p:nvPr/>
        </p:nvCxnSpPr>
        <p:spPr>
          <a:xfrm rot="16200000" flipH="1">
            <a:off x="3190908" y="4643446"/>
            <a:ext cx="642942" cy="2143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1 25"/>
          <p:cNvCxnSpPr>
            <a:stCxn id="24" idx="4"/>
            <a:endCxn id="8" idx="0"/>
          </p:cNvCxnSpPr>
          <p:nvPr/>
        </p:nvCxnSpPr>
        <p:spPr>
          <a:xfrm rot="16200000" flipH="1">
            <a:off x="3244486" y="5661437"/>
            <a:ext cx="928694" cy="1785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>
            <a:stCxn id="22" idx="4"/>
            <a:endCxn id="8" idx="7"/>
          </p:cNvCxnSpPr>
          <p:nvPr/>
        </p:nvCxnSpPr>
        <p:spPr>
          <a:xfrm rot="5400000">
            <a:off x="3623869" y="5036355"/>
            <a:ext cx="1460146" cy="9600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e 27"/>
          <p:cNvSpPr/>
          <p:nvPr/>
        </p:nvSpPr>
        <p:spPr>
          <a:xfrm>
            <a:off x="2190776" y="5214950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29" name="Connettore 1 28"/>
          <p:cNvCxnSpPr>
            <a:stCxn id="24" idx="2"/>
            <a:endCxn id="28" idx="6"/>
          </p:cNvCxnSpPr>
          <p:nvPr/>
        </p:nvCxnSpPr>
        <p:spPr>
          <a:xfrm rot="10800000" flipV="1">
            <a:off x="2476528" y="5179231"/>
            <a:ext cx="1000132" cy="1428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1 29"/>
          <p:cNvCxnSpPr>
            <a:stCxn id="21" idx="3"/>
            <a:endCxn id="28" idx="7"/>
          </p:cNvCxnSpPr>
          <p:nvPr/>
        </p:nvCxnSpPr>
        <p:spPr>
          <a:xfrm rot="5400000">
            <a:off x="2445142" y="4387285"/>
            <a:ext cx="848590" cy="8695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e 30"/>
          <p:cNvSpPr/>
          <p:nvPr/>
        </p:nvSpPr>
        <p:spPr>
          <a:xfrm>
            <a:off x="2119338" y="3643314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32" name="Connettore 1 31"/>
          <p:cNvCxnSpPr>
            <a:stCxn id="31" idx="0"/>
            <a:endCxn id="7" idx="4"/>
          </p:cNvCxnSpPr>
          <p:nvPr/>
        </p:nvCxnSpPr>
        <p:spPr>
          <a:xfrm rot="5400000" flipH="1" flipV="1">
            <a:off x="2012181" y="3107529"/>
            <a:ext cx="785818" cy="285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e 32"/>
          <p:cNvSpPr/>
          <p:nvPr/>
        </p:nvSpPr>
        <p:spPr>
          <a:xfrm>
            <a:off x="1333520" y="3786190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34" name="Ovale 33"/>
          <p:cNvSpPr/>
          <p:nvPr/>
        </p:nvSpPr>
        <p:spPr>
          <a:xfrm>
            <a:off x="619140" y="4071942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35" name="Connettore 1 34"/>
          <p:cNvCxnSpPr>
            <a:stCxn id="31" idx="2"/>
            <a:endCxn id="33" idx="6"/>
          </p:cNvCxnSpPr>
          <p:nvPr/>
        </p:nvCxnSpPr>
        <p:spPr>
          <a:xfrm rot="10800000" flipV="1">
            <a:off x="1619272" y="3750471"/>
            <a:ext cx="500066" cy="1428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1 35"/>
          <p:cNvCxnSpPr>
            <a:stCxn id="33" idx="3"/>
            <a:endCxn id="34" idx="7"/>
          </p:cNvCxnSpPr>
          <p:nvPr/>
        </p:nvCxnSpPr>
        <p:spPr>
          <a:xfrm rot="5400000">
            <a:off x="1052101" y="3780062"/>
            <a:ext cx="134210" cy="5123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36"/>
          <p:cNvCxnSpPr>
            <a:stCxn id="28" idx="2"/>
            <a:endCxn id="34" idx="4"/>
          </p:cNvCxnSpPr>
          <p:nvPr/>
        </p:nvCxnSpPr>
        <p:spPr>
          <a:xfrm rot="10800000">
            <a:off x="762016" y="4286257"/>
            <a:ext cx="1428760" cy="10358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/>
          <p:cNvSpPr txBox="1"/>
          <p:nvPr/>
        </p:nvSpPr>
        <p:spPr>
          <a:xfrm>
            <a:off x="4191040" y="2285992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75</a:t>
            </a:r>
            <a:endParaRPr lang="en-GB" sz="1400" dirty="0">
              <a:latin typeface="+mj-lt"/>
            </a:endParaRPr>
          </a:p>
        </p:txBody>
      </p:sp>
      <p:sp>
        <p:nvSpPr>
          <p:cNvPr id="39" name="CasellaDiTesto 38"/>
          <p:cNvSpPr txBox="1"/>
          <p:nvPr/>
        </p:nvSpPr>
        <p:spPr>
          <a:xfrm>
            <a:off x="3946108" y="2978347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140</a:t>
            </a:r>
            <a:endParaRPr lang="en-GB" sz="1400" dirty="0">
              <a:latin typeface="+mj-lt"/>
            </a:endParaRPr>
          </a:p>
        </p:txBody>
      </p:sp>
      <p:sp>
        <p:nvSpPr>
          <p:cNvPr id="40" name="CasellaDiTesto 39"/>
          <p:cNvSpPr txBox="1"/>
          <p:nvPr/>
        </p:nvSpPr>
        <p:spPr>
          <a:xfrm>
            <a:off x="5191172" y="3269796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151</a:t>
            </a:r>
            <a:endParaRPr lang="en-GB" sz="1400" dirty="0">
              <a:latin typeface="+mj-lt"/>
            </a:endParaRPr>
          </a:p>
        </p:txBody>
      </p:sp>
      <p:sp>
        <p:nvSpPr>
          <p:cNvPr id="41" name="CasellaDiTesto 40"/>
          <p:cNvSpPr txBox="1"/>
          <p:nvPr/>
        </p:nvSpPr>
        <p:spPr>
          <a:xfrm>
            <a:off x="1976462" y="3033028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111</a:t>
            </a:r>
            <a:endParaRPr lang="en-GB" sz="1400" dirty="0">
              <a:latin typeface="+mj-lt"/>
            </a:endParaRPr>
          </a:p>
        </p:txBody>
      </p:sp>
      <p:sp>
        <p:nvSpPr>
          <p:cNvPr id="42" name="CasellaDiTesto 41"/>
          <p:cNvSpPr txBox="1"/>
          <p:nvPr/>
        </p:nvSpPr>
        <p:spPr>
          <a:xfrm>
            <a:off x="1690710" y="3566179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70</a:t>
            </a:r>
            <a:endParaRPr lang="en-GB" sz="1400" dirty="0">
              <a:latin typeface="+mj-lt"/>
            </a:endParaRPr>
          </a:p>
        </p:txBody>
      </p:sp>
      <p:sp>
        <p:nvSpPr>
          <p:cNvPr id="43" name="CasellaDiTesto 42"/>
          <p:cNvSpPr txBox="1"/>
          <p:nvPr/>
        </p:nvSpPr>
        <p:spPr>
          <a:xfrm>
            <a:off x="849782" y="3811111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75</a:t>
            </a:r>
            <a:endParaRPr lang="en-GB" sz="1400" dirty="0">
              <a:latin typeface="+mj-lt"/>
            </a:endParaRPr>
          </a:p>
        </p:txBody>
      </p:sp>
      <p:sp>
        <p:nvSpPr>
          <p:cNvPr id="44" name="CasellaDiTesto 43"/>
          <p:cNvSpPr txBox="1"/>
          <p:nvPr/>
        </p:nvSpPr>
        <p:spPr>
          <a:xfrm>
            <a:off x="1047768" y="4692859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120</a:t>
            </a:r>
            <a:endParaRPr lang="en-GB" sz="1400" dirty="0">
              <a:latin typeface="+mj-lt"/>
            </a:endParaRPr>
          </a:p>
        </p:txBody>
      </p:sp>
      <p:sp>
        <p:nvSpPr>
          <p:cNvPr id="45" name="CasellaDiTesto 44"/>
          <p:cNvSpPr txBox="1"/>
          <p:nvPr/>
        </p:nvSpPr>
        <p:spPr>
          <a:xfrm>
            <a:off x="3562388" y="3857628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80</a:t>
            </a:r>
            <a:endParaRPr lang="en-GB" sz="1400" dirty="0">
              <a:latin typeface="+mj-lt"/>
            </a:endParaRPr>
          </a:p>
        </p:txBody>
      </p:sp>
      <p:sp>
        <p:nvSpPr>
          <p:cNvPr id="46" name="CasellaDiTesto 45"/>
          <p:cNvSpPr txBox="1"/>
          <p:nvPr/>
        </p:nvSpPr>
        <p:spPr>
          <a:xfrm>
            <a:off x="4509448" y="4121355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99</a:t>
            </a:r>
            <a:endParaRPr lang="en-GB" sz="1400" dirty="0">
              <a:latin typeface="+mj-lt"/>
            </a:endParaRPr>
          </a:p>
        </p:txBody>
      </p:sp>
      <p:sp>
        <p:nvSpPr>
          <p:cNvPr id="47" name="CasellaDiTesto 46"/>
          <p:cNvSpPr txBox="1"/>
          <p:nvPr/>
        </p:nvSpPr>
        <p:spPr>
          <a:xfrm>
            <a:off x="4343440" y="5429264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211</a:t>
            </a:r>
            <a:endParaRPr lang="en-GB" sz="1400" dirty="0">
              <a:latin typeface="+mj-lt"/>
            </a:endParaRPr>
          </a:p>
        </p:txBody>
      </p:sp>
      <p:sp>
        <p:nvSpPr>
          <p:cNvPr id="48" name="CasellaDiTesto 47"/>
          <p:cNvSpPr txBox="1"/>
          <p:nvPr/>
        </p:nvSpPr>
        <p:spPr>
          <a:xfrm>
            <a:off x="3452168" y="4549983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97</a:t>
            </a:r>
            <a:endParaRPr lang="en-GB" sz="1400" dirty="0">
              <a:latin typeface="+mj-lt"/>
            </a:endParaRPr>
          </a:p>
        </p:txBody>
      </p:sp>
      <p:sp>
        <p:nvSpPr>
          <p:cNvPr id="49" name="CasellaDiTesto 48"/>
          <p:cNvSpPr txBox="1"/>
          <p:nvPr/>
        </p:nvSpPr>
        <p:spPr>
          <a:xfrm>
            <a:off x="3641990" y="5508866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101</a:t>
            </a:r>
            <a:endParaRPr lang="en-GB" sz="1400" dirty="0">
              <a:latin typeface="+mj-lt"/>
            </a:endParaRPr>
          </a:p>
        </p:txBody>
      </p:sp>
      <p:sp>
        <p:nvSpPr>
          <p:cNvPr id="50" name="CasellaDiTesto 49"/>
          <p:cNvSpPr txBox="1"/>
          <p:nvPr/>
        </p:nvSpPr>
        <p:spPr>
          <a:xfrm>
            <a:off x="2803100" y="5214950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138</a:t>
            </a:r>
            <a:endParaRPr lang="en-GB" sz="1400" dirty="0">
              <a:latin typeface="+mj-lt"/>
            </a:endParaRPr>
          </a:p>
        </p:txBody>
      </p:sp>
      <p:sp>
        <p:nvSpPr>
          <p:cNvPr id="51" name="CasellaDiTesto 50"/>
          <p:cNvSpPr txBox="1"/>
          <p:nvPr/>
        </p:nvSpPr>
        <p:spPr>
          <a:xfrm>
            <a:off x="2556130" y="4525062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146</a:t>
            </a:r>
            <a:endParaRPr lang="en-GB" sz="1400" dirty="0">
              <a:latin typeface="+mj-lt"/>
            </a:endParaRPr>
          </a:p>
        </p:txBody>
      </p:sp>
      <p:sp>
        <p:nvSpPr>
          <p:cNvPr id="53" name="CasellaDiTesto 52"/>
          <p:cNvSpPr txBox="1"/>
          <p:nvPr/>
        </p:nvSpPr>
        <p:spPr>
          <a:xfrm>
            <a:off x="5548362" y="2428868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71</a:t>
            </a:r>
            <a:endParaRPr lang="en-GB" sz="1400" dirty="0">
              <a:latin typeface="+mj-lt"/>
            </a:endParaRPr>
          </a:p>
        </p:txBody>
      </p:sp>
      <p:sp>
        <p:nvSpPr>
          <p:cNvPr id="54" name="Ovale 53"/>
          <p:cNvSpPr/>
          <p:nvPr/>
        </p:nvSpPr>
        <p:spPr>
          <a:xfrm>
            <a:off x="3620852" y="2428868"/>
            <a:ext cx="214314" cy="2143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CasellaDiTesto 54"/>
          <p:cNvSpPr txBox="1"/>
          <p:nvPr/>
        </p:nvSpPr>
        <p:spPr>
          <a:xfrm>
            <a:off x="3286116" y="2571744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+mj-lt"/>
              </a:rPr>
              <a:t>366=0+366</a:t>
            </a:r>
            <a:endParaRPr lang="en-GB" sz="1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6" name="Ovale 55"/>
          <p:cNvSpPr/>
          <p:nvPr/>
        </p:nvSpPr>
        <p:spPr>
          <a:xfrm>
            <a:off x="2412532" y="2643182"/>
            <a:ext cx="285752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57" name="Ovale 56"/>
          <p:cNvSpPr/>
          <p:nvPr/>
        </p:nvSpPr>
        <p:spPr>
          <a:xfrm>
            <a:off x="4055606" y="3786190"/>
            <a:ext cx="285752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58" name="Ovale 57"/>
          <p:cNvSpPr/>
          <p:nvPr/>
        </p:nvSpPr>
        <p:spPr>
          <a:xfrm>
            <a:off x="4841424" y="2428868"/>
            <a:ext cx="285752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59" name="CasellaDiTesto 58"/>
          <p:cNvSpPr txBox="1"/>
          <p:nvPr/>
        </p:nvSpPr>
        <p:spPr>
          <a:xfrm>
            <a:off x="3953550" y="3945394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+mj-lt"/>
              </a:rPr>
              <a:t>393=140+253</a:t>
            </a:r>
            <a:endParaRPr lang="en-GB" sz="1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0" name="CasellaDiTesto 59"/>
          <p:cNvSpPr txBox="1"/>
          <p:nvPr/>
        </p:nvSpPr>
        <p:spPr>
          <a:xfrm>
            <a:off x="4929190" y="2192529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+mj-lt"/>
              </a:rPr>
              <a:t>449=75+374</a:t>
            </a:r>
            <a:endParaRPr lang="en-GB" sz="1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1" name="CasellaDiTesto 60"/>
          <p:cNvSpPr txBox="1"/>
          <p:nvPr/>
        </p:nvSpPr>
        <p:spPr>
          <a:xfrm>
            <a:off x="2071670" y="2819143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+mj-lt"/>
              </a:rPr>
              <a:t>447=118+329</a:t>
            </a:r>
            <a:endParaRPr lang="en-GB" sz="1400" dirty="0">
              <a:solidFill>
                <a:srgbClr val="C00000"/>
              </a:solidFill>
              <a:latin typeface="+mj-lt"/>
            </a:endParaRPr>
          </a:p>
        </p:txBody>
      </p:sp>
      <p:graphicFrame>
        <p:nvGraphicFramePr>
          <p:cNvPr id="62" name="Tabella 61"/>
          <p:cNvGraphicFramePr>
            <a:graphicFrameLocks noGrp="1"/>
          </p:cNvGraphicFramePr>
          <p:nvPr/>
        </p:nvGraphicFramePr>
        <p:xfrm>
          <a:off x="7048560" y="1928802"/>
          <a:ext cx="1952596" cy="480420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76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ARAD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366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A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329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B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374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C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380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D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253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E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193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F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176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G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100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H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160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I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244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L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241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M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242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3" name="TextBox 126"/>
          <p:cNvSpPr txBox="1">
            <a:spLocks noChangeArrowheads="1"/>
          </p:cNvSpPr>
          <p:nvPr/>
        </p:nvSpPr>
        <p:spPr bwMode="auto">
          <a:xfrm>
            <a:off x="7143788" y="1344027"/>
            <a:ext cx="29289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600" dirty="0">
                <a:latin typeface="+mj-lt"/>
                <a:cs typeface="Tahoma" pitchFamily="34" charset="0"/>
              </a:rPr>
              <a:t>Straight-line distance </a:t>
            </a:r>
          </a:p>
          <a:p>
            <a:r>
              <a:rPr lang="en-GB" sz="1600" dirty="0">
                <a:latin typeface="+mj-lt"/>
                <a:cs typeface="Tahoma" pitchFamily="34" charset="0"/>
              </a:rPr>
              <a:t>from Bucharest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56" grpId="0" animBg="1"/>
      <p:bldP spid="57" grpId="0" animBg="1"/>
      <p:bldP spid="58" grpId="0" animBg="1"/>
      <p:bldP spid="59" grpId="0"/>
      <p:bldP spid="60" grpId="0"/>
      <p:bldP spid="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en-US" dirty="0">
                <a:latin typeface="+mj-lt"/>
              </a:rPr>
              <a:t>Running example: A*</a:t>
            </a:r>
            <a:endParaRPr lang="en-GB" dirty="0"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5720" y="588961"/>
            <a:ext cx="8858280" cy="5126055"/>
          </a:xfrm>
        </p:spPr>
        <p:txBody>
          <a:bodyPr/>
          <a:lstStyle/>
          <a:p>
            <a:r>
              <a:rPr lang="en-US" dirty="0">
                <a:latin typeface="+mj-lt"/>
              </a:rPr>
              <a:t>Find the path from Arad to Bucharest</a:t>
            </a:r>
          </a:p>
          <a:p>
            <a:r>
              <a:rPr lang="en-US" dirty="0">
                <a:solidFill>
                  <a:schemeClr val="tx2"/>
                </a:solidFill>
                <a:latin typeface="+mj-lt"/>
              </a:rPr>
              <a:t>f(n) = g(n) + h(n) 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+mj-lt"/>
              </a:rPr>
              <a:t>g(n) = cost from the initial state to n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+mj-lt"/>
              </a:rPr>
              <a:t>f(n) = estimated cost of the cheapest solution through n</a:t>
            </a:r>
          </a:p>
          <a:p>
            <a:pPr>
              <a:buNone/>
            </a:pPr>
            <a:endParaRPr lang="en-US" b="1" i="1" baseline="30000" dirty="0">
              <a:latin typeface="+mj-lt"/>
            </a:endParaRPr>
          </a:p>
          <a:p>
            <a:endParaRPr lang="en-US" b="1" dirty="0">
              <a:latin typeface="+mj-lt"/>
            </a:endParaRPr>
          </a:p>
        </p:txBody>
      </p:sp>
      <p:sp>
        <p:nvSpPr>
          <p:cNvPr id="5" name="Ovale 4"/>
          <p:cNvSpPr/>
          <p:nvPr/>
        </p:nvSpPr>
        <p:spPr>
          <a:xfrm>
            <a:off x="3619536" y="2428868"/>
            <a:ext cx="214314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e 6"/>
          <p:cNvSpPr/>
          <p:nvPr/>
        </p:nvSpPr>
        <p:spPr>
          <a:xfrm>
            <a:off x="2405090" y="2643182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8" name="Ovale 7"/>
          <p:cNvSpPr/>
          <p:nvPr/>
        </p:nvSpPr>
        <p:spPr>
          <a:xfrm>
            <a:off x="3690974" y="6215082"/>
            <a:ext cx="214314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3366440" y="211249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ARAD</a:t>
            </a:r>
            <a:endParaRPr lang="en-GB" dirty="0">
              <a:latin typeface="+mj-lt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3333784" y="6417254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BUCHAREST</a:t>
            </a:r>
            <a:endParaRPr lang="en-GB" dirty="0">
              <a:latin typeface="+mj-lt"/>
            </a:endParaRPr>
          </a:p>
        </p:txBody>
      </p:sp>
      <p:cxnSp>
        <p:nvCxnSpPr>
          <p:cNvPr id="11" name="Connettore 1 10"/>
          <p:cNvCxnSpPr>
            <a:stCxn id="5" idx="2"/>
            <a:endCxn id="7" idx="6"/>
          </p:cNvCxnSpPr>
          <p:nvPr/>
        </p:nvCxnSpPr>
        <p:spPr>
          <a:xfrm rot="10800000" flipV="1">
            <a:off x="2690842" y="2536025"/>
            <a:ext cx="928694" cy="2143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2833718" y="2373758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118</a:t>
            </a:r>
            <a:endParaRPr lang="en-GB" sz="1400" dirty="0">
              <a:latin typeface="+mj-lt"/>
            </a:endParaRPr>
          </a:p>
        </p:txBody>
      </p:sp>
      <p:cxnSp>
        <p:nvCxnSpPr>
          <p:cNvPr id="13" name="Connettore 1 12"/>
          <p:cNvCxnSpPr>
            <a:stCxn id="14" idx="2"/>
            <a:endCxn id="5" idx="6"/>
          </p:cNvCxnSpPr>
          <p:nvPr/>
        </p:nvCxnSpPr>
        <p:spPr>
          <a:xfrm rot="10800000">
            <a:off x="3833850" y="2536025"/>
            <a:ext cx="1000132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/>
          <p:cNvSpPr/>
          <p:nvPr/>
        </p:nvSpPr>
        <p:spPr>
          <a:xfrm>
            <a:off x="4833982" y="2428868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15" name="Ovale 14"/>
          <p:cNvSpPr/>
          <p:nvPr/>
        </p:nvSpPr>
        <p:spPr>
          <a:xfrm>
            <a:off x="6119866" y="2714620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16" name="Connettore 1 15"/>
          <p:cNvCxnSpPr>
            <a:stCxn id="15" idx="2"/>
            <a:endCxn id="14" idx="6"/>
          </p:cNvCxnSpPr>
          <p:nvPr/>
        </p:nvCxnSpPr>
        <p:spPr>
          <a:xfrm rot="10800000">
            <a:off x="5119734" y="2536025"/>
            <a:ext cx="1000132" cy="285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4048164" y="3786190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18" name="Connettore 1 17"/>
          <p:cNvCxnSpPr>
            <a:stCxn id="17" idx="0"/>
            <a:endCxn id="5" idx="5"/>
          </p:cNvCxnSpPr>
          <p:nvPr/>
        </p:nvCxnSpPr>
        <p:spPr>
          <a:xfrm rot="16200000" flipV="1">
            <a:off x="3409555" y="3004705"/>
            <a:ext cx="1174394" cy="3885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>
            <a:stCxn id="15" idx="3"/>
            <a:endCxn id="17" idx="7"/>
          </p:cNvCxnSpPr>
          <p:nvPr/>
        </p:nvCxnSpPr>
        <p:spPr>
          <a:xfrm rot="5400000">
            <a:off x="4766877" y="2422740"/>
            <a:ext cx="920028" cy="18696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1 19"/>
          <p:cNvCxnSpPr>
            <a:stCxn id="17" idx="3"/>
            <a:endCxn id="21" idx="7"/>
          </p:cNvCxnSpPr>
          <p:nvPr/>
        </p:nvCxnSpPr>
        <p:spPr>
          <a:xfrm rot="5400000">
            <a:off x="3659588" y="3815781"/>
            <a:ext cx="277086" cy="5837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e 20"/>
          <p:cNvSpPr/>
          <p:nvPr/>
        </p:nvSpPr>
        <p:spPr>
          <a:xfrm>
            <a:off x="3262346" y="4214818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22" name="Ovale 21"/>
          <p:cNvSpPr/>
          <p:nvPr/>
        </p:nvSpPr>
        <p:spPr>
          <a:xfrm>
            <a:off x="4691106" y="4572008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23" name="Connettore 1 22"/>
          <p:cNvCxnSpPr>
            <a:stCxn id="17" idx="5"/>
            <a:endCxn id="22" idx="1"/>
          </p:cNvCxnSpPr>
          <p:nvPr/>
        </p:nvCxnSpPr>
        <p:spPr>
          <a:xfrm rot="16200000" flipH="1">
            <a:off x="4195373" y="4065814"/>
            <a:ext cx="634276" cy="4408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e 23"/>
          <p:cNvSpPr/>
          <p:nvPr/>
        </p:nvSpPr>
        <p:spPr>
          <a:xfrm>
            <a:off x="3476660" y="5072074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G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25" name="Connettore 1 24"/>
          <p:cNvCxnSpPr>
            <a:stCxn id="21" idx="4"/>
            <a:endCxn id="24" idx="0"/>
          </p:cNvCxnSpPr>
          <p:nvPr/>
        </p:nvCxnSpPr>
        <p:spPr>
          <a:xfrm rot="16200000" flipH="1">
            <a:off x="3190908" y="4643446"/>
            <a:ext cx="642942" cy="2143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1 25"/>
          <p:cNvCxnSpPr>
            <a:stCxn id="24" idx="4"/>
            <a:endCxn id="8" idx="0"/>
          </p:cNvCxnSpPr>
          <p:nvPr/>
        </p:nvCxnSpPr>
        <p:spPr>
          <a:xfrm rot="16200000" flipH="1">
            <a:off x="3244486" y="5661437"/>
            <a:ext cx="928694" cy="1785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>
            <a:stCxn id="22" idx="4"/>
            <a:endCxn id="8" idx="7"/>
          </p:cNvCxnSpPr>
          <p:nvPr/>
        </p:nvCxnSpPr>
        <p:spPr>
          <a:xfrm rot="5400000">
            <a:off x="3623869" y="5036355"/>
            <a:ext cx="1460146" cy="9600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e 27"/>
          <p:cNvSpPr/>
          <p:nvPr/>
        </p:nvSpPr>
        <p:spPr>
          <a:xfrm>
            <a:off x="2190776" y="5214950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29" name="Connettore 1 28"/>
          <p:cNvCxnSpPr>
            <a:stCxn id="24" idx="2"/>
            <a:endCxn id="28" idx="6"/>
          </p:cNvCxnSpPr>
          <p:nvPr/>
        </p:nvCxnSpPr>
        <p:spPr>
          <a:xfrm rot="10800000" flipV="1">
            <a:off x="2476528" y="5179231"/>
            <a:ext cx="1000132" cy="1428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1 29"/>
          <p:cNvCxnSpPr>
            <a:stCxn id="21" idx="3"/>
            <a:endCxn id="28" idx="7"/>
          </p:cNvCxnSpPr>
          <p:nvPr/>
        </p:nvCxnSpPr>
        <p:spPr>
          <a:xfrm rot="5400000">
            <a:off x="2445142" y="4387285"/>
            <a:ext cx="848590" cy="8695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e 30"/>
          <p:cNvSpPr/>
          <p:nvPr/>
        </p:nvSpPr>
        <p:spPr>
          <a:xfrm>
            <a:off x="2119338" y="3643314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32" name="Connettore 1 31"/>
          <p:cNvCxnSpPr>
            <a:stCxn id="31" idx="0"/>
            <a:endCxn id="7" idx="4"/>
          </p:cNvCxnSpPr>
          <p:nvPr/>
        </p:nvCxnSpPr>
        <p:spPr>
          <a:xfrm rot="5400000" flipH="1" flipV="1">
            <a:off x="2012181" y="3107529"/>
            <a:ext cx="785818" cy="285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e 32"/>
          <p:cNvSpPr/>
          <p:nvPr/>
        </p:nvSpPr>
        <p:spPr>
          <a:xfrm>
            <a:off x="1333520" y="3786190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34" name="Ovale 33"/>
          <p:cNvSpPr/>
          <p:nvPr/>
        </p:nvSpPr>
        <p:spPr>
          <a:xfrm>
            <a:off x="619140" y="4071942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35" name="Connettore 1 34"/>
          <p:cNvCxnSpPr>
            <a:stCxn id="31" idx="2"/>
            <a:endCxn id="33" idx="6"/>
          </p:cNvCxnSpPr>
          <p:nvPr/>
        </p:nvCxnSpPr>
        <p:spPr>
          <a:xfrm rot="10800000" flipV="1">
            <a:off x="1619272" y="3750471"/>
            <a:ext cx="500066" cy="1428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1 35"/>
          <p:cNvCxnSpPr>
            <a:stCxn id="33" idx="3"/>
            <a:endCxn id="34" idx="7"/>
          </p:cNvCxnSpPr>
          <p:nvPr/>
        </p:nvCxnSpPr>
        <p:spPr>
          <a:xfrm rot="5400000">
            <a:off x="1052101" y="3780062"/>
            <a:ext cx="134210" cy="5123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36"/>
          <p:cNvCxnSpPr>
            <a:stCxn id="28" idx="2"/>
            <a:endCxn id="34" idx="4"/>
          </p:cNvCxnSpPr>
          <p:nvPr/>
        </p:nvCxnSpPr>
        <p:spPr>
          <a:xfrm rot="10800000">
            <a:off x="762016" y="4286257"/>
            <a:ext cx="1428760" cy="10358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/>
          <p:cNvSpPr txBox="1"/>
          <p:nvPr/>
        </p:nvSpPr>
        <p:spPr>
          <a:xfrm>
            <a:off x="4191040" y="2285992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75</a:t>
            </a:r>
            <a:endParaRPr lang="en-GB" sz="1400" dirty="0">
              <a:latin typeface="+mj-lt"/>
            </a:endParaRPr>
          </a:p>
        </p:txBody>
      </p:sp>
      <p:sp>
        <p:nvSpPr>
          <p:cNvPr id="39" name="CasellaDiTesto 38"/>
          <p:cNvSpPr txBox="1"/>
          <p:nvPr/>
        </p:nvSpPr>
        <p:spPr>
          <a:xfrm>
            <a:off x="3946108" y="2978347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140</a:t>
            </a:r>
            <a:endParaRPr lang="en-GB" sz="1400" dirty="0">
              <a:latin typeface="+mj-lt"/>
            </a:endParaRPr>
          </a:p>
        </p:txBody>
      </p:sp>
      <p:sp>
        <p:nvSpPr>
          <p:cNvPr id="40" name="CasellaDiTesto 39"/>
          <p:cNvSpPr txBox="1"/>
          <p:nvPr/>
        </p:nvSpPr>
        <p:spPr>
          <a:xfrm>
            <a:off x="5191172" y="3269796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151</a:t>
            </a:r>
            <a:endParaRPr lang="en-GB" sz="1400" dirty="0">
              <a:latin typeface="+mj-lt"/>
            </a:endParaRPr>
          </a:p>
        </p:txBody>
      </p:sp>
      <p:sp>
        <p:nvSpPr>
          <p:cNvPr id="41" name="CasellaDiTesto 40"/>
          <p:cNvSpPr txBox="1"/>
          <p:nvPr/>
        </p:nvSpPr>
        <p:spPr>
          <a:xfrm>
            <a:off x="1976462" y="3033028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111</a:t>
            </a:r>
            <a:endParaRPr lang="en-GB" sz="1400" dirty="0">
              <a:latin typeface="+mj-lt"/>
            </a:endParaRPr>
          </a:p>
        </p:txBody>
      </p:sp>
      <p:sp>
        <p:nvSpPr>
          <p:cNvPr id="42" name="CasellaDiTesto 41"/>
          <p:cNvSpPr txBox="1"/>
          <p:nvPr/>
        </p:nvSpPr>
        <p:spPr>
          <a:xfrm>
            <a:off x="1690710" y="3566179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70</a:t>
            </a:r>
            <a:endParaRPr lang="en-GB" sz="1400" dirty="0">
              <a:latin typeface="+mj-lt"/>
            </a:endParaRPr>
          </a:p>
        </p:txBody>
      </p:sp>
      <p:sp>
        <p:nvSpPr>
          <p:cNvPr id="43" name="CasellaDiTesto 42"/>
          <p:cNvSpPr txBox="1"/>
          <p:nvPr/>
        </p:nvSpPr>
        <p:spPr>
          <a:xfrm>
            <a:off x="849782" y="3811111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75</a:t>
            </a:r>
            <a:endParaRPr lang="en-GB" sz="1400" dirty="0">
              <a:latin typeface="+mj-lt"/>
            </a:endParaRPr>
          </a:p>
        </p:txBody>
      </p:sp>
      <p:sp>
        <p:nvSpPr>
          <p:cNvPr id="44" name="CasellaDiTesto 43"/>
          <p:cNvSpPr txBox="1"/>
          <p:nvPr/>
        </p:nvSpPr>
        <p:spPr>
          <a:xfrm>
            <a:off x="1047768" y="4692859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120</a:t>
            </a:r>
            <a:endParaRPr lang="en-GB" sz="1400" dirty="0">
              <a:latin typeface="+mj-lt"/>
            </a:endParaRPr>
          </a:p>
        </p:txBody>
      </p:sp>
      <p:sp>
        <p:nvSpPr>
          <p:cNvPr id="45" name="CasellaDiTesto 44"/>
          <p:cNvSpPr txBox="1"/>
          <p:nvPr/>
        </p:nvSpPr>
        <p:spPr>
          <a:xfrm>
            <a:off x="3562388" y="3857628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80</a:t>
            </a:r>
            <a:endParaRPr lang="en-GB" sz="1400" dirty="0">
              <a:latin typeface="+mj-lt"/>
            </a:endParaRPr>
          </a:p>
        </p:txBody>
      </p:sp>
      <p:sp>
        <p:nvSpPr>
          <p:cNvPr id="46" name="CasellaDiTesto 45"/>
          <p:cNvSpPr txBox="1"/>
          <p:nvPr/>
        </p:nvSpPr>
        <p:spPr>
          <a:xfrm>
            <a:off x="4509448" y="4121355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99</a:t>
            </a:r>
            <a:endParaRPr lang="en-GB" sz="1400" dirty="0">
              <a:latin typeface="+mj-lt"/>
            </a:endParaRPr>
          </a:p>
        </p:txBody>
      </p:sp>
      <p:sp>
        <p:nvSpPr>
          <p:cNvPr id="47" name="CasellaDiTesto 46"/>
          <p:cNvSpPr txBox="1"/>
          <p:nvPr/>
        </p:nvSpPr>
        <p:spPr>
          <a:xfrm>
            <a:off x="4343440" y="5429264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211</a:t>
            </a:r>
            <a:endParaRPr lang="en-GB" sz="1400" dirty="0">
              <a:latin typeface="+mj-lt"/>
            </a:endParaRPr>
          </a:p>
        </p:txBody>
      </p:sp>
      <p:sp>
        <p:nvSpPr>
          <p:cNvPr id="48" name="CasellaDiTesto 47"/>
          <p:cNvSpPr txBox="1"/>
          <p:nvPr/>
        </p:nvSpPr>
        <p:spPr>
          <a:xfrm>
            <a:off x="3452168" y="4549983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97</a:t>
            </a:r>
            <a:endParaRPr lang="en-GB" sz="1400" dirty="0">
              <a:latin typeface="+mj-lt"/>
            </a:endParaRPr>
          </a:p>
        </p:txBody>
      </p:sp>
      <p:sp>
        <p:nvSpPr>
          <p:cNvPr id="49" name="CasellaDiTesto 48"/>
          <p:cNvSpPr txBox="1"/>
          <p:nvPr/>
        </p:nvSpPr>
        <p:spPr>
          <a:xfrm>
            <a:off x="3641990" y="5508866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101</a:t>
            </a:r>
            <a:endParaRPr lang="en-GB" sz="1400" dirty="0">
              <a:latin typeface="+mj-lt"/>
            </a:endParaRPr>
          </a:p>
        </p:txBody>
      </p:sp>
      <p:sp>
        <p:nvSpPr>
          <p:cNvPr id="50" name="CasellaDiTesto 49"/>
          <p:cNvSpPr txBox="1"/>
          <p:nvPr/>
        </p:nvSpPr>
        <p:spPr>
          <a:xfrm>
            <a:off x="2803100" y="5214950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138</a:t>
            </a:r>
            <a:endParaRPr lang="en-GB" sz="1400" dirty="0">
              <a:latin typeface="+mj-lt"/>
            </a:endParaRPr>
          </a:p>
        </p:txBody>
      </p:sp>
      <p:sp>
        <p:nvSpPr>
          <p:cNvPr id="51" name="CasellaDiTesto 50"/>
          <p:cNvSpPr txBox="1"/>
          <p:nvPr/>
        </p:nvSpPr>
        <p:spPr>
          <a:xfrm>
            <a:off x="2556130" y="4525062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146</a:t>
            </a:r>
            <a:endParaRPr lang="en-GB" sz="1400" dirty="0">
              <a:latin typeface="+mj-lt"/>
            </a:endParaRPr>
          </a:p>
        </p:txBody>
      </p:sp>
      <p:sp>
        <p:nvSpPr>
          <p:cNvPr id="53" name="CasellaDiTesto 52"/>
          <p:cNvSpPr txBox="1"/>
          <p:nvPr/>
        </p:nvSpPr>
        <p:spPr>
          <a:xfrm>
            <a:off x="5548362" y="2428868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71</a:t>
            </a:r>
            <a:endParaRPr lang="en-GB" sz="1400" dirty="0">
              <a:latin typeface="+mj-lt"/>
            </a:endParaRPr>
          </a:p>
        </p:txBody>
      </p:sp>
      <p:sp>
        <p:nvSpPr>
          <p:cNvPr id="54" name="Ovale 53"/>
          <p:cNvSpPr/>
          <p:nvPr/>
        </p:nvSpPr>
        <p:spPr>
          <a:xfrm>
            <a:off x="3620852" y="2428868"/>
            <a:ext cx="214314" cy="2143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CasellaDiTesto 54"/>
          <p:cNvSpPr txBox="1"/>
          <p:nvPr/>
        </p:nvSpPr>
        <p:spPr>
          <a:xfrm>
            <a:off x="3286116" y="2571744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+mj-lt"/>
              </a:rPr>
              <a:t>366=0+366</a:t>
            </a:r>
            <a:endParaRPr lang="en-GB" sz="1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6" name="Ovale 55"/>
          <p:cNvSpPr/>
          <p:nvPr/>
        </p:nvSpPr>
        <p:spPr>
          <a:xfrm>
            <a:off x="2412532" y="2643182"/>
            <a:ext cx="285752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57" name="Ovale 56"/>
          <p:cNvSpPr/>
          <p:nvPr/>
        </p:nvSpPr>
        <p:spPr>
          <a:xfrm>
            <a:off x="4055606" y="3786190"/>
            <a:ext cx="285752" cy="2143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58" name="Ovale 57"/>
          <p:cNvSpPr/>
          <p:nvPr/>
        </p:nvSpPr>
        <p:spPr>
          <a:xfrm>
            <a:off x="4841424" y="2428868"/>
            <a:ext cx="285752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59" name="CasellaDiTesto 58"/>
          <p:cNvSpPr txBox="1"/>
          <p:nvPr/>
        </p:nvSpPr>
        <p:spPr>
          <a:xfrm>
            <a:off x="3953550" y="3945394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+mj-lt"/>
              </a:rPr>
              <a:t>393=140+253</a:t>
            </a:r>
            <a:endParaRPr lang="en-GB" sz="1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0" name="CasellaDiTesto 59"/>
          <p:cNvSpPr txBox="1"/>
          <p:nvPr/>
        </p:nvSpPr>
        <p:spPr>
          <a:xfrm>
            <a:off x="4929190" y="2192529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+mj-lt"/>
              </a:rPr>
              <a:t>449=75+374</a:t>
            </a:r>
            <a:endParaRPr lang="en-GB" sz="1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1" name="CasellaDiTesto 60"/>
          <p:cNvSpPr txBox="1"/>
          <p:nvPr/>
        </p:nvSpPr>
        <p:spPr>
          <a:xfrm>
            <a:off x="2071670" y="2819143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+mj-lt"/>
              </a:rPr>
              <a:t>447=118+329</a:t>
            </a:r>
            <a:endParaRPr lang="en-GB" sz="1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2" name="Ovale 61"/>
          <p:cNvSpPr/>
          <p:nvPr/>
        </p:nvSpPr>
        <p:spPr>
          <a:xfrm>
            <a:off x="3261624" y="4214818"/>
            <a:ext cx="285752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63" name="Ovale 62"/>
          <p:cNvSpPr/>
          <p:nvPr/>
        </p:nvSpPr>
        <p:spPr>
          <a:xfrm>
            <a:off x="4690384" y="4572008"/>
            <a:ext cx="285752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64" name="CasellaDiTesto 63"/>
          <p:cNvSpPr txBox="1"/>
          <p:nvPr/>
        </p:nvSpPr>
        <p:spPr>
          <a:xfrm>
            <a:off x="4786314" y="4786322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+mj-lt"/>
              </a:rPr>
              <a:t>415=239+176</a:t>
            </a:r>
            <a:endParaRPr lang="en-GB" sz="1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5" name="Ovale 64"/>
          <p:cNvSpPr/>
          <p:nvPr/>
        </p:nvSpPr>
        <p:spPr>
          <a:xfrm>
            <a:off x="6121182" y="2714620"/>
            <a:ext cx="285752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66" name="CasellaDiTesto 65"/>
          <p:cNvSpPr txBox="1"/>
          <p:nvPr/>
        </p:nvSpPr>
        <p:spPr>
          <a:xfrm>
            <a:off x="5857884" y="2928934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+mj-lt"/>
              </a:rPr>
              <a:t>671=291+380</a:t>
            </a:r>
            <a:endParaRPr lang="en-GB" sz="1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7" name="CasellaDiTesto 66"/>
          <p:cNvSpPr txBox="1"/>
          <p:nvPr/>
        </p:nvSpPr>
        <p:spPr>
          <a:xfrm>
            <a:off x="3071802" y="4407107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+mj-lt"/>
              </a:rPr>
              <a:t>413=220+193</a:t>
            </a:r>
            <a:endParaRPr lang="en-GB" sz="1400" dirty="0">
              <a:solidFill>
                <a:srgbClr val="C00000"/>
              </a:solidFill>
              <a:latin typeface="+mj-lt"/>
            </a:endParaRPr>
          </a:p>
        </p:txBody>
      </p:sp>
      <p:graphicFrame>
        <p:nvGraphicFramePr>
          <p:cNvPr id="68" name="Tabella 67"/>
          <p:cNvGraphicFramePr>
            <a:graphicFrameLocks noGrp="1"/>
          </p:cNvGraphicFramePr>
          <p:nvPr/>
        </p:nvGraphicFramePr>
        <p:xfrm>
          <a:off x="7048560" y="1928802"/>
          <a:ext cx="1952596" cy="480420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76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ARAD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366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A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329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B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374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C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380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D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253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E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193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F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176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G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100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H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160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I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244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L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241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M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242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9" name="TextBox 126"/>
          <p:cNvSpPr txBox="1">
            <a:spLocks noChangeArrowheads="1"/>
          </p:cNvSpPr>
          <p:nvPr/>
        </p:nvSpPr>
        <p:spPr bwMode="auto">
          <a:xfrm>
            <a:off x="7143788" y="1344027"/>
            <a:ext cx="29289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600" dirty="0">
                <a:latin typeface="+mj-lt"/>
                <a:cs typeface="Tahoma" pitchFamily="34" charset="0"/>
              </a:rPr>
              <a:t>Straight-line distance </a:t>
            </a:r>
          </a:p>
          <a:p>
            <a:r>
              <a:rPr lang="en-GB" sz="1600" dirty="0">
                <a:latin typeface="+mj-lt"/>
                <a:cs typeface="Tahoma" pitchFamily="34" charset="0"/>
              </a:rPr>
              <a:t>from Bucharest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/>
      <p:bldP spid="65" grpId="0" animBg="1"/>
      <p:bldP spid="66" grpId="0"/>
      <p:bldP spid="6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en-US" dirty="0">
                <a:latin typeface="+mj-lt"/>
              </a:rPr>
              <a:t>Running example: A*</a:t>
            </a:r>
            <a:endParaRPr lang="en-GB" dirty="0"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5720" y="588961"/>
            <a:ext cx="8858280" cy="5126055"/>
          </a:xfrm>
        </p:spPr>
        <p:txBody>
          <a:bodyPr/>
          <a:lstStyle/>
          <a:p>
            <a:r>
              <a:rPr lang="en-US" dirty="0">
                <a:latin typeface="+mj-lt"/>
              </a:rPr>
              <a:t>Find the path from Arad to Bucharest</a:t>
            </a:r>
          </a:p>
          <a:p>
            <a:r>
              <a:rPr lang="en-US" dirty="0">
                <a:solidFill>
                  <a:schemeClr val="tx2"/>
                </a:solidFill>
                <a:latin typeface="+mj-lt"/>
              </a:rPr>
              <a:t>f(n) = g(n) + h(n)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+mj-lt"/>
              </a:rPr>
              <a:t>g(n) = cost from the initial state to n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+mj-lt"/>
              </a:rPr>
              <a:t>f(n) = estimated cost of the cheapest solution through n</a:t>
            </a:r>
          </a:p>
          <a:p>
            <a:pPr>
              <a:buNone/>
            </a:pPr>
            <a:endParaRPr lang="en-US" b="1" i="1" baseline="30000" dirty="0">
              <a:latin typeface="+mj-lt"/>
            </a:endParaRPr>
          </a:p>
          <a:p>
            <a:endParaRPr lang="en-US" b="1" dirty="0">
              <a:latin typeface="+mj-lt"/>
            </a:endParaRPr>
          </a:p>
        </p:txBody>
      </p:sp>
      <p:sp>
        <p:nvSpPr>
          <p:cNvPr id="5" name="Ovale 4"/>
          <p:cNvSpPr/>
          <p:nvPr/>
        </p:nvSpPr>
        <p:spPr>
          <a:xfrm>
            <a:off x="3619536" y="2428868"/>
            <a:ext cx="214314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e 6"/>
          <p:cNvSpPr/>
          <p:nvPr/>
        </p:nvSpPr>
        <p:spPr>
          <a:xfrm>
            <a:off x="2405090" y="2643182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8" name="Ovale 7"/>
          <p:cNvSpPr/>
          <p:nvPr/>
        </p:nvSpPr>
        <p:spPr>
          <a:xfrm>
            <a:off x="3690974" y="6215082"/>
            <a:ext cx="214314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3366440" y="211249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ARAD</a:t>
            </a:r>
            <a:endParaRPr lang="en-GB" dirty="0">
              <a:latin typeface="+mj-lt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3333784" y="6417254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BUCHAREST</a:t>
            </a:r>
            <a:endParaRPr lang="en-GB" dirty="0">
              <a:latin typeface="+mj-lt"/>
            </a:endParaRPr>
          </a:p>
        </p:txBody>
      </p:sp>
      <p:cxnSp>
        <p:nvCxnSpPr>
          <p:cNvPr id="11" name="Connettore 1 10"/>
          <p:cNvCxnSpPr>
            <a:stCxn id="5" idx="2"/>
            <a:endCxn id="7" idx="6"/>
          </p:cNvCxnSpPr>
          <p:nvPr/>
        </p:nvCxnSpPr>
        <p:spPr>
          <a:xfrm rot="10800000" flipV="1">
            <a:off x="2690842" y="2536025"/>
            <a:ext cx="928694" cy="2143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2833718" y="2373758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118</a:t>
            </a:r>
            <a:endParaRPr lang="en-GB" sz="1400" dirty="0">
              <a:latin typeface="+mj-lt"/>
            </a:endParaRPr>
          </a:p>
        </p:txBody>
      </p:sp>
      <p:cxnSp>
        <p:nvCxnSpPr>
          <p:cNvPr id="13" name="Connettore 1 12"/>
          <p:cNvCxnSpPr>
            <a:stCxn id="14" idx="2"/>
            <a:endCxn id="5" idx="6"/>
          </p:cNvCxnSpPr>
          <p:nvPr/>
        </p:nvCxnSpPr>
        <p:spPr>
          <a:xfrm rot="10800000">
            <a:off x="3833850" y="2536025"/>
            <a:ext cx="1000132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/>
          <p:cNvSpPr/>
          <p:nvPr/>
        </p:nvSpPr>
        <p:spPr>
          <a:xfrm>
            <a:off x="4833982" y="2428868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15" name="Ovale 14"/>
          <p:cNvSpPr/>
          <p:nvPr/>
        </p:nvSpPr>
        <p:spPr>
          <a:xfrm>
            <a:off x="6119866" y="2714620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16" name="Connettore 1 15"/>
          <p:cNvCxnSpPr>
            <a:stCxn id="15" idx="2"/>
            <a:endCxn id="14" idx="6"/>
          </p:cNvCxnSpPr>
          <p:nvPr/>
        </p:nvCxnSpPr>
        <p:spPr>
          <a:xfrm rot="10800000">
            <a:off x="5119734" y="2536025"/>
            <a:ext cx="1000132" cy="285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4048164" y="3786190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18" name="Connettore 1 17"/>
          <p:cNvCxnSpPr>
            <a:stCxn id="17" idx="0"/>
            <a:endCxn id="5" idx="5"/>
          </p:cNvCxnSpPr>
          <p:nvPr/>
        </p:nvCxnSpPr>
        <p:spPr>
          <a:xfrm rot="16200000" flipV="1">
            <a:off x="3409555" y="3004705"/>
            <a:ext cx="1174394" cy="3885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>
            <a:stCxn id="15" idx="3"/>
            <a:endCxn id="17" idx="7"/>
          </p:cNvCxnSpPr>
          <p:nvPr/>
        </p:nvCxnSpPr>
        <p:spPr>
          <a:xfrm rot="5400000">
            <a:off x="4766877" y="2422740"/>
            <a:ext cx="920028" cy="18696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1 19"/>
          <p:cNvCxnSpPr>
            <a:stCxn id="17" idx="3"/>
            <a:endCxn id="21" idx="7"/>
          </p:cNvCxnSpPr>
          <p:nvPr/>
        </p:nvCxnSpPr>
        <p:spPr>
          <a:xfrm rot="5400000">
            <a:off x="3659588" y="3815781"/>
            <a:ext cx="277086" cy="5837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e 20"/>
          <p:cNvSpPr/>
          <p:nvPr/>
        </p:nvSpPr>
        <p:spPr>
          <a:xfrm>
            <a:off x="3262346" y="4214818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22" name="Ovale 21"/>
          <p:cNvSpPr/>
          <p:nvPr/>
        </p:nvSpPr>
        <p:spPr>
          <a:xfrm>
            <a:off x="4691106" y="4572008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23" name="Connettore 1 22"/>
          <p:cNvCxnSpPr>
            <a:stCxn id="17" idx="5"/>
            <a:endCxn id="22" idx="1"/>
          </p:cNvCxnSpPr>
          <p:nvPr/>
        </p:nvCxnSpPr>
        <p:spPr>
          <a:xfrm rot="16200000" flipH="1">
            <a:off x="4195373" y="4065814"/>
            <a:ext cx="634276" cy="4408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e 23"/>
          <p:cNvSpPr/>
          <p:nvPr/>
        </p:nvSpPr>
        <p:spPr>
          <a:xfrm>
            <a:off x="3476660" y="5072074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G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25" name="Connettore 1 24"/>
          <p:cNvCxnSpPr>
            <a:stCxn id="21" idx="4"/>
            <a:endCxn id="24" idx="0"/>
          </p:cNvCxnSpPr>
          <p:nvPr/>
        </p:nvCxnSpPr>
        <p:spPr>
          <a:xfrm rot="16200000" flipH="1">
            <a:off x="3190908" y="4643446"/>
            <a:ext cx="642942" cy="2143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1 25"/>
          <p:cNvCxnSpPr>
            <a:stCxn id="24" idx="4"/>
            <a:endCxn id="8" idx="0"/>
          </p:cNvCxnSpPr>
          <p:nvPr/>
        </p:nvCxnSpPr>
        <p:spPr>
          <a:xfrm rot="16200000" flipH="1">
            <a:off x="3244486" y="5661437"/>
            <a:ext cx="928694" cy="1785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>
            <a:stCxn id="22" idx="4"/>
            <a:endCxn id="8" idx="7"/>
          </p:cNvCxnSpPr>
          <p:nvPr/>
        </p:nvCxnSpPr>
        <p:spPr>
          <a:xfrm rot="5400000">
            <a:off x="3623869" y="5036355"/>
            <a:ext cx="1460146" cy="9600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e 27"/>
          <p:cNvSpPr/>
          <p:nvPr/>
        </p:nvSpPr>
        <p:spPr>
          <a:xfrm>
            <a:off x="2190776" y="5214950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29" name="Connettore 1 28"/>
          <p:cNvCxnSpPr>
            <a:stCxn id="24" idx="2"/>
            <a:endCxn id="28" idx="6"/>
          </p:cNvCxnSpPr>
          <p:nvPr/>
        </p:nvCxnSpPr>
        <p:spPr>
          <a:xfrm rot="10800000" flipV="1">
            <a:off x="2476528" y="5179231"/>
            <a:ext cx="1000132" cy="1428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1 29"/>
          <p:cNvCxnSpPr>
            <a:stCxn id="21" idx="3"/>
            <a:endCxn id="28" idx="7"/>
          </p:cNvCxnSpPr>
          <p:nvPr/>
        </p:nvCxnSpPr>
        <p:spPr>
          <a:xfrm rot="5400000">
            <a:off x="2445142" y="4387285"/>
            <a:ext cx="848590" cy="8695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e 30"/>
          <p:cNvSpPr/>
          <p:nvPr/>
        </p:nvSpPr>
        <p:spPr>
          <a:xfrm>
            <a:off x="2119338" y="3643314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32" name="Connettore 1 31"/>
          <p:cNvCxnSpPr>
            <a:stCxn id="31" idx="0"/>
            <a:endCxn id="7" idx="4"/>
          </p:cNvCxnSpPr>
          <p:nvPr/>
        </p:nvCxnSpPr>
        <p:spPr>
          <a:xfrm rot="5400000" flipH="1" flipV="1">
            <a:off x="2012181" y="3107529"/>
            <a:ext cx="785818" cy="285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e 32"/>
          <p:cNvSpPr/>
          <p:nvPr/>
        </p:nvSpPr>
        <p:spPr>
          <a:xfrm>
            <a:off x="1333520" y="3786190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34" name="Ovale 33"/>
          <p:cNvSpPr/>
          <p:nvPr/>
        </p:nvSpPr>
        <p:spPr>
          <a:xfrm>
            <a:off x="619140" y="4071942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35" name="Connettore 1 34"/>
          <p:cNvCxnSpPr>
            <a:stCxn id="31" idx="2"/>
            <a:endCxn id="33" idx="6"/>
          </p:cNvCxnSpPr>
          <p:nvPr/>
        </p:nvCxnSpPr>
        <p:spPr>
          <a:xfrm rot="10800000" flipV="1">
            <a:off x="1619272" y="3750471"/>
            <a:ext cx="500066" cy="1428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1 35"/>
          <p:cNvCxnSpPr>
            <a:stCxn id="33" idx="3"/>
            <a:endCxn id="34" idx="7"/>
          </p:cNvCxnSpPr>
          <p:nvPr/>
        </p:nvCxnSpPr>
        <p:spPr>
          <a:xfrm rot="5400000">
            <a:off x="1052101" y="3780062"/>
            <a:ext cx="134210" cy="5123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36"/>
          <p:cNvCxnSpPr>
            <a:stCxn id="28" idx="2"/>
            <a:endCxn id="34" idx="4"/>
          </p:cNvCxnSpPr>
          <p:nvPr/>
        </p:nvCxnSpPr>
        <p:spPr>
          <a:xfrm rot="10800000">
            <a:off x="762016" y="4286257"/>
            <a:ext cx="1428760" cy="10358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/>
          <p:cNvSpPr txBox="1"/>
          <p:nvPr/>
        </p:nvSpPr>
        <p:spPr>
          <a:xfrm>
            <a:off x="4191040" y="2285992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75</a:t>
            </a:r>
            <a:endParaRPr lang="en-GB" sz="1400" dirty="0">
              <a:latin typeface="+mj-lt"/>
            </a:endParaRPr>
          </a:p>
        </p:txBody>
      </p:sp>
      <p:sp>
        <p:nvSpPr>
          <p:cNvPr id="39" name="CasellaDiTesto 38"/>
          <p:cNvSpPr txBox="1"/>
          <p:nvPr/>
        </p:nvSpPr>
        <p:spPr>
          <a:xfrm>
            <a:off x="3946108" y="2978347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140</a:t>
            </a:r>
            <a:endParaRPr lang="en-GB" sz="1400" dirty="0">
              <a:latin typeface="+mj-lt"/>
            </a:endParaRPr>
          </a:p>
        </p:txBody>
      </p:sp>
      <p:sp>
        <p:nvSpPr>
          <p:cNvPr id="40" name="CasellaDiTesto 39"/>
          <p:cNvSpPr txBox="1"/>
          <p:nvPr/>
        </p:nvSpPr>
        <p:spPr>
          <a:xfrm>
            <a:off x="5191172" y="3269796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151</a:t>
            </a:r>
            <a:endParaRPr lang="en-GB" sz="1400" dirty="0">
              <a:latin typeface="+mj-lt"/>
            </a:endParaRPr>
          </a:p>
        </p:txBody>
      </p:sp>
      <p:sp>
        <p:nvSpPr>
          <p:cNvPr id="41" name="CasellaDiTesto 40"/>
          <p:cNvSpPr txBox="1"/>
          <p:nvPr/>
        </p:nvSpPr>
        <p:spPr>
          <a:xfrm>
            <a:off x="1976462" y="3033028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111</a:t>
            </a:r>
            <a:endParaRPr lang="en-GB" sz="1400" dirty="0">
              <a:latin typeface="+mj-lt"/>
            </a:endParaRPr>
          </a:p>
        </p:txBody>
      </p:sp>
      <p:sp>
        <p:nvSpPr>
          <p:cNvPr id="42" name="CasellaDiTesto 41"/>
          <p:cNvSpPr txBox="1"/>
          <p:nvPr/>
        </p:nvSpPr>
        <p:spPr>
          <a:xfrm>
            <a:off x="1690710" y="3566179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70</a:t>
            </a:r>
            <a:endParaRPr lang="en-GB" sz="1400" dirty="0">
              <a:latin typeface="+mj-lt"/>
            </a:endParaRPr>
          </a:p>
        </p:txBody>
      </p:sp>
      <p:sp>
        <p:nvSpPr>
          <p:cNvPr id="43" name="CasellaDiTesto 42"/>
          <p:cNvSpPr txBox="1"/>
          <p:nvPr/>
        </p:nvSpPr>
        <p:spPr>
          <a:xfrm>
            <a:off x="849782" y="3811111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75</a:t>
            </a:r>
            <a:endParaRPr lang="en-GB" sz="1400" dirty="0">
              <a:latin typeface="+mj-lt"/>
            </a:endParaRPr>
          </a:p>
        </p:txBody>
      </p:sp>
      <p:sp>
        <p:nvSpPr>
          <p:cNvPr id="44" name="CasellaDiTesto 43"/>
          <p:cNvSpPr txBox="1"/>
          <p:nvPr/>
        </p:nvSpPr>
        <p:spPr>
          <a:xfrm>
            <a:off x="1047768" y="4692859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120</a:t>
            </a:r>
            <a:endParaRPr lang="en-GB" sz="1400" dirty="0">
              <a:latin typeface="+mj-lt"/>
            </a:endParaRPr>
          </a:p>
        </p:txBody>
      </p:sp>
      <p:sp>
        <p:nvSpPr>
          <p:cNvPr id="45" name="CasellaDiTesto 44"/>
          <p:cNvSpPr txBox="1"/>
          <p:nvPr/>
        </p:nvSpPr>
        <p:spPr>
          <a:xfrm>
            <a:off x="3562388" y="3857628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80</a:t>
            </a:r>
            <a:endParaRPr lang="en-GB" sz="1400" dirty="0">
              <a:latin typeface="+mj-lt"/>
            </a:endParaRPr>
          </a:p>
        </p:txBody>
      </p:sp>
      <p:sp>
        <p:nvSpPr>
          <p:cNvPr id="46" name="CasellaDiTesto 45"/>
          <p:cNvSpPr txBox="1"/>
          <p:nvPr/>
        </p:nvSpPr>
        <p:spPr>
          <a:xfrm>
            <a:off x="4509448" y="4121355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99</a:t>
            </a:r>
            <a:endParaRPr lang="en-GB" sz="1400" dirty="0">
              <a:latin typeface="+mj-lt"/>
            </a:endParaRPr>
          </a:p>
        </p:txBody>
      </p:sp>
      <p:sp>
        <p:nvSpPr>
          <p:cNvPr id="47" name="CasellaDiTesto 46"/>
          <p:cNvSpPr txBox="1"/>
          <p:nvPr/>
        </p:nvSpPr>
        <p:spPr>
          <a:xfrm>
            <a:off x="4343440" y="5429264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211</a:t>
            </a:r>
            <a:endParaRPr lang="en-GB" sz="1400" dirty="0">
              <a:latin typeface="+mj-lt"/>
            </a:endParaRPr>
          </a:p>
        </p:txBody>
      </p:sp>
      <p:sp>
        <p:nvSpPr>
          <p:cNvPr id="48" name="CasellaDiTesto 47"/>
          <p:cNvSpPr txBox="1"/>
          <p:nvPr/>
        </p:nvSpPr>
        <p:spPr>
          <a:xfrm>
            <a:off x="3452168" y="4549983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97</a:t>
            </a:r>
            <a:endParaRPr lang="en-GB" sz="1400" dirty="0">
              <a:latin typeface="+mj-lt"/>
            </a:endParaRPr>
          </a:p>
        </p:txBody>
      </p:sp>
      <p:sp>
        <p:nvSpPr>
          <p:cNvPr id="49" name="CasellaDiTesto 48"/>
          <p:cNvSpPr txBox="1"/>
          <p:nvPr/>
        </p:nvSpPr>
        <p:spPr>
          <a:xfrm>
            <a:off x="3641990" y="5508866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101</a:t>
            </a:r>
            <a:endParaRPr lang="en-GB" sz="1400" dirty="0">
              <a:latin typeface="+mj-lt"/>
            </a:endParaRPr>
          </a:p>
        </p:txBody>
      </p:sp>
      <p:sp>
        <p:nvSpPr>
          <p:cNvPr id="50" name="CasellaDiTesto 49"/>
          <p:cNvSpPr txBox="1"/>
          <p:nvPr/>
        </p:nvSpPr>
        <p:spPr>
          <a:xfrm>
            <a:off x="2803100" y="5214950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138</a:t>
            </a:r>
            <a:endParaRPr lang="en-GB" sz="1400" dirty="0">
              <a:latin typeface="+mj-lt"/>
            </a:endParaRPr>
          </a:p>
        </p:txBody>
      </p:sp>
      <p:sp>
        <p:nvSpPr>
          <p:cNvPr id="51" name="CasellaDiTesto 50"/>
          <p:cNvSpPr txBox="1"/>
          <p:nvPr/>
        </p:nvSpPr>
        <p:spPr>
          <a:xfrm>
            <a:off x="2556130" y="4525062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146</a:t>
            </a:r>
            <a:endParaRPr lang="en-GB" sz="1400" dirty="0">
              <a:latin typeface="+mj-lt"/>
            </a:endParaRPr>
          </a:p>
        </p:txBody>
      </p:sp>
      <p:graphicFrame>
        <p:nvGraphicFramePr>
          <p:cNvPr id="52" name="Tabella 51"/>
          <p:cNvGraphicFramePr>
            <a:graphicFrameLocks noGrp="1"/>
          </p:cNvGraphicFramePr>
          <p:nvPr/>
        </p:nvGraphicFramePr>
        <p:xfrm>
          <a:off x="7048560" y="1928802"/>
          <a:ext cx="1952596" cy="480420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76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ARAD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366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A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329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B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374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C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380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D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253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E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193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F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176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G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100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H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160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I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244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L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241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M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242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3" name="CasellaDiTesto 52"/>
          <p:cNvSpPr txBox="1"/>
          <p:nvPr/>
        </p:nvSpPr>
        <p:spPr>
          <a:xfrm>
            <a:off x="5548362" y="2428868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71</a:t>
            </a:r>
            <a:endParaRPr lang="en-GB" sz="1400" dirty="0">
              <a:latin typeface="+mj-lt"/>
            </a:endParaRPr>
          </a:p>
        </p:txBody>
      </p:sp>
      <p:sp>
        <p:nvSpPr>
          <p:cNvPr id="54" name="Ovale 53"/>
          <p:cNvSpPr/>
          <p:nvPr/>
        </p:nvSpPr>
        <p:spPr>
          <a:xfrm>
            <a:off x="3620852" y="2428868"/>
            <a:ext cx="214314" cy="2143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CasellaDiTesto 54"/>
          <p:cNvSpPr txBox="1"/>
          <p:nvPr/>
        </p:nvSpPr>
        <p:spPr>
          <a:xfrm>
            <a:off x="3286116" y="2571744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+mj-lt"/>
              </a:rPr>
              <a:t>366=0+366</a:t>
            </a:r>
            <a:endParaRPr lang="en-GB" sz="1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6" name="Ovale 55"/>
          <p:cNvSpPr/>
          <p:nvPr/>
        </p:nvSpPr>
        <p:spPr>
          <a:xfrm>
            <a:off x="2412532" y="2643182"/>
            <a:ext cx="285752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57" name="Ovale 56"/>
          <p:cNvSpPr/>
          <p:nvPr/>
        </p:nvSpPr>
        <p:spPr>
          <a:xfrm>
            <a:off x="4055606" y="3786190"/>
            <a:ext cx="285752" cy="2143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</a:t>
            </a:r>
            <a:endParaRPr lang="en-GB" sz="1050" b="1" dirty="0">
              <a:solidFill>
                <a:schemeClr val="bg1"/>
              </a:solidFill>
            </a:endParaRPr>
          </a:p>
        </p:txBody>
      </p:sp>
      <p:sp>
        <p:nvSpPr>
          <p:cNvPr id="58" name="Ovale 57"/>
          <p:cNvSpPr/>
          <p:nvPr/>
        </p:nvSpPr>
        <p:spPr>
          <a:xfrm>
            <a:off x="4841424" y="2428868"/>
            <a:ext cx="285752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59" name="CasellaDiTesto 58"/>
          <p:cNvSpPr txBox="1"/>
          <p:nvPr/>
        </p:nvSpPr>
        <p:spPr>
          <a:xfrm>
            <a:off x="3953550" y="3945394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+mj-lt"/>
              </a:rPr>
              <a:t>393=140+253</a:t>
            </a:r>
            <a:endParaRPr lang="en-GB" sz="1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0" name="CasellaDiTesto 59"/>
          <p:cNvSpPr txBox="1"/>
          <p:nvPr/>
        </p:nvSpPr>
        <p:spPr>
          <a:xfrm>
            <a:off x="4929190" y="2192529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+mj-lt"/>
              </a:rPr>
              <a:t>449=75+374</a:t>
            </a:r>
            <a:endParaRPr lang="en-GB" sz="1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1" name="CasellaDiTesto 60"/>
          <p:cNvSpPr txBox="1"/>
          <p:nvPr/>
        </p:nvSpPr>
        <p:spPr>
          <a:xfrm>
            <a:off x="2071670" y="2819143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+mj-lt"/>
              </a:rPr>
              <a:t>447=118+329</a:t>
            </a:r>
            <a:endParaRPr lang="en-GB" sz="1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2" name="Ovale 61"/>
          <p:cNvSpPr/>
          <p:nvPr/>
        </p:nvSpPr>
        <p:spPr>
          <a:xfrm>
            <a:off x="3261624" y="4214818"/>
            <a:ext cx="285752" cy="2143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63" name="Ovale 62"/>
          <p:cNvSpPr/>
          <p:nvPr/>
        </p:nvSpPr>
        <p:spPr>
          <a:xfrm>
            <a:off x="4690384" y="4572008"/>
            <a:ext cx="285752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64" name="CasellaDiTesto 63"/>
          <p:cNvSpPr txBox="1"/>
          <p:nvPr/>
        </p:nvSpPr>
        <p:spPr>
          <a:xfrm>
            <a:off x="4786314" y="4786322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+mj-lt"/>
              </a:rPr>
              <a:t>415=239+176</a:t>
            </a:r>
            <a:endParaRPr lang="en-GB" sz="1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5" name="Ovale 64"/>
          <p:cNvSpPr/>
          <p:nvPr/>
        </p:nvSpPr>
        <p:spPr>
          <a:xfrm>
            <a:off x="6121182" y="2714620"/>
            <a:ext cx="285752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66" name="CasellaDiTesto 65"/>
          <p:cNvSpPr txBox="1"/>
          <p:nvPr/>
        </p:nvSpPr>
        <p:spPr>
          <a:xfrm>
            <a:off x="5857884" y="2928934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+mj-lt"/>
              </a:rPr>
              <a:t>671=291+380</a:t>
            </a:r>
            <a:endParaRPr lang="en-GB" sz="1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7" name="CasellaDiTesto 66"/>
          <p:cNvSpPr txBox="1"/>
          <p:nvPr/>
        </p:nvSpPr>
        <p:spPr>
          <a:xfrm>
            <a:off x="3071802" y="4407107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+mj-lt"/>
              </a:rPr>
              <a:t>413=220+193</a:t>
            </a:r>
            <a:endParaRPr lang="en-GB" sz="1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8" name="Ovale 67"/>
          <p:cNvSpPr/>
          <p:nvPr/>
        </p:nvSpPr>
        <p:spPr>
          <a:xfrm>
            <a:off x="2190054" y="5214950"/>
            <a:ext cx="285752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69" name="Ovale 68"/>
          <p:cNvSpPr/>
          <p:nvPr/>
        </p:nvSpPr>
        <p:spPr>
          <a:xfrm>
            <a:off x="3475938" y="5072074"/>
            <a:ext cx="285752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G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70" name="CasellaDiTesto 69"/>
          <p:cNvSpPr txBox="1"/>
          <p:nvPr/>
        </p:nvSpPr>
        <p:spPr>
          <a:xfrm>
            <a:off x="1757338" y="5429264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+mj-lt"/>
              </a:rPr>
              <a:t>526=366+160</a:t>
            </a:r>
            <a:endParaRPr lang="en-GB" sz="1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71" name="CasellaDiTesto 70"/>
          <p:cNvSpPr txBox="1"/>
          <p:nvPr/>
        </p:nvSpPr>
        <p:spPr>
          <a:xfrm>
            <a:off x="3571868" y="523127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+mj-lt"/>
              </a:rPr>
              <a:t>417=317+100</a:t>
            </a:r>
            <a:endParaRPr lang="en-GB" sz="1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72" name="TextBox 126"/>
          <p:cNvSpPr txBox="1">
            <a:spLocks noChangeArrowheads="1"/>
          </p:cNvSpPr>
          <p:nvPr/>
        </p:nvSpPr>
        <p:spPr bwMode="auto">
          <a:xfrm>
            <a:off x="7143788" y="1344027"/>
            <a:ext cx="29289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600" dirty="0">
                <a:latin typeface="+mj-lt"/>
                <a:cs typeface="Tahoma" pitchFamily="34" charset="0"/>
              </a:rPr>
              <a:t>Straight-line distance </a:t>
            </a:r>
          </a:p>
          <a:p>
            <a:r>
              <a:rPr lang="en-GB" sz="1600" dirty="0">
                <a:latin typeface="+mj-lt"/>
                <a:cs typeface="Tahoma" pitchFamily="34" charset="0"/>
              </a:rPr>
              <a:t>from Bucharest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/>
      <p:bldP spid="7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en-US" dirty="0">
                <a:latin typeface="+mj-lt"/>
              </a:rPr>
              <a:t>Running example: A*</a:t>
            </a:r>
            <a:endParaRPr lang="en-GB" dirty="0"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5720" y="588961"/>
            <a:ext cx="8858280" cy="5126055"/>
          </a:xfrm>
        </p:spPr>
        <p:txBody>
          <a:bodyPr/>
          <a:lstStyle/>
          <a:p>
            <a:r>
              <a:rPr lang="en-US" dirty="0">
                <a:latin typeface="+mj-lt"/>
              </a:rPr>
              <a:t>Find the path from Arad to Bucharest</a:t>
            </a:r>
          </a:p>
          <a:p>
            <a:r>
              <a:rPr lang="en-US" dirty="0">
                <a:solidFill>
                  <a:schemeClr val="tx2"/>
                </a:solidFill>
                <a:latin typeface="+mj-lt"/>
              </a:rPr>
              <a:t>f(n) = g(n) + h(n) 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+mj-lt"/>
              </a:rPr>
              <a:t>g(n) = cost from the initial state to n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+mj-lt"/>
              </a:rPr>
              <a:t>f(n) = estimated cost of the cheapest solution through n</a:t>
            </a:r>
          </a:p>
          <a:p>
            <a:pPr>
              <a:buNone/>
            </a:pPr>
            <a:endParaRPr lang="en-US" b="1" i="1" baseline="30000" dirty="0">
              <a:latin typeface="+mj-lt"/>
            </a:endParaRPr>
          </a:p>
          <a:p>
            <a:endParaRPr lang="en-US" b="1" dirty="0">
              <a:latin typeface="+mj-lt"/>
            </a:endParaRPr>
          </a:p>
        </p:txBody>
      </p:sp>
      <p:sp>
        <p:nvSpPr>
          <p:cNvPr id="5" name="Ovale 4"/>
          <p:cNvSpPr/>
          <p:nvPr/>
        </p:nvSpPr>
        <p:spPr>
          <a:xfrm>
            <a:off x="3619536" y="2428868"/>
            <a:ext cx="214314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e 6"/>
          <p:cNvSpPr/>
          <p:nvPr/>
        </p:nvSpPr>
        <p:spPr>
          <a:xfrm>
            <a:off x="2405090" y="2643182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8" name="Ovale 7"/>
          <p:cNvSpPr/>
          <p:nvPr/>
        </p:nvSpPr>
        <p:spPr>
          <a:xfrm>
            <a:off x="3690974" y="6215082"/>
            <a:ext cx="214314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3366440" y="211249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ARAD</a:t>
            </a:r>
            <a:endParaRPr lang="en-GB" dirty="0">
              <a:latin typeface="+mj-lt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3333784" y="6417254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BUCHAREST</a:t>
            </a:r>
            <a:endParaRPr lang="en-GB" dirty="0">
              <a:latin typeface="+mj-lt"/>
            </a:endParaRPr>
          </a:p>
        </p:txBody>
      </p:sp>
      <p:cxnSp>
        <p:nvCxnSpPr>
          <p:cNvPr id="11" name="Connettore 1 10"/>
          <p:cNvCxnSpPr>
            <a:stCxn id="5" idx="2"/>
            <a:endCxn id="7" idx="6"/>
          </p:cNvCxnSpPr>
          <p:nvPr/>
        </p:nvCxnSpPr>
        <p:spPr>
          <a:xfrm rot="10800000" flipV="1">
            <a:off x="2690842" y="2536025"/>
            <a:ext cx="928694" cy="2143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2833718" y="2373758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118</a:t>
            </a:r>
            <a:endParaRPr lang="en-GB" sz="1400" dirty="0">
              <a:latin typeface="+mj-lt"/>
            </a:endParaRPr>
          </a:p>
        </p:txBody>
      </p:sp>
      <p:cxnSp>
        <p:nvCxnSpPr>
          <p:cNvPr id="13" name="Connettore 1 12"/>
          <p:cNvCxnSpPr>
            <a:stCxn id="14" idx="2"/>
            <a:endCxn id="5" idx="6"/>
          </p:cNvCxnSpPr>
          <p:nvPr/>
        </p:nvCxnSpPr>
        <p:spPr>
          <a:xfrm rot="10800000">
            <a:off x="3833850" y="2536025"/>
            <a:ext cx="1000132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/>
          <p:cNvSpPr/>
          <p:nvPr/>
        </p:nvSpPr>
        <p:spPr>
          <a:xfrm>
            <a:off x="4833982" y="2428868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15" name="Ovale 14"/>
          <p:cNvSpPr/>
          <p:nvPr/>
        </p:nvSpPr>
        <p:spPr>
          <a:xfrm>
            <a:off x="6119866" y="2714620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16" name="Connettore 1 15"/>
          <p:cNvCxnSpPr>
            <a:stCxn id="15" idx="2"/>
            <a:endCxn id="14" idx="6"/>
          </p:cNvCxnSpPr>
          <p:nvPr/>
        </p:nvCxnSpPr>
        <p:spPr>
          <a:xfrm rot="10800000">
            <a:off x="5119734" y="2536025"/>
            <a:ext cx="1000132" cy="285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4048164" y="3786190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18" name="Connettore 1 17"/>
          <p:cNvCxnSpPr>
            <a:stCxn id="17" idx="0"/>
            <a:endCxn id="5" idx="5"/>
          </p:cNvCxnSpPr>
          <p:nvPr/>
        </p:nvCxnSpPr>
        <p:spPr>
          <a:xfrm rot="16200000" flipV="1">
            <a:off x="3409555" y="3004705"/>
            <a:ext cx="1174394" cy="3885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>
            <a:stCxn id="15" idx="3"/>
            <a:endCxn id="17" idx="7"/>
          </p:cNvCxnSpPr>
          <p:nvPr/>
        </p:nvCxnSpPr>
        <p:spPr>
          <a:xfrm rot="5400000">
            <a:off x="4766877" y="2422740"/>
            <a:ext cx="920028" cy="18696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1 19"/>
          <p:cNvCxnSpPr>
            <a:stCxn id="17" idx="3"/>
            <a:endCxn id="21" idx="7"/>
          </p:cNvCxnSpPr>
          <p:nvPr/>
        </p:nvCxnSpPr>
        <p:spPr>
          <a:xfrm rot="5400000">
            <a:off x="3659588" y="3815781"/>
            <a:ext cx="277086" cy="5837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e 20"/>
          <p:cNvSpPr/>
          <p:nvPr/>
        </p:nvSpPr>
        <p:spPr>
          <a:xfrm>
            <a:off x="3262346" y="4214818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22" name="Ovale 21"/>
          <p:cNvSpPr/>
          <p:nvPr/>
        </p:nvSpPr>
        <p:spPr>
          <a:xfrm>
            <a:off x="4691106" y="4572008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23" name="Connettore 1 22"/>
          <p:cNvCxnSpPr>
            <a:stCxn id="17" idx="5"/>
            <a:endCxn id="22" idx="1"/>
          </p:cNvCxnSpPr>
          <p:nvPr/>
        </p:nvCxnSpPr>
        <p:spPr>
          <a:xfrm rot="16200000" flipH="1">
            <a:off x="4195373" y="4065814"/>
            <a:ext cx="634276" cy="4408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e 23"/>
          <p:cNvSpPr/>
          <p:nvPr/>
        </p:nvSpPr>
        <p:spPr>
          <a:xfrm>
            <a:off x="3476660" y="5072074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G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25" name="Connettore 1 24"/>
          <p:cNvCxnSpPr>
            <a:stCxn id="21" idx="4"/>
            <a:endCxn id="24" idx="0"/>
          </p:cNvCxnSpPr>
          <p:nvPr/>
        </p:nvCxnSpPr>
        <p:spPr>
          <a:xfrm rot="16200000" flipH="1">
            <a:off x="3190908" y="4643446"/>
            <a:ext cx="642942" cy="2143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1 25"/>
          <p:cNvCxnSpPr>
            <a:stCxn id="24" idx="4"/>
            <a:endCxn id="8" idx="0"/>
          </p:cNvCxnSpPr>
          <p:nvPr/>
        </p:nvCxnSpPr>
        <p:spPr>
          <a:xfrm rot="16200000" flipH="1">
            <a:off x="3244486" y="5661437"/>
            <a:ext cx="928694" cy="1785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>
            <a:stCxn id="22" idx="4"/>
            <a:endCxn id="8" idx="7"/>
          </p:cNvCxnSpPr>
          <p:nvPr/>
        </p:nvCxnSpPr>
        <p:spPr>
          <a:xfrm rot="5400000">
            <a:off x="3623869" y="5036355"/>
            <a:ext cx="1460146" cy="9600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e 27"/>
          <p:cNvSpPr/>
          <p:nvPr/>
        </p:nvSpPr>
        <p:spPr>
          <a:xfrm>
            <a:off x="2190776" y="5214950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29" name="Connettore 1 28"/>
          <p:cNvCxnSpPr>
            <a:stCxn id="24" idx="2"/>
            <a:endCxn id="28" idx="6"/>
          </p:cNvCxnSpPr>
          <p:nvPr/>
        </p:nvCxnSpPr>
        <p:spPr>
          <a:xfrm rot="10800000" flipV="1">
            <a:off x="2476528" y="5179231"/>
            <a:ext cx="1000132" cy="1428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1 29"/>
          <p:cNvCxnSpPr>
            <a:stCxn id="21" idx="3"/>
            <a:endCxn id="28" idx="7"/>
          </p:cNvCxnSpPr>
          <p:nvPr/>
        </p:nvCxnSpPr>
        <p:spPr>
          <a:xfrm rot="5400000">
            <a:off x="2445142" y="4387285"/>
            <a:ext cx="848590" cy="8695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e 30"/>
          <p:cNvSpPr/>
          <p:nvPr/>
        </p:nvSpPr>
        <p:spPr>
          <a:xfrm>
            <a:off x="2119338" y="3643314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32" name="Connettore 1 31"/>
          <p:cNvCxnSpPr>
            <a:stCxn id="31" idx="0"/>
            <a:endCxn id="7" idx="4"/>
          </p:cNvCxnSpPr>
          <p:nvPr/>
        </p:nvCxnSpPr>
        <p:spPr>
          <a:xfrm rot="5400000" flipH="1" flipV="1">
            <a:off x="2012181" y="3107529"/>
            <a:ext cx="785818" cy="285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e 32"/>
          <p:cNvSpPr/>
          <p:nvPr/>
        </p:nvSpPr>
        <p:spPr>
          <a:xfrm>
            <a:off x="1333520" y="3786190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34" name="Ovale 33"/>
          <p:cNvSpPr/>
          <p:nvPr/>
        </p:nvSpPr>
        <p:spPr>
          <a:xfrm>
            <a:off x="619140" y="4071942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35" name="Connettore 1 34"/>
          <p:cNvCxnSpPr>
            <a:stCxn id="31" idx="2"/>
            <a:endCxn id="33" idx="6"/>
          </p:cNvCxnSpPr>
          <p:nvPr/>
        </p:nvCxnSpPr>
        <p:spPr>
          <a:xfrm rot="10800000" flipV="1">
            <a:off x="1619272" y="3750471"/>
            <a:ext cx="500066" cy="1428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1 35"/>
          <p:cNvCxnSpPr>
            <a:stCxn id="33" idx="3"/>
            <a:endCxn id="34" idx="7"/>
          </p:cNvCxnSpPr>
          <p:nvPr/>
        </p:nvCxnSpPr>
        <p:spPr>
          <a:xfrm rot="5400000">
            <a:off x="1052101" y="3780062"/>
            <a:ext cx="134210" cy="5123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36"/>
          <p:cNvCxnSpPr>
            <a:stCxn id="28" idx="2"/>
            <a:endCxn id="34" idx="4"/>
          </p:cNvCxnSpPr>
          <p:nvPr/>
        </p:nvCxnSpPr>
        <p:spPr>
          <a:xfrm rot="10800000">
            <a:off x="762016" y="4286257"/>
            <a:ext cx="1428760" cy="10358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/>
          <p:cNvSpPr txBox="1"/>
          <p:nvPr/>
        </p:nvSpPr>
        <p:spPr>
          <a:xfrm>
            <a:off x="4191040" y="2285992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75</a:t>
            </a:r>
            <a:endParaRPr lang="en-GB" sz="1400" dirty="0">
              <a:latin typeface="+mj-lt"/>
            </a:endParaRPr>
          </a:p>
        </p:txBody>
      </p:sp>
      <p:sp>
        <p:nvSpPr>
          <p:cNvPr id="39" name="CasellaDiTesto 38"/>
          <p:cNvSpPr txBox="1"/>
          <p:nvPr/>
        </p:nvSpPr>
        <p:spPr>
          <a:xfrm>
            <a:off x="3946108" y="2978347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140</a:t>
            </a:r>
            <a:endParaRPr lang="en-GB" sz="1400" dirty="0">
              <a:latin typeface="+mj-lt"/>
            </a:endParaRPr>
          </a:p>
        </p:txBody>
      </p:sp>
      <p:sp>
        <p:nvSpPr>
          <p:cNvPr id="40" name="CasellaDiTesto 39"/>
          <p:cNvSpPr txBox="1"/>
          <p:nvPr/>
        </p:nvSpPr>
        <p:spPr>
          <a:xfrm>
            <a:off x="5191172" y="3269796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151</a:t>
            </a:r>
            <a:endParaRPr lang="en-GB" sz="1400" dirty="0">
              <a:latin typeface="+mj-lt"/>
            </a:endParaRPr>
          </a:p>
        </p:txBody>
      </p:sp>
      <p:sp>
        <p:nvSpPr>
          <p:cNvPr id="41" name="CasellaDiTesto 40"/>
          <p:cNvSpPr txBox="1"/>
          <p:nvPr/>
        </p:nvSpPr>
        <p:spPr>
          <a:xfrm>
            <a:off x="1976462" y="3033028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111</a:t>
            </a:r>
            <a:endParaRPr lang="en-GB" sz="1400" dirty="0">
              <a:latin typeface="+mj-lt"/>
            </a:endParaRPr>
          </a:p>
        </p:txBody>
      </p:sp>
      <p:sp>
        <p:nvSpPr>
          <p:cNvPr id="42" name="CasellaDiTesto 41"/>
          <p:cNvSpPr txBox="1"/>
          <p:nvPr/>
        </p:nvSpPr>
        <p:spPr>
          <a:xfrm>
            <a:off x="1690710" y="3566179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70</a:t>
            </a:r>
            <a:endParaRPr lang="en-GB" sz="1400" dirty="0">
              <a:latin typeface="+mj-lt"/>
            </a:endParaRPr>
          </a:p>
        </p:txBody>
      </p:sp>
      <p:sp>
        <p:nvSpPr>
          <p:cNvPr id="43" name="CasellaDiTesto 42"/>
          <p:cNvSpPr txBox="1"/>
          <p:nvPr/>
        </p:nvSpPr>
        <p:spPr>
          <a:xfrm>
            <a:off x="849782" y="3811111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75</a:t>
            </a:r>
            <a:endParaRPr lang="en-GB" sz="1400" dirty="0">
              <a:latin typeface="+mj-lt"/>
            </a:endParaRPr>
          </a:p>
        </p:txBody>
      </p:sp>
      <p:sp>
        <p:nvSpPr>
          <p:cNvPr id="44" name="CasellaDiTesto 43"/>
          <p:cNvSpPr txBox="1"/>
          <p:nvPr/>
        </p:nvSpPr>
        <p:spPr>
          <a:xfrm>
            <a:off x="1047768" y="4692859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120</a:t>
            </a:r>
            <a:endParaRPr lang="en-GB" sz="1400" dirty="0">
              <a:latin typeface="+mj-lt"/>
            </a:endParaRPr>
          </a:p>
        </p:txBody>
      </p:sp>
      <p:sp>
        <p:nvSpPr>
          <p:cNvPr id="45" name="CasellaDiTesto 44"/>
          <p:cNvSpPr txBox="1"/>
          <p:nvPr/>
        </p:nvSpPr>
        <p:spPr>
          <a:xfrm>
            <a:off x="3562388" y="3857628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80</a:t>
            </a:r>
            <a:endParaRPr lang="en-GB" sz="1400" dirty="0">
              <a:latin typeface="+mj-lt"/>
            </a:endParaRPr>
          </a:p>
        </p:txBody>
      </p:sp>
      <p:sp>
        <p:nvSpPr>
          <p:cNvPr id="46" name="CasellaDiTesto 45"/>
          <p:cNvSpPr txBox="1"/>
          <p:nvPr/>
        </p:nvSpPr>
        <p:spPr>
          <a:xfrm>
            <a:off x="4509448" y="4121355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99</a:t>
            </a:r>
            <a:endParaRPr lang="en-GB" sz="1400" dirty="0">
              <a:latin typeface="+mj-lt"/>
            </a:endParaRPr>
          </a:p>
        </p:txBody>
      </p:sp>
      <p:sp>
        <p:nvSpPr>
          <p:cNvPr id="47" name="CasellaDiTesto 46"/>
          <p:cNvSpPr txBox="1"/>
          <p:nvPr/>
        </p:nvSpPr>
        <p:spPr>
          <a:xfrm>
            <a:off x="4343440" y="5429264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211</a:t>
            </a:r>
            <a:endParaRPr lang="en-GB" sz="1400" dirty="0">
              <a:latin typeface="+mj-lt"/>
            </a:endParaRPr>
          </a:p>
        </p:txBody>
      </p:sp>
      <p:sp>
        <p:nvSpPr>
          <p:cNvPr id="48" name="CasellaDiTesto 47"/>
          <p:cNvSpPr txBox="1"/>
          <p:nvPr/>
        </p:nvSpPr>
        <p:spPr>
          <a:xfrm>
            <a:off x="3452168" y="4549983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97</a:t>
            </a:r>
            <a:endParaRPr lang="en-GB" sz="1400" dirty="0">
              <a:latin typeface="+mj-lt"/>
            </a:endParaRPr>
          </a:p>
        </p:txBody>
      </p:sp>
      <p:sp>
        <p:nvSpPr>
          <p:cNvPr id="49" name="CasellaDiTesto 48"/>
          <p:cNvSpPr txBox="1"/>
          <p:nvPr/>
        </p:nvSpPr>
        <p:spPr>
          <a:xfrm>
            <a:off x="3641990" y="5508866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101</a:t>
            </a:r>
            <a:endParaRPr lang="en-GB" sz="1400" dirty="0">
              <a:latin typeface="+mj-lt"/>
            </a:endParaRPr>
          </a:p>
        </p:txBody>
      </p:sp>
      <p:sp>
        <p:nvSpPr>
          <p:cNvPr id="50" name="CasellaDiTesto 49"/>
          <p:cNvSpPr txBox="1"/>
          <p:nvPr/>
        </p:nvSpPr>
        <p:spPr>
          <a:xfrm>
            <a:off x="2803100" y="5214950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138</a:t>
            </a:r>
            <a:endParaRPr lang="en-GB" sz="1400" dirty="0">
              <a:latin typeface="+mj-lt"/>
            </a:endParaRPr>
          </a:p>
        </p:txBody>
      </p:sp>
      <p:sp>
        <p:nvSpPr>
          <p:cNvPr id="51" name="CasellaDiTesto 50"/>
          <p:cNvSpPr txBox="1"/>
          <p:nvPr/>
        </p:nvSpPr>
        <p:spPr>
          <a:xfrm>
            <a:off x="2556130" y="4525062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146</a:t>
            </a:r>
            <a:endParaRPr lang="en-GB" sz="1400" dirty="0">
              <a:latin typeface="+mj-lt"/>
            </a:endParaRPr>
          </a:p>
        </p:txBody>
      </p:sp>
      <p:graphicFrame>
        <p:nvGraphicFramePr>
          <p:cNvPr id="52" name="Tabella 51"/>
          <p:cNvGraphicFramePr>
            <a:graphicFrameLocks noGrp="1"/>
          </p:cNvGraphicFramePr>
          <p:nvPr/>
        </p:nvGraphicFramePr>
        <p:xfrm>
          <a:off x="7048560" y="1928802"/>
          <a:ext cx="1952596" cy="480420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76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ARAD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366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A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329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B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374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C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380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D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253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E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193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F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176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G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100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H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160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I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244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L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241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M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242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3" name="CasellaDiTesto 52"/>
          <p:cNvSpPr txBox="1"/>
          <p:nvPr/>
        </p:nvSpPr>
        <p:spPr>
          <a:xfrm>
            <a:off x="5548362" y="2428868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71</a:t>
            </a:r>
            <a:endParaRPr lang="en-GB" sz="1400" dirty="0">
              <a:latin typeface="+mj-lt"/>
            </a:endParaRPr>
          </a:p>
        </p:txBody>
      </p:sp>
      <p:sp>
        <p:nvSpPr>
          <p:cNvPr id="54" name="Ovale 53"/>
          <p:cNvSpPr/>
          <p:nvPr/>
        </p:nvSpPr>
        <p:spPr>
          <a:xfrm>
            <a:off x="3620852" y="2428868"/>
            <a:ext cx="214314" cy="2143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CasellaDiTesto 54"/>
          <p:cNvSpPr txBox="1"/>
          <p:nvPr/>
        </p:nvSpPr>
        <p:spPr>
          <a:xfrm>
            <a:off x="3286116" y="2571744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+mj-lt"/>
              </a:rPr>
              <a:t>366=0+366</a:t>
            </a:r>
            <a:endParaRPr lang="en-GB" sz="1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6" name="Ovale 55"/>
          <p:cNvSpPr/>
          <p:nvPr/>
        </p:nvSpPr>
        <p:spPr>
          <a:xfrm>
            <a:off x="2412532" y="2643182"/>
            <a:ext cx="285752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57" name="Ovale 56"/>
          <p:cNvSpPr/>
          <p:nvPr/>
        </p:nvSpPr>
        <p:spPr>
          <a:xfrm>
            <a:off x="4055606" y="3786190"/>
            <a:ext cx="285752" cy="2143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</a:t>
            </a:r>
            <a:endParaRPr lang="en-GB" sz="1050" b="1" dirty="0">
              <a:solidFill>
                <a:schemeClr val="bg1"/>
              </a:solidFill>
            </a:endParaRPr>
          </a:p>
        </p:txBody>
      </p:sp>
      <p:sp>
        <p:nvSpPr>
          <p:cNvPr id="58" name="Ovale 57"/>
          <p:cNvSpPr/>
          <p:nvPr/>
        </p:nvSpPr>
        <p:spPr>
          <a:xfrm>
            <a:off x="4841424" y="2428868"/>
            <a:ext cx="285752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59" name="CasellaDiTesto 58"/>
          <p:cNvSpPr txBox="1"/>
          <p:nvPr/>
        </p:nvSpPr>
        <p:spPr>
          <a:xfrm>
            <a:off x="3953550" y="3945394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+mj-lt"/>
              </a:rPr>
              <a:t>393=140+253</a:t>
            </a:r>
            <a:endParaRPr lang="en-GB" sz="1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0" name="CasellaDiTesto 59"/>
          <p:cNvSpPr txBox="1"/>
          <p:nvPr/>
        </p:nvSpPr>
        <p:spPr>
          <a:xfrm>
            <a:off x="4929190" y="2192529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+mj-lt"/>
              </a:rPr>
              <a:t>449=75+374</a:t>
            </a:r>
            <a:endParaRPr lang="en-GB" sz="1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1" name="CasellaDiTesto 60"/>
          <p:cNvSpPr txBox="1"/>
          <p:nvPr/>
        </p:nvSpPr>
        <p:spPr>
          <a:xfrm>
            <a:off x="2071670" y="2819143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+mj-lt"/>
              </a:rPr>
              <a:t>447=118+329</a:t>
            </a:r>
            <a:endParaRPr lang="en-GB" sz="1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2" name="Ovale 61"/>
          <p:cNvSpPr/>
          <p:nvPr/>
        </p:nvSpPr>
        <p:spPr>
          <a:xfrm>
            <a:off x="3261624" y="4214818"/>
            <a:ext cx="285752" cy="2143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E</a:t>
            </a:r>
            <a:endParaRPr lang="en-GB" sz="1050" b="1" dirty="0">
              <a:solidFill>
                <a:schemeClr val="bg1"/>
              </a:solidFill>
            </a:endParaRPr>
          </a:p>
        </p:txBody>
      </p:sp>
      <p:sp>
        <p:nvSpPr>
          <p:cNvPr id="63" name="Ovale 62"/>
          <p:cNvSpPr/>
          <p:nvPr/>
        </p:nvSpPr>
        <p:spPr>
          <a:xfrm>
            <a:off x="4690384" y="4572008"/>
            <a:ext cx="285752" cy="2143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64" name="CasellaDiTesto 63"/>
          <p:cNvSpPr txBox="1"/>
          <p:nvPr/>
        </p:nvSpPr>
        <p:spPr>
          <a:xfrm>
            <a:off x="4786314" y="4786322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+mj-lt"/>
              </a:rPr>
              <a:t>415=239+176</a:t>
            </a:r>
            <a:endParaRPr lang="en-GB" sz="1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5" name="Ovale 64"/>
          <p:cNvSpPr/>
          <p:nvPr/>
        </p:nvSpPr>
        <p:spPr>
          <a:xfrm>
            <a:off x="6121182" y="2714620"/>
            <a:ext cx="285752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66" name="CasellaDiTesto 65"/>
          <p:cNvSpPr txBox="1"/>
          <p:nvPr/>
        </p:nvSpPr>
        <p:spPr>
          <a:xfrm>
            <a:off x="5857884" y="2928934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+mj-lt"/>
              </a:rPr>
              <a:t>671=291+380</a:t>
            </a:r>
            <a:endParaRPr lang="en-GB" sz="1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7" name="CasellaDiTesto 66"/>
          <p:cNvSpPr txBox="1"/>
          <p:nvPr/>
        </p:nvSpPr>
        <p:spPr>
          <a:xfrm>
            <a:off x="3071802" y="4407107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+mj-lt"/>
              </a:rPr>
              <a:t>413=220+193</a:t>
            </a:r>
            <a:endParaRPr lang="en-GB" sz="1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8" name="Ovale 67"/>
          <p:cNvSpPr/>
          <p:nvPr/>
        </p:nvSpPr>
        <p:spPr>
          <a:xfrm>
            <a:off x="2190054" y="5214950"/>
            <a:ext cx="285752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69" name="Ovale 68"/>
          <p:cNvSpPr/>
          <p:nvPr/>
        </p:nvSpPr>
        <p:spPr>
          <a:xfrm>
            <a:off x="3475938" y="5072074"/>
            <a:ext cx="285752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G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70" name="CasellaDiTesto 69"/>
          <p:cNvSpPr txBox="1"/>
          <p:nvPr/>
        </p:nvSpPr>
        <p:spPr>
          <a:xfrm>
            <a:off x="1757338" y="5429264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+mj-lt"/>
              </a:rPr>
              <a:t>526=366+160</a:t>
            </a:r>
            <a:endParaRPr lang="en-GB" sz="1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71" name="CasellaDiTesto 70"/>
          <p:cNvSpPr txBox="1"/>
          <p:nvPr/>
        </p:nvSpPr>
        <p:spPr>
          <a:xfrm>
            <a:off x="3571868" y="523127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+mj-lt"/>
              </a:rPr>
              <a:t>417=317+100</a:t>
            </a:r>
            <a:endParaRPr lang="en-GB" sz="1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73" name="Ovale 72"/>
          <p:cNvSpPr/>
          <p:nvPr/>
        </p:nvSpPr>
        <p:spPr>
          <a:xfrm>
            <a:off x="3690252" y="6215082"/>
            <a:ext cx="214314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" name="Ovale 73"/>
          <p:cNvSpPr/>
          <p:nvPr/>
        </p:nvSpPr>
        <p:spPr>
          <a:xfrm>
            <a:off x="3698416" y="6215082"/>
            <a:ext cx="214314" cy="2143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CasellaDiTesto 74"/>
          <p:cNvSpPr txBox="1"/>
          <p:nvPr/>
        </p:nvSpPr>
        <p:spPr>
          <a:xfrm>
            <a:off x="3880074" y="6184464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+mj-lt"/>
              </a:rPr>
              <a:t>450 = 450 + 0</a:t>
            </a:r>
            <a:endParaRPr lang="en-GB" sz="1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76" name="TextBox 126"/>
          <p:cNvSpPr txBox="1">
            <a:spLocks noChangeArrowheads="1"/>
          </p:cNvSpPr>
          <p:nvPr/>
        </p:nvSpPr>
        <p:spPr bwMode="auto">
          <a:xfrm>
            <a:off x="7143788" y="1344027"/>
            <a:ext cx="29289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600" dirty="0">
                <a:latin typeface="+mj-lt"/>
                <a:cs typeface="Tahoma" pitchFamily="34" charset="0"/>
              </a:rPr>
              <a:t>Straight-line distance </a:t>
            </a:r>
          </a:p>
          <a:p>
            <a:r>
              <a:rPr lang="en-GB" sz="1600" dirty="0">
                <a:latin typeface="+mj-lt"/>
                <a:cs typeface="Tahoma" pitchFamily="34" charset="0"/>
              </a:rPr>
              <a:t>from Bucharest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en-US" dirty="0">
                <a:latin typeface="+mj-lt"/>
              </a:rPr>
              <a:t>Running example: A*</a:t>
            </a:r>
            <a:endParaRPr lang="en-GB" dirty="0"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5720" y="588961"/>
            <a:ext cx="8858280" cy="5126055"/>
          </a:xfrm>
        </p:spPr>
        <p:txBody>
          <a:bodyPr/>
          <a:lstStyle/>
          <a:p>
            <a:r>
              <a:rPr lang="en-US" dirty="0">
                <a:latin typeface="+mj-lt"/>
              </a:rPr>
              <a:t>Find the path from Arad to Bucharest</a:t>
            </a:r>
          </a:p>
          <a:p>
            <a:r>
              <a:rPr lang="en-US" dirty="0">
                <a:solidFill>
                  <a:schemeClr val="tx2"/>
                </a:solidFill>
                <a:latin typeface="+mj-lt"/>
              </a:rPr>
              <a:t>f(n) = g(n) + h(n) 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+mj-lt"/>
              </a:rPr>
              <a:t>g(n) = cost from the initial state to n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+mj-lt"/>
              </a:rPr>
              <a:t>f(n) = estimated cost of the cheapest solution through n</a:t>
            </a:r>
          </a:p>
          <a:p>
            <a:pPr>
              <a:buNone/>
            </a:pPr>
            <a:endParaRPr lang="en-US" b="1" i="1" baseline="30000" dirty="0">
              <a:latin typeface="+mj-lt"/>
            </a:endParaRPr>
          </a:p>
          <a:p>
            <a:endParaRPr lang="en-US" b="1" dirty="0">
              <a:latin typeface="+mj-lt"/>
            </a:endParaRPr>
          </a:p>
        </p:txBody>
      </p:sp>
      <p:sp>
        <p:nvSpPr>
          <p:cNvPr id="5" name="Ovale 4"/>
          <p:cNvSpPr/>
          <p:nvPr/>
        </p:nvSpPr>
        <p:spPr>
          <a:xfrm>
            <a:off x="3619536" y="2428868"/>
            <a:ext cx="214314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e 6"/>
          <p:cNvSpPr/>
          <p:nvPr/>
        </p:nvSpPr>
        <p:spPr>
          <a:xfrm>
            <a:off x="2405090" y="2643182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8" name="Ovale 7"/>
          <p:cNvSpPr/>
          <p:nvPr/>
        </p:nvSpPr>
        <p:spPr>
          <a:xfrm>
            <a:off x="3690974" y="6215082"/>
            <a:ext cx="214314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3366440" y="211249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ARAD</a:t>
            </a:r>
            <a:endParaRPr lang="en-GB" dirty="0">
              <a:latin typeface="+mj-lt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3333784" y="6417254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BUCHAREST</a:t>
            </a:r>
            <a:endParaRPr lang="en-GB" dirty="0">
              <a:latin typeface="+mj-lt"/>
            </a:endParaRPr>
          </a:p>
        </p:txBody>
      </p:sp>
      <p:cxnSp>
        <p:nvCxnSpPr>
          <p:cNvPr id="11" name="Connettore 1 10"/>
          <p:cNvCxnSpPr>
            <a:stCxn id="5" idx="2"/>
            <a:endCxn id="7" idx="6"/>
          </p:cNvCxnSpPr>
          <p:nvPr/>
        </p:nvCxnSpPr>
        <p:spPr>
          <a:xfrm rot="10800000" flipV="1">
            <a:off x="2690842" y="2536025"/>
            <a:ext cx="928694" cy="2143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2833718" y="2373758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118</a:t>
            </a:r>
            <a:endParaRPr lang="en-GB" sz="1400" dirty="0">
              <a:latin typeface="+mj-lt"/>
            </a:endParaRPr>
          </a:p>
        </p:txBody>
      </p:sp>
      <p:cxnSp>
        <p:nvCxnSpPr>
          <p:cNvPr id="13" name="Connettore 1 12"/>
          <p:cNvCxnSpPr>
            <a:stCxn id="14" idx="2"/>
            <a:endCxn id="5" idx="6"/>
          </p:cNvCxnSpPr>
          <p:nvPr/>
        </p:nvCxnSpPr>
        <p:spPr>
          <a:xfrm rot="10800000">
            <a:off x="3833850" y="2536025"/>
            <a:ext cx="1000132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/>
          <p:cNvSpPr/>
          <p:nvPr/>
        </p:nvSpPr>
        <p:spPr>
          <a:xfrm>
            <a:off x="4833982" y="2428868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15" name="Ovale 14"/>
          <p:cNvSpPr/>
          <p:nvPr/>
        </p:nvSpPr>
        <p:spPr>
          <a:xfrm>
            <a:off x="6119866" y="2714620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16" name="Connettore 1 15"/>
          <p:cNvCxnSpPr>
            <a:stCxn id="15" idx="2"/>
            <a:endCxn id="14" idx="6"/>
          </p:cNvCxnSpPr>
          <p:nvPr/>
        </p:nvCxnSpPr>
        <p:spPr>
          <a:xfrm rot="10800000">
            <a:off x="5119734" y="2536025"/>
            <a:ext cx="1000132" cy="285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4048164" y="3786190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18" name="Connettore 1 17"/>
          <p:cNvCxnSpPr>
            <a:stCxn id="17" idx="0"/>
            <a:endCxn id="5" idx="5"/>
          </p:cNvCxnSpPr>
          <p:nvPr/>
        </p:nvCxnSpPr>
        <p:spPr>
          <a:xfrm rot="16200000" flipV="1">
            <a:off x="3409555" y="3004705"/>
            <a:ext cx="1174394" cy="3885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>
            <a:stCxn id="15" idx="3"/>
            <a:endCxn id="17" idx="7"/>
          </p:cNvCxnSpPr>
          <p:nvPr/>
        </p:nvCxnSpPr>
        <p:spPr>
          <a:xfrm rot="5400000">
            <a:off x="4766877" y="2422740"/>
            <a:ext cx="920028" cy="18696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1 19"/>
          <p:cNvCxnSpPr>
            <a:stCxn id="17" idx="3"/>
            <a:endCxn id="21" idx="7"/>
          </p:cNvCxnSpPr>
          <p:nvPr/>
        </p:nvCxnSpPr>
        <p:spPr>
          <a:xfrm rot="5400000">
            <a:off x="3659588" y="3815781"/>
            <a:ext cx="277086" cy="5837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e 20"/>
          <p:cNvSpPr/>
          <p:nvPr/>
        </p:nvSpPr>
        <p:spPr>
          <a:xfrm>
            <a:off x="3262346" y="4214818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22" name="Ovale 21"/>
          <p:cNvSpPr/>
          <p:nvPr/>
        </p:nvSpPr>
        <p:spPr>
          <a:xfrm>
            <a:off x="4691106" y="4572008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23" name="Connettore 1 22"/>
          <p:cNvCxnSpPr>
            <a:stCxn id="17" idx="5"/>
            <a:endCxn id="22" idx="1"/>
          </p:cNvCxnSpPr>
          <p:nvPr/>
        </p:nvCxnSpPr>
        <p:spPr>
          <a:xfrm rot="16200000" flipH="1">
            <a:off x="4195373" y="4065814"/>
            <a:ext cx="634276" cy="4408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e 23"/>
          <p:cNvSpPr/>
          <p:nvPr/>
        </p:nvSpPr>
        <p:spPr>
          <a:xfrm>
            <a:off x="3476660" y="5072074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G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25" name="Connettore 1 24"/>
          <p:cNvCxnSpPr>
            <a:stCxn id="21" idx="4"/>
            <a:endCxn id="24" idx="0"/>
          </p:cNvCxnSpPr>
          <p:nvPr/>
        </p:nvCxnSpPr>
        <p:spPr>
          <a:xfrm rot="16200000" flipH="1">
            <a:off x="3190908" y="4643446"/>
            <a:ext cx="642942" cy="2143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1 25"/>
          <p:cNvCxnSpPr>
            <a:stCxn id="24" idx="4"/>
            <a:endCxn id="8" idx="0"/>
          </p:cNvCxnSpPr>
          <p:nvPr/>
        </p:nvCxnSpPr>
        <p:spPr>
          <a:xfrm rot="16200000" flipH="1">
            <a:off x="3244486" y="5661437"/>
            <a:ext cx="928694" cy="1785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>
            <a:stCxn id="22" idx="4"/>
            <a:endCxn id="8" idx="7"/>
          </p:cNvCxnSpPr>
          <p:nvPr/>
        </p:nvCxnSpPr>
        <p:spPr>
          <a:xfrm rot="5400000">
            <a:off x="3623869" y="5036355"/>
            <a:ext cx="1460146" cy="9600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e 27"/>
          <p:cNvSpPr/>
          <p:nvPr/>
        </p:nvSpPr>
        <p:spPr>
          <a:xfrm>
            <a:off x="2190776" y="5214950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29" name="Connettore 1 28"/>
          <p:cNvCxnSpPr>
            <a:stCxn id="24" idx="2"/>
            <a:endCxn id="28" idx="6"/>
          </p:cNvCxnSpPr>
          <p:nvPr/>
        </p:nvCxnSpPr>
        <p:spPr>
          <a:xfrm rot="10800000" flipV="1">
            <a:off x="2476528" y="5179231"/>
            <a:ext cx="1000132" cy="1428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1 29"/>
          <p:cNvCxnSpPr>
            <a:stCxn id="21" idx="3"/>
            <a:endCxn id="28" idx="7"/>
          </p:cNvCxnSpPr>
          <p:nvPr/>
        </p:nvCxnSpPr>
        <p:spPr>
          <a:xfrm rot="5400000">
            <a:off x="2445142" y="4387285"/>
            <a:ext cx="848590" cy="8695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e 30"/>
          <p:cNvSpPr/>
          <p:nvPr/>
        </p:nvSpPr>
        <p:spPr>
          <a:xfrm>
            <a:off x="2119338" y="3643314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32" name="Connettore 1 31"/>
          <p:cNvCxnSpPr>
            <a:stCxn id="31" idx="0"/>
            <a:endCxn id="7" idx="4"/>
          </p:cNvCxnSpPr>
          <p:nvPr/>
        </p:nvCxnSpPr>
        <p:spPr>
          <a:xfrm rot="5400000" flipH="1" flipV="1">
            <a:off x="2012181" y="3107529"/>
            <a:ext cx="785818" cy="285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e 32"/>
          <p:cNvSpPr/>
          <p:nvPr/>
        </p:nvSpPr>
        <p:spPr>
          <a:xfrm>
            <a:off x="1333520" y="3786190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34" name="Ovale 33"/>
          <p:cNvSpPr/>
          <p:nvPr/>
        </p:nvSpPr>
        <p:spPr>
          <a:xfrm>
            <a:off x="619140" y="4071942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35" name="Connettore 1 34"/>
          <p:cNvCxnSpPr>
            <a:stCxn id="31" idx="2"/>
            <a:endCxn id="33" idx="6"/>
          </p:cNvCxnSpPr>
          <p:nvPr/>
        </p:nvCxnSpPr>
        <p:spPr>
          <a:xfrm rot="10800000" flipV="1">
            <a:off x="1619272" y="3750471"/>
            <a:ext cx="500066" cy="1428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1 35"/>
          <p:cNvCxnSpPr>
            <a:stCxn id="33" idx="3"/>
            <a:endCxn id="34" idx="7"/>
          </p:cNvCxnSpPr>
          <p:nvPr/>
        </p:nvCxnSpPr>
        <p:spPr>
          <a:xfrm rot="5400000">
            <a:off x="1052101" y="3780062"/>
            <a:ext cx="134210" cy="5123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36"/>
          <p:cNvCxnSpPr>
            <a:stCxn id="28" idx="2"/>
            <a:endCxn id="34" idx="4"/>
          </p:cNvCxnSpPr>
          <p:nvPr/>
        </p:nvCxnSpPr>
        <p:spPr>
          <a:xfrm rot="10800000">
            <a:off x="762016" y="4286257"/>
            <a:ext cx="1428760" cy="10358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/>
          <p:cNvSpPr txBox="1"/>
          <p:nvPr/>
        </p:nvSpPr>
        <p:spPr>
          <a:xfrm>
            <a:off x="4191040" y="2285992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75</a:t>
            </a:r>
            <a:endParaRPr lang="en-GB" sz="1400" dirty="0">
              <a:latin typeface="+mj-lt"/>
            </a:endParaRPr>
          </a:p>
        </p:txBody>
      </p:sp>
      <p:sp>
        <p:nvSpPr>
          <p:cNvPr id="39" name="CasellaDiTesto 38"/>
          <p:cNvSpPr txBox="1"/>
          <p:nvPr/>
        </p:nvSpPr>
        <p:spPr>
          <a:xfrm>
            <a:off x="3946108" y="2978347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140</a:t>
            </a:r>
            <a:endParaRPr lang="en-GB" sz="1400" dirty="0">
              <a:latin typeface="+mj-lt"/>
            </a:endParaRPr>
          </a:p>
        </p:txBody>
      </p:sp>
      <p:sp>
        <p:nvSpPr>
          <p:cNvPr id="40" name="CasellaDiTesto 39"/>
          <p:cNvSpPr txBox="1"/>
          <p:nvPr/>
        </p:nvSpPr>
        <p:spPr>
          <a:xfrm>
            <a:off x="5191172" y="3269796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151</a:t>
            </a:r>
            <a:endParaRPr lang="en-GB" sz="1400" dirty="0">
              <a:latin typeface="+mj-lt"/>
            </a:endParaRPr>
          </a:p>
        </p:txBody>
      </p:sp>
      <p:sp>
        <p:nvSpPr>
          <p:cNvPr id="41" name="CasellaDiTesto 40"/>
          <p:cNvSpPr txBox="1"/>
          <p:nvPr/>
        </p:nvSpPr>
        <p:spPr>
          <a:xfrm>
            <a:off x="1976462" y="3033028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111</a:t>
            </a:r>
            <a:endParaRPr lang="en-GB" sz="1400" dirty="0">
              <a:latin typeface="+mj-lt"/>
            </a:endParaRPr>
          </a:p>
        </p:txBody>
      </p:sp>
      <p:sp>
        <p:nvSpPr>
          <p:cNvPr id="42" name="CasellaDiTesto 41"/>
          <p:cNvSpPr txBox="1"/>
          <p:nvPr/>
        </p:nvSpPr>
        <p:spPr>
          <a:xfrm>
            <a:off x="1690710" y="3566179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70</a:t>
            </a:r>
            <a:endParaRPr lang="en-GB" sz="1400" dirty="0">
              <a:latin typeface="+mj-lt"/>
            </a:endParaRPr>
          </a:p>
        </p:txBody>
      </p:sp>
      <p:sp>
        <p:nvSpPr>
          <p:cNvPr id="43" name="CasellaDiTesto 42"/>
          <p:cNvSpPr txBox="1"/>
          <p:nvPr/>
        </p:nvSpPr>
        <p:spPr>
          <a:xfrm>
            <a:off x="849782" y="3811111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75</a:t>
            </a:r>
            <a:endParaRPr lang="en-GB" sz="1400" dirty="0">
              <a:latin typeface="+mj-lt"/>
            </a:endParaRPr>
          </a:p>
        </p:txBody>
      </p:sp>
      <p:sp>
        <p:nvSpPr>
          <p:cNvPr id="44" name="CasellaDiTesto 43"/>
          <p:cNvSpPr txBox="1"/>
          <p:nvPr/>
        </p:nvSpPr>
        <p:spPr>
          <a:xfrm>
            <a:off x="1047768" y="4692859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120</a:t>
            </a:r>
            <a:endParaRPr lang="en-GB" sz="1400" dirty="0">
              <a:latin typeface="+mj-lt"/>
            </a:endParaRPr>
          </a:p>
        </p:txBody>
      </p:sp>
      <p:sp>
        <p:nvSpPr>
          <p:cNvPr id="45" name="CasellaDiTesto 44"/>
          <p:cNvSpPr txBox="1"/>
          <p:nvPr/>
        </p:nvSpPr>
        <p:spPr>
          <a:xfrm>
            <a:off x="3562388" y="3857628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80</a:t>
            </a:r>
            <a:endParaRPr lang="en-GB" sz="1400" dirty="0">
              <a:latin typeface="+mj-lt"/>
            </a:endParaRPr>
          </a:p>
        </p:txBody>
      </p:sp>
      <p:sp>
        <p:nvSpPr>
          <p:cNvPr id="46" name="CasellaDiTesto 45"/>
          <p:cNvSpPr txBox="1"/>
          <p:nvPr/>
        </p:nvSpPr>
        <p:spPr>
          <a:xfrm>
            <a:off x="4509448" y="4121355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99</a:t>
            </a:r>
            <a:endParaRPr lang="en-GB" sz="1400" dirty="0">
              <a:latin typeface="+mj-lt"/>
            </a:endParaRPr>
          </a:p>
        </p:txBody>
      </p:sp>
      <p:sp>
        <p:nvSpPr>
          <p:cNvPr id="47" name="CasellaDiTesto 46"/>
          <p:cNvSpPr txBox="1"/>
          <p:nvPr/>
        </p:nvSpPr>
        <p:spPr>
          <a:xfrm>
            <a:off x="4343440" y="5429264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211</a:t>
            </a:r>
            <a:endParaRPr lang="en-GB" sz="1400" dirty="0">
              <a:latin typeface="+mj-lt"/>
            </a:endParaRPr>
          </a:p>
        </p:txBody>
      </p:sp>
      <p:sp>
        <p:nvSpPr>
          <p:cNvPr id="48" name="CasellaDiTesto 47"/>
          <p:cNvSpPr txBox="1"/>
          <p:nvPr/>
        </p:nvSpPr>
        <p:spPr>
          <a:xfrm>
            <a:off x="3452168" y="4549983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97</a:t>
            </a:r>
            <a:endParaRPr lang="en-GB" sz="1400" dirty="0">
              <a:latin typeface="+mj-lt"/>
            </a:endParaRPr>
          </a:p>
        </p:txBody>
      </p:sp>
      <p:sp>
        <p:nvSpPr>
          <p:cNvPr id="49" name="CasellaDiTesto 48"/>
          <p:cNvSpPr txBox="1"/>
          <p:nvPr/>
        </p:nvSpPr>
        <p:spPr>
          <a:xfrm>
            <a:off x="3641990" y="5508866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101</a:t>
            </a:r>
            <a:endParaRPr lang="en-GB" sz="1400" dirty="0">
              <a:latin typeface="+mj-lt"/>
            </a:endParaRPr>
          </a:p>
        </p:txBody>
      </p:sp>
      <p:sp>
        <p:nvSpPr>
          <p:cNvPr id="50" name="CasellaDiTesto 49"/>
          <p:cNvSpPr txBox="1"/>
          <p:nvPr/>
        </p:nvSpPr>
        <p:spPr>
          <a:xfrm>
            <a:off x="2803100" y="5214950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138</a:t>
            </a:r>
            <a:endParaRPr lang="en-GB" sz="1400" dirty="0">
              <a:latin typeface="+mj-lt"/>
            </a:endParaRPr>
          </a:p>
        </p:txBody>
      </p:sp>
      <p:sp>
        <p:nvSpPr>
          <p:cNvPr id="51" name="CasellaDiTesto 50"/>
          <p:cNvSpPr txBox="1"/>
          <p:nvPr/>
        </p:nvSpPr>
        <p:spPr>
          <a:xfrm>
            <a:off x="2556130" y="4525062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146</a:t>
            </a:r>
            <a:endParaRPr lang="en-GB" sz="1400" dirty="0">
              <a:latin typeface="+mj-lt"/>
            </a:endParaRPr>
          </a:p>
        </p:txBody>
      </p:sp>
      <p:graphicFrame>
        <p:nvGraphicFramePr>
          <p:cNvPr id="52" name="Tabella 51"/>
          <p:cNvGraphicFramePr>
            <a:graphicFrameLocks noGrp="1"/>
          </p:cNvGraphicFramePr>
          <p:nvPr/>
        </p:nvGraphicFramePr>
        <p:xfrm>
          <a:off x="7048560" y="1928802"/>
          <a:ext cx="1952596" cy="480420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76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ARAD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366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A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329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B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374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C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380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D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253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E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193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F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176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G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100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H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160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I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244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L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241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M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242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3" name="CasellaDiTesto 52"/>
          <p:cNvSpPr txBox="1"/>
          <p:nvPr/>
        </p:nvSpPr>
        <p:spPr>
          <a:xfrm>
            <a:off x="5548362" y="2428868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71</a:t>
            </a:r>
            <a:endParaRPr lang="en-GB" sz="1400" dirty="0">
              <a:latin typeface="+mj-lt"/>
            </a:endParaRPr>
          </a:p>
        </p:txBody>
      </p:sp>
      <p:sp>
        <p:nvSpPr>
          <p:cNvPr id="54" name="Ovale 53"/>
          <p:cNvSpPr/>
          <p:nvPr/>
        </p:nvSpPr>
        <p:spPr>
          <a:xfrm>
            <a:off x="3620852" y="2428868"/>
            <a:ext cx="214314" cy="2143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CasellaDiTesto 54"/>
          <p:cNvSpPr txBox="1"/>
          <p:nvPr/>
        </p:nvSpPr>
        <p:spPr>
          <a:xfrm>
            <a:off x="3286116" y="2571744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+mj-lt"/>
              </a:rPr>
              <a:t>366=0+366</a:t>
            </a:r>
            <a:endParaRPr lang="en-GB" sz="1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6" name="Ovale 55"/>
          <p:cNvSpPr/>
          <p:nvPr/>
        </p:nvSpPr>
        <p:spPr>
          <a:xfrm>
            <a:off x="2412532" y="2643182"/>
            <a:ext cx="285752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57" name="Ovale 56"/>
          <p:cNvSpPr/>
          <p:nvPr/>
        </p:nvSpPr>
        <p:spPr>
          <a:xfrm>
            <a:off x="4055606" y="3786190"/>
            <a:ext cx="285752" cy="2143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</a:t>
            </a:r>
            <a:endParaRPr lang="en-GB" sz="1050" b="1" dirty="0">
              <a:solidFill>
                <a:schemeClr val="bg1"/>
              </a:solidFill>
            </a:endParaRPr>
          </a:p>
        </p:txBody>
      </p:sp>
      <p:sp>
        <p:nvSpPr>
          <p:cNvPr id="58" name="Ovale 57"/>
          <p:cNvSpPr/>
          <p:nvPr/>
        </p:nvSpPr>
        <p:spPr>
          <a:xfrm>
            <a:off x="4841424" y="2428868"/>
            <a:ext cx="285752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59" name="CasellaDiTesto 58"/>
          <p:cNvSpPr txBox="1"/>
          <p:nvPr/>
        </p:nvSpPr>
        <p:spPr>
          <a:xfrm>
            <a:off x="3953550" y="3945394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+mj-lt"/>
              </a:rPr>
              <a:t>393=140+253</a:t>
            </a:r>
            <a:endParaRPr lang="en-GB" sz="1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0" name="CasellaDiTesto 59"/>
          <p:cNvSpPr txBox="1"/>
          <p:nvPr/>
        </p:nvSpPr>
        <p:spPr>
          <a:xfrm>
            <a:off x="4929190" y="2192529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+mj-lt"/>
              </a:rPr>
              <a:t>449=75+374</a:t>
            </a:r>
            <a:endParaRPr lang="en-GB" sz="1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1" name="CasellaDiTesto 60"/>
          <p:cNvSpPr txBox="1"/>
          <p:nvPr/>
        </p:nvSpPr>
        <p:spPr>
          <a:xfrm>
            <a:off x="2071670" y="2819143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+mj-lt"/>
              </a:rPr>
              <a:t>447=118+329</a:t>
            </a:r>
            <a:endParaRPr lang="en-GB" sz="1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2" name="Ovale 61"/>
          <p:cNvSpPr/>
          <p:nvPr/>
        </p:nvSpPr>
        <p:spPr>
          <a:xfrm>
            <a:off x="3261624" y="4214818"/>
            <a:ext cx="285752" cy="2143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E</a:t>
            </a:r>
            <a:endParaRPr lang="en-GB" sz="1050" b="1" dirty="0">
              <a:solidFill>
                <a:schemeClr val="bg1"/>
              </a:solidFill>
            </a:endParaRPr>
          </a:p>
        </p:txBody>
      </p:sp>
      <p:sp>
        <p:nvSpPr>
          <p:cNvPr id="63" name="Ovale 62"/>
          <p:cNvSpPr/>
          <p:nvPr/>
        </p:nvSpPr>
        <p:spPr>
          <a:xfrm>
            <a:off x="4690384" y="4572008"/>
            <a:ext cx="285752" cy="2143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64" name="CasellaDiTesto 63"/>
          <p:cNvSpPr txBox="1"/>
          <p:nvPr/>
        </p:nvSpPr>
        <p:spPr>
          <a:xfrm>
            <a:off x="4786314" y="4786322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+mj-lt"/>
              </a:rPr>
              <a:t>415=239+176</a:t>
            </a:r>
            <a:endParaRPr lang="en-GB" sz="1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5" name="Ovale 64"/>
          <p:cNvSpPr/>
          <p:nvPr/>
        </p:nvSpPr>
        <p:spPr>
          <a:xfrm>
            <a:off x="6121182" y="2714620"/>
            <a:ext cx="285752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66" name="CasellaDiTesto 65"/>
          <p:cNvSpPr txBox="1"/>
          <p:nvPr/>
        </p:nvSpPr>
        <p:spPr>
          <a:xfrm>
            <a:off x="5857884" y="2928934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+mj-lt"/>
              </a:rPr>
              <a:t>671=291+380</a:t>
            </a:r>
            <a:endParaRPr lang="en-GB" sz="1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7" name="CasellaDiTesto 66"/>
          <p:cNvSpPr txBox="1"/>
          <p:nvPr/>
        </p:nvSpPr>
        <p:spPr>
          <a:xfrm>
            <a:off x="3071802" y="4407107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+mj-lt"/>
              </a:rPr>
              <a:t>413=220+193</a:t>
            </a:r>
            <a:endParaRPr lang="en-GB" sz="1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8" name="Ovale 67"/>
          <p:cNvSpPr/>
          <p:nvPr/>
        </p:nvSpPr>
        <p:spPr>
          <a:xfrm>
            <a:off x="2190054" y="5214950"/>
            <a:ext cx="285752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69" name="Ovale 68"/>
          <p:cNvSpPr/>
          <p:nvPr/>
        </p:nvSpPr>
        <p:spPr>
          <a:xfrm>
            <a:off x="3475938" y="5072074"/>
            <a:ext cx="285752" cy="2143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G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70" name="CasellaDiTesto 69"/>
          <p:cNvSpPr txBox="1"/>
          <p:nvPr/>
        </p:nvSpPr>
        <p:spPr>
          <a:xfrm>
            <a:off x="1757338" y="5429264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+mj-lt"/>
              </a:rPr>
              <a:t>526=366+160</a:t>
            </a:r>
            <a:endParaRPr lang="en-GB" sz="1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71" name="CasellaDiTesto 70"/>
          <p:cNvSpPr txBox="1"/>
          <p:nvPr/>
        </p:nvSpPr>
        <p:spPr>
          <a:xfrm>
            <a:off x="3571868" y="523127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+mj-lt"/>
              </a:rPr>
              <a:t>417=317+100</a:t>
            </a:r>
            <a:endParaRPr lang="en-GB" sz="1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73" name="Ovale 72"/>
          <p:cNvSpPr/>
          <p:nvPr/>
        </p:nvSpPr>
        <p:spPr>
          <a:xfrm>
            <a:off x="3690252" y="6215082"/>
            <a:ext cx="214314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" name="Ovale 73"/>
          <p:cNvSpPr/>
          <p:nvPr/>
        </p:nvSpPr>
        <p:spPr>
          <a:xfrm>
            <a:off x="3698416" y="6215082"/>
            <a:ext cx="214314" cy="2143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CasellaDiTesto 74"/>
          <p:cNvSpPr txBox="1"/>
          <p:nvPr/>
        </p:nvSpPr>
        <p:spPr>
          <a:xfrm>
            <a:off x="3880074" y="6184464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+mj-lt"/>
              </a:rPr>
              <a:t>450 = 450 + 0</a:t>
            </a:r>
            <a:endParaRPr lang="en-GB" sz="1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76" name="CasellaDiTesto 75"/>
          <p:cNvSpPr txBox="1"/>
          <p:nvPr/>
        </p:nvSpPr>
        <p:spPr>
          <a:xfrm>
            <a:off x="2214546" y="6143644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+mj-lt"/>
              </a:rPr>
              <a:t>418 = 418 + 0</a:t>
            </a:r>
            <a:endParaRPr lang="en-GB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77" name="TextBox 126"/>
          <p:cNvSpPr txBox="1">
            <a:spLocks noChangeArrowheads="1"/>
          </p:cNvSpPr>
          <p:nvPr/>
        </p:nvSpPr>
        <p:spPr bwMode="auto">
          <a:xfrm>
            <a:off x="7143788" y="1344027"/>
            <a:ext cx="29289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600" dirty="0">
                <a:latin typeface="+mj-lt"/>
                <a:cs typeface="Tahoma" pitchFamily="34" charset="0"/>
              </a:rPr>
              <a:t>Straight-line distance </a:t>
            </a:r>
          </a:p>
          <a:p>
            <a:r>
              <a:rPr lang="en-GB" sz="1600" dirty="0">
                <a:latin typeface="+mj-lt"/>
                <a:cs typeface="Tahoma" pitchFamily="34" charset="0"/>
              </a:rPr>
              <a:t>from Bucharest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/>
          <a:lstStyle/>
          <a:p>
            <a:r>
              <a:rPr lang="en-GB" dirty="0">
                <a:latin typeface="+mn-lt"/>
              </a:rPr>
              <a:t>Admissibility and Optimality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3301"/>
            <a:ext cx="8543956" cy="4525963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GB" sz="2200" dirty="0">
                <a:latin typeface="+mj-lt"/>
              </a:rPr>
              <a:t>An </a:t>
            </a:r>
            <a:r>
              <a:rPr lang="en-GB" sz="2200" b="1" i="1" dirty="0">
                <a:latin typeface="+mj-lt"/>
              </a:rPr>
              <a:t>admissible</a:t>
            </a:r>
            <a:r>
              <a:rPr lang="en-GB" sz="2200" dirty="0">
                <a:latin typeface="+mj-lt"/>
              </a:rPr>
              <a:t> heuristic is one that </a:t>
            </a:r>
            <a:r>
              <a:rPr lang="en-GB" sz="2200" b="1" dirty="0">
                <a:latin typeface="+mj-lt"/>
              </a:rPr>
              <a:t>never over-estimates </a:t>
            </a:r>
            <a:r>
              <a:rPr lang="en-GB" sz="2200" dirty="0">
                <a:latin typeface="+mj-lt"/>
              </a:rPr>
              <a:t>the distance to the goal.</a:t>
            </a:r>
          </a:p>
          <a:p>
            <a:pPr>
              <a:buFont typeface="Arial" charset="0"/>
              <a:buChar char="•"/>
            </a:pPr>
            <a:r>
              <a:rPr lang="en-GB" sz="2200" dirty="0">
                <a:latin typeface="+mj-lt"/>
              </a:rPr>
              <a:t>The actual distance is always </a:t>
            </a:r>
            <a:r>
              <a:rPr lang="en-GB" sz="2200" b="1" dirty="0">
                <a:latin typeface="+mj-lt"/>
              </a:rPr>
              <a:t>&gt;=</a:t>
            </a:r>
            <a:r>
              <a:rPr lang="en-GB" sz="2200" dirty="0">
                <a:latin typeface="+mj-lt"/>
              </a:rPr>
              <a:t> than the heuristic value </a:t>
            </a:r>
          </a:p>
          <a:p>
            <a:pPr>
              <a:buFont typeface="Arial" charset="0"/>
              <a:buChar char="•"/>
            </a:pPr>
            <a:r>
              <a:rPr lang="en-US" sz="2200" dirty="0">
                <a:latin typeface="+mj-lt"/>
              </a:rPr>
              <a:t>Example: straight-line distance is admissible</a:t>
            </a:r>
            <a:endParaRPr lang="en-GB" sz="2200" dirty="0">
              <a:latin typeface="+mj-lt"/>
            </a:endParaRPr>
          </a:p>
          <a:p>
            <a:pPr>
              <a:buFont typeface="Arial" charset="0"/>
              <a:buChar char="•"/>
            </a:pPr>
            <a:r>
              <a:rPr lang="en-GB" sz="2200" dirty="0">
                <a:latin typeface="+mj-lt"/>
              </a:rPr>
              <a:t>Given an admissible heuristic A* will find optimal solutions</a:t>
            </a:r>
          </a:p>
          <a:p>
            <a:pPr lvl="1"/>
            <a:endParaRPr lang="en-GB" sz="2000" dirty="0">
              <a:latin typeface="+mj-lt"/>
            </a:endParaRPr>
          </a:p>
          <a:p>
            <a:pPr lvl="1">
              <a:buNone/>
            </a:pPr>
            <a:endParaRPr lang="en-GB" sz="2000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A heuristic that assigns 0 to each node is admissible, but useless (as it does not provide any real guidance)</a:t>
            </a:r>
          </a:p>
          <a:p>
            <a:r>
              <a:rPr lang="en-GB" dirty="0">
                <a:latin typeface="+mj-lt"/>
              </a:rPr>
              <a:t>Key challenge: finding a heuristic which is both </a:t>
            </a:r>
            <a:r>
              <a:rPr lang="en-GB" b="1" dirty="0">
                <a:latin typeface="+mj-lt"/>
              </a:rPr>
              <a:t>admissible</a:t>
            </a:r>
            <a:r>
              <a:rPr lang="en-GB" dirty="0">
                <a:latin typeface="+mj-lt"/>
              </a:rPr>
              <a:t> and </a:t>
            </a:r>
            <a:r>
              <a:rPr lang="en-GB" b="1" dirty="0">
                <a:latin typeface="+mj-lt"/>
              </a:rPr>
              <a:t>informative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-16"/>
            <a:ext cx="8229600" cy="1143000"/>
          </a:xfrm>
        </p:spPr>
        <p:txBody>
          <a:bodyPr/>
          <a:lstStyle/>
          <a:p>
            <a:r>
              <a:rPr lang="en-US" dirty="0">
                <a:latin typeface="+mj-lt"/>
              </a:rPr>
              <a:t>Heuristic Search</a:t>
            </a:r>
            <a:endParaRPr lang="en-GB" dirty="0"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5720" y="1000108"/>
            <a:ext cx="8858280" cy="5126055"/>
          </a:xfrm>
        </p:spPr>
        <p:txBody>
          <a:bodyPr/>
          <a:lstStyle/>
          <a:p>
            <a:r>
              <a:rPr lang="en-US" dirty="0">
                <a:latin typeface="+mj-lt"/>
              </a:rPr>
              <a:t>A node is selected for expansion based on an </a:t>
            </a:r>
            <a:r>
              <a:rPr lang="en-US" b="1" dirty="0">
                <a:latin typeface="+mj-lt"/>
              </a:rPr>
              <a:t>evaluation function</a:t>
            </a:r>
            <a:r>
              <a:rPr lang="en-US" dirty="0">
                <a:latin typeface="+mj-lt"/>
              </a:rPr>
              <a:t> f(n)</a:t>
            </a:r>
            <a:endParaRPr lang="en-US" dirty="0">
              <a:solidFill>
                <a:schemeClr val="tx2"/>
              </a:solidFill>
              <a:latin typeface="+mj-lt"/>
            </a:endParaRPr>
          </a:p>
          <a:p>
            <a:r>
              <a:rPr lang="en-US" dirty="0">
                <a:latin typeface="+mj-lt"/>
              </a:rPr>
              <a:t>The evaluation function is a </a:t>
            </a:r>
            <a:r>
              <a:rPr lang="en-US" b="1" dirty="0">
                <a:latin typeface="+mj-lt"/>
              </a:rPr>
              <a:t>cost estimate</a:t>
            </a:r>
          </a:p>
          <a:p>
            <a:r>
              <a:rPr lang="en-US" dirty="0">
                <a:latin typeface="+mj-lt"/>
              </a:rPr>
              <a:t>Node with </a:t>
            </a:r>
            <a:r>
              <a:rPr lang="en-US" b="1" dirty="0">
                <a:latin typeface="+mj-lt"/>
              </a:rPr>
              <a:t>lowest </a:t>
            </a:r>
            <a:r>
              <a:rPr lang="en-US" dirty="0">
                <a:latin typeface="+mj-lt"/>
              </a:rPr>
              <a:t>evaluation is preferred</a:t>
            </a:r>
          </a:p>
          <a:p>
            <a:r>
              <a:rPr lang="en-US" dirty="0">
                <a:latin typeface="+mj-lt"/>
              </a:rPr>
              <a:t>The choice of f determines the search strategy</a:t>
            </a:r>
          </a:p>
          <a:p>
            <a:r>
              <a:rPr lang="en-US" dirty="0">
                <a:latin typeface="+mj-lt"/>
              </a:rPr>
              <a:t>A component of f is the </a:t>
            </a:r>
            <a:r>
              <a:rPr lang="en-US" b="1" dirty="0">
                <a:latin typeface="+mj-lt"/>
              </a:rPr>
              <a:t>heuristic function h(n)</a:t>
            </a:r>
          </a:p>
          <a:p>
            <a:pPr lvl="1">
              <a:buNone/>
            </a:pPr>
            <a:r>
              <a:rPr lang="en-US" b="1" dirty="0">
                <a:solidFill>
                  <a:schemeClr val="tx2"/>
                </a:solidFill>
                <a:latin typeface="+mj-lt"/>
              </a:rPr>
              <a:t>h(n)=estimated cost of the cheapest path from n to a goal state</a:t>
            </a:r>
          </a:p>
          <a:p>
            <a:pPr lvl="1">
              <a:buNone/>
            </a:pPr>
            <a:r>
              <a:rPr lang="en-US" b="1" dirty="0">
                <a:solidFill>
                  <a:schemeClr val="tx2"/>
                </a:solidFill>
                <a:latin typeface="+mj-lt"/>
              </a:rPr>
              <a:t>If n is a goal node, then h(n)=0</a:t>
            </a:r>
          </a:p>
          <a:p>
            <a:pPr lvl="1">
              <a:buNone/>
            </a:pPr>
            <a:endParaRPr lang="en-US" dirty="0">
              <a:solidFill>
                <a:schemeClr val="tx2"/>
              </a:solidFill>
              <a:latin typeface="+mj-lt"/>
            </a:endParaRPr>
          </a:p>
          <a:p>
            <a:r>
              <a:rPr lang="en-US" b="1" dirty="0">
                <a:latin typeface="+mj-lt"/>
              </a:rPr>
              <a:t>Two algorithms</a:t>
            </a:r>
          </a:p>
          <a:p>
            <a:pPr lvl="1"/>
            <a:r>
              <a:rPr lang="en-US" b="1" dirty="0">
                <a:latin typeface="+mj-lt"/>
              </a:rPr>
              <a:t>Greedy best-first search  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f(n) = h(n)</a:t>
            </a:r>
          </a:p>
          <a:p>
            <a:pPr lvl="1"/>
            <a:r>
              <a:rPr lang="en-US" b="1" dirty="0">
                <a:latin typeface="+mj-lt"/>
              </a:rPr>
              <a:t>A* search   f(n) = g(n) + h(n)    </a:t>
            </a:r>
          </a:p>
          <a:p>
            <a:pPr lvl="4"/>
            <a:r>
              <a:rPr lang="en-US" b="1" dirty="0">
                <a:latin typeface="+mj-lt"/>
              </a:rPr>
              <a:t>g(n) = cost from start state to n</a:t>
            </a:r>
          </a:p>
          <a:p>
            <a:pPr lvl="4"/>
            <a:r>
              <a:rPr lang="en-US" b="1" dirty="0">
                <a:latin typeface="+mj-lt"/>
              </a:rPr>
              <a:t>h(n) = estimated cost from n to a goal state</a:t>
            </a:r>
          </a:p>
          <a:p>
            <a:pPr>
              <a:buNone/>
            </a:pPr>
            <a:endParaRPr lang="en-US" b="1" i="1" baseline="30000" dirty="0">
              <a:latin typeface="+mj-lt"/>
            </a:endParaRPr>
          </a:p>
          <a:p>
            <a:endParaRPr lang="en-US" b="1" dirty="0">
              <a:latin typeface="+mj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/>
          <a:lstStyle/>
          <a:p>
            <a:r>
              <a:rPr lang="en-US" dirty="0">
                <a:latin typeface="+mj-lt"/>
              </a:rPr>
              <a:t>Running example: 8-puzzle</a:t>
            </a:r>
            <a:endParaRPr lang="en-GB" dirty="0"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5720" y="588961"/>
            <a:ext cx="8858280" cy="5126055"/>
          </a:xfrm>
        </p:spPr>
        <p:txBody>
          <a:bodyPr/>
          <a:lstStyle/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3x3 board with eight numbered tiles and blank space</a:t>
            </a:r>
          </a:p>
          <a:p>
            <a:r>
              <a:rPr lang="en-US" dirty="0">
                <a:latin typeface="+mj-lt"/>
              </a:rPr>
              <a:t>Objective: to slide the tiles horizontally or vertically into the empty space until the goal state is reached</a:t>
            </a:r>
          </a:p>
          <a:p>
            <a:pPr>
              <a:buNone/>
            </a:pPr>
            <a:endParaRPr lang="en-US" b="1" i="1" baseline="30000" dirty="0">
              <a:latin typeface="+mj-lt"/>
            </a:endParaRPr>
          </a:p>
          <a:p>
            <a:endParaRPr lang="en-US" b="1" dirty="0">
              <a:latin typeface="+mj-lt"/>
            </a:endParaRPr>
          </a:p>
        </p:txBody>
      </p:sp>
      <p:sp>
        <p:nvSpPr>
          <p:cNvPr id="2050" name="AutoShape 2" descr="data:image/jpeg;base64,/9j/4AAQSkZJRgABAQAAAQABAAD/2wCEAAkGBg8SEBITEhATEBEVGRUXEBQVExgUFBoVFRQhFRUVFhIXHCcfFxkjGxIXHy8gIycpLC0tFR8xNTAqNSc3LSoBCQoKBQUFDQUFDSkYEhgpKSkpKSkpKSkpKSkpKSkpKSkpKSkpKSkpKSkpKSkpKSkpKSkpKSkpKSkpKSkpKSkpKf/AABEIAJMBVwMBIgACEQEDEQH/xAAcAAACAwEBAQEAAAAAAAAAAAAABwQFBgMIAgH/xABMEAABAwICBAUPCgUEAQUAAAABAAIDBBEFEgYHITETNXKUsxUWGCIyQVFUVWFzk7LS0wgUFyMzNHF0gdFCUpG0wyRTobGCNkNiwfH/xAAUAQEAAAAAAAAAAAAAAAAAAAAA/8QAFBEBAAAAAAAAAAAAAAAAAAAAAP/aAAwDAQACEQMRAD8AeKEKl0x0kFBRTVRjMoiDTkDsl8z2s7qxt3d93eQXSEkeyYZ5NdzkfCR2TDPJrucj4SB3ISR7Jhnk13OR8JHZMM8mu5yPhIHchJHsmGeTXc5Hwkdkwzya7nI+EgdyEkeyYZ5NdzkfCR2TDPJrucj4SB3ISR7Jhnk13OR8JHZMM8mu5yPhIHchJHsmGeTXc5Hwkdkwzya7nI+EgdyEkeyYZ5NdzkfCR2TDPJrucj4SB3ISR7Jhnk13OR8JN3RzGPndJT1IZwfDRskyXzZcwvbNYX/GyCxQhCAQhCAQhCAQhUGnOlYw6ikqjEZshYMgfkvneG91Y2tfwIL9CSPZMM8mu5yPhI7Jhnk13OR8JA7kJI9kwzya7nI+EjsmGeTXc5HwkDuQkj2TDPJrucj4SOyYZ5NdzkfCQO5CSPZMM8mu5yPhI7Jhnk13OR8JA7kJI9kwzya7nI+EjsmGeTXc5HwkDuQkj2TDPJrucj4SOyYZ5NdzkfCQO5CSPZMM8mu5yPhI7Jhnk13OR8JA7kJI9kwzya7nI+EnFg+I/OKeCfLk4WOOTLe9uEYH2v37ZrIJiEIQCxWubiOt5MXTsW1WK1zcR1vJi6diDMaldFaWowyKWopoJS18ojzRMcTZ5Od5Iu47coBuAG+dMbrRw7xGl5vF7qyeojiWHlzdIUwSUFV1o4d4jS83i91HWjh3iNLzeL3UsPpbxiqbV1NBR05oaW5eZS7hXMAzEiz2gHIC4gDYPCd7F0F0tZiVFHUtZwbjdsjN+V7DZwB743EHwHwoPnEdBsPc0llHTMlaDwbuAjtf+Vwy2c022g/pY7VW02BUD2MeKKmAc1rgPm8W5zcw/h862btyy+Efd4PRRdGEHDrbofE6Xm8Xuo626HxOl5vF7qskIK3rbofE6Xm8XurjWYBRNYS2ipS7tWsvTRWzPcGNv2u67grhRq7uW+kg/uGIJVJoNhsbbfMqdxO1znQRlzj4T2th+AsB3gF360cO8Rpebxe6rZZfWFpwzDKUS8Hw00jhHBFe2Z52kmwJygDvDeQO+gsutHDvEaXm8Xur860cO8Rpebxe6l/gGs3F2YjT0mKULIG1QHAmNrszS6+UuGd9xcZXA5S29ymugRevrRmnpaanNPBDCx8xzBkbWkO4MmzSBfKbk5b2BaLb00NW/FGH+gi9kLD/ACkPuFL6f/E5bjVvxRh/oIvZCDSIQhAIQhAIQhAJf69eJJ+XB0rUwEv9evEk/Lg6VqCp1Z4HSPwmjc+lp5Hlr8znQRucfrnja4tudgH9Fputuh8Tpebxe6qbVZxPRch/TvWrQVvW3Q+J0vN4vdR1t0PidLzeL3VZIQVc2AUDWucaKms0Fx/08W4C5/h8ym4ToTh4Y176KmdK9oLzwEdhfblaMtg0Xt57XNyvzEfsZfRyewVoKP7NnJb/ANIK/rRw7xGl5vF7qOtHDvEaXm8XuqxqquOJjpJHtjjaCXve4NaAN5LjsASsGuvh8YpqOjbG+le8RySva7M4neY+2GVo3XIN/wAEDC60cO8Rpebxe6qPHdEKKLI+GjpmmSRkbwaeMtBlcGCUNLdhaSCQLAi9+8tkqrSLuIfzFN0zUHCl0IwxjbChpj3yXQRucT4SS3eu3Wjh3iNLzeL3VbBY3WZrA6mQR8HFw1TO4sp4zuuLZnOAOYgZmiw3lw3ILzrRw7xGl5vF7q/Dohh3iNLzeL3UvcJ1o4tBiFPSYtQxQipLWxPivcF7sjSbSPa4ZthFwRe/4tlB591/aOwUoo+AhiijeZtjGNaQQGdrcC5btuAd222w2Dp0M4tofy9P0LUrPlL/AGeH8qf2Y009DOLaH8vT9C1BcoQhALFa5uI63kxdOxbVYrXNxHW8mLp2IIWojiWHlzdIVvaqobGx73mzGNLnm17NaLk2G/YFgtRHEsPLm6QrfyxNc0tcA5rgQ4EXBBFiCO+LIPOuB4FW1tLis+FyfMcPeXtNK5+d0mSPO5gdb6u7Xgb7HPlJICaepjEqSbCoxTQmARueyVhdnPC7HudwhALrh7T5r27yz79UGI0/ziHDsUEFFUZuEhkjzOaHDKQ19iScuzMMpsB+K3ehOh8OGUjaaIl+0vlkIAL5HWBcQNwsAAO8Gjad5C+duWXwj7vB6KLowtQ7csvhH3eD0UXRhBLQhCAUau7lvpIP7hikqNXdy30kH9wxBp0mvlAiXh8JMYu7hJcl75OEzRZA4/iD+l05VmtPdBoMUpeBkcY3tOaGUC5Y+1to2ZmkHaLjvd8BAuazH8cwWupPn1Y2vp6txa9oFspD2h5YMoylvCtItYHaCBYEOtKrB9UNZJVQT4riBrm09uAj7YgkG4zufvFwCdhLrC5sNrVQKP5SH3Cl9P8A4nLcat+KMP8AQReyFh/lIfcKX0/+Jy3GrfijD/QReyEGkQhCAQhCAQhCAS/168ST8uDpWpgJf69eJJ+XB0rUEbVZxPRch/TvWrWU1WcT0XIf071q0AhCEEfEfsZfRyewVoKP7NnJb/0s/iP2Mvo5PYK0FH9mzkt/6QccYwiGqgfBM3PFIAJG3LbgEG2ZpBG7vFJvSjCoKbSfB4YImwxMjhysaLAXnmJPnJO0k7SngsJpHq+mqcaosQbLG2OnaxrmEOznJI95sQLbpR/RBuwqrSLuIfzFN0zVaqq0i7iH8xTdM1BahVukGIUlPA6eqLGxRdsXPaHWPeyg7S4mwAG0lWQWA1qaBVuKCGOGpjhgZmc9jg+7pDsaTl2WAvblFBntGsPqMcxKLFJ4+AoKY/6GN3dyFjiQ87e8+ziRsu0NF7EpwJRYBqvx6Cenc/GXvgifEXQiaoymNjgTGGHtbFoy23JuoEn8pf7PD+VP7MaaehnFtD+Xp+halZ8pf7PD+VP7MaaehnFtD+Xp+haguUIQgFitc3EdbyYunYtqsVrm4jreTF07EGe1L4u2nwmHhSTG+SXgy1pcQ7hCCzI0FxBy5rgHe69gBdg9ctN4ZObze4sXqEpAMJjkPbOL5WtP8rBITlH4uuT4bjwBMlBV9ctN4ZObze4jrlpvDJzeb3FaXQgoqrSaN144S4zOByZo3xtGza8l4Ga2/K25/DeogniiDI821rQGtAL35WjKDlaCbbN9lf4jSNkjc13guCN7XDc5p7zgdoKiaMx/6WF5sXyMZJK61sz3tDnH8NtgO8AB3kFZ1QZ4JfUTe4jqgzwS+om9xadCDMdUGeCX1E3uL5fIyZjmseMwynaCC1wIcwuYbEC7Qdu+xWpVJpVB9S17TkkD4mNeO6DZZWxPF+S8kf8Aya095B9Q6VQG7Xh7JG7JGiOSQA+ASMaWn+t/CBuXXrlpvDJzeb3FYQQNY0NY0NaNjQNwC6IKvrlpvDJzeb3F+HSam8MnN5vcVpdfqBIa/MU+cUdK+MkQiYhtxZzncG65LTtYG2tY2PbG4Fhdl6t+KMP9BF7IS/8AlHUYFLTSDYXTWeBucRE7K4+cC4/A+YJgat+KMP8AQReyEGkQhCAQhCAQhCAS/wBevEk/Lg6VqYCX+vXiSflwdK1BB1Z1TGYPQ5nAXbJlG0k/XvvZo2n9AtP1QZ4JfUTe4qrUpRhuDUrzte4SbfA0TPDWDzbz+LiVvEGY6oM8EvqJvcR1QZ4JfUTe4tOhBmBUxSZmX2kEFpDmOykWNmvANtu+ykUWkUUYbDMXcKxoBLY3yBwAsH/Vg5b77Osd9rgXU7H4M1NKdgexrnxu/lexpLXD9R+oJHfXXCKZrIWAbyA5577nOF3OPhJKCP1y03hk5vN7iOuWm8MnN5vcVohBVdctN4ZObze4q3EcSFWGtgJAikZI5z2uZd8ZzsjyOAcGkgEutuGy99mnVHpRS3ETmnK4yxROcNhMUsgY9lx5nXB7xAKD7g0rpnXB4Rrmmz28FI+xG8Z2NLXfoSuvXLTeGTm83uKyija1oa0BrQLAAWAA3AAbgvpBV9ctN4ZObze4vl2k9MBe8vN5vhq2uhAg/lB4jw8dDI3ZDmnEd97tjLvI/h7wAO3Yb23Bx6GcW0P5en6FqUvykqRrfmT27M7ps47xcAzt+VbYfDYeBNrQzi2h/L0/QtQXKEIQCxWubiOt5MXTsW1WK1zcR1vJi6diCFqI4lh5c3SFMJL3URxLDy5ukK380ga0uN7AEmwLjsF9jRtJ8wQIfEMWxnEMXxCKkxMUcUEhY0STOij7R3BBrQA4lxLHHz7Ts3Jw6HYfWQUUUVZMKipbn4SUOc4OvI5ze2c0E2aWjd3kmME1d4HV0mIVTa+ad0fCuzFgp+DszhA50RuXgm+3YDusCLrc6g8Tnmwm0ri4RTPjhLr34MNa+2Y7wHPcB4AAO8gYsvcn8D/0oOjf3Ol9DD0YU6XuT+B/6UHRv7nS+hh6MILFIfW/rVqeH4DD5pIooHFtRPHsDp7H6sPtuaAe/tN9nagpk61MfqaTDJX0zXOmeWxsLQS5me93gAHaADbzkHvLz5pLjEHU2kpIqSeB0b3STyyi3CyPZZzv+AAO8AEHrFu5Vek32A9LTf3Ua+dFMfFbSRVIifAH5/q5O7GR5Zt/HLf9V9aTfYD0tN/dRoLVYvWLo9i9V836nVraTJwnDZpHszZsuTuGOvbK/fbultFWaS402ko6ipcLiGNz8u3aQO1bs3XdYX86BI0UGkfVZlB1VdPIzK+qdHJI6ONmxxDy5jbkgjYL7XgXG23oFLPURhjvmMtbKS+orJXufIdri1jiwd/+fhT3t/mCZiBR/KQ+4Uvp/wDE5bjVvxRh/oIvZCw/ykPuFL6f/E5bjVvxRh/oIvZCDSIQhAIQhAIQhAJf69eJJ+XB0rUwEv8AXrxJPy4OlagmamuI6LkydO9bGV5DSQ0uIBIaLXJA3C5AufOQFjtTXEdFyZOnetdWVbIo3yPJDGNc95DS4hrRmJDWgk7BuAJQIvSPEdKIYZ8RqasUAilayGluwh93WsxoBbIBmvcklwa47mpx6I4y+roaaokj4N8sbHubtAuRvbfblO8eYhL3TR2E4vh8uIxTvElGyTgS45Q2VtpGtdC/Yc5DW+e/fstTqn0inrcLhmnH1gL4y4DKHiN2UPAAsPAbbLtO7cA0mMfd5/RyewV1oPso+S32Vyxj7vP6OT2CutB9lHyW+yg7pC6wda1VJiMMVDNJFSRyiJ0rNjZpA9vCAP3Oa0OaBY7c19xCYGuTHqmlwx3zZrjLM8Q5mAlzGuY5z3NsN9mZb7LZ7g3CRukePU/A4XDBRzwNpHSOeZGgOme90bnPHnJj3bbAtA2BB6sVVpF3EP5im6Zq+9HMZFXSxVAjfCJBmyP7pu0ix/ovjSLuIfzFN0zUFqFgtdWkk1HhhdBI6KWSWONj27HDfI6x71xER39hI763oSw1zUeH1D6Cnq6ySkzSEsywF7XBxax15TZsdr79tswJBCCNq9wHHvnMFRUYrHU0wBM8LZ3yPGeI5Wubkyhwc5pIv/Cd6bCQWI6Pw4Pj+GMw+WQ8MYxOxzs92SS8E4mwFwWlx27i24T9QJP5S/2eH8qf2Y009DOLaH8vT9C1Kz5S/wBnh/Kn9mNNPQzi2h/L0/QtQXKEIQCxWubiOt5MXTsW1WK1zcR1vJi6diCFqI4lh5c3SFMJKXUvVyxYXDwMRqC90rpIgQ0j60tEge7tQCGgZXEXy7NoN2N1UqfEpPWw++gxeLahcInndKOHgDjmdFE9jYtpuQGuYS0HwA2F9llu8HweClgZBTxiKGMWY0Em1zckk7SSSSSd5K4dVKnxKT1sPvo6qVPiUnrYffQWMvcn8D/0oGjf3Ol9DD0YUDEcUqCMjqd9NG7Y6YvY619lgGE5Sd2Z1gL9/cvjDK2aIcDFTunhj7VrmuazIBuiPCEB+XcC0kgAAi4uQ0izOnGgNPikcUc8ksbY3FzeCLQSSMu3O1ysuqlT4lJ62H30dVKnxKT1sPvoLQBVOkx+oHpab+6jX11UqfEpPWw++qvEqiSc8FPC6mZ3TQXNLnlu0OD2EtbkIzWvmu0HYBtDUKq0o0djrqSWllfJHHJlzOjID+1eH2BcCNuWx2biVHocZqnN+6PlH8MrXsY14/mEcjg5v/I8BIUnqpU+JSeth99B96P4JHR0sNNG5zmRNytL7ZiL322AF9vgViqvqpU+JSeth99fhxSp8Rk9bD76BcfKQ+4Uvp/8TluNW/FGH+gi9kJYa+qmSWlp3StMT2zZRCTcta6NxzFw2PLiwbRsGUgE7Uz9W/FGH+gi9kINIhCEAhCEAhCEAl/r14kn5cHStTAS/wBevEk/Lg6VqCZqa4jouTJ071snsBBBAIOwg7QQd4ISy1SV0sWF0jYonVAc17nsa4NLCZnjNneQ2xy3ykg3uRe9hu+qlT4lJ62H30GJrNQOESTGQGeNpOYwskaI997C7C5o22sDsG5MHDcNhp4Y4YWCOKMBsbRuAHnO0nznaVE6qVPiUnrYffR1UqfEpPWw++gkYyf9NP6OT2CutB9lHyW+yqPE6+aQGKSndBC/tXvc5j8wdsMYyE5M17XdbfYbTs/cNxKoaODZTvqI2dqyVr2M7nZkPCEZyLWzNuNm2xQaJZjTHV/TYk+mfNJNGaZznR8GWgEuLSc2Zp/2hutvKs+qlT4lJ62H30dVKnxKT1sPvoLRVOkZ7SH8xTdM1fXVSp8Sk9bD76qcQqHznLOw0oj+sja5zSS5m0TZxdlmEg5bmxsXd4INUFQ6X6FUeJQiKpYTlN43tOWRhO/K6x2EDaCCDYbLgW+6TGapzdtE93ge17GNcP5hHI4PZ+Dh+p3rv1UqfEpPWw++gzmh+qHDcOm4ePhZphcRvmcCWAjKcrWNaLkEi5BO1bdVfVSp8Sk9bD76/HYrU2+4yHzcLD/9vQKj5S/2eH8qf2Y009DOLaH8vT9C1JfX9UPkbRvkGSQOmaYtv1YysNif4ib3zDYbC265dGhnFtD+Xp+haguUIQgFitc3EdbyYunYtqsVrm4jreTF07EFdqEgaMGjcN7pJi79H5R+lh/yUxkvdRHEsPLm6QphFBGqcTgjcGyTRxud3Ie9rSdttgJ27VJBSUxLVH9ViNdjNWHzEOfFJFI7KyzTluHsF9uVoYNlrAbStJqDnqXYQOGLiwSyNpi7/aaGizT/ACh/CDzWt3kDDqIWvY5rhdrgQ4HcQRYj+hUDRltqKm88URJO8lzA5zie+SSST4SrJyrtG/udL6GHowgslHGIwmQxCWMyjfHnbnGy+1l77jdc8YpJZaeWOKbgJHtc1kuXOWFwtnDcwuRe4277LzppXoTDQOpaenqJajHHS8I50ZLGNYQXMIc62V9w118xPdk2FkHpdU2lkDXU4B/3acfo6oYxw/Atc5p8ziFZ0YkEbBIQZMreELe5LrdsR5r3UDSb7Aelpv7qNBaoQs5p1iuIwU7ep9MKqpkkDAD3LGlriZHbQLAtA2kDtkF4yuiMhjEjDK0XcwOBeBs2ll7gdsP6hd0itUdLUx6R1zKqXhqgQScNJckF/Cwk2JA2C9hsG7YAnqgT/wApGBvzOkfbthMWg+Z0ZJH9WhbzVvxRh/oIvZCw/wApD7hS+n/xOW41b8UYf6CL2Qg0iEIQCEIQCEIQCX+vXiSflwdK1MBL/XrxJPy4OlagkaloWtwSkIG13CucfCeGcP8ApoH6LcLF6muI6LkydO9aXH8T+bUtRUWzcDFJJbw8Gwvt/wAIO8+Iwsc1j5Y2Pd3DXPa1zrmwytJuduzYpC8wUGH4VV0sk+I4m6LE6l7jEXNe9jA19ryBjTZrtu8tAAFtgN/RGiVFJFQ08clQ2rc2No4dos17bdoQbnN2thmv21r99BJx2MOpZwf9uT8R2hsQe8RvXXDYw2GIAWAYwAf+IXxjH3ef0cnsFdaD7KPkt9lB+1VZHE3NJIyNu7M9waLncLk2UPrlofG6f10fvKLphojBiVN83ndIyPM194y1rrtvba5rhbb4EkNIdVdCMUp8NoZJ3zOtJWSSPY9sMVr9wyNvb5bEXP8AEwfxXAeiYpWuaHNIc0gFpBuCDtBBG8Ko0ngDmQX71RT/APMoaR+BDiCPAVOwnDWU8EMEd8kTGRszG7srGhoue+bBRdIu4h/MU3TNQWoXy94AJJAA2knYAPOV9BKb5QMNS6CksJfmIkca4xgmwuwRudYbtr7X2ZsvfsgaVJXRSguikZK0GxLHB4vvtdp37R/Vd0g9GqOmbpFTnAzI6jEbPnrgZHRAODs7XOf3iGsIB/j3brB+IEh8peFuWgdbtrztJ8wDCB/Un+pTW0M4tofy9P0LUrPlL/Z4fyp/ZjTT0M4tofy9P0LUFyhCEAsVrm4jreTF07FtVitc3EdbyYunYghaiOJYeXN0hTBc4AXOwDeUvNQsoOCxAG5bJMHeY581v6OH9UwZoWva5rmhzXAhzSLggixBB3ggoPPGlGsKlxTEODq55IMJgddkcbHOfO5psHOy7r7bH+Fu7aSU69CdIaGrpc1CMtPE7gg3gzGGlrQ7KGnvWeF+fR/hHk2j5vH7qtMLwampmFlPBFTsJzFsTGsaXEAFxDRvs0C/mCCW5V2jf3Ol9DD0YVhI8BpJNgAST5gq7RlwNFSkbuBh6MIPnSnFZqajnnhg+cSRtzNiuRmsdu4EmwubW22ts3pKadaysMxLCLOha3EnuZZgjJLCyTa4TZbFpjzAC9+33bF6AVVDorQMm4ZtHTtmvfhBCwPv4c4F7+dBw0HhqWYdSNqiTUCJnCZtrr22BxO9wFgfODtO9d9JvsB6Wm/uo1aqn0qlDacEmw4Wm/uo/wD9/RBcIKEIE3oN/wCrcV9HL0sKcig0+BUscz52U8TJ3giSVsbRI4EgkOeBc7Wg7fAFOQKP5SH3Cl9P/ictxq34ow/0EXshYX5SMrfmVI24zGckDv2ERBP6Zh/VbrVvxRh/oIvZCDSIQhAIQhAIQhAJf69eJJ+XB0rUwEv9evEk/Lg6VqCZqa4jouTJ071otJcONRRVUDdjpYZY2/i+MtG/zlZrUvIDgdHY3sJQfMRO/Z/ytug8zYFXYLDg9dT1lMG4mDM1meFxm4S1osslvqsjh2zbt7k7DexbmpGlqGYNAJg5t3SOhDthETnXZsO4E5nDzOB3Fait0UoJpeFmo6eWXZ9Y+Fjn9r3PbEX2K1QQ8Y+7z+jk9grrQfZR8lvsrhjjwKWoJ3CKQn8AwrthzgYYiDcFjLH/AMQg6zzNY1znENa0EuJ3AAXJP6JS6iWPqZcSxKUfWTyhjT4P/de0bd31kQ3fwBNuWJrmlrgHNIIcCLggixBHfCi4Xg9NTMLKeCOnYSXFsbGsaXEAFxDRvs0C/mCCYqrSLuIfzFN0zVaqn0mlDWQXNr1FMB+PDD9j/RBcBJ3XtJIKjDeHz9S+EHzrLexcHjMHW7/BZsv/AJ2TiC41dHHKwsljZLG7umPaHNO2+1p2HaECNq62jdpDhpwTIAQwVfzdoZCYzITIHMAAuI7k3H8nfCfCrsL0do6YuNPSwU5d3RiibGT5iWgXVigSfyl/s8P5U/sxpp6GcW0P5en6FqVXyl3jJh4vtvObd+1oxdNXQzi2h/L0/QtQXKEIQCx2t2mfJg1YyNjpHkR5WsaXOP17DsaNp2BbFCDzTonpljeHwRwwYa8hpdmL6ec5w5xdZwFhcZjYix8N1o/pn0g8kD1FT+6eaECM+mfSDyQPUVP7o+mfSDyQPUVP7p5oQIKt1taQSjK7CrR/xsFPUdt5nG98vhAtfcdmwlJrYx+MnLhXaG5LDT1BAcTclpvcXJJI3XN9ifqECM+mfSDyQPUVP7o+mfSDyQPUVP7p5oQIz6Z9IPJA9RU/uoVVrTx6V15MJztF8rDT1GQXblcSL9sSCRt7xNht2+gEIELSa39IWNy9Sy8Duc1PUFwHgLr9t+J2+Eneu/0z6QeSB6ip/dPNCBGfTPpB5IHqKn90fTPpB5IHN6n9080IPL2mOkGM4lG1tRh0gc1+cPZTzA2AIDA03Ab2xPhJ3kr0Bq9hczCqFr2ljmwRBzXAtcCG7QQdoK0KEAhCEAhCEAhCEAsLrrpJJcHnZHG+R5fDZrGlztkoJ7Vout0hB5u0X06xyggihhwxxYwEOzU85z3cXAkC1nDNa4tsABvYWvvpn0g8kD1FT+6eaECM+mfSDyQPUVP7o+mfSDyQPUVP7p5oQIKs1saQSEB2FdoLHIKeoALgbguN7kCw2btm26KPWzpBFcNwr6v+Fhp6izTe5ym9w3zd7vWGxP1CBGfTPpB5IHqKn90fTPpB5IHqKn9080IEZ9M+kHkgeoqf3UCp1oY7I4mXCeEG0NaaepDWgixsAdrj/Mdvgttv6CQgQ1Nrh0ia3KcL4S24up6jNbvAkHafOu30z6QeSB6ip/dPNCBGfTPpB5IHqKn91+HXPpB5IHN6n909EIPLGmeLYxiYj4fD5WvYXHOynmBOYAZbEEBoy7AP5iTcm69IaIRubh9E1wLXCnpw4EEEEQtBBB2g+ZW6EAhCEAhCEAhCEAhCEAhCEAhCEAhCEAhCEAhCEAhCEAhCEAhCEAhCEAhCEAhCEAhCEAhCEAhCEAhCEAhCEAhCEAhCEAhCE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2763596" y="2428868"/>
            <a:ext cx="1126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start state</a:t>
            </a:r>
            <a:endParaRPr lang="en-GB" dirty="0">
              <a:latin typeface="+mj-lt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588738" y="2424890"/>
            <a:ext cx="1128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goal state</a:t>
            </a:r>
            <a:endParaRPr lang="en-GB" dirty="0">
              <a:latin typeface="+mj-lt"/>
            </a:endParaRPr>
          </a:p>
        </p:txBody>
      </p:sp>
      <p:graphicFrame>
        <p:nvGraphicFramePr>
          <p:cNvPr id="9" name="Tabella 8"/>
          <p:cNvGraphicFramePr>
            <a:graphicFrameLocks noGrp="1"/>
          </p:cNvGraphicFramePr>
          <p:nvPr/>
        </p:nvGraphicFramePr>
        <p:xfrm>
          <a:off x="2714613" y="1151148"/>
          <a:ext cx="1214445" cy="1295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4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70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70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70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ella 9"/>
          <p:cNvGraphicFramePr>
            <a:graphicFrameLocks noGrp="1"/>
          </p:cNvGraphicFramePr>
          <p:nvPr/>
        </p:nvGraphicFramePr>
        <p:xfrm>
          <a:off x="4500562" y="1142984"/>
          <a:ext cx="1214445" cy="1295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4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7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7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70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/>
          <a:lstStyle/>
          <a:p>
            <a:r>
              <a:rPr lang="en-US" dirty="0">
                <a:latin typeface="+mj-lt"/>
              </a:rPr>
              <a:t>8-puzzle: problem formulation</a:t>
            </a:r>
            <a:endParaRPr lang="en-GB" dirty="0"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5720" y="588961"/>
            <a:ext cx="8858280" cy="5126055"/>
          </a:xfrm>
        </p:spPr>
        <p:txBody>
          <a:bodyPr/>
          <a:lstStyle/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The </a:t>
            </a:r>
            <a:r>
              <a:rPr lang="en-US" b="1" dirty="0">
                <a:latin typeface="+mj-lt"/>
              </a:rPr>
              <a:t>initial state</a:t>
            </a:r>
            <a:r>
              <a:rPr lang="en-US" dirty="0">
                <a:latin typeface="+mj-lt"/>
              </a:rPr>
              <a:t>: content of each square</a:t>
            </a:r>
          </a:p>
          <a:p>
            <a:pPr lvl="1"/>
            <a:r>
              <a:rPr lang="en-US" dirty="0">
                <a:latin typeface="+mj-lt"/>
              </a:rPr>
              <a:t>7,2,4,5,0,6,8,3,1</a:t>
            </a:r>
          </a:p>
          <a:p>
            <a:r>
              <a:rPr lang="en-US" dirty="0">
                <a:latin typeface="+mj-lt"/>
              </a:rPr>
              <a:t>Set of </a:t>
            </a:r>
            <a:r>
              <a:rPr lang="en-US" b="1" dirty="0">
                <a:latin typeface="+mj-lt"/>
              </a:rPr>
              <a:t>actions</a:t>
            </a:r>
            <a:r>
              <a:rPr lang="en-US" dirty="0">
                <a:latin typeface="+mj-lt"/>
              </a:rPr>
              <a:t>: move the </a:t>
            </a:r>
            <a:r>
              <a:rPr lang="en-US" i="1" dirty="0">
                <a:latin typeface="+mj-lt"/>
              </a:rPr>
              <a:t>blank </a:t>
            </a:r>
            <a:r>
              <a:rPr lang="en-US" dirty="0">
                <a:latin typeface="+mj-lt"/>
              </a:rPr>
              <a:t>space: LEFT, RIGHT, UP, DOWN</a:t>
            </a:r>
          </a:p>
          <a:p>
            <a:r>
              <a:rPr lang="en-US" b="1" dirty="0">
                <a:latin typeface="+mj-lt"/>
              </a:rPr>
              <a:t>Transition function</a:t>
            </a:r>
            <a:r>
              <a:rPr lang="en-US" dirty="0">
                <a:latin typeface="+mj-lt"/>
              </a:rPr>
              <a:t>: new location of each tile after the action</a:t>
            </a:r>
          </a:p>
          <a:p>
            <a:r>
              <a:rPr lang="en-US" dirty="0">
                <a:latin typeface="+mj-lt"/>
              </a:rPr>
              <a:t>The </a:t>
            </a:r>
            <a:r>
              <a:rPr lang="en-US" b="1" dirty="0">
                <a:latin typeface="+mj-lt"/>
              </a:rPr>
              <a:t>goal state</a:t>
            </a:r>
            <a:r>
              <a:rPr lang="en-US" dirty="0">
                <a:latin typeface="+mj-lt"/>
              </a:rPr>
              <a:t>: 0,1,2,3,4,5,6,7,8</a:t>
            </a:r>
          </a:p>
          <a:p>
            <a:r>
              <a:rPr lang="en-US" dirty="0">
                <a:latin typeface="+mj-lt"/>
              </a:rPr>
              <a:t>Solution </a:t>
            </a:r>
            <a:r>
              <a:rPr lang="en-US" b="1" dirty="0">
                <a:latin typeface="+mj-lt"/>
              </a:rPr>
              <a:t>cost</a:t>
            </a:r>
            <a:r>
              <a:rPr lang="en-US" dirty="0">
                <a:latin typeface="+mj-lt"/>
              </a:rPr>
              <a:t>: number of steps in the solution</a:t>
            </a:r>
          </a:p>
          <a:p>
            <a:pPr>
              <a:buNone/>
            </a:pPr>
            <a:endParaRPr lang="en-US" b="1" i="1" baseline="30000" dirty="0">
              <a:latin typeface="+mj-lt"/>
            </a:endParaRPr>
          </a:p>
          <a:p>
            <a:endParaRPr lang="en-US" b="1" dirty="0">
              <a:latin typeface="+mj-lt"/>
            </a:endParaRPr>
          </a:p>
        </p:txBody>
      </p:sp>
      <p:sp>
        <p:nvSpPr>
          <p:cNvPr id="2050" name="AutoShape 2" descr="data:image/jpeg;base64,/9j/4AAQSkZJRgABAQAAAQABAAD/2wCEAAkGBg8SEBITEhATEBEVGRUXEBQVExgUFBoVFRQhFRUVFhIXHCcfFxkjGxIXHy8gIycpLC0tFR8xNTAqNSc3LSoBCQoKBQUFDQUFDSkYEhgpKSkpKSkpKSkpKSkpKSkpKSkpKSkpKSkpKSkpKSkpKSkpKSkpKSkpKSkpKSkpKSkpKf/AABEIAJMBVwMBIgACEQEDEQH/xAAcAAACAwEBAQEAAAAAAAAAAAAABwQFBgMIAgH/xABMEAABAwICBAUPCgUEAQUAAAABAAIDBBEFEgYHITETNXKUsxUWGCIyQVFUVWFzk7LS0wgUFyMzNHF0gdFCUpG0wyRTobGCNkNiwfH/xAAUAQEAAAAAAAAAAAAAAAAAAAAA/8QAFBEBAAAAAAAAAAAAAAAAAAAAAP/aAAwDAQACEQMRAD8AeKEKl0x0kFBRTVRjMoiDTkDsl8z2s7qxt3d93eQXSEkeyYZ5NdzkfCR2TDPJrucj4SB3ISR7Jhnk13OR8JHZMM8mu5yPhIHchJHsmGeTXc5Hwkdkwzya7nI+EgdyEkeyYZ5NdzkfCR2TDPJrucj4SB3ISR7Jhnk13OR8JHZMM8mu5yPhIHchJHsmGeTXc5Hwkdkwzya7nI+EgdyEkeyYZ5NdzkfCR2TDPJrucj4SB3ISR7Jhnk13OR8JN3RzGPndJT1IZwfDRskyXzZcwvbNYX/GyCxQhCAQhCAQhCAQhUGnOlYw6ikqjEZshYMgfkvneG91Y2tfwIL9CSPZMM8mu5yPhI7Jhnk13OR8JA7kJI9kwzya7nI+EjsmGeTXc5HwkDuQkj2TDPJrucj4SOyYZ5NdzkfCQO5CSPZMM8mu5yPhI7Jhnk13OR8JA7kJI9kwzya7nI+EjsmGeTXc5HwkDuQkj2TDPJrucj4SOyYZ5NdzkfCQO5CSPZMM8mu5yPhI7Jhnk13OR8JA7kJI9kwzya7nI+EnFg+I/OKeCfLk4WOOTLe9uEYH2v37ZrIJiEIQCxWubiOt5MXTsW1WK1zcR1vJi6diDMaldFaWowyKWopoJS18ojzRMcTZ5Od5Iu47coBuAG+dMbrRw7xGl5vF7qyeojiWHlzdIUwSUFV1o4d4jS83i91HWjh3iNLzeL3UsPpbxiqbV1NBR05oaW5eZS7hXMAzEiz2gHIC4gDYPCd7F0F0tZiVFHUtZwbjdsjN+V7DZwB743EHwHwoPnEdBsPc0llHTMlaDwbuAjtf+Vwy2c022g/pY7VW02BUD2MeKKmAc1rgPm8W5zcw/h862btyy+Efd4PRRdGEHDrbofE6Xm8Xuo626HxOl5vF7qskIK3rbofE6Xm8XurjWYBRNYS2ipS7tWsvTRWzPcGNv2u67grhRq7uW+kg/uGIJVJoNhsbbfMqdxO1znQRlzj4T2th+AsB3gF360cO8Rpebxe6rZZfWFpwzDKUS8Hw00jhHBFe2Z52kmwJygDvDeQO+gsutHDvEaXm8Xur860cO8Rpebxe6l/gGs3F2YjT0mKULIG1QHAmNrszS6+UuGd9xcZXA5S29ymugRevrRmnpaanNPBDCx8xzBkbWkO4MmzSBfKbk5b2BaLb00NW/FGH+gi9kLD/ACkPuFL6f/E5bjVvxRh/oIvZCDSIQhAIQhAIQhAJf69eJJ+XB0rUwEv9evEk/Lg6VqCp1Z4HSPwmjc+lp5Hlr8znQRucfrnja4tudgH9Fputuh8Tpebxe6qbVZxPRch/TvWrQVvW3Q+J0vN4vdR1t0PidLzeL3VZIQVc2AUDWucaKms0Fx/08W4C5/h8ym4ToTh4Y176KmdK9oLzwEdhfblaMtg0Xt57XNyvzEfsZfRyewVoKP7NnJb/ANIK/rRw7xGl5vF7qOtHDvEaXm8XuqxqquOJjpJHtjjaCXve4NaAN5LjsASsGuvh8YpqOjbG+le8RySva7M4neY+2GVo3XIN/wAEDC60cO8Rpebxe6qPHdEKKLI+GjpmmSRkbwaeMtBlcGCUNLdhaSCQLAi9+8tkqrSLuIfzFN0zUHCl0IwxjbChpj3yXQRucT4SS3eu3Wjh3iNLzeL3VbBY3WZrA6mQR8HFw1TO4sp4zuuLZnOAOYgZmiw3lw3ILzrRw7xGl5vF7q/Dohh3iNLzeL3UvcJ1o4tBiFPSYtQxQipLWxPivcF7sjSbSPa4ZthFwRe/4tlB591/aOwUoo+AhiijeZtjGNaQQGdrcC5btuAd222w2Dp0M4tofy9P0LUrPlL/AGeH8qf2Y009DOLaH8vT9C1BcoQhALFa5uI63kxdOxbVYrXNxHW8mLp2IIWojiWHlzdIVvaqobGx73mzGNLnm17NaLk2G/YFgtRHEsPLm6QrfyxNc0tcA5rgQ4EXBBFiCO+LIPOuB4FW1tLis+FyfMcPeXtNK5+d0mSPO5gdb6u7Xgb7HPlJICaepjEqSbCoxTQmARueyVhdnPC7HudwhALrh7T5r27yz79UGI0/ziHDsUEFFUZuEhkjzOaHDKQ19iScuzMMpsB+K3ehOh8OGUjaaIl+0vlkIAL5HWBcQNwsAAO8Gjad5C+duWXwj7vB6KLowtQ7csvhH3eD0UXRhBLQhCAUau7lvpIP7hikqNXdy30kH9wxBp0mvlAiXh8JMYu7hJcl75OEzRZA4/iD+l05VmtPdBoMUpeBkcY3tOaGUC5Y+1to2ZmkHaLjvd8BAuazH8cwWupPn1Y2vp6txa9oFspD2h5YMoylvCtItYHaCBYEOtKrB9UNZJVQT4riBrm09uAj7YgkG4zufvFwCdhLrC5sNrVQKP5SH3Cl9P8A4nLcat+KMP8AQReyFh/lIfcKX0/+Jy3GrfijD/QReyEGkQhCAQhCAQhCAS/168ST8uDpWpgJf69eJJ+XB0rUEbVZxPRch/TvWrWU1WcT0XIf071q0AhCEEfEfsZfRyewVoKP7NnJb/0s/iP2Mvo5PYK0FH9mzkt/6QccYwiGqgfBM3PFIAJG3LbgEG2ZpBG7vFJvSjCoKbSfB4YImwxMjhysaLAXnmJPnJO0k7SngsJpHq+mqcaosQbLG2OnaxrmEOznJI95sQLbpR/RBuwqrSLuIfzFN0zVaqq0i7iH8xTdM1BahVukGIUlPA6eqLGxRdsXPaHWPeyg7S4mwAG0lWQWA1qaBVuKCGOGpjhgZmc9jg+7pDsaTl2WAvblFBntGsPqMcxKLFJ4+AoKY/6GN3dyFjiQ87e8+ziRsu0NF7EpwJRYBqvx6Cenc/GXvgifEXQiaoymNjgTGGHtbFoy23JuoEn8pf7PD+VP7MaaehnFtD+Xp+halZ8pf7PD+VP7MaaehnFtD+Xp+haguUIQgFitc3EdbyYunYtqsVrm4jreTF07EGe1L4u2nwmHhSTG+SXgy1pcQ7hCCzI0FxBy5rgHe69gBdg9ctN4ZObze4sXqEpAMJjkPbOL5WtP8rBITlH4uuT4bjwBMlBV9ctN4ZObze4jrlpvDJzeb3FaXQgoqrSaN144S4zOByZo3xtGza8l4Ga2/K25/DeogniiDI821rQGtAL35WjKDlaCbbN9lf4jSNkjc13guCN7XDc5p7zgdoKiaMx/6WF5sXyMZJK61sz3tDnH8NtgO8AB3kFZ1QZ4JfUTe4jqgzwS+om9xadCDMdUGeCX1E3uL5fIyZjmseMwynaCC1wIcwuYbEC7Qdu+xWpVJpVB9S17TkkD4mNeO6DZZWxPF+S8kf8Aya095B9Q6VQG7Xh7JG7JGiOSQA+ASMaWn+t/CBuXXrlpvDJzeb3FYQQNY0NY0NaNjQNwC6IKvrlpvDJzeb3F+HSam8MnN5vcVpdfqBIa/MU+cUdK+MkQiYhtxZzncG65LTtYG2tY2PbG4Fhdl6t+KMP9BF7IS/8AlHUYFLTSDYXTWeBucRE7K4+cC4/A+YJgat+KMP8AQReyEGkQhCAQhCAQhCAS/wBevEk/Lg6VqYCX+vXiSflwdK1BB1Z1TGYPQ5nAXbJlG0k/XvvZo2n9AtP1QZ4JfUTe4qrUpRhuDUrzte4SbfA0TPDWDzbz+LiVvEGY6oM8EvqJvcR1QZ4JfUTe4tOhBmBUxSZmX2kEFpDmOykWNmvANtu+ykUWkUUYbDMXcKxoBLY3yBwAsH/Vg5b77Osd9rgXU7H4M1NKdgexrnxu/lexpLXD9R+oJHfXXCKZrIWAbyA5577nOF3OPhJKCP1y03hk5vN7iOuWm8MnN5vcVohBVdctN4ZObze4q3EcSFWGtgJAikZI5z2uZd8ZzsjyOAcGkgEutuGy99mnVHpRS3ETmnK4yxROcNhMUsgY9lx5nXB7xAKD7g0rpnXB4Rrmmz28FI+xG8Z2NLXfoSuvXLTeGTm83uKyija1oa0BrQLAAWAA3AAbgvpBV9ctN4ZObze4vl2k9MBe8vN5vhq2uhAg/lB4jw8dDI3ZDmnEd97tjLvI/h7wAO3Yb23Bx6GcW0P5en6FqUvykqRrfmT27M7ps47xcAzt+VbYfDYeBNrQzi2h/L0/QtQXKEIQCxWubiOt5MXTsW1WK1zcR1vJi6diCFqI4lh5c3SFMJL3URxLDy5ukK380ga0uN7AEmwLjsF9jRtJ8wQIfEMWxnEMXxCKkxMUcUEhY0STOij7R3BBrQA4lxLHHz7Ts3Jw6HYfWQUUUVZMKipbn4SUOc4OvI5ze2c0E2aWjd3kmME1d4HV0mIVTa+ad0fCuzFgp+DszhA50RuXgm+3YDusCLrc6g8Tnmwm0ri4RTPjhLr34MNa+2Y7wHPcB4AAO8gYsvcn8D/0oOjf3Ol9DD0YU6XuT+B/6UHRv7nS+hh6MILFIfW/rVqeH4DD5pIooHFtRPHsDp7H6sPtuaAe/tN9nagpk61MfqaTDJX0zXOmeWxsLQS5me93gAHaADbzkHvLz5pLjEHU2kpIqSeB0b3STyyi3CyPZZzv+AAO8AEHrFu5Vek32A9LTf3Ua+dFMfFbSRVIifAH5/q5O7GR5Zt/HLf9V9aTfYD0tN/dRoLVYvWLo9i9V836nVraTJwnDZpHszZsuTuGOvbK/fbultFWaS402ko6ipcLiGNz8u3aQO1bs3XdYX86BI0UGkfVZlB1VdPIzK+qdHJI6ONmxxDy5jbkgjYL7XgXG23oFLPURhjvmMtbKS+orJXufIdri1jiwd/+fhT3t/mCZiBR/KQ+4Uvp/wDE5bjVvxRh/oIvZCw/ykPuFL6f/E5bjVvxRh/oIvZCDSIQhAIQhAIQhAJf69eJJ+XB0rUwEv8AXrxJPy4OlagmamuI6LkydO9bGV5DSQ0uIBIaLXJA3C5AufOQFjtTXEdFyZOnetdWVbIo3yPJDGNc95DS4hrRmJDWgk7BuAJQIvSPEdKIYZ8RqasUAilayGluwh93WsxoBbIBmvcklwa47mpx6I4y+roaaokj4N8sbHubtAuRvbfblO8eYhL3TR2E4vh8uIxTvElGyTgS45Q2VtpGtdC/Yc5DW+e/fstTqn0inrcLhmnH1gL4y4DKHiN2UPAAsPAbbLtO7cA0mMfd5/RyewV1oPso+S32Vyxj7vP6OT2CutB9lHyW+yg7pC6wda1VJiMMVDNJFSRyiJ0rNjZpA9vCAP3Oa0OaBY7c19xCYGuTHqmlwx3zZrjLM8Q5mAlzGuY5z3NsN9mZb7LZ7g3CRukePU/A4XDBRzwNpHSOeZGgOme90bnPHnJj3bbAtA2BB6sVVpF3EP5im6Zq+9HMZFXSxVAjfCJBmyP7pu0ix/ovjSLuIfzFN0zUFqFgtdWkk1HhhdBI6KWSWONj27HDfI6x71xER39hI763oSw1zUeH1D6Cnq6ySkzSEsywF7XBxax15TZsdr79tswJBCCNq9wHHvnMFRUYrHU0wBM8LZ3yPGeI5Wubkyhwc5pIv/Cd6bCQWI6Pw4Pj+GMw+WQ8MYxOxzs92SS8E4mwFwWlx27i24T9QJP5S/2eH8qf2Y009DOLaH8vT9C1Kz5S/wBnh/Kn9mNNPQzi2h/L0/QtQXKEIQCxWubiOt5MXTsW1WK1zcR1vJi6diCFqI4lh5c3SFMJKXUvVyxYXDwMRqC90rpIgQ0j60tEge7tQCGgZXEXy7NoN2N1UqfEpPWw++gxeLahcInndKOHgDjmdFE9jYtpuQGuYS0HwA2F9llu8HweClgZBTxiKGMWY0Em1zckk7SSSSSd5K4dVKnxKT1sPvo6qVPiUnrYffQWMvcn8D/0oGjf3Ol9DD0YUDEcUqCMjqd9NG7Y6YvY619lgGE5Sd2Z1gL9/cvjDK2aIcDFTunhj7VrmuazIBuiPCEB+XcC0kgAAi4uQ0izOnGgNPikcUc8ksbY3FzeCLQSSMu3O1ysuqlT4lJ62H30dVKnxKT1sPvoLQBVOkx+oHpab+6jX11UqfEpPWw++qvEqiSc8FPC6mZ3TQXNLnlu0OD2EtbkIzWvmu0HYBtDUKq0o0djrqSWllfJHHJlzOjID+1eH2BcCNuWx2biVHocZqnN+6PlH8MrXsY14/mEcjg5v/I8BIUnqpU+JSeth99B96P4JHR0sNNG5zmRNytL7ZiL322AF9vgViqvqpU+JSeth99fhxSp8Rk9bD76BcfKQ+4Uvp/8TluNW/FGH+gi9kJYa+qmSWlp3StMT2zZRCTcta6NxzFw2PLiwbRsGUgE7Uz9W/FGH+gi9kINIhCEAhCEAhCEAl/r14kn5cHStTAS/wBevEk/Lg6VqCZqa4jouTJ071snsBBBAIOwg7QQd4ISy1SV0sWF0jYonVAc17nsa4NLCZnjNneQ2xy3ykg3uRe9hu+qlT4lJ62H30GJrNQOESTGQGeNpOYwskaI997C7C5o22sDsG5MHDcNhp4Y4YWCOKMBsbRuAHnO0nznaVE6qVPiUnrYffR1UqfEpPWw++gkYyf9NP6OT2CutB9lHyW+yqPE6+aQGKSndBC/tXvc5j8wdsMYyE5M17XdbfYbTs/cNxKoaODZTvqI2dqyVr2M7nZkPCEZyLWzNuNm2xQaJZjTHV/TYk+mfNJNGaZznR8GWgEuLSc2Zp/2hutvKs+qlT4lJ62H30dVKnxKT1sPvoLRVOkZ7SH8xTdM1fXVSp8Sk9bD76qcQqHznLOw0oj+sja5zSS5m0TZxdlmEg5bmxsXd4INUFQ6X6FUeJQiKpYTlN43tOWRhO/K6x2EDaCCDYbLgW+6TGapzdtE93ge17GNcP5hHI4PZ+Dh+p3rv1UqfEpPWw++gzmh+qHDcOm4ePhZphcRvmcCWAjKcrWNaLkEi5BO1bdVfVSp8Sk9bD76/HYrU2+4yHzcLD/9vQKj5S/2eH8qf2Y009DOLaH8vT9C1JfX9UPkbRvkGSQOmaYtv1YysNif4ib3zDYbC265dGhnFtD+Xp+haguUIQgFitc3EdbyYunYtqsVrm4jreTF07EFdqEgaMGjcN7pJi79H5R+lh/yUxkvdRHEsPLm6QphFBGqcTgjcGyTRxud3Ie9rSdttgJ27VJBSUxLVH9ViNdjNWHzEOfFJFI7KyzTluHsF9uVoYNlrAbStJqDnqXYQOGLiwSyNpi7/aaGizT/ACh/CDzWt3kDDqIWvY5rhdrgQ4HcQRYj+hUDRltqKm88URJO8lzA5zie+SSST4SrJyrtG/udL6GHowgslHGIwmQxCWMyjfHnbnGy+1l77jdc8YpJZaeWOKbgJHtc1kuXOWFwtnDcwuRe4277LzppXoTDQOpaenqJajHHS8I50ZLGNYQXMIc62V9w118xPdk2FkHpdU2lkDXU4B/3acfo6oYxw/Atc5p8ziFZ0YkEbBIQZMreELe5LrdsR5r3UDSb7Aelpv7qNBaoQs5p1iuIwU7ep9MKqpkkDAD3LGlriZHbQLAtA2kDtkF4yuiMhjEjDK0XcwOBeBs2ll7gdsP6hd0itUdLUx6R1zKqXhqgQScNJckF/Cwk2JA2C9hsG7YAnqgT/wApGBvzOkfbthMWg+Z0ZJH9WhbzVvxRh/oIvZCw/wApD7hS+n/xOW41b8UYf6CL2Qg0iEIQCEIQCEIQCX+vXiSflwdK1MBL/XrxJPy4OlagkaloWtwSkIG13CucfCeGcP8ApoH6LcLF6muI6LkydO9aXH8T+bUtRUWzcDFJJbw8Gwvt/wAIO8+Iwsc1j5Y2Pd3DXPa1zrmwytJuduzYpC8wUGH4VV0sk+I4m6LE6l7jEXNe9jA19ryBjTZrtu8tAAFtgN/RGiVFJFQ08clQ2rc2No4dos17bdoQbnN2thmv21r99BJx2MOpZwf9uT8R2hsQe8RvXXDYw2GIAWAYwAf+IXxjH3ef0cnsFdaD7KPkt9lB+1VZHE3NJIyNu7M9waLncLk2UPrlofG6f10fvKLphojBiVN83ndIyPM194y1rrtvba5rhbb4EkNIdVdCMUp8NoZJ3zOtJWSSPY9sMVr9wyNvb5bEXP8AEwfxXAeiYpWuaHNIc0gFpBuCDtBBG8Ko0ngDmQX71RT/APMoaR+BDiCPAVOwnDWU8EMEd8kTGRszG7srGhoue+bBRdIu4h/MU3TNQWoXy94AJJAA2knYAPOV9BKb5QMNS6CksJfmIkca4xgmwuwRudYbtr7X2ZsvfsgaVJXRSguikZK0GxLHB4vvtdp37R/Vd0g9GqOmbpFTnAzI6jEbPnrgZHRAODs7XOf3iGsIB/j3brB+IEh8peFuWgdbtrztJ8wDCB/Un+pTW0M4tofy9P0LUrPlL/Z4fyp/ZjTT0M4tofy9P0LUFyhCEAsVrm4jreTF07FtVitc3EdbyYunYghaiOJYeXN0hTBc4AXOwDeUvNQsoOCxAG5bJMHeY581v6OH9UwZoWva5rmhzXAhzSLggixBB3ggoPPGlGsKlxTEODq55IMJgddkcbHOfO5psHOy7r7bH+Fu7aSU69CdIaGrpc1CMtPE7gg3gzGGlrQ7KGnvWeF+fR/hHk2j5vH7qtMLwampmFlPBFTsJzFsTGsaXEAFxDRvs0C/mCCW5V2jf3Ol9DD0YVhI8BpJNgAST5gq7RlwNFSkbuBh6MIPnSnFZqajnnhg+cSRtzNiuRmsdu4EmwubW22ts3pKadaysMxLCLOha3EnuZZgjJLCyTa4TZbFpjzAC9+33bF6AVVDorQMm4ZtHTtmvfhBCwPv4c4F7+dBw0HhqWYdSNqiTUCJnCZtrr22BxO9wFgfODtO9d9JvsB6Wm/uo1aqn0qlDacEmw4Wm/uo/wD9/RBcIKEIE3oN/wCrcV9HL0sKcig0+BUscz52U8TJ3giSVsbRI4EgkOeBc7Wg7fAFOQKP5SH3Cl9P/ictxq34ow/0EXshYX5SMrfmVI24zGckDv2ERBP6Zh/VbrVvxRh/oIvZCDSIQhAIQhAIQhAJf69eJJ+XB0rUwEv9evEk/Lg6VqCZqa4jouTJ071otJcONRRVUDdjpYZY2/i+MtG/zlZrUvIDgdHY3sJQfMRO/Z/ytug8zYFXYLDg9dT1lMG4mDM1meFxm4S1osslvqsjh2zbt7k7DexbmpGlqGYNAJg5t3SOhDthETnXZsO4E5nDzOB3Fait0UoJpeFmo6eWXZ9Y+Fjn9r3PbEX2K1QQ8Y+7z+jk9grrQfZR8lvsrhjjwKWoJ3CKQn8AwrthzgYYiDcFjLH/AMQg6zzNY1znENa0EuJ3AAXJP6JS6iWPqZcSxKUfWTyhjT4P/de0bd31kQ3fwBNuWJrmlrgHNIIcCLggixBHfCi4Xg9NTMLKeCOnYSXFsbGsaXEAFxDRvs0C/mCCYqrSLuIfzFN0zVaqn0mlDWQXNr1FMB+PDD9j/RBcBJ3XtJIKjDeHz9S+EHzrLexcHjMHW7/BZsv/AJ2TiC41dHHKwsljZLG7umPaHNO2+1p2HaECNq62jdpDhpwTIAQwVfzdoZCYzITIHMAAuI7k3H8nfCfCrsL0do6YuNPSwU5d3RiibGT5iWgXVigSfyl/s8P5U/sxpp6GcW0P5en6FqVXyl3jJh4vtvObd+1oxdNXQzi2h/L0/QtQXKEIQCx2t2mfJg1YyNjpHkR5WsaXOP17DsaNp2BbFCDzTonpljeHwRwwYa8hpdmL6ec5w5xdZwFhcZjYix8N1o/pn0g8kD1FT+6eaECM+mfSDyQPUVP7o+mfSDyQPUVP7p5oQIKt1taQSjK7CrR/xsFPUdt5nG98vhAtfcdmwlJrYx+MnLhXaG5LDT1BAcTclpvcXJJI3XN9ifqECM+mfSDyQPUVP7o+mfSDyQPUVP7p5oQIz6Z9IPJA9RU/uoVVrTx6V15MJztF8rDT1GQXblcSL9sSCRt7xNht2+gEIELSa39IWNy9Sy8Duc1PUFwHgLr9t+J2+Eneu/0z6QeSB6ip/dPNCBGfTPpB5IHqKn90fTPpB5IHN6n9080IPL2mOkGM4lG1tRh0gc1+cPZTzA2AIDA03Ab2xPhJ3kr0Bq9hczCqFr2ljmwRBzXAtcCG7QQdoK0KEAhCEAhCEAhCEAsLrrpJJcHnZHG+R5fDZrGlztkoJ7Vout0hB5u0X06xyggihhwxxYwEOzU85z3cXAkC1nDNa4tsABvYWvvpn0g8kD1FT+6eaECM+mfSDyQPUVP7o+mfSDyQPUVP7p5oQIKs1saQSEB2FdoLHIKeoALgbguN7kCw2btm26KPWzpBFcNwr6v+Fhp6izTe5ym9w3zd7vWGxP1CBGfTPpB5IHqKn90fTPpB5IHqKn9080IEZ9M+kHkgeoqf3UCp1oY7I4mXCeEG0NaaepDWgixsAdrj/Mdvgttv6CQgQ1Nrh0ia3KcL4S24up6jNbvAkHafOu30z6QeSB6ip/dPNCBGfTPpB5IHqKn91+HXPpB5IHN6n909EIPLGmeLYxiYj4fD5WvYXHOynmBOYAZbEEBoy7AP5iTcm69IaIRubh9E1wLXCnpw4EEEEQtBBB2g+ZW6EAhCEAhCEAhCEAhCEAhCEAhCEAhCEAhCEAhCEAhCEAhCEAhCEAhCEAhCEAhCEAhCEAhCEAhCEAhCEAhCEAhCEAhCEAhCE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2763596" y="2428868"/>
            <a:ext cx="1126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start state</a:t>
            </a:r>
            <a:endParaRPr lang="en-GB" dirty="0">
              <a:latin typeface="+mj-lt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588738" y="2424890"/>
            <a:ext cx="1128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goal state</a:t>
            </a:r>
            <a:endParaRPr lang="en-GB" dirty="0">
              <a:latin typeface="+mj-lt"/>
            </a:endParaRPr>
          </a:p>
        </p:txBody>
      </p:sp>
      <p:graphicFrame>
        <p:nvGraphicFramePr>
          <p:cNvPr id="9" name="Tabella 8"/>
          <p:cNvGraphicFramePr>
            <a:graphicFrameLocks noGrp="1"/>
          </p:cNvGraphicFramePr>
          <p:nvPr/>
        </p:nvGraphicFramePr>
        <p:xfrm>
          <a:off x="2714613" y="1151148"/>
          <a:ext cx="1214445" cy="1295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4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70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70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70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ella 9"/>
          <p:cNvGraphicFramePr>
            <a:graphicFrameLocks noGrp="1"/>
          </p:cNvGraphicFramePr>
          <p:nvPr/>
        </p:nvGraphicFramePr>
        <p:xfrm>
          <a:off x="4500562" y="1142984"/>
          <a:ext cx="1214445" cy="1295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4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7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7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70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84"/>
            <a:ext cx="9144000" cy="6858000"/>
          </a:xfrm>
          <a:prstGeom prst="rect">
            <a:avLst/>
          </a:prstGeom>
        </p:spPr>
      </p:pic>
      <p:pic>
        <p:nvPicPr>
          <p:cNvPr id="5" name="Picture 2" descr="https://static-secure.guim.co.uk/sys-images/Guardian/Pix/pictures/2012/12/13/1355383937440/An-earlier-version-of-Goo-0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332656"/>
            <a:ext cx="4968553" cy="298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94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/>
          <a:lstStyle/>
          <a:p>
            <a:r>
              <a:rPr lang="en-US" dirty="0">
                <a:latin typeface="+mj-lt"/>
              </a:rPr>
              <a:t>8-puzzle: problem </a:t>
            </a:r>
            <a:r>
              <a:rPr lang="en-US" i="1" dirty="0">
                <a:latin typeface="+mj-lt"/>
              </a:rPr>
              <a:t>complexity</a:t>
            </a:r>
            <a:endParaRPr lang="en-GB" i="1" dirty="0"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5720" y="588961"/>
            <a:ext cx="8858280" cy="5126055"/>
          </a:xfrm>
        </p:spPr>
        <p:txBody>
          <a:bodyPr/>
          <a:lstStyle/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Number of reachable states: 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		9! / 2 = 118,440  (still manageable…)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15-puzzle (4x4 board) ≈ 1.3 trillion states…</a:t>
            </a:r>
          </a:p>
          <a:p>
            <a:r>
              <a:rPr lang="en-US" dirty="0">
                <a:latin typeface="+mj-lt"/>
              </a:rPr>
              <a:t>24-puzzle (5x5 board) ≈ 10</a:t>
            </a:r>
            <a:r>
              <a:rPr lang="en-US" baseline="30000" dirty="0">
                <a:latin typeface="+mj-lt"/>
              </a:rPr>
              <a:t>25</a:t>
            </a:r>
            <a:r>
              <a:rPr lang="en-US" dirty="0">
                <a:latin typeface="+mj-lt"/>
              </a:rPr>
              <a:t> states </a:t>
            </a:r>
          </a:p>
          <a:p>
            <a:pPr>
              <a:buNone/>
            </a:pPr>
            <a:endParaRPr lang="en-US" b="1" i="1" baseline="30000" dirty="0">
              <a:latin typeface="+mj-lt"/>
            </a:endParaRPr>
          </a:p>
          <a:p>
            <a:endParaRPr lang="en-US" b="1" dirty="0">
              <a:latin typeface="+mj-lt"/>
            </a:endParaRPr>
          </a:p>
        </p:txBody>
      </p:sp>
      <p:sp>
        <p:nvSpPr>
          <p:cNvPr id="2050" name="AutoShape 2" descr="data:image/jpeg;base64,/9j/4AAQSkZJRgABAQAAAQABAAD/2wCEAAkGBg8SEBITEhATEBEVGRUXEBQVExgUFBoVFRQhFRUVFhIXHCcfFxkjGxIXHy8gIycpLC0tFR8xNTAqNSc3LSoBCQoKBQUFDQUFDSkYEhgpKSkpKSkpKSkpKSkpKSkpKSkpKSkpKSkpKSkpKSkpKSkpKSkpKSkpKSkpKSkpKSkpKf/AABEIAJMBVwMBIgACEQEDEQH/xAAcAAACAwEBAQEAAAAAAAAAAAAABwQFBgMIAgH/xABMEAABAwICBAUPCgUEAQUAAAABAAIDBBEFEgYHITETNXKUsxUWGCIyQVFUVWFzk7LS0wgUFyMzNHF0gdFCUpG0wyRTobGCNkNiwfH/xAAUAQEAAAAAAAAAAAAAAAAAAAAA/8QAFBEBAAAAAAAAAAAAAAAAAAAAAP/aAAwDAQACEQMRAD8AeKEKl0x0kFBRTVRjMoiDTkDsl8z2s7qxt3d93eQXSEkeyYZ5NdzkfCR2TDPJrucj4SB3ISR7Jhnk13OR8JHZMM8mu5yPhIHchJHsmGeTXc5Hwkdkwzya7nI+EgdyEkeyYZ5NdzkfCR2TDPJrucj4SB3ISR7Jhnk13OR8JHZMM8mu5yPhIHchJHsmGeTXc5Hwkdkwzya7nI+EgdyEkeyYZ5NdzkfCR2TDPJrucj4SB3ISR7Jhnk13OR8JN3RzGPndJT1IZwfDRskyXzZcwvbNYX/GyCxQhCAQhCAQhCAQhUGnOlYw6ikqjEZshYMgfkvneG91Y2tfwIL9CSPZMM8mu5yPhI7Jhnk13OR8JA7kJI9kwzya7nI+EjsmGeTXc5HwkDuQkj2TDPJrucj4SOyYZ5NdzkfCQO5CSPZMM8mu5yPhI7Jhnk13OR8JA7kJI9kwzya7nI+EjsmGeTXc5HwkDuQkj2TDPJrucj4SOyYZ5NdzkfCQO5CSPZMM8mu5yPhI7Jhnk13OR8JA7kJI9kwzya7nI+EnFg+I/OKeCfLk4WOOTLe9uEYH2v37ZrIJiEIQCxWubiOt5MXTsW1WK1zcR1vJi6diDMaldFaWowyKWopoJS18ojzRMcTZ5Od5Iu47coBuAG+dMbrRw7xGl5vF7qyeojiWHlzdIUwSUFV1o4d4jS83i91HWjh3iNLzeL3UsPpbxiqbV1NBR05oaW5eZS7hXMAzEiz2gHIC4gDYPCd7F0F0tZiVFHUtZwbjdsjN+V7DZwB743EHwHwoPnEdBsPc0llHTMlaDwbuAjtf+Vwy2c022g/pY7VW02BUD2MeKKmAc1rgPm8W5zcw/h862btyy+Efd4PRRdGEHDrbofE6Xm8Xuo626HxOl5vF7qskIK3rbofE6Xm8XurjWYBRNYS2ipS7tWsvTRWzPcGNv2u67grhRq7uW+kg/uGIJVJoNhsbbfMqdxO1znQRlzj4T2th+AsB3gF360cO8Rpebxe6rZZfWFpwzDKUS8Hw00jhHBFe2Z52kmwJygDvDeQO+gsutHDvEaXm8Xur860cO8Rpebxe6l/gGs3F2YjT0mKULIG1QHAmNrszS6+UuGd9xcZXA5S29ymugRevrRmnpaanNPBDCx8xzBkbWkO4MmzSBfKbk5b2BaLb00NW/FGH+gi9kLD/ACkPuFL6f/E5bjVvxRh/oIvZCDSIQhAIQhAIQhAJf69eJJ+XB0rUwEv9evEk/Lg6VqCp1Z4HSPwmjc+lp5Hlr8znQRucfrnja4tudgH9Fputuh8Tpebxe6qbVZxPRch/TvWrQVvW3Q+J0vN4vdR1t0PidLzeL3VZIQVc2AUDWucaKms0Fx/08W4C5/h8ym4ToTh4Y176KmdK9oLzwEdhfblaMtg0Xt57XNyvzEfsZfRyewVoKP7NnJb/ANIK/rRw7xGl5vF7qOtHDvEaXm8XuqxqquOJjpJHtjjaCXve4NaAN5LjsASsGuvh8YpqOjbG+le8RySva7M4neY+2GVo3XIN/wAEDC60cO8Rpebxe6qPHdEKKLI+GjpmmSRkbwaeMtBlcGCUNLdhaSCQLAi9+8tkqrSLuIfzFN0zUHCl0IwxjbChpj3yXQRucT4SS3eu3Wjh3iNLzeL3VbBY3WZrA6mQR8HFw1TO4sp4zuuLZnOAOYgZmiw3lw3ILzrRw7xGl5vF7q/Dohh3iNLzeL3UvcJ1o4tBiFPSYtQxQipLWxPivcF7sjSbSPa4ZthFwRe/4tlB591/aOwUoo+AhiijeZtjGNaQQGdrcC5btuAd222w2Dp0M4tofy9P0LUrPlL/AGeH8qf2Y009DOLaH8vT9C1BcoQhALFa5uI63kxdOxbVYrXNxHW8mLp2IIWojiWHlzdIVvaqobGx73mzGNLnm17NaLk2G/YFgtRHEsPLm6QrfyxNc0tcA5rgQ4EXBBFiCO+LIPOuB4FW1tLis+FyfMcPeXtNK5+d0mSPO5gdb6u7Xgb7HPlJICaepjEqSbCoxTQmARueyVhdnPC7HudwhALrh7T5r27yz79UGI0/ziHDsUEFFUZuEhkjzOaHDKQ19iScuzMMpsB+K3ehOh8OGUjaaIl+0vlkIAL5HWBcQNwsAAO8Gjad5C+duWXwj7vB6KLowtQ7csvhH3eD0UXRhBLQhCAUau7lvpIP7hikqNXdy30kH9wxBp0mvlAiXh8JMYu7hJcl75OEzRZA4/iD+l05VmtPdBoMUpeBkcY3tOaGUC5Y+1to2ZmkHaLjvd8BAuazH8cwWupPn1Y2vp6txa9oFspD2h5YMoylvCtItYHaCBYEOtKrB9UNZJVQT4riBrm09uAj7YgkG4zufvFwCdhLrC5sNrVQKP5SH3Cl9P8A4nLcat+KMP8AQReyFh/lIfcKX0/+Jy3GrfijD/QReyEGkQhCAQhCAQhCAS/168ST8uDpWpgJf69eJJ+XB0rUEbVZxPRch/TvWrWU1WcT0XIf071q0AhCEEfEfsZfRyewVoKP7NnJb/0s/iP2Mvo5PYK0FH9mzkt/6QccYwiGqgfBM3PFIAJG3LbgEG2ZpBG7vFJvSjCoKbSfB4YImwxMjhysaLAXnmJPnJO0k7SngsJpHq+mqcaosQbLG2OnaxrmEOznJI95sQLbpR/RBuwqrSLuIfzFN0zVaqq0i7iH8xTdM1BahVukGIUlPA6eqLGxRdsXPaHWPeyg7S4mwAG0lWQWA1qaBVuKCGOGpjhgZmc9jg+7pDsaTl2WAvblFBntGsPqMcxKLFJ4+AoKY/6GN3dyFjiQ87e8+ziRsu0NF7EpwJRYBqvx6Cenc/GXvgifEXQiaoymNjgTGGHtbFoy23JuoEn8pf7PD+VP7MaaehnFtD+Xp+halZ8pf7PD+VP7MaaehnFtD+Xp+haguUIQgFitc3EdbyYunYtqsVrm4jreTF07EGe1L4u2nwmHhSTG+SXgy1pcQ7hCCzI0FxBy5rgHe69gBdg9ctN4ZObze4sXqEpAMJjkPbOL5WtP8rBITlH4uuT4bjwBMlBV9ctN4ZObze4jrlpvDJzeb3FaXQgoqrSaN144S4zOByZo3xtGza8l4Ga2/K25/DeogniiDI821rQGtAL35WjKDlaCbbN9lf4jSNkjc13guCN7XDc5p7zgdoKiaMx/6WF5sXyMZJK61sz3tDnH8NtgO8AB3kFZ1QZ4JfUTe4jqgzwS+om9xadCDMdUGeCX1E3uL5fIyZjmseMwynaCC1wIcwuYbEC7Qdu+xWpVJpVB9S17TkkD4mNeO6DZZWxPF+S8kf8Aya095B9Q6VQG7Xh7JG7JGiOSQA+ASMaWn+t/CBuXXrlpvDJzeb3FYQQNY0NY0NaNjQNwC6IKvrlpvDJzeb3F+HSam8MnN5vcVpdfqBIa/MU+cUdK+MkQiYhtxZzncG65LTtYG2tY2PbG4Fhdl6t+KMP9BF7IS/8AlHUYFLTSDYXTWeBucRE7K4+cC4/A+YJgat+KMP8AQReyEGkQhCAQhCAQhCAS/wBevEk/Lg6VqYCX+vXiSflwdK1BB1Z1TGYPQ5nAXbJlG0k/XvvZo2n9AtP1QZ4JfUTe4qrUpRhuDUrzte4SbfA0TPDWDzbz+LiVvEGY6oM8EvqJvcR1QZ4JfUTe4tOhBmBUxSZmX2kEFpDmOykWNmvANtu+ykUWkUUYbDMXcKxoBLY3yBwAsH/Vg5b77Osd9rgXU7H4M1NKdgexrnxu/lexpLXD9R+oJHfXXCKZrIWAbyA5577nOF3OPhJKCP1y03hk5vN7iOuWm8MnN5vcVohBVdctN4ZObze4q3EcSFWGtgJAikZI5z2uZd8ZzsjyOAcGkgEutuGy99mnVHpRS3ETmnK4yxROcNhMUsgY9lx5nXB7xAKD7g0rpnXB4Rrmmz28FI+xG8Z2NLXfoSuvXLTeGTm83uKyija1oa0BrQLAAWAA3AAbgvpBV9ctN4ZObze4vl2k9MBe8vN5vhq2uhAg/lB4jw8dDI3ZDmnEd97tjLvI/h7wAO3Yb23Bx6GcW0P5en6FqUvykqRrfmT27M7ps47xcAzt+VbYfDYeBNrQzi2h/L0/QtQXKEIQCxWubiOt5MXTsW1WK1zcR1vJi6diCFqI4lh5c3SFMJL3URxLDy5ukK380ga0uN7AEmwLjsF9jRtJ8wQIfEMWxnEMXxCKkxMUcUEhY0STOij7R3BBrQA4lxLHHz7Ts3Jw6HYfWQUUUVZMKipbn4SUOc4OvI5ze2c0E2aWjd3kmME1d4HV0mIVTa+ad0fCuzFgp+DszhA50RuXgm+3YDusCLrc6g8Tnmwm0ri4RTPjhLr34MNa+2Y7wHPcB4AAO8gYsvcn8D/0oOjf3Ol9DD0YU6XuT+B/6UHRv7nS+hh6MILFIfW/rVqeH4DD5pIooHFtRPHsDp7H6sPtuaAe/tN9nagpk61MfqaTDJX0zXOmeWxsLQS5me93gAHaADbzkHvLz5pLjEHU2kpIqSeB0b3STyyi3CyPZZzv+AAO8AEHrFu5Vek32A9LTf3Ua+dFMfFbSRVIifAH5/q5O7GR5Zt/HLf9V9aTfYD0tN/dRoLVYvWLo9i9V836nVraTJwnDZpHszZsuTuGOvbK/fbultFWaS402ko6ipcLiGNz8u3aQO1bs3XdYX86BI0UGkfVZlB1VdPIzK+qdHJI6ONmxxDy5jbkgjYL7XgXG23oFLPURhjvmMtbKS+orJXufIdri1jiwd/+fhT3t/mCZiBR/KQ+4Uvp/wDE5bjVvxRh/oIvZCw/ykPuFL6f/E5bjVvxRh/oIvZCDSIQhAIQhAIQhAJf69eJJ+XB0rUwEv8AXrxJPy4OlagmamuI6LkydO9bGV5DSQ0uIBIaLXJA3C5AufOQFjtTXEdFyZOnetdWVbIo3yPJDGNc95DS4hrRmJDWgk7BuAJQIvSPEdKIYZ8RqasUAilayGluwh93WsxoBbIBmvcklwa47mpx6I4y+roaaokj4N8sbHubtAuRvbfblO8eYhL3TR2E4vh8uIxTvElGyTgS45Q2VtpGtdC/Yc5DW+e/fstTqn0inrcLhmnH1gL4y4DKHiN2UPAAsPAbbLtO7cA0mMfd5/RyewV1oPso+S32Vyxj7vP6OT2CutB9lHyW+yg7pC6wda1VJiMMVDNJFSRyiJ0rNjZpA9vCAP3Oa0OaBY7c19xCYGuTHqmlwx3zZrjLM8Q5mAlzGuY5z3NsN9mZb7LZ7g3CRukePU/A4XDBRzwNpHSOeZGgOme90bnPHnJj3bbAtA2BB6sVVpF3EP5im6Zq+9HMZFXSxVAjfCJBmyP7pu0ix/ovjSLuIfzFN0zUFqFgtdWkk1HhhdBI6KWSWONj27HDfI6x71xER39hI763oSw1zUeH1D6Cnq6ySkzSEsywF7XBxax15TZsdr79tswJBCCNq9wHHvnMFRUYrHU0wBM8LZ3yPGeI5Wubkyhwc5pIv/Cd6bCQWI6Pw4Pj+GMw+WQ8MYxOxzs92SS8E4mwFwWlx27i24T9QJP5S/2eH8qf2Y009DOLaH8vT9C1Kz5S/wBnh/Kn9mNNPQzi2h/L0/QtQXKEIQCxWubiOt5MXTsW1WK1zcR1vJi6diCFqI4lh5c3SFMJKXUvVyxYXDwMRqC90rpIgQ0j60tEge7tQCGgZXEXy7NoN2N1UqfEpPWw++gxeLahcInndKOHgDjmdFE9jYtpuQGuYS0HwA2F9llu8HweClgZBTxiKGMWY0Em1zckk7SSSSSd5K4dVKnxKT1sPvo6qVPiUnrYffQWMvcn8D/0oGjf3Ol9DD0YUDEcUqCMjqd9NG7Y6YvY619lgGE5Sd2Z1gL9/cvjDK2aIcDFTunhj7VrmuazIBuiPCEB+XcC0kgAAi4uQ0izOnGgNPikcUc8ksbY3FzeCLQSSMu3O1ysuqlT4lJ62H30dVKnxKT1sPvoLQBVOkx+oHpab+6jX11UqfEpPWw++qvEqiSc8FPC6mZ3TQXNLnlu0OD2EtbkIzWvmu0HYBtDUKq0o0djrqSWllfJHHJlzOjID+1eH2BcCNuWx2biVHocZqnN+6PlH8MrXsY14/mEcjg5v/I8BIUnqpU+JSeth99B96P4JHR0sNNG5zmRNytL7ZiL322AF9vgViqvqpU+JSeth99fhxSp8Rk9bD76BcfKQ+4Uvp/8TluNW/FGH+gi9kJYa+qmSWlp3StMT2zZRCTcta6NxzFw2PLiwbRsGUgE7Uz9W/FGH+gi9kINIhCEAhCEAhCEAl/r14kn5cHStTAS/wBevEk/Lg6VqCZqa4jouTJ071snsBBBAIOwg7QQd4ISy1SV0sWF0jYonVAc17nsa4NLCZnjNneQ2xy3ykg3uRe9hu+qlT4lJ62H30GJrNQOESTGQGeNpOYwskaI997C7C5o22sDsG5MHDcNhp4Y4YWCOKMBsbRuAHnO0nznaVE6qVPiUnrYffR1UqfEpPWw++gkYyf9NP6OT2CutB9lHyW+yqPE6+aQGKSndBC/tXvc5j8wdsMYyE5M17XdbfYbTs/cNxKoaODZTvqI2dqyVr2M7nZkPCEZyLWzNuNm2xQaJZjTHV/TYk+mfNJNGaZznR8GWgEuLSc2Zp/2hutvKs+qlT4lJ62H30dVKnxKT1sPvoLRVOkZ7SH8xTdM1fXVSp8Sk9bD76qcQqHznLOw0oj+sja5zSS5m0TZxdlmEg5bmxsXd4INUFQ6X6FUeJQiKpYTlN43tOWRhO/K6x2EDaCCDYbLgW+6TGapzdtE93ge17GNcP5hHI4PZ+Dh+p3rv1UqfEpPWw++gzmh+qHDcOm4ePhZphcRvmcCWAjKcrWNaLkEi5BO1bdVfVSp8Sk9bD76/HYrU2+4yHzcLD/9vQKj5S/2eH8qf2Y009DOLaH8vT9C1JfX9UPkbRvkGSQOmaYtv1YysNif4ib3zDYbC265dGhnFtD+Xp+haguUIQgFitc3EdbyYunYtqsVrm4jreTF07EFdqEgaMGjcN7pJi79H5R+lh/yUxkvdRHEsPLm6QphFBGqcTgjcGyTRxud3Ie9rSdttgJ27VJBSUxLVH9ViNdjNWHzEOfFJFI7KyzTluHsF9uVoYNlrAbStJqDnqXYQOGLiwSyNpi7/aaGizT/ACh/CDzWt3kDDqIWvY5rhdrgQ4HcQRYj+hUDRltqKm88URJO8lzA5zie+SSST4SrJyrtG/udL6GHowgslHGIwmQxCWMyjfHnbnGy+1l77jdc8YpJZaeWOKbgJHtc1kuXOWFwtnDcwuRe4277LzppXoTDQOpaenqJajHHS8I50ZLGNYQXMIc62V9w118xPdk2FkHpdU2lkDXU4B/3acfo6oYxw/Atc5p8ziFZ0YkEbBIQZMreELe5LrdsR5r3UDSb7Aelpv7qNBaoQs5p1iuIwU7ep9MKqpkkDAD3LGlriZHbQLAtA2kDtkF4yuiMhjEjDK0XcwOBeBs2ll7gdsP6hd0itUdLUx6R1zKqXhqgQScNJckF/Cwk2JA2C9hsG7YAnqgT/wApGBvzOkfbthMWg+Z0ZJH9WhbzVvxRh/oIvZCw/wApD7hS+n/xOW41b8UYf6CL2Qg0iEIQCEIQCEIQCX+vXiSflwdK1MBL/XrxJPy4OlagkaloWtwSkIG13CucfCeGcP8ApoH6LcLF6muI6LkydO9aXH8T+bUtRUWzcDFJJbw8Gwvt/wAIO8+Iwsc1j5Y2Pd3DXPa1zrmwytJuduzYpC8wUGH4VV0sk+I4m6LE6l7jEXNe9jA19ryBjTZrtu8tAAFtgN/RGiVFJFQ08clQ2rc2No4dos17bdoQbnN2thmv21r99BJx2MOpZwf9uT8R2hsQe8RvXXDYw2GIAWAYwAf+IXxjH3ef0cnsFdaD7KPkt9lB+1VZHE3NJIyNu7M9waLncLk2UPrlofG6f10fvKLphojBiVN83ndIyPM194y1rrtvba5rhbb4EkNIdVdCMUp8NoZJ3zOtJWSSPY9sMVr9wyNvb5bEXP8AEwfxXAeiYpWuaHNIc0gFpBuCDtBBG8Ko0ngDmQX71RT/APMoaR+BDiCPAVOwnDWU8EMEd8kTGRszG7srGhoue+bBRdIu4h/MU3TNQWoXy94AJJAA2knYAPOV9BKb5QMNS6CksJfmIkca4xgmwuwRudYbtr7X2ZsvfsgaVJXRSguikZK0GxLHB4vvtdp37R/Vd0g9GqOmbpFTnAzI6jEbPnrgZHRAODs7XOf3iGsIB/j3brB+IEh8peFuWgdbtrztJ8wDCB/Un+pTW0M4tofy9P0LUrPlL/Z4fyp/ZjTT0M4tofy9P0LUFyhCEAsVrm4jreTF07FtVitc3EdbyYunYghaiOJYeXN0hTBc4AXOwDeUvNQsoOCxAG5bJMHeY581v6OH9UwZoWva5rmhzXAhzSLggixBB3ggoPPGlGsKlxTEODq55IMJgddkcbHOfO5psHOy7r7bH+Fu7aSU69CdIaGrpc1CMtPE7gg3gzGGlrQ7KGnvWeF+fR/hHk2j5vH7qtMLwampmFlPBFTsJzFsTGsaXEAFxDRvs0C/mCCW5V2jf3Ol9DD0YVhI8BpJNgAST5gq7RlwNFSkbuBh6MIPnSnFZqajnnhg+cSRtzNiuRmsdu4EmwubW22ts3pKadaysMxLCLOha3EnuZZgjJLCyTa4TZbFpjzAC9+33bF6AVVDorQMm4ZtHTtmvfhBCwPv4c4F7+dBw0HhqWYdSNqiTUCJnCZtrr22BxO9wFgfODtO9d9JvsB6Wm/uo1aqn0qlDacEmw4Wm/uo/wD9/RBcIKEIE3oN/wCrcV9HL0sKcig0+BUscz52U8TJ3giSVsbRI4EgkOeBc7Wg7fAFOQKP5SH3Cl9P/ictxq34ow/0EXshYX5SMrfmVI24zGckDv2ERBP6Zh/VbrVvxRh/oIvZCDSIQhAIQhAIQhAJf69eJJ+XB0rUwEv9evEk/Lg6VqCZqa4jouTJ071otJcONRRVUDdjpYZY2/i+MtG/zlZrUvIDgdHY3sJQfMRO/Z/ytug8zYFXYLDg9dT1lMG4mDM1meFxm4S1osslvqsjh2zbt7k7DexbmpGlqGYNAJg5t3SOhDthETnXZsO4E5nDzOB3Fait0UoJpeFmo6eWXZ9Y+Fjn9r3PbEX2K1QQ8Y+7z+jk9grrQfZR8lvsrhjjwKWoJ3CKQn8AwrthzgYYiDcFjLH/AMQg6zzNY1znENa0EuJ3AAXJP6JS6iWPqZcSxKUfWTyhjT4P/de0bd31kQ3fwBNuWJrmlrgHNIIcCLggixBHfCi4Xg9NTMLKeCOnYSXFsbGsaXEAFxDRvs0C/mCCYqrSLuIfzFN0zVaqn0mlDWQXNr1FMB+PDD9j/RBcBJ3XtJIKjDeHz9S+EHzrLexcHjMHW7/BZsv/AJ2TiC41dHHKwsljZLG7umPaHNO2+1p2HaECNq62jdpDhpwTIAQwVfzdoZCYzITIHMAAuI7k3H8nfCfCrsL0do6YuNPSwU5d3RiibGT5iWgXVigSfyl/s8P5U/sxpp6GcW0P5en6FqVXyl3jJh4vtvObd+1oxdNXQzi2h/L0/QtQXKEIQCx2t2mfJg1YyNjpHkR5WsaXOP17DsaNp2BbFCDzTonpljeHwRwwYa8hpdmL6ec5w5xdZwFhcZjYix8N1o/pn0g8kD1FT+6eaECM+mfSDyQPUVP7o+mfSDyQPUVP7p5oQIKt1taQSjK7CrR/xsFPUdt5nG98vhAtfcdmwlJrYx+MnLhXaG5LDT1BAcTclpvcXJJI3XN9ifqECM+mfSDyQPUVP7o+mfSDyQPUVP7p5oQIz6Z9IPJA9RU/uoVVrTx6V15MJztF8rDT1GQXblcSL9sSCRt7xNht2+gEIELSa39IWNy9Sy8Duc1PUFwHgLr9t+J2+Eneu/0z6QeSB6ip/dPNCBGfTPpB5IHqKn90fTPpB5IHN6n9080IPL2mOkGM4lG1tRh0gc1+cPZTzA2AIDA03Ab2xPhJ3kr0Bq9hczCqFr2ljmwRBzXAtcCG7QQdoK0KEAhCEAhCEAhCEAsLrrpJJcHnZHG+R5fDZrGlztkoJ7Vout0hB5u0X06xyggihhwxxYwEOzU85z3cXAkC1nDNa4tsABvYWvvpn0g8kD1FT+6eaECM+mfSDyQPUVP7o+mfSDyQPUVP7p5oQIKs1saQSEB2FdoLHIKeoALgbguN7kCw2btm26KPWzpBFcNwr6v+Fhp6izTe5ym9w3zd7vWGxP1CBGfTPpB5IHqKn90fTPpB5IHqKn9080IEZ9M+kHkgeoqf3UCp1oY7I4mXCeEG0NaaepDWgixsAdrj/Mdvgttv6CQgQ1Nrh0ia3KcL4S24up6jNbvAkHafOu30z6QeSB6ip/dPNCBGfTPpB5IHqKn91+HXPpB5IHN6n909EIPLGmeLYxiYj4fD5WvYXHOynmBOYAZbEEBoy7AP5iTcm69IaIRubh9E1wLXCnpw4EEEEQtBBB2g+ZW6EAhCEAhCEAhCEAhCEAhCEAhCEAhCEAhCEAhCEAhCEAhCEAhCEAhCEAhCEAhCEAhCEAhCEAhCEAhCEAhCEAhCEAhCEAhCE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2763596" y="2428868"/>
            <a:ext cx="1126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start state</a:t>
            </a:r>
            <a:endParaRPr lang="en-GB" dirty="0">
              <a:latin typeface="+mj-lt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588738" y="2424890"/>
            <a:ext cx="1128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goal state</a:t>
            </a:r>
            <a:endParaRPr lang="en-GB" dirty="0">
              <a:latin typeface="+mj-lt"/>
            </a:endParaRPr>
          </a:p>
        </p:txBody>
      </p:sp>
      <p:sp>
        <p:nvSpPr>
          <p:cNvPr id="9" name="Rectangle 143"/>
          <p:cNvSpPr txBox="1">
            <a:spLocks noChangeArrowheads="1"/>
          </p:cNvSpPr>
          <p:nvPr/>
        </p:nvSpPr>
        <p:spPr bwMode="auto">
          <a:xfrm>
            <a:off x="2857488" y="5286388"/>
            <a:ext cx="3000396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We need a </a:t>
            </a:r>
            <a:r>
              <a:rPr kumimoji="0" lang="en-GB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heuristic </a:t>
            </a:r>
            <a:r>
              <a:rPr kumimoji="0" lang="en-GB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!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10" name="Tabella 9"/>
          <p:cNvGraphicFramePr>
            <a:graphicFrameLocks noGrp="1"/>
          </p:cNvGraphicFramePr>
          <p:nvPr/>
        </p:nvGraphicFramePr>
        <p:xfrm>
          <a:off x="2714613" y="1151148"/>
          <a:ext cx="1214445" cy="1295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4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70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70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70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ella 10"/>
          <p:cNvGraphicFramePr>
            <a:graphicFrameLocks noGrp="1"/>
          </p:cNvGraphicFramePr>
          <p:nvPr/>
        </p:nvGraphicFramePr>
        <p:xfrm>
          <a:off x="4500562" y="1142984"/>
          <a:ext cx="1214445" cy="1295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4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7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7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70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/>
          <a:lstStyle/>
          <a:p>
            <a:r>
              <a:rPr lang="en-US" dirty="0">
                <a:latin typeface="+mj-lt"/>
              </a:rPr>
              <a:t>8-puzzle: a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good </a:t>
            </a:r>
            <a:r>
              <a:rPr lang="en-US" dirty="0">
                <a:latin typeface="+mj-lt"/>
              </a:rPr>
              <a:t>heuristic ?</a:t>
            </a:r>
            <a:endParaRPr lang="en-GB" i="1" dirty="0"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5720" y="588961"/>
            <a:ext cx="8858280" cy="5126055"/>
          </a:xfrm>
        </p:spPr>
        <p:txBody>
          <a:bodyPr/>
          <a:lstStyle/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h1:  number of misplace tiles</a:t>
            </a:r>
          </a:p>
          <a:p>
            <a:r>
              <a:rPr lang="en-US" dirty="0">
                <a:latin typeface="+mj-lt"/>
              </a:rPr>
              <a:t>Question: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h1(start state) =</a:t>
            </a:r>
          </a:p>
          <a:p>
            <a:r>
              <a:rPr lang="en-US" dirty="0">
                <a:latin typeface="+mj-lt"/>
              </a:rPr>
              <a:t>Question: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is h1 admissible </a:t>
            </a:r>
            <a:r>
              <a:rPr lang="en-US" dirty="0">
                <a:latin typeface="+mj-lt"/>
              </a:rPr>
              <a:t>?</a:t>
            </a:r>
          </a:p>
          <a:p>
            <a:r>
              <a:rPr lang="en-US" dirty="0">
                <a:latin typeface="+mj-lt"/>
              </a:rPr>
              <a:t>Question: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why</a:t>
            </a:r>
            <a:r>
              <a:rPr lang="en-US" dirty="0">
                <a:latin typeface="+mj-lt"/>
              </a:rPr>
              <a:t> ?</a:t>
            </a:r>
          </a:p>
          <a:p>
            <a:pPr lvl="1"/>
            <a:r>
              <a:rPr lang="en-US" dirty="0">
                <a:latin typeface="+mj-lt"/>
              </a:rPr>
              <a:t>Any tile that is out of place must be moved </a:t>
            </a:r>
            <a:r>
              <a:rPr lang="en-US" u="sng" dirty="0">
                <a:latin typeface="+mj-lt"/>
              </a:rPr>
              <a:t>at least</a:t>
            </a:r>
            <a:r>
              <a:rPr lang="en-US" dirty="0">
                <a:latin typeface="+mj-lt"/>
              </a:rPr>
              <a:t> once.</a:t>
            </a:r>
          </a:p>
        </p:txBody>
      </p:sp>
      <p:sp>
        <p:nvSpPr>
          <p:cNvPr id="2050" name="AutoShape 2" descr="data:image/jpeg;base64,/9j/4AAQSkZJRgABAQAAAQABAAD/2wCEAAkGBg8SEBITEhATEBEVGRUXEBQVExgUFBoVFRQhFRUVFhIXHCcfFxkjGxIXHy8gIycpLC0tFR8xNTAqNSc3LSoBCQoKBQUFDQUFDSkYEhgpKSkpKSkpKSkpKSkpKSkpKSkpKSkpKSkpKSkpKSkpKSkpKSkpKSkpKSkpKSkpKSkpKf/AABEIAJMBVwMBIgACEQEDEQH/xAAcAAACAwEBAQEAAAAAAAAAAAAABwQFBgMIAgH/xABMEAABAwICBAUPCgUEAQUAAAABAAIDBBEFEgYHITETNXKUsxUWGCIyQVFUVWFzk7LS0wgUFyMzNHF0gdFCUpG0wyRTobGCNkNiwfH/xAAUAQEAAAAAAAAAAAAAAAAAAAAA/8QAFBEBAAAAAAAAAAAAAAAAAAAAAP/aAAwDAQACEQMRAD8AeKEKl0x0kFBRTVRjMoiDTkDsl8z2s7qxt3d93eQXSEkeyYZ5NdzkfCR2TDPJrucj4SB3ISR7Jhnk13OR8JHZMM8mu5yPhIHchJHsmGeTXc5Hwkdkwzya7nI+EgdyEkeyYZ5NdzkfCR2TDPJrucj4SB3ISR7Jhnk13OR8JHZMM8mu5yPhIHchJHsmGeTXc5Hwkdkwzya7nI+EgdyEkeyYZ5NdzkfCR2TDPJrucj4SB3ISR7Jhnk13OR8JN3RzGPndJT1IZwfDRskyXzZcwvbNYX/GyCxQhCAQhCAQhCAQhUGnOlYw6ikqjEZshYMgfkvneG91Y2tfwIL9CSPZMM8mu5yPhI7Jhnk13OR8JA7kJI9kwzya7nI+EjsmGeTXc5HwkDuQkj2TDPJrucj4SOyYZ5NdzkfCQO5CSPZMM8mu5yPhI7Jhnk13OR8JA7kJI9kwzya7nI+EjsmGeTXc5HwkDuQkj2TDPJrucj4SOyYZ5NdzkfCQO5CSPZMM8mu5yPhI7Jhnk13OR8JA7kJI9kwzya7nI+EnFg+I/OKeCfLk4WOOTLe9uEYH2v37ZrIJiEIQCxWubiOt5MXTsW1WK1zcR1vJi6diDMaldFaWowyKWopoJS18ojzRMcTZ5Od5Iu47coBuAG+dMbrRw7xGl5vF7qyeojiWHlzdIUwSUFV1o4d4jS83i91HWjh3iNLzeL3UsPpbxiqbV1NBR05oaW5eZS7hXMAzEiz2gHIC4gDYPCd7F0F0tZiVFHUtZwbjdsjN+V7DZwB743EHwHwoPnEdBsPc0llHTMlaDwbuAjtf+Vwy2c022g/pY7VW02BUD2MeKKmAc1rgPm8W5zcw/h862btyy+Efd4PRRdGEHDrbofE6Xm8Xuo626HxOl5vF7qskIK3rbofE6Xm8XurjWYBRNYS2ipS7tWsvTRWzPcGNv2u67grhRq7uW+kg/uGIJVJoNhsbbfMqdxO1znQRlzj4T2th+AsB3gF360cO8Rpebxe6rZZfWFpwzDKUS8Hw00jhHBFe2Z52kmwJygDvDeQO+gsutHDvEaXm8Xur860cO8Rpebxe6l/gGs3F2YjT0mKULIG1QHAmNrszS6+UuGd9xcZXA5S29ymugRevrRmnpaanNPBDCx8xzBkbWkO4MmzSBfKbk5b2BaLb00NW/FGH+gi9kLD/ACkPuFL6f/E5bjVvxRh/oIvZCDSIQhAIQhAIQhAJf69eJJ+XB0rUwEv9evEk/Lg6VqCp1Z4HSPwmjc+lp5Hlr8znQRucfrnja4tudgH9Fputuh8Tpebxe6qbVZxPRch/TvWrQVvW3Q+J0vN4vdR1t0PidLzeL3VZIQVc2AUDWucaKms0Fx/08W4C5/h8ym4ToTh4Y176KmdK9oLzwEdhfblaMtg0Xt57XNyvzEfsZfRyewVoKP7NnJb/ANIK/rRw7xGl5vF7qOtHDvEaXm8XuqxqquOJjpJHtjjaCXve4NaAN5LjsASsGuvh8YpqOjbG+le8RySva7M4neY+2GVo3XIN/wAEDC60cO8Rpebxe6qPHdEKKLI+GjpmmSRkbwaeMtBlcGCUNLdhaSCQLAi9+8tkqrSLuIfzFN0zUHCl0IwxjbChpj3yXQRucT4SS3eu3Wjh3iNLzeL3VbBY3WZrA6mQR8HFw1TO4sp4zuuLZnOAOYgZmiw3lw3ILzrRw7xGl5vF7q/Dohh3iNLzeL3UvcJ1o4tBiFPSYtQxQipLWxPivcF7sjSbSPa4ZthFwRe/4tlB591/aOwUoo+AhiijeZtjGNaQQGdrcC5btuAd222w2Dp0M4tofy9P0LUrPlL/AGeH8qf2Y009DOLaH8vT9C1BcoQhALFa5uI63kxdOxbVYrXNxHW8mLp2IIWojiWHlzdIVvaqobGx73mzGNLnm17NaLk2G/YFgtRHEsPLm6QrfyxNc0tcA5rgQ4EXBBFiCO+LIPOuB4FW1tLis+FyfMcPeXtNK5+d0mSPO5gdb6u7Xgb7HPlJICaepjEqSbCoxTQmARueyVhdnPC7HudwhALrh7T5r27yz79UGI0/ziHDsUEFFUZuEhkjzOaHDKQ19iScuzMMpsB+K3ehOh8OGUjaaIl+0vlkIAL5HWBcQNwsAAO8Gjad5C+duWXwj7vB6KLowtQ7csvhH3eD0UXRhBLQhCAUau7lvpIP7hikqNXdy30kH9wxBp0mvlAiXh8JMYu7hJcl75OEzRZA4/iD+l05VmtPdBoMUpeBkcY3tOaGUC5Y+1to2ZmkHaLjvd8BAuazH8cwWupPn1Y2vp6txa9oFspD2h5YMoylvCtItYHaCBYEOtKrB9UNZJVQT4riBrm09uAj7YgkG4zufvFwCdhLrC5sNrVQKP5SH3Cl9P8A4nLcat+KMP8AQReyFh/lIfcKX0/+Jy3GrfijD/QReyEGkQhCAQhCAQhCAS/168ST8uDpWpgJf69eJJ+XB0rUEbVZxPRch/TvWrWU1WcT0XIf071q0AhCEEfEfsZfRyewVoKP7NnJb/0s/iP2Mvo5PYK0FH9mzkt/6QccYwiGqgfBM3PFIAJG3LbgEG2ZpBG7vFJvSjCoKbSfB4YImwxMjhysaLAXnmJPnJO0k7SngsJpHq+mqcaosQbLG2OnaxrmEOznJI95sQLbpR/RBuwqrSLuIfzFN0zVaqq0i7iH8xTdM1BahVukGIUlPA6eqLGxRdsXPaHWPeyg7S4mwAG0lWQWA1qaBVuKCGOGpjhgZmc9jg+7pDsaTl2WAvblFBntGsPqMcxKLFJ4+AoKY/6GN3dyFjiQ87e8+ziRsu0NF7EpwJRYBqvx6Cenc/GXvgifEXQiaoymNjgTGGHtbFoy23JuoEn8pf7PD+VP7MaaehnFtD+Xp+halZ8pf7PD+VP7MaaehnFtD+Xp+haguUIQgFitc3EdbyYunYtqsVrm4jreTF07EGe1L4u2nwmHhSTG+SXgy1pcQ7hCCzI0FxBy5rgHe69gBdg9ctN4ZObze4sXqEpAMJjkPbOL5WtP8rBITlH4uuT4bjwBMlBV9ctN4ZObze4jrlpvDJzeb3FaXQgoqrSaN144S4zOByZo3xtGza8l4Ga2/K25/DeogniiDI821rQGtAL35WjKDlaCbbN9lf4jSNkjc13guCN7XDc5p7zgdoKiaMx/6WF5sXyMZJK61sz3tDnH8NtgO8AB3kFZ1QZ4JfUTe4jqgzwS+om9xadCDMdUGeCX1E3uL5fIyZjmseMwynaCC1wIcwuYbEC7Qdu+xWpVJpVB9S17TkkD4mNeO6DZZWxPF+S8kf8Aya095B9Q6VQG7Xh7JG7JGiOSQA+ASMaWn+t/CBuXXrlpvDJzeb3FYQQNY0NY0NaNjQNwC6IKvrlpvDJzeb3F+HSam8MnN5vcVpdfqBIa/MU+cUdK+MkQiYhtxZzncG65LTtYG2tY2PbG4Fhdl6t+KMP9BF7IS/8AlHUYFLTSDYXTWeBucRE7K4+cC4/A+YJgat+KMP8AQReyEGkQhCAQhCAQhCAS/wBevEk/Lg6VqYCX+vXiSflwdK1BB1Z1TGYPQ5nAXbJlG0k/XvvZo2n9AtP1QZ4JfUTe4qrUpRhuDUrzte4SbfA0TPDWDzbz+LiVvEGY6oM8EvqJvcR1QZ4JfUTe4tOhBmBUxSZmX2kEFpDmOykWNmvANtu+ykUWkUUYbDMXcKxoBLY3yBwAsH/Vg5b77Osd9rgXU7H4M1NKdgexrnxu/lexpLXD9R+oJHfXXCKZrIWAbyA5577nOF3OPhJKCP1y03hk5vN7iOuWm8MnN5vcVohBVdctN4ZObze4q3EcSFWGtgJAikZI5z2uZd8ZzsjyOAcGkgEutuGy99mnVHpRS3ETmnK4yxROcNhMUsgY9lx5nXB7xAKD7g0rpnXB4Rrmmz28FI+xG8Z2NLXfoSuvXLTeGTm83uKyija1oa0BrQLAAWAA3AAbgvpBV9ctN4ZObze4vl2k9MBe8vN5vhq2uhAg/lB4jw8dDI3ZDmnEd97tjLvI/h7wAO3Yb23Bx6GcW0P5en6FqUvykqRrfmT27M7ps47xcAzt+VbYfDYeBNrQzi2h/L0/QtQXKEIQCxWubiOt5MXTsW1WK1zcR1vJi6diCFqI4lh5c3SFMJL3URxLDy5ukK380ga0uN7AEmwLjsF9jRtJ8wQIfEMWxnEMXxCKkxMUcUEhY0STOij7R3BBrQA4lxLHHz7Ts3Jw6HYfWQUUUVZMKipbn4SUOc4OvI5ze2c0E2aWjd3kmME1d4HV0mIVTa+ad0fCuzFgp+DszhA50RuXgm+3YDusCLrc6g8Tnmwm0ri4RTPjhLr34MNa+2Y7wHPcB4AAO8gYsvcn8D/0oOjf3Ol9DD0YU6XuT+B/6UHRv7nS+hh6MILFIfW/rVqeH4DD5pIooHFtRPHsDp7H6sPtuaAe/tN9nagpk61MfqaTDJX0zXOmeWxsLQS5me93gAHaADbzkHvLz5pLjEHU2kpIqSeB0b3STyyi3CyPZZzv+AAO8AEHrFu5Vek32A9LTf3Ua+dFMfFbSRVIifAH5/q5O7GR5Zt/HLf9V9aTfYD0tN/dRoLVYvWLo9i9V836nVraTJwnDZpHszZsuTuGOvbK/fbultFWaS402ko6ipcLiGNz8u3aQO1bs3XdYX86BI0UGkfVZlB1VdPIzK+qdHJI6ONmxxDy5jbkgjYL7XgXG23oFLPURhjvmMtbKS+orJXufIdri1jiwd/+fhT3t/mCZiBR/KQ+4Uvp/wDE5bjVvxRh/oIvZCw/ykPuFL6f/E5bjVvxRh/oIvZCDSIQhAIQhAIQhAJf69eJJ+XB0rUwEv8AXrxJPy4OlagmamuI6LkydO9bGV5DSQ0uIBIaLXJA3C5AufOQFjtTXEdFyZOnetdWVbIo3yPJDGNc95DS4hrRmJDWgk7BuAJQIvSPEdKIYZ8RqasUAilayGluwh93WsxoBbIBmvcklwa47mpx6I4y+roaaokj4N8sbHubtAuRvbfblO8eYhL3TR2E4vh8uIxTvElGyTgS45Q2VtpGtdC/Yc5DW+e/fstTqn0inrcLhmnH1gL4y4DKHiN2UPAAsPAbbLtO7cA0mMfd5/RyewV1oPso+S32Vyxj7vP6OT2CutB9lHyW+yg7pC6wda1VJiMMVDNJFSRyiJ0rNjZpA9vCAP3Oa0OaBY7c19xCYGuTHqmlwx3zZrjLM8Q5mAlzGuY5z3NsN9mZb7LZ7g3CRukePU/A4XDBRzwNpHSOeZGgOme90bnPHnJj3bbAtA2BB6sVVpF3EP5im6Zq+9HMZFXSxVAjfCJBmyP7pu0ix/ovjSLuIfzFN0zUFqFgtdWkk1HhhdBI6KWSWONj27HDfI6x71xER39hI763oSw1zUeH1D6Cnq6ySkzSEsywF7XBxax15TZsdr79tswJBCCNq9wHHvnMFRUYrHU0wBM8LZ3yPGeI5Wubkyhwc5pIv/Cd6bCQWI6Pw4Pj+GMw+WQ8MYxOxzs92SS8E4mwFwWlx27i24T9QJP5S/2eH8qf2Y009DOLaH8vT9C1Kz5S/wBnh/Kn9mNNPQzi2h/L0/QtQXKEIQCxWubiOt5MXTsW1WK1zcR1vJi6diCFqI4lh5c3SFMJKXUvVyxYXDwMRqC90rpIgQ0j60tEge7tQCGgZXEXy7NoN2N1UqfEpPWw++gxeLahcInndKOHgDjmdFE9jYtpuQGuYS0HwA2F9llu8HweClgZBTxiKGMWY0Em1zckk7SSSSSd5K4dVKnxKT1sPvo6qVPiUnrYffQWMvcn8D/0oGjf3Ol9DD0YUDEcUqCMjqd9NG7Y6YvY619lgGE5Sd2Z1gL9/cvjDK2aIcDFTunhj7VrmuazIBuiPCEB+XcC0kgAAi4uQ0izOnGgNPikcUc8ksbY3FzeCLQSSMu3O1ysuqlT4lJ62H30dVKnxKT1sPvoLQBVOkx+oHpab+6jX11UqfEpPWw++qvEqiSc8FPC6mZ3TQXNLnlu0OD2EtbkIzWvmu0HYBtDUKq0o0djrqSWllfJHHJlzOjID+1eH2BcCNuWx2biVHocZqnN+6PlH8MrXsY14/mEcjg5v/I8BIUnqpU+JSeth99B96P4JHR0sNNG5zmRNytL7ZiL322AF9vgViqvqpU+JSeth99fhxSp8Rk9bD76BcfKQ+4Uvp/8TluNW/FGH+gi9kJYa+qmSWlp3StMT2zZRCTcta6NxzFw2PLiwbRsGUgE7Uz9W/FGH+gi9kINIhCEAhCEAhCEAl/r14kn5cHStTAS/wBevEk/Lg6VqCZqa4jouTJ071snsBBBAIOwg7QQd4ISy1SV0sWF0jYonVAc17nsa4NLCZnjNneQ2xy3ykg3uRe9hu+qlT4lJ62H30GJrNQOESTGQGeNpOYwskaI997C7C5o22sDsG5MHDcNhp4Y4YWCOKMBsbRuAHnO0nznaVE6qVPiUnrYffR1UqfEpPWw++gkYyf9NP6OT2CutB9lHyW+yqPE6+aQGKSndBC/tXvc5j8wdsMYyE5M17XdbfYbTs/cNxKoaODZTvqI2dqyVr2M7nZkPCEZyLWzNuNm2xQaJZjTHV/TYk+mfNJNGaZznR8GWgEuLSc2Zp/2hutvKs+qlT4lJ62H30dVKnxKT1sPvoLRVOkZ7SH8xTdM1fXVSp8Sk9bD76qcQqHznLOw0oj+sja5zSS5m0TZxdlmEg5bmxsXd4INUFQ6X6FUeJQiKpYTlN43tOWRhO/K6x2EDaCCDYbLgW+6TGapzdtE93ge17GNcP5hHI4PZ+Dh+p3rv1UqfEpPWw++gzmh+qHDcOm4ePhZphcRvmcCWAjKcrWNaLkEi5BO1bdVfVSp8Sk9bD76/HYrU2+4yHzcLD/9vQKj5S/2eH8qf2Y009DOLaH8vT9C1JfX9UPkbRvkGSQOmaYtv1YysNif4ib3zDYbC265dGhnFtD+Xp+haguUIQgFitc3EdbyYunYtqsVrm4jreTF07EFdqEgaMGjcN7pJi79H5R+lh/yUxkvdRHEsPLm6QphFBGqcTgjcGyTRxud3Ie9rSdttgJ27VJBSUxLVH9ViNdjNWHzEOfFJFI7KyzTluHsF9uVoYNlrAbStJqDnqXYQOGLiwSyNpi7/aaGizT/ACh/CDzWt3kDDqIWvY5rhdrgQ4HcQRYj+hUDRltqKm88URJO8lzA5zie+SSST4SrJyrtG/udL6GHowgslHGIwmQxCWMyjfHnbnGy+1l77jdc8YpJZaeWOKbgJHtc1kuXOWFwtnDcwuRe4277LzppXoTDQOpaenqJajHHS8I50ZLGNYQXMIc62V9w118xPdk2FkHpdU2lkDXU4B/3acfo6oYxw/Atc5p8ziFZ0YkEbBIQZMreELe5LrdsR5r3UDSb7Aelpv7qNBaoQs5p1iuIwU7ep9MKqpkkDAD3LGlriZHbQLAtA2kDtkF4yuiMhjEjDK0XcwOBeBs2ll7gdsP6hd0itUdLUx6R1zKqXhqgQScNJckF/Cwk2JA2C9hsG7YAnqgT/wApGBvzOkfbthMWg+Z0ZJH9WhbzVvxRh/oIvZCw/wApD7hS+n/xOW41b8UYf6CL2Qg0iEIQCEIQCEIQCX+vXiSflwdK1MBL/XrxJPy4OlagkaloWtwSkIG13CucfCeGcP8ApoH6LcLF6muI6LkydO9aXH8T+bUtRUWzcDFJJbw8Gwvt/wAIO8+Iwsc1j5Y2Pd3DXPa1zrmwytJuduzYpC8wUGH4VV0sk+I4m6LE6l7jEXNe9jA19ryBjTZrtu8tAAFtgN/RGiVFJFQ08clQ2rc2No4dos17bdoQbnN2thmv21r99BJx2MOpZwf9uT8R2hsQe8RvXXDYw2GIAWAYwAf+IXxjH3ef0cnsFdaD7KPkt9lB+1VZHE3NJIyNu7M9waLncLk2UPrlofG6f10fvKLphojBiVN83ndIyPM194y1rrtvba5rhbb4EkNIdVdCMUp8NoZJ3zOtJWSSPY9sMVr9wyNvb5bEXP8AEwfxXAeiYpWuaHNIc0gFpBuCDtBBG8Ko0ngDmQX71RT/APMoaR+BDiCPAVOwnDWU8EMEd8kTGRszG7srGhoue+bBRdIu4h/MU3TNQWoXy94AJJAA2knYAPOV9BKb5QMNS6CksJfmIkca4xgmwuwRudYbtr7X2ZsvfsgaVJXRSguikZK0GxLHB4vvtdp37R/Vd0g9GqOmbpFTnAzI6jEbPnrgZHRAODs7XOf3iGsIB/j3brB+IEh8peFuWgdbtrztJ8wDCB/Un+pTW0M4tofy9P0LUrPlL/Z4fyp/ZjTT0M4tofy9P0LUFyhCEAsVrm4jreTF07FtVitc3EdbyYunYghaiOJYeXN0hTBc4AXOwDeUvNQsoOCxAG5bJMHeY581v6OH9UwZoWva5rmhzXAhzSLggixBB3ggoPPGlGsKlxTEODq55IMJgddkcbHOfO5psHOy7r7bH+Fu7aSU69CdIaGrpc1CMtPE7gg3gzGGlrQ7KGnvWeF+fR/hHk2j5vH7qtMLwampmFlPBFTsJzFsTGsaXEAFxDRvs0C/mCCW5V2jf3Ol9DD0YVhI8BpJNgAST5gq7RlwNFSkbuBh6MIPnSnFZqajnnhg+cSRtzNiuRmsdu4EmwubW22ts3pKadaysMxLCLOha3EnuZZgjJLCyTa4TZbFpjzAC9+33bF6AVVDorQMm4ZtHTtmvfhBCwPv4c4F7+dBw0HhqWYdSNqiTUCJnCZtrr22BxO9wFgfODtO9d9JvsB6Wm/uo1aqn0qlDacEmw4Wm/uo/wD9/RBcIKEIE3oN/wCrcV9HL0sKcig0+BUscz52U8TJ3giSVsbRI4EgkOeBc7Wg7fAFOQKP5SH3Cl9P/ictxq34ow/0EXshYX5SMrfmVI24zGckDv2ERBP6Zh/VbrVvxRh/oIvZCDSIQhAIQhAIQhAJf69eJJ+XB0rUwEv9evEk/Lg6VqCZqa4jouTJ071otJcONRRVUDdjpYZY2/i+MtG/zlZrUvIDgdHY3sJQfMRO/Z/ytug8zYFXYLDg9dT1lMG4mDM1meFxm4S1osslvqsjh2zbt7k7DexbmpGlqGYNAJg5t3SOhDthETnXZsO4E5nDzOB3Fait0UoJpeFmo6eWXZ9Y+Fjn9r3PbEX2K1QQ8Y+7z+jk9grrQfZR8lvsrhjjwKWoJ3CKQn8AwrthzgYYiDcFjLH/AMQg6zzNY1znENa0EuJ3AAXJP6JS6iWPqZcSxKUfWTyhjT4P/de0bd31kQ3fwBNuWJrmlrgHNIIcCLggixBHfCi4Xg9NTMLKeCOnYSXFsbGsaXEAFxDRvs0C/mCCYqrSLuIfzFN0zVaqn0mlDWQXNr1FMB+PDD9j/RBcBJ3XtJIKjDeHz9S+EHzrLexcHjMHW7/BZsv/AJ2TiC41dHHKwsljZLG7umPaHNO2+1p2HaECNq62jdpDhpwTIAQwVfzdoZCYzITIHMAAuI7k3H8nfCfCrsL0do6YuNPSwU5d3RiibGT5iWgXVigSfyl/s8P5U/sxpp6GcW0P5en6FqVXyl3jJh4vtvObd+1oxdNXQzi2h/L0/QtQXKEIQCx2t2mfJg1YyNjpHkR5WsaXOP17DsaNp2BbFCDzTonpljeHwRwwYa8hpdmL6ec5w5xdZwFhcZjYix8N1o/pn0g8kD1FT+6eaECM+mfSDyQPUVP7o+mfSDyQPUVP7p5oQIKt1taQSjK7CrR/xsFPUdt5nG98vhAtfcdmwlJrYx+MnLhXaG5LDT1BAcTclpvcXJJI3XN9ifqECM+mfSDyQPUVP7o+mfSDyQPUVP7p5oQIz6Z9IPJA9RU/uoVVrTx6V15MJztF8rDT1GQXblcSL9sSCRt7xNht2+gEIELSa39IWNy9Sy8Duc1PUFwHgLr9t+J2+Eneu/0z6QeSB6ip/dPNCBGfTPpB5IHqKn90fTPpB5IHN6n9080IPL2mOkGM4lG1tRh0gc1+cPZTzA2AIDA03Ab2xPhJ3kr0Bq9hczCqFr2ljmwRBzXAtcCG7QQdoK0KEAhCEAhCEAhCEAsLrrpJJcHnZHG+R5fDZrGlztkoJ7Vout0hB5u0X06xyggihhwxxYwEOzU85z3cXAkC1nDNa4tsABvYWvvpn0g8kD1FT+6eaECM+mfSDyQPUVP7o+mfSDyQPUVP7p5oQIKs1saQSEB2FdoLHIKeoALgbguN7kCw2btm26KPWzpBFcNwr6v+Fhp6izTe5ym9w3zd7vWGxP1CBGfTPpB5IHqKn90fTPpB5IHqKn9080IEZ9M+kHkgeoqf3UCp1oY7I4mXCeEG0NaaepDWgixsAdrj/Mdvgttv6CQgQ1Nrh0ia3KcL4S24up6jNbvAkHafOu30z6QeSB6ip/dPNCBGfTPpB5IHqKn91+HXPpB5IHN6n909EIPLGmeLYxiYj4fD5WvYXHOynmBOYAZbEEBoy7AP5iTcm69IaIRubh9E1wLXCnpw4EEEEQtBBB2g+ZW6EAhCEAhCEAhCEAhCEAhCEAhCEAhCEAhCEAhCEAhCEAhCEAhCEAhCEAhCEAhCEAhCEAhCEAhCEAhCEAhCEAhCEAhCEAhCE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2763596" y="2428868"/>
            <a:ext cx="1126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start state</a:t>
            </a:r>
            <a:endParaRPr lang="en-GB" dirty="0">
              <a:latin typeface="+mj-lt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588738" y="2424890"/>
            <a:ext cx="1128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goal state</a:t>
            </a:r>
            <a:endParaRPr lang="en-GB" dirty="0">
              <a:latin typeface="+mj-lt"/>
            </a:endParaRPr>
          </a:p>
        </p:txBody>
      </p:sp>
      <p:sp>
        <p:nvSpPr>
          <p:cNvPr id="9" name="Rectangle 143"/>
          <p:cNvSpPr txBox="1">
            <a:spLocks noChangeArrowheads="1"/>
          </p:cNvSpPr>
          <p:nvPr/>
        </p:nvSpPr>
        <p:spPr bwMode="auto">
          <a:xfrm>
            <a:off x="3363680" y="3533094"/>
            <a:ext cx="2071702" cy="211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8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Rectangle 143"/>
          <p:cNvSpPr txBox="1">
            <a:spLocks noChangeArrowheads="1"/>
          </p:cNvSpPr>
          <p:nvPr/>
        </p:nvSpPr>
        <p:spPr bwMode="auto">
          <a:xfrm>
            <a:off x="3722908" y="3868972"/>
            <a:ext cx="2071702" cy="211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YES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11" name="Tabella 10"/>
          <p:cNvGraphicFramePr>
            <a:graphicFrameLocks noGrp="1"/>
          </p:cNvGraphicFramePr>
          <p:nvPr/>
        </p:nvGraphicFramePr>
        <p:xfrm>
          <a:off x="2714613" y="1151148"/>
          <a:ext cx="1214445" cy="1295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4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70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70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70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ella 11"/>
          <p:cNvGraphicFramePr>
            <a:graphicFrameLocks noGrp="1"/>
          </p:cNvGraphicFramePr>
          <p:nvPr/>
        </p:nvGraphicFramePr>
        <p:xfrm>
          <a:off x="4500562" y="1142984"/>
          <a:ext cx="1214445" cy="1295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4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7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7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70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/>
          <a:lstStyle/>
          <a:p>
            <a:r>
              <a:rPr lang="en-US" dirty="0">
                <a:latin typeface="+mj-lt"/>
              </a:rPr>
              <a:t>8-puzzle: a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good </a:t>
            </a:r>
            <a:r>
              <a:rPr lang="en-US" dirty="0">
                <a:latin typeface="+mj-lt"/>
              </a:rPr>
              <a:t>heuristic ?</a:t>
            </a:r>
            <a:endParaRPr lang="en-GB" i="1" dirty="0"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5720" y="588961"/>
            <a:ext cx="8858280" cy="5126055"/>
          </a:xfrm>
        </p:spPr>
        <p:txBody>
          <a:bodyPr/>
          <a:lstStyle/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h2:  sum of the distances of the tile from their goal positions</a:t>
            </a:r>
          </a:p>
          <a:p>
            <a:r>
              <a:rPr lang="en-US" b="1" dirty="0">
                <a:latin typeface="+mj-lt"/>
              </a:rPr>
              <a:t>Manhattan distance</a:t>
            </a:r>
            <a:r>
              <a:rPr lang="en-US" dirty="0">
                <a:latin typeface="+mj-lt"/>
              </a:rPr>
              <a:t>: sum of horizontal and vertical distances. </a:t>
            </a:r>
            <a:endParaRPr lang="en-US" dirty="0">
              <a:solidFill>
                <a:schemeClr val="tx2"/>
              </a:solidFill>
              <a:latin typeface="+mj-lt"/>
            </a:endParaRPr>
          </a:p>
          <a:p>
            <a:r>
              <a:rPr lang="en-US" dirty="0">
                <a:latin typeface="+mj-lt"/>
              </a:rPr>
              <a:t>Question: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h2(start state)</a:t>
            </a:r>
            <a:r>
              <a:rPr lang="en-US" dirty="0">
                <a:latin typeface="+mj-lt"/>
              </a:rPr>
              <a:t> = </a:t>
            </a:r>
          </a:p>
          <a:p>
            <a:r>
              <a:rPr lang="en-US" dirty="0">
                <a:latin typeface="+mj-lt"/>
              </a:rPr>
              <a:t>Question: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is h2 admissible </a:t>
            </a:r>
            <a:r>
              <a:rPr lang="en-US" dirty="0">
                <a:latin typeface="+mj-lt"/>
              </a:rPr>
              <a:t>?</a:t>
            </a:r>
          </a:p>
          <a:p>
            <a:r>
              <a:rPr lang="en-US" dirty="0">
                <a:latin typeface="+mj-lt"/>
              </a:rPr>
              <a:t>Question: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why</a:t>
            </a:r>
            <a:r>
              <a:rPr lang="en-US" dirty="0">
                <a:latin typeface="+mj-lt"/>
              </a:rPr>
              <a:t> ?</a:t>
            </a:r>
          </a:p>
          <a:p>
            <a:pPr lvl="1"/>
            <a:r>
              <a:rPr lang="en-US" dirty="0">
                <a:latin typeface="+mj-lt"/>
              </a:rPr>
              <a:t>Any tile that is out of place must be moved </a:t>
            </a:r>
            <a:r>
              <a:rPr lang="en-US" u="sng" dirty="0">
                <a:latin typeface="+mj-lt"/>
              </a:rPr>
              <a:t>at least</a:t>
            </a:r>
            <a:r>
              <a:rPr lang="en-US" dirty="0">
                <a:latin typeface="+mj-lt"/>
              </a:rPr>
              <a:t> by [Manhattan distance].</a:t>
            </a:r>
          </a:p>
        </p:txBody>
      </p:sp>
      <p:sp>
        <p:nvSpPr>
          <p:cNvPr id="2050" name="AutoShape 2" descr="data:image/jpeg;base64,/9j/4AAQSkZJRgABAQAAAQABAAD/2wCEAAkGBg8SEBITEhATEBEVGRUXEBQVExgUFBoVFRQhFRUVFhIXHCcfFxkjGxIXHy8gIycpLC0tFR8xNTAqNSc3LSoBCQoKBQUFDQUFDSkYEhgpKSkpKSkpKSkpKSkpKSkpKSkpKSkpKSkpKSkpKSkpKSkpKSkpKSkpKSkpKSkpKSkpKf/AABEIAJMBVwMBIgACEQEDEQH/xAAcAAACAwEBAQEAAAAAAAAAAAAABwQFBgMIAgH/xABMEAABAwICBAUPCgUEAQUAAAABAAIDBBEFEgYHITETNXKUsxUWGCIyQVFUVWFzk7LS0wgUFyMzNHF0gdFCUpG0wyRTobGCNkNiwfH/xAAUAQEAAAAAAAAAAAAAAAAAAAAA/8QAFBEBAAAAAAAAAAAAAAAAAAAAAP/aAAwDAQACEQMRAD8AeKEKl0x0kFBRTVRjMoiDTkDsl8z2s7qxt3d93eQXSEkeyYZ5NdzkfCR2TDPJrucj4SB3ISR7Jhnk13OR8JHZMM8mu5yPhIHchJHsmGeTXc5Hwkdkwzya7nI+EgdyEkeyYZ5NdzkfCR2TDPJrucj4SB3ISR7Jhnk13OR8JHZMM8mu5yPhIHchJHsmGeTXc5Hwkdkwzya7nI+EgdyEkeyYZ5NdzkfCR2TDPJrucj4SB3ISR7Jhnk13OR8JN3RzGPndJT1IZwfDRskyXzZcwvbNYX/GyCxQhCAQhCAQhCAQhUGnOlYw6ikqjEZshYMgfkvneG91Y2tfwIL9CSPZMM8mu5yPhI7Jhnk13OR8JA7kJI9kwzya7nI+EjsmGeTXc5HwkDuQkj2TDPJrucj4SOyYZ5NdzkfCQO5CSPZMM8mu5yPhI7Jhnk13OR8JA7kJI9kwzya7nI+EjsmGeTXc5HwkDuQkj2TDPJrucj4SOyYZ5NdzkfCQO5CSPZMM8mu5yPhI7Jhnk13OR8JA7kJI9kwzya7nI+EnFg+I/OKeCfLk4WOOTLe9uEYH2v37ZrIJiEIQCxWubiOt5MXTsW1WK1zcR1vJi6diDMaldFaWowyKWopoJS18ojzRMcTZ5Od5Iu47coBuAG+dMbrRw7xGl5vF7qyeojiWHlzdIUwSUFV1o4d4jS83i91HWjh3iNLzeL3UsPpbxiqbV1NBR05oaW5eZS7hXMAzEiz2gHIC4gDYPCd7F0F0tZiVFHUtZwbjdsjN+V7DZwB743EHwHwoPnEdBsPc0llHTMlaDwbuAjtf+Vwy2c022g/pY7VW02BUD2MeKKmAc1rgPm8W5zcw/h862btyy+Efd4PRRdGEHDrbofE6Xm8Xuo626HxOl5vF7qskIK3rbofE6Xm8XurjWYBRNYS2ipS7tWsvTRWzPcGNv2u67grhRq7uW+kg/uGIJVJoNhsbbfMqdxO1znQRlzj4T2th+AsB3gF360cO8Rpebxe6rZZfWFpwzDKUS8Hw00jhHBFe2Z52kmwJygDvDeQO+gsutHDvEaXm8Xur860cO8Rpebxe6l/gGs3F2YjT0mKULIG1QHAmNrszS6+UuGd9xcZXA5S29ymugRevrRmnpaanNPBDCx8xzBkbWkO4MmzSBfKbk5b2BaLb00NW/FGH+gi9kLD/ACkPuFL6f/E5bjVvxRh/oIvZCDSIQhAIQhAIQhAJf69eJJ+XB0rUwEv9evEk/Lg6VqCp1Z4HSPwmjc+lp5Hlr8znQRucfrnja4tudgH9Fputuh8Tpebxe6qbVZxPRch/TvWrQVvW3Q+J0vN4vdR1t0PidLzeL3VZIQVc2AUDWucaKms0Fx/08W4C5/h8ym4ToTh4Y176KmdK9oLzwEdhfblaMtg0Xt57XNyvzEfsZfRyewVoKP7NnJb/ANIK/rRw7xGl5vF7qOtHDvEaXm8XuqxqquOJjpJHtjjaCXve4NaAN5LjsASsGuvh8YpqOjbG+le8RySva7M4neY+2GVo3XIN/wAEDC60cO8Rpebxe6qPHdEKKLI+GjpmmSRkbwaeMtBlcGCUNLdhaSCQLAi9+8tkqrSLuIfzFN0zUHCl0IwxjbChpj3yXQRucT4SS3eu3Wjh3iNLzeL3VbBY3WZrA6mQR8HFw1TO4sp4zuuLZnOAOYgZmiw3lw3ILzrRw7xGl5vF7q/Dohh3iNLzeL3UvcJ1o4tBiFPSYtQxQipLWxPivcF7sjSbSPa4ZthFwRe/4tlB591/aOwUoo+AhiijeZtjGNaQQGdrcC5btuAd222w2Dp0M4tofy9P0LUrPlL/AGeH8qf2Y009DOLaH8vT9C1BcoQhALFa5uI63kxdOxbVYrXNxHW8mLp2IIWojiWHlzdIVvaqobGx73mzGNLnm17NaLk2G/YFgtRHEsPLm6QrfyxNc0tcA5rgQ4EXBBFiCO+LIPOuB4FW1tLis+FyfMcPeXtNK5+d0mSPO5gdb6u7Xgb7HPlJICaepjEqSbCoxTQmARueyVhdnPC7HudwhALrh7T5r27yz79UGI0/ziHDsUEFFUZuEhkjzOaHDKQ19iScuzMMpsB+K3ehOh8OGUjaaIl+0vlkIAL5HWBcQNwsAAO8Gjad5C+duWXwj7vB6KLowtQ7csvhH3eD0UXRhBLQhCAUau7lvpIP7hikqNXdy30kH9wxBp0mvlAiXh8JMYu7hJcl75OEzRZA4/iD+l05VmtPdBoMUpeBkcY3tOaGUC5Y+1to2ZmkHaLjvd8BAuazH8cwWupPn1Y2vp6txa9oFspD2h5YMoylvCtItYHaCBYEOtKrB9UNZJVQT4riBrm09uAj7YgkG4zufvFwCdhLrC5sNrVQKP5SH3Cl9P8A4nLcat+KMP8AQReyFh/lIfcKX0/+Jy3GrfijD/QReyEGkQhCAQhCAQhCAS/168ST8uDpWpgJf69eJJ+XB0rUEbVZxPRch/TvWrWU1WcT0XIf071q0AhCEEfEfsZfRyewVoKP7NnJb/0s/iP2Mvo5PYK0FH9mzkt/6QccYwiGqgfBM3PFIAJG3LbgEG2ZpBG7vFJvSjCoKbSfB4YImwxMjhysaLAXnmJPnJO0k7SngsJpHq+mqcaosQbLG2OnaxrmEOznJI95sQLbpR/RBuwqrSLuIfzFN0zVaqq0i7iH8xTdM1BahVukGIUlPA6eqLGxRdsXPaHWPeyg7S4mwAG0lWQWA1qaBVuKCGOGpjhgZmc9jg+7pDsaTl2WAvblFBntGsPqMcxKLFJ4+AoKY/6GN3dyFjiQ87e8+ziRsu0NF7EpwJRYBqvx6Cenc/GXvgifEXQiaoymNjgTGGHtbFoy23JuoEn8pf7PD+VP7MaaehnFtD+Xp+halZ8pf7PD+VP7MaaehnFtD+Xp+haguUIQgFitc3EdbyYunYtqsVrm4jreTF07EGe1L4u2nwmHhSTG+SXgy1pcQ7hCCzI0FxBy5rgHe69gBdg9ctN4ZObze4sXqEpAMJjkPbOL5WtP8rBITlH4uuT4bjwBMlBV9ctN4ZObze4jrlpvDJzeb3FaXQgoqrSaN144S4zOByZo3xtGza8l4Ga2/K25/DeogniiDI821rQGtAL35WjKDlaCbbN9lf4jSNkjc13guCN7XDc5p7zgdoKiaMx/6WF5sXyMZJK61sz3tDnH8NtgO8AB3kFZ1QZ4JfUTe4jqgzwS+om9xadCDMdUGeCX1E3uL5fIyZjmseMwynaCC1wIcwuYbEC7Qdu+xWpVJpVB9S17TkkD4mNeO6DZZWxPF+S8kf8Aya095B9Q6VQG7Xh7JG7JGiOSQA+ASMaWn+t/CBuXXrlpvDJzeb3FYQQNY0NY0NaNjQNwC6IKvrlpvDJzeb3F+HSam8MnN5vcVpdfqBIa/MU+cUdK+MkQiYhtxZzncG65LTtYG2tY2PbG4Fhdl6t+KMP9BF7IS/8AlHUYFLTSDYXTWeBucRE7K4+cC4/A+YJgat+KMP8AQReyEGkQhCAQhCAQhCAS/wBevEk/Lg6VqYCX+vXiSflwdK1BB1Z1TGYPQ5nAXbJlG0k/XvvZo2n9AtP1QZ4JfUTe4qrUpRhuDUrzte4SbfA0TPDWDzbz+LiVvEGY6oM8EvqJvcR1QZ4JfUTe4tOhBmBUxSZmX2kEFpDmOykWNmvANtu+ykUWkUUYbDMXcKxoBLY3yBwAsH/Vg5b77Osd9rgXU7H4M1NKdgexrnxu/lexpLXD9R+oJHfXXCKZrIWAbyA5577nOF3OPhJKCP1y03hk5vN7iOuWm8MnN5vcVohBVdctN4ZObze4q3EcSFWGtgJAikZI5z2uZd8ZzsjyOAcGkgEutuGy99mnVHpRS3ETmnK4yxROcNhMUsgY9lx5nXB7xAKD7g0rpnXB4Rrmmz28FI+xG8Z2NLXfoSuvXLTeGTm83uKyija1oa0BrQLAAWAA3AAbgvpBV9ctN4ZObze4vl2k9MBe8vN5vhq2uhAg/lB4jw8dDI3ZDmnEd97tjLvI/h7wAO3Yb23Bx6GcW0P5en6FqUvykqRrfmT27M7ps47xcAzt+VbYfDYeBNrQzi2h/L0/QtQXKEIQCxWubiOt5MXTsW1WK1zcR1vJi6diCFqI4lh5c3SFMJL3URxLDy5ukK380ga0uN7AEmwLjsF9jRtJ8wQIfEMWxnEMXxCKkxMUcUEhY0STOij7R3BBrQA4lxLHHz7Ts3Jw6HYfWQUUUVZMKipbn4SUOc4OvI5ze2c0E2aWjd3kmME1d4HV0mIVTa+ad0fCuzFgp+DszhA50RuXgm+3YDusCLrc6g8Tnmwm0ri4RTPjhLr34MNa+2Y7wHPcB4AAO8gYsvcn8D/0oOjf3Ol9DD0YU6XuT+B/6UHRv7nS+hh6MILFIfW/rVqeH4DD5pIooHFtRPHsDp7H6sPtuaAe/tN9nagpk61MfqaTDJX0zXOmeWxsLQS5me93gAHaADbzkHvLz5pLjEHU2kpIqSeB0b3STyyi3CyPZZzv+AAO8AEHrFu5Vek32A9LTf3Ua+dFMfFbSRVIifAH5/q5O7GR5Zt/HLf9V9aTfYD0tN/dRoLVYvWLo9i9V836nVraTJwnDZpHszZsuTuGOvbK/fbultFWaS402ko6ipcLiGNz8u3aQO1bs3XdYX86BI0UGkfVZlB1VdPIzK+qdHJI6ONmxxDy5jbkgjYL7XgXG23oFLPURhjvmMtbKS+orJXufIdri1jiwd/+fhT3t/mCZiBR/KQ+4Uvp/wDE5bjVvxRh/oIvZCw/ykPuFL6f/E5bjVvxRh/oIvZCDSIQhAIQhAIQhAJf69eJJ+XB0rUwEv8AXrxJPy4OlagmamuI6LkydO9bGV5DSQ0uIBIaLXJA3C5AufOQFjtTXEdFyZOnetdWVbIo3yPJDGNc95DS4hrRmJDWgk7BuAJQIvSPEdKIYZ8RqasUAilayGluwh93WsxoBbIBmvcklwa47mpx6I4y+roaaokj4N8sbHubtAuRvbfblO8eYhL3TR2E4vh8uIxTvElGyTgS45Q2VtpGtdC/Yc5DW+e/fstTqn0inrcLhmnH1gL4y4DKHiN2UPAAsPAbbLtO7cA0mMfd5/RyewV1oPso+S32Vyxj7vP6OT2CutB9lHyW+yg7pC6wda1VJiMMVDNJFSRyiJ0rNjZpA9vCAP3Oa0OaBY7c19xCYGuTHqmlwx3zZrjLM8Q5mAlzGuY5z3NsN9mZb7LZ7g3CRukePU/A4XDBRzwNpHSOeZGgOme90bnPHnJj3bbAtA2BB6sVVpF3EP5im6Zq+9HMZFXSxVAjfCJBmyP7pu0ix/ovjSLuIfzFN0zUFqFgtdWkk1HhhdBI6KWSWONj27HDfI6x71xER39hI763oSw1zUeH1D6Cnq6ySkzSEsywF7XBxax15TZsdr79tswJBCCNq9wHHvnMFRUYrHU0wBM8LZ3yPGeI5Wubkyhwc5pIv/Cd6bCQWI6Pw4Pj+GMw+WQ8MYxOxzs92SS8E4mwFwWlx27i24T9QJP5S/2eH8qf2Y009DOLaH8vT9C1Kz5S/wBnh/Kn9mNNPQzi2h/L0/QtQXKEIQCxWubiOt5MXTsW1WK1zcR1vJi6diCFqI4lh5c3SFMJKXUvVyxYXDwMRqC90rpIgQ0j60tEge7tQCGgZXEXy7NoN2N1UqfEpPWw++gxeLahcInndKOHgDjmdFE9jYtpuQGuYS0HwA2F9llu8HweClgZBTxiKGMWY0Em1zckk7SSSSSd5K4dVKnxKT1sPvo6qVPiUnrYffQWMvcn8D/0oGjf3Ol9DD0YUDEcUqCMjqd9NG7Y6YvY619lgGE5Sd2Z1gL9/cvjDK2aIcDFTunhj7VrmuazIBuiPCEB+XcC0kgAAi4uQ0izOnGgNPikcUc8ksbY3FzeCLQSSMu3O1ysuqlT4lJ62H30dVKnxKT1sPvoLQBVOkx+oHpab+6jX11UqfEpPWw++qvEqiSc8FPC6mZ3TQXNLnlu0OD2EtbkIzWvmu0HYBtDUKq0o0djrqSWllfJHHJlzOjID+1eH2BcCNuWx2biVHocZqnN+6PlH8MrXsY14/mEcjg5v/I8BIUnqpU+JSeth99B96P4JHR0sNNG5zmRNytL7ZiL322AF9vgViqvqpU+JSeth99fhxSp8Rk9bD76BcfKQ+4Uvp/8TluNW/FGH+gi9kJYa+qmSWlp3StMT2zZRCTcta6NxzFw2PLiwbRsGUgE7Uz9W/FGH+gi9kINIhCEAhCEAhCEAl/r14kn5cHStTAS/wBevEk/Lg6VqCZqa4jouTJ071snsBBBAIOwg7QQd4ISy1SV0sWF0jYonVAc17nsa4NLCZnjNneQ2xy3ykg3uRe9hu+qlT4lJ62H30GJrNQOESTGQGeNpOYwskaI997C7C5o22sDsG5MHDcNhp4Y4YWCOKMBsbRuAHnO0nznaVE6qVPiUnrYffR1UqfEpPWw++gkYyf9NP6OT2CutB9lHyW+yqPE6+aQGKSndBC/tXvc5j8wdsMYyE5M17XdbfYbTs/cNxKoaODZTvqI2dqyVr2M7nZkPCEZyLWzNuNm2xQaJZjTHV/TYk+mfNJNGaZznR8GWgEuLSc2Zp/2hutvKs+qlT4lJ62H30dVKnxKT1sPvoLRVOkZ7SH8xTdM1fXVSp8Sk9bD76qcQqHznLOw0oj+sja5zSS5m0TZxdlmEg5bmxsXd4INUFQ6X6FUeJQiKpYTlN43tOWRhO/K6x2EDaCCDYbLgW+6TGapzdtE93ge17GNcP5hHI4PZ+Dh+p3rv1UqfEpPWw++gzmh+qHDcOm4ePhZphcRvmcCWAjKcrWNaLkEi5BO1bdVfVSp8Sk9bD76/HYrU2+4yHzcLD/9vQKj5S/2eH8qf2Y009DOLaH8vT9C1JfX9UPkbRvkGSQOmaYtv1YysNif4ib3zDYbC265dGhnFtD+Xp+haguUIQgFitc3EdbyYunYtqsVrm4jreTF07EFdqEgaMGjcN7pJi79H5R+lh/yUxkvdRHEsPLm6QphFBGqcTgjcGyTRxud3Ie9rSdttgJ27VJBSUxLVH9ViNdjNWHzEOfFJFI7KyzTluHsF9uVoYNlrAbStJqDnqXYQOGLiwSyNpi7/aaGizT/ACh/CDzWt3kDDqIWvY5rhdrgQ4HcQRYj+hUDRltqKm88URJO8lzA5zie+SSST4SrJyrtG/udL6GHowgslHGIwmQxCWMyjfHnbnGy+1l77jdc8YpJZaeWOKbgJHtc1kuXOWFwtnDcwuRe4277LzppXoTDQOpaenqJajHHS8I50ZLGNYQXMIc62V9w118xPdk2FkHpdU2lkDXU4B/3acfo6oYxw/Atc5p8ziFZ0YkEbBIQZMreELe5LrdsR5r3UDSb7Aelpv7qNBaoQs5p1iuIwU7ep9MKqpkkDAD3LGlriZHbQLAtA2kDtkF4yuiMhjEjDK0XcwOBeBs2ll7gdsP6hd0itUdLUx6R1zKqXhqgQScNJckF/Cwk2JA2C9hsG7YAnqgT/wApGBvzOkfbthMWg+Z0ZJH9WhbzVvxRh/oIvZCw/wApD7hS+n/xOW41b8UYf6CL2Qg0iEIQCEIQCEIQCX+vXiSflwdK1MBL/XrxJPy4OlagkaloWtwSkIG13CucfCeGcP8ApoH6LcLF6muI6LkydO9aXH8T+bUtRUWzcDFJJbw8Gwvt/wAIO8+Iwsc1j5Y2Pd3DXPa1zrmwytJuduzYpC8wUGH4VV0sk+I4m6LE6l7jEXNe9jA19ryBjTZrtu8tAAFtgN/RGiVFJFQ08clQ2rc2No4dos17bdoQbnN2thmv21r99BJx2MOpZwf9uT8R2hsQe8RvXXDYw2GIAWAYwAf+IXxjH3ef0cnsFdaD7KPkt9lB+1VZHE3NJIyNu7M9waLncLk2UPrlofG6f10fvKLphojBiVN83ndIyPM194y1rrtvba5rhbb4EkNIdVdCMUp8NoZJ3zOtJWSSPY9sMVr9wyNvb5bEXP8AEwfxXAeiYpWuaHNIc0gFpBuCDtBBG8Ko0ngDmQX71RT/APMoaR+BDiCPAVOwnDWU8EMEd8kTGRszG7srGhoue+bBRdIu4h/MU3TNQWoXy94AJJAA2knYAPOV9BKb5QMNS6CksJfmIkca4xgmwuwRudYbtr7X2ZsvfsgaVJXRSguikZK0GxLHB4vvtdp37R/Vd0g9GqOmbpFTnAzI6jEbPnrgZHRAODs7XOf3iGsIB/j3brB+IEh8peFuWgdbtrztJ8wDCB/Un+pTW0M4tofy9P0LUrPlL/Z4fyp/ZjTT0M4tofy9P0LUFyhCEAsVrm4jreTF07FtVitc3EdbyYunYghaiOJYeXN0hTBc4AXOwDeUvNQsoOCxAG5bJMHeY581v6OH9UwZoWva5rmhzXAhzSLggixBB3ggoPPGlGsKlxTEODq55IMJgddkcbHOfO5psHOy7r7bH+Fu7aSU69CdIaGrpc1CMtPE7gg3gzGGlrQ7KGnvWeF+fR/hHk2j5vH7qtMLwampmFlPBFTsJzFsTGsaXEAFxDRvs0C/mCCW5V2jf3Ol9DD0YVhI8BpJNgAST5gq7RlwNFSkbuBh6MIPnSnFZqajnnhg+cSRtzNiuRmsdu4EmwubW22ts3pKadaysMxLCLOha3EnuZZgjJLCyTa4TZbFpjzAC9+33bF6AVVDorQMm4ZtHTtmvfhBCwPv4c4F7+dBw0HhqWYdSNqiTUCJnCZtrr22BxO9wFgfODtO9d9JvsB6Wm/uo1aqn0qlDacEmw4Wm/uo/wD9/RBcIKEIE3oN/wCrcV9HL0sKcig0+BUscz52U8TJ3giSVsbRI4EgkOeBc7Wg7fAFOQKP5SH3Cl9P/ictxq34ow/0EXshYX5SMrfmVI24zGckDv2ERBP6Zh/VbrVvxRh/oIvZCDSIQhAIQhAIQhAJf69eJJ+XB0rUwEv9evEk/Lg6VqCZqa4jouTJ071otJcONRRVUDdjpYZY2/i+MtG/zlZrUvIDgdHY3sJQfMRO/Z/ytug8zYFXYLDg9dT1lMG4mDM1meFxm4S1osslvqsjh2zbt7k7DexbmpGlqGYNAJg5t3SOhDthETnXZsO4E5nDzOB3Fait0UoJpeFmo6eWXZ9Y+Fjn9r3PbEX2K1QQ8Y+7z+jk9grrQfZR8lvsrhjjwKWoJ3CKQn8AwrthzgYYiDcFjLH/AMQg6zzNY1znENa0EuJ3AAXJP6JS6iWPqZcSxKUfWTyhjT4P/de0bd31kQ3fwBNuWJrmlrgHNIIcCLggixBHfCi4Xg9NTMLKeCOnYSXFsbGsaXEAFxDRvs0C/mCCYqrSLuIfzFN0zVaqn0mlDWQXNr1FMB+PDD9j/RBcBJ3XtJIKjDeHz9S+EHzrLexcHjMHW7/BZsv/AJ2TiC41dHHKwsljZLG7umPaHNO2+1p2HaECNq62jdpDhpwTIAQwVfzdoZCYzITIHMAAuI7k3H8nfCfCrsL0do6YuNPSwU5d3RiibGT5iWgXVigSfyl/s8P5U/sxpp6GcW0P5en6FqVXyl3jJh4vtvObd+1oxdNXQzi2h/L0/QtQXKEIQCx2t2mfJg1YyNjpHkR5WsaXOP17DsaNp2BbFCDzTonpljeHwRwwYa8hpdmL6ec5w5xdZwFhcZjYix8N1o/pn0g8kD1FT+6eaECM+mfSDyQPUVP7o+mfSDyQPUVP7p5oQIKt1taQSjK7CrR/xsFPUdt5nG98vhAtfcdmwlJrYx+MnLhXaG5LDT1BAcTclpvcXJJI3XN9ifqECM+mfSDyQPUVP7o+mfSDyQPUVP7p5oQIz6Z9IPJA9RU/uoVVrTx6V15MJztF8rDT1GQXblcSL9sSCRt7xNht2+gEIELSa39IWNy9Sy8Duc1PUFwHgLr9t+J2+Eneu/0z6QeSB6ip/dPNCBGfTPpB5IHqKn90fTPpB5IHN6n9080IPL2mOkGM4lG1tRh0gc1+cPZTzA2AIDA03Ab2xPhJ3kr0Bq9hczCqFr2ljmwRBzXAtcCG7QQdoK0KEAhCEAhCEAhCEAsLrrpJJcHnZHG+R5fDZrGlztkoJ7Vout0hB5u0X06xyggihhwxxYwEOzU85z3cXAkC1nDNa4tsABvYWvvpn0g8kD1FT+6eaECM+mfSDyQPUVP7o+mfSDyQPUVP7p5oQIKs1saQSEB2FdoLHIKeoALgbguN7kCw2btm26KPWzpBFcNwr6v+Fhp6izTe5ym9w3zd7vWGxP1CBGfTPpB5IHqKn90fTPpB5IHqKn9080IEZ9M+kHkgeoqf3UCp1oY7I4mXCeEG0NaaepDWgixsAdrj/Mdvgttv6CQgQ1Nrh0ia3KcL4S24up6jNbvAkHafOu30z6QeSB6ip/dPNCBGfTPpB5IHqKn91+HXPpB5IHN6n909EIPLGmeLYxiYj4fD5WvYXHOynmBOYAZbEEBoy7AP5iTcm69IaIRubh9E1wLXCnpw4EEEEQtBBB2g+ZW6EAhCEAhCEAhCEAhCEAhCEAhCEAhCEAhCEAhCEAhCEAhCEAhCEAhCEAhCEAhCEAhCEAhCEAhCEAhCEAhCEAhCEAhCEAhCE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2763596" y="2428868"/>
            <a:ext cx="1126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start state</a:t>
            </a:r>
            <a:endParaRPr lang="en-GB" dirty="0">
              <a:latin typeface="+mj-lt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588738" y="2424890"/>
            <a:ext cx="1128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goal state</a:t>
            </a:r>
            <a:endParaRPr lang="en-GB" dirty="0">
              <a:latin typeface="+mj-lt"/>
            </a:endParaRPr>
          </a:p>
        </p:txBody>
      </p:sp>
      <p:sp>
        <p:nvSpPr>
          <p:cNvPr id="10" name="Rectangle 143"/>
          <p:cNvSpPr txBox="1">
            <a:spLocks noChangeArrowheads="1"/>
          </p:cNvSpPr>
          <p:nvPr/>
        </p:nvSpPr>
        <p:spPr bwMode="auto">
          <a:xfrm>
            <a:off x="3428992" y="3885300"/>
            <a:ext cx="2928958" cy="211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000" b="1" dirty="0">
                <a:solidFill>
                  <a:srgbClr val="FF0000"/>
                </a:solidFill>
                <a:latin typeface="+mj-lt"/>
                <a:ea typeface="Tahoma" pitchFamily="34" charset="0"/>
                <a:cs typeface="Tahoma" pitchFamily="34" charset="0"/>
              </a:rPr>
              <a:t>3+1+2+2+2+3+3+2 = 18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11" name="Tabella 10"/>
          <p:cNvGraphicFramePr>
            <a:graphicFrameLocks noGrp="1"/>
          </p:cNvGraphicFramePr>
          <p:nvPr/>
        </p:nvGraphicFramePr>
        <p:xfrm>
          <a:off x="2714613" y="1151148"/>
          <a:ext cx="1214445" cy="1295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4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70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70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70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ella 11"/>
          <p:cNvGraphicFramePr>
            <a:graphicFrameLocks noGrp="1"/>
          </p:cNvGraphicFramePr>
          <p:nvPr/>
        </p:nvGraphicFramePr>
        <p:xfrm>
          <a:off x="4500562" y="1142984"/>
          <a:ext cx="1214445" cy="1295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4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7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7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70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ectangle 143"/>
          <p:cNvSpPr txBox="1">
            <a:spLocks noChangeArrowheads="1"/>
          </p:cNvSpPr>
          <p:nvPr/>
        </p:nvSpPr>
        <p:spPr bwMode="auto">
          <a:xfrm>
            <a:off x="3657596" y="4240452"/>
            <a:ext cx="2071702" cy="211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YES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Rectangle 143"/>
          <p:cNvSpPr txBox="1">
            <a:spLocks noChangeArrowheads="1"/>
          </p:cNvSpPr>
          <p:nvPr/>
        </p:nvSpPr>
        <p:spPr bwMode="auto">
          <a:xfrm>
            <a:off x="2786050" y="5715016"/>
            <a:ext cx="3000396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True solution cost = 26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/>
          <a:lstStyle/>
          <a:p>
            <a:r>
              <a:rPr lang="en-US" dirty="0">
                <a:latin typeface="+mj-lt"/>
              </a:rPr>
              <a:t>How to find good heuristics ?</a:t>
            </a:r>
            <a:endParaRPr lang="en-GB" i="1" dirty="0"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5720" y="588961"/>
            <a:ext cx="8858280" cy="5126055"/>
          </a:xfrm>
        </p:spPr>
        <p:txBody>
          <a:bodyPr/>
          <a:lstStyle/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2050" name="AutoShape 2" descr="data:image/jpeg;base64,/9j/4AAQSkZJRgABAQAAAQABAAD/2wCEAAkGBg8SEBITEhATEBEVGRUXEBQVExgUFBoVFRQhFRUVFhIXHCcfFxkjGxIXHy8gIycpLC0tFR8xNTAqNSc3LSoBCQoKBQUFDQUFDSkYEhgpKSkpKSkpKSkpKSkpKSkpKSkpKSkpKSkpKSkpKSkpKSkpKSkpKSkpKSkpKSkpKSkpKf/AABEIAJMBVwMBIgACEQEDEQH/xAAcAAACAwEBAQEAAAAAAAAAAAAABwQFBgMIAgH/xABMEAABAwICBAUPCgUEAQUAAAABAAIDBBEFEgYHITETNXKUsxUWGCIyQVFUVWFzk7LS0wgUFyMzNHF0gdFCUpG0wyRTobGCNkNiwfH/xAAUAQEAAAAAAAAAAAAAAAAAAAAA/8QAFBEBAAAAAAAAAAAAAAAAAAAAAP/aAAwDAQACEQMRAD8AeKEKl0x0kFBRTVRjMoiDTkDsl8z2s7qxt3d93eQXSEkeyYZ5NdzkfCR2TDPJrucj4SB3ISR7Jhnk13OR8JHZMM8mu5yPhIHchJHsmGeTXc5Hwkdkwzya7nI+EgdyEkeyYZ5NdzkfCR2TDPJrucj4SB3ISR7Jhnk13OR8JHZMM8mu5yPhIHchJHsmGeTXc5Hwkdkwzya7nI+EgdyEkeyYZ5NdzkfCR2TDPJrucj4SB3ISR7Jhnk13OR8JN3RzGPndJT1IZwfDRskyXzZcwvbNYX/GyCxQhCAQhCAQhCAQhUGnOlYw6ikqjEZshYMgfkvneG91Y2tfwIL9CSPZMM8mu5yPhI7Jhnk13OR8JA7kJI9kwzya7nI+EjsmGeTXc5HwkDuQkj2TDPJrucj4SOyYZ5NdzkfCQO5CSPZMM8mu5yPhI7Jhnk13OR8JA7kJI9kwzya7nI+EjsmGeTXc5HwkDuQkj2TDPJrucj4SOyYZ5NdzkfCQO5CSPZMM8mu5yPhI7Jhnk13OR8JA7kJI9kwzya7nI+EnFg+I/OKeCfLk4WOOTLe9uEYH2v37ZrIJiEIQCxWubiOt5MXTsW1WK1zcR1vJi6diDMaldFaWowyKWopoJS18ojzRMcTZ5Od5Iu47coBuAG+dMbrRw7xGl5vF7qyeojiWHlzdIUwSUFV1o4d4jS83i91HWjh3iNLzeL3UsPpbxiqbV1NBR05oaW5eZS7hXMAzEiz2gHIC4gDYPCd7F0F0tZiVFHUtZwbjdsjN+V7DZwB743EHwHwoPnEdBsPc0llHTMlaDwbuAjtf+Vwy2c022g/pY7VW02BUD2MeKKmAc1rgPm8W5zcw/h862btyy+Efd4PRRdGEHDrbofE6Xm8Xuo626HxOl5vF7qskIK3rbofE6Xm8XurjWYBRNYS2ipS7tWsvTRWzPcGNv2u67grhRq7uW+kg/uGIJVJoNhsbbfMqdxO1znQRlzj4T2th+AsB3gF360cO8Rpebxe6rZZfWFpwzDKUS8Hw00jhHBFe2Z52kmwJygDvDeQO+gsutHDvEaXm8Xur860cO8Rpebxe6l/gGs3F2YjT0mKULIG1QHAmNrszS6+UuGd9xcZXA5S29ymugRevrRmnpaanNPBDCx8xzBkbWkO4MmzSBfKbk5b2BaLb00NW/FGH+gi9kLD/ACkPuFL6f/E5bjVvxRh/oIvZCDSIQhAIQhAIQhAJf69eJJ+XB0rUwEv9evEk/Lg6VqCp1Z4HSPwmjc+lp5Hlr8znQRucfrnja4tudgH9Fputuh8Tpebxe6qbVZxPRch/TvWrQVvW3Q+J0vN4vdR1t0PidLzeL3VZIQVc2AUDWucaKms0Fx/08W4C5/h8ym4ToTh4Y176KmdK9oLzwEdhfblaMtg0Xt57XNyvzEfsZfRyewVoKP7NnJb/ANIK/rRw7xGl5vF7qOtHDvEaXm8XuqxqquOJjpJHtjjaCXve4NaAN5LjsASsGuvh8YpqOjbG+le8RySva7M4neY+2GVo3XIN/wAEDC60cO8Rpebxe6qPHdEKKLI+GjpmmSRkbwaeMtBlcGCUNLdhaSCQLAi9+8tkqrSLuIfzFN0zUHCl0IwxjbChpj3yXQRucT4SS3eu3Wjh3iNLzeL3VbBY3WZrA6mQR8HFw1TO4sp4zuuLZnOAOYgZmiw3lw3ILzrRw7xGl5vF7q/Dohh3iNLzeL3UvcJ1o4tBiFPSYtQxQipLWxPivcF7sjSbSPa4ZthFwRe/4tlB591/aOwUoo+AhiijeZtjGNaQQGdrcC5btuAd222w2Dp0M4tofy9P0LUrPlL/AGeH8qf2Y009DOLaH8vT9C1BcoQhALFa5uI63kxdOxbVYrXNxHW8mLp2IIWojiWHlzdIVvaqobGx73mzGNLnm17NaLk2G/YFgtRHEsPLm6QrfyxNc0tcA5rgQ4EXBBFiCO+LIPOuB4FW1tLis+FyfMcPeXtNK5+d0mSPO5gdb6u7Xgb7HPlJICaepjEqSbCoxTQmARueyVhdnPC7HudwhALrh7T5r27yz79UGI0/ziHDsUEFFUZuEhkjzOaHDKQ19iScuzMMpsB+K3ehOh8OGUjaaIl+0vlkIAL5HWBcQNwsAAO8Gjad5C+duWXwj7vB6KLowtQ7csvhH3eD0UXRhBLQhCAUau7lvpIP7hikqNXdy30kH9wxBp0mvlAiXh8JMYu7hJcl75OEzRZA4/iD+l05VmtPdBoMUpeBkcY3tOaGUC5Y+1to2ZmkHaLjvd8BAuazH8cwWupPn1Y2vp6txa9oFspD2h5YMoylvCtItYHaCBYEOtKrB9UNZJVQT4riBrm09uAj7YgkG4zufvFwCdhLrC5sNrVQKP5SH3Cl9P8A4nLcat+KMP8AQReyFh/lIfcKX0/+Jy3GrfijD/QReyEGkQhCAQhCAQhCAS/168ST8uDpWpgJf69eJJ+XB0rUEbVZxPRch/TvWrWU1WcT0XIf071q0AhCEEfEfsZfRyewVoKP7NnJb/0s/iP2Mvo5PYK0FH9mzkt/6QccYwiGqgfBM3PFIAJG3LbgEG2ZpBG7vFJvSjCoKbSfB4YImwxMjhysaLAXnmJPnJO0k7SngsJpHq+mqcaosQbLG2OnaxrmEOznJI95sQLbpR/RBuwqrSLuIfzFN0zVaqq0i7iH8xTdM1BahVukGIUlPA6eqLGxRdsXPaHWPeyg7S4mwAG0lWQWA1qaBVuKCGOGpjhgZmc9jg+7pDsaTl2WAvblFBntGsPqMcxKLFJ4+AoKY/6GN3dyFjiQ87e8+ziRsu0NF7EpwJRYBqvx6Cenc/GXvgifEXQiaoymNjgTGGHtbFoy23JuoEn8pf7PD+VP7MaaehnFtD+Xp+halZ8pf7PD+VP7MaaehnFtD+Xp+haguUIQgFitc3EdbyYunYtqsVrm4jreTF07EGe1L4u2nwmHhSTG+SXgy1pcQ7hCCzI0FxBy5rgHe69gBdg9ctN4ZObze4sXqEpAMJjkPbOL5WtP8rBITlH4uuT4bjwBMlBV9ctN4ZObze4jrlpvDJzeb3FaXQgoqrSaN144S4zOByZo3xtGza8l4Ga2/K25/DeogniiDI821rQGtAL35WjKDlaCbbN9lf4jSNkjc13guCN7XDc5p7zgdoKiaMx/6WF5sXyMZJK61sz3tDnH8NtgO8AB3kFZ1QZ4JfUTe4jqgzwS+om9xadCDMdUGeCX1E3uL5fIyZjmseMwynaCC1wIcwuYbEC7Qdu+xWpVJpVB9S17TkkD4mNeO6DZZWxPF+S8kf8Aya095B9Q6VQG7Xh7JG7JGiOSQA+ASMaWn+t/CBuXXrlpvDJzeb3FYQQNY0NY0NaNjQNwC6IKvrlpvDJzeb3F+HSam8MnN5vcVpdfqBIa/MU+cUdK+MkQiYhtxZzncG65LTtYG2tY2PbG4Fhdl6t+KMP9BF7IS/8AlHUYFLTSDYXTWeBucRE7K4+cC4/A+YJgat+KMP8AQReyEGkQhCAQhCAQhCAS/wBevEk/Lg6VqYCX+vXiSflwdK1BB1Z1TGYPQ5nAXbJlG0k/XvvZo2n9AtP1QZ4JfUTe4qrUpRhuDUrzte4SbfA0TPDWDzbz+LiVvEGY6oM8EvqJvcR1QZ4JfUTe4tOhBmBUxSZmX2kEFpDmOykWNmvANtu+ykUWkUUYbDMXcKxoBLY3yBwAsH/Vg5b77Osd9rgXU7H4M1NKdgexrnxu/lexpLXD9R+oJHfXXCKZrIWAbyA5577nOF3OPhJKCP1y03hk5vN7iOuWm8MnN5vcVohBVdctN4ZObze4q3EcSFWGtgJAikZI5z2uZd8ZzsjyOAcGkgEutuGy99mnVHpRS3ETmnK4yxROcNhMUsgY9lx5nXB7xAKD7g0rpnXB4Rrmmz28FI+xG8Z2NLXfoSuvXLTeGTm83uKyija1oa0BrQLAAWAA3AAbgvpBV9ctN4ZObze4vl2k9MBe8vN5vhq2uhAg/lB4jw8dDI3ZDmnEd97tjLvI/h7wAO3Yb23Bx6GcW0P5en6FqUvykqRrfmT27M7ps47xcAzt+VbYfDYeBNrQzi2h/L0/QtQXKEIQCxWubiOt5MXTsW1WK1zcR1vJi6diCFqI4lh5c3SFMJL3URxLDy5ukK380ga0uN7AEmwLjsF9jRtJ8wQIfEMWxnEMXxCKkxMUcUEhY0STOij7R3BBrQA4lxLHHz7Ts3Jw6HYfWQUUUVZMKipbn4SUOc4OvI5ze2c0E2aWjd3kmME1d4HV0mIVTa+ad0fCuzFgp+DszhA50RuXgm+3YDusCLrc6g8Tnmwm0ri4RTPjhLr34MNa+2Y7wHPcB4AAO8gYsvcn8D/0oOjf3Ol9DD0YU6XuT+B/6UHRv7nS+hh6MILFIfW/rVqeH4DD5pIooHFtRPHsDp7H6sPtuaAe/tN9nagpk61MfqaTDJX0zXOmeWxsLQS5me93gAHaADbzkHvLz5pLjEHU2kpIqSeB0b3STyyi3CyPZZzv+AAO8AEHrFu5Vek32A9LTf3Ua+dFMfFbSRVIifAH5/q5O7GR5Zt/HLf9V9aTfYD0tN/dRoLVYvWLo9i9V836nVraTJwnDZpHszZsuTuGOvbK/fbultFWaS402ko6ipcLiGNz8u3aQO1bs3XdYX86BI0UGkfVZlB1VdPIzK+qdHJI6ONmxxDy5jbkgjYL7XgXG23oFLPURhjvmMtbKS+orJXufIdri1jiwd/+fhT3t/mCZiBR/KQ+4Uvp/wDE5bjVvxRh/oIvZCw/ykPuFL6f/E5bjVvxRh/oIvZCDSIQhAIQhAIQhAJf69eJJ+XB0rUwEv8AXrxJPy4OlagmamuI6LkydO9bGV5DSQ0uIBIaLXJA3C5AufOQFjtTXEdFyZOnetdWVbIo3yPJDGNc95DS4hrRmJDWgk7BuAJQIvSPEdKIYZ8RqasUAilayGluwh93WsxoBbIBmvcklwa47mpx6I4y+roaaokj4N8sbHubtAuRvbfblO8eYhL3TR2E4vh8uIxTvElGyTgS45Q2VtpGtdC/Yc5DW+e/fstTqn0inrcLhmnH1gL4y4DKHiN2UPAAsPAbbLtO7cA0mMfd5/RyewV1oPso+S32Vyxj7vP6OT2CutB9lHyW+yg7pC6wda1VJiMMVDNJFSRyiJ0rNjZpA9vCAP3Oa0OaBY7c19xCYGuTHqmlwx3zZrjLM8Q5mAlzGuY5z3NsN9mZb7LZ7g3CRukePU/A4XDBRzwNpHSOeZGgOme90bnPHnJj3bbAtA2BB6sVVpF3EP5im6Zq+9HMZFXSxVAjfCJBmyP7pu0ix/ovjSLuIfzFN0zUFqFgtdWkk1HhhdBI6KWSWONj27HDfI6x71xER39hI763oSw1zUeH1D6Cnq6ySkzSEsywF7XBxax15TZsdr79tswJBCCNq9wHHvnMFRUYrHU0wBM8LZ3yPGeI5Wubkyhwc5pIv/Cd6bCQWI6Pw4Pj+GMw+WQ8MYxOxzs92SS8E4mwFwWlx27i24T9QJP5S/2eH8qf2Y009DOLaH8vT9C1Kz5S/wBnh/Kn9mNNPQzi2h/L0/QtQXKEIQCxWubiOt5MXTsW1WK1zcR1vJi6diCFqI4lh5c3SFMJKXUvVyxYXDwMRqC90rpIgQ0j60tEge7tQCGgZXEXy7NoN2N1UqfEpPWw++gxeLahcInndKOHgDjmdFE9jYtpuQGuYS0HwA2F9llu8HweClgZBTxiKGMWY0Em1zckk7SSSSSd5K4dVKnxKT1sPvo6qVPiUnrYffQWMvcn8D/0oGjf3Ol9DD0YUDEcUqCMjqd9NG7Y6YvY619lgGE5Sd2Z1gL9/cvjDK2aIcDFTunhj7VrmuazIBuiPCEB+XcC0kgAAi4uQ0izOnGgNPikcUc8ksbY3FzeCLQSSMu3O1ysuqlT4lJ62H30dVKnxKT1sPvoLQBVOkx+oHpab+6jX11UqfEpPWw++qvEqiSc8FPC6mZ3TQXNLnlu0OD2EtbkIzWvmu0HYBtDUKq0o0djrqSWllfJHHJlzOjID+1eH2BcCNuWx2biVHocZqnN+6PlH8MrXsY14/mEcjg5v/I8BIUnqpU+JSeth99B96P4JHR0sNNG5zmRNytL7ZiL322AF9vgViqvqpU+JSeth99fhxSp8Rk9bD76BcfKQ+4Uvp/8TluNW/FGH+gi9kJYa+qmSWlp3StMT2zZRCTcta6NxzFw2PLiwbRsGUgE7Uz9W/FGH+gi9kINIhCEAhCEAhCEAl/r14kn5cHStTAS/wBevEk/Lg6VqCZqa4jouTJ071snsBBBAIOwg7QQd4ISy1SV0sWF0jYonVAc17nsa4NLCZnjNneQ2xy3ykg3uRe9hu+qlT4lJ62H30GJrNQOESTGQGeNpOYwskaI997C7C5o22sDsG5MHDcNhp4Y4YWCOKMBsbRuAHnO0nznaVE6qVPiUnrYffR1UqfEpPWw++gkYyf9NP6OT2CutB9lHyW+yqPE6+aQGKSndBC/tXvc5j8wdsMYyE5M17XdbfYbTs/cNxKoaODZTvqI2dqyVr2M7nZkPCEZyLWzNuNm2xQaJZjTHV/TYk+mfNJNGaZznR8GWgEuLSc2Zp/2hutvKs+qlT4lJ62H30dVKnxKT1sPvoLRVOkZ7SH8xTdM1fXVSp8Sk9bD76qcQqHznLOw0oj+sja5zSS5m0TZxdlmEg5bmxsXd4INUFQ6X6FUeJQiKpYTlN43tOWRhO/K6x2EDaCCDYbLgW+6TGapzdtE93ge17GNcP5hHI4PZ+Dh+p3rv1UqfEpPWw++gzmh+qHDcOm4ePhZphcRvmcCWAjKcrWNaLkEi5BO1bdVfVSp8Sk9bD76/HYrU2+4yHzcLD/9vQKj5S/2eH8qf2Y009DOLaH8vT9C1JfX9UPkbRvkGSQOmaYtv1YysNif4ib3zDYbC265dGhnFtD+Xp+haguUIQgFitc3EdbyYunYtqsVrm4jreTF07EFdqEgaMGjcN7pJi79H5R+lh/yUxkvdRHEsPLm6QphFBGqcTgjcGyTRxud3Ie9rSdttgJ27VJBSUxLVH9ViNdjNWHzEOfFJFI7KyzTluHsF9uVoYNlrAbStJqDnqXYQOGLiwSyNpi7/aaGizT/ACh/CDzWt3kDDqIWvY5rhdrgQ4HcQRYj+hUDRltqKm88URJO8lzA5zie+SSST4SrJyrtG/udL6GHowgslHGIwmQxCWMyjfHnbnGy+1l77jdc8YpJZaeWOKbgJHtc1kuXOWFwtnDcwuRe4277LzppXoTDQOpaenqJajHHS8I50ZLGNYQXMIc62V9w118xPdk2FkHpdU2lkDXU4B/3acfo6oYxw/Atc5p8ziFZ0YkEbBIQZMreELe5LrdsR5r3UDSb7Aelpv7qNBaoQs5p1iuIwU7ep9MKqpkkDAD3LGlriZHbQLAtA2kDtkF4yuiMhjEjDK0XcwOBeBs2ll7gdsP6hd0itUdLUx6R1zKqXhqgQScNJckF/Cwk2JA2C9hsG7YAnqgT/wApGBvzOkfbthMWg+Z0ZJH9WhbzVvxRh/oIvZCw/wApD7hS+n/xOW41b8UYf6CL2Qg0iEIQCEIQCEIQCX+vXiSflwdK1MBL/XrxJPy4OlagkaloWtwSkIG13CucfCeGcP8ApoH6LcLF6muI6LkydO9aXH8T+bUtRUWzcDFJJbw8Gwvt/wAIO8+Iwsc1j5Y2Pd3DXPa1zrmwytJuduzYpC8wUGH4VV0sk+I4m6LE6l7jEXNe9jA19ryBjTZrtu8tAAFtgN/RGiVFJFQ08clQ2rc2No4dos17bdoQbnN2thmv21r99BJx2MOpZwf9uT8R2hsQe8RvXXDYw2GIAWAYwAf+IXxjH3ef0cnsFdaD7KPkt9lB+1VZHE3NJIyNu7M9waLncLk2UPrlofG6f10fvKLphojBiVN83ndIyPM194y1rrtvba5rhbb4EkNIdVdCMUp8NoZJ3zOtJWSSPY9sMVr9wyNvb5bEXP8AEwfxXAeiYpWuaHNIc0gFpBuCDtBBG8Ko0ngDmQX71RT/APMoaR+BDiCPAVOwnDWU8EMEd8kTGRszG7srGhoue+bBRdIu4h/MU3TNQWoXy94AJJAA2knYAPOV9BKb5QMNS6CksJfmIkca4xgmwuwRudYbtr7X2ZsvfsgaVJXRSguikZK0GxLHB4vvtdp37R/Vd0g9GqOmbpFTnAzI6jEbPnrgZHRAODs7XOf3iGsIB/j3brB+IEh8peFuWgdbtrztJ8wDCB/Un+pTW0M4tofy9P0LUrPlL/Z4fyp/ZjTT0M4tofy9P0LUFyhCEAsVrm4jreTF07FtVitc3EdbyYunYghaiOJYeXN0hTBc4AXOwDeUvNQsoOCxAG5bJMHeY581v6OH9UwZoWva5rmhzXAhzSLggixBB3ggoPPGlGsKlxTEODq55IMJgddkcbHOfO5psHOy7r7bH+Fu7aSU69CdIaGrpc1CMtPE7gg3gzGGlrQ7KGnvWeF+fR/hHk2j5vH7qtMLwampmFlPBFTsJzFsTGsaXEAFxDRvs0C/mCCW5V2jf3Ol9DD0YVhI8BpJNgAST5gq7RlwNFSkbuBh6MIPnSnFZqajnnhg+cSRtzNiuRmsdu4EmwubW22ts3pKadaysMxLCLOha3EnuZZgjJLCyTa4TZbFpjzAC9+33bF6AVVDorQMm4ZtHTtmvfhBCwPv4c4F7+dBw0HhqWYdSNqiTUCJnCZtrr22BxO9wFgfODtO9d9JvsB6Wm/uo1aqn0qlDacEmw4Wm/uo/wD9/RBcIKEIE3oN/wCrcV9HL0sKcig0+BUscz52U8TJ3giSVsbRI4EgkOeBc7Wg7fAFOQKP5SH3Cl9P/ictxq34ow/0EXshYX5SMrfmVI24zGckDv2ERBP6Zh/VbrVvxRh/oIvZCDSIQhAIQhAIQhAJf69eJJ+XB0rUwEv9evEk/Lg6VqCZqa4jouTJ071otJcONRRVUDdjpYZY2/i+MtG/zlZrUvIDgdHY3sJQfMRO/Z/ytug8zYFXYLDg9dT1lMG4mDM1meFxm4S1osslvqsjh2zbt7k7DexbmpGlqGYNAJg5t3SOhDthETnXZsO4E5nDzOB3Fait0UoJpeFmo6eWXZ9Y+Fjn9r3PbEX2K1QQ8Y+7z+jk9grrQfZR8lvsrhjjwKWoJ3CKQn8AwrthzgYYiDcFjLH/AMQg6zzNY1znENa0EuJ3AAXJP6JS6iWPqZcSxKUfWTyhjT4P/de0bd31kQ3fwBNuWJrmlrgHNIIcCLggixBHfCi4Xg9NTMLKeCOnYSXFsbGsaXEAFxDRvs0C/mCCYqrSLuIfzFN0zVaqn0mlDWQXNr1FMB+PDD9j/RBcBJ3XtJIKjDeHz9S+EHzrLexcHjMHW7/BZsv/AJ2TiC41dHHKwsljZLG7umPaHNO2+1p2HaECNq62jdpDhpwTIAQwVfzdoZCYzITIHMAAuI7k3H8nfCfCrsL0do6YuNPSwU5d3RiibGT5iWgXVigSfyl/s8P5U/sxpp6GcW0P5en6FqVXyl3jJh4vtvObd+1oxdNXQzi2h/L0/QtQXKEIQCx2t2mfJg1YyNjpHkR5WsaXOP17DsaNp2BbFCDzTonpljeHwRwwYa8hpdmL6ec5w5xdZwFhcZjYix8N1o/pn0g8kD1FT+6eaECM+mfSDyQPUVP7o+mfSDyQPUVP7p5oQIKt1taQSjK7CrR/xsFPUdt5nG98vhAtfcdmwlJrYx+MnLhXaG5LDT1BAcTclpvcXJJI3XN9ifqECM+mfSDyQPUVP7o+mfSDyQPUVP7p5oQIz6Z9IPJA9RU/uoVVrTx6V15MJztF8rDT1GQXblcSL9sSCRt7xNht2+gEIELSa39IWNy9Sy8Duc1PUFwHgLr9t+J2+Eneu/0z6QeSB6ip/dPNCBGfTPpB5IHqKn90fTPpB5IHN6n9080IPL2mOkGM4lG1tRh0gc1+cPZTzA2AIDA03Ab2xPhJ3kr0Bq9hczCqFr2ljmwRBzXAtcCG7QQdoK0KEAhCEAhCEAhCEAsLrrpJJcHnZHG+R5fDZrGlztkoJ7Vout0hB5u0X06xyggihhwxxYwEOzU85z3cXAkC1nDNa4tsABvYWvvpn0g8kD1FT+6eaECM+mfSDyQPUVP7o+mfSDyQPUVP7p5oQIKs1saQSEB2FdoLHIKeoALgbguN7kCw2btm26KPWzpBFcNwr6v+Fhp6izTe5ym9w3zd7vWGxP1CBGfTPpB5IHqKn90fTPpB5IHqKn9080IEZ9M+kHkgeoqf3UCp1oY7I4mXCeEG0NaaepDWgixsAdrj/Mdvgttv6CQgQ1Nrh0ia3KcL4S24up6jNbvAkHafOu30z6QeSB6ip/dPNCBGfTPpB5IHqKn91+HXPpB5IHN6n909EIPLGmeLYxiYj4fD5WvYXHOynmBOYAZbEEBoy7AP5iTcm69IaIRubh9E1wLXCnpw4EEEEQtBBB2g+ZW6EAhCEAhCEAhCEAhCEAhCEAhCEAhCEAhCEAhCEAhCEAhCEAhCEAhCEAhCEAhCEAhCEAhCEAhCEAhCEAhCEAhCEAhCEAhCE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38120" y="741361"/>
            <a:ext cx="8858280" cy="5126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Let’s consider a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simplified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 (or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relaxed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) version of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 the problem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1</a:t>
            </a:r>
            <a:r>
              <a:rPr kumimoji="0" lang="en-US" sz="200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st</a:t>
            </a: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 simplified version: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000" baseline="0" dirty="0">
                <a:latin typeface="+mj-lt"/>
                <a:ea typeface="Tahoma" pitchFamily="34" charset="0"/>
                <a:cs typeface="Tahoma" pitchFamily="34" charset="0"/>
              </a:rPr>
              <a:t>A tile can</a:t>
            </a:r>
            <a:r>
              <a:rPr lang="en-US" sz="2000" dirty="0">
                <a:latin typeface="+mj-lt"/>
                <a:ea typeface="Tahoma" pitchFamily="34" charset="0"/>
                <a:cs typeface="Tahoma" pitchFamily="34" charset="0"/>
              </a:rPr>
              <a:t> move 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Tahoma" pitchFamily="34" charset="0"/>
                <a:cs typeface="Tahoma" pitchFamily="34" charset="0"/>
              </a:rPr>
              <a:t>anywhere</a:t>
            </a:r>
            <a:r>
              <a:rPr lang="en-US" sz="2000" dirty="0">
                <a:latin typeface="+mj-lt"/>
                <a:ea typeface="Tahoma" pitchFamily="34" charset="0"/>
                <a:cs typeface="Tahoma" pitchFamily="34" charset="0"/>
              </a:rPr>
              <a:t> instead of just to the adjacent empty square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Then,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h1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 gives the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exact number of steps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for</a:t>
            </a: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 the optimal solution in this simplified problem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2763596" y="2428868"/>
            <a:ext cx="1126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start state</a:t>
            </a:r>
            <a:endParaRPr lang="en-GB" dirty="0">
              <a:latin typeface="+mj-lt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588738" y="2424890"/>
            <a:ext cx="1128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goal state</a:t>
            </a:r>
            <a:endParaRPr lang="en-GB" dirty="0">
              <a:latin typeface="+mj-lt"/>
            </a:endParaRPr>
          </a:p>
        </p:txBody>
      </p:sp>
      <p:graphicFrame>
        <p:nvGraphicFramePr>
          <p:cNvPr id="10" name="Tabella 9"/>
          <p:cNvGraphicFramePr>
            <a:graphicFrameLocks noGrp="1"/>
          </p:cNvGraphicFramePr>
          <p:nvPr/>
        </p:nvGraphicFramePr>
        <p:xfrm>
          <a:off x="2714613" y="1151148"/>
          <a:ext cx="1214445" cy="1295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4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70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70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70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ella 10"/>
          <p:cNvGraphicFramePr>
            <a:graphicFrameLocks noGrp="1"/>
          </p:cNvGraphicFramePr>
          <p:nvPr/>
        </p:nvGraphicFramePr>
        <p:xfrm>
          <a:off x="4500562" y="1142984"/>
          <a:ext cx="1214445" cy="1295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4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7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7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70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/>
          <a:lstStyle/>
          <a:p>
            <a:r>
              <a:rPr lang="en-US" dirty="0">
                <a:latin typeface="+mj-lt"/>
              </a:rPr>
              <a:t>How to find good heuristics ?</a:t>
            </a:r>
            <a:endParaRPr lang="en-GB" i="1" dirty="0"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5720" y="588961"/>
            <a:ext cx="8858280" cy="5126055"/>
          </a:xfrm>
        </p:spPr>
        <p:txBody>
          <a:bodyPr/>
          <a:lstStyle/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2050" name="AutoShape 2" descr="data:image/jpeg;base64,/9j/4AAQSkZJRgABAQAAAQABAAD/2wCEAAkGBg8SEBITEhATEBEVGRUXEBQVExgUFBoVFRQhFRUVFhIXHCcfFxkjGxIXHy8gIycpLC0tFR8xNTAqNSc3LSoBCQoKBQUFDQUFDSkYEhgpKSkpKSkpKSkpKSkpKSkpKSkpKSkpKSkpKSkpKSkpKSkpKSkpKSkpKSkpKSkpKSkpKf/AABEIAJMBVwMBIgACEQEDEQH/xAAcAAACAwEBAQEAAAAAAAAAAAAABwQFBgMIAgH/xABMEAABAwICBAUPCgUEAQUAAAABAAIDBBEFEgYHITETNXKUsxUWGCIyQVFUVWFzk7LS0wgUFyMzNHF0gdFCUpG0wyRTobGCNkNiwfH/xAAUAQEAAAAAAAAAAAAAAAAAAAAA/8QAFBEBAAAAAAAAAAAAAAAAAAAAAP/aAAwDAQACEQMRAD8AeKEKl0x0kFBRTVRjMoiDTkDsl8z2s7qxt3d93eQXSEkeyYZ5NdzkfCR2TDPJrucj4SB3ISR7Jhnk13OR8JHZMM8mu5yPhIHchJHsmGeTXc5Hwkdkwzya7nI+EgdyEkeyYZ5NdzkfCR2TDPJrucj4SB3ISR7Jhnk13OR8JHZMM8mu5yPhIHchJHsmGeTXc5Hwkdkwzya7nI+EgdyEkeyYZ5NdzkfCR2TDPJrucj4SB3ISR7Jhnk13OR8JN3RzGPndJT1IZwfDRskyXzZcwvbNYX/GyCxQhCAQhCAQhCAQhUGnOlYw6ikqjEZshYMgfkvneG91Y2tfwIL9CSPZMM8mu5yPhI7Jhnk13OR8JA7kJI9kwzya7nI+EjsmGeTXc5HwkDuQkj2TDPJrucj4SOyYZ5NdzkfCQO5CSPZMM8mu5yPhI7Jhnk13OR8JA7kJI9kwzya7nI+EjsmGeTXc5HwkDuQkj2TDPJrucj4SOyYZ5NdzkfCQO5CSPZMM8mu5yPhI7Jhnk13OR8JA7kJI9kwzya7nI+EnFg+I/OKeCfLk4WOOTLe9uEYH2v37ZrIJiEIQCxWubiOt5MXTsW1WK1zcR1vJi6diDMaldFaWowyKWopoJS18ojzRMcTZ5Od5Iu47coBuAG+dMbrRw7xGl5vF7qyeojiWHlzdIUwSUFV1o4d4jS83i91HWjh3iNLzeL3UsPpbxiqbV1NBR05oaW5eZS7hXMAzEiz2gHIC4gDYPCd7F0F0tZiVFHUtZwbjdsjN+V7DZwB743EHwHwoPnEdBsPc0llHTMlaDwbuAjtf+Vwy2c022g/pY7VW02BUD2MeKKmAc1rgPm8W5zcw/h862btyy+Efd4PRRdGEHDrbofE6Xm8Xuo626HxOl5vF7qskIK3rbofE6Xm8XurjWYBRNYS2ipS7tWsvTRWzPcGNv2u67grhRq7uW+kg/uGIJVJoNhsbbfMqdxO1znQRlzj4T2th+AsB3gF360cO8Rpebxe6rZZfWFpwzDKUS8Hw00jhHBFe2Z52kmwJygDvDeQO+gsutHDvEaXm8Xur860cO8Rpebxe6l/gGs3F2YjT0mKULIG1QHAmNrszS6+UuGd9xcZXA5S29ymugRevrRmnpaanNPBDCx8xzBkbWkO4MmzSBfKbk5b2BaLb00NW/FGH+gi9kLD/ACkPuFL6f/E5bjVvxRh/oIvZCDSIQhAIQhAIQhAJf69eJJ+XB0rUwEv9evEk/Lg6VqCp1Z4HSPwmjc+lp5Hlr8znQRucfrnja4tudgH9Fputuh8Tpebxe6qbVZxPRch/TvWrQVvW3Q+J0vN4vdR1t0PidLzeL3VZIQVc2AUDWucaKms0Fx/08W4C5/h8ym4ToTh4Y176KmdK9oLzwEdhfblaMtg0Xt57XNyvzEfsZfRyewVoKP7NnJb/ANIK/rRw7xGl5vF7qOtHDvEaXm8XuqxqquOJjpJHtjjaCXve4NaAN5LjsASsGuvh8YpqOjbG+le8RySva7M4neY+2GVo3XIN/wAEDC60cO8Rpebxe6qPHdEKKLI+GjpmmSRkbwaeMtBlcGCUNLdhaSCQLAi9+8tkqrSLuIfzFN0zUHCl0IwxjbChpj3yXQRucT4SS3eu3Wjh3iNLzeL3VbBY3WZrA6mQR8HFw1TO4sp4zuuLZnOAOYgZmiw3lw3ILzrRw7xGl5vF7q/Dohh3iNLzeL3UvcJ1o4tBiFPSYtQxQipLWxPivcF7sjSbSPa4ZthFwRe/4tlB591/aOwUoo+AhiijeZtjGNaQQGdrcC5btuAd222w2Dp0M4tofy9P0LUrPlL/AGeH8qf2Y009DOLaH8vT9C1BcoQhALFa5uI63kxdOxbVYrXNxHW8mLp2IIWojiWHlzdIVvaqobGx73mzGNLnm17NaLk2G/YFgtRHEsPLm6QrfyxNc0tcA5rgQ4EXBBFiCO+LIPOuB4FW1tLis+FyfMcPeXtNK5+d0mSPO5gdb6u7Xgb7HPlJICaepjEqSbCoxTQmARueyVhdnPC7HudwhALrh7T5r27yz79UGI0/ziHDsUEFFUZuEhkjzOaHDKQ19iScuzMMpsB+K3ehOh8OGUjaaIl+0vlkIAL5HWBcQNwsAAO8Gjad5C+duWXwj7vB6KLowtQ7csvhH3eD0UXRhBLQhCAUau7lvpIP7hikqNXdy30kH9wxBp0mvlAiXh8JMYu7hJcl75OEzRZA4/iD+l05VmtPdBoMUpeBkcY3tOaGUC5Y+1to2ZmkHaLjvd8BAuazH8cwWupPn1Y2vp6txa9oFspD2h5YMoylvCtItYHaCBYEOtKrB9UNZJVQT4riBrm09uAj7YgkG4zufvFwCdhLrC5sNrVQKP5SH3Cl9P8A4nLcat+KMP8AQReyFh/lIfcKX0/+Jy3GrfijD/QReyEGkQhCAQhCAQhCAS/168ST8uDpWpgJf69eJJ+XB0rUEbVZxPRch/TvWrWU1WcT0XIf071q0AhCEEfEfsZfRyewVoKP7NnJb/0s/iP2Mvo5PYK0FH9mzkt/6QccYwiGqgfBM3PFIAJG3LbgEG2ZpBG7vFJvSjCoKbSfB4YImwxMjhysaLAXnmJPnJO0k7SngsJpHq+mqcaosQbLG2OnaxrmEOznJI95sQLbpR/RBuwqrSLuIfzFN0zVaqq0i7iH8xTdM1BahVukGIUlPA6eqLGxRdsXPaHWPeyg7S4mwAG0lWQWA1qaBVuKCGOGpjhgZmc9jg+7pDsaTl2WAvblFBntGsPqMcxKLFJ4+AoKY/6GN3dyFjiQ87e8+ziRsu0NF7EpwJRYBqvx6Cenc/GXvgifEXQiaoymNjgTGGHtbFoy23JuoEn8pf7PD+VP7MaaehnFtD+Xp+halZ8pf7PD+VP7MaaehnFtD+Xp+haguUIQgFitc3EdbyYunYtqsVrm4jreTF07EGe1L4u2nwmHhSTG+SXgy1pcQ7hCCzI0FxBy5rgHe69gBdg9ctN4ZObze4sXqEpAMJjkPbOL5WtP8rBITlH4uuT4bjwBMlBV9ctN4ZObze4jrlpvDJzeb3FaXQgoqrSaN144S4zOByZo3xtGza8l4Ga2/K25/DeogniiDI821rQGtAL35WjKDlaCbbN9lf4jSNkjc13guCN7XDc5p7zgdoKiaMx/6WF5sXyMZJK61sz3tDnH8NtgO8AB3kFZ1QZ4JfUTe4jqgzwS+om9xadCDMdUGeCX1E3uL5fIyZjmseMwynaCC1wIcwuYbEC7Qdu+xWpVJpVB9S17TkkD4mNeO6DZZWxPF+S8kf8Aya095B9Q6VQG7Xh7JG7JGiOSQA+ASMaWn+t/CBuXXrlpvDJzeb3FYQQNY0NY0NaNjQNwC6IKvrlpvDJzeb3F+HSam8MnN5vcVpdfqBIa/MU+cUdK+MkQiYhtxZzncG65LTtYG2tY2PbG4Fhdl6t+KMP9BF7IS/8AlHUYFLTSDYXTWeBucRE7K4+cC4/A+YJgat+KMP8AQReyEGkQhCAQhCAQhCAS/wBevEk/Lg6VqYCX+vXiSflwdK1BB1Z1TGYPQ5nAXbJlG0k/XvvZo2n9AtP1QZ4JfUTe4qrUpRhuDUrzte4SbfA0TPDWDzbz+LiVvEGY6oM8EvqJvcR1QZ4JfUTe4tOhBmBUxSZmX2kEFpDmOykWNmvANtu+ykUWkUUYbDMXcKxoBLY3yBwAsH/Vg5b77Osd9rgXU7H4M1NKdgexrnxu/lexpLXD9R+oJHfXXCKZrIWAbyA5577nOF3OPhJKCP1y03hk5vN7iOuWm8MnN5vcVohBVdctN4ZObze4q3EcSFWGtgJAikZI5z2uZd8ZzsjyOAcGkgEutuGy99mnVHpRS3ETmnK4yxROcNhMUsgY9lx5nXB7xAKD7g0rpnXB4Rrmmz28FI+xG8Z2NLXfoSuvXLTeGTm83uKyija1oa0BrQLAAWAA3AAbgvpBV9ctN4ZObze4vl2k9MBe8vN5vhq2uhAg/lB4jw8dDI3ZDmnEd97tjLvI/h7wAO3Yb23Bx6GcW0P5en6FqUvykqRrfmT27M7ps47xcAzt+VbYfDYeBNrQzi2h/L0/QtQXKEIQCxWubiOt5MXTsW1WK1zcR1vJi6diCFqI4lh5c3SFMJL3URxLDy5ukK380ga0uN7AEmwLjsF9jRtJ8wQIfEMWxnEMXxCKkxMUcUEhY0STOij7R3BBrQA4lxLHHz7Ts3Jw6HYfWQUUUVZMKipbn4SUOc4OvI5ze2c0E2aWjd3kmME1d4HV0mIVTa+ad0fCuzFgp+DszhA50RuXgm+3YDusCLrc6g8Tnmwm0ri4RTPjhLr34MNa+2Y7wHPcB4AAO8gYsvcn8D/0oOjf3Ol9DD0YU6XuT+B/6UHRv7nS+hh6MILFIfW/rVqeH4DD5pIooHFtRPHsDp7H6sPtuaAe/tN9nagpk61MfqaTDJX0zXOmeWxsLQS5me93gAHaADbzkHvLz5pLjEHU2kpIqSeB0b3STyyi3CyPZZzv+AAO8AEHrFu5Vek32A9LTf3Ua+dFMfFbSRVIifAH5/q5O7GR5Zt/HLf9V9aTfYD0tN/dRoLVYvWLo9i9V836nVraTJwnDZpHszZsuTuGOvbK/fbultFWaS402ko6ipcLiGNz8u3aQO1bs3XdYX86BI0UGkfVZlB1VdPIzK+qdHJI6ONmxxDy5jbkgjYL7XgXG23oFLPURhjvmMtbKS+orJXufIdri1jiwd/+fhT3t/mCZiBR/KQ+4Uvp/wDE5bjVvxRh/oIvZCw/ykPuFL6f/E5bjVvxRh/oIvZCDSIQhAIQhAIQhAJf69eJJ+XB0rUwEv8AXrxJPy4OlagmamuI6LkydO9bGV5DSQ0uIBIaLXJA3C5AufOQFjtTXEdFyZOnetdWVbIo3yPJDGNc95DS4hrRmJDWgk7BuAJQIvSPEdKIYZ8RqasUAilayGluwh93WsxoBbIBmvcklwa47mpx6I4y+roaaokj4N8sbHubtAuRvbfblO8eYhL3TR2E4vh8uIxTvElGyTgS45Q2VtpGtdC/Yc5DW+e/fstTqn0inrcLhmnH1gL4y4DKHiN2UPAAsPAbbLtO7cA0mMfd5/RyewV1oPso+S32Vyxj7vP6OT2CutB9lHyW+yg7pC6wda1VJiMMVDNJFSRyiJ0rNjZpA9vCAP3Oa0OaBY7c19xCYGuTHqmlwx3zZrjLM8Q5mAlzGuY5z3NsN9mZb7LZ7g3CRukePU/A4XDBRzwNpHSOeZGgOme90bnPHnJj3bbAtA2BB6sVVpF3EP5im6Zq+9HMZFXSxVAjfCJBmyP7pu0ix/ovjSLuIfzFN0zUFqFgtdWkk1HhhdBI6KWSWONj27HDfI6x71xER39hI763oSw1zUeH1D6Cnq6ySkzSEsywF7XBxax15TZsdr79tswJBCCNq9wHHvnMFRUYrHU0wBM8LZ3yPGeI5Wubkyhwc5pIv/Cd6bCQWI6Pw4Pj+GMw+WQ8MYxOxzs92SS8E4mwFwWlx27i24T9QJP5S/2eH8qf2Y009DOLaH8vT9C1Kz5S/wBnh/Kn9mNNPQzi2h/L0/QtQXKEIQCxWubiOt5MXTsW1WK1zcR1vJi6diCFqI4lh5c3SFMJKXUvVyxYXDwMRqC90rpIgQ0j60tEge7tQCGgZXEXy7NoN2N1UqfEpPWw++gxeLahcInndKOHgDjmdFE9jYtpuQGuYS0HwA2F9llu8HweClgZBTxiKGMWY0Em1zckk7SSSSSd5K4dVKnxKT1sPvo6qVPiUnrYffQWMvcn8D/0oGjf3Ol9DD0YUDEcUqCMjqd9NG7Y6YvY619lgGE5Sd2Z1gL9/cvjDK2aIcDFTunhj7VrmuazIBuiPCEB+XcC0kgAAi4uQ0izOnGgNPikcUc8ksbY3FzeCLQSSMu3O1ysuqlT4lJ62H30dVKnxKT1sPvoLQBVOkx+oHpab+6jX11UqfEpPWw++qvEqiSc8FPC6mZ3TQXNLnlu0OD2EtbkIzWvmu0HYBtDUKq0o0djrqSWllfJHHJlzOjID+1eH2BcCNuWx2biVHocZqnN+6PlH8MrXsY14/mEcjg5v/I8BIUnqpU+JSeth99B96P4JHR0sNNG5zmRNytL7ZiL322AF9vgViqvqpU+JSeth99fhxSp8Rk9bD76BcfKQ+4Uvp/8TluNW/FGH+gi9kJYa+qmSWlp3StMT2zZRCTcta6NxzFw2PLiwbRsGUgE7Uz9W/FGH+gi9kINIhCEAhCEAhCEAl/r14kn5cHStTAS/wBevEk/Lg6VqCZqa4jouTJ071snsBBBAIOwg7QQd4ISy1SV0sWF0jYonVAc17nsa4NLCZnjNneQ2xy3ykg3uRe9hu+qlT4lJ62H30GJrNQOESTGQGeNpOYwskaI997C7C5o22sDsG5MHDcNhp4Y4YWCOKMBsbRuAHnO0nznaVE6qVPiUnrYffR1UqfEpPWw++gkYyf9NP6OT2CutB9lHyW+yqPE6+aQGKSndBC/tXvc5j8wdsMYyE5M17XdbfYbTs/cNxKoaODZTvqI2dqyVr2M7nZkPCEZyLWzNuNm2xQaJZjTHV/TYk+mfNJNGaZznR8GWgEuLSc2Zp/2hutvKs+qlT4lJ62H30dVKnxKT1sPvoLRVOkZ7SH8xTdM1fXVSp8Sk9bD76qcQqHznLOw0oj+sja5zSS5m0TZxdlmEg5bmxsXd4INUFQ6X6FUeJQiKpYTlN43tOWRhO/K6x2EDaCCDYbLgW+6TGapzdtE93ge17GNcP5hHI4PZ+Dh+p3rv1UqfEpPWw++gzmh+qHDcOm4ePhZphcRvmcCWAjKcrWNaLkEi5BO1bdVfVSp8Sk9bD76/HYrU2+4yHzcLD/9vQKj5S/2eH8qf2Y009DOLaH8vT9C1JfX9UPkbRvkGSQOmaYtv1YysNif4ib3zDYbC265dGhnFtD+Xp+haguUIQgFitc3EdbyYunYtqsVrm4jreTF07EFdqEgaMGjcN7pJi79H5R+lh/yUxkvdRHEsPLm6QphFBGqcTgjcGyTRxud3Ie9rSdttgJ27VJBSUxLVH9ViNdjNWHzEOfFJFI7KyzTluHsF9uVoYNlrAbStJqDnqXYQOGLiwSyNpi7/aaGizT/ACh/CDzWt3kDDqIWvY5rhdrgQ4HcQRYj+hUDRltqKm88URJO8lzA5zie+SSST4SrJyrtG/udL6GHowgslHGIwmQxCWMyjfHnbnGy+1l77jdc8YpJZaeWOKbgJHtc1kuXOWFwtnDcwuRe4277LzppXoTDQOpaenqJajHHS8I50ZLGNYQXMIc62V9w118xPdk2FkHpdU2lkDXU4B/3acfo6oYxw/Atc5p8ziFZ0YkEbBIQZMreELe5LrdsR5r3UDSb7Aelpv7qNBaoQs5p1iuIwU7ep9MKqpkkDAD3LGlriZHbQLAtA2kDtkF4yuiMhjEjDK0XcwOBeBs2ll7gdsP6hd0itUdLUx6R1zKqXhqgQScNJckF/Cwk2JA2C9hsG7YAnqgT/wApGBvzOkfbthMWg+Z0ZJH9WhbzVvxRh/oIvZCw/wApD7hS+n/xOW41b8UYf6CL2Qg0iEIQCEIQCEIQCX+vXiSflwdK1MBL/XrxJPy4OlagkaloWtwSkIG13CucfCeGcP8ApoH6LcLF6muI6LkydO9aXH8T+bUtRUWzcDFJJbw8Gwvt/wAIO8+Iwsc1j5Y2Pd3DXPa1zrmwytJuduzYpC8wUGH4VV0sk+I4m6LE6l7jEXNe9jA19ryBjTZrtu8tAAFtgN/RGiVFJFQ08clQ2rc2No4dos17bdoQbnN2thmv21r99BJx2MOpZwf9uT8R2hsQe8RvXXDYw2GIAWAYwAf+IXxjH3ef0cnsFdaD7KPkt9lB+1VZHE3NJIyNu7M9waLncLk2UPrlofG6f10fvKLphojBiVN83ndIyPM194y1rrtvba5rhbb4EkNIdVdCMUp8NoZJ3zOtJWSSPY9sMVr9wyNvb5bEXP8AEwfxXAeiYpWuaHNIc0gFpBuCDtBBG8Ko0ngDmQX71RT/APMoaR+BDiCPAVOwnDWU8EMEd8kTGRszG7srGhoue+bBRdIu4h/MU3TNQWoXy94AJJAA2knYAPOV9BKb5QMNS6CksJfmIkca4xgmwuwRudYbtr7X2ZsvfsgaVJXRSguikZK0GxLHB4vvtdp37R/Vd0g9GqOmbpFTnAzI6jEbPnrgZHRAODs7XOf3iGsIB/j3brB+IEh8peFuWgdbtrztJ8wDCB/Un+pTW0M4tofy9P0LUrPlL/Z4fyp/ZjTT0M4tofy9P0LUFyhCEAsVrm4jreTF07FtVitc3EdbyYunYghaiOJYeXN0hTBc4AXOwDeUvNQsoOCxAG5bJMHeY581v6OH9UwZoWva5rmhzXAhzSLggixBB3ggoPPGlGsKlxTEODq55IMJgddkcbHOfO5psHOy7r7bH+Fu7aSU69CdIaGrpc1CMtPE7gg3gzGGlrQ7KGnvWeF+fR/hHk2j5vH7qtMLwampmFlPBFTsJzFsTGsaXEAFxDRvs0C/mCCW5V2jf3Ol9DD0YVhI8BpJNgAST5gq7RlwNFSkbuBh6MIPnSnFZqajnnhg+cSRtzNiuRmsdu4EmwubW22ts3pKadaysMxLCLOha3EnuZZgjJLCyTa4TZbFpjzAC9+33bF6AVVDorQMm4ZtHTtmvfhBCwPv4c4F7+dBw0HhqWYdSNqiTUCJnCZtrr22BxO9wFgfODtO9d9JvsB6Wm/uo1aqn0qlDacEmw4Wm/uo/wD9/RBcIKEIE3oN/wCrcV9HL0sKcig0+BUscz52U8TJ3giSVsbRI4EgkOeBc7Wg7fAFOQKP5SH3Cl9P/ictxq34ow/0EXshYX5SMrfmVI24zGckDv2ERBP6Zh/VbrVvxRh/oIvZCDSIQhAIQhAIQhAJf69eJJ+XB0rUwEv9evEk/Lg6VqCZqa4jouTJ071otJcONRRVUDdjpYZY2/i+MtG/zlZrUvIDgdHY3sJQfMRO/Z/ytug8zYFXYLDg9dT1lMG4mDM1meFxm4S1osslvqsjh2zbt7k7DexbmpGlqGYNAJg5t3SOhDthETnXZsO4E5nDzOB3Fait0UoJpeFmo6eWXZ9Y+Fjn9r3PbEX2K1QQ8Y+7z+jk9grrQfZR8lvsrhjjwKWoJ3CKQn8AwrthzgYYiDcFjLH/AMQg6zzNY1znENa0EuJ3AAXJP6JS6iWPqZcSxKUfWTyhjT4P/de0bd31kQ3fwBNuWJrmlrgHNIIcCLggixBHfCi4Xg9NTMLKeCOnYSXFsbGsaXEAFxDRvs0C/mCCYqrSLuIfzFN0zVaqn0mlDWQXNr1FMB+PDD9j/RBcBJ3XtJIKjDeHz9S+EHzrLexcHjMHW7/BZsv/AJ2TiC41dHHKwsljZLG7umPaHNO2+1p2HaECNq62jdpDhpwTIAQwVfzdoZCYzITIHMAAuI7k3H8nfCfCrsL0do6YuNPSwU5d3RiibGT5iWgXVigSfyl/s8P5U/sxpp6GcW0P5en6FqVXyl3jJh4vtvObd+1oxdNXQzi2h/L0/QtQXKEIQCx2t2mfJg1YyNjpHkR5WsaXOP17DsaNp2BbFCDzTonpljeHwRwwYa8hpdmL6ec5w5xdZwFhcZjYix8N1o/pn0g8kD1FT+6eaECM+mfSDyQPUVP7o+mfSDyQPUVP7p5oQIKt1taQSjK7CrR/xsFPUdt5nG98vhAtfcdmwlJrYx+MnLhXaG5LDT1BAcTclpvcXJJI3XN9ifqECM+mfSDyQPUVP7o+mfSDyQPUVP7p5oQIz6Z9IPJA9RU/uoVVrTx6V15MJztF8rDT1GQXblcSL9sSCRt7xNht2+gEIELSa39IWNy9Sy8Duc1PUFwHgLr9t+J2+Eneu/0z6QeSB6ip/dPNCBGfTPpB5IHqKn90fTPpB5IHN6n9080IPL2mOkGM4lG1tRh0gc1+cPZTzA2AIDA03Ab2xPhJ3kr0Bq9hczCqFr2ljmwRBzXAtcCG7QQdoK0KEAhCEAhCEAhCEAsLrrpJJcHnZHG+R5fDZrGlztkoJ7Vout0hB5u0X06xyggihhwxxYwEOzU85z3cXAkC1nDNa4tsABvYWvvpn0g8kD1FT+6eaECM+mfSDyQPUVP7o+mfSDyQPUVP7p5oQIKs1saQSEB2FdoLHIKeoALgbguN7kCw2btm26KPWzpBFcNwr6v+Fhp6izTe5ym9w3zd7vWGxP1CBGfTPpB5IHqKn90fTPpB5IHqKn9080IEZ9M+kHkgeoqf3UCp1oY7I4mXCeEG0NaaepDWgixsAdrj/Mdvgttv6CQgQ1Nrh0ia3KcL4S24up6jNbvAkHafOu30z6QeSB6ip/dPNCBGfTPpB5IHqKn91+HXPpB5IHN6n909EIPLGmeLYxiYj4fD5WvYXHOynmBOYAZbEEBoy7AP5iTcm69IaIRubh9E1wLXCnpw4EEEEQtBBB2g+ZW6EAhCEAhCEAhCEAhCEAhCEAhCEAhCEAhCEAhCEAhCEAhCEAhCEAhCEAhCEAhCEAhCEAhCEAhCEAhCEAhCEAhCEAhCEAhCE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38120" y="741361"/>
            <a:ext cx="8858280" cy="5126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Let’s consider a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simplified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 (or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relaxed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) version of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 the problem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2</a:t>
            </a:r>
            <a:r>
              <a:rPr kumimoji="0" lang="en-US" sz="200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nd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  s</a:t>
            </a: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implified version: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000" baseline="0" dirty="0">
                <a:latin typeface="+mj-lt"/>
                <a:ea typeface="Tahoma" pitchFamily="34" charset="0"/>
                <a:cs typeface="Tahoma" pitchFamily="34" charset="0"/>
              </a:rPr>
              <a:t>A tile can</a:t>
            </a:r>
            <a:r>
              <a:rPr lang="en-US" sz="2000" dirty="0">
                <a:latin typeface="+mj-lt"/>
                <a:ea typeface="Tahoma" pitchFamily="34" charset="0"/>
                <a:cs typeface="Tahoma" pitchFamily="34" charset="0"/>
              </a:rPr>
              <a:t> move to an adjacent square (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Tahoma" pitchFamily="34" charset="0"/>
                <a:cs typeface="Tahoma" pitchFamily="34" charset="0"/>
              </a:rPr>
              <a:t>even if it is occupied</a:t>
            </a:r>
            <a:r>
              <a:rPr lang="en-US" sz="2000" dirty="0">
                <a:latin typeface="+mj-lt"/>
                <a:ea typeface="Tahoma" pitchFamily="34" charset="0"/>
                <a:cs typeface="Tahoma" pitchFamily="34" charset="0"/>
              </a:rPr>
              <a:t>)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Then,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h2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 gives the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exact number of steps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for</a:t>
            </a: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 the optimal solution in this simplified problem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2763596" y="2428868"/>
            <a:ext cx="1126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start state</a:t>
            </a:r>
            <a:endParaRPr lang="en-GB" dirty="0">
              <a:latin typeface="+mj-lt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588738" y="2424890"/>
            <a:ext cx="1128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goal state</a:t>
            </a:r>
            <a:endParaRPr lang="en-GB" dirty="0">
              <a:latin typeface="+mj-lt"/>
            </a:endParaRPr>
          </a:p>
        </p:txBody>
      </p:sp>
      <p:graphicFrame>
        <p:nvGraphicFramePr>
          <p:cNvPr id="10" name="Tabella 9"/>
          <p:cNvGraphicFramePr>
            <a:graphicFrameLocks noGrp="1"/>
          </p:cNvGraphicFramePr>
          <p:nvPr/>
        </p:nvGraphicFramePr>
        <p:xfrm>
          <a:off x="2714613" y="1151148"/>
          <a:ext cx="1214445" cy="1295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4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70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70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70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ella 10"/>
          <p:cNvGraphicFramePr>
            <a:graphicFrameLocks noGrp="1"/>
          </p:cNvGraphicFramePr>
          <p:nvPr/>
        </p:nvGraphicFramePr>
        <p:xfrm>
          <a:off x="4500562" y="1142984"/>
          <a:ext cx="1214445" cy="1295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4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7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7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70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/>
          <a:lstStyle/>
          <a:p>
            <a:r>
              <a:rPr lang="en-US" dirty="0">
                <a:latin typeface="+mj-lt"/>
              </a:rPr>
              <a:t>How to find good heuristics ?</a:t>
            </a:r>
            <a:endParaRPr lang="en-GB" i="1" dirty="0"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5720" y="588961"/>
            <a:ext cx="8858280" cy="5126055"/>
          </a:xfrm>
        </p:spPr>
        <p:txBody>
          <a:bodyPr/>
          <a:lstStyle/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2050" name="AutoShape 2" descr="data:image/jpeg;base64,/9j/4AAQSkZJRgABAQAAAQABAAD/2wCEAAkGBg8SEBITEhATEBEVGRUXEBQVExgUFBoVFRQhFRUVFhIXHCcfFxkjGxIXHy8gIycpLC0tFR8xNTAqNSc3LSoBCQoKBQUFDQUFDSkYEhgpKSkpKSkpKSkpKSkpKSkpKSkpKSkpKSkpKSkpKSkpKSkpKSkpKSkpKSkpKSkpKSkpKf/AABEIAJMBVwMBIgACEQEDEQH/xAAcAAACAwEBAQEAAAAAAAAAAAAABwQFBgMIAgH/xABMEAABAwICBAUPCgUEAQUAAAABAAIDBBEFEgYHITETNXKUsxUWGCIyQVFUVWFzk7LS0wgUFyMzNHF0gdFCUpG0wyRTobGCNkNiwfH/xAAUAQEAAAAAAAAAAAAAAAAAAAAA/8QAFBEBAAAAAAAAAAAAAAAAAAAAAP/aAAwDAQACEQMRAD8AeKEKl0x0kFBRTVRjMoiDTkDsl8z2s7qxt3d93eQXSEkeyYZ5NdzkfCR2TDPJrucj4SB3ISR7Jhnk13OR8JHZMM8mu5yPhIHchJHsmGeTXc5Hwkdkwzya7nI+EgdyEkeyYZ5NdzkfCR2TDPJrucj4SB3ISR7Jhnk13OR8JHZMM8mu5yPhIHchJHsmGeTXc5Hwkdkwzya7nI+EgdyEkeyYZ5NdzkfCR2TDPJrucj4SB3ISR7Jhnk13OR8JN3RzGPndJT1IZwfDRskyXzZcwvbNYX/GyCxQhCAQhCAQhCAQhUGnOlYw6ikqjEZshYMgfkvneG91Y2tfwIL9CSPZMM8mu5yPhI7Jhnk13OR8JA7kJI9kwzya7nI+EjsmGeTXc5HwkDuQkj2TDPJrucj4SOyYZ5NdzkfCQO5CSPZMM8mu5yPhI7Jhnk13OR8JA7kJI9kwzya7nI+EjsmGeTXc5HwkDuQkj2TDPJrucj4SOyYZ5NdzkfCQO5CSPZMM8mu5yPhI7Jhnk13OR8JA7kJI9kwzya7nI+EnFg+I/OKeCfLk4WOOTLe9uEYH2v37ZrIJiEIQCxWubiOt5MXTsW1WK1zcR1vJi6diDMaldFaWowyKWopoJS18ojzRMcTZ5Od5Iu47coBuAG+dMbrRw7xGl5vF7qyeojiWHlzdIUwSUFV1o4d4jS83i91HWjh3iNLzeL3UsPpbxiqbV1NBR05oaW5eZS7hXMAzEiz2gHIC4gDYPCd7F0F0tZiVFHUtZwbjdsjN+V7DZwB743EHwHwoPnEdBsPc0llHTMlaDwbuAjtf+Vwy2c022g/pY7VW02BUD2MeKKmAc1rgPm8W5zcw/h862btyy+Efd4PRRdGEHDrbofE6Xm8Xuo626HxOl5vF7qskIK3rbofE6Xm8XurjWYBRNYS2ipS7tWsvTRWzPcGNv2u67grhRq7uW+kg/uGIJVJoNhsbbfMqdxO1znQRlzj4T2th+AsB3gF360cO8Rpebxe6rZZfWFpwzDKUS8Hw00jhHBFe2Z52kmwJygDvDeQO+gsutHDvEaXm8Xur860cO8Rpebxe6l/gGs3F2YjT0mKULIG1QHAmNrszS6+UuGd9xcZXA5S29ymugRevrRmnpaanNPBDCx8xzBkbWkO4MmzSBfKbk5b2BaLb00NW/FGH+gi9kLD/ACkPuFL6f/E5bjVvxRh/oIvZCDSIQhAIQhAIQhAJf69eJJ+XB0rUwEv9evEk/Lg6VqCp1Z4HSPwmjc+lp5Hlr8znQRucfrnja4tudgH9Fputuh8Tpebxe6qbVZxPRch/TvWrQVvW3Q+J0vN4vdR1t0PidLzeL3VZIQVc2AUDWucaKms0Fx/08W4C5/h8ym4ToTh4Y176KmdK9oLzwEdhfblaMtg0Xt57XNyvzEfsZfRyewVoKP7NnJb/ANIK/rRw7xGl5vF7qOtHDvEaXm8XuqxqquOJjpJHtjjaCXve4NaAN5LjsASsGuvh8YpqOjbG+le8RySva7M4neY+2GVo3XIN/wAEDC60cO8Rpebxe6qPHdEKKLI+GjpmmSRkbwaeMtBlcGCUNLdhaSCQLAi9+8tkqrSLuIfzFN0zUHCl0IwxjbChpj3yXQRucT4SS3eu3Wjh3iNLzeL3VbBY3WZrA6mQR8HFw1TO4sp4zuuLZnOAOYgZmiw3lw3ILzrRw7xGl5vF7q/Dohh3iNLzeL3UvcJ1o4tBiFPSYtQxQipLWxPivcF7sjSbSPa4ZthFwRe/4tlB591/aOwUoo+AhiijeZtjGNaQQGdrcC5btuAd222w2Dp0M4tofy9P0LUrPlL/AGeH8qf2Y009DOLaH8vT9C1BcoQhALFa5uI63kxdOxbVYrXNxHW8mLp2IIWojiWHlzdIVvaqobGx73mzGNLnm17NaLk2G/YFgtRHEsPLm6QrfyxNc0tcA5rgQ4EXBBFiCO+LIPOuB4FW1tLis+FyfMcPeXtNK5+d0mSPO5gdb6u7Xgb7HPlJICaepjEqSbCoxTQmARueyVhdnPC7HudwhALrh7T5r27yz79UGI0/ziHDsUEFFUZuEhkjzOaHDKQ19iScuzMMpsB+K3ehOh8OGUjaaIl+0vlkIAL5HWBcQNwsAAO8Gjad5C+duWXwj7vB6KLowtQ7csvhH3eD0UXRhBLQhCAUau7lvpIP7hikqNXdy30kH9wxBp0mvlAiXh8JMYu7hJcl75OEzRZA4/iD+l05VmtPdBoMUpeBkcY3tOaGUC5Y+1to2ZmkHaLjvd8BAuazH8cwWupPn1Y2vp6txa9oFspD2h5YMoylvCtItYHaCBYEOtKrB9UNZJVQT4riBrm09uAj7YgkG4zufvFwCdhLrC5sNrVQKP5SH3Cl9P8A4nLcat+KMP8AQReyFh/lIfcKX0/+Jy3GrfijD/QReyEGkQhCAQhCAQhCAS/168ST8uDpWpgJf69eJJ+XB0rUEbVZxPRch/TvWrWU1WcT0XIf071q0AhCEEfEfsZfRyewVoKP7NnJb/0s/iP2Mvo5PYK0FH9mzkt/6QccYwiGqgfBM3PFIAJG3LbgEG2ZpBG7vFJvSjCoKbSfB4YImwxMjhysaLAXnmJPnJO0k7SngsJpHq+mqcaosQbLG2OnaxrmEOznJI95sQLbpR/RBuwqrSLuIfzFN0zVaqq0i7iH8xTdM1BahVukGIUlPA6eqLGxRdsXPaHWPeyg7S4mwAG0lWQWA1qaBVuKCGOGpjhgZmc9jg+7pDsaTl2WAvblFBntGsPqMcxKLFJ4+AoKY/6GN3dyFjiQ87e8+ziRsu0NF7EpwJRYBqvx6Cenc/GXvgifEXQiaoymNjgTGGHtbFoy23JuoEn8pf7PD+VP7MaaehnFtD+Xp+halZ8pf7PD+VP7MaaehnFtD+Xp+haguUIQgFitc3EdbyYunYtqsVrm4jreTF07EGe1L4u2nwmHhSTG+SXgy1pcQ7hCCzI0FxBy5rgHe69gBdg9ctN4ZObze4sXqEpAMJjkPbOL5WtP8rBITlH4uuT4bjwBMlBV9ctN4ZObze4jrlpvDJzeb3FaXQgoqrSaN144S4zOByZo3xtGza8l4Ga2/K25/DeogniiDI821rQGtAL35WjKDlaCbbN9lf4jSNkjc13guCN7XDc5p7zgdoKiaMx/6WF5sXyMZJK61sz3tDnH8NtgO8AB3kFZ1QZ4JfUTe4jqgzwS+om9xadCDMdUGeCX1E3uL5fIyZjmseMwynaCC1wIcwuYbEC7Qdu+xWpVJpVB9S17TkkD4mNeO6DZZWxPF+S8kf8Aya095B9Q6VQG7Xh7JG7JGiOSQA+ASMaWn+t/CBuXXrlpvDJzeb3FYQQNY0NY0NaNjQNwC6IKvrlpvDJzeb3F+HSam8MnN5vcVpdfqBIa/MU+cUdK+MkQiYhtxZzncG65LTtYG2tY2PbG4Fhdl6t+KMP9BF7IS/8AlHUYFLTSDYXTWeBucRE7K4+cC4/A+YJgat+KMP8AQReyEGkQhCAQhCAQhCAS/wBevEk/Lg6VqYCX+vXiSflwdK1BB1Z1TGYPQ5nAXbJlG0k/XvvZo2n9AtP1QZ4JfUTe4qrUpRhuDUrzte4SbfA0TPDWDzbz+LiVvEGY6oM8EvqJvcR1QZ4JfUTe4tOhBmBUxSZmX2kEFpDmOykWNmvANtu+ykUWkUUYbDMXcKxoBLY3yBwAsH/Vg5b77Osd9rgXU7H4M1NKdgexrnxu/lexpLXD9R+oJHfXXCKZrIWAbyA5577nOF3OPhJKCP1y03hk5vN7iOuWm8MnN5vcVohBVdctN4ZObze4q3EcSFWGtgJAikZI5z2uZd8ZzsjyOAcGkgEutuGy99mnVHpRS3ETmnK4yxROcNhMUsgY9lx5nXB7xAKD7g0rpnXB4Rrmmz28FI+xG8Z2NLXfoSuvXLTeGTm83uKyija1oa0BrQLAAWAA3AAbgvpBV9ctN4ZObze4vl2k9MBe8vN5vhq2uhAg/lB4jw8dDI3ZDmnEd97tjLvI/h7wAO3Yb23Bx6GcW0P5en6FqUvykqRrfmT27M7ps47xcAzt+VbYfDYeBNrQzi2h/L0/QtQXKEIQCxWubiOt5MXTsW1WK1zcR1vJi6diCFqI4lh5c3SFMJL3URxLDy5ukK380ga0uN7AEmwLjsF9jRtJ8wQIfEMWxnEMXxCKkxMUcUEhY0STOij7R3BBrQA4lxLHHz7Ts3Jw6HYfWQUUUVZMKipbn4SUOc4OvI5ze2c0E2aWjd3kmME1d4HV0mIVTa+ad0fCuzFgp+DszhA50RuXgm+3YDusCLrc6g8Tnmwm0ri4RTPjhLr34MNa+2Y7wHPcB4AAO8gYsvcn8D/0oOjf3Ol9DD0YU6XuT+B/6UHRv7nS+hh6MILFIfW/rVqeH4DD5pIooHFtRPHsDp7H6sPtuaAe/tN9nagpk61MfqaTDJX0zXOmeWxsLQS5me93gAHaADbzkHvLz5pLjEHU2kpIqSeB0b3STyyi3CyPZZzv+AAO8AEHrFu5Vek32A9LTf3Ua+dFMfFbSRVIifAH5/q5O7GR5Zt/HLf9V9aTfYD0tN/dRoLVYvWLo9i9V836nVraTJwnDZpHszZsuTuGOvbK/fbultFWaS402ko6ipcLiGNz8u3aQO1bs3XdYX86BI0UGkfVZlB1VdPIzK+qdHJI6ONmxxDy5jbkgjYL7XgXG23oFLPURhjvmMtbKS+orJXufIdri1jiwd/+fhT3t/mCZiBR/KQ+4Uvp/wDE5bjVvxRh/oIvZCw/ykPuFL6f/E5bjVvxRh/oIvZCDSIQhAIQhAIQhAJf69eJJ+XB0rUwEv8AXrxJPy4OlagmamuI6LkydO9bGV5DSQ0uIBIaLXJA3C5AufOQFjtTXEdFyZOnetdWVbIo3yPJDGNc95DS4hrRmJDWgk7BuAJQIvSPEdKIYZ8RqasUAilayGluwh93WsxoBbIBmvcklwa47mpx6I4y+roaaokj4N8sbHubtAuRvbfblO8eYhL3TR2E4vh8uIxTvElGyTgS45Q2VtpGtdC/Yc5DW+e/fstTqn0inrcLhmnH1gL4y4DKHiN2UPAAsPAbbLtO7cA0mMfd5/RyewV1oPso+S32Vyxj7vP6OT2CutB9lHyW+yg7pC6wda1VJiMMVDNJFSRyiJ0rNjZpA9vCAP3Oa0OaBY7c19xCYGuTHqmlwx3zZrjLM8Q5mAlzGuY5z3NsN9mZb7LZ7g3CRukePU/A4XDBRzwNpHSOeZGgOme90bnPHnJj3bbAtA2BB6sVVpF3EP5im6Zq+9HMZFXSxVAjfCJBmyP7pu0ix/ovjSLuIfzFN0zUFqFgtdWkk1HhhdBI6KWSWONj27HDfI6x71xER39hI763oSw1zUeH1D6Cnq6ySkzSEsywF7XBxax15TZsdr79tswJBCCNq9wHHvnMFRUYrHU0wBM8LZ3yPGeI5Wubkyhwc5pIv/Cd6bCQWI6Pw4Pj+GMw+WQ8MYxOxzs92SS8E4mwFwWlx27i24T9QJP5S/2eH8qf2Y009DOLaH8vT9C1Kz5S/wBnh/Kn9mNNPQzi2h/L0/QtQXKEIQCxWubiOt5MXTsW1WK1zcR1vJi6diCFqI4lh5c3SFMJKXUvVyxYXDwMRqC90rpIgQ0j60tEge7tQCGgZXEXy7NoN2N1UqfEpPWw++gxeLahcInndKOHgDjmdFE9jYtpuQGuYS0HwA2F9llu8HweClgZBTxiKGMWY0Em1zckk7SSSSSd5K4dVKnxKT1sPvo6qVPiUnrYffQWMvcn8D/0oGjf3Ol9DD0YUDEcUqCMjqd9NG7Y6YvY619lgGE5Sd2Z1gL9/cvjDK2aIcDFTunhj7VrmuazIBuiPCEB+XcC0kgAAi4uQ0izOnGgNPikcUc8ksbY3FzeCLQSSMu3O1ysuqlT4lJ62H30dVKnxKT1sPvoLQBVOkx+oHpab+6jX11UqfEpPWw++qvEqiSc8FPC6mZ3TQXNLnlu0OD2EtbkIzWvmu0HYBtDUKq0o0djrqSWllfJHHJlzOjID+1eH2BcCNuWx2biVHocZqnN+6PlH8MrXsY14/mEcjg5v/I8BIUnqpU+JSeth99B96P4JHR0sNNG5zmRNytL7ZiL322AF9vgViqvqpU+JSeth99fhxSp8Rk9bD76BcfKQ+4Uvp/8TluNW/FGH+gi9kJYa+qmSWlp3StMT2zZRCTcta6NxzFw2PLiwbRsGUgE7Uz9W/FGH+gi9kINIhCEAhCEAhCEAl/r14kn5cHStTAS/wBevEk/Lg6VqCZqa4jouTJ071snsBBBAIOwg7QQd4ISy1SV0sWF0jYonVAc17nsa4NLCZnjNneQ2xy3ykg3uRe9hu+qlT4lJ62H30GJrNQOESTGQGeNpOYwskaI997C7C5o22sDsG5MHDcNhp4Y4YWCOKMBsbRuAHnO0nznaVE6qVPiUnrYffR1UqfEpPWw++gkYyf9NP6OT2CutB9lHyW+yqPE6+aQGKSndBC/tXvc5j8wdsMYyE5M17XdbfYbTs/cNxKoaODZTvqI2dqyVr2M7nZkPCEZyLWzNuNm2xQaJZjTHV/TYk+mfNJNGaZznR8GWgEuLSc2Zp/2hutvKs+qlT4lJ62H30dVKnxKT1sPvoLRVOkZ7SH8xTdM1fXVSp8Sk9bD76qcQqHznLOw0oj+sja5zSS5m0TZxdlmEg5bmxsXd4INUFQ6X6FUeJQiKpYTlN43tOWRhO/K6x2EDaCCDYbLgW+6TGapzdtE93ge17GNcP5hHI4PZ+Dh+p3rv1UqfEpPWw++gzmh+qHDcOm4ePhZphcRvmcCWAjKcrWNaLkEi5BO1bdVfVSp8Sk9bD76/HYrU2+4yHzcLD/9vQKj5S/2eH8qf2Y009DOLaH8vT9C1JfX9UPkbRvkGSQOmaYtv1YysNif4ib3zDYbC265dGhnFtD+Xp+haguUIQgFitc3EdbyYunYtqsVrm4jreTF07EFdqEgaMGjcN7pJi79H5R+lh/yUxkvdRHEsPLm6QphFBGqcTgjcGyTRxud3Ie9rSdttgJ27VJBSUxLVH9ViNdjNWHzEOfFJFI7KyzTluHsF9uVoYNlrAbStJqDnqXYQOGLiwSyNpi7/aaGizT/ACh/CDzWt3kDDqIWvY5rhdrgQ4HcQRYj+hUDRltqKm88URJO8lzA5zie+SSST4SrJyrtG/udL6GHowgslHGIwmQxCWMyjfHnbnGy+1l77jdc8YpJZaeWOKbgJHtc1kuXOWFwtnDcwuRe4277LzppXoTDQOpaenqJajHHS8I50ZLGNYQXMIc62V9w118xPdk2FkHpdU2lkDXU4B/3acfo6oYxw/Atc5p8ziFZ0YkEbBIQZMreELe5LrdsR5r3UDSb7Aelpv7qNBaoQs5p1iuIwU7ep9MKqpkkDAD3LGlriZHbQLAtA2kDtkF4yuiMhjEjDK0XcwOBeBs2ll7gdsP6hd0itUdLUx6R1zKqXhqgQScNJckF/Cwk2JA2C9hsG7YAnqgT/wApGBvzOkfbthMWg+Z0ZJH9WhbzVvxRh/oIvZCw/wApD7hS+n/xOW41b8UYf6CL2Qg0iEIQCEIQCEIQCX+vXiSflwdK1MBL/XrxJPy4OlagkaloWtwSkIG13CucfCeGcP8ApoH6LcLF6muI6LkydO9aXH8T+bUtRUWzcDFJJbw8Gwvt/wAIO8+Iwsc1j5Y2Pd3DXPa1zrmwytJuduzYpC8wUGH4VV0sk+I4m6LE6l7jEXNe9jA19ryBjTZrtu8tAAFtgN/RGiVFJFQ08clQ2rc2No4dos17bdoQbnN2thmv21r99BJx2MOpZwf9uT8R2hsQe8RvXXDYw2GIAWAYwAf+IXxjH3ef0cnsFdaD7KPkt9lB+1VZHE3NJIyNu7M9waLncLk2UPrlofG6f10fvKLphojBiVN83ndIyPM194y1rrtvba5rhbb4EkNIdVdCMUp8NoZJ3zOtJWSSPY9sMVr9wyNvb5bEXP8AEwfxXAeiYpWuaHNIc0gFpBuCDtBBG8Ko0ngDmQX71RT/APMoaR+BDiCPAVOwnDWU8EMEd8kTGRszG7srGhoue+bBRdIu4h/MU3TNQWoXy94AJJAA2knYAPOV9BKb5QMNS6CksJfmIkca4xgmwuwRudYbtr7X2ZsvfsgaVJXRSguikZK0GxLHB4vvtdp37R/Vd0g9GqOmbpFTnAzI6jEbPnrgZHRAODs7XOf3iGsIB/j3brB+IEh8peFuWgdbtrztJ8wDCB/Un+pTW0M4tofy9P0LUrPlL/Z4fyp/ZjTT0M4tofy9P0LUFyhCEAsVrm4jreTF07FtVitc3EdbyYunYghaiOJYeXN0hTBc4AXOwDeUvNQsoOCxAG5bJMHeY581v6OH9UwZoWva5rmhzXAhzSLggixBB3ggoPPGlGsKlxTEODq55IMJgddkcbHOfO5psHOy7r7bH+Fu7aSU69CdIaGrpc1CMtPE7gg3gzGGlrQ7KGnvWeF+fR/hHk2j5vH7qtMLwampmFlPBFTsJzFsTGsaXEAFxDRvs0C/mCCW5V2jf3Ol9DD0YVhI8BpJNgAST5gq7RlwNFSkbuBh6MIPnSnFZqajnnhg+cSRtzNiuRmsdu4EmwubW22ts3pKadaysMxLCLOha3EnuZZgjJLCyTa4TZbFpjzAC9+33bF6AVVDorQMm4ZtHTtmvfhBCwPv4c4F7+dBw0HhqWYdSNqiTUCJnCZtrr22BxO9wFgfODtO9d9JvsB6Wm/uo1aqn0qlDacEmw4Wm/uo/wD9/RBcIKEIE3oN/wCrcV9HL0sKcig0+BUscz52U8TJ3giSVsbRI4EgkOeBc7Wg7fAFOQKP5SH3Cl9P/ictxq34ow/0EXshYX5SMrfmVI24zGckDv2ERBP6Zh/VbrVvxRh/oIvZCDSIQhAIQhAIQhAJf69eJJ+XB0rUwEv9evEk/Lg6VqCZqa4jouTJ071otJcONRRVUDdjpYZY2/i+MtG/zlZrUvIDgdHY3sJQfMRO/Z/ytug8zYFXYLDg9dT1lMG4mDM1meFxm4S1osslvqsjh2zbt7k7DexbmpGlqGYNAJg5t3SOhDthETnXZsO4E5nDzOB3Fait0UoJpeFmo6eWXZ9Y+Fjn9r3PbEX2K1QQ8Y+7z+jk9grrQfZR8lvsrhjjwKWoJ3CKQn8AwrthzgYYiDcFjLH/AMQg6zzNY1znENa0EuJ3AAXJP6JS6iWPqZcSxKUfWTyhjT4P/de0bd31kQ3fwBNuWJrmlrgHNIIcCLggixBHfCi4Xg9NTMLKeCOnYSXFsbGsaXEAFxDRvs0C/mCCYqrSLuIfzFN0zVaqn0mlDWQXNr1FMB+PDD9j/RBcBJ3XtJIKjDeHz9S+EHzrLexcHjMHW7/BZsv/AJ2TiC41dHHKwsljZLG7umPaHNO2+1p2HaECNq62jdpDhpwTIAQwVfzdoZCYzITIHMAAuI7k3H8nfCfCrsL0do6YuNPSwU5d3RiibGT5iWgXVigSfyl/s8P5U/sxpp6GcW0P5en6FqVXyl3jJh4vtvObd+1oxdNXQzi2h/L0/QtQXKEIQCx2t2mfJg1YyNjpHkR5WsaXOP17DsaNp2BbFCDzTonpljeHwRwwYa8hpdmL6ec5w5xdZwFhcZjYix8N1o/pn0g8kD1FT+6eaECM+mfSDyQPUVP7o+mfSDyQPUVP7p5oQIKt1taQSjK7CrR/xsFPUdt5nG98vhAtfcdmwlJrYx+MnLhXaG5LDT1BAcTclpvcXJJI3XN9ifqECM+mfSDyQPUVP7o+mfSDyQPUVP7p5oQIz6Z9IPJA9RU/uoVVrTx6V15MJztF8rDT1GQXblcSL9sSCRt7xNht2+gEIELSa39IWNy9Sy8Duc1PUFwHgLr9t+J2+Eneu/0z6QeSB6ip/dPNCBGfTPpB5IHqKn90fTPpB5IHN6n9080IPL2mOkGM4lG1tRh0gc1+cPZTzA2AIDA03Ab2xPhJ3kr0Bq9hczCqFr2ljmwRBzXAtcCG7QQdoK0KEAhCEAhCEAhCEAsLrrpJJcHnZHG+R5fDZrGlztkoJ7Vout0hB5u0X06xyggihhwxxYwEOzU85z3cXAkC1nDNa4tsABvYWvvpn0g8kD1FT+6eaECM+mfSDyQPUVP7o+mfSDyQPUVP7p5oQIKs1saQSEB2FdoLHIKeoALgbguN7kCw2btm26KPWzpBFcNwr6v+Fhp6izTe5ym9w3zd7vWGxP1CBGfTPpB5IHqKn90fTPpB5IHqKn9080IEZ9M+kHkgeoqf3UCp1oY7I4mXCeEG0NaaepDWgixsAdrj/Mdvgttv6CQgQ1Nrh0ia3KcL4S24up6jNbvAkHafOu30z6QeSB6ip/dPNCBGfTPpB5IHqKn91+HXPpB5IHN6n909EIPLGmeLYxiYj4fD5WvYXHOynmBOYAZbEEBoy7AP5iTcm69IaIRubh9E1wLXCnpw4EEEEQtBBB2g+ZW6EAhCEAhCEAhCEAhCEAhCEAhCEAhCEAhCEAhCEAhCEAhCEAhCEAhCEAhCEAhCEAhCEAhCEAhCEAhCEAhCEAhCEAhCEAhCE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38120" y="741361"/>
            <a:ext cx="8563036" cy="5126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The relaxed problem adds edges to the state space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000" dirty="0">
                <a:latin typeface="+mj-lt"/>
                <a:ea typeface="Tahoma" pitchFamily="34" charset="0"/>
                <a:cs typeface="Tahoma" pitchFamily="34" charset="0"/>
              </a:rPr>
              <a:t>An optimal solution to the original problem is also a solution to the relaxed problem</a:t>
            </a:r>
            <a:endParaRPr kumimoji="0" lang="en-US" sz="200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000" baseline="0" dirty="0">
                <a:latin typeface="+mj-lt"/>
                <a:ea typeface="Tahoma" pitchFamily="34" charset="0"/>
                <a:cs typeface="Tahoma" pitchFamily="34" charset="0"/>
              </a:rPr>
              <a:t>The relaxed problem can have</a:t>
            </a:r>
            <a:r>
              <a:rPr lang="en-US" sz="2000" dirty="0">
                <a:latin typeface="+mj-lt"/>
                <a:ea typeface="Tahoma" pitchFamily="34" charset="0"/>
                <a:cs typeface="Tahoma" pitchFamily="34" charset="0"/>
              </a:rPr>
              <a:t> better solutions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The cost of an optimal solution to a relaxed problem is an admissible heuristic for the original</a:t>
            </a: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 problem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2763596" y="2428868"/>
            <a:ext cx="1126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start state</a:t>
            </a:r>
            <a:endParaRPr lang="en-GB" dirty="0">
              <a:latin typeface="+mj-lt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588738" y="2424890"/>
            <a:ext cx="1128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goal state</a:t>
            </a:r>
            <a:endParaRPr lang="en-GB" dirty="0">
              <a:latin typeface="+mj-lt"/>
            </a:endParaRPr>
          </a:p>
        </p:txBody>
      </p:sp>
      <p:graphicFrame>
        <p:nvGraphicFramePr>
          <p:cNvPr id="10" name="Tabella 9"/>
          <p:cNvGraphicFramePr>
            <a:graphicFrameLocks noGrp="1"/>
          </p:cNvGraphicFramePr>
          <p:nvPr/>
        </p:nvGraphicFramePr>
        <p:xfrm>
          <a:off x="2714613" y="1151148"/>
          <a:ext cx="1214445" cy="1295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4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70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70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70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ella 10"/>
          <p:cNvGraphicFramePr>
            <a:graphicFrameLocks noGrp="1"/>
          </p:cNvGraphicFramePr>
          <p:nvPr/>
        </p:nvGraphicFramePr>
        <p:xfrm>
          <a:off x="4500562" y="1142984"/>
          <a:ext cx="1214445" cy="1295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4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7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7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70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/>
          <a:lstStyle/>
          <a:p>
            <a:r>
              <a:rPr lang="en-US" dirty="0">
                <a:latin typeface="+mj-lt"/>
              </a:rPr>
              <a:t>Can the heuristics be found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automatically</a:t>
            </a:r>
            <a:r>
              <a:rPr lang="en-US" dirty="0">
                <a:latin typeface="+mj-lt"/>
              </a:rPr>
              <a:t>?</a:t>
            </a:r>
            <a:endParaRPr lang="en-GB" i="1" dirty="0"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5720" y="588961"/>
            <a:ext cx="8858280" cy="5126055"/>
          </a:xfrm>
        </p:spPr>
        <p:txBody>
          <a:bodyPr/>
          <a:lstStyle/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2050" name="AutoShape 2" descr="data:image/jpeg;base64,/9j/4AAQSkZJRgABAQAAAQABAAD/2wCEAAkGBg8SEBITEhATEBEVGRUXEBQVExgUFBoVFRQhFRUVFhIXHCcfFxkjGxIXHy8gIycpLC0tFR8xNTAqNSc3LSoBCQoKBQUFDQUFDSkYEhgpKSkpKSkpKSkpKSkpKSkpKSkpKSkpKSkpKSkpKSkpKSkpKSkpKSkpKSkpKSkpKSkpKf/AABEIAJMBVwMBIgACEQEDEQH/xAAcAAACAwEBAQEAAAAAAAAAAAAABwQFBgMIAgH/xABMEAABAwICBAUPCgUEAQUAAAABAAIDBBEFEgYHITETNXKUsxUWGCIyQVFUVWFzk7LS0wgUFyMzNHF0gdFCUpG0wyRTobGCNkNiwfH/xAAUAQEAAAAAAAAAAAAAAAAAAAAA/8QAFBEBAAAAAAAAAAAAAAAAAAAAAP/aAAwDAQACEQMRAD8AeKEKl0x0kFBRTVRjMoiDTkDsl8z2s7qxt3d93eQXSEkeyYZ5NdzkfCR2TDPJrucj4SB3ISR7Jhnk13OR8JHZMM8mu5yPhIHchJHsmGeTXc5Hwkdkwzya7nI+EgdyEkeyYZ5NdzkfCR2TDPJrucj4SB3ISR7Jhnk13OR8JHZMM8mu5yPhIHchJHsmGeTXc5Hwkdkwzya7nI+EgdyEkeyYZ5NdzkfCR2TDPJrucj4SB3ISR7Jhnk13OR8JN3RzGPndJT1IZwfDRskyXzZcwvbNYX/GyCxQhCAQhCAQhCAQhUGnOlYw6ikqjEZshYMgfkvneG91Y2tfwIL9CSPZMM8mu5yPhI7Jhnk13OR8JA7kJI9kwzya7nI+EjsmGeTXc5HwkDuQkj2TDPJrucj4SOyYZ5NdzkfCQO5CSPZMM8mu5yPhI7Jhnk13OR8JA7kJI9kwzya7nI+EjsmGeTXc5HwkDuQkj2TDPJrucj4SOyYZ5NdzkfCQO5CSPZMM8mu5yPhI7Jhnk13OR8JA7kJI9kwzya7nI+EnFg+I/OKeCfLk4WOOTLe9uEYH2v37ZrIJiEIQCxWubiOt5MXTsW1WK1zcR1vJi6diDMaldFaWowyKWopoJS18ojzRMcTZ5Od5Iu47coBuAG+dMbrRw7xGl5vF7qyeojiWHlzdIUwSUFV1o4d4jS83i91HWjh3iNLzeL3UsPpbxiqbV1NBR05oaW5eZS7hXMAzEiz2gHIC4gDYPCd7F0F0tZiVFHUtZwbjdsjN+V7DZwB743EHwHwoPnEdBsPc0llHTMlaDwbuAjtf+Vwy2c022g/pY7VW02BUD2MeKKmAc1rgPm8W5zcw/h862btyy+Efd4PRRdGEHDrbofE6Xm8Xuo626HxOl5vF7qskIK3rbofE6Xm8XurjWYBRNYS2ipS7tWsvTRWzPcGNv2u67grhRq7uW+kg/uGIJVJoNhsbbfMqdxO1znQRlzj4T2th+AsB3gF360cO8Rpebxe6rZZfWFpwzDKUS8Hw00jhHBFe2Z52kmwJygDvDeQO+gsutHDvEaXm8Xur860cO8Rpebxe6l/gGs3F2YjT0mKULIG1QHAmNrszS6+UuGd9xcZXA5S29ymugRevrRmnpaanNPBDCx8xzBkbWkO4MmzSBfKbk5b2BaLb00NW/FGH+gi9kLD/ACkPuFL6f/E5bjVvxRh/oIvZCDSIQhAIQhAIQhAJf69eJJ+XB0rUwEv9evEk/Lg6VqCp1Z4HSPwmjc+lp5Hlr8znQRucfrnja4tudgH9Fputuh8Tpebxe6qbVZxPRch/TvWrQVvW3Q+J0vN4vdR1t0PidLzeL3VZIQVc2AUDWucaKms0Fx/08W4C5/h8ym4ToTh4Y176KmdK9oLzwEdhfblaMtg0Xt57XNyvzEfsZfRyewVoKP7NnJb/ANIK/rRw7xGl5vF7qOtHDvEaXm8XuqxqquOJjpJHtjjaCXve4NaAN5LjsASsGuvh8YpqOjbG+le8RySva7M4neY+2GVo3XIN/wAEDC60cO8Rpebxe6qPHdEKKLI+GjpmmSRkbwaeMtBlcGCUNLdhaSCQLAi9+8tkqrSLuIfzFN0zUHCl0IwxjbChpj3yXQRucT4SS3eu3Wjh3iNLzeL3VbBY3WZrA6mQR8HFw1TO4sp4zuuLZnOAOYgZmiw3lw3ILzrRw7xGl5vF7q/Dohh3iNLzeL3UvcJ1o4tBiFPSYtQxQipLWxPivcF7sjSbSPa4ZthFwRe/4tlB591/aOwUoo+AhiijeZtjGNaQQGdrcC5btuAd222w2Dp0M4tofy9P0LUrPlL/AGeH8qf2Y009DOLaH8vT9C1BcoQhALFa5uI63kxdOxbVYrXNxHW8mLp2IIWojiWHlzdIVvaqobGx73mzGNLnm17NaLk2G/YFgtRHEsPLm6QrfyxNc0tcA5rgQ4EXBBFiCO+LIPOuB4FW1tLis+FyfMcPeXtNK5+d0mSPO5gdb6u7Xgb7HPlJICaepjEqSbCoxTQmARueyVhdnPC7HudwhALrh7T5r27yz79UGI0/ziHDsUEFFUZuEhkjzOaHDKQ19iScuzMMpsB+K3ehOh8OGUjaaIl+0vlkIAL5HWBcQNwsAAO8Gjad5C+duWXwj7vB6KLowtQ7csvhH3eD0UXRhBLQhCAUau7lvpIP7hikqNXdy30kH9wxBp0mvlAiXh8JMYu7hJcl75OEzRZA4/iD+l05VmtPdBoMUpeBkcY3tOaGUC5Y+1to2ZmkHaLjvd8BAuazH8cwWupPn1Y2vp6txa9oFspD2h5YMoylvCtItYHaCBYEOtKrB9UNZJVQT4riBrm09uAj7YgkG4zufvFwCdhLrC5sNrVQKP5SH3Cl9P8A4nLcat+KMP8AQReyFh/lIfcKX0/+Jy3GrfijD/QReyEGkQhCAQhCAQhCAS/168ST8uDpWpgJf69eJJ+XB0rUEbVZxPRch/TvWrWU1WcT0XIf071q0AhCEEfEfsZfRyewVoKP7NnJb/0s/iP2Mvo5PYK0FH9mzkt/6QccYwiGqgfBM3PFIAJG3LbgEG2ZpBG7vFJvSjCoKbSfB4YImwxMjhysaLAXnmJPnJO0k7SngsJpHq+mqcaosQbLG2OnaxrmEOznJI95sQLbpR/RBuwqrSLuIfzFN0zVaqq0i7iH8xTdM1BahVukGIUlPA6eqLGxRdsXPaHWPeyg7S4mwAG0lWQWA1qaBVuKCGOGpjhgZmc9jg+7pDsaTl2WAvblFBntGsPqMcxKLFJ4+AoKY/6GN3dyFjiQ87e8+ziRsu0NF7EpwJRYBqvx6Cenc/GXvgifEXQiaoymNjgTGGHtbFoy23JuoEn8pf7PD+VP7MaaehnFtD+Xp+halZ8pf7PD+VP7MaaehnFtD+Xp+haguUIQgFitc3EdbyYunYtqsVrm4jreTF07EGe1L4u2nwmHhSTG+SXgy1pcQ7hCCzI0FxBy5rgHe69gBdg9ctN4ZObze4sXqEpAMJjkPbOL5WtP8rBITlH4uuT4bjwBMlBV9ctN4ZObze4jrlpvDJzeb3FaXQgoqrSaN144S4zOByZo3xtGza8l4Ga2/K25/DeogniiDI821rQGtAL35WjKDlaCbbN9lf4jSNkjc13guCN7XDc5p7zgdoKiaMx/6WF5sXyMZJK61sz3tDnH8NtgO8AB3kFZ1QZ4JfUTe4jqgzwS+om9xadCDMdUGeCX1E3uL5fIyZjmseMwynaCC1wIcwuYbEC7Qdu+xWpVJpVB9S17TkkD4mNeO6DZZWxPF+S8kf8Aya095B9Q6VQG7Xh7JG7JGiOSQA+ASMaWn+t/CBuXXrlpvDJzeb3FYQQNY0NY0NaNjQNwC6IKvrlpvDJzeb3F+HSam8MnN5vcVpdfqBIa/MU+cUdK+MkQiYhtxZzncG65LTtYG2tY2PbG4Fhdl6t+KMP9BF7IS/8AlHUYFLTSDYXTWeBucRE7K4+cC4/A+YJgat+KMP8AQReyEGkQhCAQhCAQhCAS/wBevEk/Lg6VqYCX+vXiSflwdK1BB1Z1TGYPQ5nAXbJlG0k/XvvZo2n9AtP1QZ4JfUTe4qrUpRhuDUrzte4SbfA0TPDWDzbz+LiVvEGY6oM8EvqJvcR1QZ4JfUTe4tOhBmBUxSZmX2kEFpDmOykWNmvANtu+ykUWkUUYbDMXcKxoBLY3yBwAsH/Vg5b77Osd9rgXU7H4M1NKdgexrnxu/lexpLXD9R+oJHfXXCKZrIWAbyA5577nOF3OPhJKCP1y03hk5vN7iOuWm8MnN5vcVohBVdctN4ZObze4q3EcSFWGtgJAikZI5z2uZd8ZzsjyOAcGkgEutuGy99mnVHpRS3ETmnK4yxROcNhMUsgY9lx5nXB7xAKD7g0rpnXB4Rrmmz28FI+xG8Z2NLXfoSuvXLTeGTm83uKyija1oa0BrQLAAWAA3AAbgvpBV9ctN4ZObze4vl2k9MBe8vN5vhq2uhAg/lB4jw8dDI3ZDmnEd97tjLvI/h7wAO3Yb23Bx6GcW0P5en6FqUvykqRrfmT27M7ps47xcAzt+VbYfDYeBNrQzi2h/L0/QtQXKEIQCxWubiOt5MXTsW1WK1zcR1vJi6diCFqI4lh5c3SFMJL3URxLDy5ukK380ga0uN7AEmwLjsF9jRtJ8wQIfEMWxnEMXxCKkxMUcUEhY0STOij7R3BBrQA4lxLHHz7Ts3Jw6HYfWQUUUVZMKipbn4SUOc4OvI5ze2c0E2aWjd3kmME1d4HV0mIVTa+ad0fCuzFgp+DszhA50RuXgm+3YDusCLrc6g8Tnmwm0ri4RTPjhLr34MNa+2Y7wHPcB4AAO8gYsvcn8D/0oOjf3Ol9DD0YU6XuT+B/6UHRv7nS+hh6MILFIfW/rVqeH4DD5pIooHFtRPHsDp7H6sPtuaAe/tN9nagpk61MfqaTDJX0zXOmeWxsLQS5me93gAHaADbzkHvLz5pLjEHU2kpIqSeB0b3STyyi3CyPZZzv+AAO8AEHrFu5Vek32A9LTf3Ua+dFMfFbSRVIifAH5/q5O7GR5Zt/HLf9V9aTfYD0tN/dRoLVYvWLo9i9V836nVraTJwnDZpHszZsuTuGOvbK/fbultFWaS402ko6ipcLiGNz8u3aQO1bs3XdYX86BI0UGkfVZlB1VdPIzK+qdHJI6ONmxxDy5jbkgjYL7XgXG23oFLPURhjvmMtbKS+orJXufIdri1jiwd/+fhT3t/mCZiBR/KQ+4Uvp/wDE5bjVvxRh/oIvZCw/ykPuFL6f/E5bjVvxRh/oIvZCDSIQhAIQhAIQhAJf69eJJ+XB0rUwEv8AXrxJPy4OlagmamuI6LkydO9bGV5DSQ0uIBIaLXJA3C5AufOQFjtTXEdFyZOnetdWVbIo3yPJDGNc95DS4hrRmJDWgk7BuAJQIvSPEdKIYZ8RqasUAilayGluwh93WsxoBbIBmvcklwa47mpx6I4y+roaaokj4N8sbHubtAuRvbfblO8eYhL3TR2E4vh8uIxTvElGyTgS45Q2VtpGtdC/Yc5DW+e/fstTqn0inrcLhmnH1gL4y4DKHiN2UPAAsPAbbLtO7cA0mMfd5/RyewV1oPso+S32Vyxj7vP6OT2CutB9lHyW+yg7pC6wda1VJiMMVDNJFSRyiJ0rNjZpA9vCAP3Oa0OaBY7c19xCYGuTHqmlwx3zZrjLM8Q5mAlzGuY5z3NsN9mZb7LZ7g3CRukePU/A4XDBRzwNpHSOeZGgOme90bnPHnJj3bbAtA2BB6sVVpF3EP5im6Zq+9HMZFXSxVAjfCJBmyP7pu0ix/ovjSLuIfzFN0zUFqFgtdWkk1HhhdBI6KWSWONj27HDfI6x71xER39hI763oSw1zUeH1D6Cnq6ySkzSEsywF7XBxax15TZsdr79tswJBCCNq9wHHvnMFRUYrHU0wBM8LZ3yPGeI5Wubkyhwc5pIv/Cd6bCQWI6Pw4Pj+GMw+WQ8MYxOxzs92SS8E4mwFwWlx27i24T9QJP5S/2eH8qf2Y009DOLaH8vT9C1Kz5S/wBnh/Kn9mNNPQzi2h/L0/QtQXKEIQCxWubiOt5MXTsW1WK1zcR1vJi6diCFqI4lh5c3SFMJKXUvVyxYXDwMRqC90rpIgQ0j60tEge7tQCGgZXEXy7NoN2N1UqfEpPWw++gxeLahcInndKOHgDjmdFE9jYtpuQGuYS0HwA2F9llu8HweClgZBTxiKGMWY0Em1zckk7SSSSSd5K4dVKnxKT1sPvo6qVPiUnrYffQWMvcn8D/0oGjf3Ol9DD0YUDEcUqCMjqd9NG7Y6YvY619lgGE5Sd2Z1gL9/cvjDK2aIcDFTunhj7VrmuazIBuiPCEB+XcC0kgAAi4uQ0izOnGgNPikcUc8ksbY3FzeCLQSSMu3O1ysuqlT4lJ62H30dVKnxKT1sPvoLQBVOkx+oHpab+6jX11UqfEpPWw++qvEqiSc8FPC6mZ3TQXNLnlu0OD2EtbkIzWvmu0HYBtDUKq0o0djrqSWllfJHHJlzOjID+1eH2BcCNuWx2biVHocZqnN+6PlH8MrXsY14/mEcjg5v/I8BIUnqpU+JSeth99B96P4JHR0sNNG5zmRNytL7ZiL322AF9vgViqvqpU+JSeth99fhxSp8Rk9bD76BcfKQ+4Uvp/8TluNW/FGH+gi9kJYa+qmSWlp3StMT2zZRCTcta6NxzFw2PLiwbRsGUgE7Uz9W/FGH+gi9kINIhCEAhCEAhCEAl/r14kn5cHStTAS/wBevEk/Lg6VqCZqa4jouTJ071snsBBBAIOwg7QQd4ISy1SV0sWF0jYonVAc17nsa4NLCZnjNneQ2xy3ykg3uRe9hu+qlT4lJ62H30GJrNQOESTGQGeNpOYwskaI997C7C5o22sDsG5MHDcNhp4Y4YWCOKMBsbRuAHnO0nznaVE6qVPiUnrYffR1UqfEpPWw++gkYyf9NP6OT2CutB9lHyW+yqPE6+aQGKSndBC/tXvc5j8wdsMYyE5M17XdbfYbTs/cNxKoaODZTvqI2dqyVr2M7nZkPCEZyLWzNuNm2xQaJZjTHV/TYk+mfNJNGaZznR8GWgEuLSc2Zp/2hutvKs+qlT4lJ62H30dVKnxKT1sPvoLRVOkZ7SH8xTdM1fXVSp8Sk9bD76qcQqHznLOw0oj+sja5zSS5m0TZxdlmEg5bmxsXd4INUFQ6X6FUeJQiKpYTlN43tOWRhO/K6x2EDaCCDYbLgW+6TGapzdtE93ge17GNcP5hHI4PZ+Dh+p3rv1UqfEpPWw++gzmh+qHDcOm4ePhZphcRvmcCWAjKcrWNaLkEi5BO1bdVfVSp8Sk9bD76/HYrU2+4yHzcLD/9vQKj5S/2eH8qf2Y009DOLaH8vT9C1JfX9UPkbRvkGSQOmaYtv1YysNif4ib3zDYbC265dGhnFtD+Xp+haguUIQgFitc3EdbyYunYtqsVrm4jreTF07EFdqEgaMGjcN7pJi79H5R+lh/yUxkvdRHEsPLm6QphFBGqcTgjcGyTRxud3Ie9rSdttgJ27VJBSUxLVH9ViNdjNWHzEOfFJFI7KyzTluHsF9uVoYNlrAbStJqDnqXYQOGLiwSyNpi7/aaGizT/ACh/CDzWt3kDDqIWvY5rhdrgQ4HcQRYj+hUDRltqKm88URJO8lzA5zie+SSST4SrJyrtG/udL6GHowgslHGIwmQxCWMyjfHnbnGy+1l77jdc8YpJZaeWOKbgJHtc1kuXOWFwtnDcwuRe4277LzppXoTDQOpaenqJajHHS8I50ZLGNYQXMIc62V9w118xPdk2FkHpdU2lkDXU4B/3acfo6oYxw/Atc5p8ziFZ0YkEbBIQZMreELe5LrdsR5r3UDSb7Aelpv7qNBaoQs5p1iuIwU7ep9MKqpkkDAD3LGlriZHbQLAtA2kDtkF4yuiMhjEjDK0XcwOBeBs2ll7gdsP6hd0itUdLUx6R1zKqXhqgQScNJckF/Cwk2JA2C9hsG7YAnqgT/wApGBvzOkfbthMWg+Z0ZJH9WhbzVvxRh/oIvZCw/wApD7hS+n/xOW41b8UYf6CL2Qg0iEIQCEIQCEIQCX+vXiSflwdK1MBL/XrxJPy4OlagkaloWtwSkIG13CucfCeGcP8ApoH6LcLF6muI6LkydO9aXH8T+bUtRUWzcDFJJbw8Gwvt/wAIO8+Iwsc1j5Y2Pd3DXPa1zrmwytJuduzYpC8wUGH4VV0sk+I4m6LE6l7jEXNe9jA19ryBjTZrtu8tAAFtgN/RGiVFJFQ08clQ2rc2No4dos17bdoQbnN2thmv21r99BJx2MOpZwf9uT8R2hsQe8RvXXDYw2GIAWAYwAf+IXxjH3ef0cnsFdaD7KPkt9lB+1VZHE3NJIyNu7M9waLncLk2UPrlofG6f10fvKLphojBiVN83ndIyPM194y1rrtvba5rhbb4EkNIdVdCMUp8NoZJ3zOtJWSSPY9sMVr9wyNvb5bEXP8AEwfxXAeiYpWuaHNIc0gFpBuCDtBBG8Ko0ngDmQX71RT/APMoaR+BDiCPAVOwnDWU8EMEd8kTGRszG7srGhoue+bBRdIu4h/MU3TNQWoXy94AJJAA2knYAPOV9BKb5QMNS6CksJfmIkca4xgmwuwRudYbtr7X2ZsvfsgaVJXRSguikZK0GxLHB4vvtdp37R/Vd0g9GqOmbpFTnAzI6jEbPnrgZHRAODs7XOf3iGsIB/j3brB+IEh8peFuWgdbtrztJ8wDCB/Un+pTW0M4tofy9P0LUrPlL/Z4fyp/ZjTT0M4tofy9P0LUFyhCEAsVrm4jreTF07FtVitc3EdbyYunYghaiOJYeXN0hTBc4AXOwDeUvNQsoOCxAG5bJMHeY581v6OH9UwZoWva5rmhzXAhzSLggixBB3ggoPPGlGsKlxTEODq55IMJgddkcbHOfO5psHOy7r7bH+Fu7aSU69CdIaGrpc1CMtPE7gg3gzGGlrQ7KGnvWeF+fR/hHk2j5vH7qtMLwampmFlPBFTsJzFsTGsaXEAFxDRvs0C/mCCW5V2jf3Ol9DD0YVhI8BpJNgAST5gq7RlwNFSkbuBh6MIPnSnFZqajnnhg+cSRtzNiuRmsdu4EmwubW22ts3pKadaysMxLCLOha3EnuZZgjJLCyTa4TZbFpjzAC9+33bF6AVVDorQMm4ZtHTtmvfhBCwPv4c4F7+dBw0HhqWYdSNqiTUCJnCZtrr22BxO9wFgfODtO9d9JvsB6Wm/uo1aqn0qlDacEmw4Wm/uo/wD9/RBcIKEIE3oN/wCrcV9HL0sKcig0+BUscz52U8TJ3giSVsbRI4EgkOeBc7Wg7fAFOQKP5SH3Cl9P/ictxq34ow/0EXshYX5SMrfmVI24zGckDv2ERBP6Zh/VbrVvxRh/oIvZCDSIQhAIQhAIQhAJf69eJJ+XB0rUwEv9evEk/Lg6VqCZqa4jouTJ071otJcONRRVUDdjpYZY2/i+MtG/zlZrUvIDgdHY3sJQfMRO/Z/ytug8zYFXYLDg9dT1lMG4mDM1meFxm4S1osslvqsjh2zbt7k7DexbmpGlqGYNAJg5t3SOhDthETnXZsO4E5nDzOB3Fait0UoJpeFmo6eWXZ9Y+Fjn9r3PbEX2K1QQ8Y+7z+jk9grrQfZR8lvsrhjjwKWoJ3CKQn8AwrthzgYYiDcFjLH/AMQg6zzNY1znENa0EuJ3AAXJP6JS6iWPqZcSxKUfWTyhjT4P/de0bd31kQ3fwBNuWJrmlrgHNIIcCLggixBHfCi4Xg9NTMLKeCOnYSXFsbGsaXEAFxDRvs0C/mCCYqrSLuIfzFN0zVaqn0mlDWQXNr1FMB+PDD9j/RBcBJ3XtJIKjDeHz9S+EHzrLexcHjMHW7/BZsv/AJ2TiC41dHHKwsljZLG7umPaHNO2+1p2HaECNq62jdpDhpwTIAQwVfzdoZCYzITIHMAAuI7k3H8nfCfCrsL0do6YuNPSwU5d3RiibGT5iWgXVigSfyl/s8P5U/sxpp6GcW0P5en6FqVXyl3jJh4vtvObd+1oxdNXQzi2h/L0/QtQXKEIQCx2t2mfJg1YyNjpHkR5WsaXOP17DsaNp2BbFCDzTonpljeHwRwwYa8hpdmL6ec5w5xdZwFhcZjYix8N1o/pn0g8kD1FT+6eaECM+mfSDyQPUVP7o+mfSDyQPUVP7p5oQIKt1taQSjK7CrR/xsFPUdt5nG98vhAtfcdmwlJrYx+MnLhXaG5LDT1BAcTclpvcXJJI3XN9ifqECM+mfSDyQPUVP7o+mfSDyQPUVP7p5oQIz6Z9IPJA9RU/uoVVrTx6V15MJztF8rDT1GQXblcSL9sSCRt7xNht2+gEIELSa39IWNy9Sy8Duc1PUFwHgLr9t+J2+Eneu/0z6QeSB6ip/dPNCBGfTPpB5IHqKn90fTPpB5IHN6n9080IPL2mOkGM4lG1tRh0gc1+cPZTzA2AIDA03Ab2xPhJ3kr0Bq9hczCqFr2ljmwRBzXAtcCG7QQdoK0KEAhCEAhCEAhCEAsLrrpJJcHnZHG+R5fDZrGlztkoJ7Vout0hB5u0X06xyggihhwxxYwEOzU85z3cXAkC1nDNa4tsABvYWvvpn0g8kD1FT+6eaECM+mfSDyQPUVP7o+mfSDyQPUVP7p5oQIKs1saQSEB2FdoLHIKeoALgbguN7kCw2btm26KPWzpBFcNwr6v+Fhp6izTe5ym9w3zd7vWGxP1CBGfTPpB5IHqKn90fTPpB5IHqKn9080IEZ9M+kHkgeoqf3UCp1oY7I4mXCeEG0NaaepDWgixsAdrj/Mdvgttv6CQgQ1Nrh0ia3KcL4S24up6jNbvAkHafOu30z6QeSB6ip/dPNCBGfTPpB5IHqKn91+HXPpB5IHN6n909EIPLGmeLYxiYj4fD5WvYXHOynmBOYAZbEEBoy7AP5iTcm69IaIRubh9E1wLXCnpw4EEEEQtBBB2g+ZW6EAhCEAhCEAhCEAhCEAhCEAhCEAhCEAhCEAhCEAhCEAhCEAhCEAhCEAhCEAhCEAhCEAhCEAhCEAhCEAhCEAhCEAhCEAhCE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38120" y="741361"/>
            <a:ext cx="8563036" cy="5126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Rule in the original problem</a:t>
            </a:r>
            <a:r>
              <a:rPr lang="en-US" sz="2000" b="0" dirty="0">
                <a:latin typeface="+mj-lt"/>
                <a:ea typeface="Tahoma" pitchFamily="34" charset="0"/>
                <a:cs typeface="Tahoma" pitchFamily="34" charset="0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A</a:t>
            </a: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 tile can move from square A to square B if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000" b="0" baseline="0" dirty="0">
                <a:latin typeface="+mj-lt"/>
                <a:ea typeface="Tahoma" pitchFamily="34" charset="0"/>
                <a:cs typeface="Tahoma" pitchFamily="34" charset="0"/>
              </a:rPr>
              <a:t>A</a:t>
            </a:r>
            <a:r>
              <a:rPr lang="en-US" sz="2000" b="0" dirty="0">
                <a:latin typeface="+mj-lt"/>
                <a:ea typeface="Tahoma" pitchFamily="34" charset="0"/>
                <a:cs typeface="Tahoma" pitchFamily="34" charset="0"/>
              </a:rPr>
              <a:t> is horizontally or vertically adjacent to B   </a:t>
            </a:r>
            <a:r>
              <a:rPr lang="en-US" sz="2000" b="1" dirty="0">
                <a:latin typeface="+mj-lt"/>
                <a:ea typeface="Tahoma" pitchFamily="34" charset="0"/>
                <a:cs typeface="Tahoma" pitchFamily="34" charset="0"/>
              </a:rPr>
              <a:t>AND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B is blank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000" dirty="0">
                <a:latin typeface="+mj-lt"/>
                <a:ea typeface="Tahoma" pitchFamily="34" charset="0"/>
                <a:cs typeface="Tahoma" pitchFamily="34" charset="0"/>
              </a:rPr>
              <a:t>1</a:t>
            </a:r>
            <a:r>
              <a:rPr lang="en-US" sz="2000" baseline="30000" dirty="0">
                <a:latin typeface="+mj-lt"/>
                <a:ea typeface="Tahoma" pitchFamily="34" charset="0"/>
                <a:cs typeface="Tahoma" pitchFamily="34" charset="0"/>
              </a:rPr>
              <a:t>st</a:t>
            </a:r>
            <a:r>
              <a:rPr lang="en-US" sz="2000" dirty="0">
                <a:latin typeface="+mj-lt"/>
                <a:ea typeface="Tahoma" pitchFamily="34" charset="0"/>
                <a:cs typeface="Tahoma" pitchFamily="34" charset="0"/>
              </a:rPr>
              <a:t> relaxation: a tile can move from A to B if A is adjacent to B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2</a:t>
            </a:r>
            <a:r>
              <a:rPr kumimoji="0" lang="en-US" sz="200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nd</a:t>
            </a: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 relaxation: a tile can move from A to B if B is blank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000" baseline="0" dirty="0">
                <a:latin typeface="+mj-lt"/>
                <a:ea typeface="Tahoma" pitchFamily="34" charset="0"/>
                <a:cs typeface="Tahoma" pitchFamily="34" charset="0"/>
              </a:rPr>
              <a:t>3</a:t>
            </a:r>
            <a:r>
              <a:rPr lang="en-US" sz="2000" baseline="30000" dirty="0">
                <a:latin typeface="+mj-lt"/>
                <a:ea typeface="Tahoma" pitchFamily="34" charset="0"/>
                <a:cs typeface="Tahoma" pitchFamily="34" charset="0"/>
              </a:rPr>
              <a:t>rd</a:t>
            </a:r>
            <a:r>
              <a:rPr lang="en-US" sz="2000" dirty="0">
                <a:latin typeface="+mj-lt"/>
                <a:ea typeface="Tahoma" pitchFamily="34" charset="0"/>
                <a:cs typeface="Tahoma" pitchFamily="34" charset="0"/>
              </a:rPr>
              <a:t> relaxation: a tile can move from A to B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2763596" y="2428868"/>
            <a:ext cx="1126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start state</a:t>
            </a:r>
            <a:endParaRPr lang="en-GB" dirty="0">
              <a:latin typeface="+mj-lt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588738" y="2424890"/>
            <a:ext cx="1128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goal state</a:t>
            </a:r>
            <a:endParaRPr lang="en-GB" dirty="0">
              <a:latin typeface="+mj-lt"/>
            </a:endParaRPr>
          </a:p>
        </p:txBody>
      </p:sp>
      <p:graphicFrame>
        <p:nvGraphicFramePr>
          <p:cNvPr id="10" name="Tabella 9"/>
          <p:cNvGraphicFramePr>
            <a:graphicFrameLocks noGrp="1"/>
          </p:cNvGraphicFramePr>
          <p:nvPr/>
        </p:nvGraphicFramePr>
        <p:xfrm>
          <a:off x="2714613" y="1151148"/>
          <a:ext cx="1214445" cy="1295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4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70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70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70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ella 10"/>
          <p:cNvGraphicFramePr>
            <a:graphicFrameLocks noGrp="1"/>
          </p:cNvGraphicFramePr>
          <p:nvPr/>
        </p:nvGraphicFramePr>
        <p:xfrm>
          <a:off x="4500562" y="1142984"/>
          <a:ext cx="1214445" cy="1295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4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7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7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70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GB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Rectangle 143"/>
          <p:cNvSpPr txBox="1">
            <a:spLocks noChangeArrowheads="1"/>
          </p:cNvSpPr>
          <p:nvPr/>
        </p:nvSpPr>
        <p:spPr bwMode="auto">
          <a:xfrm>
            <a:off x="7366246" y="4693572"/>
            <a:ext cx="785818" cy="211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Rectangle 143"/>
          <p:cNvSpPr txBox="1">
            <a:spLocks noChangeArrowheads="1"/>
          </p:cNvSpPr>
          <p:nvPr/>
        </p:nvSpPr>
        <p:spPr bwMode="auto">
          <a:xfrm>
            <a:off x="5429256" y="5448772"/>
            <a:ext cx="785818" cy="211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Rectangle 143"/>
          <p:cNvSpPr txBox="1">
            <a:spLocks noChangeArrowheads="1"/>
          </p:cNvSpPr>
          <p:nvPr/>
        </p:nvSpPr>
        <p:spPr bwMode="auto">
          <a:xfrm>
            <a:off x="6492662" y="5214950"/>
            <a:ext cx="257176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defRPr/>
            </a:pPr>
            <a:endParaRPr kumimoji="0" lang="en-GB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Rectangle 143"/>
          <p:cNvSpPr txBox="1">
            <a:spLocks noChangeArrowheads="1"/>
          </p:cNvSpPr>
          <p:nvPr/>
        </p:nvSpPr>
        <p:spPr bwMode="auto">
          <a:xfrm>
            <a:off x="1785918" y="6143644"/>
            <a:ext cx="6643734" cy="211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280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h(n) = max {h</a:t>
            </a:r>
            <a:r>
              <a:rPr kumimoji="0" lang="en-GB" sz="2800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1</a:t>
            </a:r>
            <a:r>
              <a:rPr kumimoji="0" lang="en-GB" sz="280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(n), h</a:t>
            </a:r>
            <a:r>
              <a:rPr kumimoji="0" lang="en-GB" sz="2800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2</a:t>
            </a:r>
            <a:r>
              <a:rPr kumimoji="0" lang="en-GB" sz="280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(n),...,</a:t>
            </a:r>
            <a:r>
              <a:rPr kumimoji="0" lang="en-GB" sz="280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h</a:t>
            </a:r>
            <a:r>
              <a:rPr kumimoji="0" lang="en-GB" sz="2800" i="0" u="none" strike="noStrike" kern="1200" cap="none" spc="0" normalizeH="0" baseline="-2500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m</a:t>
            </a:r>
            <a:r>
              <a:rPr kumimoji="0" lang="en-GB" sz="280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Tahoma" pitchFamily="34" charset="0"/>
                <a:cs typeface="Tahoma" pitchFamily="34" charset="0"/>
              </a:rPr>
              <a:t>(n)}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so far…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Problems lead to state spaces requiring search (many values for each variable, many constraints)</a:t>
            </a:r>
          </a:p>
          <a:p>
            <a:r>
              <a:rPr lang="en-GB" dirty="0"/>
              <a:t>Search grows exponentially with #</a:t>
            </a:r>
            <a:r>
              <a:rPr lang="en-GB" dirty="0" err="1"/>
              <a:t>vars</a:t>
            </a:r>
            <a:r>
              <a:rPr lang="en-GB" dirty="0"/>
              <a:t> and </a:t>
            </a:r>
            <a:r>
              <a:rPr lang="en-GB" dirty="0" err="1"/>
              <a:t>vals</a:t>
            </a:r>
            <a:endParaRPr lang="en-GB" dirty="0"/>
          </a:p>
          <a:p>
            <a:r>
              <a:rPr lang="en-GB" dirty="0"/>
              <a:t>Need heuristics to guide exploration of combinatorial state space</a:t>
            </a:r>
          </a:p>
          <a:p>
            <a:r>
              <a:rPr lang="en-GB" dirty="0"/>
              <a:t>A* search combines g(s) and h(s) to get f(s), and is optimal if h(s) is admissible.</a:t>
            </a:r>
          </a:p>
          <a:p>
            <a:r>
              <a:rPr lang="en-GB"/>
              <a:t>Relaxation</a:t>
            </a:r>
            <a:r>
              <a:rPr lang="en-GB" dirty="0"/>
              <a:t>: drop constraints from the problem to make it easier to solve</a:t>
            </a:r>
          </a:p>
          <a:p>
            <a:r>
              <a:rPr lang="en-GB" dirty="0"/>
              <a:t>Easy is essential because it has to be computed at every state</a:t>
            </a:r>
          </a:p>
          <a:p>
            <a:r>
              <a:rPr lang="en-GB" dirty="0"/>
              <a:t>Easy to compute does not mean simple to come up with!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505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84"/>
            <a:ext cx="9144000" cy="6858000"/>
          </a:xfrm>
          <a:prstGeom prst="rect">
            <a:avLst/>
          </a:prstGeom>
        </p:spPr>
      </p:pic>
      <p:pic>
        <p:nvPicPr>
          <p:cNvPr id="5" name="Picture 2" descr="https://static-secure.guim.co.uk/sys-images/Guardian/Pix/pictures/2012/12/13/1355383937440/An-earlier-version-of-Goo-0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332656"/>
            <a:ext cx="4968553" cy="298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7584" y="4437112"/>
            <a:ext cx="28083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Heuristic Search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42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-16"/>
            <a:ext cx="8229600" cy="1143000"/>
          </a:xfrm>
        </p:spPr>
        <p:txBody>
          <a:bodyPr/>
          <a:lstStyle/>
          <a:p>
            <a:r>
              <a:rPr lang="en-US" dirty="0">
                <a:latin typeface="+mj-lt"/>
              </a:rPr>
              <a:t>Heuristic Search</a:t>
            </a:r>
            <a:endParaRPr lang="en-GB" dirty="0"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5720" y="1000108"/>
            <a:ext cx="8858280" cy="5126055"/>
          </a:xfrm>
        </p:spPr>
        <p:txBody>
          <a:bodyPr/>
          <a:lstStyle/>
          <a:p>
            <a:r>
              <a:rPr lang="en-US" dirty="0">
                <a:latin typeface="+mj-lt"/>
              </a:rPr>
              <a:t>A node is selected for expansion based on an </a:t>
            </a:r>
            <a:r>
              <a:rPr lang="en-US" b="1" dirty="0">
                <a:latin typeface="+mj-lt"/>
              </a:rPr>
              <a:t>evaluation function</a:t>
            </a:r>
            <a:r>
              <a:rPr lang="en-US" dirty="0">
                <a:latin typeface="+mj-lt"/>
              </a:rPr>
              <a:t> f(n)</a:t>
            </a:r>
            <a:endParaRPr lang="en-US" dirty="0">
              <a:solidFill>
                <a:schemeClr val="tx2"/>
              </a:solidFill>
              <a:latin typeface="+mj-lt"/>
            </a:endParaRPr>
          </a:p>
          <a:p>
            <a:r>
              <a:rPr lang="en-US" dirty="0">
                <a:latin typeface="+mj-lt"/>
              </a:rPr>
              <a:t>The evaluation function is a </a:t>
            </a:r>
            <a:r>
              <a:rPr lang="en-US" b="1" dirty="0">
                <a:latin typeface="+mj-lt"/>
              </a:rPr>
              <a:t>cost estimate </a:t>
            </a:r>
            <a:r>
              <a:rPr lang="en-US" dirty="0">
                <a:latin typeface="+mj-lt"/>
              </a:rPr>
              <a:t>Node with </a:t>
            </a:r>
            <a:r>
              <a:rPr lang="en-US" b="1" dirty="0">
                <a:latin typeface="+mj-lt"/>
              </a:rPr>
              <a:t>lowest </a:t>
            </a:r>
            <a:r>
              <a:rPr lang="en-US" dirty="0">
                <a:latin typeface="+mj-lt"/>
              </a:rPr>
              <a:t>evaluation is preferred</a:t>
            </a:r>
          </a:p>
          <a:p>
            <a:r>
              <a:rPr lang="en-US" dirty="0">
                <a:latin typeface="+mj-lt"/>
              </a:rPr>
              <a:t>The choice of f determines the search strategy</a:t>
            </a:r>
          </a:p>
          <a:p>
            <a:r>
              <a:rPr lang="en-US" dirty="0">
                <a:latin typeface="+mj-lt"/>
              </a:rPr>
              <a:t>A component of f is the </a:t>
            </a:r>
            <a:r>
              <a:rPr lang="en-US" b="1" dirty="0">
                <a:latin typeface="+mj-lt"/>
              </a:rPr>
              <a:t>heuristic function h(n)</a:t>
            </a:r>
          </a:p>
          <a:p>
            <a:pPr lvl="1">
              <a:buNone/>
            </a:pPr>
            <a:r>
              <a:rPr lang="en-US" b="1" dirty="0">
                <a:solidFill>
                  <a:schemeClr val="tx2"/>
                </a:solidFill>
                <a:latin typeface="+mj-lt"/>
              </a:rPr>
              <a:t>h(n)=estimated cost of the cheapest path from n to a goal state</a:t>
            </a:r>
          </a:p>
          <a:p>
            <a:pPr lvl="1">
              <a:buNone/>
            </a:pPr>
            <a:r>
              <a:rPr lang="en-US" b="1" dirty="0">
                <a:solidFill>
                  <a:schemeClr val="tx2"/>
                </a:solidFill>
                <a:latin typeface="+mj-lt"/>
              </a:rPr>
              <a:t>If n is a goal node, then h(n)=0</a:t>
            </a:r>
          </a:p>
          <a:p>
            <a:pPr lvl="1">
              <a:buNone/>
            </a:pPr>
            <a:endParaRPr lang="en-US" dirty="0">
              <a:solidFill>
                <a:schemeClr val="tx2"/>
              </a:solidFill>
              <a:latin typeface="+mj-lt"/>
            </a:endParaRPr>
          </a:p>
          <a:p>
            <a:r>
              <a:rPr lang="en-US" b="1" dirty="0">
                <a:latin typeface="+mj-lt"/>
              </a:rPr>
              <a:t>Two algorithms</a:t>
            </a:r>
          </a:p>
          <a:p>
            <a:pPr lvl="1"/>
            <a:r>
              <a:rPr lang="en-US" b="1" dirty="0">
                <a:latin typeface="+mj-lt"/>
              </a:rPr>
              <a:t>Greedy best-first search  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f(n) = h(n)</a:t>
            </a:r>
          </a:p>
          <a:p>
            <a:pPr lvl="1"/>
            <a:r>
              <a:rPr lang="en-US" b="1" dirty="0">
                <a:latin typeface="+mj-lt"/>
              </a:rPr>
              <a:t>A* search   f(n) = g(n) + h(n)   </a:t>
            </a:r>
          </a:p>
          <a:p>
            <a:pPr>
              <a:buNone/>
            </a:pPr>
            <a:endParaRPr lang="en-US" b="1" i="1" baseline="30000" dirty="0">
              <a:latin typeface="+mj-lt"/>
            </a:endParaRPr>
          </a:p>
          <a:p>
            <a:endParaRPr lang="en-US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en-US" dirty="0">
                <a:latin typeface="+mj-lt"/>
              </a:rPr>
              <a:t>Running example: greedy search</a:t>
            </a:r>
            <a:endParaRPr lang="en-GB" dirty="0"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5720" y="588961"/>
            <a:ext cx="8858280" cy="5126055"/>
          </a:xfrm>
        </p:spPr>
        <p:txBody>
          <a:bodyPr/>
          <a:lstStyle/>
          <a:p>
            <a:r>
              <a:rPr lang="en-US" dirty="0">
                <a:latin typeface="+mj-lt"/>
              </a:rPr>
              <a:t>Find the path from Arad to Bucharest</a:t>
            </a:r>
          </a:p>
          <a:p>
            <a:r>
              <a:rPr lang="en-US" dirty="0">
                <a:solidFill>
                  <a:schemeClr val="tx2"/>
                </a:solidFill>
                <a:latin typeface="+mj-lt"/>
              </a:rPr>
              <a:t>f(n) = h(n) = straight-line distance heuristic</a:t>
            </a:r>
          </a:p>
          <a:p>
            <a:pPr>
              <a:buNone/>
            </a:pPr>
            <a:endParaRPr lang="en-US" b="1" i="1" baseline="30000" dirty="0">
              <a:latin typeface="+mj-lt"/>
            </a:endParaRPr>
          </a:p>
          <a:p>
            <a:endParaRPr lang="en-US" b="1" dirty="0">
              <a:latin typeface="+mj-lt"/>
            </a:endParaRPr>
          </a:p>
        </p:txBody>
      </p:sp>
      <p:sp>
        <p:nvSpPr>
          <p:cNvPr id="5" name="Ovale 4"/>
          <p:cNvSpPr/>
          <p:nvPr/>
        </p:nvSpPr>
        <p:spPr>
          <a:xfrm>
            <a:off x="3357554" y="1857364"/>
            <a:ext cx="214314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e 8"/>
          <p:cNvSpPr/>
          <p:nvPr/>
        </p:nvSpPr>
        <p:spPr>
          <a:xfrm>
            <a:off x="2143108" y="2071678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15" name="Ovale 14"/>
          <p:cNvSpPr/>
          <p:nvPr/>
        </p:nvSpPr>
        <p:spPr>
          <a:xfrm>
            <a:off x="3428992" y="5643578"/>
            <a:ext cx="214314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3104458" y="154099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ARAD</a:t>
            </a:r>
            <a:endParaRPr lang="en-GB" dirty="0">
              <a:latin typeface="+mj-lt"/>
            </a:endParaRPr>
          </a:p>
        </p:txBody>
      </p:sp>
      <p:sp>
        <p:nvSpPr>
          <p:cNvPr id="20" name="CasellaDiTesto 19"/>
          <p:cNvSpPr txBox="1"/>
          <p:nvPr/>
        </p:nvSpPr>
        <p:spPr>
          <a:xfrm>
            <a:off x="3071802" y="584575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BUCHAREST</a:t>
            </a:r>
            <a:endParaRPr lang="en-GB" dirty="0">
              <a:latin typeface="+mj-lt"/>
            </a:endParaRPr>
          </a:p>
        </p:txBody>
      </p:sp>
      <p:cxnSp>
        <p:nvCxnSpPr>
          <p:cNvPr id="22" name="Connettore 1 21"/>
          <p:cNvCxnSpPr>
            <a:stCxn id="5" idx="2"/>
            <a:endCxn id="9" idx="6"/>
          </p:cNvCxnSpPr>
          <p:nvPr/>
        </p:nvCxnSpPr>
        <p:spPr>
          <a:xfrm rot="10800000" flipV="1">
            <a:off x="2428860" y="1964521"/>
            <a:ext cx="928694" cy="2143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2571736" y="1802254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118</a:t>
            </a:r>
            <a:endParaRPr lang="en-GB" sz="1400" dirty="0">
              <a:latin typeface="+mj-lt"/>
            </a:endParaRPr>
          </a:p>
        </p:txBody>
      </p:sp>
      <p:cxnSp>
        <p:nvCxnSpPr>
          <p:cNvPr id="24" name="Connettore 1 23"/>
          <p:cNvCxnSpPr>
            <a:stCxn id="27" idx="2"/>
            <a:endCxn id="5" idx="6"/>
          </p:cNvCxnSpPr>
          <p:nvPr/>
        </p:nvCxnSpPr>
        <p:spPr>
          <a:xfrm rot="10800000">
            <a:off x="3571868" y="1964521"/>
            <a:ext cx="1000132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e 26"/>
          <p:cNvSpPr/>
          <p:nvPr/>
        </p:nvSpPr>
        <p:spPr>
          <a:xfrm>
            <a:off x="4572000" y="1857364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29" name="Ovale 28"/>
          <p:cNvSpPr/>
          <p:nvPr/>
        </p:nvSpPr>
        <p:spPr>
          <a:xfrm>
            <a:off x="5857884" y="2143116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30" name="Connettore 1 29"/>
          <p:cNvCxnSpPr>
            <a:stCxn id="29" idx="2"/>
            <a:endCxn id="27" idx="6"/>
          </p:cNvCxnSpPr>
          <p:nvPr/>
        </p:nvCxnSpPr>
        <p:spPr>
          <a:xfrm rot="10800000">
            <a:off x="4857752" y="1964521"/>
            <a:ext cx="1000132" cy="285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e 32"/>
          <p:cNvSpPr/>
          <p:nvPr/>
        </p:nvSpPr>
        <p:spPr>
          <a:xfrm>
            <a:off x="3786182" y="3214686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34" name="Connettore 1 33"/>
          <p:cNvCxnSpPr>
            <a:stCxn id="33" idx="0"/>
            <a:endCxn id="5" idx="5"/>
          </p:cNvCxnSpPr>
          <p:nvPr/>
        </p:nvCxnSpPr>
        <p:spPr>
          <a:xfrm rot="16200000" flipV="1">
            <a:off x="3147573" y="2433201"/>
            <a:ext cx="1174394" cy="3885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1 37"/>
          <p:cNvCxnSpPr>
            <a:stCxn id="29" idx="3"/>
            <a:endCxn id="33" idx="7"/>
          </p:cNvCxnSpPr>
          <p:nvPr/>
        </p:nvCxnSpPr>
        <p:spPr>
          <a:xfrm rot="5400000">
            <a:off x="4504895" y="1851236"/>
            <a:ext cx="920028" cy="18696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1 40"/>
          <p:cNvCxnSpPr>
            <a:stCxn id="33" idx="3"/>
            <a:endCxn id="45" idx="7"/>
          </p:cNvCxnSpPr>
          <p:nvPr/>
        </p:nvCxnSpPr>
        <p:spPr>
          <a:xfrm rot="5400000">
            <a:off x="3397606" y="3244277"/>
            <a:ext cx="277086" cy="5837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e 44"/>
          <p:cNvSpPr/>
          <p:nvPr/>
        </p:nvSpPr>
        <p:spPr>
          <a:xfrm>
            <a:off x="3000364" y="3643314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47" name="Ovale 46"/>
          <p:cNvSpPr/>
          <p:nvPr/>
        </p:nvSpPr>
        <p:spPr>
          <a:xfrm>
            <a:off x="4429124" y="4000504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48" name="Connettore 1 47"/>
          <p:cNvCxnSpPr>
            <a:stCxn id="33" idx="5"/>
            <a:endCxn id="47" idx="1"/>
          </p:cNvCxnSpPr>
          <p:nvPr/>
        </p:nvCxnSpPr>
        <p:spPr>
          <a:xfrm rot="16200000" flipH="1">
            <a:off x="3933391" y="3494310"/>
            <a:ext cx="634276" cy="4408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e 50"/>
          <p:cNvSpPr/>
          <p:nvPr/>
        </p:nvSpPr>
        <p:spPr>
          <a:xfrm>
            <a:off x="3214678" y="4500570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G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52" name="Connettore 1 51"/>
          <p:cNvCxnSpPr>
            <a:stCxn id="45" idx="4"/>
            <a:endCxn id="51" idx="0"/>
          </p:cNvCxnSpPr>
          <p:nvPr/>
        </p:nvCxnSpPr>
        <p:spPr>
          <a:xfrm rot="16200000" flipH="1">
            <a:off x="2928926" y="4071942"/>
            <a:ext cx="642942" cy="2143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1 55"/>
          <p:cNvCxnSpPr>
            <a:stCxn id="51" idx="4"/>
            <a:endCxn id="15" idx="0"/>
          </p:cNvCxnSpPr>
          <p:nvPr/>
        </p:nvCxnSpPr>
        <p:spPr>
          <a:xfrm rot="16200000" flipH="1">
            <a:off x="2982504" y="5089933"/>
            <a:ext cx="928694" cy="1785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1 60"/>
          <p:cNvCxnSpPr>
            <a:stCxn id="47" idx="4"/>
            <a:endCxn id="15" idx="7"/>
          </p:cNvCxnSpPr>
          <p:nvPr/>
        </p:nvCxnSpPr>
        <p:spPr>
          <a:xfrm rot="5400000">
            <a:off x="3361887" y="4464851"/>
            <a:ext cx="1460146" cy="9600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e 63"/>
          <p:cNvSpPr/>
          <p:nvPr/>
        </p:nvSpPr>
        <p:spPr>
          <a:xfrm>
            <a:off x="1928794" y="4643446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65" name="Connettore 1 64"/>
          <p:cNvCxnSpPr>
            <a:stCxn id="51" idx="2"/>
            <a:endCxn id="64" idx="6"/>
          </p:cNvCxnSpPr>
          <p:nvPr/>
        </p:nvCxnSpPr>
        <p:spPr>
          <a:xfrm rot="10800000" flipV="1">
            <a:off x="2214546" y="4607727"/>
            <a:ext cx="1000132" cy="1428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1 67"/>
          <p:cNvCxnSpPr>
            <a:stCxn id="45" idx="3"/>
            <a:endCxn id="64" idx="7"/>
          </p:cNvCxnSpPr>
          <p:nvPr/>
        </p:nvCxnSpPr>
        <p:spPr>
          <a:xfrm rot="5400000">
            <a:off x="2183160" y="3815781"/>
            <a:ext cx="848590" cy="8695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e 70"/>
          <p:cNvSpPr/>
          <p:nvPr/>
        </p:nvSpPr>
        <p:spPr>
          <a:xfrm>
            <a:off x="1857356" y="3071810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72" name="Connettore 1 71"/>
          <p:cNvCxnSpPr>
            <a:stCxn id="71" idx="0"/>
            <a:endCxn id="9" idx="4"/>
          </p:cNvCxnSpPr>
          <p:nvPr/>
        </p:nvCxnSpPr>
        <p:spPr>
          <a:xfrm rot="5400000" flipH="1" flipV="1">
            <a:off x="1750199" y="2536025"/>
            <a:ext cx="785818" cy="285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e 74"/>
          <p:cNvSpPr/>
          <p:nvPr/>
        </p:nvSpPr>
        <p:spPr>
          <a:xfrm>
            <a:off x="1071538" y="3214686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76" name="Ovale 75"/>
          <p:cNvSpPr/>
          <p:nvPr/>
        </p:nvSpPr>
        <p:spPr>
          <a:xfrm>
            <a:off x="357158" y="3500438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77" name="Connettore 1 76"/>
          <p:cNvCxnSpPr>
            <a:stCxn id="71" idx="2"/>
            <a:endCxn id="75" idx="6"/>
          </p:cNvCxnSpPr>
          <p:nvPr/>
        </p:nvCxnSpPr>
        <p:spPr>
          <a:xfrm rot="10800000" flipV="1">
            <a:off x="1357290" y="3178967"/>
            <a:ext cx="500066" cy="1428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1 80"/>
          <p:cNvCxnSpPr>
            <a:stCxn id="75" idx="3"/>
            <a:endCxn id="76" idx="7"/>
          </p:cNvCxnSpPr>
          <p:nvPr/>
        </p:nvCxnSpPr>
        <p:spPr>
          <a:xfrm rot="5400000">
            <a:off x="790119" y="3208558"/>
            <a:ext cx="134210" cy="5123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1 83"/>
          <p:cNvCxnSpPr>
            <a:stCxn id="64" idx="2"/>
            <a:endCxn id="76" idx="4"/>
          </p:cNvCxnSpPr>
          <p:nvPr/>
        </p:nvCxnSpPr>
        <p:spPr>
          <a:xfrm rot="10800000">
            <a:off x="500034" y="3714753"/>
            <a:ext cx="1428760" cy="10358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sellaDiTesto 86"/>
          <p:cNvSpPr txBox="1"/>
          <p:nvPr/>
        </p:nvSpPr>
        <p:spPr>
          <a:xfrm>
            <a:off x="3929058" y="1714488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75</a:t>
            </a:r>
            <a:endParaRPr lang="en-GB" sz="1400" dirty="0">
              <a:latin typeface="+mj-lt"/>
            </a:endParaRPr>
          </a:p>
        </p:txBody>
      </p:sp>
      <p:sp>
        <p:nvSpPr>
          <p:cNvPr id="89" name="CasellaDiTesto 88"/>
          <p:cNvSpPr txBox="1"/>
          <p:nvPr/>
        </p:nvSpPr>
        <p:spPr>
          <a:xfrm>
            <a:off x="3684126" y="2406843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140</a:t>
            </a:r>
            <a:endParaRPr lang="en-GB" sz="1400" dirty="0">
              <a:latin typeface="+mj-lt"/>
            </a:endParaRPr>
          </a:p>
        </p:txBody>
      </p:sp>
      <p:sp>
        <p:nvSpPr>
          <p:cNvPr id="90" name="CasellaDiTesto 89"/>
          <p:cNvSpPr txBox="1"/>
          <p:nvPr/>
        </p:nvSpPr>
        <p:spPr>
          <a:xfrm>
            <a:off x="4929190" y="2698292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151</a:t>
            </a:r>
            <a:endParaRPr lang="en-GB" sz="1400" dirty="0">
              <a:latin typeface="+mj-lt"/>
            </a:endParaRPr>
          </a:p>
        </p:txBody>
      </p:sp>
      <p:sp>
        <p:nvSpPr>
          <p:cNvPr id="91" name="CasellaDiTesto 90"/>
          <p:cNvSpPr txBox="1"/>
          <p:nvPr/>
        </p:nvSpPr>
        <p:spPr>
          <a:xfrm>
            <a:off x="1714480" y="2461524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111</a:t>
            </a:r>
            <a:endParaRPr lang="en-GB" sz="1400" dirty="0">
              <a:latin typeface="+mj-lt"/>
            </a:endParaRPr>
          </a:p>
        </p:txBody>
      </p:sp>
      <p:sp>
        <p:nvSpPr>
          <p:cNvPr id="92" name="CasellaDiTesto 91"/>
          <p:cNvSpPr txBox="1"/>
          <p:nvPr/>
        </p:nvSpPr>
        <p:spPr>
          <a:xfrm>
            <a:off x="1428728" y="2994675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70</a:t>
            </a:r>
            <a:endParaRPr lang="en-GB" sz="1400" dirty="0">
              <a:latin typeface="+mj-lt"/>
            </a:endParaRPr>
          </a:p>
        </p:txBody>
      </p:sp>
      <p:sp>
        <p:nvSpPr>
          <p:cNvPr id="93" name="CasellaDiTesto 92"/>
          <p:cNvSpPr txBox="1"/>
          <p:nvPr/>
        </p:nvSpPr>
        <p:spPr>
          <a:xfrm>
            <a:off x="587800" y="3239607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75</a:t>
            </a:r>
            <a:endParaRPr lang="en-GB" sz="1400" dirty="0">
              <a:latin typeface="+mj-lt"/>
            </a:endParaRPr>
          </a:p>
        </p:txBody>
      </p:sp>
      <p:sp>
        <p:nvSpPr>
          <p:cNvPr id="94" name="CasellaDiTesto 93"/>
          <p:cNvSpPr txBox="1"/>
          <p:nvPr/>
        </p:nvSpPr>
        <p:spPr>
          <a:xfrm>
            <a:off x="785786" y="4121355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120</a:t>
            </a:r>
            <a:endParaRPr lang="en-GB" sz="1400" dirty="0">
              <a:latin typeface="+mj-lt"/>
            </a:endParaRPr>
          </a:p>
        </p:txBody>
      </p:sp>
      <p:sp>
        <p:nvSpPr>
          <p:cNvPr id="95" name="CasellaDiTesto 94"/>
          <p:cNvSpPr txBox="1"/>
          <p:nvPr/>
        </p:nvSpPr>
        <p:spPr>
          <a:xfrm>
            <a:off x="3300406" y="3286124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80</a:t>
            </a:r>
            <a:endParaRPr lang="en-GB" sz="1400" dirty="0">
              <a:latin typeface="+mj-lt"/>
            </a:endParaRPr>
          </a:p>
        </p:txBody>
      </p:sp>
      <p:sp>
        <p:nvSpPr>
          <p:cNvPr id="96" name="CasellaDiTesto 95"/>
          <p:cNvSpPr txBox="1"/>
          <p:nvPr/>
        </p:nvSpPr>
        <p:spPr>
          <a:xfrm>
            <a:off x="4247466" y="3549851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99</a:t>
            </a:r>
            <a:endParaRPr lang="en-GB" sz="1400" dirty="0">
              <a:latin typeface="+mj-lt"/>
            </a:endParaRPr>
          </a:p>
        </p:txBody>
      </p:sp>
      <p:sp>
        <p:nvSpPr>
          <p:cNvPr id="97" name="CasellaDiTesto 96"/>
          <p:cNvSpPr txBox="1"/>
          <p:nvPr/>
        </p:nvSpPr>
        <p:spPr>
          <a:xfrm>
            <a:off x="4081458" y="4857760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211</a:t>
            </a:r>
            <a:endParaRPr lang="en-GB" sz="1400" dirty="0">
              <a:latin typeface="+mj-lt"/>
            </a:endParaRPr>
          </a:p>
        </p:txBody>
      </p:sp>
      <p:sp>
        <p:nvSpPr>
          <p:cNvPr id="98" name="CasellaDiTesto 97"/>
          <p:cNvSpPr txBox="1"/>
          <p:nvPr/>
        </p:nvSpPr>
        <p:spPr>
          <a:xfrm>
            <a:off x="3190186" y="3978479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97</a:t>
            </a:r>
            <a:endParaRPr lang="en-GB" sz="1400" dirty="0">
              <a:latin typeface="+mj-lt"/>
            </a:endParaRPr>
          </a:p>
        </p:txBody>
      </p:sp>
      <p:sp>
        <p:nvSpPr>
          <p:cNvPr id="99" name="CasellaDiTesto 98"/>
          <p:cNvSpPr txBox="1"/>
          <p:nvPr/>
        </p:nvSpPr>
        <p:spPr>
          <a:xfrm>
            <a:off x="3380008" y="4937362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101</a:t>
            </a:r>
            <a:endParaRPr lang="en-GB" sz="1400" dirty="0">
              <a:latin typeface="+mj-lt"/>
            </a:endParaRPr>
          </a:p>
        </p:txBody>
      </p:sp>
      <p:sp>
        <p:nvSpPr>
          <p:cNvPr id="100" name="CasellaDiTesto 99"/>
          <p:cNvSpPr txBox="1"/>
          <p:nvPr/>
        </p:nvSpPr>
        <p:spPr>
          <a:xfrm>
            <a:off x="2541118" y="4643446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138</a:t>
            </a:r>
            <a:endParaRPr lang="en-GB" sz="1400" dirty="0">
              <a:latin typeface="+mj-lt"/>
            </a:endParaRPr>
          </a:p>
        </p:txBody>
      </p:sp>
      <p:sp>
        <p:nvSpPr>
          <p:cNvPr id="101" name="CasellaDiTesto 100"/>
          <p:cNvSpPr txBox="1"/>
          <p:nvPr/>
        </p:nvSpPr>
        <p:spPr>
          <a:xfrm>
            <a:off x="2294148" y="3953558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146</a:t>
            </a:r>
            <a:endParaRPr lang="en-GB" sz="1400" dirty="0">
              <a:latin typeface="+mj-lt"/>
            </a:endParaRPr>
          </a:p>
        </p:txBody>
      </p:sp>
      <p:sp>
        <p:nvSpPr>
          <p:cNvPr id="103" name="CasellaDiTesto 102"/>
          <p:cNvSpPr txBox="1"/>
          <p:nvPr/>
        </p:nvSpPr>
        <p:spPr>
          <a:xfrm>
            <a:off x="5286380" y="1857364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71</a:t>
            </a:r>
            <a:endParaRPr lang="en-GB" sz="1400" dirty="0">
              <a:latin typeface="+mj-lt"/>
            </a:endParaRPr>
          </a:p>
        </p:txBody>
      </p:sp>
      <p:graphicFrame>
        <p:nvGraphicFramePr>
          <p:cNvPr id="105" name="Tabella 104"/>
          <p:cNvGraphicFramePr>
            <a:graphicFrameLocks noGrp="1"/>
          </p:cNvGraphicFramePr>
          <p:nvPr/>
        </p:nvGraphicFramePr>
        <p:xfrm>
          <a:off x="7048560" y="1928802"/>
          <a:ext cx="1952596" cy="480420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76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ARAD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366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A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329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B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374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C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380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D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253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E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193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F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176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G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100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H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160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I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244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L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241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M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242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6" name="TextBox 126"/>
          <p:cNvSpPr txBox="1">
            <a:spLocks noChangeArrowheads="1"/>
          </p:cNvSpPr>
          <p:nvPr/>
        </p:nvSpPr>
        <p:spPr bwMode="auto">
          <a:xfrm>
            <a:off x="7143788" y="1344027"/>
            <a:ext cx="29289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600" dirty="0">
                <a:latin typeface="+mj-lt"/>
                <a:cs typeface="Tahoma" pitchFamily="34" charset="0"/>
              </a:rPr>
              <a:t>Straight-line distance </a:t>
            </a:r>
          </a:p>
          <a:p>
            <a:r>
              <a:rPr lang="en-GB" sz="1600" dirty="0">
                <a:latin typeface="+mj-lt"/>
                <a:cs typeface="Tahoma" pitchFamily="34" charset="0"/>
              </a:rPr>
              <a:t>from Bucharest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en-US" dirty="0">
                <a:latin typeface="+mj-lt"/>
              </a:rPr>
              <a:t>Running example: greedy search</a:t>
            </a:r>
            <a:endParaRPr lang="en-GB" dirty="0"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5720" y="588961"/>
            <a:ext cx="8858280" cy="5126055"/>
          </a:xfrm>
        </p:spPr>
        <p:txBody>
          <a:bodyPr/>
          <a:lstStyle/>
          <a:p>
            <a:r>
              <a:rPr lang="en-US" dirty="0">
                <a:latin typeface="+mj-lt"/>
              </a:rPr>
              <a:t>Find the path from Arad to Bucharest</a:t>
            </a:r>
          </a:p>
          <a:p>
            <a:r>
              <a:rPr lang="en-US" dirty="0">
                <a:solidFill>
                  <a:schemeClr val="tx2"/>
                </a:solidFill>
                <a:latin typeface="+mj-lt"/>
              </a:rPr>
              <a:t>f(n) = h(n) = straight-line distance heuristic</a:t>
            </a:r>
          </a:p>
          <a:p>
            <a:pPr>
              <a:buNone/>
            </a:pPr>
            <a:endParaRPr lang="en-US" b="1" i="1" baseline="30000" dirty="0">
              <a:latin typeface="+mj-lt"/>
            </a:endParaRPr>
          </a:p>
          <a:p>
            <a:endParaRPr lang="en-US" b="1" dirty="0">
              <a:latin typeface="+mj-lt"/>
            </a:endParaRPr>
          </a:p>
        </p:txBody>
      </p:sp>
      <p:sp>
        <p:nvSpPr>
          <p:cNvPr id="5" name="Ovale 4"/>
          <p:cNvSpPr/>
          <p:nvPr/>
        </p:nvSpPr>
        <p:spPr>
          <a:xfrm>
            <a:off x="3357554" y="1857364"/>
            <a:ext cx="214314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e 8"/>
          <p:cNvSpPr/>
          <p:nvPr/>
        </p:nvSpPr>
        <p:spPr>
          <a:xfrm>
            <a:off x="2143108" y="2071678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15" name="Ovale 14"/>
          <p:cNvSpPr/>
          <p:nvPr/>
        </p:nvSpPr>
        <p:spPr>
          <a:xfrm>
            <a:off x="3428992" y="5643578"/>
            <a:ext cx="214314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3104458" y="154099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ARAD</a:t>
            </a:r>
            <a:endParaRPr lang="en-GB" dirty="0">
              <a:latin typeface="+mj-lt"/>
            </a:endParaRPr>
          </a:p>
        </p:txBody>
      </p:sp>
      <p:sp>
        <p:nvSpPr>
          <p:cNvPr id="20" name="CasellaDiTesto 19"/>
          <p:cNvSpPr txBox="1"/>
          <p:nvPr/>
        </p:nvSpPr>
        <p:spPr>
          <a:xfrm>
            <a:off x="3071802" y="584575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BUCHAREST</a:t>
            </a:r>
            <a:endParaRPr lang="en-GB" dirty="0">
              <a:latin typeface="+mj-lt"/>
            </a:endParaRPr>
          </a:p>
        </p:txBody>
      </p:sp>
      <p:cxnSp>
        <p:nvCxnSpPr>
          <p:cNvPr id="22" name="Connettore 1 21"/>
          <p:cNvCxnSpPr>
            <a:stCxn id="5" idx="2"/>
            <a:endCxn id="9" idx="6"/>
          </p:cNvCxnSpPr>
          <p:nvPr/>
        </p:nvCxnSpPr>
        <p:spPr>
          <a:xfrm rot="10800000" flipV="1">
            <a:off x="2428860" y="1964521"/>
            <a:ext cx="928694" cy="2143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2571736" y="1802254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118</a:t>
            </a:r>
            <a:endParaRPr lang="en-GB" sz="1400" dirty="0">
              <a:latin typeface="+mj-lt"/>
            </a:endParaRPr>
          </a:p>
        </p:txBody>
      </p:sp>
      <p:cxnSp>
        <p:nvCxnSpPr>
          <p:cNvPr id="24" name="Connettore 1 23"/>
          <p:cNvCxnSpPr>
            <a:stCxn id="27" idx="2"/>
            <a:endCxn id="5" idx="6"/>
          </p:cNvCxnSpPr>
          <p:nvPr/>
        </p:nvCxnSpPr>
        <p:spPr>
          <a:xfrm rot="10800000">
            <a:off x="3571868" y="1964521"/>
            <a:ext cx="1000132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e 26"/>
          <p:cNvSpPr/>
          <p:nvPr/>
        </p:nvSpPr>
        <p:spPr>
          <a:xfrm>
            <a:off x="4572000" y="1857364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29" name="Ovale 28"/>
          <p:cNvSpPr/>
          <p:nvPr/>
        </p:nvSpPr>
        <p:spPr>
          <a:xfrm>
            <a:off x="5857884" y="2143116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30" name="Connettore 1 29"/>
          <p:cNvCxnSpPr>
            <a:stCxn id="29" idx="2"/>
            <a:endCxn id="27" idx="6"/>
          </p:cNvCxnSpPr>
          <p:nvPr/>
        </p:nvCxnSpPr>
        <p:spPr>
          <a:xfrm rot="10800000">
            <a:off x="4857752" y="1964521"/>
            <a:ext cx="1000132" cy="285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e 32"/>
          <p:cNvSpPr/>
          <p:nvPr/>
        </p:nvSpPr>
        <p:spPr>
          <a:xfrm>
            <a:off x="3786182" y="3214686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34" name="Connettore 1 33"/>
          <p:cNvCxnSpPr>
            <a:stCxn id="33" idx="0"/>
            <a:endCxn id="5" idx="5"/>
          </p:cNvCxnSpPr>
          <p:nvPr/>
        </p:nvCxnSpPr>
        <p:spPr>
          <a:xfrm rot="16200000" flipV="1">
            <a:off x="3147573" y="2433201"/>
            <a:ext cx="1174394" cy="3885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1 37"/>
          <p:cNvCxnSpPr>
            <a:stCxn id="29" idx="3"/>
            <a:endCxn id="33" idx="7"/>
          </p:cNvCxnSpPr>
          <p:nvPr/>
        </p:nvCxnSpPr>
        <p:spPr>
          <a:xfrm rot="5400000">
            <a:off x="4504895" y="1851236"/>
            <a:ext cx="920028" cy="18696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1 40"/>
          <p:cNvCxnSpPr>
            <a:stCxn id="33" idx="3"/>
            <a:endCxn id="45" idx="7"/>
          </p:cNvCxnSpPr>
          <p:nvPr/>
        </p:nvCxnSpPr>
        <p:spPr>
          <a:xfrm rot="5400000">
            <a:off x="3397606" y="3244277"/>
            <a:ext cx="277086" cy="5837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e 44"/>
          <p:cNvSpPr/>
          <p:nvPr/>
        </p:nvSpPr>
        <p:spPr>
          <a:xfrm>
            <a:off x="3000364" y="3643314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47" name="Ovale 46"/>
          <p:cNvSpPr/>
          <p:nvPr/>
        </p:nvSpPr>
        <p:spPr>
          <a:xfrm>
            <a:off x="4429124" y="4000504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48" name="Connettore 1 47"/>
          <p:cNvCxnSpPr>
            <a:stCxn id="33" idx="5"/>
            <a:endCxn id="47" idx="1"/>
          </p:cNvCxnSpPr>
          <p:nvPr/>
        </p:nvCxnSpPr>
        <p:spPr>
          <a:xfrm rot="16200000" flipH="1">
            <a:off x="3933391" y="3494310"/>
            <a:ext cx="634276" cy="4408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e 50"/>
          <p:cNvSpPr/>
          <p:nvPr/>
        </p:nvSpPr>
        <p:spPr>
          <a:xfrm>
            <a:off x="3214678" y="4500570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G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52" name="Connettore 1 51"/>
          <p:cNvCxnSpPr>
            <a:stCxn id="45" idx="4"/>
            <a:endCxn id="51" idx="0"/>
          </p:cNvCxnSpPr>
          <p:nvPr/>
        </p:nvCxnSpPr>
        <p:spPr>
          <a:xfrm rot="16200000" flipH="1">
            <a:off x="2928926" y="4071942"/>
            <a:ext cx="642942" cy="2143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1 55"/>
          <p:cNvCxnSpPr>
            <a:stCxn id="51" idx="4"/>
            <a:endCxn id="15" idx="0"/>
          </p:cNvCxnSpPr>
          <p:nvPr/>
        </p:nvCxnSpPr>
        <p:spPr>
          <a:xfrm rot="16200000" flipH="1">
            <a:off x="2982504" y="5089933"/>
            <a:ext cx="928694" cy="1785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1 60"/>
          <p:cNvCxnSpPr>
            <a:stCxn id="47" idx="4"/>
            <a:endCxn id="15" idx="7"/>
          </p:cNvCxnSpPr>
          <p:nvPr/>
        </p:nvCxnSpPr>
        <p:spPr>
          <a:xfrm rot="5400000">
            <a:off x="3361887" y="4464851"/>
            <a:ext cx="1460146" cy="9600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e 63"/>
          <p:cNvSpPr/>
          <p:nvPr/>
        </p:nvSpPr>
        <p:spPr>
          <a:xfrm>
            <a:off x="1928794" y="4643446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65" name="Connettore 1 64"/>
          <p:cNvCxnSpPr>
            <a:stCxn id="51" idx="2"/>
            <a:endCxn id="64" idx="6"/>
          </p:cNvCxnSpPr>
          <p:nvPr/>
        </p:nvCxnSpPr>
        <p:spPr>
          <a:xfrm rot="10800000" flipV="1">
            <a:off x="2214546" y="4607727"/>
            <a:ext cx="1000132" cy="1428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1 67"/>
          <p:cNvCxnSpPr>
            <a:stCxn id="45" idx="3"/>
            <a:endCxn id="64" idx="7"/>
          </p:cNvCxnSpPr>
          <p:nvPr/>
        </p:nvCxnSpPr>
        <p:spPr>
          <a:xfrm rot="5400000">
            <a:off x="2183160" y="3815781"/>
            <a:ext cx="848590" cy="8695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e 70"/>
          <p:cNvSpPr/>
          <p:nvPr/>
        </p:nvSpPr>
        <p:spPr>
          <a:xfrm>
            <a:off x="1857356" y="3071810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72" name="Connettore 1 71"/>
          <p:cNvCxnSpPr>
            <a:stCxn id="71" idx="0"/>
            <a:endCxn id="9" idx="4"/>
          </p:cNvCxnSpPr>
          <p:nvPr/>
        </p:nvCxnSpPr>
        <p:spPr>
          <a:xfrm rot="5400000" flipH="1" flipV="1">
            <a:off x="1750199" y="2536025"/>
            <a:ext cx="785818" cy="285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e 74"/>
          <p:cNvSpPr/>
          <p:nvPr/>
        </p:nvSpPr>
        <p:spPr>
          <a:xfrm>
            <a:off x="1071538" y="3214686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76" name="Ovale 75"/>
          <p:cNvSpPr/>
          <p:nvPr/>
        </p:nvSpPr>
        <p:spPr>
          <a:xfrm>
            <a:off x="357158" y="3500438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77" name="Connettore 1 76"/>
          <p:cNvCxnSpPr>
            <a:stCxn id="71" idx="2"/>
            <a:endCxn id="75" idx="6"/>
          </p:cNvCxnSpPr>
          <p:nvPr/>
        </p:nvCxnSpPr>
        <p:spPr>
          <a:xfrm rot="10800000" flipV="1">
            <a:off x="1357290" y="3178967"/>
            <a:ext cx="500066" cy="1428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1 80"/>
          <p:cNvCxnSpPr>
            <a:stCxn id="75" idx="3"/>
            <a:endCxn id="76" idx="7"/>
          </p:cNvCxnSpPr>
          <p:nvPr/>
        </p:nvCxnSpPr>
        <p:spPr>
          <a:xfrm rot="5400000">
            <a:off x="790119" y="3208558"/>
            <a:ext cx="134210" cy="5123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1 83"/>
          <p:cNvCxnSpPr>
            <a:stCxn id="64" idx="2"/>
            <a:endCxn id="76" idx="4"/>
          </p:cNvCxnSpPr>
          <p:nvPr/>
        </p:nvCxnSpPr>
        <p:spPr>
          <a:xfrm rot="10800000">
            <a:off x="500034" y="3714753"/>
            <a:ext cx="1428760" cy="10358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sellaDiTesto 86"/>
          <p:cNvSpPr txBox="1"/>
          <p:nvPr/>
        </p:nvSpPr>
        <p:spPr>
          <a:xfrm>
            <a:off x="3929058" y="1714488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75</a:t>
            </a:r>
            <a:endParaRPr lang="en-GB" sz="1400" dirty="0">
              <a:latin typeface="+mj-lt"/>
            </a:endParaRPr>
          </a:p>
        </p:txBody>
      </p:sp>
      <p:sp>
        <p:nvSpPr>
          <p:cNvPr id="88" name="CasellaDiTesto 87"/>
          <p:cNvSpPr txBox="1"/>
          <p:nvPr/>
        </p:nvSpPr>
        <p:spPr>
          <a:xfrm>
            <a:off x="5286380" y="1857364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71</a:t>
            </a:r>
            <a:endParaRPr lang="en-GB" sz="1400" dirty="0">
              <a:latin typeface="+mj-lt"/>
            </a:endParaRPr>
          </a:p>
        </p:txBody>
      </p:sp>
      <p:sp>
        <p:nvSpPr>
          <p:cNvPr id="89" name="CasellaDiTesto 88"/>
          <p:cNvSpPr txBox="1"/>
          <p:nvPr/>
        </p:nvSpPr>
        <p:spPr>
          <a:xfrm>
            <a:off x="3684126" y="2406843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140</a:t>
            </a:r>
            <a:endParaRPr lang="en-GB" sz="1400" dirty="0">
              <a:latin typeface="+mj-lt"/>
            </a:endParaRPr>
          </a:p>
        </p:txBody>
      </p:sp>
      <p:sp>
        <p:nvSpPr>
          <p:cNvPr id="90" name="CasellaDiTesto 89"/>
          <p:cNvSpPr txBox="1"/>
          <p:nvPr/>
        </p:nvSpPr>
        <p:spPr>
          <a:xfrm>
            <a:off x="4929190" y="2698292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151</a:t>
            </a:r>
            <a:endParaRPr lang="en-GB" sz="1400" dirty="0">
              <a:latin typeface="+mj-lt"/>
            </a:endParaRPr>
          </a:p>
        </p:txBody>
      </p:sp>
      <p:sp>
        <p:nvSpPr>
          <p:cNvPr id="91" name="CasellaDiTesto 90"/>
          <p:cNvSpPr txBox="1"/>
          <p:nvPr/>
        </p:nvSpPr>
        <p:spPr>
          <a:xfrm>
            <a:off x="1714480" y="2461524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111</a:t>
            </a:r>
            <a:endParaRPr lang="en-GB" sz="1400" dirty="0">
              <a:latin typeface="+mj-lt"/>
            </a:endParaRPr>
          </a:p>
        </p:txBody>
      </p:sp>
      <p:sp>
        <p:nvSpPr>
          <p:cNvPr id="92" name="CasellaDiTesto 91"/>
          <p:cNvSpPr txBox="1"/>
          <p:nvPr/>
        </p:nvSpPr>
        <p:spPr>
          <a:xfrm>
            <a:off x="1428728" y="2994675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70</a:t>
            </a:r>
            <a:endParaRPr lang="en-GB" sz="1400" dirty="0">
              <a:latin typeface="+mj-lt"/>
            </a:endParaRPr>
          </a:p>
        </p:txBody>
      </p:sp>
      <p:sp>
        <p:nvSpPr>
          <p:cNvPr id="93" name="CasellaDiTesto 92"/>
          <p:cNvSpPr txBox="1"/>
          <p:nvPr/>
        </p:nvSpPr>
        <p:spPr>
          <a:xfrm>
            <a:off x="587800" y="3239607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75</a:t>
            </a:r>
            <a:endParaRPr lang="en-GB" sz="1400" dirty="0">
              <a:latin typeface="+mj-lt"/>
            </a:endParaRPr>
          </a:p>
        </p:txBody>
      </p:sp>
      <p:sp>
        <p:nvSpPr>
          <p:cNvPr id="94" name="CasellaDiTesto 93"/>
          <p:cNvSpPr txBox="1"/>
          <p:nvPr/>
        </p:nvSpPr>
        <p:spPr>
          <a:xfrm>
            <a:off x="785786" y="4121355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120</a:t>
            </a:r>
            <a:endParaRPr lang="en-GB" sz="1400" dirty="0">
              <a:latin typeface="+mj-lt"/>
            </a:endParaRPr>
          </a:p>
        </p:txBody>
      </p:sp>
      <p:sp>
        <p:nvSpPr>
          <p:cNvPr id="95" name="CasellaDiTesto 94"/>
          <p:cNvSpPr txBox="1"/>
          <p:nvPr/>
        </p:nvSpPr>
        <p:spPr>
          <a:xfrm>
            <a:off x="3300406" y="3286124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80</a:t>
            </a:r>
            <a:endParaRPr lang="en-GB" sz="1400" dirty="0">
              <a:latin typeface="+mj-lt"/>
            </a:endParaRPr>
          </a:p>
        </p:txBody>
      </p:sp>
      <p:sp>
        <p:nvSpPr>
          <p:cNvPr id="96" name="CasellaDiTesto 95"/>
          <p:cNvSpPr txBox="1"/>
          <p:nvPr/>
        </p:nvSpPr>
        <p:spPr>
          <a:xfrm>
            <a:off x="4247466" y="3549851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99</a:t>
            </a:r>
            <a:endParaRPr lang="en-GB" sz="1400" dirty="0">
              <a:latin typeface="+mj-lt"/>
            </a:endParaRPr>
          </a:p>
        </p:txBody>
      </p:sp>
      <p:sp>
        <p:nvSpPr>
          <p:cNvPr id="97" name="CasellaDiTesto 96"/>
          <p:cNvSpPr txBox="1"/>
          <p:nvPr/>
        </p:nvSpPr>
        <p:spPr>
          <a:xfrm>
            <a:off x="4081458" y="4857760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211</a:t>
            </a:r>
            <a:endParaRPr lang="en-GB" sz="1400" dirty="0">
              <a:latin typeface="+mj-lt"/>
            </a:endParaRPr>
          </a:p>
        </p:txBody>
      </p:sp>
      <p:sp>
        <p:nvSpPr>
          <p:cNvPr id="98" name="CasellaDiTesto 97"/>
          <p:cNvSpPr txBox="1"/>
          <p:nvPr/>
        </p:nvSpPr>
        <p:spPr>
          <a:xfrm>
            <a:off x="3190186" y="3978479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97</a:t>
            </a:r>
            <a:endParaRPr lang="en-GB" sz="1400" dirty="0">
              <a:latin typeface="+mj-lt"/>
            </a:endParaRPr>
          </a:p>
        </p:txBody>
      </p:sp>
      <p:sp>
        <p:nvSpPr>
          <p:cNvPr id="99" name="CasellaDiTesto 98"/>
          <p:cNvSpPr txBox="1"/>
          <p:nvPr/>
        </p:nvSpPr>
        <p:spPr>
          <a:xfrm>
            <a:off x="3380008" y="4937362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101</a:t>
            </a:r>
            <a:endParaRPr lang="en-GB" sz="1400" dirty="0">
              <a:latin typeface="+mj-lt"/>
            </a:endParaRPr>
          </a:p>
        </p:txBody>
      </p:sp>
      <p:sp>
        <p:nvSpPr>
          <p:cNvPr id="100" name="CasellaDiTesto 99"/>
          <p:cNvSpPr txBox="1"/>
          <p:nvPr/>
        </p:nvSpPr>
        <p:spPr>
          <a:xfrm>
            <a:off x="2541118" y="4643446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138</a:t>
            </a:r>
            <a:endParaRPr lang="en-GB" sz="1400" dirty="0">
              <a:latin typeface="+mj-lt"/>
            </a:endParaRPr>
          </a:p>
        </p:txBody>
      </p:sp>
      <p:sp>
        <p:nvSpPr>
          <p:cNvPr id="101" name="CasellaDiTesto 100"/>
          <p:cNvSpPr txBox="1"/>
          <p:nvPr/>
        </p:nvSpPr>
        <p:spPr>
          <a:xfrm>
            <a:off x="2294148" y="3953558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146</a:t>
            </a:r>
            <a:endParaRPr lang="en-GB" sz="1400" dirty="0">
              <a:latin typeface="+mj-lt"/>
            </a:endParaRPr>
          </a:p>
        </p:txBody>
      </p:sp>
      <p:sp>
        <p:nvSpPr>
          <p:cNvPr id="53" name="Ovale 52"/>
          <p:cNvSpPr/>
          <p:nvPr/>
        </p:nvSpPr>
        <p:spPr>
          <a:xfrm>
            <a:off x="3357554" y="1857364"/>
            <a:ext cx="214314" cy="2143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Ovale 53"/>
          <p:cNvSpPr/>
          <p:nvPr/>
        </p:nvSpPr>
        <p:spPr>
          <a:xfrm>
            <a:off x="2143108" y="2071678"/>
            <a:ext cx="285752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55" name="Ovale 54"/>
          <p:cNvSpPr/>
          <p:nvPr/>
        </p:nvSpPr>
        <p:spPr>
          <a:xfrm>
            <a:off x="3786182" y="3214686"/>
            <a:ext cx="285752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57" name="Ovale 56"/>
          <p:cNvSpPr/>
          <p:nvPr/>
        </p:nvSpPr>
        <p:spPr>
          <a:xfrm>
            <a:off x="4572000" y="1857364"/>
            <a:ext cx="285752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</a:t>
            </a:r>
            <a:endParaRPr lang="en-GB" sz="1050" b="1" dirty="0">
              <a:solidFill>
                <a:schemeClr val="tx1"/>
              </a:solidFill>
            </a:endParaRPr>
          </a:p>
        </p:txBody>
      </p:sp>
      <p:graphicFrame>
        <p:nvGraphicFramePr>
          <p:cNvPr id="58" name="Tabella 57"/>
          <p:cNvGraphicFramePr>
            <a:graphicFrameLocks noGrp="1"/>
          </p:cNvGraphicFramePr>
          <p:nvPr/>
        </p:nvGraphicFramePr>
        <p:xfrm>
          <a:off x="7048560" y="1928802"/>
          <a:ext cx="1952596" cy="480420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76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ARAD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366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A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329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B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374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C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380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D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253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E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193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F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176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G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100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H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160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I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244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L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241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M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242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9" name="TextBox 126"/>
          <p:cNvSpPr txBox="1">
            <a:spLocks noChangeArrowheads="1"/>
          </p:cNvSpPr>
          <p:nvPr/>
        </p:nvSpPr>
        <p:spPr bwMode="auto">
          <a:xfrm>
            <a:off x="7143788" y="1344027"/>
            <a:ext cx="29289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600" dirty="0">
                <a:latin typeface="+mj-lt"/>
                <a:cs typeface="Tahoma" pitchFamily="34" charset="0"/>
              </a:rPr>
              <a:t>Straight-line distance </a:t>
            </a:r>
          </a:p>
          <a:p>
            <a:r>
              <a:rPr lang="en-GB" sz="1600" dirty="0">
                <a:latin typeface="+mj-lt"/>
                <a:cs typeface="Tahoma" pitchFamily="34" charset="0"/>
              </a:rPr>
              <a:t>from Bucharest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en-US" dirty="0">
                <a:latin typeface="+mj-lt"/>
              </a:rPr>
              <a:t>Running example: greedy search</a:t>
            </a:r>
            <a:endParaRPr lang="en-GB" dirty="0"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5720" y="588961"/>
            <a:ext cx="8858280" cy="5126055"/>
          </a:xfrm>
        </p:spPr>
        <p:txBody>
          <a:bodyPr/>
          <a:lstStyle/>
          <a:p>
            <a:r>
              <a:rPr lang="en-US" dirty="0">
                <a:latin typeface="+mj-lt"/>
              </a:rPr>
              <a:t>Find the path from Arad to Bucharest</a:t>
            </a:r>
          </a:p>
          <a:p>
            <a:r>
              <a:rPr lang="en-US" dirty="0">
                <a:solidFill>
                  <a:schemeClr val="tx2"/>
                </a:solidFill>
                <a:latin typeface="+mj-lt"/>
              </a:rPr>
              <a:t>f(n) = h(n) = straight-line distance heuristic</a:t>
            </a:r>
          </a:p>
          <a:p>
            <a:pPr>
              <a:buNone/>
            </a:pPr>
            <a:endParaRPr lang="en-US" b="1" i="1" baseline="30000" dirty="0">
              <a:latin typeface="+mj-lt"/>
            </a:endParaRPr>
          </a:p>
          <a:p>
            <a:endParaRPr lang="en-US" b="1" dirty="0">
              <a:latin typeface="+mj-lt"/>
            </a:endParaRPr>
          </a:p>
        </p:txBody>
      </p:sp>
      <p:sp>
        <p:nvSpPr>
          <p:cNvPr id="5" name="Ovale 4"/>
          <p:cNvSpPr/>
          <p:nvPr/>
        </p:nvSpPr>
        <p:spPr>
          <a:xfrm>
            <a:off x="3357554" y="1857364"/>
            <a:ext cx="214314" cy="2143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e 8"/>
          <p:cNvSpPr/>
          <p:nvPr/>
        </p:nvSpPr>
        <p:spPr>
          <a:xfrm>
            <a:off x="2143108" y="2071678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15" name="Ovale 14"/>
          <p:cNvSpPr/>
          <p:nvPr/>
        </p:nvSpPr>
        <p:spPr>
          <a:xfrm>
            <a:off x="3428992" y="5643578"/>
            <a:ext cx="214314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3104458" y="154099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ARAD</a:t>
            </a:r>
            <a:endParaRPr lang="en-GB" dirty="0">
              <a:latin typeface="+mj-lt"/>
            </a:endParaRPr>
          </a:p>
        </p:txBody>
      </p:sp>
      <p:sp>
        <p:nvSpPr>
          <p:cNvPr id="20" name="CasellaDiTesto 19"/>
          <p:cNvSpPr txBox="1"/>
          <p:nvPr/>
        </p:nvSpPr>
        <p:spPr>
          <a:xfrm>
            <a:off x="3071802" y="584575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BUCHAREST</a:t>
            </a:r>
            <a:endParaRPr lang="en-GB" dirty="0">
              <a:latin typeface="+mj-lt"/>
            </a:endParaRPr>
          </a:p>
        </p:txBody>
      </p:sp>
      <p:cxnSp>
        <p:nvCxnSpPr>
          <p:cNvPr id="22" name="Connettore 1 21"/>
          <p:cNvCxnSpPr>
            <a:stCxn id="5" idx="2"/>
            <a:endCxn id="9" idx="6"/>
          </p:cNvCxnSpPr>
          <p:nvPr/>
        </p:nvCxnSpPr>
        <p:spPr>
          <a:xfrm rot="10800000" flipV="1">
            <a:off x="2428860" y="1964521"/>
            <a:ext cx="928694" cy="2143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2571736" y="1802254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118</a:t>
            </a:r>
            <a:endParaRPr lang="en-GB" sz="1400" dirty="0">
              <a:latin typeface="+mj-lt"/>
            </a:endParaRPr>
          </a:p>
        </p:txBody>
      </p:sp>
      <p:cxnSp>
        <p:nvCxnSpPr>
          <p:cNvPr id="24" name="Connettore 1 23"/>
          <p:cNvCxnSpPr>
            <a:stCxn id="27" idx="2"/>
            <a:endCxn id="5" idx="6"/>
          </p:cNvCxnSpPr>
          <p:nvPr/>
        </p:nvCxnSpPr>
        <p:spPr>
          <a:xfrm rot="10800000">
            <a:off x="3571868" y="1964521"/>
            <a:ext cx="1000132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e 26"/>
          <p:cNvSpPr/>
          <p:nvPr/>
        </p:nvSpPr>
        <p:spPr>
          <a:xfrm>
            <a:off x="4572000" y="1857364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29" name="Ovale 28"/>
          <p:cNvSpPr/>
          <p:nvPr/>
        </p:nvSpPr>
        <p:spPr>
          <a:xfrm>
            <a:off x="5857884" y="2143116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30" name="Connettore 1 29"/>
          <p:cNvCxnSpPr>
            <a:stCxn id="29" idx="2"/>
            <a:endCxn id="27" idx="6"/>
          </p:cNvCxnSpPr>
          <p:nvPr/>
        </p:nvCxnSpPr>
        <p:spPr>
          <a:xfrm rot="10800000">
            <a:off x="4857752" y="1964521"/>
            <a:ext cx="1000132" cy="285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e 32"/>
          <p:cNvSpPr/>
          <p:nvPr/>
        </p:nvSpPr>
        <p:spPr>
          <a:xfrm>
            <a:off x="3786182" y="3214686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34" name="Connettore 1 33"/>
          <p:cNvCxnSpPr>
            <a:stCxn id="33" idx="0"/>
            <a:endCxn id="5" idx="5"/>
          </p:cNvCxnSpPr>
          <p:nvPr/>
        </p:nvCxnSpPr>
        <p:spPr>
          <a:xfrm rot="16200000" flipV="1">
            <a:off x="3147573" y="2433201"/>
            <a:ext cx="1174394" cy="3885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1 37"/>
          <p:cNvCxnSpPr>
            <a:stCxn id="29" idx="3"/>
            <a:endCxn id="33" idx="7"/>
          </p:cNvCxnSpPr>
          <p:nvPr/>
        </p:nvCxnSpPr>
        <p:spPr>
          <a:xfrm rot="5400000">
            <a:off x="4504895" y="1851236"/>
            <a:ext cx="920028" cy="18696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1 40"/>
          <p:cNvCxnSpPr>
            <a:stCxn id="33" idx="3"/>
            <a:endCxn id="45" idx="7"/>
          </p:cNvCxnSpPr>
          <p:nvPr/>
        </p:nvCxnSpPr>
        <p:spPr>
          <a:xfrm rot="5400000">
            <a:off x="3397606" y="3244277"/>
            <a:ext cx="277086" cy="5837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e 44"/>
          <p:cNvSpPr/>
          <p:nvPr/>
        </p:nvSpPr>
        <p:spPr>
          <a:xfrm>
            <a:off x="3000364" y="3643314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47" name="Ovale 46"/>
          <p:cNvSpPr/>
          <p:nvPr/>
        </p:nvSpPr>
        <p:spPr>
          <a:xfrm>
            <a:off x="4429124" y="4000504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48" name="Connettore 1 47"/>
          <p:cNvCxnSpPr>
            <a:stCxn id="33" idx="5"/>
            <a:endCxn id="47" idx="1"/>
          </p:cNvCxnSpPr>
          <p:nvPr/>
        </p:nvCxnSpPr>
        <p:spPr>
          <a:xfrm rot="16200000" flipH="1">
            <a:off x="3933391" y="3494310"/>
            <a:ext cx="634276" cy="4408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e 50"/>
          <p:cNvSpPr/>
          <p:nvPr/>
        </p:nvSpPr>
        <p:spPr>
          <a:xfrm>
            <a:off x="3214678" y="4500570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G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52" name="Connettore 1 51"/>
          <p:cNvCxnSpPr>
            <a:stCxn id="45" idx="4"/>
            <a:endCxn id="51" idx="0"/>
          </p:cNvCxnSpPr>
          <p:nvPr/>
        </p:nvCxnSpPr>
        <p:spPr>
          <a:xfrm rot="16200000" flipH="1">
            <a:off x="2928926" y="4071942"/>
            <a:ext cx="642942" cy="2143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1 55"/>
          <p:cNvCxnSpPr>
            <a:stCxn id="51" idx="4"/>
            <a:endCxn id="15" idx="0"/>
          </p:cNvCxnSpPr>
          <p:nvPr/>
        </p:nvCxnSpPr>
        <p:spPr>
          <a:xfrm rot="16200000" flipH="1">
            <a:off x="2982504" y="5089933"/>
            <a:ext cx="928694" cy="1785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1 60"/>
          <p:cNvCxnSpPr>
            <a:stCxn id="47" idx="4"/>
            <a:endCxn id="15" idx="7"/>
          </p:cNvCxnSpPr>
          <p:nvPr/>
        </p:nvCxnSpPr>
        <p:spPr>
          <a:xfrm rot="5400000">
            <a:off x="3361887" y="4464851"/>
            <a:ext cx="1460146" cy="9600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e 63"/>
          <p:cNvSpPr/>
          <p:nvPr/>
        </p:nvSpPr>
        <p:spPr>
          <a:xfrm>
            <a:off x="1928794" y="4643446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65" name="Connettore 1 64"/>
          <p:cNvCxnSpPr>
            <a:stCxn id="51" idx="2"/>
            <a:endCxn id="64" idx="6"/>
          </p:cNvCxnSpPr>
          <p:nvPr/>
        </p:nvCxnSpPr>
        <p:spPr>
          <a:xfrm rot="10800000" flipV="1">
            <a:off x="2214546" y="4607727"/>
            <a:ext cx="1000132" cy="1428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1 67"/>
          <p:cNvCxnSpPr>
            <a:stCxn id="45" idx="3"/>
            <a:endCxn id="64" idx="7"/>
          </p:cNvCxnSpPr>
          <p:nvPr/>
        </p:nvCxnSpPr>
        <p:spPr>
          <a:xfrm rot="5400000">
            <a:off x="2183160" y="3815781"/>
            <a:ext cx="848590" cy="8695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e 70"/>
          <p:cNvSpPr/>
          <p:nvPr/>
        </p:nvSpPr>
        <p:spPr>
          <a:xfrm>
            <a:off x="1857356" y="3071810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72" name="Connettore 1 71"/>
          <p:cNvCxnSpPr>
            <a:stCxn id="71" idx="0"/>
            <a:endCxn id="9" idx="4"/>
          </p:cNvCxnSpPr>
          <p:nvPr/>
        </p:nvCxnSpPr>
        <p:spPr>
          <a:xfrm rot="5400000" flipH="1" flipV="1">
            <a:off x="1750199" y="2536025"/>
            <a:ext cx="785818" cy="285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e 74"/>
          <p:cNvSpPr/>
          <p:nvPr/>
        </p:nvSpPr>
        <p:spPr>
          <a:xfrm>
            <a:off x="1071538" y="3214686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76" name="Ovale 75"/>
          <p:cNvSpPr/>
          <p:nvPr/>
        </p:nvSpPr>
        <p:spPr>
          <a:xfrm>
            <a:off x="357158" y="3500438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77" name="Connettore 1 76"/>
          <p:cNvCxnSpPr>
            <a:stCxn id="71" idx="2"/>
            <a:endCxn id="75" idx="6"/>
          </p:cNvCxnSpPr>
          <p:nvPr/>
        </p:nvCxnSpPr>
        <p:spPr>
          <a:xfrm rot="10800000" flipV="1">
            <a:off x="1357290" y="3178967"/>
            <a:ext cx="500066" cy="1428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1 80"/>
          <p:cNvCxnSpPr>
            <a:stCxn id="75" idx="3"/>
            <a:endCxn id="76" idx="7"/>
          </p:cNvCxnSpPr>
          <p:nvPr/>
        </p:nvCxnSpPr>
        <p:spPr>
          <a:xfrm rot="5400000">
            <a:off x="790119" y="3208558"/>
            <a:ext cx="134210" cy="5123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1 83"/>
          <p:cNvCxnSpPr>
            <a:stCxn id="64" idx="2"/>
            <a:endCxn id="76" idx="4"/>
          </p:cNvCxnSpPr>
          <p:nvPr/>
        </p:nvCxnSpPr>
        <p:spPr>
          <a:xfrm rot="10800000">
            <a:off x="500034" y="3714753"/>
            <a:ext cx="1428760" cy="10358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sellaDiTesto 86"/>
          <p:cNvSpPr txBox="1"/>
          <p:nvPr/>
        </p:nvSpPr>
        <p:spPr>
          <a:xfrm>
            <a:off x="3929058" y="1714488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75</a:t>
            </a:r>
            <a:endParaRPr lang="en-GB" sz="1400" dirty="0">
              <a:latin typeface="+mj-lt"/>
            </a:endParaRPr>
          </a:p>
        </p:txBody>
      </p:sp>
      <p:sp>
        <p:nvSpPr>
          <p:cNvPr id="89" name="CasellaDiTesto 88"/>
          <p:cNvSpPr txBox="1"/>
          <p:nvPr/>
        </p:nvSpPr>
        <p:spPr>
          <a:xfrm>
            <a:off x="3684126" y="2406843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140</a:t>
            </a:r>
            <a:endParaRPr lang="en-GB" sz="1400" dirty="0">
              <a:latin typeface="+mj-lt"/>
            </a:endParaRPr>
          </a:p>
        </p:txBody>
      </p:sp>
      <p:sp>
        <p:nvSpPr>
          <p:cNvPr id="90" name="CasellaDiTesto 89"/>
          <p:cNvSpPr txBox="1"/>
          <p:nvPr/>
        </p:nvSpPr>
        <p:spPr>
          <a:xfrm>
            <a:off x="4929190" y="2698292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151</a:t>
            </a:r>
            <a:endParaRPr lang="en-GB" sz="1400" dirty="0">
              <a:latin typeface="+mj-lt"/>
            </a:endParaRPr>
          </a:p>
        </p:txBody>
      </p:sp>
      <p:sp>
        <p:nvSpPr>
          <p:cNvPr id="91" name="CasellaDiTesto 90"/>
          <p:cNvSpPr txBox="1"/>
          <p:nvPr/>
        </p:nvSpPr>
        <p:spPr>
          <a:xfrm>
            <a:off x="1714480" y="2461524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111</a:t>
            </a:r>
            <a:endParaRPr lang="en-GB" sz="1400" dirty="0">
              <a:latin typeface="+mj-lt"/>
            </a:endParaRPr>
          </a:p>
        </p:txBody>
      </p:sp>
      <p:sp>
        <p:nvSpPr>
          <p:cNvPr id="92" name="CasellaDiTesto 91"/>
          <p:cNvSpPr txBox="1"/>
          <p:nvPr/>
        </p:nvSpPr>
        <p:spPr>
          <a:xfrm>
            <a:off x="1428728" y="2994675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70</a:t>
            </a:r>
            <a:endParaRPr lang="en-GB" sz="1400" dirty="0">
              <a:latin typeface="+mj-lt"/>
            </a:endParaRPr>
          </a:p>
        </p:txBody>
      </p:sp>
      <p:sp>
        <p:nvSpPr>
          <p:cNvPr id="93" name="CasellaDiTesto 92"/>
          <p:cNvSpPr txBox="1"/>
          <p:nvPr/>
        </p:nvSpPr>
        <p:spPr>
          <a:xfrm>
            <a:off x="587800" y="3239607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75</a:t>
            </a:r>
            <a:endParaRPr lang="en-GB" sz="1400" dirty="0">
              <a:latin typeface="+mj-lt"/>
            </a:endParaRPr>
          </a:p>
        </p:txBody>
      </p:sp>
      <p:sp>
        <p:nvSpPr>
          <p:cNvPr id="94" name="CasellaDiTesto 93"/>
          <p:cNvSpPr txBox="1"/>
          <p:nvPr/>
        </p:nvSpPr>
        <p:spPr>
          <a:xfrm>
            <a:off x="785786" y="4121355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120</a:t>
            </a:r>
            <a:endParaRPr lang="en-GB" sz="1400" dirty="0">
              <a:latin typeface="+mj-lt"/>
            </a:endParaRPr>
          </a:p>
        </p:txBody>
      </p:sp>
      <p:sp>
        <p:nvSpPr>
          <p:cNvPr id="95" name="CasellaDiTesto 94"/>
          <p:cNvSpPr txBox="1"/>
          <p:nvPr/>
        </p:nvSpPr>
        <p:spPr>
          <a:xfrm>
            <a:off x="3300406" y="3286124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80</a:t>
            </a:r>
            <a:endParaRPr lang="en-GB" sz="1400" dirty="0">
              <a:latin typeface="+mj-lt"/>
            </a:endParaRPr>
          </a:p>
        </p:txBody>
      </p:sp>
      <p:sp>
        <p:nvSpPr>
          <p:cNvPr id="96" name="CasellaDiTesto 95"/>
          <p:cNvSpPr txBox="1"/>
          <p:nvPr/>
        </p:nvSpPr>
        <p:spPr>
          <a:xfrm>
            <a:off x="4247466" y="3549851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99</a:t>
            </a:r>
            <a:endParaRPr lang="en-GB" sz="1400" dirty="0">
              <a:latin typeface="+mj-lt"/>
            </a:endParaRPr>
          </a:p>
        </p:txBody>
      </p:sp>
      <p:sp>
        <p:nvSpPr>
          <p:cNvPr id="97" name="CasellaDiTesto 96"/>
          <p:cNvSpPr txBox="1"/>
          <p:nvPr/>
        </p:nvSpPr>
        <p:spPr>
          <a:xfrm>
            <a:off x="4081458" y="4857760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211</a:t>
            </a:r>
            <a:endParaRPr lang="en-GB" sz="1400" dirty="0">
              <a:latin typeface="+mj-lt"/>
            </a:endParaRPr>
          </a:p>
        </p:txBody>
      </p:sp>
      <p:sp>
        <p:nvSpPr>
          <p:cNvPr id="98" name="CasellaDiTesto 97"/>
          <p:cNvSpPr txBox="1"/>
          <p:nvPr/>
        </p:nvSpPr>
        <p:spPr>
          <a:xfrm>
            <a:off x="3190186" y="3978479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97</a:t>
            </a:r>
            <a:endParaRPr lang="en-GB" sz="1400" dirty="0">
              <a:latin typeface="+mj-lt"/>
            </a:endParaRPr>
          </a:p>
        </p:txBody>
      </p:sp>
      <p:sp>
        <p:nvSpPr>
          <p:cNvPr id="99" name="CasellaDiTesto 98"/>
          <p:cNvSpPr txBox="1"/>
          <p:nvPr/>
        </p:nvSpPr>
        <p:spPr>
          <a:xfrm>
            <a:off x="3380008" y="4937362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101</a:t>
            </a:r>
            <a:endParaRPr lang="en-GB" sz="1400" dirty="0">
              <a:latin typeface="+mj-lt"/>
            </a:endParaRPr>
          </a:p>
        </p:txBody>
      </p:sp>
      <p:sp>
        <p:nvSpPr>
          <p:cNvPr id="100" name="CasellaDiTesto 99"/>
          <p:cNvSpPr txBox="1"/>
          <p:nvPr/>
        </p:nvSpPr>
        <p:spPr>
          <a:xfrm>
            <a:off x="2541118" y="4643446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138</a:t>
            </a:r>
            <a:endParaRPr lang="en-GB" sz="1400" dirty="0">
              <a:latin typeface="+mj-lt"/>
            </a:endParaRPr>
          </a:p>
        </p:txBody>
      </p:sp>
      <p:sp>
        <p:nvSpPr>
          <p:cNvPr id="101" name="CasellaDiTesto 100"/>
          <p:cNvSpPr txBox="1"/>
          <p:nvPr/>
        </p:nvSpPr>
        <p:spPr>
          <a:xfrm>
            <a:off x="2294148" y="3953558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146</a:t>
            </a:r>
            <a:endParaRPr lang="en-GB" sz="1400" dirty="0">
              <a:latin typeface="+mj-lt"/>
            </a:endParaRPr>
          </a:p>
        </p:txBody>
      </p:sp>
      <p:sp>
        <p:nvSpPr>
          <p:cNvPr id="54" name="Ovale 53"/>
          <p:cNvSpPr/>
          <p:nvPr/>
        </p:nvSpPr>
        <p:spPr>
          <a:xfrm>
            <a:off x="2143108" y="2071678"/>
            <a:ext cx="285752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55" name="Ovale 54"/>
          <p:cNvSpPr/>
          <p:nvPr/>
        </p:nvSpPr>
        <p:spPr>
          <a:xfrm>
            <a:off x="3786182" y="3214686"/>
            <a:ext cx="285752" cy="2143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57" name="Ovale 56"/>
          <p:cNvSpPr/>
          <p:nvPr/>
        </p:nvSpPr>
        <p:spPr>
          <a:xfrm>
            <a:off x="4572000" y="1857364"/>
            <a:ext cx="285752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58" name="Ovale 57"/>
          <p:cNvSpPr/>
          <p:nvPr/>
        </p:nvSpPr>
        <p:spPr>
          <a:xfrm>
            <a:off x="3000364" y="3643314"/>
            <a:ext cx="285752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59" name="Ovale 58"/>
          <p:cNvSpPr/>
          <p:nvPr/>
        </p:nvSpPr>
        <p:spPr>
          <a:xfrm>
            <a:off x="4429124" y="4000504"/>
            <a:ext cx="285752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60" name="Ovale 59"/>
          <p:cNvSpPr/>
          <p:nvPr/>
        </p:nvSpPr>
        <p:spPr>
          <a:xfrm>
            <a:off x="5857884" y="2143116"/>
            <a:ext cx="285752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62" name="CasellaDiTesto 61"/>
          <p:cNvSpPr txBox="1"/>
          <p:nvPr/>
        </p:nvSpPr>
        <p:spPr>
          <a:xfrm>
            <a:off x="5286380" y="1857364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71</a:t>
            </a:r>
            <a:endParaRPr lang="en-GB" sz="1400" dirty="0">
              <a:latin typeface="+mj-lt"/>
            </a:endParaRPr>
          </a:p>
        </p:txBody>
      </p:sp>
      <p:graphicFrame>
        <p:nvGraphicFramePr>
          <p:cNvPr id="63" name="Tabella 62"/>
          <p:cNvGraphicFramePr>
            <a:graphicFrameLocks noGrp="1"/>
          </p:cNvGraphicFramePr>
          <p:nvPr/>
        </p:nvGraphicFramePr>
        <p:xfrm>
          <a:off x="7048560" y="1928802"/>
          <a:ext cx="1952596" cy="480420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76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ARAD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366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A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329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B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374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C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380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D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253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E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193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F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176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G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100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H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160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I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244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L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241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M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242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6" name="TextBox 126"/>
          <p:cNvSpPr txBox="1">
            <a:spLocks noChangeArrowheads="1"/>
          </p:cNvSpPr>
          <p:nvPr/>
        </p:nvSpPr>
        <p:spPr bwMode="auto">
          <a:xfrm>
            <a:off x="7143788" y="1344027"/>
            <a:ext cx="29289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600" dirty="0">
                <a:latin typeface="+mj-lt"/>
                <a:cs typeface="Tahoma" pitchFamily="34" charset="0"/>
              </a:rPr>
              <a:t>Straight-line distance </a:t>
            </a:r>
          </a:p>
          <a:p>
            <a:r>
              <a:rPr lang="en-GB" sz="1600" dirty="0">
                <a:latin typeface="+mj-lt"/>
                <a:cs typeface="Tahoma" pitchFamily="34" charset="0"/>
              </a:rPr>
              <a:t>from Bucharest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en-US" dirty="0">
                <a:latin typeface="+mj-lt"/>
              </a:rPr>
              <a:t>Running example: greedy search</a:t>
            </a:r>
            <a:endParaRPr lang="en-GB" dirty="0"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5720" y="588961"/>
            <a:ext cx="8858280" cy="5126055"/>
          </a:xfrm>
        </p:spPr>
        <p:txBody>
          <a:bodyPr/>
          <a:lstStyle/>
          <a:p>
            <a:r>
              <a:rPr lang="en-US" dirty="0">
                <a:latin typeface="+mj-lt"/>
              </a:rPr>
              <a:t>Find the path from Arad to Bucharest</a:t>
            </a:r>
          </a:p>
          <a:p>
            <a:r>
              <a:rPr lang="en-US" dirty="0">
                <a:solidFill>
                  <a:schemeClr val="tx2"/>
                </a:solidFill>
                <a:latin typeface="+mj-lt"/>
              </a:rPr>
              <a:t>f(n) = h(n) = straight-line distance heuristic</a:t>
            </a:r>
          </a:p>
          <a:p>
            <a:pPr>
              <a:buNone/>
            </a:pPr>
            <a:endParaRPr lang="en-US" b="1" i="1" baseline="30000" dirty="0">
              <a:latin typeface="+mj-lt"/>
            </a:endParaRPr>
          </a:p>
          <a:p>
            <a:endParaRPr lang="en-US" b="1" dirty="0">
              <a:latin typeface="+mj-lt"/>
            </a:endParaRPr>
          </a:p>
        </p:txBody>
      </p:sp>
      <p:sp>
        <p:nvSpPr>
          <p:cNvPr id="5" name="Ovale 4"/>
          <p:cNvSpPr/>
          <p:nvPr/>
        </p:nvSpPr>
        <p:spPr>
          <a:xfrm>
            <a:off x="3357554" y="1857364"/>
            <a:ext cx="214314" cy="2143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e 8"/>
          <p:cNvSpPr/>
          <p:nvPr/>
        </p:nvSpPr>
        <p:spPr>
          <a:xfrm>
            <a:off x="2143108" y="2071678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15" name="Ovale 14"/>
          <p:cNvSpPr/>
          <p:nvPr/>
        </p:nvSpPr>
        <p:spPr>
          <a:xfrm>
            <a:off x="3428992" y="5643578"/>
            <a:ext cx="214314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3104458" y="154099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ARAD</a:t>
            </a:r>
            <a:endParaRPr lang="en-GB" dirty="0">
              <a:latin typeface="+mj-lt"/>
            </a:endParaRPr>
          </a:p>
        </p:txBody>
      </p:sp>
      <p:sp>
        <p:nvSpPr>
          <p:cNvPr id="20" name="CasellaDiTesto 19"/>
          <p:cNvSpPr txBox="1"/>
          <p:nvPr/>
        </p:nvSpPr>
        <p:spPr>
          <a:xfrm>
            <a:off x="3071802" y="584575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BUCHAREST</a:t>
            </a:r>
            <a:endParaRPr lang="en-GB" dirty="0">
              <a:latin typeface="+mj-lt"/>
            </a:endParaRPr>
          </a:p>
        </p:txBody>
      </p:sp>
      <p:cxnSp>
        <p:nvCxnSpPr>
          <p:cNvPr id="22" name="Connettore 1 21"/>
          <p:cNvCxnSpPr>
            <a:stCxn id="5" idx="2"/>
            <a:endCxn id="9" idx="6"/>
          </p:cNvCxnSpPr>
          <p:nvPr/>
        </p:nvCxnSpPr>
        <p:spPr>
          <a:xfrm rot="10800000" flipV="1">
            <a:off x="2428860" y="1964521"/>
            <a:ext cx="928694" cy="2143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2571736" y="1802254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118</a:t>
            </a:r>
            <a:endParaRPr lang="en-GB" sz="1400" dirty="0">
              <a:latin typeface="+mj-lt"/>
            </a:endParaRPr>
          </a:p>
        </p:txBody>
      </p:sp>
      <p:cxnSp>
        <p:nvCxnSpPr>
          <p:cNvPr id="24" name="Connettore 1 23"/>
          <p:cNvCxnSpPr>
            <a:stCxn id="27" idx="2"/>
            <a:endCxn id="5" idx="6"/>
          </p:cNvCxnSpPr>
          <p:nvPr/>
        </p:nvCxnSpPr>
        <p:spPr>
          <a:xfrm rot="10800000">
            <a:off x="3571868" y="1964521"/>
            <a:ext cx="1000132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e 26"/>
          <p:cNvSpPr/>
          <p:nvPr/>
        </p:nvSpPr>
        <p:spPr>
          <a:xfrm>
            <a:off x="4572000" y="1857364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29" name="Ovale 28"/>
          <p:cNvSpPr/>
          <p:nvPr/>
        </p:nvSpPr>
        <p:spPr>
          <a:xfrm>
            <a:off x="5857884" y="2143116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30" name="Connettore 1 29"/>
          <p:cNvCxnSpPr>
            <a:stCxn id="29" idx="2"/>
            <a:endCxn id="27" idx="6"/>
          </p:cNvCxnSpPr>
          <p:nvPr/>
        </p:nvCxnSpPr>
        <p:spPr>
          <a:xfrm rot="10800000">
            <a:off x="4857752" y="1964521"/>
            <a:ext cx="1000132" cy="285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e 32"/>
          <p:cNvSpPr/>
          <p:nvPr/>
        </p:nvSpPr>
        <p:spPr>
          <a:xfrm>
            <a:off x="3786182" y="3214686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34" name="Connettore 1 33"/>
          <p:cNvCxnSpPr>
            <a:stCxn id="33" idx="0"/>
            <a:endCxn id="5" idx="5"/>
          </p:cNvCxnSpPr>
          <p:nvPr/>
        </p:nvCxnSpPr>
        <p:spPr>
          <a:xfrm rot="16200000" flipV="1">
            <a:off x="3147573" y="2433201"/>
            <a:ext cx="1174394" cy="3885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1 37"/>
          <p:cNvCxnSpPr>
            <a:stCxn id="29" idx="3"/>
            <a:endCxn id="33" idx="7"/>
          </p:cNvCxnSpPr>
          <p:nvPr/>
        </p:nvCxnSpPr>
        <p:spPr>
          <a:xfrm rot="5400000">
            <a:off x="4504895" y="1851236"/>
            <a:ext cx="920028" cy="18696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1 40"/>
          <p:cNvCxnSpPr>
            <a:stCxn id="33" idx="3"/>
            <a:endCxn id="45" idx="7"/>
          </p:cNvCxnSpPr>
          <p:nvPr/>
        </p:nvCxnSpPr>
        <p:spPr>
          <a:xfrm rot="5400000">
            <a:off x="3397606" y="3244277"/>
            <a:ext cx="277086" cy="5837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e 44"/>
          <p:cNvSpPr/>
          <p:nvPr/>
        </p:nvSpPr>
        <p:spPr>
          <a:xfrm>
            <a:off x="3000364" y="3643314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47" name="Ovale 46"/>
          <p:cNvSpPr/>
          <p:nvPr/>
        </p:nvSpPr>
        <p:spPr>
          <a:xfrm>
            <a:off x="4429124" y="4000504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48" name="Connettore 1 47"/>
          <p:cNvCxnSpPr>
            <a:stCxn id="33" idx="5"/>
            <a:endCxn id="47" idx="1"/>
          </p:cNvCxnSpPr>
          <p:nvPr/>
        </p:nvCxnSpPr>
        <p:spPr>
          <a:xfrm rot="16200000" flipH="1">
            <a:off x="3933391" y="3494310"/>
            <a:ext cx="634276" cy="4408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e 50"/>
          <p:cNvSpPr/>
          <p:nvPr/>
        </p:nvSpPr>
        <p:spPr>
          <a:xfrm>
            <a:off x="3214678" y="4500570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G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52" name="Connettore 1 51"/>
          <p:cNvCxnSpPr>
            <a:stCxn id="45" idx="4"/>
            <a:endCxn id="51" idx="0"/>
          </p:cNvCxnSpPr>
          <p:nvPr/>
        </p:nvCxnSpPr>
        <p:spPr>
          <a:xfrm rot="16200000" flipH="1">
            <a:off x="2928926" y="4071942"/>
            <a:ext cx="642942" cy="2143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1 55"/>
          <p:cNvCxnSpPr>
            <a:stCxn id="51" idx="4"/>
            <a:endCxn id="15" idx="0"/>
          </p:cNvCxnSpPr>
          <p:nvPr/>
        </p:nvCxnSpPr>
        <p:spPr>
          <a:xfrm rot="16200000" flipH="1">
            <a:off x="2982504" y="5089933"/>
            <a:ext cx="928694" cy="1785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1 60"/>
          <p:cNvCxnSpPr>
            <a:stCxn id="47" idx="4"/>
            <a:endCxn id="15" idx="7"/>
          </p:cNvCxnSpPr>
          <p:nvPr/>
        </p:nvCxnSpPr>
        <p:spPr>
          <a:xfrm rot="5400000">
            <a:off x="3361887" y="4464851"/>
            <a:ext cx="1460146" cy="9600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e 63"/>
          <p:cNvSpPr/>
          <p:nvPr/>
        </p:nvSpPr>
        <p:spPr>
          <a:xfrm>
            <a:off x="1928794" y="4643446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65" name="Connettore 1 64"/>
          <p:cNvCxnSpPr>
            <a:stCxn id="51" idx="2"/>
            <a:endCxn id="64" idx="6"/>
          </p:cNvCxnSpPr>
          <p:nvPr/>
        </p:nvCxnSpPr>
        <p:spPr>
          <a:xfrm rot="10800000" flipV="1">
            <a:off x="2214546" y="4607727"/>
            <a:ext cx="1000132" cy="1428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1 67"/>
          <p:cNvCxnSpPr>
            <a:stCxn id="45" idx="3"/>
            <a:endCxn id="64" idx="7"/>
          </p:cNvCxnSpPr>
          <p:nvPr/>
        </p:nvCxnSpPr>
        <p:spPr>
          <a:xfrm rot="5400000">
            <a:off x="2183160" y="3815781"/>
            <a:ext cx="848590" cy="8695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e 70"/>
          <p:cNvSpPr/>
          <p:nvPr/>
        </p:nvSpPr>
        <p:spPr>
          <a:xfrm>
            <a:off x="1857356" y="3071810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72" name="Connettore 1 71"/>
          <p:cNvCxnSpPr>
            <a:stCxn id="71" idx="0"/>
            <a:endCxn id="9" idx="4"/>
          </p:cNvCxnSpPr>
          <p:nvPr/>
        </p:nvCxnSpPr>
        <p:spPr>
          <a:xfrm rot="5400000" flipH="1" flipV="1">
            <a:off x="1750199" y="2536025"/>
            <a:ext cx="785818" cy="285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e 74"/>
          <p:cNvSpPr/>
          <p:nvPr/>
        </p:nvSpPr>
        <p:spPr>
          <a:xfrm>
            <a:off x="1071538" y="3214686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76" name="Ovale 75"/>
          <p:cNvSpPr/>
          <p:nvPr/>
        </p:nvSpPr>
        <p:spPr>
          <a:xfrm>
            <a:off x="357158" y="3500438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77" name="Connettore 1 76"/>
          <p:cNvCxnSpPr>
            <a:stCxn id="71" idx="2"/>
            <a:endCxn id="75" idx="6"/>
          </p:cNvCxnSpPr>
          <p:nvPr/>
        </p:nvCxnSpPr>
        <p:spPr>
          <a:xfrm rot="10800000" flipV="1">
            <a:off x="1357290" y="3178967"/>
            <a:ext cx="500066" cy="1428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1 80"/>
          <p:cNvCxnSpPr>
            <a:stCxn id="75" idx="3"/>
            <a:endCxn id="76" idx="7"/>
          </p:cNvCxnSpPr>
          <p:nvPr/>
        </p:nvCxnSpPr>
        <p:spPr>
          <a:xfrm rot="5400000">
            <a:off x="790119" y="3208558"/>
            <a:ext cx="134210" cy="5123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1 83"/>
          <p:cNvCxnSpPr>
            <a:stCxn id="64" idx="2"/>
            <a:endCxn id="76" idx="4"/>
          </p:cNvCxnSpPr>
          <p:nvPr/>
        </p:nvCxnSpPr>
        <p:spPr>
          <a:xfrm rot="10800000">
            <a:off x="500034" y="3714753"/>
            <a:ext cx="1428760" cy="10358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sellaDiTesto 86"/>
          <p:cNvSpPr txBox="1"/>
          <p:nvPr/>
        </p:nvSpPr>
        <p:spPr>
          <a:xfrm>
            <a:off x="3929058" y="1714488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75</a:t>
            </a:r>
            <a:endParaRPr lang="en-GB" sz="1400" dirty="0">
              <a:latin typeface="+mj-lt"/>
            </a:endParaRPr>
          </a:p>
        </p:txBody>
      </p:sp>
      <p:sp>
        <p:nvSpPr>
          <p:cNvPr id="89" name="CasellaDiTesto 88"/>
          <p:cNvSpPr txBox="1"/>
          <p:nvPr/>
        </p:nvSpPr>
        <p:spPr>
          <a:xfrm>
            <a:off x="3684126" y="2406843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140</a:t>
            </a:r>
            <a:endParaRPr lang="en-GB" sz="1400" dirty="0">
              <a:latin typeface="+mj-lt"/>
            </a:endParaRPr>
          </a:p>
        </p:txBody>
      </p:sp>
      <p:sp>
        <p:nvSpPr>
          <p:cNvPr id="90" name="CasellaDiTesto 89"/>
          <p:cNvSpPr txBox="1"/>
          <p:nvPr/>
        </p:nvSpPr>
        <p:spPr>
          <a:xfrm>
            <a:off x="4929190" y="2698292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151</a:t>
            </a:r>
            <a:endParaRPr lang="en-GB" sz="1400" dirty="0">
              <a:latin typeface="+mj-lt"/>
            </a:endParaRPr>
          </a:p>
        </p:txBody>
      </p:sp>
      <p:sp>
        <p:nvSpPr>
          <p:cNvPr id="91" name="CasellaDiTesto 90"/>
          <p:cNvSpPr txBox="1"/>
          <p:nvPr/>
        </p:nvSpPr>
        <p:spPr>
          <a:xfrm>
            <a:off x="1714480" y="2461524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111</a:t>
            </a:r>
            <a:endParaRPr lang="en-GB" sz="1400" dirty="0">
              <a:latin typeface="+mj-lt"/>
            </a:endParaRPr>
          </a:p>
        </p:txBody>
      </p:sp>
      <p:sp>
        <p:nvSpPr>
          <p:cNvPr id="92" name="CasellaDiTesto 91"/>
          <p:cNvSpPr txBox="1"/>
          <p:nvPr/>
        </p:nvSpPr>
        <p:spPr>
          <a:xfrm>
            <a:off x="1428728" y="2994675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70</a:t>
            </a:r>
            <a:endParaRPr lang="en-GB" sz="1400" dirty="0">
              <a:latin typeface="+mj-lt"/>
            </a:endParaRPr>
          </a:p>
        </p:txBody>
      </p:sp>
      <p:sp>
        <p:nvSpPr>
          <p:cNvPr id="93" name="CasellaDiTesto 92"/>
          <p:cNvSpPr txBox="1"/>
          <p:nvPr/>
        </p:nvSpPr>
        <p:spPr>
          <a:xfrm>
            <a:off x="587800" y="3239607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75</a:t>
            </a:r>
            <a:endParaRPr lang="en-GB" sz="1400" dirty="0">
              <a:latin typeface="+mj-lt"/>
            </a:endParaRPr>
          </a:p>
        </p:txBody>
      </p:sp>
      <p:sp>
        <p:nvSpPr>
          <p:cNvPr id="94" name="CasellaDiTesto 93"/>
          <p:cNvSpPr txBox="1"/>
          <p:nvPr/>
        </p:nvSpPr>
        <p:spPr>
          <a:xfrm>
            <a:off x="785786" y="4121355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120</a:t>
            </a:r>
            <a:endParaRPr lang="en-GB" sz="1400" dirty="0">
              <a:latin typeface="+mj-lt"/>
            </a:endParaRPr>
          </a:p>
        </p:txBody>
      </p:sp>
      <p:sp>
        <p:nvSpPr>
          <p:cNvPr id="95" name="CasellaDiTesto 94"/>
          <p:cNvSpPr txBox="1"/>
          <p:nvPr/>
        </p:nvSpPr>
        <p:spPr>
          <a:xfrm>
            <a:off x="3300406" y="3286124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80</a:t>
            </a:r>
            <a:endParaRPr lang="en-GB" sz="1400" dirty="0">
              <a:latin typeface="+mj-lt"/>
            </a:endParaRPr>
          </a:p>
        </p:txBody>
      </p:sp>
      <p:sp>
        <p:nvSpPr>
          <p:cNvPr id="96" name="CasellaDiTesto 95"/>
          <p:cNvSpPr txBox="1"/>
          <p:nvPr/>
        </p:nvSpPr>
        <p:spPr>
          <a:xfrm>
            <a:off x="4247466" y="3549851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99</a:t>
            </a:r>
            <a:endParaRPr lang="en-GB" sz="1400" dirty="0">
              <a:latin typeface="+mj-lt"/>
            </a:endParaRPr>
          </a:p>
        </p:txBody>
      </p:sp>
      <p:sp>
        <p:nvSpPr>
          <p:cNvPr id="97" name="CasellaDiTesto 96"/>
          <p:cNvSpPr txBox="1"/>
          <p:nvPr/>
        </p:nvSpPr>
        <p:spPr>
          <a:xfrm>
            <a:off x="4081458" y="4857760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211</a:t>
            </a:r>
            <a:endParaRPr lang="en-GB" sz="1400" dirty="0">
              <a:latin typeface="+mj-lt"/>
            </a:endParaRPr>
          </a:p>
        </p:txBody>
      </p:sp>
      <p:sp>
        <p:nvSpPr>
          <p:cNvPr id="98" name="CasellaDiTesto 97"/>
          <p:cNvSpPr txBox="1"/>
          <p:nvPr/>
        </p:nvSpPr>
        <p:spPr>
          <a:xfrm>
            <a:off x="3190186" y="3978479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97</a:t>
            </a:r>
            <a:endParaRPr lang="en-GB" sz="1400" dirty="0">
              <a:latin typeface="+mj-lt"/>
            </a:endParaRPr>
          </a:p>
        </p:txBody>
      </p:sp>
      <p:sp>
        <p:nvSpPr>
          <p:cNvPr id="99" name="CasellaDiTesto 98"/>
          <p:cNvSpPr txBox="1"/>
          <p:nvPr/>
        </p:nvSpPr>
        <p:spPr>
          <a:xfrm>
            <a:off x="3380008" y="4937362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101</a:t>
            </a:r>
            <a:endParaRPr lang="en-GB" sz="1400" dirty="0">
              <a:latin typeface="+mj-lt"/>
            </a:endParaRPr>
          </a:p>
        </p:txBody>
      </p:sp>
      <p:sp>
        <p:nvSpPr>
          <p:cNvPr id="100" name="CasellaDiTesto 99"/>
          <p:cNvSpPr txBox="1"/>
          <p:nvPr/>
        </p:nvSpPr>
        <p:spPr>
          <a:xfrm>
            <a:off x="2541118" y="4643446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138</a:t>
            </a:r>
            <a:endParaRPr lang="en-GB" sz="1400" dirty="0">
              <a:latin typeface="+mj-lt"/>
            </a:endParaRPr>
          </a:p>
        </p:txBody>
      </p:sp>
      <p:sp>
        <p:nvSpPr>
          <p:cNvPr id="101" name="CasellaDiTesto 100"/>
          <p:cNvSpPr txBox="1"/>
          <p:nvPr/>
        </p:nvSpPr>
        <p:spPr>
          <a:xfrm>
            <a:off x="2294148" y="3953558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146</a:t>
            </a:r>
            <a:endParaRPr lang="en-GB" sz="1400" dirty="0">
              <a:latin typeface="+mj-lt"/>
            </a:endParaRPr>
          </a:p>
        </p:txBody>
      </p:sp>
      <p:sp>
        <p:nvSpPr>
          <p:cNvPr id="54" name="Ovale 53"/>
          <p:cNvSpPr/>
          <p:nvPr/>
        </p:nvSpPr>
        <p:spPr>
          <a:xfrm>
            <a:off x="2143108" y="2071678"/>
            <a:ext cx="285752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55" name="Ovale 54"/>
          <p:cNvSpPr/>
          <p:nvPr/>
        </p:nvSpPr>
        <p:spPr>
          <a:xfrm>
            <a:off x="3786182" y="3214686"/>
            <a:ext cx="285752" cy="2143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</a:t>
            </a:r>
            <a:endParaRPr lang="en-GB" sz="1050" b="1" dirty="0">
              <a:solidFill>
                <a:schemeClr val="bg1"/>
              </a:solidFill>
            </a:endParaRPr>
          </a:p>
        </p:txBody>
      </p:sp>
      <p:sp>
        <p:nvSpPr>
          <p:cNvPr id="57" name="Ovale 56"/>
          <p:cNvSpPr/>
          <p:nvPr/>
        </p:nvSpPr>
        <p:spPr>
          <a:xfrm>
            <a:off x="4572000" y="1857364"/>
            <a:ext cx="285752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58" name="Ovale 57"/>
          <p:cNvSpPr/>
          <p:nvPr/>
        </p:nvSpPr>
        <p:spPr>
          <a:xfrm>
            <a:off x="3000364" y="3643314"/>
            <a:ext cx="285752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59" name="Ovale 58"/>
          <p:cNvSpPr/>
          <p:nvPr/>
        </p:nvSpPr>
        <p:spPr>
          <a:xfrm>
            <a:off x="4429124" y="4000504"/>
            <a:ext cx="285752" cy="2143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60" name="Ovale 59"/>
          <p:cNvSpPr/>
          <p:nvPr/>
        </p:nvSpPr>
        <p:spPr>
          <a:xfrm>
            <a:off x="5857884" y="2143116"/>
            <a:ext cx="285752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63" name="Ovale 62"/>
          <p:cNvSpPr/>
          <p:nvPr/>
        </p:nvSpPr>
        <p:spPr>
          <a:xfrm>
            <a:off x="3428992" y="5643578"/>
            <a:ext cx="214314" cy="2143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Ovale 65"/>
          <p:cNvSpPr/>
          <p:nvPr/>
        </p:nvSpPr>
        <p:spPr>
          <a:xfrm>
            <a:off x="4429124" y="4000504"/>
            <a:ext cx="285752" cy="2143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F</a:t>
            </a:r>
            <a:endParaRPr lang="en-GB" sz="1050" b="1" dirty="0">
              <a:solidFill>
                <a:schemeClr val="bg1"/>
              </a:solidFill>
            </a:endParaRPr>
          </a:p>
        </p:txBody>
      </p:sp>
      <p:sp>
        <p:nvSpPr>
          <p:cNvPr id="67" name="CasellaDiTesto 66"/>
          <p:cNvSpPr txBox="1"/>
          <p:nvPr/>
        </p:nvSpPr>
        <p:spPr>
          <a:xfrm>
            <a:off x="5286380" y="1857364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71</a:t>
            </a:r>
            <a:endParaRPr lang="en-GB" sz="1400" dirty="0">
              <a:latin typeface="+mj-lt"/>
            </a:endParaRPr>
          </a:p>
        </p:txBody>
      </p:sp>
      <p:graphicFrame>
        <p:nvGraphicFramePr>
          <p:cNvPr id="69" name="Tabella 68"/>
          <p:cNvGraphicFramePr>
            <a:graphicFrameLocks noGrp="1"/>
          </p:cNvGraphicFramePr>
          <p:nvPr/>
        </p:nvGraphicFramePr>
        <p:xfrm>
          <a:off x="7048560" y="1928802"/>
          <a:ext cx="1952596" cy="480420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76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ARAD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366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A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329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B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374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C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380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D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253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E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193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F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176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G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100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H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160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I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244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L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241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M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242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0" name="TextBox 126"/>
          <p:cNvSpPr txBox="1">
            <a:spLocks noChangeArrowheads="1"/>
          </p:cNvSpPr>
          <p:nvPr/>
        </p:nvSpPr>
        <p:spPr bwMode="auto">
          <a:xfrm>
            <a:off x="7143788" y="1344027"/>
            <a:ext cx="29289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600" dirty="0">
                <a:latin typeface="+mj-lt"/>
                <a:cs typeface="Tahoma" pitchFamily="34" charset="0"/>
              </a:rPr>
              <a:t>Straight-line distance </a:t>
            </a:r>
          </a:p>
          <a:p>
            <a:r>
              <a:rPr lang="en-GB" sz="1600" dirty="0">
                <a:latin typeface="+mj-lt"/>
                <a:cs typeface="Tahoma" pitchFamily="34" charset="0"/>
              </a:rPr>
              <a:t>from Bucharest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en-US" dirty="0">
                <a:latin typeface="+mj-lt"/>
              </a:rPr>
              <a:t>Running example: greedy search</a:t>
            </a:r>
            <a:endParaRPr lang="en-GB" dirty="0"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5720" y="588961"/>
            <a:ext cx="8858280" cy="5126055"/>
          </a:xfrm>
        </p:spPr>
        <p:txBody>
          <a:bodyPr/>
          <a:lstStyle/>
          <a:p>
            <a:r>
              <a:rPr lang="en-US" dirty="0">
                <a:latin typeface="+mj-lt"/>
              </a:rPr>
              <a:t>Find the path from Arad to Bucharest</a:t>
            </a:r>
          </a:p>
          <a:p>
            <a:r>
              <a:rPr lang="en-US" dirty="0">
                <a:solidFill>
                  <a:schemeClr val="tx2"/>
                </a:solidFill>
                <a:latin typeface="+mj-lt"/>
              </a:rPr>
              <a:t>f(n) = h(n) = straight-line distance heuristic</a:t>
            </a:r>
          </a:p>
          <a:p>
            <a:pPr>
              <a:buNone/>
            </a:pPr>
            <a:endParaRPr lang="en-US" b="1" i="1" baseline="30000" dirty="0">
              <a:latin typeface="+mj-lt"/>
            </a:endParaRPr>
          </a:p>
          <a:p>
            <a:endParaRPr lang="en-US" b="1" dirty="0">
              <a:latin typeface="+mj-lt"/>
            </a:endParaRPr>
          </a:p>
        </p:txBody>
      </p:sp>
      <p:sp>
        <p:nvSpPr>
          <p:cNvPr id="5" name="Ovale 4"/>
          <p:cNvSpPr/>
          <p:nvPr/>
        </p:nvSpPr>
        <p:spPr>
          <a:xfrm>
            <a:off x="3357554" y="1857364"/>
            <a:ext cx="214314" cy="2143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e 8"/>
          <p:cNvSpPr/>
          <p:nvPr/>
        </p:nvSpPr>
        <p:spPr>
          <a:xfrm>
            <a:off x="2143108" y="2071678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15" name="Ovale 14"/>
          <p:cNvSpPr/>
          <p:nvPr/>
        </p:nvSpPr>
        <p:spPr>
          <a:xfrm>
            <a:off x="3428992" y="5643578"/>
            <a:ext cx="214314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3104458" y="154099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ARAD</a:t>
            </a:r>
            <a:endParaRPr lang="en-GB" dirty="0">
              <a:latin typeface="+mj-lt"/>
            </a:endParaRPr>
          </a:p>
        </p:txBody>
      </p:sp>
      <p:sp>
        <p:nvSpPr>
          <p:cNvPr id="20" name="CasellaDiTesto 19"/>
          <p:cNvSpPr txBox="1"/>
          <p:nvPr/>
        </p:nvSpPr>
        <p:spPr>
          <a:xfrm>
            <a:off x="3071802" y="584575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BUCHAREST</a:t>
            </a:r>
            <a:endParaRPr lang="en-GB" dirty="0">
              <a:latin typeface="+mj-lt"/>
            </a:endParaRPr>
          </a:p>
        </p:txBody>
      </p:sp>
      <p:cxnSp>
        <p:nvCxnSpPr>
          <p:cNvPr id="22" name="Connettore 1 21"/>
          <p:cNvCxnSpPr>
            <a:stCxn id="5" idx="2"/>
            <a:endCxn id="9" idx="6"/>
          </p:cNvCxnSpPr>
          <p:nvPr/>
        </p:nvCxnSpPr>
        <p:spPr>
          <a:xfrm rot="10800000" flipV="1">
            <a:off x="2428860" y="1964521"/>
            <a:ext cx="928694" cy="2143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2571736" y="1802254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118</a:t>
            </a:r>
            <a:endParaRPr lang="en-GB" sz="1400" dirty="0">
              <a:latin typeface="+mj-lt"/>
            </a:endParaRPr>
          </a:p>
        </p:txBody>
      </p:sp>
      <p:cxnSp>
        <p:nvCxnSpPr>
          <p:cNvPr id="24" name="Connettore 1 23"/>
          <p:cNvCxnSpPr>
            <a:stCxn id="27" idx="2"/>
            <a:endCxn id="5" idx="6"/>
          </p:cNvCxnSpPr>
          <p:nvPr/>
        </p:nvCxnSpPr>
        <p:spPr>
          <a:xfrm rot="10800000">
            <a:off x="3571868" y="1964521"/>
            <a:ext cx="1000132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e 26"/>
          <p:cNvSpPr/>
          <p:nvPr/>
        </p:nvSpPr>
        <p:spPr>
          <a:xfrm>
            <a:off x="4572000" y="1857364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29" name="Ovale 28"/>
          <p:cNvSpPr/>
          <p:nvPr/>
        </p:nvSpPr>
        <p:spPr>
          <a:xfrm>
            <a:off x="5857884" y="2143116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30" name="Connettore 1 29"/>
          <p:cNvCxnSpPr>
            <a:stCxn id="29" idx="2"/>
            <a:endCxn id="27" idx="6"/>
          </p:cNvCxnSpPr>
          <p:nvPr/>
        </p:nvCxnSpPr>
        <p:spPr>
          <a:xfrm rot="10800000">
            <a:off x="4857752" y="1964521"/>
            <a:ext cx="1000132" cy="285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e 32"/>
          <p:cNvSpPr/>
          <p:nvPr/>
        </p:nvSpPr>
        <p:spPr>
          <a:xfrm>
            <a:off x="3786182" y="3214686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34" name="Connettore 1 33"/>
          <p:cNvCxnSpPr>
            <a:stCxn id="33" idx="0"/>
            <a:endCxn id="5" idx="5"/>
          </p:cNvCxnSpPr>
          <p:nvPr/>
        </p:nvCxnSpPr>
        <p:spPr>
          <a:xfrm rot="16200000" flipV="1">
            <a:off x="3147573" y="2433201"/>
            <a:ext cx="1174394" cy="3885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1 37"/>
          <p:cNvCxnSpPr>
            <a:stCxn id="29" idx="3"/>
            <a:endCxn id="33" idx="7"/>
          </p:cNvCxnSpPr>
          <p:nvPr/>
        </p:nvCxnSpPr>
        <p:spPr>
          <a:xfrm rot="5400000">
            <a:off x="4504895" y="1851236"/>
            <a:ext cx="920028" cy="18696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1 40"/>
          <p:cNvCxnSpPr>
            <a:stCxn id="33" idx="3"/>
            <a:endCxn id="45" idx="7"/>
          </p:cNvCxnSpPr>
          <p:nvPr/>
        </p:nvCxnSpPr>
        <p:spPr>
          <a:xfrm rot="5400000">
            <a:off x="3397606" y="3244277"/>
            <a:ext cx="277086" cy="5837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e 44"/>
          <p:cNvSpPr/>
          <p:nvPr/>
        </p:nvSpPr>
        <p:spPr>
          <a:xfrm>
            <a:off x="3000364" y="3643314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47" name="Ovale 46"/>
          <p:cNvSpPr/>
          <p:nvPr/>
        </p:nvSpPr>
        <p:spPr>
          <a:xfrm>
            <a:off x="4429124" y="4000504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48" name="Connettore 1 47"/>
          <p:cNvCxnSpPr>
            <a:stCxn id="33" idx="5"/>
            <a:endCxn id="47" idx="1"/>
          </p:cNvCxnSpPr>
          <p:nvPr/>
        </p:nvCxnSpPr>
        <p:spPr>
          <a:xfrm rot="16200000" flipH="1">
            <a:off x="3933391" y="3494310"/>
            <a:ext cx="634276" cy="4408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e 50"/>
          <p:cNvSpPr/>
          <p:nvPr/>
        </p:nvSpPr>
        <p:spPr>
          <a:xfrm>
            <a:off x="3214678" y="4500570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G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52" name="Connettore 1 51"/>
          <p:cNvCxnSpPr>
            <a:stCxn id="45" idx="4"/>
            <a:endCxn id="51" idx="0"/>
          </p:cNvCxnSpPr>
          <p:nvPr/>
        </p:nvCxnSpPr>
        <p:spPr>
          <a:xfrm rot="16200000" flipH="1">
            <a:off x="2928926" y="4071942"/>
            <a:ext cx="642942" cy="2143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1 55"/>
          <p:cNvCxnSpPr>
            <a:stCxn id="51" idx="4"/>
            <a:endCxn id="15" idx="0"/>
          </p:cNvCxnSpPr>
          <p:nvPr/>
        </p:nvCxnSpPr>
        <p:spPr>
          <a:xfrm rot="16200000" flipH="1">
            <a:off x="2982504" y="5089933"/>
            <a:ext cx="928694" cy="1785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1 60"/>
          <p:cNvCxnSpPr>
            <a:stCxn id="47" idx="4"/>
            <a:endCxn id="15" idx="7"/>
          </p:cNvCxnSpPr>
          <p:nvPr/>
        </p:nvCxnSpPr>
        <p:spPr>
          <a:xfrm rot="5400000">
            <a:off x="3361887" y="4464851"/>
            <a:ext cx="1460146" cy="9600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e 63"/>
          <p:cNvSpPr/>
          <p:nvPr/>
        </p:nvSpPr>
        <p:spPr>
          <a:xfrm>
            <a:off x="1928794" y="4643446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65" name="Connettore 1 64"/>
          <p:cNvCxnSpPr>
            <a:stCxn id="51" idx="2"/>
            <a:endCxn id="64" idx="6"/>
          </p:cNvCxnSpPr>
          <p:nvPr/>
        </p:nvCxnSpPr>
        <p:spPr>
          <a:xfrm rot="10800000" flipV="1">
            <a:off x="2214546" y="4607727"/>
            <a:ext cx="1000132" cy="1428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1 67"/>
          <p:cNvCxnSpPr>
            <a:stCxn id="45" idx="3"/>
            <a:endCxn id="64" idx="7"/>
          </p:cNvCxnSpPr>
          <p:nvPr/>
        </p:nvCxnSpPr>
        <p:spPr>
          <a:xfrm rot="5400000">
            <a:off x="2183160" y="3815781"/>
            <a:ext cx="848590" cy="8695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e 70"/>
          <p:cNvSpPr/>
          <p:nvPr/>
        </p:nvSpPr>
        <p:spPr>
          <a:xfrm>
            <a:off x="1857356" y="3071810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72" name="Connettore 1 71"/>
          <p:cNvCxnSpPr>
            <a:stCxn id="71" idx="0"/>
            <a:endCxn id="9" idx="4"/>
          </p:cNvCxnSpPr>
          <p:nvPr/>
        </p:nvCxnSpPr>
        <p:spPr>
          <a:xfrm rot="5400000" flipH="1" flipV="1">
            <a:off x="1750199" y="2536025"/>
            <a:ext cx="785818" cy="285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e 74"/>
          <p:cNvSpPr/>
          <p:nvPr/>
        </p:nvSpPr>
        <p:spPr>
          <a:xfrm>
            <a:off x="1071538" y="3214686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76" name="Ovale 75"/>
          <p:cNvSpPr/>
          <p:nvPr/>
        </p:nvSpPr>
        <p:spPr>
          <a:xfrm>
            <a:off x="357158" y="3500438"/>
            <a:ext cx="285752" cy="214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77" name="Connettore 1 76"/>
          <p:cNvCxnSpPr>
            <a:stCxn id="71" idx="2"/>
            <a:endCxn id="75" idx="6"/>
          </p:cNvCxnSpPr>
          <p:nvPr/>
        </p:nvCxnSpPr>
        <p:spPr>
          <a:xfrm rot="10800000" flipV="1">
            <a:off x="1357290" y="3178967"/>
            <a:ext cx="500066" cy="1428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1 80"/>
          <p:cNvCxnSpPr>
            <a:stCxn id="75" idx="3"/>
            <a:endCxn id="76" idx="7"/>
          </p:cNvCxnSpPr>
          <p:nvPr/>
        </p:nvCxnSpPr>
        <p:spPr>
          <a:xfrm rot="5400000">
            <a:off x="790119" y="3208558"/>
            <a:ext cx="134210" cy="5123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1 83"/>
          <p:cNvCxnSpPr>
            <a:stCxn id="64" idx="2"/>
            <a:endCxn id="76" idx="4"/>
          </p:cNvCxnSpPr>
          <p:nvPr/>
        </p:nvCxnSpPr>
        <p:spPr>
          <a:xfrm rot="10800000">
            <a:off x="500034" y="3714753"/>
            <a:ext cx="1428760" cy="10358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sellaDiTesto 86"/>
          <p:cNvSpPr txBox="1"/>
          <p:nvPr/>
        </p:nvSpPr>
        <p:spPr>
          <a:xfrm>
            <a:off x="3929058" y="1714488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75</a:t>
            </a:r>
            <a:endParaRPr lang="en-GB" sz="1400" dirty="0">
              <a:latin typeface="+mj-lt"/>
            </a:endParaRPr>
          </a:p>
        </p:txBody>
      </p:sp>
      <p:sp>
        <p:nvSpPr>
          <p:cNvPr id="89" name="CasellaDiTesto 88"/>
          <p:cNvSpPr txBox="1"/>
          <p:nvPr/>
        </p:nvSpPr>
        <p:spPr>
          <a:xfrm>
            <a:off x="3684126" y="2406843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140</a:t>
            </a:r>
            <a:endParaRPr lang="en-GB" sz="1400" dirty="0">
              <a:latin typeface="+mj-lt"/>
            </a:endParaRPr>
          </a:p>
        </p:txBody>
      </p:sp>
      <p:sp>
        <p:nvSpPr>
          <p:cNvPr id="90" name="CasellaDiTesto 89"/>
          <p:cNvSpPr txBox="1"/>
          <p:nvPr/>
        </p:nvSpPr>
        <p:spPr>
          <a:xfrm>
            <a:off x="4929190" y="2698292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151</a:t>
            </a:r>
            <a:endParaRPr lang="en-GB" sz="1400" dirty="0">
              <a:latin typeface="+mj-lt"/>
            </a:endParaRPr>
          </a:p>
        </p:txBody>
      </p:sp>
      <p:sp>
        <p:nvSpPr>
          <p:cNvPr id="91" name="CasellaDiTesto 90"/>
          <p:cNvSpPr txBox="1"/>
          <p:nvPr/>
        </p:nvSpPr>
        <p:spPr>
          <a:xfrm>
            <a:off x="1714480" y="2461524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111</a:t>
            </a:r>
            <a:endParaRPr lang="en-GB" sz="1400" dirty="0">
              <a:latin typeface="+mj-lt"/>
            </a:endParaRPr>
          </a:p>
        </p:txBody>
      </p:sp>
      <p:sp>
        <p:nvSpPr>
          <p:cNvPr id="92" name="CasellaDiTesto 91"/>
          <p:cNvSpPr txBox="1"/>
          <p:nvPr/>
        </p:nvSpPr>
        <p:spPr>
          <a:xfrm>
            <a:off x="1428728" y="2994675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70</a:t>
            </a:r>
            <a:endParaRPr lang="en-GB" sz="1400" dirty="0">
              <a:latin typeface="+mj-lt"/>
            </a:endParaRPr>
          </a:p>
        </p:txBody>
      </p:sp>
      <p:sp>
        <p:nvSpPr>
          <p:cNvPr id="93" name="CasellaDiTesto 92"/>
          <p:cNvSpPr txBox="1"/>
          <p:nvPr/>
        </p:nvSpPr>
        <p:spPr>
          <a:xfrm>
            <a:off x="587800" y="3239607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75</a:t>
            </a:r>
            <a:endParaRPr lang="en-GB" sz="1400" dirty="0">
              <a:latin typeface="+mj-lt"/>
            </a:endParaRPr>
          </a:p>
        </p:txBody>
      </p:sp>
      <p:sp>
        <p:nvSpPr>
          <p:cNvPr id="94" name="CasellaDiTesto 93"/>
          <p:cNvSpPr txBox="1"/>
          <p:nvPr/>
        </p:nvSpPr>
        <p:spPr>
          <a:xfrm>
            <a:off x="785786" y="4121355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120</a:t>
            </a:r>
            <a:endParaRPr lang="en-GB" sz="1400" dirty="0">
              <a:latin typeface="+mj-lt"/>
            </a:endParaRPr>
          </a:p>
        </p:txBody>
      </p:sp>
      <p:sp>
        <p:nvSpPr>
          <p:cNvPr id="95" name="CasellaDiTesto 94"/>
          <p:cNvSpPr txBox="1"/>
          <p:nvPr/>
        </p:nvSpPr>
        <p:spPr>
          <a:xfrm>
            <a:off x="3300406" y="3286124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80</a:t>
            </a:r>
            <a:endParaRPr lang="en-GB" sz="1400" dirty="0">
              <a:latin typeface="+mj-lt"/>
            </a:endParaRPr>
          </a:p>
        </p:txBody>
      </p:sp>
      <p:sp>
        <p:nvSpPr>
          <p:cNvPr id="96" name="CasellaDiTesto 95"/>
          <p:cNvSpPr txBox="1"/>
          <p:nvPr/>
        </p:nvSpPr>
        <p:spPr>
          <a:xfrm>
            <a:off x="4247466" y="3549851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99</a:t>
            </a:r>
            <a:endParaRPr lang="en-GB" sz="1400" dirty="0">
              <a:latin typeface="+mj-lt"/>
            </a:endParaRPr>
          </a:p>
        </p:txBody>
      </p:sp>
      <p:sp>
        <p:nvSpPr>
          <p:cNvPr id="97" name="CasellaDiTesto 96"/>
          <p:cNvSpPr txBox="1"/>
          <p:nvPr/>
        </p:nvSpPr>
        <p:spPr>
          <a:xfrm>
            <a:off x="4081458" y="4857760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211</a:t>
            </a:r>
            <a:endParaRPr lang="en-GB" sz="1400" dirty="0">
              <a:latin typeface="+mj-lt"/>
            </a:endParaRPr>
          </a:p>
        </p:txBody>
      </p:sp>
      <p:sp>
        <p:nvSpPr>
          <p:cNvPr id="98" name="CasellaDiTesto 97"/>
          <p:cNvSpPr txBox="1"/>
          <p:nvPr/>
        </p:nvSpPr>
        <p:spPr>
          <a:xfrm>
            <a:off x="3190186" y="3978479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97</a:t>
            </a:r>
            <a:endParaRPr lang="en-GB" sz="1400" dirty="0">
              <a:latin typeface="+mj-lt"/>
            </a:endParaRPr>
          </a:p>
        </p:txBody>
      </p:sp>
      <p:sp>
        <p:nvSpPr>
          <p:cNvPr id="99" name="CasellaDiTesto 98"/>
          <p:cNvSpPr txBox="1"/>
          <p:nvPr/>
        </p:nvSpPr>
        <p:spPr>
          <a:xfrm>
            <a:off x="3380008" y="4937362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101</a:t>
            </a:r>
            <a:endParaRPr lang="en-GB" sz="1400" dirty="0">
              <a:latin typeface="+mj-lt"/>
            </a:endParaRPr>
          </a:p>
        </p:txBody>
      </p:sp>
      <p:sp>
        <p:nvSpPr>
          <p:cNvPr id="100" name="CasellaDiTesto 99"/>
          <p:cNvSpPr txBox="1"/>
          <p:nvPr/>
        </p:nvSpPr>
        <p:spPr>
          <a:xfrm>
            <a:off x="2541118" y="4643446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138</a:t>
            </a:r>
            <a:endParaRPr lang="en-GB" sz="1400" dirty="0">
              <a:latin typeface="+mj-lt"/>
            </a:endParaRPr>
          </a:p>
        </p:txBody>
      </p:sp>
      <p:sp>
        <p:nvSpPr>
          <p:cNvPr id="101" name="CasellaDiTesto 100"/>
          <p:cNvSpPr txBox="1"/>
          <p:nvPr/>
        </p:nvSpPr>
        <p:spPr>
          <a:xfrm>
            <a:off x="2294148" y="3953558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146</a:t>
            </a:r>
            <a:endParaRPr lang="en-GB" sz="1400" dirty="0">
              <a:latin typeface="+mj-lt"/>
            </a:endParaRPr>
          </a:p>
        </p:txBody>
      </p:sp>
      <p:sp>
        <p:nvSpPr>
          <p:cNvPr id="54" name="Ovale 53"/>
          <p:cNvSpPr/>
          <p:nvPr/>
        </p:nvSpPr>
        <p:spPr>
          <a:xfrm>
            <a:off x="2143108" y="2071678"/>
            <a:ext cx="285752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55" name="Ovale 54"/>
          <p:cNvSpPr/>
          <p:nvPr/>
        </p:nvSpPr>
        <p:spPr>
          <a:xfrm>
            <a:off x="3786182" y="3214686"/>
            <a:ext cx="285752" cy="2143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</a:t>
            </a:r>
            <a:endParaRPr lang="en-GB" sz="1050" b="1" dirty="0">
              <a:solidFill>
                <a:schemeClr val="bg1"/>
              </a:solidFill>
            </a:endParaRPr>
          </a:p>
        </p:txBody>
      </p:sp>
      <p:sp>
        <p:nvSpPr>
          <p:cNvPr id="57" name="Ovale 56"/>
          <p:cNvSpPr/>
          <p:nvPr/>
        </p:nvSpPr>
        <p:spPr>
          <a:xfrm>
            <a:off x="4572000" y="1857364"/>
            <a:ext cx="285752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58" name="Ovale 57"/>
          <p:cNvSpPr/>
          <p:nvPr/>
        </p:nvSpPr>
        <p:spPr>
          <a:xfrm>
            <a:off x="3000364" y="3643314"/>
            <a:ext cx="285752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59" name="Ovale 58"/>
          <p:cNvSpPr/>
          <p:nvPr/>
        </p:nvSpPr>
        <p:spPr>
          <a:xfrm>
            <a:off x="4429124" y="4000504"/>
            <a:ext cx="285752" cy="2143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60" name="Ovale 59"/>
          <p:cNvSpPr/>
          <p:nvPr/>
        </p:nvSpPr>
        <p:spPr>
          <a:xfrm>
            <a:off x="5857884" y="2143116"/>
            <a:ext cx="285752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63" name="Ovale 62"/>
          <p:cNvSpPr/>
          <p:nvPr/>
        </p:nvSpPr>
        <p:spPr>
          <a:xfrm>
            <a:off x="3428992" y="5643578"/>
            <a:ext cx="214314" cy="2143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Ovale 65"/>
          <p:cNvSpPr/>
          <p:nvPr/>
        </p:nvSpPr>
        <p:spPr>
          <a:xfrm>
            <a:off x="4429124" y="4000504"/>
            <a:ext cx="285752" cy="2143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F</a:t>
            </a:r>
            <a:endParaRPr lang="en-GB" sz="1050" b="1" dirty="0">
              <a:solidFill>
                <a:schemeClr val="bg1"/>
              </a:solidFill>
            </a:endParaRPr>
          </a:p>
        </p:txBody>
      </p:sp>
      <p:sp>
        <p:nvSpPr>
          <p:cNvPr id="67" name="CasellaDiTesto 66"/>
          <p:cNvSpPr txBox="1"/>
          <p:nvPr/>
        </p:nvSpPr>
        <p:spPr>
          <a:xfrm>
            <a:off x="5286380" y="1857364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71</a:t>
            </a:r>
            <a:endParaRPr lang="en-GB" sz="1400" dirty="0">
              <a:latin typeface="+mj-lt"/>
            </a:endParaRPr>
          </a:p>
        </p:txBody>
      </p:sp>
      <p:sp>
        <p:nvSpPr>
          <p:cNvPr id="62" name="CasellaDiTesto 61"/>
          <p:cNvSpPr txBox="1"/>
          <p:nvPr/>
        </p:nvSpPr>
        <p:spPr>
          <a:xfrm>
            <a:off x="2714612" y="6286520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+mj-lt"/>
              </a:rPr>
              <a:t>Cost : 140 + 99 + 211  = 450 </a:t>
            </a:r>
            <a:endParaRPr lang="en-GB" b="1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69" name="Tabella 68"/>
          <p:cNvGraphicFramePr>
            <a:graphicFrameLocks noGrp="1"/>
          </p:cNvGraphicFramePr>
          <p:nvPr/>
        </p:nvGraphicFramePr>
        <p:xfrm>
          <a:off x="7048560" y="1928802"/>
          <a:ext cx="1952596" cy="480420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76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ARAD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366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A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329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B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374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C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380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D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253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E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193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F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176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G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100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H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160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I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244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L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241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1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M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+mj-lt"/>
                        </a:rPr>
                        <a:t>242</a:t>
                      </a:r>
                      <a:endParaRPr lang="en-GB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0" name="TextBox 126"/>
          <p:cNvSpPr txBox="1">
            <a:spLocks noChangeArrowheads="1"/>
          </p:cNvSpPr>
          <p:nvPr/>
        </p:nvSpPr>
        <p:spPr bwMode="auto">
          <a:xfrm>
            <a:off x="7143788" y="1344027"/>
            <a:ext cx="29289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600" dirty="0">
                <a:latin typeface="+mj-lt"/>
                <a:cs typeface="Tahoma" pitchFamily="34" charset="0"/>
              </a:rPr>
              <a:t>Straight-line distance </a:t>
            </a:r>
          </a:p>
          <a:p>
            <a:r>
              <a:rPr lang="en-GB" sz="1600" dirty="0">
                <a:latin typeface="+mj-lt"/>
                <a:cs typeface="Tahoma" pitchFamily="34" charset="0"/>
              </a:rPr>
              <a:t>from Bucharest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4436</TotalTime>
  <Words>2114</Words>
  <Application>Microsoft Office PowerPoint</Application>
  <PresentationFormat>On-screen Show (4:3)</PresentationFormat>
  <Paragraphs>1064</Paragraphs>
  <Slides>27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KingsBureauGrot ThreeSeven</vt:lpstr>
      <vt:lpstr>Tahoma</vt:lpstr>
      <vt:lpstr>1_Office Theme</vt:lpstr>
      <vt:lpstr>PowerPoint Presentation</vt:lpstr>
      <vt:lpstr>PowerPoint Presentation</vt:lpstr>
      <vt:lpstr>PowerPoint Presentation</vt:lpstr>
      <vt:lpstr>Heuristic Search</vt:lpstr>
      <vt:lpstr>Running example: greedy search</vt:lpstr>
      <vt:lpstr>Running example: greedy search</vt:lpstr>
      <vt:lpstr>Running example: greedy search</vt:lpstr>
      <vt:lpstr>Running example: greedy search</vt:lpstr>
      <vt:lpstr>Running example: greedy search</vt:lpstr>
      <vt:lpstr>Running example: A*</vt:lpstr>
      <vt:lpstr>Running example: A*</vt:lpstr>
      <vt:lpstr>Running example: A*</vt:lpstr>
      <vt:lpstr>Running example: A*</vt:lpstr>
      <vt:lpstr>Running example: A*</vt:lpstr>
      <vt:lpstr>Running example: A*</vt:lpstr>
      <vt:lpstr>Admissibility and Optimality</vt:lpstr>
      <vt:lpstr>Heuristic Search</vt:lpstr>
      <vt:lpstr>Running example: 8-puzzle</vt:lpstr>
      <vt:lpstr>8-puzzle: problem formulation</vt:lpstr>
      <vt:lpstr>8-puzzle: problem complexity</vt:lpstr>
      <vt:lpstr>8-puzzle: a good heuristic ?</vt:lpstr>
      <vt:lpstr>8-puzzle: a good heuristic ?</vt:lpstr>
      <vt:lpstr>How to find good heuristics ?</vt:lpstr>
      <vt:lpstr>How to find good heuristics ?</vt:lpstr>
      <vt:lpstr>How to find good heuristics ?</vt:lpstr>
      <vt:lpstr>Can the heuristics be found automatically?</vt:lpstr>
      <vt:lpstr>Summary so far…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Problems by Searching</dc:title>
  <dc:creator>dan</dc:creator>
  <cp:lastModifiedBy>Daniele Magazzeni</cp:lastModifiedBy>
  <cp:revision>340</cp:revision>
  <dcterms:created xsi:type="dcterms:W3CDTF">2009-02-24T19:05:35Z</dcterms:created>
  <dcterms:modified xsi:type="dcterms:W3CDTF">2017-02-24T16:29:49Z</dcterms:modified>
</cp:coreProperties>
</file>