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463" r:id="rId2"/>
    <p:sldId id="459" r:id="rId3"/>
    <p:sldId id="418" r:id="rId4"/>
    <p:sldId id="419" r:id="rId5"/>
    <p:sldId id="420" r:id="rId6"/>
    <p:sldId id="392" r:id="rId7"/>
    <p:sldId id="393" r:id="rId8"/>
    <p:sldId id="421" r:id="rId9"/>
    <p:sldId id="422" r:id="rId10"/>
    <p:sldId id="396" r:id="rId11"/>
    <p:sldId id="458" r:id="rId12"/>
    <p:sldId id="423" r:id="rId13"/>
    <p:sldId id="400" r:id="rId14"/>
    <p:sldId id="426" r:id="rId15"/>
    <p:sldId id="428" r:id="rId16"/>
    <p:sldId id="427" r:id="rId17"/>
    <p:sldId id="429" r:id="rId18"/>
    <p:sldId id="430" r:id="rId19"/>
    <p:sldId id="432" r:id="rId20"/>
    <p:sldId id="433" r:id="rId21"/>
    <p:sldId id="436" r:id="rId22"/>
    <p:sldId id="434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35" autoAdjust="0"/>
    <p:restoredTop sz="94648" autoAdjust="0"/>
  </p:normalViewPr>
  <p:slideViewPr>
    <p:cSldViewPr>
      <p:cViewPr varScale="1">
        <p:scale>
          <a:sx n="82" d="100"/>
          <a:sy n="82" d="100"/>
        </p:scale>
        <p:origin x="91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420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CCB662-DF07-4A51-8E97-E46C89ED0002}" type="datetimeFigureOut">
              <a:rPr lang="en-US" smtClean="0"/>
              <a:pPr/>
              <a:t>3/18/2017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66F97D4-4377-4052-B208-0599A37EB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7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86F532-9BDF-4CBB-80E3-3163BDD5C802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A462C9E-B0C2-40A8-8AD3-35D82186FCB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5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377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42DD8-62F2-4E88-B4C2-0842C689E1C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81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07AAB1-9BDC-4E79-9BD8-31F922FEC846}" type="slidenum">
              <a:rPr lang="en-US"/>
              <a:pPr/>
              <a:t>13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FBDF-32E6-4E4B-9A1C-8D9549BFE16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75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FBDF-32E6-4E4B-9A1C-8D9549BFE16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7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FBDF-32E6-4E4B-9A1C-8D9549BFE16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0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FBDF-32E6-4E4B-9A1C-8D9549BFE16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47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62C9E-B0C2-40A8-8AD3-35D82186FCB5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86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5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5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0F09D8-A122-4B97-8C1C-573EE986EF44}" type="slidenum">
              <a:rPr lang="en-US"/>
              <a:pPr/>
              <a:t>6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425BE7-6330-4181-B59F-7CDACAFA532D}" type="slidenum">
              <a:rPr lang="en-US"/>
              <a:pPr/>
              <a:t>7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3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5FE969-03D6-49AF-84D5-619F9366CBFD}" type="slidenum">
              <a:rPr lang="it-IT"/>
              <a:pPr/>
              <a:t>8</a:t>
            </a:fld>
            <a:endParaRPr lang="it-IT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63FBB0-B47B-4219-A10E-676F67919B89}" type="slidenum">
              <a:rPr lang="it-IT"/>
              <a:pPr/>
              <a:t>9</a:t>
            </a:fld>
            <a:endParaRPr lang="it-IT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8BE3D3-9EBF-438B-9DEE-5AA47AE438DA}" type="slidenum">
              <a:rPr lang="en-US"/>
              <a:pPr/>
              <a:t>10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8BE3D3-9EBF-438B-9DEE-5AA47AE438DA}" type="slidenum">
              <a:rPr lang="en-US"/>
              <a:pPr/>
              <a:t>11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9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A8E0-76B8-4040-ADCA-8E7482A06E85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415A2-D519-4F01-A9B7-4844F8DDF9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35EE-E3AC-4A76-B2DA-CADE657EB17F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F44E-64C1-4F65-8A85-4231652189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7229D-ECA4-41E8-91F6-3CFC133EF3F2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4B806-4190-4515-9836-4EF62C2E29A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4D9C9-61F0-447B-B25C-0C5F3BD7605E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BC55C-9EAB-42C7-A2C3-8B7B212A8B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C4E62-FE30-4ED6-92A4-D0BBF81FBDC9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A6B97-A51A-4023-A764-1EA4AC919E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C766-FE3F-465C-B7FD-5632BC90DD3E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EC65-A2C2-4718-A5FB-0C8072C8A4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28C8D-7E7B-45F9-9D4E-3867FF42EB84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9EB2-88C7-4364-B4DD-A63B799527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2E29-C8E1-46F1-A531-EE7C8A41AF9F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6905-9DB9-4B65-8EF9-A8B70BBCE6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A51F-C4EC-45F2-A43B-F378807CFA2E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CC188-0AFE-4E52-9EA6-3361FC53E06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A41D-DE91-492A-86B3-5A2AF73699A6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3CA37-4193-4FE4-80DF-823A52603D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5EDE-9FD0-481B-B6D7-B6FB9BC7B5E3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0D763-ECCB-42D9-814F-858E9FD4E7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umanoid.waseda.ac.jp/booklet/photo/WL-3-1969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313" y="5357813"/>
            <a:ext cx="120808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5286375"/>
            <a:ext cx="1500188" cy="1571625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3E1C8F-0994-4A43-BCF2-F2450BBC178C}" type="datetimeFigureOut">
              <a:rPr lang="en-US"/>
              <a:pPr>
                <a:defRPr/>
              </a:pPr>
              <a:t>3/18/2017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3CD562-D948-4B1E-BDF3-2C8910A029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71414"/>
            <a:ext cx="7772400" cy="1470025"/>
          </a:xfrm>
        </p:spPr>
        <p:txBody>
          <a:bodyPr/>
          <a:lstStyle/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Introduction to Artificial Intelligence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Download wallpaper robot,  white,  Hi free desktop wallpaper in the resolution 1920x1200 — picture №401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071810"/>
            <a:ext cx="6000792" cy="37504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611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j-lt"/>
              </a:rPr>
              <a:t>Domain-</a:t>
            </a:r>
            <a:r>
              <a:rPr lang="en-GB" b="1" dirty="0">
                <a:latin typeface="+mj-lt"/>
              </a:rPr>
              <a:t>Independent</a:t>
            </a:r>
            <a:r>
              <a:rPr lang="en-GB" dirty="0">
                <a:latin typeface="+mj-lt"/>
              </a:rPr>
              <a:t> Planning</a:t>
            </a:r>
            <a:endParaRPr lang="en-GB" sz="2000" dirty="0">
              <a:latin typeface="+mj-lt"/>
              <a:cs typeface="Times New Roman" pitchFamily="16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i="1" dirty="0">
                <a:solidFill>
                  <a:schemeClr val="tx2"/>
                </a:solidFill>
                <a:latin typeface="+mj-lt"/>
              </a:rPr>
              <a:t>Is it possible to define heuristics that work </a:t>
            </a:r>
            <a:r>
              <a:rPr lang="en-US" sz="2800" i="1" u="sng" dirty="0">
                <a:solidFill>
                  <a:schemeClr val="tx2"/>
                </a:solidFill>
                <a:latin typeface="+mj-lt"/>
              </a:rPr>
              <a:t>for any PDDL domain</a:t>
            </a:r>
            <a:r>
              <a:rPr lang="en-US" sz="2800" i="1" dirty="0">
                <a:solidFill>
                  <a:schemeClr val="tx2"/>
                </a:solidFill>
                <a:latin typeface="+mj-lt"/>
              </a:rPr>
              <a:t> ?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+mj-lt"/>
              </a:rPr>
              <a:t>Yes! </a:t>
            </a:r>
            <a:r>
              <a:rPr lang="en-US" sz="2800" u="sng" dirty="0">
                <a:latin typeface="+mj-lt"/>
              </a:rPr>
              <a:t>Domain-independent</a:t>
            </a:r>
            <a:r>
              <a:rPr lang="en-US" sz="2800" dirty="0">
                <a:latin typeface="+mj-lt"/>
              </a:rPr>
              <a:t> heuristics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+mj-lt"/>
              </a:rPr>
              <a:t>No knowledge about the specific problem is used</a:t>
            </a:r>
            <a:endParaRPr lang="en-GB" sz="28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latin typeface="+mj-lt"/>
              </a:rPr>
              <a:t>FF – Fast Forward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latin typeface="+mj-lt"/>
              </a:rPr>
              <a:t> </a:t>
            </a:r>
            <a:r>
              <a:rPr lang="en-GB" sz="1800" dirty="0">
                <a:latin typeface="+mj-lt"/>
                <a:cs typeface="Times New Roman" pitchFamily="16" charset="0"/>
              </a:rPr>
              <a:t>J. Hoffmann and B. </a:t>
            </a:r>
            <a:r>
              <a:rPr lang="en-GB" sz="1800" dirty="0" err="1">
                <a:latin typeface="+mj-lt"/>
                <a:cs typeface="Times New Roman" pitchFamily="16" charset="0"/>
              </a:rPr>
              <a:t>Nebel</a:t>
            </a:r>
            <a:r>
              <a:rPr lang="en-GB" sz="1800" dirty="0">
                <a:latin typeface="+mj-lt"/>
                <a:cs typeface="Times New Roman" pitchFamily="16" charset="0"/>
              </a:rPr>
              <a:t> 2001 “</a:t>
            </a:r>
            <a:r>
              <a:rPr lang="en-GB" sz="1800" i="1" dirty="0">
                <a:latin typeface="+mj-lt"/>
                <a:cs typeface="Times New Roman" pitchFamily="16" charset="0"/>
              </a:rPr>
              <a:t>The FF Planning System: Fast Plan Generation through Heuristic Search</a:t>
            </a:r>
            <a:r>
              <a:rPr lang="en-GB" sz="1800" dirty="0">
                <a:latin typeface="+mj-lt"/>
                <a:cs typeface="Times New Roman" pitchFamily="16" charset="0"/>
              </a:rPr>
              <a:t>” In Journal of AI Research </a:t>
            </a:r>
            <a:r>
              <a:rPr lang="en-GB" sz="1800" dirty="0" err="1">
                <a:latin typeface="+mj-lt"/>
                <a:cs typeface="Times New Roman" pitchFamily="16" charset="0"/>
              </a:rPr>
              <a:t>vol</a:t>
            </a:r>
            <a:r>
              <a:rPr lang="en-GB" sz="1800" dirty="0">
                <a:latin typeface="+mj-lt"/>
                <a:cs typeface="Times New Roman" pitchFamily="16" charset="0"/>
              </a:rPr>
              <a:t> 14.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FF is a </a:t>
            </a:r>
            <a:r>
              <a:rPr lang="en-GB" sz="2400" b="1" dirty="0">
                <a:latin typeface="+mj-lt"/>
              </a:rPr>
              <a:t>forward-chaining </a:t>
            </a:r>
            <a:r>
              <a:rPr lang="en-GB" sz="2400" b="1" dirty="0">
                <a:solidFill>
                  <a:schemeClr val="tx2"/>
                </a:solidFill>
                <a:latin typeface="+mj-lt"/>
              </a:rPr>
              <a:t>heuristic search</a:t>
            </a:r>
            <a:r>
              <a:rPr lang="en-GB" sz="2400" dirty="0">
                <a:latin typeface="+mj-lt"/>
              </a:rPr>
              <a:t>-based planner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FF uses the </a:t>
            </a:r>
            <a:r>
              <a:rPr lang="en-GB" sz="2400" b="1" dirty="0">
                <a:latin typeface="+mj-lt"/>
              </a:rPr>
              <a:t>Relaxed Planning Graph (RPG) </a:t>
            </a:r>
            <a:r>
              <a:rPr lang="en-GB" sz="2400" dirty="0">
                <a:latin typeface="+mj-lt"/>
              </a:rPr>
              <a:t>heuristic to guide search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This involves finding a plan from the current state </a:t>
            </a:r>
            <a:r>
              <a:rPr lang="en-GB" sz="2000" i="1" dirty="0">
                <a:latin typeface="+mj-lt"/>
              </a:rPr>
              <a:t>S</a:t>
            </a:r>
            <a:r>
              <a:rPr lang="en-GB" sz="2000" dirty="0">
                <a:latin typeface="+mj-lt"/>
              </a:rPr>
              <a:t> which achieves the goals </a:t>
            </a:r>
            <a:r>
              <a:rPr lang="en-GB" sz="2000" i="1" dirty="0">
                <a:latin typeface="+mj-lt"/>
              </a:rPr>
              <a:t>G</a:t>
            </a:r>
            <a:r>
              <a:rPr lang="en-GB" sz="2000" dirty="0">
                <a:latin typeface="+mj-lt"/>
              </a:rPr>
              <a:t> but </a:t>
            </a:r>
            <a:r>
              <a:rPr lang="en-GB" sz="2000" b="1" dirty="0">
                <a:latin typeface="+mj-lt"/>
              </a:rPr>
              <a:t>ignores the delete effects </a:t>
            </a:r>
            <a:r>
              <a:rPr lang="en-GB" sz="2000" dirty="0">
                <a:latin typeface="+mj-lt"/>
              </a:rPr>
              <a:t>of each action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The length of this plan is used as a heuristic value for the state </a:t>
            </a:r>
            <a:r>
              <a:rPr lang="en-GB" sz="2000" i="1" dirty="0">
                <a:latin typeface="+mj-lt"/>
              </a:rPr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+mj-lt"/>
              </a:rPr>
              <a:t>Consider the initial state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Goal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Action: move a block from its current position onto a new surface, freeing the old surface</a:t>
            </a:r>
          </a:p>
          <a:p>
            <a:pPr lvl="1"/>
            <a:r>
              <a:rPr lang="en-GB" dirty="0">
                <a:latin typeface="+mj-lt"/>
              </a:rPr>
              <a:t>Blocks can always move to the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227687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704" y="2708920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5776" y="2708920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5696" y="4509120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5696" y="364502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5696" y="407707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412776"/>
            <a:ext cx="1088631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Variables:</a:t>
            </a:r>
          </a:p>
          <a:p>
            <a:r>
              <a:rPr lang="en-GB" sz="1600" dirty="0" err="1"/>
              <a:t>onAB</a:t>
            </a:r>
            <a:endParaRPr lang="en-GB" sz="1600" dirty="0"/>
          </a:p>
          <a:p>
            <a:r>
              <a:rPr lang="en-GB" sz="1600" dirty="0" err="1"/>
              <a:t>onAC</a:t>
            </a:r>
            <a:endParaRPr lang="en-GB" sz="1600" dirty="0"/>
          </a:p>
          <a:p>
            <a:r>
              <a:rPr lang="en-GB" sz="1600" dirty="0" err="1"/>
              <a:t>onAT</a:t>
            </a:r>
            <a:endParaRPr lang="en-GB" sz="1600" dirty="0"/>
          </a:p>
          <a:p>
            <a:r>
              <a:rPr lang="en-GB" sz="1600" dirty="0" err="1"/>
              <a:t>onBA</a:t>
            </a:r>
            <a:endParaRPr lang="en-GB" sz="1600" dirty="0"/>
          </a:p>
          <a:p>
            <a:r>
              <a:rPr lang="en-GB" sz="1600" dirty="0" err="1"/>
              <a:t>onBC</a:t>
            </a:r>
            <a:endParaRPr lang="en-GB" sz="1600" dirty="0"/>
          </a:p>
          <a:p>
            <a:r>
              <a:rPr lang="en-GB" sz="1600" dirty="0" err="1"/>
              <a:t>onBT</a:t>
            </a:r>
            <a:endParaRPr lang="en-GB" sz="1600" dirty="0"/>
          </a:p>
          <a:p>
            <a:r>
              <a:rPr lang="en-GB" sz="1600" dirty="0" err="1"/>
              <a:t>onCA</a:t>
            </a:r>
            <a:endParaRPr lang="en-GB" sz="1600" dirty="0"/>
          </a:p>
          <a:p>
            <a:r>
              <a:rPr lang="en-GB" sz="1600" dirty="0" err="1"/>
              <a:t>onCB</a:t>
            </a:r>
            <a:endParaRPr lang="en-GB" sz="1600" dirty="0"/>
          </a:p>
          <a:p>
            <a:r>
              <a:rPr lang="en-GB" sz="1600" dirty="0" err="1"/>
              <a:t>onCT</a:t>
            </a:r>
            <a:endParaRPr lang="en-GB" sz="1600" dirty="0"/>
          </a:p>
          <a:p>
            <a:r>
              <a:rPr lang="en-GB" sz="1600" dirty="0" err="1"/>
              <a:t>clearA</a:t>
            </a:r>
            <a:endParaRPr lang="en-GB" sz="1600" dirty="0"/>
          </a:p>
          <a:p>
            <a:r>
              <a:rPr lang="en-GB" sz="1600" dirty="0" err="1"/>
              <a:t>clearB</a:t>
            </a:r>
            <a:endParaRPr lang="en-GB" sz="1600" dirty="0"/>
          </a:p>
          <a:p>
            <a:r>
              <a:rPr lang="en-GB" sz="1600" dirty="0" err="1"/>
              <a:t>clearC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4946" y="1556792"/>
            <a:ext cx="27926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Initial state:</a:t>
            </a:r>
          </a:p>
          <a:p>
            <a:r>
              <a:rPr lang="en-GB" sz="1600" dirty="0">
                <a:latin typeface="+mj-lt"/>
              </a:rPr>
              <a:t>{</a:t>
            </a:r>
            <a:r>
              <a:rPr lang="en-GB" sz="1600" dirty="0" err="1">
                <a:latin typeface="+mj-lt"/>
              </a:rPr>
              <a:t>onCA,onAT,onBT,clearB,clearC</a:t>
            </a:r>
            <a:r>
              <a:rPr lang="en-GB" sz="1600" dirty="0">
                <a:latin typeface="+mj-lt"/>
              </a:rPr>
              <a:t>}</a:t>
            </a:r>
          </a:p>
          <a:p>
            <a:endParaRPr lang="en-GB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Goal state:</a:t>
            </a:r>
          </a:p>
          <a:p>
            <a:r>
              <a:rPr lang="en-GB" sz="1600" dirty="0">
                <a:latin typeface="+mj-lt"/>
              </a:rPr>
              <a:t>{</a:t>
            </a:r>
            <a:r>
              <a:rPr lang="en-GB" sz="1600" dirty="0" err="1">
                <a:latin typeface="+mj-lt"/>
              </a:rPr>
              <a:t>onAB,onBC</a:t>
            </a:r>
            <a:r>
              <a:rPr lang="en-GB" sz="1600" dirty="0"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latin typeface="+mj-lt"/>
              </a:rPr>
              <a:t>Constructing the RPG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For each state </a:t>
            </a:r>
            <a:r>
              <a:rPr lang="en-GB" sz="2400" i="1" dirty="0">
                <a:latin typeface="+mj-lt"/>
              </a:rPr>
              <a:t>S</a:t>
            </a:r>
            <a:r>
              <a:rPr lang="en-GB" sz="2400" dirty="0">
                <a:latin typeface="+mj-lt"/>
              </a:rPr>
              <a:t> reached during forward search, the length of the </a:t>
            </a:r>
            <a:r>
              <a:rPr lang="en-GB" sz="2400" b="1" dirty="0">
                <a:solidFill>
                  <a:schemeClr val="tx2"/>
                </a:solidFill>
                <a:latin typeface="+mj-lt"/>
              </a:rPr>
              <a:t>relaxed plan </a:t>
            </a:r>
            <a:r>
              <a:rPr lang="en-GB" sz="2400" i="1" dirty="0">
                <a:latin typeface="+mj-lt"/>
              </a:rPr>
              <a:t>P</a:t>
            </a:r>
            <a:r>
              <a:rPr lang="en-GB" sz="2400" i="1" dirty="0">
                <a:latin typeface="+mj-lt"/>
                <a:cs typeface="Arial" charset="0"/>
              </a:rPr>
              <a:t>′</a:t>
            </a:r>
            <a:r>
              <a:rPr lang="en-GB" sz="2400" dirty="0">
                <a:latin typeface="+mj-lt"/>
                <a:cs typeface="Arial" charset="0"/>
              </a:rPr>
              <a:t> which achieves the goals </a:t>
            </a:r>
            <a:r>
              <a:rPr lang="en-GB" sz="2400" i="1" dirty="0">
                <a:latin typeface="+mj-lt"/>
                <a:cs typeface="Arial" charset="0"/>
              </a:rPr>
              <a:t>G</a:t>
            </a:r>
            <a:r>
              <a:rPr lang="en-GB" sz="2400" dirty="0">
                <a:latin typeface="+mj-lt"/>
                <a:cs typeface="Arial" charset="0"/>
              </a:rPr>
              <a:t> starting from </a:t>
            </a:r>
            <a:r>
              <a:rPr lang="en-GB" sz="2400" i="1" dirty="0">
                <a:latin typeface="+mj-lt"/>
                <a:cs typeface="Arial" charset="0"/>
              </a:rPr>
              <a:t>S</a:t>
            </a:r>
            <a:r>
              <a:rPr lang="en-GB" sz="2400" dirty="0">
                <a:latin typeface="+mj-lt"/>
                <a:cs typeface="Arial" charset="0"/>
              </a:rPr>
              <a:t> is computed – this is an estimate of the goal distance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  <a:cs typeface="Arial" charset="0"/>
              </a:rPr>
              <a:t>The relaxed solution plan </a:t>
            </a:r>
            <a:r>
              <a:rPr lang="en-GB" sz="2400" i="1" dirty="0">
                <a:latin typeface="+mj-lt"/>
                <a:cs typeface="Arial" charset="0"/>
              </a:rPr>
              <a:t>P′</a:t>
            </a:r>
            <a:r>
              <a:rPr lang="en-GB" sz="2400" dirty="0">
                <a:latin typeface="+mj-lt"/>
                <a:cs typeface="Arial" charset="0"/>
              </a:rPr>
              <a:t> = &lt;</a:t>
            </a:r>
            <a:r>
              <a:rPr lang="en-GB" sz="2400" i="1" dirty="0">
                <a:latin typeface="+mj-lt"/>
                <a:cs typeface="Arial" charset="0"/>
              </a:rPr>
              <a:t>O</a:t>
            </a:r>
            <a:r>
              <a:rPr lang="en-GB" sz="2400" i="1" baseline="-25000" dirty="0">
                <a:latin typeface="+mj-lt"/>
                <a:cs typeface="Arial" charset="0"/>
              </a:rPr>
              <a:t>0</a:t>
            </a:r>
            <a:r>
              <a:rPr lang="en-GB" sz="2400" dirty="0">
                <a:latin typeface="+mj-lt"/>
                <a:cs typeface="Arial" charset="0"/>
              </a:rPr>
              <a:t>, </a:t>
            </a:r>
            <a:r>
              <a:rPr lang="en-GB" sz="2400" i="1" dirty="0">
                <a:latin typeface="+mj-lt"/>
                <a:cs typeface="Arial" charset="0"/>
              </a:rPr>
              <a:t>O</a:t>
            </a:r>
            <a:r>
              <a:rPr lang="en-GB" sz="2400" i="1" baseline="-25000" dirty="0">
                <a:latin typeface="+mj-lt"/>
                <a:cs typeface="Arial" charset="0"/>
              </a:rPr>
              <a:t>1</a:t>
            </a:r>
            <a:r>
              <a:rPr lang="en-GB" sz="2400" dirty="0">
                <a:latin typeface="+mj-lt"/>
                <a:cs typeface="Arial" charset="0"/>
              </a:rPr>
              <a:t>,…, </a:t>
            </a:r>
            <a:r>
              <a:rPr lang="en-GB" sz="2400" i="1" dirty="0">
                <a:latin typeface="+mj-lt"/>
                <a:cs typeface="Arial" charset="0"/>
              </a:rPr>
              <a:t>O</a:t>
            </a:r>
            <a:r>
              <a:rPr lang="en-GB" sz="2400" i="1" baseline="-25000" dirty="0">
                <a:latin typeface="+mj-lt"/>
                <a:cs typeface="Arial" charset="0"/>
              </a:rPr>
              <a:t>m-1</a:t>
            </a:r>
            <a:r>
              <a:rPr lang="en-GB" sz="2400" dirty="0">
                <a:latin typeface="+mj-lt"/>
                <a:cs typeface="Arial" charset="0"/>
              </a:rPr>
              <a:t>&gt;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  <a:cs typeface="Arial" charset="0"/>
              </a:rPr>
              <a:t>Where each </a:t>
            </a:r>
            <a:r>
              <a:rPr lang="en-GB" sz="2000" i="1" dirty="0" err="1">
                <a:latin typeface="+mj-lt"/>
                <a:cs typeface="Arial" charset="0"/>
              </a:rPr>
              <a:t>O</a:t>
            </a:r>
            <a:r>
              <a:rPr lang="en-GB" sz="2000" i="1" baseline="-25000" dirty="0" err="1">
                <a:latin typeface="+mj-lt"/>
                <a:cs typeface="Arial" charset="0"/>
              </a:rPr>
              <a:t>i</a:t>
            </a:r>
            <a:r>
              <a:rPr lang="en-GB" sz="2000" dirty="0">
                <a:latin typeface="+mj-lt"/>
                <a:cs typeface="Arial" charset="0"/>
              </a:rPr>
              <a:t> is the set of actions selected in parallel at time step</a:t>
            </a:r>
            <a:r>
              <a:rPr lang="en-GB" sz="2000" i="1" dirty="0">
                <a:latin typeface="+mj-lt"/>
                <a:cs typeface="Arial" charset="0"/>
              </a:rPr>
              <a:t> </a:t>
            </a:r>
            <a:r>
              <a:rPr lang="en-GB" sz="2000" i="1" dirty="0" err="1">
                <a:latin typeface="+mj-lt"/>
                <a:cs typeface="Arial" charset="0"/>
              </a:rPr>
              <a:t>i</a:t>
            </a:r>
            <a:r>
              <a:rPr lang="en-GB" sz="2000" dirty="0">
                <a:latin typeface="+mj-lt"/>
                <a:cs typeface="Arial" charset="0"/>
              </a:rPr>
              <a:t>, and </a:t>
            </a:r>
            <a:r>
              <a:rPr lang="en-GB" sz="2000" i="1" dirty="0">
                <a:latin typeface="+mj-lt"/>
                <a:cs typeface="Arial" charset="0"/>
              </a:rPr>
              <a:t>m</a:t>
            </a:r>
            <a:r>
              <a:rPr lang="en-GB" sz="2000" dirty="0">
                <a:latin typeface="+mj-lt"/>
                <a:cs typeface="Arial" charset="0"/>
              </a:rPr>
              <a:t> is the number of the first fact layer containing all goals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  <a:cs typeface="Arial" charset="0"/>
              </a:rPr>
              <a:t> h(s) := ∑  |</a:t>
            </a:r>
            <a:r>
              <a:rPr lang="en-GB" sz="2000" dirty="0" err="1">
                <a:latin typeface="+mj-lt"/>
                <a:cs typeface="Arial" charset="0"/>
              </a:rPr>
              <a:t>O</a:t>
            </a:r>
            <a:r>
              <a:rPr lang="en-GB" sz="2000" baseline="-25000" dirty="0" err="1">
                <a:latin typeface="+mj-lt"/>
                <a:cs typeface="Arial" charset="0"/>
              </a:rPr>
              <a:t>i</a:t>
            </a:r>
            <a:r>
              <a:rPr lang="en-GB" sz="2000" dirty="0">
                <a:latin typeface="+mj-lt"/>
                <a:cs typeface="Arial" charset="0"/>
              </a:rPr>
              <a:t>|</a:t>
            </a:r>
          </a:p>
          <a:p>
            <a:pPr lvl="1"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  <a:cs typeface="Arial" charset="0"/>
            </a:endParaRP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  <a:cs typeface="Arial" charset="0"/>
              </a:rPr>
              <a:t>This is an estimation of the sequential solution length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33500" y="4868863"/>
            <a:ext cx="1343025" cy="258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741363" indent="-284163">
              <a:lnSpc>
                <a:spcPct val="90000"/>
              </a:lnSpc>
              <a:spcBef>
                <a:spcPts val="300"/>
              </a:spcBef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</a:pPr>
            <a:r>
              <a:rPr lang="en-GB" sz="1200" i="1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GB" sz="1200" i="1" dirty="0">
                <a:solidFill>
                  <a:srgbClr val="000000"/>
                </a:solidFill>
                <a:cs typeface="Arial" charset="0"/>
              </a:rPr>
              <a:t>=0,…,m-1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Building a Relaxed Planning Graph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The Relaxed Planning Graph (RPG) is made of alternate </a:t>
            </a:r>
            <a:r>
              <a:rPr lang="en-GB" b="1" dirty="0">
                <a:latin typeface="+mj-lt"/>
              </a:rPr>
              <a:t>fact layers</a:t>
            </a:r>
            <a:r>
              <a:rPr lang="en-GB" dirty="0">
                <a:latin typeface="+mj-lt"/>
              </a:rPr>
              <a:t> and </a:t>
            </a:r>
            <a:r>
              <a:rPr lang="en-GB" b="1" dirty="0">
                <a:latin typeface="+mj-lt"/>
              </a:rPr>
              <a:t>action layers</a:t>
            </a:r>
            <a:r>
              <a:rPr lang="en-GB" dirty="0">
                <a:latin typeface="+mj-lt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Fact layer f(n) is used to determine which actions can appear in action layer a(n+1)</a:t>
            </a:r>
          </a:p>
          <a:p>
            <a:pPr lvl="1"/>
            <a:r>
              <a:rPr lang="en-GB" b="1" dirty="0">
                <a:solidFill>
                  <a:schemeClr val="tx2"/>
                </a:solidFill>
                <a:latin typeface="+mj-lt"/>
              </a:rPr>
              <a:t>Those whose preconditions are satisfied in f(n)</a:t>
            </a:r>
          </a:p>
          <a:p>
            <a:pPr lvl="1"/>
            <a:endParaRPr lang="en-GB" sz="24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f(n+1) = f(n), plus all the add effects of the actions in a(n+1).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>
                <a:latin typeface="+mj-lt"/>
              </a:rPr>
              <a:t>Remember that we ignore delete effects !</a:t>
            </a:r>
          </a:p>
          <a:p>
            <a:pPr lvl="1">
              <a:buNone/>
            </a:pPr>
            <a:endParaRPr lang="en-GB" i="1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Hence, </a:t>
            </a:r>
            <a:r>
              <a:rPr lang="en-GB" b="1" dirty="0">
                <a:latin typeface="+mj-lt"/>
              </a:rPr>
              <a:t>fact layers get bigger and bigger </a:t>
            </a:r>
            <a:r>
              <a:rPr lang="en-GB" dirty="0">
                <a:latin typeface="+mj-lt"/>
              </a:rPr>
              <a:t>as more actions become applicable.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The first fact layer, f(0), is a </a:t>
            </a:r>
            <a:r>
              <a:rPr lang="en-GB" b="1" dirty="0">
                <a:latin typeface="+mj-lt"/>
              </a:rPr>
              <a:t>state S.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844824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onAC</a:t>
            </a:r>
            <a:endParaRPr lang="en-GB" sz="1600" dirty="0"/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endParaRPr lang="en-GB" sz="1600" dirty="0"/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endParaRPr lang="en-GB" sz="1600" dirty="0"/>
          </a:p>
          <a:p>
            <a:r>
              <a:rPr lang="en-GB" sz="1600" dirty="0" err="1"/>
              <a:t>onCT</a:t>
            </a:r>
            <a:r>
              <a:rPr lang="en-GB" sz="1600" dirty="0"/>
              <a:t> 	</a:t>
            </a:r>
          </a:p>
          <a:p>
            <a:r>
              <a:rPr lang="en-GB" sz="1600" dirty="0" err="1"/>
              <a:t>clearA</a:t>
            </a:r>
            <a:endParaRPr lang="en-GB" sz="1600" dirty="0"/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1916832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onAC</a:t>
            </a:r>
            <a:endParaRPr lang="en-GB" sz="1600" dirty="0"/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endParaRPr lang="en-GB" sz="1600" dirty="0"/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onCT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clearA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sp>
        <p:nvSpPr>
          <p:cNvPr id="6" name="Oval 5"/>
          <p:cNvSpPr/>
          <p:nvPr/>
        </p:nvSpPr>
        <p:spPr>
          <a:xfrm>
            <a:off x="2915816" y="1556792"/>
            <a:ext cx="864096" cy="3744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 to T from A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C to B from A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B to C from T </a:t>
            </a:r>
          </a:p>
        </p:txBody>
      </p:sp>
      <p:sp>
        <p:nvSpPr>
          <p:cNvPr id="7" name="Oval 6"/>
          <p:cNvSpPr/>
          <p:nvPr/>
        </p:nvSpPr>
        <p:spPr>
          <a:xfrm>
            <a:off x="5292080" y="1556792"/>
            <a:ext cx="864096" cy="3744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 to A from T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C to B from T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B to A from T</a:t>
            </a:r>
          </a:p>
          <a:p>
            <a:pPr algn="ctr"/>
            <a:r>
              <a:rPr lang="en-GB" sz="1200" dirty="0"/>
              <a:t> </a:t>
            </a:r>
          </a:p>
          <a:p>
            <a:pPr algn="ctr"/>
            <a:r>
              <a:rPr lang="en-GB" sz="1200" dirty="0"/>
              <a:t>B to T from C</a:t>
            </a:r>
          </a:p>
          <a:p>
            <a:pPr algn="ctr"/>
            <a:r>
              <a:rPr lang="en-GB" sz="1200" dirty="0"/>
              <a:t> </a:t>
            </a:r>
          </a:p>
          <a:p>
            <a:pPr algn="ctr"/>
            <a:r>
              <a:rPr lang="en-GB" sz="1200" dirty="0"/>
              <a:t>A to B from T 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A to C from T </a:t>
            </a:r>
          </a:p>
          <a:p>
            <a:pPr algn="ctr"/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1916832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onAC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r>
              <a:rPr lang="en-GB" sz="1600" dirty="0"/>
              <a:t>	{T}</a:t>
            </a:r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onCT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clearA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3203848" y="3212976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3059832" y="3356992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563888" y="342900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3311860" y="332098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5256076" y="2960948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076059" y="3356993"/>
            <a:ext cx="2160239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12160" y="285293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1520" y="292494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1520" y="335699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9592" y="335699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00392" y="328498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00392" y="2420888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0392" y="2852936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8596" y="5429264"/>
            <a:ext cx="3500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Put X on Y from Z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clear, X on Z, Y clear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Z clear, X on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on Z, Y clear</a:t>
            </a:r>
            <a:endParaRPr lang="en-GB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43372" y="5988626"/>
            <a:ext cx="350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Special case: T is always clear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Extracting a Solution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7550"/>
            <a:ext cx="8089900" cy="44656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To get a solution, work </a:t>
            </a:r>
            <a:r>
              <a:rPr lang="en-GB" b="1" dirty="0">
                <a:latin typeface="+mj-lt"/>
              </a:rPr>
              <a:t>backwards </a:t>
            </a:r>
            <a:r>
              <a:rPr lang="en-GB" dirty="0">
                <a:latin typeface="+mj-lt"/>
              </a:rPr>
              <a:t>through the RPG.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At each fact layer f(n), we have goals to achieve g(n).  We start with g(n) containing the problem goals.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For each fact in g(n):</a:t>
            </a:r>
          </a:p>
          <a:p>
            <a:pPr lvl="1"/>
            <a:r>
              <a:rPr lang="en-GB" dirty="0">
                <a:solidFill>
                  <a:schemeClr val="tx2"/>
                </a:solidFill>
                <a:latin typeface="+mj-lt"/>
              </a:rPr>
              <a:t>If it was in f(n-1), add it to g(n-1)</a:t>
            </a:r>
          </a:p>
          <a:p>
            <a:pPr lvl="1"/>
            <a:r>
              <a:rPr lang="en-GB" dirty="0">
                <a:solidFill>
                  <a:schemeClr val="tx2"/>
                </a:solidFill>
                <a:latin typeface="+mj-lt"/>
              </a:rPr>
              <a:t>Otherwise,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choose an action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from a(n), and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add its preconditions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to g(n-1)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Stop when at g(0).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844824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onAC</a:t>
            </a:r>
            <a:endParaRPr lang="en-GB" sz="1600" dirty="0"/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endParaRPr lang="en-GB" sz="1600" dirty="0"/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endParaRPr lang="en-GB" sz="1600" dirty="0"/>
          </a:p>
          <a:p>
            <a:r>
              <a:rPr lang="en-GB" sz="1600" dirty="0" err="1"/>
              <a:t>onCT</a:t>
            </a:r>
            <a:r>
              <a:rPr lang="en-GB" sz="1600" dirty="0"/>
              <a:t> 	</a:t>
            </a:r>
          </a:p>
          <a:p>
            <a:r>
              <a:rPr lang="en-GB" sz="1600" dirty="0" err="1"/>
              <a:t>clearA</a:t>
            </a:r>
            <a:endParaRPr lang="en-GB" sz="1600" dirty="0"/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1916832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onAC</a:t>
            </a:r>
            <a:endParaRPr lang="en-GB" sz="1600" dirty="0"/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endParaRPr lang="en-GB" sz="1600" dirty="0"/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onCT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clearA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sp>
        <p:nvSpPr>
          <p:cNvPr id="6" name="Oval 5"/>
          <p:cNvSpPr/>
          <p:nvPr/>
        </p:nvSpPr>
        <p:spPr>
          <a:xfrm>
            <a:off x="2915816" y="1556792"/>
            <a:ext cx="864096" cy="3744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 to T from A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C to B from A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B to C from T </a:t>
            </a:r>
          </a:p>
        </p:txBody>
      </p:sp>
      <p:sp>
        <p:nvSpPr>
          <p:cNvPr id="7" name="Oval 6"/>
          <p:cNvSpPr/>
          <p:nvPr/>
        </p:nvSpPr>
        <p:spPr>
          <a:xfrm>
            <a:off x="5292080" y="1556792"/>
            <a:ext cx="864096" cy="3744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 to A from T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C to B from T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B to A from T</a:t>
            </a:r>
          </a:p>
          <a:p>
            <a:pPr algn="ctr"/>
            <a:r>
              <a:rPr lang="en-GB" sz="1200" dirty="0"/>
              <a:t> </a:t>
            </a:r>
          </a:p>
          <a:p>
            <a:pPr algn="ctr"/>
            <a:r>
              <a:rPr lang="en-GB" sz="1200" dirty="0"/>
              <a:t>B to T from C</a:t>
            </a:r>
          </a:p>
          <a:p>
            <a:pPr algn="ctr"/>
            <a:r>
              <a:rPr lang="en-GB" sz="1200" dirty="0"/>
              <a:t> </a:t>
            </a:r>
          </a:p>
          <a:p>
            <a:pPr algn="ctr"/>
            <a:r>
              <a:rPr lang="en-GB" sz="1200" dirty="0"/>
              <a:t>A to B from T 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A to C from T </a:t>
            </a:r>
          </a:p>
          <a:p>
            <a:pPr algn="ctr"/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1916832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onAC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r>
              <a:rPr lang="en-GB" sz="1600" dirty="0"/>
              <a:t>	{T}</a:t>
            </a:r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onCT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clearA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3203848" y="3212976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3059832" y="3356992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563888" y="342900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3311860" y="332098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5256076" y="2960948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076059" y="3356993"/>
            <a:ext cx="2160239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12160" y="285293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8184" y="1916832"/>
            <a:ext cx="151216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220072" y="4005064"/>
            <a:ext cx="100811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51520" y="292494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1520" y="335699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9592" y="335699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00392" y="328498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00392" y="2420888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0392" y="2852936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8596" y="5429264"/>
            <a:ext cx="3500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Put X on Y from Z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clear, X on Z, Y clear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Z clear, X on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on Z, Y clear</a:t>
            </a:r>
            <a:endParaRPr lang="en-GB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3438" y="5500702"/>
            <a:ext cx="350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G(n) = </a:t>
            </a:r>
            <a:r>
              <a:rPr lang="en-GB" b="1" dirty="0" err="1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onAB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onBC</a:t>
            </a:r>
            <a:endParaRPr lang="en-GB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43438" y="5917188"/>
            <a:ext cx="350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G(n-1) = </a:t>
            </a:r>
            <a:r>
              <a:rPr lang="en-GB" b="1" dirty="0" err="1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onBC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D171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844824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onAC</a:t>
            </a:r>
            <a:endParaRPr lang="en-GB" sz="1600" dirty="0"/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endParaRPr lang="en-GB" sz="1600" dirty="0"/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endParaRPr lang="en-GB" sz="1600" dirty="0"/>
          </a:p>
          <a:p>
            <a:r>
              <a:rPr lang="en-GB" sz="1600" dirty="0" err="1"/>
              <a:t>onCT</a:t>
            </a:r>
            <a:r>
              <a:rPr lang="en-GB" sz="1600" dirty="0"/>
              <a:t> 	</a:t>
            </a:r>
          </a:p>
          <a:p>
            <a:r>
              <a:rPr lang="en-GB" sz="1600" dirty="0" err="1"/>
              <a:t>clearA</a:t>
            </a:r>
            <a:endParaRPr lang="en-GB" sz="1600" dirty="0"/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1916832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onAC</a:t>
            </a:r>
            <a:endParaRPr lang="en-GB" sz="1600" dirty="0"/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endParaRPr lang="en-GB" sz="1600" dirty="0"/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onCT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clearA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sp>
        <p:nvSpPr>
          <p:cNvPr id="6" name="Oval 5"/>
          <p:cNvSpPr/>
          <p:nvPr/>
        </p:nvSpPr>
        <p:spPr>
          <a:xfrm>
            <a:off x="2915816" y="1556792"/>
            <a:ext cx="864096" cy="3744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 to T from A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C to B from A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B to C from T </a:t>
            </a:r>
          </a:p>
        </p:txBody>
      </p:sp>
      <p:sp>
        <p:nvSpPr>
          <p:cNvPr id="7" name="Oval 6"/>
          <p:cNvSpPr/>
          <p:nvPr/>
        </p:nvSpPr>
        <p:spPr>
          <a:xfrm>
            <a:off x="5292080" y="1556792"/>
            <a:ext cx="864096" cy="3744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 to A from T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C to B from T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B to A from T</a:t>
            </a:r>
          </a:p>
          <a:p>
            <a:pPr algn="ctr"/>
            <a:r>
              <a:rPr lang="en-GB" sz="1200" dirty="0"/>
              <a:t> </a:t>
            </a:r>
          </a:p>
          <a:p>
            <a:pPr algn="ctr"/>
            <a:r>
              <a:rPr lang="en-GB" sz="1200" dirty="0"/>
              <a:t>B to T from C</a:t>
            </a:r>
          </a:p>
          <a:p>
            <a:pPr algn="ctr"/>
            <a:r>
              <a:rPr lang="en-GB" sz="1200" dirty="0"/>
              <a:t> </a:t>
            </a:r>
          </a:p>
          <a:p>
            <a:pPr algn="ctr"/>
            <a:r>
              <a:rPr lang="en-GB" sz="1200" dirty="0"/>
              <a:t>A to B from T 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A to C from T </a:t>
            </a:r>
          </a:p>
          <a:p>
            <a:pPr algn="ctr"/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1916832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onAC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r>
              <a:rPr lang="en-GB" sz="1600" dirty="0"/>
              <a:t>	{T}</a:t>
            </a:r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onCT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clearA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3203848" y="3212976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3059832" y="3356992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563888" y="342900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3311860" y="332098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5256076" y="2960948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076059" y="3356993"/>
            <a:ext cx="2160239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12160" y="285293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8184" y="1916832"/>
            <a:ext cx="151216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220072" y="4005064"/>
            <a:ext cx="100811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51520" y="292494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1520" y="335699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9592" y="335699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00392" y="328498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00392" y="2420888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0392" y="2852936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8596" y="5429264"/>
            <a:ext cx="3500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Put X on Y from Z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clear, X on Z, Y clear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Z clear, X on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on Z, Y clear</a:t>
            </a:r>
            <a:endParaRPr lang="en-GB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3438" y="5500702"/>
            <a:ext cx="350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G(n) = </a:t>
            </a:r>
            <a:r>
              <a:rPr lang="en-GB" b="1" dirty="0" err="1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onBC</a:t>
            </a:r>
            <a:endParaRPr lang="en-GB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43438" y="5917188"/>
            <a:ext cx="350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G(n-1) =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844824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onAC</a:t>
            </a:r>
            <a:endParaRPr lang="en-GB" sz="1600" dirty="0"/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endParaRPr lang="en-GB" sz="1600" dirty="0"/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endParaRPr lang="en-GB" sz="1600" dirty="0"/>
          </a:p>
          <a:p>
            <a:r>
              <a:rPr lang="en-GB" sz="1600" dirty="0" err="1"/>
              <a:t>onCT</a:t>
            </a:r>
            <a:r>
              <a:rPr lang="en-GB" sz="1600" dirty="0"/>
              <a:t> 	</a:t>
            </a:r>
          </a:p>
          <a:p>
            <a:r>
              <a:rPr lang="en-GB" sz="1600" dirty="0" err="1"/>
              <a:t>clearA</a:t>
            </a:r>
            <a:endParaRPr lang="en-GB" sz="1600" dirty="0"/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1916832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err="1"/>
              <a:t>onAC</a:t>
            </a:r>
            <a:endParaRPr lang="en-GB" sz="1600" dirty="0"/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endParaRPr lang="en-GB" sz="1600" dirty="0"/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onCT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clearA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sp>
        <p:nvSpPr>
          <p:cNvPr id="6" name="Oval 5"/>
          <p:cNvSpPr/>
          <p:nvPr/>
        </p:nvSpPr>
        <p:spPr>
          <a:xfrm>
            <a:off x="2915816" y="1556792"/>
            <a:ext cx="864096" cy="3744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 on T from A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C on B from A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B on C from T </a:t>
            </a:r>
          </a:p>
        </p:txBody>
      </p:sp>
      <p:sp>
        <p:nvSpPr>
          <p:cNvPr id="7" name="Oval 6"/>
          <p:cNvSpPr/>
          <p:nvPr/>
        </p:nvSpPr>
        <p:spPr>
          <a:xfrm>
            <a:off x="5292080" y="1556792"/>
            <a:ext cx="864096" cy="3744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 on A from T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C on B from T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B on A from T</a:t>
            </a:r>
          </a:p>
          <a:p>
            <a:pPr algn="ctr"/>
            <a:r>
              <a:rPr lang="en-GB" sz="1200" dirty="0"/>
              <a:t> </a:t>
            </a:r>
          </a:p>
          <a:p>
            <a:pPr algn="ctr"/>
            <a:r>
              <a:rPr lang="en-GB" sz="1200" dirty="0"/>
              <a:t>B on T from C</a:t>
            </a:r>
          </a:p>
          <a:p>
            <a:pPr algn="ctr"/>
            <a:r>
              <a:rPr lang="en-GB" sz="1200" dirty="0"/>
              <a:t> </a:t>
            </a:r>
          </a:p>
          <a:p>
            <a:pPr algn="ctr"/>
            <a:r>
              <a:rPr lang="en-GB" sz="1200" dirty="0"/>
              <a:t>A on B from T 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A on C from T </a:t>
            </a:r>
          </a:p>
          <a:p>
            <a:pPr algn="ctr"/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1916832"/>
            <a:ext cx="133562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onAB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onAC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onAT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onBA</a:t>
            </a:r>
            <a:r>
              <a:rPr lang="en-GB" sz="1600" dirty="0"/>
              <a:t>	{T}</a:t>
            </a:r>
          </a:p>
          <a:p>
            <a:r>
              <a:rPr lang="en-GB" sz="1600" dirty="0" err="1">
                <a:solidFill>
                  <a:srgbClr val="FF0000"/>
                </a:solidFill>
              </a:rPr>
              <a:t>onBC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onBT</a:t>
            </a:r>
            <a:r>
              <a:rPr lang="en-GB" sz="1600" dirty="0"/>
              <a:t>   	{T}</a:t>
            </a:r>
          </a:p>
          <a:p>
            <a:r>
              <a:rPr lang="en-GB" sz="1600" dirty="0" err="1"/>
              <a:t>onCA</a:t>
            </a:r>
            <a:r>
              <a:rPr lang="en-GB" sz="1600" dirty="0"/>
              <a:t>  	{T}</a:t>
            </a:r>
          </a:p>
          <a:p>
            <a:r>
              <a:rPr lang="en-GB" sz="1600" dirty="0" err="1"/>
              <a:t>onCB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onCT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clearA</a:t>
            </a:r>
            <a:r>
              <a:rPr lang="en-GB" sz="1600" dirty="0"/>
              <a:t>	{T}</a:t>
            </a:r>
          </a:p>
          <a:p>
            <a:r>
              <a:rPr lang="en-GB" sz="1600" dirty="0" err="1"/>
              <a:t>clearB</a:t>
            </a:r>
            <a:r>
              <a:rPr lang="en-GB" sz="1600" dirty="0"/>
              <a:t> 	{T}</a:t>
            </a:r>
          </a:p>
          <a:p>
            <a:r>
              <a:rPr lang="en-GB" sz="1600" dirty="0" err="1"/>
              <a:t>clearC</a:t>
            </a:r>
            <a:r>
              <a:rPr lang="en-GB" sz="1600" dirty="0"/>
              <a:t> 	{T}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3203848" y="3212976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3059832" y="3356992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563888" y="342900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3311860" y="332098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5256076" y="2960948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076059" y="3356993"/>
            <a:ext cx="2160239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12160" y="285293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8184" y="1916832"/>
            <a:ext cx="151216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3779912" y="2852936"/>
            <a:ext cx="151216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220072" y="4005064"/>
            <a:ext cx="100811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843808" y="3789040"/>
            <a:ext cx="100811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3779912" y="4077072"/>
            <a:ext cx="151216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843808" y="2708920"/>
            <a:ext cx="100811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357290" y="571480"/>
            <a:ext cx="6048672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Final relaxed solution: </a:t>
            </a:r>
          </a:p>
          <a:p>
            <a:r>
              <a:rPr lang="en-GB" dirty="0">
                <a:solidFill>
                  <a:schemeClr val="bg1"/>
                </a:solidFill>
              </a:rPr>
              <a:t>Put C on T from A, Put B to C </a:t>
            </a:r>
            <a:r>
              <a:rPr lang="en-GB" dirty="0" err="1">
                <a:solidFill>
                  <a:schemeClr val="bg1"/>
                </a:solidFill>
              </a:rPr>
              <a:t>fromT</a:t>
            </a:r>
            <a:r>
              <a:rPr lang="en-GB" dirty="0"/>
              <a:t>, Put A to B from T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1520" y="292494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1520" y="335699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9592" y="3356992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00392" y="328498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00392" y="2420888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0392" y="2852936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8596" y="5429264"/>
            <a:ext cx="3500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Put X on Y from Z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clear, X on Z, Y clear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Z clear, X on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on Z, Y clear</a:t>
            </a:r>
            <a:endParaRPr lang="en-GB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3438" y="5500702"/>
            <a:ext cx="350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G(n) = </a:t>
            </a:r>
            <a:r>
              <a:rPr lang="en-GB" b="1" dirty="0" err="1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onBC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clearA</a:t>
            </a:r>
            <a:endParaRPr lang="en-GB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43438" y="5917188"/>
            <a:ext cx="350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G(n-1) = </a:t>
            </a:r>
            <a:r>
              <a:rPr lang="en-GB" b="1" dirty="0" err="1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clearB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D171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D171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D171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71414"/>
            <a:ext cx="7772400" cy="1470025"/>
          </a:xfrm>
        </p:spPr>
        <p:txBody>
          <a:bodyPr/>
          <a:lstStyle/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Introduction to Artificial Intelligence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Download wallpaper robot,  white,  Hi free desktop wallpaper in the resolution 1920x1200 — picture №401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071810"/>
            <a:ext cx="6000792" cy="375049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7155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Automated Planning and PDDL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648109" y="2714620"/>
            <a:ext cx="3533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2"/>
                </a:solidFill>
              </a:rPr>
              <a:t>Forward-Chaining Planning</a:t>
            </a:r>
          </a:p>
        </p:txBody>
      </p:sp>
    </p:spTree>
    <p:extLst>
      <p:ext uri="{BB962C8B-B14F-4D97-AF65-F5344CB8AC3E}">
        <p14:creationId xmlns:p14="http://schemas.microsoft.com/office/powerpoint/2010/main" val="3310604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Now it’s your turn!</a:t>
            </a:r>
          </a:p>
        </p:txBody>
      </p:sp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1187450" y="1773238"/>
            <a:ext cx="67691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(at truck A)                (at package B)</a:t>
            </a:r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323850" y="6237288"/>
            <a:ext cx="864235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… (at package A)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428628" y="25717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           move truck from X to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at truck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at truck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at truck 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86082" y="25717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           load p truck in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at truck X, at p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in p truck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at p 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00726" y="25717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           unload p truck in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in p truck X, at truck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at p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in p truck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</p:txBody>
      </p:sp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1187450" y="1773238"/>
            <a:ext cx="67691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(at truck A)                (at package B)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187450" y="2493963"/>
            <a:ext cx="6769100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+mj-lt"/>
              </a:rPr>
              <a:t>(move truck A B)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3419475" y="2133600"/>
            <a:ext cx="10810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1187450" y="3213100"/>
            <a:ext cx="67691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(at truck A)        (at truck B)           (at package B)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 flipH="1">
            <a:off x="4500563" y="2854325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250825" y="4005263"/>
            <a:ext cx="8642350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+mj-lt"/>
              </a:rPr>
              <a:t>(move truck A B)   (move truck B A)   (load package truck B)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4356100" y="3573463"/>
            <a:ext cx="714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4572000" y="3573463"/>
            <a:ext cx="2160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6300788" y="35734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1" name="Oval 15"/>
          <p:cNvSpPr>
            <a:spLocks noChangeArrowheads="1"/>
          </p:cNvSpPr>
          <p:nvPr/>
        </p:nvSpPr>
        <p:spPr bwMode="auto">
          <a:xfrm>
            <a:off x="250825" y="4725988"/>
            <a:ext cx="864235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(at truck A)                (at truck B)    (at package B)                 (in package truck)</a:t>
            </a:r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70929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250825" y="5518150"/>
            <a:ext cx="8642350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+mj-lt"/>
              </a:rPr>
              <a:t>… (unload package truck A)   (unload package truck B)</a:t>
            </a:r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>
            <a:off x="1547813" y="5086350"/>
            <a:ext cx="14398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3276600" y="5086350"/>
            <a:ext cx="32400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>
            <a:off x="4140200" y="5013325"/>
            <a:ext cx="31686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7380288" y="50133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323850" y="6237288"/>
            <a:ext cx="864235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… (at package A)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3203575" y="5876925"/>
            <a:ext cx="16557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-428628" y="2284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           move truck from X to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truck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truck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truck 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86082" y="2284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           load p truck in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truck X, at p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in p truck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p 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00726" y="2284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           unload p truck in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in p truck X, at truck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p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in p truck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/>
      <p:bldP spid="91144" grpId="0" animBg="1"/>
      <p:bldP spid="91145" grpId="0" animBg="1"/>
      <p:bldP spid="91146" grpId="0" animBg="1"/>
      <p:bldP spid="91147" grpId="0" animBg="1"/>
      <p:bldP spid="91148" grpId="0" animBg="1"/>
      <p:bldP spid="91149" grpId="0" animBg="1"/>
      <p:bldP spid="91150" grpId="0" animBg="1"/>
      <p:bldP spid="91151" grpId="0" animBg="1"/>
      <p:bldP spid="91152" grpId="0" animBg="1"/>
      <p:bldP spid="91153" grpId="0" animBg="1"/>
      <p:bldP spid="91154" grpId="0" animBg="1"/>
      <p:bldP spid="91155" grpId="0" animBg="1"/>
      <p:bldP spid="91156" grpId="0" animBg="1"/>
      <p:bldP spid="91157" grpId="0" animBg="1"/>
      <p:bldP spid="911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3" name="Oval 23"/>
          <p:cNvSpPr>
            <a:spLocks noChangeArrowheads="1"/>
          </p:cNvSpPr>
          <p:nvPr/>
        </p:nvSpPr>
        <p:spPr bwMode="auto">
          <a:xfrm>
            <a:off x="323850" y="6237288"/>
            <a:ext cx="864235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… (at package A)</a:t>
            </a:r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1187450" y="3213100"/>
            <a:ext cx="67691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(at truck A)                 (at truck B)    (at package B)</a:t>
            </a: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>
            <a:off x="1187450" y="1773238"/>
            <a:ext cx="67691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(at truck A)                  (at package B)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50825" y="4005263"/>
            <a:ext cx="8642350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+mj-lt"/>
              </a:rPr>
              <a:t>(move truck A B)   (move truck B A)           (load package truck B)</a:t>
            </a:r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250825" y="4725988"/>
            <a:ext cx="864235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</a:rPr>
              <a:t>(at truck A)            (at truck B)     (at package B)             (in package truck)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187450" y="2493963"/>
            <a:ext cx="6769100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+mj-lt"/>
              </a:rPr>
              <a:t>(move truck A B)</a:t>
            </a: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3419475" y="2133600"/>
            <a:ext cx="10810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H="1">
            <a:off x="4500563" y="2854325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4356100" y="3573463"/>
            <a:ext cx="714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4572000" y="3573463"/>
            <a:ext cx="2160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6300788" y="35734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70929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250825" y="5518150"/>
            <a:ext cx="8642350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+mj-lt"/>
              </a:rPr>
              <a:t>… (unload package truck A)   (unload package truck B)</a:t>
            </a: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1547813" y="5086350"/>
            <a:ext cx="14398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3276600" y="5086350"/>
            <a:ext cx="32400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 flipH="1">
            <a:off x="4140200" y="5013325"/>
            <a:ext cx="31686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>
            <a:off x="7380288" y="50133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79" name="Oval 19"/>
          <p:cNvSpPr>
            <a:spLocks noChangeArrowheads="1"/>
          </p:cNvSpPr>
          <p:nvPr/>
        </p:nvSpPr>
        <p:spPr bwMode="auto">
          <a:xfrm>
            <a:off x="323850" y="6237288"/>
            <a:ext cx="864235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+mj-lt"/>
              </a:rPr>
              <a:t>… (at package A)</a:t>
            </a:r>
          </a:p>
        </p:txBody>
      </p:sp>
      <p:sp>
        <p:nvSpPr>
          <p:cNvPr id="92180" name="Line 20"/>
          <p:cNvSpPr>
            <a:spLocks noChangeShapeType="1"/>
          </p:cNvSpPr>
          <p:nvPr/>
        </p:nvSpPr>
        <p:spPr bwMode="auto">
          <a:xfrm>
            <a:off x="3203575" y="5876925"/>
            <a:ext cx="16557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3851275" y="6237288"/>
            <a:ext cx="1944688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(at package A)</a:t>
            </a:r>
          </a:p>
        </p:txBody>
      </p:sp>
      <p:sp>
        <p:nvSpPr>
          <p:cNvPr id="92186" name="Line 26"/>
          <p:cNvSpPr>
            <a:spLocks noChangeShapeType="1"/>
          </p:cNvSpPr>
          <p:nvPr/>
        </p:nvSpPr>
        <p:spPr bwMode="auto">
          <a:xfrm>
            <a:off x="3203575" y="5876925"/>
            <a:ext cx="1655763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1258888" y="5516563"/>
            <a:ext cx="3457575" cy="4333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(unload package truck A)</a:t>
            </a:r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1547813" y="5084763"/>
            <a:ext cx="1439862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 flipH="1">
            <a:off x="4140200" y="5013325"/>
            <a:ext cx="316865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323850" y="4724400"/>
            <a:ext cx="1944688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(at truck A)</a:t>
            </a:r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6227763" y="4724400"/>
            <a:ext cx="2665412" cy="4333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(in package truck)</a:t>
            </a:r>
          </a:p>
        </p:txBody>
      </p:sp>
      <p:sp>
        <p:nvSpPr>
          <p:cNvPr id="92194" name="Rectangle 34"/>
          <p:cNvSpPr>
            <a:spLocks noChangeArrowheads="1"/>
          </p:cNvSpPr>
          <p:nvPr/>
        </p:nvSpPr>
        <p:spPr bwMode="auto">
          <a:xfrm>
            <a:off x="1403350" y="3213100"/>
            <a:ext cx="1944688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(at truck A)</a:t>
            </a:r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7092950" y="436562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96" name="Rectangle 36"/>
          <p:cNvSpPr>
            <a:spLocks noChangeArrowheads="1"/>
          </p:cNvSpPr>
          <p:nvPr/>
        </p:nvSpPr>
        <p:spPr bwMode="auto">
          <a:xfrm>
            <a:off x="5435600" y="4005263"/>
            <a:ext cx="3457575" cy="4333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(load package truck B)</a:t>
            </a:r>
          </a:p>
        </p:txBody>
      </p:sp>
      <p:sp>
        <p:nvSpPr>
          <p:cNvPr id="92197" name="Line 37"/>
          <p:cNvSpPr>
            <a:spLocks noChangeShapeType="1"/>
          </p:cNvSpPr>
          <p:nvPr/>
        </p:nvSpPr>
        <p:spPr bwMode="auto">
          <a:xfrm>
            <a:off x="4572000" y="3573463"/>
            <a:ext cx="2160588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98" name="Line 38"/>
          <p:cNvSpPr>
            <a:spLocks noChangeShapeType="1"/>
          </p:cNvSpPr>
          <p:nvPr/>
        </p:nvSpPr>
        <p:spPr bwMode="auto">
          <a:xfrm>
            <a:off x="6300788" y="3573463"/>
            <a:ext cx="4318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199" name="Rectangle 39"/>
          <p:cNvSpPr>
            <a:spLocks noChangeArrowheads="1"/>
          </p:cNvSpPr>
          <p:nvPr/>
        </p:nvSpPr>
        <p:spPr bwMode="auto">
          <a:xfrm>
            <a:off x="3492500" y="3213100"/>
            <a:ext cx="4175125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(at truck B)   (at package B)</a:t>
            </a:r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2339975" y="1773238"/>
            <a:ext cx="1944688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(at truck A)</a:t>
            </a:r>
          </a:p>
        </p:txBody>
      </p:sp>
      <p:sp>
        <p:nvSpPr>
          <p:cNvPr id="92201" name="Rectangle 41"/>
          <p:cNvSpPr>
            <a:spLocks noChangeArrowheads="1"/>
          </p:cNvSpPr>
          <p:nvPr/>
        </p:nvSpPr>
        <p:spPr bwMode="auto">
          <a:xfrm>
            <a:off x="4716463" y="1773238"/>
            <a:ext cx="1943100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(at package B)</a:t>
            </a:r>
          </a:p>
        </p:txBody>
      </p:sp>
      <p:sp>
        <p:nvSpPr>
          <p:cNvPr id="92202" name="Line 42"/>
          <p:cNvSpPr>
            <a:spLocks noChangeShapeType="1"/>
          </p:cNvSpPr>
          <p:nvPr/>
        </p:nvSpPr>
        <p:spPr bwMode="auto">
          <a:xfrm flipH="1">
            <a:off x="4500563" y="2852738"/>
            <a:ext cx="14287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203" name="Rectangle 43"/>
          <p:cNvSpPr>
            <a:spLocks noChangeArrowheads="1"/>
          </p:cNvSpPr>
          <p:nvPr/>
        </p:nvSpPr>
        <p:spPr bwMode="auto">
          <a:xfrm>
            <a:off x="3130550" y="2492375"/>
            <a:ext cx="2736850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latin typeface="+mj-lt"/>
              </a:rPr>
              <a:t>(move truck A B)</a:t>
            </a:r>
          </a:p>
        </p:txBody>
      </p:sp>
      <p:sp>
        <p:nvSpPr>
          <p:cNvPr id="92204" name="Line 44"/>
          <p:cNvSpPr>
            <a:spLocks noChangeShapeType="1"/>
          </p:cNvSpPr>
          <p:nvPr/>
        </p:nvSpPr>
        <p:spPr bwMode="auto">
          <a:xfrm>
            <a:off x="3419475" y="2133600"/>
            <a:ext cx="10810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+mj-lt"/>
            </a:endParaRPr>
          </a:p>
        </p:txBody>
      </p:sp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179388" y="6165850"/>
            <a:ext cx="88201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000" b="1">
                <a:solidFill>
                  <a:schemeClr val="tx1"/>
                </a:solidFill>
                <a:latin typeface="+mj-lt"/>
              </a:rPr>
              <a:t>Heuristic value of S:  3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-428628" y="2284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           move truck from X to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truck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truck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truck 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86082" y="2284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           load p truck in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truck X, at p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in p truck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p 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00726" y="2284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           unload p truck in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in p truck X, at truck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at p X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 in p truck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2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2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951E-7 L -0.29132 1.2951E-7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92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61702E-6 L 0.17326 0.00023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92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3" grpId="0" animBg="1"/>
      <p:bldP spid="92166" grpId="0" animBg="1"/>
      <p:bldP spid="92163" grpId="0" animBg="1"/>
      <p:bldP spid="92168" grpId="0" animBg="1"/>
      <p:bldP spid="92172" grpId="0" animBg="1"/>
      <p:bldP spid="92164" grpId="0" animBg="1"/>
      <p:bldP spid="92165" grpId="0" animBg="1"/>
      <p:bldP spid="92167" grpId="0" animBg="1"/>
      <p:bldP spid="92169" grpId="0" animBg="1"/>
      <p:bldP spid="92170" grpId="0" animBg="1"/>
      <p:bldP spid="92171" grpId="0" animBg="1"/>
      <p:bldP spid="92173" grpId="0" animBg="1"/>
      <p:bldP spid="92174" grpId="0" animBg="1"/>
      <p:bldP spid="92175" grpId="0" animBg="1"/>
      <p:bldP spid="92176" grpId="0" animBg="1"/>
      <p:bldP spid="92177" grpId="0" animBg="1"/>
      <p:bldP spid="92178" grpId="0" animBg="1"/>
      <p:bldP spid="92179" grpId="0" animBg="1"/>
      <p:bldP spid="92180" grpId="0" animBg="1"/>
      <p:bldP spid="92184" grpId="0" animBg="1"/>
      <p:bldP spid="92184" grpId="1" animBg="1"/>
      <p:bldP spid="92186" grpId="0" animBg="1"/>
      <p:bldP spid="92186" grpId="1" animBg="1"/>
      <p:bldP spid="92187" grpId="0" animBg="1"/>
      <p:bldP spid="92187" grpId="1" animBg="1"/>
      <p:bldP spid="92190" grpId="0" animBg="1"/>
      <p:bldP spid="92190" grpId="1" animBg="1"/>
      <p:bldP spid="92191" grpId="0" animBg="1"/>
      <p:bldP spid="92191" grpId="1" animBg="1"/>
      <p:bldP spid="92192" grpId="0" animBg="1"/>
      <p:bldP spid="92192" grpId="1" animBg="1"/>
      <p:bldP spid="92193" grpId="0" animBg="1"/>
      <p:bldP spid="92193" grpId="1" animBg="1"/>
      <p:bldP spid="92194" grpId="0" animBg="1"/>
      <p:bldP spid="92194" grpId="1" animBg="1"/>
      <p:bldP spid="92195" grpId="0" animBg="1"/>
      <p:bldP spid="92195" grpId="1" animBg="1"/>
      <p:bldP spid="92196" grpId="0" animBg="1"/>
      <p:bldP spid="92196" grpId="1" animBg="1"/>
      <p:bldP spid="92197" grpId="0" animBg="1"/>
      <p:bldP spid="92197" grpId="1" animBg="1"/>
      <p:bldP spid="92198" grpId="0" animBg="1"/>
      <p:bldP spid="92198" grpId="1" animBg="1"/>
      <p:bldP spid="92199" grpId="0" animBg="1"/>
      <p:bldP spid="92199" grpId="1" animBg="1"/>
      <p:bldP spid="92200" grpId="0" animBg="1"/>
      <p:bldP spid="92200" grpId="1" animBg="1"/>
      <p:bldP spid="92201" grpId="0" animBg="1"/>
      <p:bldP spid="92201" grpId="1" animBg="1"/>
      <p:bldP spid="92202" grpId="0" animBg="1"/>
      <p:bldP spid="92202" grpId="1" animBg="1"/>
      <p:bldP spid="92203" grpId="0" animBg="1"/>
      <p:bldP spid="92204" grpId="0" animBg="1"/>
      <p:bldP spid="92204" grpId="1" animBg="1"/>
      <p:bldP spid="922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AI Planning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Given:</a:t>
            </a:r>
          </a:p>
          <a:p>
            <a:pPr>
              <a:buFontTx/>
              <a:buChar char="-"/>
            </a:pPr>
            <a:r>
              <a:rPr lang="en-GB" dirty="0">
                <a:latin typeface="+mj-lt"/>
              </a:rPr>
              <a:t>An initial state I  </a:t>
            </a:r>
            <a:r>
              <a:rPr lang="en-GB" i="1" dirty="0">
                <a:latin typeface="+mj-lt"/>
              </a:rPr>
              <a:t>(set of true predicates)</a:t>
            </a:r>
          </a:p>
          <a:p>
            <a:pPr>
              <a:buFontTx/>
              <a:buChar char="-"/>
            </a:pPr>
            <a:r>
              <a:rPr lang="en-GB" dirty="0">
                <a:latin typeface="+mj-lt"/>
              </a:rPr>
              <a:t>A goal state G     </a:t>
            </a:r>
            <a:r>
              <a:rPr lang="en-GB" i="1" dirty="0">
                <a:latin typeface="+mj-lt"/>
              </a:rPr>
              <a:t>(set of true predicates)</a:t>
            </a:r>
          </a:p>
          <a:p>
            <a:pPr>
              <a:buFontTx/>
              <a:buChar char="-"/>
            </a:pPr>
            <a:r>
              <a:rPr lang="en-GB" dirty="0">
                <a:latin typeface="+mj-lt"/>
              </a:rPr>
              <a:t>A set of actions   </a:t>
            </a:r>
            <a:r>
              <a:rPr lang="en-GB" i="1" dirty="0">
                <a:latin typeface="+mj-lt"/>
              </a:rPr>
              <a:t>(with preconditions and effects)</a:t>
            </a:r>
          </a:p>
          <a:p>
            <a:pPr>
              <a:buFontTx/>
              <a:buChar char="-"/>
            </a:pPr>
            <a:endParaRPr lang="en-GB" dirty="0">
              <a:latin typeface="+mj-lt"/>
            </a:endParaRPr>
          </a:p>
          <a:p>
            <a:pPr>
              <a:buNone/>
            </a:pPr>
            <a:r>
              <a:rPr lang="en-GB" dirty="0">
                <a:latin typeface="+mj-lt"/>
              </a:rPr>
              <a:t>Find:</a:t>
            </a:r>
          </a:p>
          <a:p>
            <a:pPr>
              <a:buFontTx/>
              <a:buChar char="-"/>
            </a:pPr>
            <a:r>
              <a:rPr lang="en-GB" dirty="0">
                <a:latin typeface="+mj-lt"/>
              </a:rPr>
              <a:t>A plan </a:t>
            </a:r>
            <a:r>
              <a:rPr lang="en-GB" i="1" dirty="0">
                <a:latin typeface="+mj-lt"/>
              </a:rPr>
              <a:t>(a sequence of actions that bring the system from I to G)</a:t>
            </a:r>
          </a:p>
          <a:p>
            <a:pPr>
              <a:buNone/>
            </a:pPr>
            <a:endParaRPr lang="en-GB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Blocks World   (Domain File)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1214422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+mj-lt"/>
              </a:rPr>
              <a:t>(define (domain blocks)</a:t>
            </a:r>
          </a:p>
          <a:p>
            <a:r>
              <a:rPr lang="en-GB" sz="1600" dirty="0">
                <a:latin typeface="+mj-lt"/>
              </a:rPr>
              <a:t>  (:predicates (on ?x ?y) (</a:t>
            </a:r>
            <a:r>
              <a:rPr lang="en-GB" sz="1600" dirty="0" err="1">
                <a:latin typeface="+mj-lt"/>
              </a:rPr>
              <a:t>ontable</a:t>
            </a:r>
            <a:r>
              <a:rPr lang="en-GB" sz="1600" dirty="0">
                <a:latin typeface="+mj-lt"/>
              </a:rPr>
              <a:t> ?x) (clear ?x) (</a:t>
            </a:r>
            <a:r>
              <a:rPr lang="en-GB" sz="1600" dirty="0" err="1">
                <a:latin typeface="+mj-lt"/>
              </a:rPr>
              <a:t>handempty</a:t>
            </a:r>
            <a:r>
              <a:rPr lang="en-GB" sz="1600" dirty="0">
                <a:latin typeface="+mj-lt"/>
              </a:rPr>
              <a:t>) (holding ?x))</a:t>
            </a:r>
          </a:p>
          <a:p>
            <a:r>
              <a:rPr lang="en-GB" sz="1600" dirty="0">
                <a:latin typeface="+mj-lt"/>
              </a:rPr>
              <a:t>  (:action </a:t>
            </a:r>
            <a:r>
              <a:rPr lang="en-GB" sz="1600" dirty="0">
                <a:solidFill>
                  <a:schemeClr val="tx2"/>
                </a:solidFill>
                <a:latin typeface="+mj-lt"/>
              </a:rPr>
              <a:t>pick-up</a:t>
            </a:r>
          </a:p>
          <a:p>
            <a:r>
              <a:rPr lang="en-GB" sz="1600" dirty="0">
                <a:latin typeface="+mj-lt"/>
              </a:rPr>
              <a:t>	   :parameters (?x)</a:t>
            </a:r>
          </a:p>
          <a:p>
            <a:r>
              <a:rPr lang="en-GB" sz="1600" dirty="0">
                <a:latin typeface="+mj-lt"/>
              </a:rPr>
              <a:t>	   :precondition (and (clear ?x) (</a:t>
            </a:r>
            <a:r>
              <a:rPr lang="en-GB" sz="1600" dirty="0" err="1">
                <a:latin typeface="+mj-lt"/>
              </a:rPr>
              <a:t>ontable</a:t>
            </a:r>
            <a:r>
              <a:rPr lang="en-GB" sz="1600" dirty="0">
                <a:latin typeface="+mj-lt"/>
              </a:rPr>
              <a:t> ?x) (</a:t>
            </a:r>
            <a:r>
              <a:rPr lang="en-GB" sz="1600" dirty="0" err="1">
                <a:latin typeface="+mj-lt"/>
              </a:rPr>
              <a:t>handempty</a:t>
            </a:r>
            <a:r>
              <a:rPr lang="en-GB" sz="1600" dirty="0">
                <a:latin typeface="+mj-lt"/>
              </a:rPr>
              <a:t>))</a:t>
            </a:r>
          </a:p>
          <a:p>
            <a:r>
              <a:rPr lang="en-GB" sz="1600" dirty="0">
                <a:latin typeface="+mj-lt"/>
              </a:rPr>
              <a:t>	   :effect (and (not (</a:t>
            </a:r>
            <a:r>
              <a:rPr lang="en-GB" sz="1600" dirty="0" err="1">
                <a:latin typeface="+mj-lt"/>
              </a:rPr>
              <a:t>ontable</a:t>
            </a:r>
            <a:r>
              <a:rPr lang="en-GB" sz="1600" dirty="0">
                <a:latin typeface="+mj-lt"/>
              </a:rPr>
              <a:t> ?x)) (not (clear ?x)) (not (</a:t>
            </a:r>
            <a:r>
              <a:rPr lang="en-GB" sz="1600" dirty="0" err="1">
                <a:latin typeface="+mj-lt"/>
              </a:rPr>
              <a:t>handempty</a:t>
            </a:r>
            <a:r>
              <a:rPr lang="en-GB" sz="1600" dirty="0">
                <a:latin typeface="+mj-lt"/>
              </a:rPr>
              <a:t>)) (holding ?x)))</a:t>
            </a:r>
          </a:p>
          <a:p>
            <a:endParaRPr lang="en-GB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  (:action </a:t>
            </a:r>
            <a:r>
              <a:rPr lang="en-GB" sz="1600" dirty="0">
                <a:solidFill>
                  <a:schemeClr val="tx2"/>
                </a:solidFill>
                <a:latin typeface="+mj-lt"/>
              </a:rPr>
              <a:t>put-down</a:t>
            </a:r>
          </a:p>
          <a:p>
            <a:r>
              <a:rPr lang="en-GB" sz="1600" dirty="0">
                <a:latin typeface="+mj-lt"/>
              </a:rPr>
              <a:t>           :parameters (?x)</a:t>
            </a:r>
          </a:p>
          <a:p>
            <a:r>
              <a:rPr lang="en-GB" sz="1600" dirty="0">
                <a:latin typeface="+mj-lt"/>
              </a:rPr>
              <a:t>           :precondition (holding ?x)</a:t>
            </a:r>
          </a:p>
          <a:p>
            <a:r>
              <a:rPr lang="en-GB" sz="1600" dirty="0">
                <a:latin typeface="+mj-lt"/>
              </a:rPr>
              <a:t>           :effect (and (not (holding ?x)) (clear ?x) (</a:t>
            </a:r>
            <a:r>
              <a:rPr lang="en-GB" sz="1600" dirty="0" err="1">
                <a:latin typeface="+mj-lt"/>
              </a:rPr>
              <a:t>handempty</a:t>
            </a:r>
            <a:r>
              <a:rPr lang="en-GB" sz="1600" dirty="0">
                <a:latin typeface="+mj-lt"/>
              </a:rPr>
              <a:t>) (</a:t>
            </a:r>
            <a:r>
              <a:rPr lang="en-GB" sz="1600" dirty="0" err="1">
                <a:latin typeface="+mj-lt"/>
              </a:rPr>
              <a:t>ontable</a:t>
            </a:r>
            <a:r>
              <a:rPr lang="en-GB" sz="1600" dirty="0">
                <a:latin typeface="+mj-lt"/>
              </a:rPr>
              <a:t> ?x)))</a:t>
            </a:r>
          </a:p>
          <a:p>
            <a:endParaRPr lang="en-GB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  (:action </a:t>
            </a:r>
            <a:r>
              <a:rPr lang="en-GB" sz="1600" dirty="0">
                <a:solidFill>
                  <a:schemeClr val="tx2"/>
                </a:solidFill>
                <a:latin typeface="+mj-lt"/>
              </a:rPr>
              <a:t>stack</a:t>
            </a:r>
          </a:p>
          <a:p>
            <a:r>
              <a:rPr lang="en-GB" sz="1600" dirty="0">
                <a:latin typeface="+mj-lt"/>
              </a:rPr>
              <a:t>           :parameters (?x ?y)</a:t>
            </a:r>
          </a:p>
          <a:p>
            <a:r>
              <a:rPr lang="en-GB" sz="1600" dirty="0">
                <a:latin typeface="+mj-lt"/>
              </a:rPr>
              <a:t>           :precondition (and (holding ?x) (clear ?y))</a:t>
            </a:r>
          </a:p>
          <a:p>
            <a:r>
              <a:rPr lang="en-GB" sz="1600" dirty="0">
                <a:latin typeface="+mj-lt"/>
              </a:rPr>
              <a:t>           :effect (and (not (holding ?x)) (not (clear ?y)) (clear ?x) (</a:t>
            </a:r>
            <a:r>
              <a:rPr lang="en-GB" sz="1600" dirty="0" err="1">
                <a:latin typeface="+mj-lt"/>
              </a:rPr>
              <a:t>handempty</a:t>
            </a:r>
            <a:r>
              <a:rPr lang="en-GB" sz="1600" dirty="0">
                <a:latin typeface="+mj-lt"/>
              </a:rPr>
              <a:t>) (on ?x ?y)))</a:t>
            </a:r>
          </a:p>
          <a:p>
            <a:endParaRPr lang="en-GB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  (:action </a:t>
            </a:r>
            <a:r>
              <a:rPr lang="en-GB" sz="1600" dirty="0" err="1">
                <a:solidFill>
                  <a:schemeClr val="tx2"/>
                </a:solidFill>
                <a:latin typeface="+mj-lt"/>
              </a:rPr>
              <a:t>unstack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  <a:p>
            <a:r>
              <a:rPr lang="en-GB" sz="1600" dirty="0">
                <a:latin typeface="+mj-lt"/>
              </a:rPr>
              <a:t>           :parameters (?x ?y)</a:t>
            </a:r>
          </a:p>
          <a:p>
            <a:r>
              <a:rPr lang="en-GB" sz="1600" dirty="0">
                <a:latin typeface="+mj-lt"/>
              </a:rPr>
              <a:t>           :precondition (and (on ?x ?y) (clear ?x) (</a:t>
            </a:r>
            <a:r>
              <a:rPr lang="en-GB" sz="1600" dirty="0" err="1">
                <a:latin typeface="+mj-lt"/>
              </a:rPr>
              <a:t>handempty</a:t>
            </a:r>
            <a:r>
              <a:rPr lang="en-GB" sz="1600" dirty="0">
                <a:latin typeface="+mj-lt"/>
              </a:rPr>
              <a:t>))</a:t>
            </a:r>
          </a:p>
          <a:p>
            <a:r>
              <a:rPr lang="en-GB" sz="1600" dirty="0">
                <a:latin typeface="+mj-lt"/>
              </a:rPr>
              <a:t>           :effect (and (holding ?x) (clear ?y) (not (clear ?x)) (not (</a:t>
            </a:r>
            <a:r>
              <a:rPr lang="en-GB" sz="1600" dirty="0" err="1">
                <a:latin typeface="+mj-lt"/>
              </a:rPr>
              <a:t>handempty</a:t>
            </a:r>
            <a:r>
              <a:rPr lang="en-GB" sz="1600" dirty="0">
                <a:latin typeface="+mj-lt"/>
              </a:rPr>
              <a:t>)) (not (on ?x ?y)))))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Blocks World   (Problem file)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1214422"/>
            <a:ext cx="8572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357299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(define (problem blocks-10)</a:t>
            </a:r>
          </a:p>
          <a:p>
            <a:r>
              <a:rPr lang="en-GB" dirty="0">
                <a:latin typeface="+mj-lt"/>
              </a:rPr>
              <a:t>  (:domain blocks)</a:t>
            </a:r>
          </a:p>
          <a:p>
            <a:r>
              <a:rPr lang="en-GB" dirty="0">
                <a:latin typeface="+mj-lt"/>
              </a:rPr>
              <a:t>  (:objects b1 b2 b3 b4 b5 b6 b7 b8 b9 b10)</a:t>
            </a:r>
          </a:p>
          <a:p>
            <a:r>
              <a:rPr lang="en-GB" dirty="0">
                <a:latin typeface="+mj-lt"/>
              </a:rPr>
              <a:t>  (:init (clear b1)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b1) (clear b2)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b2)</a:t>
            </a:r>
          </a:p>
          <a:p>
            <a:r>
              <a:rPr lang="en-GB" dirty="0">
                <a:latin typeface="+mj-lt"/>
              </a:rPr>
              <a:t>         (clear b3)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b3)  (clear b4)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b4)</a:t>
            </a:r>
          </a:p>
          <a:p>
            <a:r>
              <a:rPr lang="en-GB" dirty="0">
                <a:latin typeface="+mj-lt"/>
              </a:rPr>
              <a:t>         (clear b5)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b5)  (clear b6)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b6)</a:t>
            </a:r>
          </a:p>
          <a:p>
            <a:r>
              <a:rPr lang="en-GB" dirty="0">
                <a:latin typeface="+mj-lt"/>
              </a:rPr>
              <a:t>         (clear b7)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b7)  (clear b8)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b8)</a:t>
            </a:r>
          </a:p>
          <a:p>
            <a:r>
              <a:rPr lang="en-GB" dirty="0">
                <a:latin typeface="+mj-lt"/>
              </a:rPr>
              <a:t>         (clear b9)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b9)  (clear b10) (</a:t>
            </a:r>
            <a:r>
              <a:rPr lang="en-GB" dirty="0" err="1">
                <a:latin typeface="+mj-lt"/>
              </a:rPr>
              <a:t>ontable</a:t>
            </a:r>
            <a:r>
              <a:rPr lang="en-GB" dirty="0">
                <a:latin typeface="+mj-lt"/>
              </a:rPr>
              <a:t> b10)</a:t>
            </a:r>
          </a:p>
          <a:p>
            <a:r>
              <a:rPr lang="en-GB" dirty="0">
                <a:latin typeface="+mj-lt"/>
              </a:rPr>
              <a:t>         (</a:t>
            </a:r>
            <a:r>
              <a:rPr lang="en-GB" dirty="0" err="1">
                <a:latin typeface="+mj-lt"/>
              </a:rPr>
              <a:t>handempty</a:t>
            </a:r>
            <a:r>
              <a:rPr lang="en-GB" dirty="0">
                <a:latin typeface="+mj-lt"/>
              </a:rPr>
              <a:t>))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  (:goal (and (on b2 b1) (on b3 b2)</a:t>
            </a:r>
          </a:p>
          <a:p>
            <a:r>
              <a:rPr lang="en-GB" dirty="0">
                <a:latin typeface="+mj-lt"/>
              </a:rPr>
              <a:t>              (on b4 b3) (on b5 b4)</a:t>
            </a:r>
          </a:p>
          <a:p>
            <a:r>
              <a:rPr lang="en-GB" dirty="0">
                <a:latin typeface="+mj-lt"/>
              </a:rPr>
              <a:t>              (on b6 b5) (on b7 b6)</a:t>
            </a:r>
          </a:p>
          <a:p>
            <a:r>
              <a:rPr lang="en-GB" dirty="0">
                <a:latin typeface="+mj-lt"/>
              </a:rPr>
              <a:t>              (on b8 b7) (on b9 b8)</a:t>
            </a:r>
          </a:p>
          <a:p>
            <a:r>
              <a:rPr lang="en-GB" dirty="0">
                <a:latin typeface="+mj-lt"/>
              </a:rPr>
              <a:t>              (on b10 b9)))</a:t>
            </a:r>
          </a:p>
          <a:p>
            <a:r>
              <a:rPr lang="en-GB" dirty="0">
                <a:latin typeface="+mj-lt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latin typeface="+mj-lt"/>
              </a:rPr>
              <a:t>Planning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4525963"/>
          </a:xfrm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A Planner takes all of these and generates a plan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a sequence of actions from </a:t>
            </a:r>
            <a:r>
              <a:rPr lang="en-GB" sz="2000" i="1" dirty="0">
                <a:latin typeface="+mj-lt"/>
              </a:rPr>
              <a:t>A</a:t>
            </a:r>
            <a:r>
              <a:rPr lang="en-GB" sz="2000" dirty="0">
                <a:latin typeface="+mj-lt"/>
              </a:rPr>
              <a:t> which will transform </a:t>
            </a:r>
            <a:r>
              <a:rPr lang="en-GB" sz="2000" i="1" dirty="0">
                <a:latin typeface="+mj-lt"/>
              </a:rPr>
              <a:t>I</a:t>
            </a:r>
            <a:r>
              <a:rPr lang="en-GB" sz="2000" dirty="0">
                <a:latin typeface="+mj-lt"/>
              </a:rPr>
              <a:t> into </a:t>
            </a:r>
            <a:r>
              <a:rPr lang="en-GB" sz="2000" i="1" dirty="0">
                <a:latin typeface="+mj-lt"/>
              </a:rPr>
              <a:t>G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The Planner performs search to consider the different possible plans available until G is found</a:t>
            </a:r>
          </a:p>
          <a:p>
            <a:pPr lvl="2">
              <a:spcBef>
                <a:spcPts val="45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latin typeface="+mj-lt"/>
            </a:endParaRPr>
          </a:p>
          <a:p>
            <a:pPr lvl="2">
              <a:spcBef>
                <a:spcPts val="45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+mj-lt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28" y="3071810"/>
          <a:ext cx="60960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/>
                        <a:t>0: pick-up b2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9: stack b6 b5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/>
                        <a:t>1: stack b2 b1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10: pick-up b7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/>
                        <a:t> 2: pick-up b3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11: stack b7 b6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3: stack b3 b2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12: pick-up b8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4: pick-up b4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13: stack b8 b7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5: stack b4 b3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14: pick-up b9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6: pick-up b5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15: stack b9 b8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7: stack b5 b4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16: pick-up b10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8: pick-up b6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/>
                        <a:t>17: stack b10 b9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latin typeface="+mj-lt"/>
              </a:rPr>
              <a:t>Forward-Chaining Planning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2518" cy="5002213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Choose a state, </a:t>
            </a:r>
            <a:r>
              <a:rPr lang="en-GB" sz="2400" i="1" dirty="0">
                <a:latin typeface="+mj-lt"/>
              </a:rPr>
              <a:t>S</a:t>
            </a:r>
            <a:r>
              <a:rPr lang="en-GB" sz="2400" dirty="0">
                <a:latin typeface="+mj-lt"/>
              </a:rPr>
              <a:t>, and expand it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Beginning with the initial state </a:t>
            </a:r>
            <a:r>
              <a:rPr lang="en-GB" sz="2000" i="1" dirty="0">
                <a:latin typeface="+mj-lt"/>
              </a:rPr>
              <a:t>I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Consider the </a:t>
            </a:r>
            <a:r>
              <a:rPr lang="en-GB" sz="2400" b="1" dirty="0">
                <a:latin typeface="+mj-lt"/>
              </a:rPr>
              <a:t>actions </a:t>
            </a:r>
            <a:r>
              <a:rPr lang="en-GB" sz="2400" dirty="0">
                <a:latin typeface="+mj-lt"/>
              </a:rPr>
              <a:t>applicable in </a:t>
            </a:r>
            <a:r>
              <a:rPr lang="en-GB" sz="2400" i="1" dirty="0">
                <a:latin typeface="+mj-lt"/>
              </a:rPr>
              <a:t>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</a:rPr>
              <a:t>Examine the actions whose preconditions are satisfied in </a:t>
            </a:r>
            <a:r>
              <a:rPr lang="en-GB" sz="2000" i="1" dirty="0">
                <a:latin typeface="+mj-lt"/>
              </a:rPr>
              <a:t>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</a:rPr>
              <a:t>One </a:t>
            </a:r>
            <a:r>
              <a:rPr lang="en-GB" sz="2400" b="1" dirty="0">
                <a:latin typeface="+mj-lt"/>
              </a:rPr>
              <a:t>successor state</a:t>
            </a:r>
            <a:r>
              <a:rPr lang="en-GB" sz="2400" dirty="0">
                <a:latin typeface="+mj-lt"/>
              </a:rPr>
              <a:t> </a:t>
            </a:r>
            <a:r>
              <a:rPr lang="en-GB" sz="2400" i="1" dirty="0">
                <a:latin typeface="+mj-lt"/>
              </a:rPr>
              <a:t>S</a:t>
            </a:r>
            <a:r>
              <a:rPr lang="en-GB" sz="2400" i="1" dirty="0">
                <a:latin typeface="+mj-lt"/>
                <a:cs typeface="Arial" charset="0"/>
              </a:rPr>
              <a:t>′</a:t>
            </a:r>
            <a:r>
              <a:rPr lang="en-GB" sz="2400" dirty="0">
                <a:latin typeface="+mj-lt"/>
                <a:cs typeface="Arial" charset="0"/>
              </a:rPr>
              <a:t> is generated for each applicable action </a:t>
            </a:r>
            <a:r>
              <a:rPr lang="en-GB" sz="2400" i="1" dirty="0">
                <a:latin typeface="+mj-lt"/>
                <a:cs typeface="Arial" charset="0"/>
              </a:rPr>
              <a:t>A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latin typeface="+mj-lt"/>
                <a:cs typeface="Arial" charset="0"/>
              </a:rPr>
              <a:t>S′</a:t>
            </a:r>
            <a:r>
              <a:rPr lang="en-GB" sz="2000" dirty="0">
                <a:latin typeface="+mj-lt"/>
                <a:cs typeface="Arial" charset="0"/>
              </a:rPr>
              <a:t> = </a:t>
            </a:r>
            <a:r>
              <a:rPr lang="en-GB" sz="2000" i="1" dirty="0">
                <a:latin typeface="+mj-lt"/>
                <a:cs typeface="Arial" charset="0"/>
              </a:rPr>
              <a:t>S</a:t>
            </a:r>
            <a:r>
              <a:rPr lang="en-GB" sz="2000" dirty="0">
                <a:latin typeface="+mj-lt"/>
                <a:cs typeface="Arial" charset="0"/>
              </a:rPr>
              <a:t> – {delete effects of </a:t>
            </a:r>
            <a:r>
              <a:rPr lang="en-GB" sz="2000" i="1" dirty="0">
                <a:latin typeface="+mj-lt"/>
                <a:cs typeface="Arial" charset="0"/>
              </a:rPr>
              <a:t>A</a:t>
            </a:r>
            <a:r>
              <a:rPr lang="en-GB" sz="2000" dirty="0">
                <a:latin typeface="+mj-lt"/>
                <a:cs typeface="Arial" charset="0"/>
              </a:rPr>
              <a:t>} + {add effects of </a:t>
            </a:r>
            <a:r>
              <a:rPr lang="en-GB" sz="2000" i="1" dirty="0">
                <a:latin typeface="+mj-lt"/>
                <a:cs typeface="Arial" charset="0"/>
              </a:rPr>
              <a:t>A</a:t>
            </a:r>
            <a:r>
              <a:rPr lang="en-GB" sz="2000" dirty="0">
                <a:latin typeface="+mj-lt"/>
                <a:cs typeface="Arial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+mj-lt"/>
                <a:cs typeface="Arial" charset="0"/>
              </a:rPr>
              <a:t>Create a plan for the state </a:t>
            </a:r>
            <a:r>
              <a:rPr lang="en-GB" sz="2000" i="1" dirty="0">
                <a:latin typeface="+mj-lt"/>
                <a:cs typeface="Arial" charset="0"/>
              </a:rPr>
              <a:t>S′</a:t>
            </a:r>
            <a:r>
              <a:rPr lang="en-GB" sz="2000" dirty="0">
                <a:latin typeface="+mj-lt"/>
                <a:cs typeface="Arial" charset="0"/>
              </a:rPr>
              <a:t> by chaining </a:t>
            </a:r>
            <a:r>
              <a:rPr lang="en-GB" sz="2000" i="1" dirty="0">
                <a:latin typeface="+mj-lt"/>
                <a:cs typeface="Arial" charset="0"/>
              </a:rPr>
              <a:t>A</a:t>
            </a:r>
            <a:r>
              <a:rPr lang="en-GB" sz="2000" dirty="0">
                <a:latin typeface="+mj-lt"/>
                <a:cs typeface="Arial" charset="0"/>
              </a:rPr>
              <a:t> to the end of the plan for </a:t>
            </a:r>
            <a:r>
              <a:rPr lang="en-GB" sz="2000" i="1" dirty="0">
                <a:latin typeface="+mj-lt"/>
                <a:cs typeface="Arial" charset="0"/>
              </a:rPr>
              <a:t>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  <a:cs typeface="Arial" charset="0"/>
              </a:rPr>
              <a:t>A </a:t>
            </a:r>
            <a:r>
              <a:rPr lang="en-GB" sz="2400" b="1" dirty="0">
                <a:latin typeface="+mj-lt"/>
                <a:cs typeface="Arial" charset="0"/>
              </a:rPr>
              <a:t>goal state</a:t>
            </a:r>
            <a:r>
              <a:rPr lang="en-GB" sz="2400" dirty="0">
                <a:latin typeface="+mj-lt"/>
                <a:cs typeface="Arial" charset="0"/>
              </a:rPr>
              <a:t> is a state containing </a:t>
            </a:r>
            <a:r>
              <a:rPr lang="en-GB" sz="2400" i="1" dirty="0">
                <a:latin typeface="+mj-lt"/>
                <a:cs typeface="Arial" charset="0"/>
              </a:rPr>
              <a:t>G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j-lt"/>
                <a:cs typeface="Arial" charset="0"/>
              </a:rPr>
              <a:t>If the state does not contain </a:t>
            </a:r>
            <a:r>
              <a:rPr lang="en-GB" sz="2400" i="1" dirty="0">
                <a:latin typeface="+mj-lt"/>
                <a:cs typeface="Arial" charset="0"/>
              </a:rPr>
              <a:t>G</a:t>
            </a:r>
            <a:r>
              <a:rPr lang="en-GB" sz="2400" dirty="0">
                <a:latin typeface="+mj-lt"/>
                <a:cs typeface="Arial" charset="0"/>
              </a:rPr>
              <a:t>, loop and expand more states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Blocks World  (single action)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89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Initial state:				Goal: </a:t>
            </a: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ea typeface="Droid Sans Fallback" charset="0"/>
              <a:cs typeface="Droid Sans Fallback" charset="0"/>
            </a:endParaRP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ea typeface="Droid Sans Fallback" charset="0"/>
              <a:cs typeface="Droid Sans Fallback" charset="0"/>
            </a:endParaRP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ea typeface="Droid Sans Fallback" charset="0"/>
              <a:cs typeface="Droid Sans Fallback" charset="0"/>
            </a:endParaRP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ea typeface="Droid Sans Fallback" charset="0"/>
              <a:cs typeface="Droid Sans Fallback" charset="0"/>
            </a:endParaRP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ea typeface="Droid Sans Fallback" charset="0"/>
              <a:cs typeface="Droid Sans Fallback" charset="0"/>
            </a:endParaRP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Action: 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Put X on Y from Z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pre:</a:t>
            </a:r>
            <a:r>
              <a:rPr lang="en-GB" sz="24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clear, X on Z, Y clear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add:</a:t>
            </a:r>
            <a:r>
              <a:rPr lang="en-GB" sz="24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Z clear, X on Y</a:t>
            </a:r>
          </a:p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del:</a:t>
            </a:r>
            <a:r>
              <a:rPr lang="en-GB" sz="24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 X on Z, Y clear</a:t>
            </a: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ea typeface="Droid Sans Fallback" charset="0"/>
              <a:cs typeface="Droid Sans Fallback" charset="0"/>
            </a:endParaRPr>
          </a:p>
          <a:p>
            <a:pPr lvl="1" indent="-284163">
              <a:spcBef>
                <a:spcPts val="600"/>
              </a:spcBef>
              <a:buFont typeface="Arial" charset="0"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ea typeface="Droid Sans Fallback" charset="0"/>
              <a:cs typeface="Droid Sans Fallback" charset="0"/>
            </a:endParaRP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GB" sz="2400" dirty="0">
              <a:solidFill>
                <a:srgbClr val="000000"/>
              </a:solidFill>
              <a:latin typeface="+mj-lt"/>
              <a:ea typeface="Droid Sans Fallback" charset="0"/>
              <a:cs typeface="Droid Sans Fallback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8813" y="2136775"/>
            <a:ext cx="1727200" cy="790575"/>
            <a:chOff x="1215" y="1346"/>
            <a:chExt cx="1088" cy="498"/>
          </a:xfrm>
        </p:grpSpPr>
        <p:sp>
          <p:nvSpPr>
            <p:cNvPr id="5124" name="Oval 4"/>
            <p:cNvSpPr>
              <a:spLocks noChangeArrowheads="1"/>
            </p:cNvSpPr>
            <p:nvPr/>
          </p:nvSpPr>
          <p:spPr bwMode="auto">
            <a:xfrm>
              <a:off x="1215" y="1482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804" y="1573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532" y="1573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1532" y="1346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72250" y="1714500"/>
            <a:ext cx="1727200" cy="1223963"/>
            <a:chOff x="4140" y="1080"/>
            <a:chExt cx="1088" cy="771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140" y="1489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548" y="1307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548" y="1534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4548" y="1080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sp>
        <p:nvSpPr>
          <p:cNvPr id="14" name="Rectangle 33"/>
          <p:cNvSpPr/>
          <p:nvPr/>
        </p:nvSpPr>
        <p:spPr>
          <a:xfrm>
            <a:off x="4500562" y="5715016"/>
            <a:ext cx="37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b="1" dirty="0">
                <a:solidFill>
                  <a:schemeClr val="tx2"/>
                </a:solidFill>
                <a:latin typeface="+mj-lt"/>
                <a:ea typeface="Droid Sans Fallback" charset="0"/>
                <a:cs typeface="Droid Sans Fallback" charset="0"/>
              </a:rPr>
              <a:t>Special case: T remains always clear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76600" y="1412875"/>
            <a:ext cx="1727200" cy="790575"/>
            <a:chOff x="2064" y="890"/>
            <a:chExt cx="1088" cy="498"/>
          </a:xfrm>
        </p:grpSpPr>
        <p:sp>
          <p:nvSpPr>
            <p:cNvPr id="6146" name="Oval 2"/>
            <p:cNvSpPr>
              <a:spLocks noChangeArrowheads="1"/>
            </p:cNvSpPr>
            <p:nvPr/>
          </p:nvSpPr>
          <p:spPr bwMode="auto">
            <a:xfrm>
              <a:off x="2064" y="1026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2653" y="1117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2381" y="1117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381" y="890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03575" y="2852738"/>
            <a:ext cx="1727200" cy="790575"/>
            <a:chOff x="2018" y="1797"/>
            <a:chExt cx="1088" cy="498"/>
          </a:xfrm>
        </p:grpSpPr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2018" y="1933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562" y="2024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2290" y="2024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562" y="1797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84213" y="2565400"/>
            <a:ext cx="1727200" cy="574675"/>
            <a:chOff x="431" y="1616"/>
            <a:chExt cx="1088" cy="362"/>
          </a:xfrm>
        </p:grpSpPr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31" y="1616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111" y="1661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839" y="1661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566" y="1661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372225" y="2205038"/>
            <a:ext cx="1727200" cy="1150937"/>
            <a:chOff x="4014" y="1389"/>
            <a:chExt cx="1088" cy="725"/>
          </a:xfrm>
        </p:grpSpPr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014" y="1752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4422" y="1389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4423" y="1843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4422" y="1616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0" y="3716338"/>
            <a:ext cx="1727200" cy="863600"/>
            <a:chOff x="0" y="2341"/>
            <a:chExt cx="1088" cy="544"/>
          </a:xfrm>
        </p:grpSpPr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0" y="2523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136" y="2341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408" y="2568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135" y="2568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547813" y="4292600"/>
            <a:ext cx="1727200" cy="863600"/>
            <a:chOff x="975" y="2704"/>
            <a:chExt cx="1088" cy="544"/>
          </a:xfrm>
        </p:grpSpPr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975" y="2886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1383" y="2704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1383" y="2931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1110" y="2931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132138" y="4795838"/>
            <a:ext cx="1727200" cy="863600"/>
            <a:chOff x="1973" y="3021"/>
            <a:chExt cx="1088" cy="544"/>
          </a:xfrm>
        </p:grpSpPr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1973" y="3203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2653" y="3248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6178" name="Rectangle 34"/>
            <p:cNvSpPr>
              <a:spLocks noChangeArrowheads="1"/>
            </p:cNvSpPr>
            <p:nvPr/>
          </p:nvSpPr>
          <p:spPr bwMode="auto">
            <a:xfrm>
              <a:off x="2654" y="3021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6179" name="Rectangle 35"/>
            <p:cNvSpPr>
              <a:spLocks noChangeArrowheads="1"/>
            </p:cNvSpPr>
            <p:nvPr/>
          </p:nvSpPr>
          <p:spPr bwMode="auto">
            <a:xfrm>
              <a:off x="2108" y="3248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932363" y="4149725"/>
            <a:ext cx="1727200" cy="862013"/>
            <a:chOff x="3107" y="2614"/>
            <a:chExt cx="1088" cy="543"/>
          </a:xfrm>
        </p:grpSpPr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3107" y="2795"/>
              <a:ext cx="1088" cy="362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82" name="Rectangle 38"/>
            <p:cNvSpPr>
              <a:spLocks noChangeArrowheads="1"/>
            </p:cNvSpPr>
            <p:nvPr/>
          </p:nvSpPr>
          <p:spPr bwMode="auto">
            <a:xfrm>
              <a:off x="3787" y="2840"/>
              <a:ext cx="226" cy="225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</a:p>
          </p:txBody>
        </p:sp>
        <p:sp>
          <p:nvSpPr>
            <p:cNvPr id="6183" name="Rectangle 39"/>
            <p:cNvSpPr>
              <a:spLocks noChangeArrowheads="1"/>
            </p:cNvSpPr>
            <p:nvPr/>
          </p:nvSpPr>
          <p:spPr bwMode="auto">
            <a:xfrm>
              <a:off x="3244" y="2614"/>
              <a:ext cx="226" cy="225"/>
            </a:xfrm>
            <a:prstGeom prst="rect">
              <a:avLst/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6184" name="Rectangle 40"/>
            <p:cNvSpPr>
              <a:spLocks noChangeArrowheads="1"/>
            </p:cNvSpPr>
            <p:nvPr/>
          </p:nvSpPr>
          <p:spPr bwMode="auto">
            <a:xfrm>
              <a:off x="3242" y="2840"/>
              <a:ext cx="226" cy="225"/>
            </a:xfrm>
            <a:prstGeom prst="rect">
              <a:avLst/>
            </a:prstGeom>
            <a:solidFill>
              <a:srgbClr val="E7080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</a:t>
              </a:r>
            </a:p>
          </p:txBody>
        </p:sp>
      </p:grpSp>
      <p:sp>
        <p:nvSpPr>
          <p:cNvPr id="6185" name="Line 41"/>
          <p:cNvSpPr>
            <a:spLocks noChangeShapeType="1"/>
          </p:cNvSpPr>
          <p:nvPr/>
        </p:nvSpPr>
        <p:spPr bwMode="auto">
          <a:xfrm flipH="1">
            <a:off x="2338388" y="2133600"/>
            <a:ext cx="1227137" cy="5746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1760538" y="2184400"/>
            <a:ext cx="14144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A table C</a:t>
            </a:r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 flipH="1">
            <a:off x="3849688" y="2205038"/>
            <a:ext cx="147637" cy="86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3902075" y="2419350"/>
            <a:ext cx="11461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A B C</a:t>
            </a:r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4859338" y="2060575"/>
            <a:ext cx="1728787" cy="7921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5197475" y="1987550"/>
            <a:ext cx="14033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B A table</a:t>
            </a:r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 flipH="1">
            <a:off x="825500" y="3141663"/>
            <a:ext cx="508000" cy="86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92" name="Text Box 48"/>
          <p:cNvSpPr txBox="1">
            <a:spLocks noChangeArrowheads="1"/>
          </p:cNvSpPr>
          <p:nvPr/>
        </p:nvSpPr>
        <p:spPr bwMode="auto">
          <a:xfrm>
            <a:off x="-3175" y="3263900"/>
            <a:ext cx="14033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B A table</a:t>
            </a:r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>
            <a:off x="1692275" y="3141663"/>
            <a:ext cx="431800" cy="14398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94" name="Text Box 50"/>
          <p:cNvSpPr txBox="1">
            <a:spLocks noChangeArrowheads="1"/>
          </p:cNvSpPr>
          <p:nvPr/>
        </p:nvSpPr>
        <p:spPr bwMode="auto">
          <a:xfrm>
            <a:off x="1255713" y="3767138"/>
            <a:ext cx="1414462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B C table</a:t>
            </a:r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2051050" y="3068638"/>
            <a:ext cx="1800225" cy="1943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96" name="Text Box 52"/>
          <p:cNvSpPr txBox="1">
            <a:spLocks noChangeArrowheads="1"/>
          </p:cNvSpPr>
          <p:nvPr/>
        </p:nvSpPr>
        <p:spPr bwMode="auto">
          <a:xfrm>
            <a:off x="2697163" y="4271963"/>
            <a:ext cx="1414462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C B table</a:t>
            </a:r>
          </a:p>
        </p:txBody>
      </p:sp>
      <p:sp>
        <p:nvSpPr>
          <p:cNvPr id="6197" name="Line 53"/>
          <p:cNvSpPr>
            <a:spLocks noChangeShapeType="1"/>
          </p:cNvSpPr>
          <p:nvPr/>
        </p:nvSpPr>
        <p:spPr bwMode="auto">
          <a:xfrm>
            <a:off x="2268538" y="2997200"/>
            <a:ext cx="2881312" cy="151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3344863" y="3911600"/>
            <a:ext cx="1414462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C A table</a:t>
            </a:r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>
            <a:off x="2411413" y="2924175"/>
            <a:ext cx="936625" cy="288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2336800" y="2852738"/>
            <a:ext cx="14033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A B table</a:t>
            </a:r>
          </a:p>
        </p:txBody>
      </p:sp>
      <p:sp>
        <p:nvSpPr>
          <p:cNvPr id="6201" name="Oval 57"/>
          <p:cNvSpPr>
            <a:spLocks noChangeArrowheads="1"/>
          </p:cNvSpPr>
          <p:nvPr/>
        </p:nvSpPr>
        <p:spPr bwMode="auto">
          <a:xfrm>
            <a:off x="6516688" y="4076700"/>
            <a:ext cx="1728787" cy="576263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7164388" y="4149725"/>
            <a:ext cx="360362" cy="358775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</a:p>
        </p:txBody>
      </p:sp>
      <p:sp>
        <p:nvSpPr>
          <p:cNvPr id="6203" name="Rectangle 59"/>
          <p:cNvSpPr>
            <a:spLocks noChangeArrowheads="1"/>
          </p:cNvSpPr>
          <p:nvPr/>
        </p:nvSpPr>
        <p:spPr bwMode="auto">
          <a:xfrm>
            <a:off x="7164388" y="3429000"/>
            <a:ext cx="361950" cy="358775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7164388" y="3789363"/>
            <a:ext cx="360362" cy="358775"/>
          </a:xfrm>
          <a:prstGeom prst="rect">
            <a:avLst/>
          </a:prstGeom>
          <a:solidFill>
            <a:srgbClr val="E7080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</a:t>
            </a:r>
          </a:p>
        </p:txBody>
      </p:sp>
      <p:sp>
        <p:nvSpPr>
          <p:cNvPr id="6205" name="Line 61"/>
          <p:cNvSpPr>
            <a:spLocks noChangeShapeType="1"/>
          </p:cNvSpPr>
          <p:nvPr/>
        </p:nvSpPr>
        <p:spPr bwMode="auto">
          <a:xfrm>
            <a:off x="4787900" y="3500438"/>
            <a:ext cx="1871663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5197475" y="3571875"/>
            <a:ext cx="141446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C A table</a:t>
            </a:r>
          </a:p>
        </p:txBody>
      </p:sp>
      <p:sp>
        <p:nvSpPr>
          <p:cNvPr id="6207" name="Line 63"/>
          <p:cNvSpPr>
            <a:spLocks noChangeShapeType="1"/>
          </p:cNvSpPr>
          <p:nvPr/>
        </p:nvSpPr>
        <p:spPr bwMode="auto">
          <a:xfrm flipH="1" flipV="1">
            <a:off x="4354513" y="2203450"/>
            <a:ext cx="363537" cy="939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4549775" y="2635250"/>
            <a:ext cx="114617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A C B</a:t>
            </a:r>
          </a:p>
        </p:txBody>
      </p:sp>
      <p:sp>
        <p:nvSpPr>
          <p:cNvPr id="6209" name="Line 65"/>
          <p:cNvSpPr>
            <a:spLocks noChangeShapeType="1"/>
          </p:cNvSpPr>
          <p:nvPr/>
        </p:nvSpPr>
        <p:spPr bwMode="auto">
          <a:xfrm flipH="1" flipV="1">
            <a:off x="2409825" y="2851150"/>
            <a:ext cx="1300163" cy="219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10" name="Text Box 66"/>
          <p:cNvSpPr txBox="1">
            <a:spLocks noChangeArrowheads="1"/>
          </p:cNvSpPr>
          <p:nvPr/>
        </p:nvSpPr>
        <p:spPr bwMode="auto">
          <a:xfrm>
            <a:off x="2532063" y="2635250"/>
            <a:ext cx="14033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A table B</a:t>
            </a:r>
          </a:p>
        </p:txBody>
      </p:sp>
      <p:sp>
        <p:nvSpPr>
          <p:cNvPr id="6211" name="Oval 67"/>
          <p:cNvSpPr>
            <a:spLocks noChangeArrowheads="1"/>
          </p:cNvSpPr>
          <p:nvPr/>
        </p:nvSpPr>
        <p:spPr bwMode="auto">
          <a:xfrm>
            <a:off x="539750" y="5734050"/>
            <a:ext cx="1728788" cy="576263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1187450" y="5445125"/>
            <a:ext cx="360363" cy="358775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1187450" y="5805488"/>
            <a:ext cx="360363" cy="358775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1187450" y="5084763"/>
            <a:ext cx="360363" cy="358775"/>
          </a:xfrm>
          <a:prstGeom prst="rect">
            <a:avLst/>
          </a:prstGeom>
          <a:solidFill>
            <a:srgbClr val="E7080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</a:t>
            </a:r>
          </a:p>
        </p:txBody>
      </p:sp>
      <p:sp>
        <p:nvSpPr>
          <p:cNvPr id="6215" name="Line 71"/>
          <p:cNvSpPr>
            <a:spLocks noChangeShapeType="1"/>
          </p:cNvSpPr>
          <p:nvPr/>
        </p:nvSpPr>
        <p:spPr bwMode="auto">
          <a:xfrm flipH="1">
            <a:off x="1762125" y="5157788"/>
            <a:ext cx="508000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16" name="Text Box 72"/>
          <p:cNvSpPr txBox="1">
            <a:spLocks noChangeArrowheads="1"/>
          </p:cNvSpPr>
          <p:nvPr/>
        </p:nvSpPr>
        <p:spPr bwMode="auto">
          <a:xfrm>
            <a:off x="1760538" y="5445125"/>
            <a:ext cx="14033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puton A B table</a:t>
            </a:r>
          </a:p>
        </p:txBody>
      </p:sp>
      <p:sp>
        <p:nvSpPr>
          <p:cNvPr id="6217" name="Oval 73"/>
          <p:cNvSpPr>
            <a:spLocks noChangeArrowheads="1"/>
          </p:cNvSpPr>
          <p:nvPr/>
        </p:nvSpPr>
        <p:spPr bwMode="auto">
          <a:xfrm>
            <a:off x="395288" y="1557338"/>
            <a:ext cx="2376487" cy="2159000"/>
          </a:xfrm>
          <a:prstGeom prst="ellipse">
            <a:avLst/>
          </a:prstGeom>
          <a:noFill/>
          <a:ln w="44280">
            <a:solidFill>
              <a:srgbClr val="E7080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18" name="Line 74"/>
          <p:cNvSpPr>
            <a:spLocks noChangeShapeType="1"/>
          </p:cNvSpPr>
          <p:nvPr/>
        </p:nvSpPr>
        <p:spPr bwMode="auto">
          <a:xfrm flipH="1" flipV="1">
            <a:off x="2482850" y="3282950"/>
            <a:ext cx="3890963" cy="2595563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19" name="Text Box 75"/>
          <p:cNvSpPr txBox="1">
            <a:spLocks noChangeArrowheads="1"/>
          </p:cNvSpPr>
          <p:nvPr/>
        </p:nvSpPr>
        <p:spPr bwMode="auto">
          <a:xfrm>
            <a:off x="5992813" y="5824538"/>
            <a:ext cx="2827337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How do we know this is the best state?</a:t>
            </a:r>
          </a:p>
        </p:txBody>
      </p:sp>
      <p:sp>
        <p:nvSpPr>
          <p:cNvPr id="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+mj-lt"/>
                <a:ea typeface="Droid Sans Fallback" charset="0"/>
                <a:cs typeface="Droid Sans Fallback" charset="0"/>
              </a:rPr>
              <a:t>Forward-Chaining Planning: Blocks World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00760" y="1285860"/>
            <a:ext cx="211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a typeface="Droid Sans Fallback" charset="0"/>
                <a:cs typeface="Droid Sans Fallback" charset="0"/>
              </a:rPr>
              <a:t>Put X on Y from Z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" grpId="0" animBg="1"/>
      <p:bldP spid="6187" grpId="0" animBg="1"/>
      <p:bldP spid="6189" grpId="0" animBg="1"/>
      <p:bldP spid="6191" grpId="0" animBg="1"/>
      <p:bldP spid="6193" grpId="0" animBg="1"/>
      <p:bldP spid="6195" grpId="0" animBg="1"/>
      <p:bldP spid="6197" grpId="0" animBg="1"/>
      <p:bldP spid="6199" grpId="0" animBg="1"/>
      <p:bldP spid="6201" grpId="0" animBg="1"/>
      <p:bldP spid="6205" grpId="0" animBg="1"/>
      <p:bldP spid="6207" grpId="0" animBg="1"/>
      <p:bldP spid="6209" grpId="0" animBg="1"/>
      <p:bldP spid="6211" grpId="0" animBg="1"/>
      <p:bldP spid="6215" grpId="0" animBg="1"/>
      <p:bldP spid="6217" grpId="0" animBg="1"/>
      <p:bldP spid="621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6663</TotalTime>
  <Words>1723</Words>
  <Application>Microsoft Office PowerPoint</Application>
  <PresentationFormat>On-screen Show (4:3)</PresentationFormat>
  <Paragraphs>563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Droid Sans Fallback</vt:lpstr>
      <vt:lpstr>Tahoma</vt:lpstr>
      <vt:lpstr>Times New Roman</vt:lpstr>
      <vt:lpstr>1_Office Theme</vt:lpstr>
      <vt:lpstr>Introduction to Artificial Intelligence</vt:lpstr>
      <vt:lpstr>Introduction to Artificial Intelligence</vt:lpstr>
      <vt:lpstr>AI Planning</vt:lpstr>
      <vt:lpstr>The Blocks World   (Domain File)</vt:lpstr>
      <vt:lpstr>The Blocks World   (Problem file)</vt:lpstr>
      <vt:lpstr>Planning</vt:lpstr>
      <vt:lpstr>Forward-Chaining Planning</vt:lpstr>
      <vt:lpstr>PowerPoint Presentation</vt:lpstr>
      <vt:lpstr>PowerPoint Presentation</vt:lpstr>
      <vt:lpstr>Domain-Independent Planning</vt:lpstr>
      <vt:lpstr>FF – Fast Forward  J. Hoffmann and B. Nebel 2001 “The FF Planning System: Fast Plan Generation through Heuristic Search” In Journal of AI Research vol 14.</vt:lpstr>
      <vt:lpstr>An example</vt:lpstr>
      <vt:lpstr>Constructing the RPG</vt:lpstr>
      <vt:lpstr>Building a Relaxed Planning Graph</vt:lpstr>
      <vt:lpstr>Example</vt:lpstr>
      <vt:lpstr>Extracting a Solution</vt:lpstr>
      <vt:lpstr>Example</vt:lpstr>
      <vt:lpstr>Example</vt:lpstr>
      <vt:lpstr>Example</vt:lpstr>
      <vt:lpstr>Now it’s your turn!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dan</dc:creator>
  <cp:lastModifiedBy>Dan</cp:lastModifiedBy>
  <cp:revision>466</cp:revision>
  <dcterms:created xsi:type="dcterms:W3CDTF">2009-02-24T19:05:35Z</dcterms:created>
  <dcterms:modified xsi:type="dcterms:W3CDTF">2017-03-18T13:40:41Z</dcterms:modified>
</cp:coreProperties>
</file>