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4" r:id="rId10"/>
    <p:sldId id="266" r:id="rId11"/>
    <p:sldId id="265" r:id="rId12"/>
    <p:sldId id="267" r:id="rId13"/>
    <p:sldId id="277" r:id="rId14"/>
    <p:sldId id="271" r:id="rId15"/>
    <p:sldId id="272" r:id="rId16"/>
    <p:sldId id="274" r:id="rId17"/>
    <p:sldId id="273" r:id="rId18"/>
    <p:sldId id="263" r:id="rId19"/>
    <p:sldId id="268" r:id="rId20"/>
    <p:sldId id="269" r:id="rId21"/>
    <p:sldId id="270" r:id="rId22"/>
    <p:sldId id="276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9223B-A2A1-48C9-AEB7-874D2B39144A}" type="datetimeFigureOut">
              <a:rPr lang="en-US" smtClean="0"/>
              <a:pPr/>
              <a:t>3/17/2017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5A8B5-CCFB-478C-A41E-FE6434ACC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1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2FD0-B94B-441F-983A-FA35E30B72E3}" type="datetimeFigureOut">
              <a:rPr lang="en-GB" smtClean="0"/>
              <a:pPr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0C05-82EB-497D-BA1A-81094BFFC6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93215"/>
            <a:ext cx="6000792" cy="375049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7155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asellaDiTesto 8"/>
          <p:cNvSpPr txBox="1"/>
          <p:nvPr/>
        </p:nvSpPr>
        <p:spPr>
          <a:xfrm>
            <a:off x="3143240" y="1142984"/>
            <a:ext cx="2857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Rectangle Packing</a:t>
            </a:r>
            <a:endParaRPr lang="en-GB" sz="3200" b="1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9077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9077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226774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226774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85"/>
          <p:cNvGrpSpPr/>
          <p:nvPr/>
        </p:nvGrpSpPr>
        <p:grpSpPr>
          <a:xfrm>
            <a:off x="1907704" y="4005064"/>
            <a:ext cx="720080" cy="720080"/>
            <a:chOff x="1907704" y="4005064"/>
            <a:chExt cx="720080" cy="720080"/>
          </a:xfrm>
        </p:grpSpPr>
        <p:sp>
          <p:nvSpPr>
            <p:cNvPr id="162" name="Rectangle 161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62778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62778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62778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262778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98782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298782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98782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98782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301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</p:grpSpPr>
        <p:sp>
          <p:nvSpPr>
            <p:cNvPr id="157" name="Rectangle 156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334786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334786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/>
          <p:cNvSpPr/>
          <p:nvPr/>
        </p:nvSpPr>
        <p:spPr>
          <a:xfrm>
            <a:off x="33478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/>
          <p:cNvSpPr/>
          <p:nvPr/>
        </p:nvSpPr>
        <p:spPr>
          <a:xfrm>
            <a:off x="334786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3707904" y="11247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3707904" y="14847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3707904" y="18448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3707904" y="22048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3707904" y="25649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3707904" y="29249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37079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/>
          <p:cNvSpPr/>
          <p:nvPr/>
        </p:nvSpPr>
        <p:spPr>
          <a:xfrm>
            <a:off x="37079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70790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/>
          <p:cNvSpPr/>
          <p:nvPr/>
        </p:nvSpPr>
        <p:spPr>
          <a:xfrm>
            <a:off x="370790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48"/>
          <p:cNvGrpSpPr/>
          <p:nvPr/>
        </p:nvGrpSpPr>
        <p:grpSpPr>
          <a:xfrm>
            <a:off x="4067944" y="1124744"/>
            <a:ext cx="720080" cy="3600400"/>
            <a:chOff x="4067944" y="1124744"/>
            <a:chExt cx="720080" cy="3600400"/>
          </a:xfrm>
        </p:grpSpPr>
        <p:sp>
          <p:nvSpPr>
            <p:cNvPr id="217" name="Rectangle 21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249"/>
          <p:cNvGrpSpPr/>
          <p:nvPr/>
        </p:nvGrpSpPr>
        <p:grpSpPr>
          <a:xfrm>
            <a:off x="4788024" y="1124744"/>
            <a:ext cx="720080" cy="3600400"/>
            <a:chOff x="4067944" y="1124744"/>
            <a:chExt cx="720080" cy="3600400"/>
          </a:xfrm>
        </p:grpSpPr>
        <p:sp>
          <p:nvSpPr>
            <p:cNvPr id="251" name="Rectangle 250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1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302"/>
          <p:cNvGrpSpPr/>
          <p:nvPr/>
        </p:nvGrpSpPr>
        <p:grpSpPr>
          <a:xfrm>
            <a:off x="6228184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4" name="Rectangle 303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4" name="Rectangle 373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1" name="Rectangle 3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179512" y="1844824"/>
            <a:ext cx="15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area: 100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779912" y="645333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area: 88</a:t>
            </a:r>
          </a:p>
        </p:txBody>
      </p:sp>
      <p:grpSp>
        <p:nvGrpSpPr>
          <p:cNvPr id="292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7" name="Rectangle 296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9077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9077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226774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226774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6" name="Group 285"/>
          <p:cNvGrpSpPr/>
          <p:nvPr/>
        </p:nvGrpSpPr>
        <p:grpSpPr>
          <a:xfrm>
            <a:off x="1907704" y="4005064"/>
            <a:ext cx="720080" cy="720080"/>
            <a:chOff x="1907704" y="4005064"/>
            <a:chExt cx="720080" cy="720080"/>
          </a:xfrm>
        </p:grpSpPr>
        <p:sp>
          <p:nvSpPr>
            <p:cNvPr id="162" name="Rectangle 161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62778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62778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62778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262778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98782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298782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98782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98782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2" name="Group 301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</p:grpSpPr>
        <p:sp>
          <p:nvSpPr>
            <p:cNvPr id="157" name="Rectangle 156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334786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334786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/>
          <p:cNvSpPr/>
          <p:nvPr/>
        </p:nvSpPr>
        <p:spPr>
          <a:xfrm>
            <a:off x="33478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/>
          <p:cNvSpPr/>
          <p:nvPr/>
        </p:nvSpPr>
        <p:spPr>
          <a:xfrm>
            <a:off x="334786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3707904" y="11247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3707904" y="14847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3707904" y="18448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3707904" y="22048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3707904" y="25649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3707904" y="29249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37079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/>
          <p:cNvSpPr/>
          <p:nvPr/>
        </p:nvSpPr>
        <p:spPr>
          <a:xfrm>
            <a:off x="37079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70790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/>
          <p:cNvSpPr/>
          <p:nvPr/>
        </p:nvSpPr>
        <p:spPr>
          <a:xfrm>
            <a:off x="370790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9" name="Group 248"/>
          <p:cNvGrpSpPr/>
          <p:nvPr/>
        </p:nvGrpSpPr>
        <p:grpSpPr>
          <a:xfrm>
            <a:off x="4067944" y="1124744"/>
            <a:ext cx="720080" cy="3600400"/>
            <a:chOff x="4067944" y="1124744"/>
            <a:chExt cx="720080" cy="3600400"/>
          </a:xfrm>
        </p:grpSpPr>
        <p:sp>
          <p:nvSpPr>
            <p:cNvPr id="217" name="Rectangle 21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788024" y="1124744"/>
            <a:ext cx="720080" cy="3600400"/>
            <a:chOff x="4067944" y="1124744"/>
            <a:chExt cx="720080" cy="3600400"/>
          </a:xfrm>
        </p:grpSpPr>
        <p:sp>
          <p:nvSpPr>
            <p:cNvPr id="251" name="Rectangle 250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707904" y="112474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707904" y="220486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427984" y="1124744"/>
            <a:ext cx="720080" cy="720080"/>
            <a:chOff x="5940152" y="2348880"/>
            <a:chExt cx="720080" cy="720080"/>
          </a:xfrm>
        </p:grpSpPr>
        <p:grpSp>
          <p:nvGrpSpPr>
            <p:cNvPr id="335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427984" y="184482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427984" y="256490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4" name="Rectangle 303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7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5148064" y="112474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5148064" y="184482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148064" y="256490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478802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907704" y="328498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359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0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65" name="Group 364"/>
          <p:cNvGrpSpPr/>
          <p:nvPr/>
        </p:nvGrpSpPr>
        <p:grpSpPr>
          <a:xfrm>
            <a:off x="2987824" y="328498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366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4" name="Rectangle 373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0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1" name="Rectangle 3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7" name="Group 376"/>
          <p:cNvGrpSpPr/>
          <p:nvPr/>
        </p:nvGrpSpPr>
        <p:grpSpPr>
          <a:xfrm>
            <a:off x="4788024" y="328498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0" name="TextBox 379"/>
          <p:cNvSpPr txBox="1"/>
          <p:nvPr/>
        </p:nvSpPr>
        <p:spPr>
          <a:xfrm>
            <a:off x="1907704" y="5589240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Wasted space: 12</a:t>
            </a:r>
          </a:p>
        </p:txBody>
      </p:sp>
      <p:grpSp>
        <p:nvGrpSpPr>
          <p:cNvPr id="381" name="Group 380"/>
          <p:cNvGrpSpPr/>
          <p:nvPr/>
        </p:nvGrpSpPr>
        <p:grpSpPr>
          <a:xfrm>
            <a:off x="4067944" y="328498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2" name="Rectangle 381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8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9" name="Rectangle 388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5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6" name="Rectangle 395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2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403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06" name="Rectangle 405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4" name="Rectangle 403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8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9" name="Rectangle 408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3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4" name="Rectangle 413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8" name="Group 302"/>
          <p:cNvGrpSpPr/>
          <p:nvPr/>
        </p:nvGrpSpPr>
        <p:grpSpPr>
          <a:xfrm>
            <a:off x="6228184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9" name="Rectangle 418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2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444" name="Rectangle 44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0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1" name="Rectangle 450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3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4" name="Rectangle 453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6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7" name="Rectangle 45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60" name="Rectangle 45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2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6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71" name="Rectangle 4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4" name="Rectangle 463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7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68" name="Rectangle 467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4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75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83" name="Rectangle 48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6" name="Rectangle 47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9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80" name="Rectangle 479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6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87" name="Rectangle 48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0" name="Rectangle 48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6" name="TextBox 495"/>
          <p:cNvSpPr txBox="1"/>
          <p:nvPr/>
        </p:nvSpPr>
        <p:spPr>
          <a:xfrm>
            <a:off x="0" y="0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One possible packing: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9077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9077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226774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226774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85"/>
          <p:cNvGrpSpPr/>
          <p:nvPr/>
        </p:nvGrpSpPr>
        <p:grpSpPr>
          <a:xfrm>
            <a:off x="1907704" y="4005064"/>
            <a:ext cx="720080" cy="720080"/>
            <a:chOff x="1907704" y="4005064"/>
            <a:chExt cx="720080" cy="720080"/>
          </a:xfrm>
        </p:grpSpPr>
        <p:sp>
          <p:nvSpPr>
            <p:cNvPr id="162" name="Rectangle 161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62778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62778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62778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262778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98782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298782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98782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98782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301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</p:grpSpPr>
        <p:sp>
          <p:nvSpPr>
            <p:cNvPr id="157" name="Rectangle 156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334786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334786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/>
          <p:cNvSpPr/>
          <p:nvPr/>
        </p:nvSpPr>
        <p:spPr>
          <a:xfrm>
            <a:off x="33478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/>
          <p:cNvSpPr/>
          <p:nvPr/>
        </p:nvSpPr>
        <p:spPr>
          <a:xfrm>
            <a:off x="334786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3707904" y="11247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3707904" y="14847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3707904" y="18448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3707904" y="22048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3707904" y="25649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3707904" y="29249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37079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/>
          <p:cNvSpPr/>
          <p:nvPr/>
        </p:nvSpPr>
        <p:spPr>
          <a:xfrm>
            <a:off x="37079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70790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/>
          <p:cNvSpPr/>
          <p:nvPr/>
        </p:nvSpPr>
        <p:spPr>
          <a:xfrm>
            <a:off x="370790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48"/>
          <p:cNvGrpSpPr/>
          <p:nvPr/>
        </p:nvGrpSpPr>
        <p:grpSpPr>
          <a:xfrm>
            <a:off x="4067944" y="1124744"/>
            <a:ext cx="720080" cy="3600400"/>
            <a:chOff x="4067944" y="1124744"/>
            <a:chExt cx="720080" cy="3600400"/>
          </a:xfrm>
        </p:grpSpPr>
        <p:sp>
          <p:nvSpPr>
            <p:cNvPr id="217" name="Rectangle 21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249"/>
          <p:cNvGrpSpPr/>
          <p:nvPr/>
        </p:nvGrpSpPr>
        <p:grpSpPr>
          <a:xfrm>
            <a:off x="4788024" y="1124744"/>
            <a:ext cx="720080" cy="3600400"/>
            <a:chOff x="4067944" y="1124744"/>
            <a:chExt cx="720080" cy="3600400"/>
          </a:xfrm>
        </p:grpSpPr>
        <p:sp>
          <p:nvSpPr>
            <p:cNvPr id="251" name="Rectangle 250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271"/>
          <p:cNvGrpSpPr/>
          <p:nvPr/>
        </p:nvGrpSpPr>
        <p:grpSpPr>
          <a:xfrm>
            <a:off x="4788024" y="112474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78"/>
          <p:cNvGrpSpPr/>
          <p:nvPr/>
        </p:nvGrpSpPr>
        <p:grpSpPr>
          <a:xfrm>
            <a:off x="1907704" y="220486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347"/>
          <p:cNvGrpSpPr/>
          <p:nvPr/>
        </p:nvGrpSpPr>
        <p:grpSpPr>
          <a:xfrm>
            <a:off x="3347864" y="3284984"/>
            <a:ext cx="720080" cy="720080"/>
            <a:chOff x="5940152" y="2348880"/>
            <a:chExt cx="720080" cy="720080"/>
          </a:xfrm>
        </p:grpSpPr>
        <p:grpSp>
          <p:nvGrpSpPr>
            <p:cNvPr id="1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91"/>
          <p:cNvGrpSpPr/>
          <p:nvPr/>
        </p:nvGrpSpPr>
        <p:grpSpPr>
          <a:xfrm>
            <a:off x="4067944" y="328498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296"/>
          <p:cNvGrpSpPr/>
          <p:nvPr/>
        </p:nvGrpSpPr>
        <p:grpSpPr>
          <a:xfrm>
            <a:off x="2627784" y="328498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302"/>
          <p:cNvGrpSpPr/>
          <p:nvPr/>
        </p:nvGrpSpPr>
        <p:grpSpPr>
          <a:xfrm>
            <a:off x="2987824" y="1124744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4" name="Rectangle 303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335"/>
          <p:cNvGrpSpPr/>
          <p:nvPr/>
        </p:nvGrpSpPr>
        <p:grpSpPr>
          <a:xfrm>
            <a:off x="334786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38"/>
          <p:cNvGrpSpPr/>
          <p:nvPr/>
        </p:nvGrpSpPr>
        <p:grpSpPr>
          <a:xfrm>
            <a:off x="370790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341"/>
          <p:cNvGrpSpPr/>
          <p:nvPr/>
        </p:nvGrpSpPr>
        <p:grpSpPr>
          <a:xfrm>
            <a:off x="406794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44"/>
          <p:cNvGrpSpPr/>
          <p:nvPr/>
        </p:nvGrpSpPr>
        <p:grpSpPr>
          <a:xfrm>
            <a:off x="298782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363"/>
          <p:cNvGrpSpPr/>
          <p:nvPr/>
        </p:nvGrpSpPr>
        <p:grpSpPr>
          <a:xfrm>
            <a:off x="1907704" y="112474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376"/>
          <p:cNvGrpSpPr/>
          <p:nvPr/>
        </p:nvGrpSpPr>
        <p:grpSpPr>
          <a:xfrm>
            <a:off x="262778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0" name="TextBox 379"/>
          <p:cNvSpPr txBox="1"/>
          <p:nvPr/>
        </p:nvSpPr>
        <p:spPr>
          <a:xfrm>
            <a:off x="2195736" y="5733256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Wasted space: 18</a:t>
            </a:r>
          </a:p>
        </p:txBody>
      </p:sp>
      <p:grpSp>
        <p:nvGrpSpPr>
          <p:cNvPr id="26" name="Group 380"/>
          <p:cNvGrpSpPr/>
          <p:nvPr/>
        </p:nvGrpSpPr>
        <p:grpSpPr>
          <a:xfrm>
            <a:off x="1907704" y="328498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2" name="Rectangle 381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7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8" name="Rectangle 227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6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7" name="Rectangle 286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5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336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45" name="Rectangle 344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39" name="Rectangle 338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9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0" name="Rectangle 349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0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4" name="Rectangle 363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7" name="Group 302"/>
          <p:cNvGrpSpPr/>
          <p:nvPr/>
        </p:nvGrpSpPr>
        <p:grpSpPr>
          <a:xfrm>
            <a:off x="6228184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81" name="Rectangle 380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0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412" name="Rectangle 411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1" name="Rectangle 390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8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19" name="Rectangle 418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1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22" name="Rectangle 421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4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25" name="Rectangle 424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7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28" name="Rectangle 42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0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31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39" name="Rectangle 438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2" name="Rectangle 431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5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36" name="Rectangle 435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2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4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51" name="Rectangle 45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4" name="Rectangle 443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7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48" name="Rectangle 447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54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5" name="Rectangle 454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7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58" name="Rectangle 457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0" y="0"/>
            <a:ext cx="449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Another possible packing: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insights into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you don’t want to waste space you are better off packing rectangles into corners first.</a:t>
            </a:r>
          </a:p>
          <a:p>
            <a:r>
              <a:rPr lang="en-GB" dirty="0"/>
              <a:t>If you don’t pack big things early on, you probably never will.</a:t>
            </a:r>
          </a:p>
          <a:p>
            <a:r>
              <a:rPr lang="en-GB" dirty="0"/>
              <a:t>This leads to a greedy strategy.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do very well by using a greedy approach that places the rectangles in decreasing order of size, always as far left, then as high up, as possible.</a:t>
            </a:r>
          </a:p>
          <a:p>
            <a:r>
              <a:rPr lang="en-GB" dirty="0"/>
              <a:t>Strategy: order the rectangles by decreasing area (break ties randomly); place them one by one till enclosing rectangle is filled.</a:t>
            </a:r>
          </a:p>
          <a:p>
            <a:r>
              <a:rPr lang="en-GB" dirty="0"/>
              <a:t>No search!</a:t>
            </a:r>
          </a:p>
          <a:p>
            <a:r>
              <a:rPr lang="en-GB" dirty="0"/>
              <a:t>Is this optimal?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9077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9077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226774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226774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85"/>
          <p:cNvGrpSpPr/>
          <p:nvPr/>
        </p:nvGrpSpPr>
        <p:grpSpPr>
          <a:xfrm>
            <a:off x="1907704" y="4005064"/>
            <a:ext cx="720080" cy="720080"/>
            <a:chOff x="1907704" y="4005064"/>
            <a:chExt cx="720080" cy="720080"/>
          </a:xfrm>
        </p:grpSpPr>
        <p:sp>
          <p:nvSpPr>
            <p:cNvPr id="162" name="Rectangle 161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62778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62778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62778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262778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98782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298782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98782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98782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301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</p:grpSpPr>
        <p:sp>
          <p:nvSpPr>
            <p:cNvPr id="157" name="Rectangle 156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334786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334786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/>
          <p:cNvSpPr/>
          <p:nvPr/>
        </p:nvSpPr>
        <p:spPr>
          <a:xfrm>
            <a:off x="33478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/>
          <p:cNvSpPr/>
          <p:nvPr/>
        </p:nvSpPr>
        <p:spPr>
          <a:xfrm>
            <a:off x="334786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3707904" y="11247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3707904" y="14847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3707904" y="18448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3707904" y="22048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3707904" y="25649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3707904" y="29249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37079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/>
          <p:cNvSpPr/>
          <p:nvPr/>
        </p:nvSpPr>
        <p:spPr>
          <a:xfrm>
            <a:off x="37079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70790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/>
          <p:cNvSpPr/>
          <p:nvPr/>
        </p:nvSpPr>
        <p:spPr>
          <a:xfrm>
            <a:off x="370790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48"/>
          <p:cNvGrpSpPr/>
          <p:nvPr/>
        </p:nvGrpSpPr>
        <p:grpSpPr>
          <a:xfrm>
            <a:off x="4067944" y="1124744"/>
            <a:ext cx="720080" cy="3600400"/>
            <a:chOff x="4067944" y="1124744"/>
            <a:chExt cx="720080" cy="3600400"/>
          </a:xfrm>
        </p:grpSpPr>
        <p:sp>
          <p:nvSpPr>
            <p:cNvPr id="217" name="Rectangle 21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249"/>
          <p:cNvGrpSpPr/>
          <p:nvPr/>
        </p:nvGrpSpPr>
        <p:grpSpPr>
          <a:xfrm>
            <a:off x="4788024" y="1124744"/>
            <a:ext cx="720080" cy="3600400"/>
            <a:chOff x="4067944" y="1124744"/>
            <a:chExt cx="720080" cy="3600400"/>
          </a:xfrm>
        </p:grpSpPr>
        <p:sp>
          <p:nvSpPr>
            <p:cNvPr id="251" name="Rectangle 250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271"/>
          <p:cNvGrpSpPr/>
          <p:nvPr/>
        </p:nvGrpSpPr>
        <p:grpSpPr>
          <a:xfrm>
            <a:off x="3707904" y="112474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78"/>
          <p:cNvGrpSpPr/>
          <p:nvPr/>
        </p:nvGrpSpPr>
        <p:grpSpPr>
          <a:xfrm>
            <a:off x="3707904" y="220486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347"/>
          <p:cNvGrpSpPr/>
          <p:nvPr/>
        </p:nvGrpSpPr>
        <p:grpSpPr>
          <a:xfrm>
            <a:off x="4427984" y="1124744"/>
            <a:ext cx="720080" cy="720080"/>
            <a:chOff x="5940152" y="2348880"/>
            <a:chExt cx="720080" cy="720080"/>
          </a:xfrm>
        </p:grpSpPr>
        <p:grpSp>
          <p:nvGrpSpPr>
            <p:cNvPr id="1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91"/>
          <p:cNvGrpSpPr/>
          <p:nvPr/>
        </p:nvGrpSpPr>
        <p:grpSpPr>
          <a:xfrm>
            <a:off x="4427984" y="184482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296"/>
          <p:cNvGrpSpPr/>
          <p:nvPr/>
        </p:nvGrpSpPr>
        <p:grpSpPr>
          <a:xfrm>
            <a:off x="4427984" y="256490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302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4" name="Rectangle 303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335"/>
          <p:cNvGrpSpPr/>
          <p:nvPr/>
        </p:nvGrpSpPr>
        <p:grpSpPr>
          <a:xfrm>
            <a:off x="5148064" y="112474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38"/>
          <p:cNvGrpSpPr/>
          <p:nvPr/>
        </p:nvGrpSpPr>
        <p:grpSpPr>
          <a:xfrm>
            <a:off x="5148064" y="184482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341"/>
          <p:cNvGrpSpPr/>
          <p:nvPr/>
        </p:nvGrpSpPr>
        <p:grpSpPr>
          <a:xfrm>
            <a:off x="5148064" y="256490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44"/>
          <p:cNvGrpSpPr/>
          <p:nvPr/>
        </p:nvGrpSpPr>
        <p:grpSpPr>
          <a:xfrm>
            <a:off x="4788024" y="400506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363"/>
          <p:cNvGrpSpPr/>
          <p:nvPr/>
        </p:nvGrpSpPr>
        <p:grpSpPr>
          <a:xfrm>
            <a:off x="1907704" y="328498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 364"/>
          <p:cNvGrpSpPr/>
          <p:nvPr/>
        </p:nvGrpSpPr>
        <p:grpSpPr>
          <a:xfrm>
            <a:off x="2987824" y="328498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4" name="Rectangle 373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1" name="Rectangle 3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376"/>
          <p:cNvGrpSpPr/>
          <p:nvPr/>
        </p:nvGrpSpPr>
        <p:grpSpPr>
          <a:xfrm>
            <a:off x="4788024" y="328498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0" name="TextBox 379"/>
          <p:cNvSpPr txBox="1"/>
          <p:nvPr/>
        </p:nvSpPr>
        <p:spPr>
          <a:xfrm>
            <a:off x="899592" y="5949280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Wasted space: 12</a:t>
            </a:r>
          </a:p>
        </p:txBody>
      </p:sp>
      <p:grpSp>
        <p:nvGrpSpPr>
          <p:cNvPr id="26" name="Group 380"/>
          <p:cNvGrpSpPr/>
          <p:nvPr/>
        </p:nvGrpSpPr>
        <p:grpSpPr>
          <a:xfrm>
            <a:off x="4067944" y="328498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2" name="Rectangle 381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9" name="Rectangle 388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6" name="Rectangle 395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3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06" name="Rectangle 405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4" name="Rectangle 403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9" name="Rectangle 408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4" name="Rectangle 413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302"/>
          <p:cNvGrpSpPr/>
          <p:nvPr/>
        </p:nvGrpSpPr>
        <p:grpSpPr>
          <a:xfrm>
            <a:off x="6228184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9" name="Rectangle 418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0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444" name="Rectangle 44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1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1" name="Rectangle 450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4" name="Rectangle 453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57" name="Rectangle 45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4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60" name="Rectangle 45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5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136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71" name="Rectangle 4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4" name="Rectangle 463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7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68" name="Rectangle 467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8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139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83" name="Rectangle 48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6" name="Rectangle 47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0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80" name="Rectangle 479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41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87" name="Rectangle 48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2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0" name="Rectangle 48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0" y="0"/>
            <a:ext cx="2865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Greedy Solution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3275856" y="6165304"/>
            <a:ext cx="183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Optimal!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5536" y="1124744"/>
            <a:ext cx="3600400" cy="3600400"/>
            <a:chOff x="1907704" y="1124744"/>
            <a:chExt cx="3600400" cy="3600400"/>
          </a:xfrm>
        </p:grpSpPr>
        <p:sp>
          <p:nvSpPr>
            <p:cNvPr id="160" name="Rectangle 159"/>
            <p:cNvSpPr/>
            <p:nvPr/>
          </p:nvSpPr>
          <p:spPr>
            <a:xfrm>
              <a:off x="190770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0770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677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677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285"/>
            <p:cNvGrpSpPr/>
            <p:nvPr/>
          </p:nvGrpSpPr>
          <p:grpSpPr>
            <a:xfrm>
              <a:off x="1907704" y="4005064"/>
              <a:ext cx="720080" cy="720080"/>
              <a:chOff x="1907704" y="4005064"/>
              <a:chExt cx="720080" cy="72008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90770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90770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2677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2677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7" name="Rectangle 196"/>
            <p:cNvSpPr/>
            <p:nvPr/>
          </p:nvSpPr>
          <p:spPr>
            <a:xfrm>
              <a:off x="26277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6277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277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6277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98782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8782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8782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8782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301"/>
            <p:cNvGrpSpPr/>
            <p:nvPr/>
          </p:nvGrpSpPr>
          <p:grpSpPr>
            <a:xfrm>
              <a:off x="1907704" y="1124744"/>
              <a:ext cx="1800200" cy="2160240"/>
              <a:chOff x="1907704" y="1124744"/>
              <a:chExt cx="1800200" cy="216024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90770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0770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90770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" name="Group 270"/>
              <p:cNvGrpSpPr/>
              <p:nvPr/>
            </p:nvGrpSpPr>
            <p:grpSpPr>
              <a:xfrm>
                <a:off x="1907704" y="1124744"/>
                <a:ext cx="720080" cy="1080120"/>
                <a:chOff x="1907704" y="1124744"/>
                <a:chExt cx="720080" cy="108012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90770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190770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190770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226774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26774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226774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0" name="Rectangle 169"/>
              <p:cNvSpPr/>
              <p:nvPr/>
            </p:nvSpPr>
            <p:spPr>
              <a:xfrm>
                <a:off x="22677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2677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2677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6277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6277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6277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6277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6277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6277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98782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98782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98782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98782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8782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98782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34786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34786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34786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34786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34786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34786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334786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34786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4786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34786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0790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0790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0790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7079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079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7079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70790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70790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079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7079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248"/>
            <p:cNvGrpSpPr/>
            <p:nvPr/>
          </p:nvGrpSpPr>
          <p:grpSpPr>
            <a:xfrm>
              <a:off x="4067944" y="1124744"/>
              <a:ext cx="720080" cy="3600400"/>
              <a:chOff x="4067944" y="1124744"/>
              <a:chExt cx="720080" cy="36004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249"/>
            <p:cNvGrpSpPr/>
            <p:nvPr/>
          </p:nvGrpSpPr>
          <p:grpSpPr>
            <a:xfrm>
              <a:off x="4788024" y="1124744"/>
              <a:ext cx="720080" cy="3600400"/>
              <a:chOff x="4067944" y="1124744"/>
              <a:chExt cx="720080" cy="36004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1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302"/>
          <p:cNvGrpSpPr/>
          <p:nvPr/>
        </p:nvGrpSpPr>
        <p:grpSpPr>
          <a:xfrm>
            <a:off x="6228184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4" name="Rectangle 303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4" name="Rectangle 373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1" name="Rectangle 3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7" name="Rectangle 296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9" name="Group 363"/>
          <p:cNvGrpSpPr/>
          <p:nvPr/>
        </p:nvGrpSpPr>
        <p:grpSpPr>
          <a:xfrm>
            <a:off x="395536" y="328498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5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42" name="Rectangle 341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6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287" name="Rectangle 286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0" name="Group 302"/>
          <p:cNvGrpSpPr/>
          <p:nvPr/>
        </p:nvGrpSpPr>
        <p:grpSpPr>
          <a:xfrm>
            <a:off x="395536" y="1124744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1" name="Rectangle 350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0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96" name="Rectangle 395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4" name="Rectangle 363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2" name="Group 363"/>
          <p:cNvGrpSpPr/>
          <p:nvPr/>
        </p:nvGrpSpPr>
        <p:grpSpPr>
          <a:xfrm>
            <a:off x="4788024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0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11" name="Rectangle 41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4" name="Rectangle 403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7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08" name="Rectangle 407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4" name="Group 363"/>
          <p:cNvGrpSpPr/>
          <p:nvPr/>
        </p:nvGrpSpPr>
        <p:grpSpPr>
          <a:xfrm>
            <a:off x="1475656" y="328498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15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23" name="Rectangle 42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6" name="Rectangle 41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9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20" name="Rectangle 419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6" name="Group 364"/>
          <p:cNvGrpSpPr/>
          <p:nvPr/>
        </p:nvGrpSpPr>
        <p:grpSpPr>
          <a:xfrm>
            <a:off x="2195736" y="1124744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27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35" name="Rectangle 434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8" name="Rectangle 427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32" name="Rectangle 431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38" name="Group 271"/>
          <p:cNvGrpSpPr/>
          <p:nvPr/>
        </p:nvGrpSpPr>
        <p:grpSpPr>
          <a:xfrm>
            <a:off x="2195736" y="220486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9" name="Rectangle 438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5" name="Group 278"/>
          <p:cNvGrpSpPr/>
          <p:nvPr/>
        </p:nvGrpSpPr>
        <p:grpSpPr>
          <a:xfrm>
            <a:off x="2555776" y="328498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46" name="Rectangle 445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2" name="Group 278"/>
          <p:cNvGrpSpPr/>
          <p:nvPr/>
        </p:nvGrpSpPr>
        <p:grpSpPr>
          <a:xfrm>
            <a:off x="2915816" y="2204864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53" name="Rectangle 45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347"/>
          <p:cNvGrpSpPr/>
          <p:nvPr/>
        </p:nvGrpSpPr>
        <p:grpSpPr>
          <a:xfrm>
            <a:off x="3275856" y="1124744"/>
            <a:ext cx="720080" cy="720080"/>
            <a:chOff x="5940152" y="2348880"/>
            <a:chExt cx="720080" cy="720080"/>
          </a:xfrm>
        </p:grpSpPr>
        <p:grpSp>
          <p:nvGrpSpPr>
            <p:cNvPr id="46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63" name="Rectangle 462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1" name="Rectangle 460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5" name="Group 291"/>
          <p:cNvGrpSpPr/>
          <p:nvPr/>
        </p:nvGrpSpPr>
        <p:grpSpPr>
          <a:xfrm>
            <a:off x="3275856" y="328498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6" name="Rectangle 465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0" name="Group 296"/>
          <p:cNvGrpSpPr/>
          <p:nvPr/>
        </p:nvGrpSpPr>
        <p:grpSpPr>
          <a:xfrm>
            <a:off x="3275856" y="4005064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1" name="Rectangle 470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5" name="Group 335"/>
          <p:cNvGrpSpPr/>
          <p:nvPr/>
        </p:nvGrpSpPr>
        <p:grpSpPr>
          <a:xfrm>
            <a:off x="3635896" y="184482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76" name="Rectangle 47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8" name="Group 341"/>
          <p:cNvGrpSpPr/>
          <p:nvPr/>
        </p:nvGrpSpPr>
        <p:grpSpPr>
          <a:xfrm>
            <a:off x="3635896" y="2564904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79" name="Rectangle 478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1" name="TextBox 480"/>
          <p:cNvSpPr txBox="1"/>
          <p:nvPr/>
        </p:nvSpPr>
        <p:spPr>
          <a:xfrm>
            <a:off x="0" y="0"/>
            <a:ext cx="2837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Greedy solution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467544" y="5301208"/>
            <a:ext cx="135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Packed: 91</a:t>
            </a:r>
          </a:p>
          <a:p>
            <a:r>
              <a:rPr lang="en-GB" dirty="0"/>
              <a:t>Wasted: 9</a:t>
            </a:r>
          </a:p>
          <a:p>
            <a:r>
              <a:rPr lang="en-GB" dirty="0"/>
              <a:t>Unpacked: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388"/>
          <p:cNvGrpSpPr/>
          <p:nvPr/>
        </p:nvGrpSpPr>
        <p:grpSpPr>
          <a:xfrm>
            <a:off x="395536" y="1196752"/>
            <a:ext cx="3600400" cy="3600400"/>
            <a:chOff x="1907704" y="1124744"/>
            <a:chExt cx="3600400" cy="3600400"/>
          </a:xfrm>
        </p:grpSpPr>
        <p:sp>
          <p:nvSpPr>
            <p:cNvPr id="160" name="Rectangle 159"/>
            <p:cNvSpPr/>
            <p:nvPr/>
          </p:nvSpPr>
          <p:spPr>
            <a:xfrm>
              <a:off x="190770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0770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677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677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285"/>
            <p:cNvGrpSpPr/>
            <p:nvPr/>
          </p:nvGrpSpPr>
          <p:grpSpPr>
            <a:xfrm>
              <a:off x="1907704" y="4005064"/>
              <a:ext cx="720080" cy="720080"/>
              <a:chOff x="1907704" y="4005064"/>
              <a:chExt cx="720080" cy="72008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90770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90770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2677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2677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7" name="Rectangle 196"/>
            <p:cNvSpPr/>
            <p:nvPr/>
          </p:nvSpPr>
          <p:spPr>
            <a:xfrm>
              <a:off x="26277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6277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277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6277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98782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8782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8782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8782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301"/>
            <p:cNvGrpSpPr/>
            <p:nvPr/>
          </p:nvGrpSpPr>
          <p:grpSpPr>
            <a:xfrm>
              <a:off x="1907704" y="1124744"/>
              <a:ext cx="1800200" cy="2160240"/>
              <a:chOff x="1907704" y="1124744"/>
              <a:chExt cx="1800200" cy="216024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90770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0770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90770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" name="Group 270"/>
              <p:cNvGrpSpPr/>
              <p:nvPr/>
            </p:nvGrpSpPr>
            <p:grpSpPr>
              <a:xfrm>
                <a:off x="1907704" y="1124744"/>
                <a:ext cx="720080" cy="1080120"/>
                <a:chOff x="1907704" y="1124744"/>
                <a:chExt cx="720080" cy="108012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90770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190770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190770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226774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26774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226774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0" name="Rectangle 169"/>
              <p:cNvSpPr/>
              <p:nvPr/>
            </p:nvSpPr>
            <p:spPr>
              <a:xfrm>
                <a:off x="22677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2677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2677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6277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6277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6277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6277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6277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6277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98782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98782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98782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98782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98782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98782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34786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34786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34786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34786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34786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34786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334786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34786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4786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34786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0790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0790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0790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7079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079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7079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70790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70790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079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7079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248"/>
            <p:cNvGrpSpPr/>
            <p:nvPr/>
          </p:nvGrpSpPr>
          <p:grpSpPr>
            <a:xfrm>
              <a:off x="4067944" y="1124744"/>
              <a:ext cx="720080" cy="3600400"/>
              <a:chOff x="4067944" y="1124744"/>
              <a:chExt cx="720080" cy="36004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249"/>
            <p:cNvGrpSpPr/>
            <p:nvPr/>
          </p:nvGrpSpPr>
          <p:grpSpPr>
            <a:xfrm>
              <a:off x="4788024" y="1124744"/>
              <a:ext cx="720080" cy="3600400"/>
              <a:chOff x="4067944" y="1124744"/>
              <a:chExt cx="720080" cy="36004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271"/>
          <p:cNvGrpSpPr/>
          <p:nvPr/>
        </p:nvGrpSpPr>
        <p:grpSpPr>
          <a:xfrm>
            <a:off x="3275856" y="1196752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78"/>
          <p:cNvGrpSpPr/>
          <p:nvPr/>
        </p:nvGrpSpPr>
        <p:grpSpPr>
          <a:xfrm>
            <a:off x="3275856" y="2276872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347"/>
          <p:cNvGrpSpPr/>
          <p:nvPr/>
        </p:nvGrpSpPr>
        <p:grpSpPr>
          <a:xfrm>
            <a:off x="1115616" y="3356992"/>
            <a:ext cx="720080" cy="720080"/>
            <a:chOff x="5940152" y="2348880"/>
            <a:chExt cx="720080" cy="720080"/>
          </a:xfrm>
        </p:grpSpPr>
        <p:grpSp>
          <p:nvGrpSpPr>
            <p:cNvPr id="1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91"/>
          <p:cNvGrpSpPr/>
          <p:nvPr/>
        </p:nvGrpSpPr>
        <p:grpSpPr>
          <a:xfrm>
            <a:off x="1835696" y="33569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335"/>
          <p:cNvGrpSpPr/>
          <p:nvPr/>
        </p:nvGrpSpPr>
        <p:grpSpPr>
          <a:xfrm>
            <a:off x="1115616" y="4077072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38"/>
          <p:cNvGrpSpPr/>
          <p:nvPr/>
        </p:nvGrpSpPr>
        <p:grpSpPr>
          <a:xfrm>
            <a:off x="2195736" y="4077072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341"/>
          <p:cNvGrpSpPr/>
          <p:nvPr/>
        </p:nvGrpSpPr>
        <p:grpSpPr>
          <a:xfrm>
            <a:off x="1475656" y="4077072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44"/>
          <p:cNvGrpSpPr/>
          <p:nvPr/>
        </p:nvGrpSpPr>
        <p:grpSpPr>
          <a:xfrm>
            <a:off x="3635896" y="3356992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363"/>
          <p:cNvGrpSpPr/>
          <p:nvPr/>
        </p:nvGrpSpPr>
        <p:grpSpPr>
          <a:xfrm>
            <a:off x="2555776" y="3356992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376"/>
          <p:cNvGrpSpPr/>
          <p:nvPr/>
        </p:nvGrpSpPr>
        <p:grpSpPr>
          <a:xfrm>
            <a:off x="1835696" y="4077072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78"/>
          <p:cNvGrpSpPr/>
          <p:nvPr/>
        </p:nvGrpSpPr>
        <p:grpSpPr>
          <a:xfrm>
            <a:off x="395536" y="3356992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7" name="Rectangle 296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9" name="Group 302"/>
          <p:cNvGrpSpPr/>
          <p:nvPr/>
        </p:nvGrpSpPr>
        <p:grpSpPr>
          <a:xfrm>
            <a:off x="395536" y="1196752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0" name="Rectangle 249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9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83" name="Rectangle 382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6" name="Rectangle 285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0" name="Group 363"/>
          <p:cNvGrpSpPr/>
          <p:nvPr/>
        </p:nvGrpSpPr>
        <p:grpSpPr>
          <a:xfrm>
            <a:off x="2195736" y="2276872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391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99" name="Rectangle 398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5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96" name="Rectangle 395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02" name="Group 363"/>
          <p:cNvGrpSpPr/>
          <p:nvPr/>
        </p:nvGrpSpPr>
        <p:grpSpPr>
          <a:xfrm>
            <a:off x="2195736" y="1196752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0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11" name="Rectangle 41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4" name="Rectangle 403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7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08" name="Rectangle 407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4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15" name="Rectangle 414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1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2" name="Rectangle 421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8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429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32" name="Rectangle 431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0" name="Rectangle 42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4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35" name="Rectangle 434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9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0" name="Rectangle 439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4" name="Group 302"/>
          <p:cNvGrpSpPr/>
          <p:nvPr/>
        </p:nvGrpSpPr>
        <p:grpSpPr>
          <a:xfrm>
            <a:off x="6228184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45" name="Rectangle 444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8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470" name="Rectangle 469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9" name="Rectangle 448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6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77" name="Rectangle 47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9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80" name="Rectangle 47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2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83" name="Rectangle 48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5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486" name="Rectangle 48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8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489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97" name="Rectangle 496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90" name="Rectangle 489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3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494" name="Rectangle 493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00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501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509" name="Rectangle 508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2" name="Rectangle 501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5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506" name="Rectangle 505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12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513" name="Rectangle 51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5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16" name="Rectangle 515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2" name="Group 363"/>
          <p:cNvGrpSpPr/>
          <p:nvPr/>
        </p:nvGrpSpPr>
        <p:grpSpPr>
          <a:xfrm>
            <a:off x="4788024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52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531" name="Rectangle 53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4" name="Rectangle 523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7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528" name="Rectangle 527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34" name="TextBox 533"/>
          <p:cNvSpPr txBox="1"/>
          <p:nvPr/>
        </p:nvSpPr>
        <p:spPr>
          <a:xfrm>
            <a:off x="0" y="0"/>
            <a:ext cx="2990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better solution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539552" y="5373216"/>
            <a:ext cx="135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Packed: 93</a:t>
            </a:r>
          </a:p>
          <a:p>
            <a:r>
              <a:rPr lang="en-GB" dirty="0"/>
              <a:t>Wasted: 7</a:t>
            </a:r>
          </a:p>
          <a:p>
            <a:r>
              <a:rPr lang="en-GB" dirty="0"/>
              <a:t>Unpacked: 4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2571736" y="5301208"/>
            <a:ext cx="322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can do even better than this – the optimal solution wastes only 5 cells and leaves only 2 cells unpacked. </a:t>
            </a:r>
            <a:r>
              <a:rPr lang="en-GB" b="1" dirty="0">
                <a:solidFill>
                  <a:srgbClr val="FF0000"/>
                </a:solidFill>
              </a:rPr>
              <a:t>(spot it!)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would we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Clearly uninformed search is hopeless because of the size of the search space.</a:t>
            </a:r>
          </a:p>
          <a:p>
            <a:r>
              <a:rPr lang="en-GB" dirty="0"/>
              <a:t>A* search requires an admissible and highly informative heuristic.</a:t>
            </a:r>
          </a:p>
          <a:p>
            <a:r>
              <a:rPr lang="en-GB" dirty="0"/>
              <a:t>Reminder: an admissible heuristic is always an under-estimate of the distance to the goal</a:t>
            </a:r>
          </a:p>
          <a:p>
            <a:pPr lvl="1">
              <a:buNone/>
            </a:pPr>
            <a:r>
              <a:rPr lang="en-GB" dirty="0"/>
              <a:t>0 is admissible but uninformative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9077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9077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226774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226774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85"/>
          <p:cNvGrpSpPr/>
          <p:nvPr/>
        </p:nvGrpSpPr>
        <p:grpSpPr>
          <a:xfrm>
            <a:off x="1907704" y="4005064"/>
            <a:ext cx="720080" cy="720080"/>
            <a:chOff x="1907704" y="4005064"/>
            <a:chExt cx="720080" cy="720080"/>
          </a:xfrm>
        </p:grpSpPr>
        <p:sp>
          <p:nvSpPr>
            <p:cNvPr id="162" name="Rectangle 161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62778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62778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62778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262778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98782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298782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98782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98782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301"/>
          <p:cNvGrpSpPr/>
          <p:nvPr/>
        </p:nvGrpSpPr>
        <p:grpSpPr>
          <a:xfrm>
            <a:off x="1907704" y="1124744"/>
            <a:ext cx="1800200" cy="2160240"/>
            <a:chOff x="1907704" y="1124744"/>
            <a:chExt cx="1800200" cy="2160240"/>
          </a:xfrm>
        </p:grpSpPr>
        <p:sp>
          <p:nvSpPr>
            <p:cNvPr id="157" name="Rectangle 156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5" name="Rectangle 244"/>
          <p:cNvSpPr/>
          <p:nvPr/>
        </p:nvSpPr>
        <p:spPr>
          <a:xfrm>
            <a:off x="334786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334786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/>
          <p:cNvSpPr/>
          <p:nvPr/>
        </p:nvSpPr>
        <p:spPr>
          <a:xfrm>
            <a:off x="33478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/>
          <p:cNvSpPr/>
          <p:nvPr/>
        </p:nvSpPr>
        <p:spPr>
          <a:xfrm>
            <a:off x="334786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3707904" y="11247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3707904" y="14847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3707904" y="18448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3707904" y="22048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3707904" y="25649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3707904" y="292494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3707904" y="328498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/>
          <p:cNvSpPr/>
          <p:nvPr/>
        </p:nvSpPr>
        <p:spPr>
          <a:xfrm>
            <a:off x="3707904" y="364502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70790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/>
          <p:cNvSpPr/>
          <p:nvPr/>
        </p:nvSpPr>
        <p:spPr>
          <a:xfrm>
            <a:off x="3707904" y="436510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48"/>
          <p:cNvGrpSpPr/>
          <p:nvPr/>
        </p:nvGrpSpPr>
        <p:grpSpPr>
          <a:xfrm>
            <a:off x="4067944" y="1124744"/>
            <a:ext cx="720080" cy="3600400"/>
            <a:chOff x="4067944" y="1124744"/>
            <a:chExt cx="720080" cy="3600400"/>
          </a:xfrm>
        </p:grpSpPr>
        <p:sp>
          <p:nvSpPr>
            <p:cNvPr id="217" name="Rectangle 21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249"/>
          <p:cNvGrpSpPr/>
          <p:nvPr/>
        </p:nvGrpSpPr>
        <p:grpSpPr>
          <a:xfrm>
            <a:off x="4788024" y="1124744"/>
            <a:ext cx="720080" cy="3600400"/>
            <a:chOff x="4067944" y="1124744"/>
            <a:chExt cx="720080" cy="3600400"/>
          </a:xfrm>
        </p:grpSpPr>
        <p:sp>
          <p:nvSpPr>
            <p:cNvPr id="251" name="Rectangle 250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271"/>
          <p:cNvGrpSpPr/>
          <p:nvPr/>
        </p:nvGrpSpPr>
        <p:grpSpPr>
          <a:xfrm>
            <a:off x="6228184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73" name="Rectangle 272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78"/>
          <p:cNvGrpSpPr/>
          <p:nvPr/>
        </p:nvGrpSpPr>
        <p:grpSpPr>
          <a:xfrm>
            <a:off x="7092280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0" name="Rectangle 279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347"/>
          <p:cNvGrpSpPr/>
          <p:nvPr/>
        </p:nvGrpSpPr>
        <p:grpSpPr>
          <a:xfrm>
            <a:off x="6300192" y="5157192"/>
            <a:ext cx="720080" cy="720080"/>
            <a:chOff x="5940152" y="2348880"/>
            <a:chExt cx="720080" cy="720080"/>
          </a:xfrm>
        </p:grpSpPr>
        <p:grpSp>
          <p:nvGrpSpPr>
            <p:cNvPr id="10" name="Group 334"/>
            <p:cNvGrpSpPr/>
            <p:nvPr/>
          </p:nvGrpSpPr>
          <p:grpSpPr>
            <a:xfrm>
              <a:off x="5940152" y="2348880"/>
              <a:ext cx="360040" cy="720080"/>
              <a:chOff x="5940152" y="2348880"/>
              <a:chExt cx="360040" cy="72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88" name="Rectangle 287"/>
              <p:cNvSpPr/>
              <p:nvPr/>
            </p:nvSpPr>
            <p:spPr>
              <a:xfrm>
                <a:off x="5940152" y="23488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940152" y="27089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6300192" y="234888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300192" y="2708920"/>
              <a:ext cx="36004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91"/>
          <p:cNvGrpSpPr/>
          <p:nvPr/>
        </p:nvGrpSpPr>
        <p:grpSpPr>
          <a:xfrm>
            <a:off x="7164288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296"/>
          <p:cNvGrpSpPr/>
          <p:nvPr/>
        </p:nvGrpSpPr>
        <p:grpSpPr>
          <a:xfrm>
            <a:off x="8100392" y="5157192"/>
            <a:ext cx="720080" cy="720080"/>
            <a:chOff x="1907704" y="4005064"/>
            <a:chExt cx="720080" cy="72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302"/>
          <p:cNvGrpSpPr/>
          <p:nvPr/>
        </p:nvGrpSpPr>
        <p:grpSpPr>
          <a:xfrm>
            <a:off x="6300192" y="2852936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4" name="Rectangle 303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8" name="Rectangle 307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335"/>
          <p:cNvGrpSpPr/>
          <p:nvPr/>
        </p:nvGrpSpPr>
        <p:grpSpPr>
          <a:xfrm>
            <a:off x="5796136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37" name="Rectangle 336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38"/>
          <p:cNvGrpSpPr/>
          <p:nvPr/>
        </p:nvGrpSpPr>
        <p:grpSpPr>
          <a:xfrm>
            <a:off x="7524328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0" name="Rectangle 339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341"/>
          <p:cNvGrpSpPr/>
          <p:nvPr/>
        </p:nvGrpSpPr>
        <p:grpSpPr>
          <a:xfrm>
            <a:off x="63722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3" name="Rectangle 342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344"/>
          <p:cNvGrpSpPr/>
          <p:nvPr/>
        </p:nvGrpSpPr>
        <p:grpSpPr>
          <a:xfrm>
            <a:off x="8172400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46" name="Rectangle 345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363"/>
          <p:cNvGrpSpPr/>
          <p:nvPr/>
        </p:nvGrpSpPr>
        <p:grpSpPr>
          <a:xfrm>
            <a:off x="6156176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0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6" name="Rectangle 355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 364"/>
          <p:cNvGrpSpPr/>
          <p:nvPr/>
        </p:nvGrpSpPr>
        <p:grpSpPr>
          <a:xfrm>
            <a:off x="7524328" y="260648"/>
            <a:ext cx="1080120" cy="1080120"/>
            <a:chOff x="5940152" y="188640"/>
            <a:chExt cx="1080120" cy="1080120"/>
          </a:xfrm>
          <a:solidFill>
            <a:schemeClr val="accent6">
              <a:lumMod val="75000"/>
            </a:schemeClr>
          </a:solidFill>
        </p:grpSpPr>
        <p:grpSp>
          <p:nvGrpSpPr>
            <p:cNvPr id="23" name="Group 358"/>
            <p:cNvGrpSpPr/>
            <p:nvPr/>
          </p:nvGrpSpPr>
          <p:grpSpPr>
            <a:xfrm>
              <a:off x="594015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4" name="Rectangle 373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7" name="Rectangle 366"/>
            <p:cNvSpPr/>
            <p:nvPr/>
          </p:nvSpPr>
          <p:spPr>
            <a:xfrm>
              <a:off x="6300192" y="18864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300192" y="5486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300192" y="9087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359"/>
            <p:cNvGrpSpPr/>
            <p:nvPr/>
          </p:nvGrpSpPr>
          <p:grpSpPr>
            <a:xfrm>
              <a:off x="6660232" y="188640"/>
              <a:ext cx="360040" cy="1080120"/>
              <a:chOff x="5940152" y="188640"/>
              <a:chExt cx="360040" cy="1080120"/>
            </a:xfrm>
            <a:grpFill/>
          </p:grpSpPr>
          <p:sp>
            <p:nvSpPr>
              <p:cNvPr id="371" name="Rectangle 370"/>
              <p:cNvSpPr/>
              <p:nvPr/>
            </p:nvSpPr>
            <p:spPr>
              <a:xfrm>
                <a:off x="5940152" y="18864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940152" y="54868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940152" y="908720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376"/>
          <p:cNvGrpSpPr/>
          <p:nvPr/>
        </p:nvGrpSpPr>
        <p:grpSpPr>
          <a:xfrm>
            <a:off x="6948264" y="6021288"/>
            <a:ext cx="360040" cy="720080"/>
            <a:chOff x="5940152" y="2348880"/>
            <a:chExt cx="360040" cy="720080"/>
          </a:xfrm>
          <a:solidFill>
            <a:srgbClr val="FFFF00"/>
          </a:solidFill>
        </p:grpSpPr>
        <p:sp>
          <p:nvSpPr>
            <p:cNvPr id="378" name="Rectangle 377"/>
            <p:cNvSpPr/>
            <p:nvPr/>
          </p:nvSpPr>
          <p:spPr>
            <a:xfrm>
              <a:off x="5940152" y="234888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40152" y="2708920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78"/>
          <p:cNvGrpSpPr/>
          <p:nvPr/>
        </p:nvGrpSpPr>
        <p:grpSpPr>
          <a:xfrm>
            <a:off x="7956376" y="1628800"/>
            <a:ext cx="720080" cy="108012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7" name="Rectangle 296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611560" y="558924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much space is wasted?</a:t>
            </a:r>
          </a:p>
        </p:txBody>
      </p:sp>
      <p:grpSp>
        <p:nvGrpSpPr>
          <p:cNvPr id="250" name="Group 302"/>
          <p:cNvGrpSpPr/>
          <p:nvPr/>
        </p:nvGrpSpPr>
        <p:grpSpPr>
          <a:xfrm>
            <a:off x="2627784" y="1484784"/>
            <a:ext cx="1800200" cy="2160240"/>
            <a:chOff x="1907704" y="1124744"/>
            <a:chExt cx="1800200" cy="21602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1" name="Rectangle 270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6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  <a:grpFill/>
          </p:grpSpPr>
          <p:sp>
            <p:nvSpPr>
              <p:cNvPr id="384" name="Rectangle 383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7" name="Rectangle 286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0" name="TextBox 389"/>
          <p:cNvSpPr txBox="1"/>
          <p:nvPr/>
        </p:nvSpPr>
        <p:spPr>
          <a:xfrm>
            <a:off x="539552" y="6165304"/>
            <a:ext cx="285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Definitely 5 cells are wasted.</a:t>
            </a:r>
          </a:p>
        </p:txBody>
      </p:sp>
      <p:grpSp>
        <p:nvGrpSpPr>
          <p:cNvPr id="396" name="Group 395"/>
          <p:cNvGrpSpPr/>
          <p:nvPr/>
        </p:nvGrpSpPr>
        <p:grpSpPr>
          <a:xfrm>
            <a:off x="2627784" y="1124744"/>
            <a:ext cx="360040" cy="360040"/>
            <a:chOff x="2627784" y="1124744"/>
            <a:chExt cx="360040" cy="360040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4067944" y="1124744"/>
            <a:ext cx="360040" cy="360040"/>
            <a:chOff x="2627784" y="1124744"/>
            <a:chExt cx="360040" cy="360040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2987824" y="1124744"/>
            <a:ext cx="360040" cy="360040"/>
            <a:chOff x="2627784" y="1124744"/>
            <a:chExt cx="360040" cy="360040"/>
          </a:xfrm>
        </p:grpSpPr>
        <p:cxnSp>
          <p:nvCxnSpPr>
            <p:cNvPr id="401" name="Straight Connector 400"/>
            <p:cNvCxnSpPr/>
            <p:nvPr/>
          </p:nvCxnSpPr>
          <p:spPr>
            <a:xfrm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flipH="1"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oup 402"/>
          <p:cNvGrpSpPr/>
          <p:nvPr/>
        </p:nvGrpSpPr>
        <p:grpSpPr>
          <a:xfrm>
            <a:off x="3707904" y="1124744"/>
            <a:ext cx="360040" cy="360040"/>
            <a:chOff x="2627784" y="1124744"/>
            <a:chExt cx="360040" cy="360040"/>
          </a:xfrm>
        </p:grpSpPr>
        <p:cxnSp>
          <p:nvCxnSpPr>
            <p:cNvPr id="404" name="Straight Connector 403"/>
            <p:cNvCxnSpPr/>
            <p:nvPr/>
          </p:nvCxnSpPr>
          <p:spPr>
            <a:xfrm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H="1"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Group 405"/>
          <p:cNvGrpSpPr/>
          <p:nvPr/>
        </p:nvGrpSpPr>
        <p:grpSpPr>
          <a:xfrm>
            <a:off x="3347864" y="1124744"/>
            <a:ext cx="360040" cy="360040"/>
            <a:chOff x="2627784" y="1124744"/>
            <a:chExt cx="360040" cy="360040"/>
          </a:xfrm>
        </p:grpSpPr>
        <p:cxnSp>
          <p:nvCxnSpPr>
            <p:cNvPr id="407" name="Straight Connector 406"/>
            <p:cNvCxnSpPr/>
            <p:nvPr/>
          </p:nvCxnSpPr>
          <p:spPr>
            <a:xfrm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2627784" y="1124744"/>
              <a:ext cx="36004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TextBox 408"/>
          <p:cNvSpPr txBox="1"/>
          <p:nvPr/>
        </p:nvSpPr>
        <p:spPr>
          <a:xfrm>
            <a:off x="0" y="0"/>
            <a:ext cx="310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Evaluating 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3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Rectangle 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problem of filling as much space as possible in a given enclosing rectangle, using given rectangles of fixed dimension.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squares: 1x1, 2x2, 3x3...24x24</a:t>
            </a:r>
          </a:p>
          <a:p>
            <a:pPr lvl="1"/>
            <a:r>
              <a:rPr lang="en-GB" dirty="0"/>
              <a:t> enclosing square: 70x70</a:t>
            </a:r>
          </a:p>
          <a:p>
            <a:pPr lvl="1"/>
            <a:endParaRPr lang="en-GB" dirty="0"/>
          </a:p>
          <a:p>
            <a:r>
              <a:rPr lang="en-GB" dirty="0"/>
              <a:t>The optimal solution is required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Squares are just a special case of the general Rectangle </a:t>
            </a:r>
          </a:p>
          <a:p>
            <a:pPr>
              <a:buNone/>
            </a:pPr>
            <a:r>
              <a:rPr lang="en-GB" dirty="0"/>
              <a:t>      Packing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3356992"/>
            <a:ext cx="7200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0032" y="32849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76056" y="30689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20272" y="2492896"/>
            <a:ext cx="818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8104" y="285293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56176" y="249289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/>
              <a:t>A*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GB" dirty="0"/>
              <a:t>We can use h(s) = definitely wasted space, </a:t>
            </a:r>
          </a:p>
          <a:p>
            <a:r>
              <a:rPr lang="en-GB" dirty="0"/>
              <a:t>We use g(s) = area packed so far</a:t>
            </a:r>
          </a:p>
          <a:p>
            <a:r>
              <a:rPr lang="en-GB" dirty="0"/>
              <a:t>f(s) = g(s) + h(s) and we minimise f(s).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83568" y="3789040"/>
            <a:ext cx="2520280" cy="2232248"/>
            <a:chOff x="1907704" y="1124744"/>
            <a:chExt cx="3600400" cy="3600400"/>
          </a:xfrm>
        </p:grpSpPr>
        <p:sp>
          <p:nvSpPr>
            <p:cNvPr id="4" name="Rectangle 3"/>
            <p:cNvSpPr/>
            <p:nvPr/>
          </p:nvSpPr>
          <p:spPr>
            <a:xfrm>
              <a:off x="190770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770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77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285"/>
            <p:cNvGrpSpPr/>
            <p:nvPr/>
          </p:nvGrpSpPr>
          <p:grpSpPr>
            <a:xfrm>
              <a:off x="1907704" y="4005064"/>
              <a:ext cx="720080" cy="720080"/>
              <a:chOff x="1907704" y="4005064"/>
              <a:chExt cx="720080" cy="72008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0770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0770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77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677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6277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77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77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77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82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782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8782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8782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301"/>
            <p:cNvGrpSpPr/>
            <p:nvPr/>
          </p:nvGrpSpPr>
          <p:grpSpPr>
            <a:xfrm>
              <a:off x="1907704" y="1124744"/>
              <a:ext cx="1800200" cy="2160240"/>
              <a:chOff x="1907704" y="1124744"/>
              <a:chExt cx="1800200" cy="2160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90770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0770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0770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" name="Group 270"/>
              <p:cNvGrpSpPr/>
              <p:nvPr/>
            </p:nvGrpSpPr>
            <p:grpSpPr>
              <a:xfrm>
                <a:off x="1907704" y="1124744"/>
                <a:ext cx="720080" cy="1080120"/>
                <a:chOff x="1907704" y="1124744"/>
                <a:chExt cx="720080" cy="108012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90770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90770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90770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26774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26774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26774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22677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7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677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277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6277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277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6277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277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277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8782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782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782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8782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8782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98782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34786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4786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34786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4786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4786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34786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34786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4786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4786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786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790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70790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0790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079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079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079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0790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0790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079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079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248"/>
            <p:cNvGrpSpPr/>
            <p:nvPr/>
          </p:nvGrpSpPr>
          <p:grpSpPr>
            <a:xfrm>
              <a:off x="4067944" y="1124744"/>
              <a:ext cx="720080" cy="3600400"/>
              <a:chOff x="4067944" y="1124744"/>
              <a:chExt cx="720080" cy="3600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249"/>
            <p:cNvGrpSpPr/>
            <p:nvPr/>
          </p:nvGrpSpPr>
          <p:grpSpPr>
            <a:xfrm>
              <a:off x="4788024" y="1124744"/>
              <a:ext cx="720080" cy="3600400"/>
              <a:chOff x="4067944" y="1124744"/>
              <a:chExt cx="720080" cy="36004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" name="Group 302"/>
            <p:cNvGrpSpPr/>
            <p:nvPr/>
          </p:nvGrpSpPr>
          <p:grpSpPr>
            <a:xfrm>
              <a:off x="2627784" y="1484784"/>
              <a:ext cx="1800200" cy="2160240"/>
              <a:chOff x="1907704" y="1124744"/>
              <a:chExt cx="1800200" cy="21602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190770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0770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90770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3" name="Group 270"/>
              <p:cNvGrpSpPr/>
              <p:nvPr/>
            </p:nvGrpSpPr>
            <p:grpSpPr>
              <a:xfrm>
                <a:off x="1907704" y="1124744"/>
                <a:ext cx="720080" cy="1080120"/>
                <a:chOff x="1907704" y="1124744"/>
                <a:chExt cx="720080" cy="1080120"/>
              </a:xfrm>
              <a:grpFill/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907704" y="112474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1907704" y="148478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907704" y="184482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2267744" y="112474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267744" y="148478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2267744" y="184482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4" name="Rectangle 113"/>
              <p:cNvSpPr/>
              <p:nvPr/>
            </p:nvSpPr>
            <p:spPr>
              <a:xfrm>
                <a:off x="226774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26774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6774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62778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2778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62778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62778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62778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62778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98782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8782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8782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98782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98782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8782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34786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34786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34786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34786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34786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34786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627784" y="1124744"/>
              <a:ext cx="360040" cy="360040"/>
              <a:chOff x="2627784" y="1124744"/>
              <a:chExt cx="360040" cy="36004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4067944" y="1124744"/>
              <a:ext cx="360040" cy="360040"/>
              <a:chOff x="2627784" y="1124744"/>
              <a:chExt cx="360040" cy="36004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2987824" y="1124744"/>
              <a:ext cx="360040" cy="360040"/>
              <a:chOff x="2627784" y="1124744"/>
              <a:chExt cx="360040" cy="36004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707904" y="1124744"/>
              <a:ext cx="360040" cy="360040"/>
              <a:chOff x="2627784" y="1124744"/>
              <a:chExt cx="360040" cy="36004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3347864" y="1124744"/>
              <a:ext cx="360040" cy="360040"/>
              <a:chOff x="2627784" y="1124744"/>
              <a:chExt cx="360040" cy="360040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627784" y="1124744"/>
                <a:ext cx="360040" cy="3600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/>
          <p:cNvSpPr txBox="1"/>
          <p:nvPr/>
        </p:nvSpPr>
        <p:spPr>
          <a:xfrm>
            <a:off x="3203848" y="3789040"/>
            <a:ext cx="162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f(s) = g(s) + h(s)</a:t>
            </a:r>
          </a:p>
          <a:p>
            <a:r>
              <a:rPr lang="en-GB" dirty="0"/>
              <a:t>       = 30 + 5</a:t>
            </a:r>
          </a:p>
          <a:p>
            <a:r>
              <a:rPr lang="en-GB" dirty="0"/>
              <a:t>       = 35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4788024" y="3789040"/>
            <a:ext cx="2520280" cy="2232248"/>
            <a:chOff x="5436096" y="3861048"/>
            <a:chExt cx="2520280" cy="2232248"/>
          </a:xfrm>
        </p:grpSpPr>
        <p:sp>
          <p:nvSpPr>
            <p:cNvPr id="311" name="Rectangle 310"/>
            <p:cNvSpPr/>
            <p:nvPr/>
          </p:nvSpPr>
          <p:spPr>
            <a:xfrm>
              <a:off x="5436096" y="520039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436096" y="54236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688124" y="520039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688124" y="54236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5" name="Group 285"/>
            <p:cNvGrpSpPr/>
            <p:nvPr/>
          </p:nvGrpSpPr>
          <p:grpSpPr>
            <a:xfrm>
              <a:off x="5436096" y="5646846"/>
              <a:ext cx="504056" cy="446450"/>
              <a:chOff x="1907704" y="4005064"/>
              <a:chExt cx="720080" cy="720080"/>
            </a:xfrm>
          </p:grpSpPr>
          <p:sp>
            <p:nvSpPr>
              <p:cNvPr id="459" name="Rectangle 8"/>
              <p:cNvSpPr/>
              <p:nvPr/>
            </p:nvSpPr>
            <p:spPr>
              <a:xfrm>
                <a:off x="190770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9"/>
              <p:cNvSpPr/>
              <p:nvPr/>
            </p:nvSpPr>
            <p:spPr>
              <a:xfrm>
                <a:off x="190770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10"/>
              <p:cNvSpPr/>
              <p:nvPr/>
            </p:nvSpPr>
            <p:spPr>
              <a:xfrm>
                <a:off x="22677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11"/>
              <p:cNvSpPr/>
              <p:nvPr/>
            </p:nvSpPr>
            <p:spPr>
              <a:xfrm>
                <a:off x="22677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6" name="Rectangle 315"/>
            <p:cNvSpPr/>
            <p:nvPr/>
          </p:nvSpPr>
          <p:spPr>
            <a:xfrm>
              <a:off x="5940152" y="520039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940152" y="54236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940152" y="5646846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940152" y="5870071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6192180" y="520039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192180" y="54236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192180" y="5646846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192180" y="5870071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4" name="Group 301"/>
            <p:cNvGrpSpPr/>
            <p:nvPr/>
          </p:nvGrpSpPr>
          <p:grpSpPr>
            <a:xfrm>
              <a:off x="5436096" y="3861048"/>
              <a:ext cx="1260140" cy="1339349"/>
              <a:chOff x="1907704" y="1124744"/>
              <a:chExt cx="1800200" cy="216024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90770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90770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90770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31" name="Group 270"/>
              <p:cNvGrpSpPr/>
              <p:nvPr/>
            </p:nvGrpSpPr>
            <p:grpSpPr>
              <a:xfrm>
                <a:off x="1907704" y="1124744"/>
                <a:ext cx="720080" cy="1080120"/>
                <a:chOff x="1907704" y="1124744"/>
                <a:chExt cx="720080" cy="1080120"/>
              </a:xfrm>
            </p:grpSpPr>
            <p:sp>
              <p:nvSpPr>
                <p:cNvPr id="453" name="Rectangle 46"/>
                <p:cNvSpPr/>
                <p:nvPr/>
              </p:nvSpPr>
              <p:spPr>
                <a:xfrm>
                  <a:off x="190770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4" name="Rectangle 47"/>
                <p:cNvSpPr/>
                <p:nvPr/>
              </p:nvSpPr>
              <p:spPr>
                <a:xfrm>
                  <a:off x="190770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5" name="Rectangle 48"/>
                <p:cNvSpPr/>
                <p:nvPr/>
              </p:nvSpPr>
              <p:spPr>
                <a:xfrm>
                  <a:off x="190770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6" name="Rectangle 49"/>
                <p:cNvSpPr/>
                <p:nvPr/>
              </p:nvSpPr>
              <p:spPr>
                <a:xfrm>
                  <a:off x="2267744" y="112474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7" name="Rectangle 50"/>
                <p:cNvSpPr/>
                <p:nvPr/>
              </p:nvSpPr>
              <p:spPr>
                <a:xfrm>
                  <a:off x="2267744" y="148478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8" name="Rectangle 51"/>
                <p:cNvSpPr/>
                <p:nvPr/>
              </p:nvSpPr>
              <p:spPr>
                <a:xfrm>
                  <a:off x="2267744" y="1844824"/>
                  <a:ext cx="360040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32" name="Rectangle 431"/>
              <p:cNvSpPr/>
              <p:nvPr/>
            </p:nvSpPr>
            <p:spPr>
              <a:xfrm>
                <a:off x="22677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22677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2677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26277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26277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30"/>
              <p:cNvSpPr/>
              <p:nvPr/>
            </p:nvSpPr>
            <p:spPr>
              <a:xfrm>
                <a:off x="26277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31"/>
              <p:cNvSpPr/>
              <p:nvPr/>
            </p:nvSpPr>
            <p:spPr>
              <a:xfrm>
                <a:off x="26277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32"/>
              <p:cNvSpPr/>
              <p:nvPr/>
            </p:nvSpPr>
            <p:spPr>
              <a:xfrm>
                <a:off x="26277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33"/>
              <p:cNvSpPr/>
              <p:nvPr/>
            </p:nvSpPr>
            <p:spPr>
              <a:xfrm>
                <a:off x="26277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34"/>
              <p:cNvSpPr/>
              <p:nvPr/>
            </p:nvSpPr>
            <p:spPr>
              <a:xfrm>
                <a:off x="298782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35"/>
              <p:cNvSpPr/>
              <p:nvPr/>
            </p:nvSpPr>
            <p:spPr>
              <a:xfrm>
                <a:off x="298782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36"/>
              <p:cNvSpPr/>
              <p:nvPr/>
            </p:nvSpPr>
            <p:spPr>
              <a:xfrm>
                <a:off x="298782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37"/>
              <p:cNvSpPr/>
              <p:nvPr/>
            </p:nvSpPr>
            <p:spPr>
              <a:xfrm>
                <a:off x="298782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38"/>
              <p:cNvSpPr/>
              <p:nvPr/>
            </p:nvSpPr>
            <p:spPr>
              <a:xfrm>
                <a:off x="298782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39"/>
              <p:cNvSpPr/>
              <p:nvPr/>
            </p:nvSpPr>
            <p:spPr>
              <a:xfrm>
                <a:off x="298782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0"/>
              <p:cNvSpPr/>
              <p:nvPr/>
            </p:nvSpPr>
            <p:spPr>
              <a:xfrm>
                <a:off x="334786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1"/>
              <p:cNvSpPr/>
              <p:nvPr/>
            </p:nvSpPr>
            <p:spPr>
              <a:xfrm>
                <a:off x="334786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Rectangle 42"/>
              <p:cNvSpPr/>
              <p:nvPr/>
            </p:nvSpPr>
            <p:spPr>
              <a:xfrm>
                <a:off x="334786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3"/>
              <p:cNvSpPr/>
              <p:nvPr/>
            </p:nvSpPr>
            <p:spPr>
              <a:xfrm>
                <a:off x="334786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4"/>
              <p:cNvSpPr/>
              <p:nvPr/>
            </p:nvSpPr>
            <p:spPr>
              <a:xfrm>
                <a:off x="334786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"/>
              <p:cNvSpPr/>
              <p:nvPr/>
            </p:nvSpPr>
            <p:spPr>
              <a:xfrm>
                <a:off x="334786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5" name="Rectangle 324"/>
            <p:cNvSpPr/>
            <p:nvPr/>
          </p:nvSpPr>
          <p:spPr>
            <a:xfrm>
              <a:off x="6444208" y="520039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444208" y="54236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444208" y="5646846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444208" y="5870071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696236" y="3861048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696236" y="4084273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696236" y="4307498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696236" y="45307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696236" y="475394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696236" y="497717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696236" y="5200397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696236" y="5423622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696236" y="5646846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696236" y="5870071"/>
              <a:ext cx="252028" cy="22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9" name="Group 248"/>
            <p:cNvGrpSpPr/>
            <p:nvPr/>
          </p:nvGrpSpPr>
          <p:grpSpPr>
            <a:xfrm>
              <a:off x="6948264" y="3861048"/>
              <a:ext cx="504056" cy="2232248"/>
              <a:chOff x="4067944" y="1124744"/>
              <a:chExt cx="720080" cy="36004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0" name="Group 249"/>
            <p:cNvGrpSpPr/>
            <p:nvPr/>
          </p:nvGrpSpPr>
          <p:grpSpPr>
            <a:xfrm>
              <a:off x="7452320" y="3861048"/>
              <a:ext cx="504056" cy="2232248"/>
              <a:chOff x="4067944" y="1124744"/>
              <a:chExt cx="720080" cy="3600400"/>
            </a:xfrm>
          </p:grpSpPr>
          <p:sp>
            <p:nvSpPr>
              <p:cNvPr id="388" name="Rectangle 387"/>
              <p:cNvSpPr/>
              <p:nvPr/>
            </p:nvSpPr>
            <p:spPr>
              <a:xfrm>
                <a:off x="40679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0679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0679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406794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06794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406794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406794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406794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406794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406794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442798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42798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42798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427984" y="22048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4427984" y="25649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427984" y="29249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427984" y="32849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427984" y="36450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4427984" y="400506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4427984" y="436510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1" name="Group 302"/>
            <p:cNvGrpSpPr/>
            <p:nvPr/>
          </p:nvGrpSpPr>
          <p:grpSpPr>
            <a:xfrm>
              <a:off x="5940152" y="4293096"/>
              <a:ext cx="1260140" cy="1339349"/>
              <a:chOff x="1907704" y="1124744"/>
              <a:chExt cx="1800200" cy="21602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57" name="Rectangle 356"/>
              <p:cNvSpPr/>
              <p:nvPr/>
            </p:nvSpPr>
            <p:spPr>
              <a:xfrm>
                <a:off x="190770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90770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90770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0" name="Group 270"/>
              <p:cNvGrpSpPr/>
              <p:nvPr/>
            </p:nvGrpSpPr>
            <p:grpSpPr>
              <a:xfrm>
                <a:off x="1907704" y="1124744"/>
                <a:ext cx="720080" cy="1080120"/>
                <a:chOff x="1907704" y="1124744"/>
                <a:chExt cx="720080" cy="1080120"/>
              </a:xfrm>
              <a:grpFill/>
            </p:grpSpPr>
            <p:sp>
              <p:nvSpPr>
                <p:cNvPr id="382" name="Rectangle 381"/>
                <p:cNvSpPr/>
                <p:nvPr/>
              </p:nvSpPr>
              <p:spPr>
                <a:xfrm>
                  <a:off x="1907704" y="112474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1907704" y="148478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1907704" y="184482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2267744" y="112474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2267744" y="148478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2267744" y="1844824"/>
                  <a:ext cx="360040" cy="36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61" name="Rectangle 360"/>
              <p:cNvSpPr/>
              <p:nvPr/>
            </p:nvSpPr>
            <p:spPr>
              <a:xfrm>
                <a:off x="226774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226774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226774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262778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62778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62778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62778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62778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62778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98782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298782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298782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298782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298782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298782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347864" y="11247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3347864" y="148478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347864" y="184482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347864" y="220486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3347864" y="256490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3347864" y="2924944"/>
                <a:ext cx="36004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64" name="TextBox 463"/>
          <p:cNvSpPr txBox="1"/>
          <p:nvPr/>
        </p:nvSpPr>
        <p:spPr>
          <a:xfrm>
            <a:off x="7308304" y="3789040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f(s) = g(s) + h(s)</a:t>
            </a:r>
          </a:p>
          <a:p>
            <a:r>
              <a:rPr lang="en-GB" dirty="0"/>
              <a:t>       = 30 + 0</a:t>
            </a:r>
          </a:p>
          <a:p>
            <a:r>
              <a:rPr lang="en-GB" dirty="0"/>
              <a:t>       = 30</a:t>
            </a:r>
          </a:p>
          <a:p>
            <a:r>
              <a:rPr lang="en-GB" dirty="0"/>
              <a:t>       </a:t>
            </a:r>
          </a:p>
        </p:txBody>
      </p:sp>
      <p:sp>
        <p:nvSpPr>
          <p:cNvPr id="465" name="Freeform 464"/>
          <p:cNvSpPr/>
          <p:nvPr/>
        </p:nvSpPr>
        <p:spPr>
          <a:xfrm>
            <a:off x="7020272" y="5517232"/>
            <a:ext cx="1152128" cy="948882"/>
          </a:xfrm>
          <a:custGeom>
            <a:avLst/>
            <a:gdLst>
              <a:gd name="connsiteX0" fmla="*/ 50786 w 1357072"/>
              <a:gd name="connsiteY0" fmla="*/ 1284514 h 1556657"/>
              <a:gd name="connsiteX1" fmla="*/ 126986 w 1357072"/>
              <a:gd name="connsiteY1" fmla="*/ 1371600 h 1556657"/>
              <a:gd name="connsiteX2" fmla="*/ 170529 w 1357072"/>
              <a:gd name="connsiteY2" fmla="*/ 1426029 h 1556657"/>
              <a:gd name="connsiteX3" fmla="*/ 192300 w 1357072"/>
              <a:gd name="connsiteY3" fmla="*/ 1491343 h 1556657"/>
              <a:gd name="connsiteX4" fmla="*/ 203186 w 1357072"/>
              <a:gd name="connsiteY4" fmla="*/ 1524000 h 1556657"/>
              <a:gd name="connsiteX5" fmla="*/ 224957 w 1357072"/>
              <a:gd name="connsiteY5" fmla="*/ 1556657 h 1556657"/>
              <a:gd name="connsiteX6" fmla="*/ 355586 w 1357072"/>
              <a:gd name="connsiteY6" fmla="*/ 1371600 h 1556657"/>
              <a:gd name="connsiteX7" fmla="*/ 420900 w 1357072"/>
              <a:gd name="connsiteY7" fmla="*/ 1262743 h 1556657"/>
              <a:gd name="connsiteX8" fmla="*/ 486214 w 1357072"/>
              <a:gd name="connsiteY8" fmla="*/ 1143000 h 1556657"/>
              <a:gd name="connsiteX9" fmla="*/ 562414 w 1357072"/>
              <a:gd name="connsiteY9" fmla="*/ 1023257 h 1556657"/>
              <a:gd name="connsiteX10" fmla="*/ 910757 w 1357072"/>
              <a:gd name="connsiteY10" fmla="*/ 566057 h 1556657"/>
              <a:gd name="connsiteX11" fmla="*/ 1019614 w 1357072"/>
              <a:gd name="connsiteY11" fmla="*/ 381000 h 1556657"/>
              <a:gd name="connsiteX12" fmla="*/ 1106700 w 1357072"/>
              <a:gd name="connsiteY12" fmla="*/ 293914 h 1556657"/>
              <a:gd name="connsiteX13" fmla="*/ 1193786 w 1357072"/>
              <a:gd name="connsiteY13" fmla="*/ 195943 h 1556657"/>
              <a:gd name="connsiteX14" fmla="*/ 1248214 w 1357072"/>
              <a:gd name="connsiteY14" fmla="*/ 141514 h 1556657"/>
              <a:gd name="connsiteX15" fmla="*/ 1280872 w 1357072"/>
              <a:gd name="connsiteY15" fmla="*/ 97972 h 1556657"/>
              <a:gd name="connsiteX16" fmla="*/ 1313529 w 1357072"/>
              <a:gd name="connsiteY16" fmla="*/ 65314 h 1556657"/>
              <a:gd name="connsiteX17" fmla="*/ 1357072 w 1357072"/>
              <a:gd name="connsiteY17" fmla="*/ 0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57072" h="1556657">
                <a:moveTo>
                  <a:pt x="50786" y="1284514"/>
                </a:moveTo>
                <a:cubicBezTo>
                  <a:pt x="143307" y="1346197"/>
                  <a:pt x="0" y="1244608"/>
                  <a:pt x="126986" y="1371600"/>
                </a:cubicBezTo>
                <a:cubicBezTo>
                  <a:pt x="158008" y="1402623"/>
                  <a:pt x="143064" y="1384833"/>
                  <a:pt x="170529" y="1426029"/>
                </a:cubicBezTo>
                <a:lnTo>
                  <a:pt x="192300" y="1491343"/>
                </a:lnTo>
                <a:cubicBezTo>
                  <a:pt x="195929" y="1502229"/>
                  <a:pt x="196821" y="1514453"/>
                  <a:pt x="203186" y="1524000"/>
                </a:cubicBezTo>
                <a:lnTo>
                  <a:pt x="224957" y="1556657"/>
                </a:lnTo>
                <a:cubicBezTo>
                  <a:pt x="306657" y="1474957"/>
                  <a:pt x="260461" y="1527877"/>
                  <a:pt x="355586" y="1371600"/>
                </a:cubicBezTo>
                <a:cubicBezTo>
                  <a:pt x="377588" y="1335454"/>
                  <a:pt x="400637" y="1299892"/>
                  <a:pt x="420900" y="1262743"/>
                </a:cubicBezTo>
                <a:cubicBezTo>
                  <a:pt x="442671" y="1222829"/>
                  <a:pt x="463084" y="1182143"/>
                  <a:pt x="486214" y="1143000"/>
                </a:cubicBezTo>
                <a:cubicBezTo>
                  <a:pt x="510282" y="1102269"/>
                  <a:pt x="534770" y="1061651"/>
                  <a:pt x="562414" y="1023257"/>
                </a:cubicBezTo>
                <a:cubicBezTo>
                  <a:pt x="674332" y="867815"/>
                  <a:pt x="813019" y="732212"/>
                  <a:pt x="910757" y="566057"/>
                </a:cubicBezTo>
                <a:cubicBezTo>
                  <a:pt x="947043" y="504371"/>
                  <a:pt x="977797" y="439079"/>
                  <a:pt x="1019614" y="381000"/>
                </a:cubicBezTo>
                <a:cubicBezTo>
                  <a:pt x="1043601" y="347684"/>
                  <a:pt x="1078564" y="323809"/>
                  <a:pt x="1106700" y="293914"/>
                </a:cubicBezTo>
                <a:cubicBezTo>
                  <a:pt x="1136646" y="262096"/>
                  <a:pt x="1164055" y="227962"/>
                  <a:pt x="1193786" y="195943"/>
                </a:cubicBezTo>
                <a:cubicBezTo>
                  <a:pt x="1211245" y="177141"/>
                  <a:pt x="1231168" y="160691"/>
                  <a:pt x="1248214" y="141514"/>
                </a:cubicBezTo>
                <a:cubicBezTo>
                  <a:pt x="1260267" y="127954"/>
                  <a:pt x="1269065" y="111747"/>
                  <a:pt x="1280872" y="97972"/>
                </a:cubicBezTo>
                <a:cubicBezTo>
                  <a:pt x="1290891" y="86283"/>
                  <a:pt x="1303510" y="77003"/>
                  <a:pt x="1313529" y="65314"/>
                </a:cubicBezTo>
                <a:cubicBezTo>
                  <a:pt x="1343550" y="30289"/>
                  <a:pt x="1341428" y="31287"/>
                  <a:pt x="1357072" y="0"/>
                </a:cubicBezTo>
              </a:path>
            </a:pathLst>
          </a:cu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f(s) admissible?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Because it only counts space as wasted if it definitely already is, we know that f(s) will never say that a state is worse than it is.</a:t>
            </a:r>
          </a:p>
          <a:p>
            <a:r>
              <a:rPr lang="en-GB" dirty="0"/>
              <a:t>So f(s) is admissible.</a:t>
            </a:r>
          </a:p>
          <a:p>
            <a:r>
              <a:rPr lang="en-GB" dirty="0"/>
              <a:t>Is it informative? </a:t>
            </a:r>
          </a:p>
          <a:p>
            <a:r>
              <a:rPr lang="en-GB" dirty="0"/>
              <a:t>This depends on </a:t>
            </a:r>
          </a:p>
          <a:p>
            <a:pPr>
              <a:buNone/>
            </a:pPr>
            <a:r>
              <a:rPr lang="en-GB" dirty="0"/>
              <a:t>     how well it </a:t>
            </a:r>
          </a:p>
          <a:p>
            <a:pPr>
              <a:buNone/>
            </a:pPr>
            <a:r>
              <a:rPr lang="en-GB" dirty="0"/>
              <a:t>     distinguishes </a:t>
            </a:r>
          </a:p>
          <a:p>
            <a:pPr>
              <a:buNone/>
            </a:pPr>
            <a:r>
              <a:rPr lang="en-GB" dirty="0"/>
              <a:t>     between states.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3928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23928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67944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067944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285"/>
          <p:cNvGrpSpPr/>
          <p:nvPr/>
        </p:nvGrpSpPr>
        <p:grpSpPr>
          <a:xfrm>
            <a:off x="3923928" y="5920477"/>
            <a:ext cx="288032" cy="244827"/>
            <a:chOff x="1907704" y="4005064"/>
            <a:chExt cx="720080" cy="720080"/>
          </a:xfrm>
        </p:grpSpPr>
        <p:sp>
          <p:nvSpPr>
            <p:cNvPr id="138" name="Rectangle 8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9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0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1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11960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211960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11960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211960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55976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355976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355976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5976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301"/>
          <p:cNvGrpSpPr/>
          <p:nvPr/>
        </p:nvGrpSpPr>
        <p:grpSpPr>
          <a:xfrm>
            <a:off x="3923928" y="4941168"/>
            <a:ext cx="720080" cy="734482"/>
            <a:chOff x="1907704" y="1124744"/>
            <a:chExt cx="1800200" cy="2160240"/>
          </a:xfrm>
        </p:grpSpPr>
        <p:sp>
          <p:nvSpPr>
            <p:cNvPr id="107" name="Rectangle 106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0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132" name="Rectangle 46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47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48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49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50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51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30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31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32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tangle 33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34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35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36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37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38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39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40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41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42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43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44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45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9992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499992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499992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499992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644008" y="4941168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44008" y="5063582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644008" y="5185995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644008" y="5308409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644008" y="5430822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644008" y="5553236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644008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644008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644008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644008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248"/>
          <p:cNvGrpSpPr/>
          <p:nvPr/>
        </p:nvGrpSpPr>
        <p:grpSpPr>
          <a:xfrm>
            <a:off x="4788024" y="4941168"/>
            <a:ext cx="288032" cy="1224136"/>
            <a:chOff x="4067944" y="1124744"/>
            <a:chExt cx="720080" cy="3600400"/>
          </a:xfrm>
        </p:grpSpPr>
        <p:sp>
          <p:nvSpPr>
            <p:cNvPr id="87" name="Rectangle 8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249"/>
          <p:cNvGrpSpPr/>
          <p:nvPr/>
        </p:nvGrpSpPr>
        <p:grpSpPr>
          <a:xfrm>
            <a:off x="5076056" y="4941168"/>
            <a:ext cx="288032" cy="1224136"/>
            <a:chOff x="4067944" y="1124744"/>
            <a:chExt cx="720080" cy="3600400"/>
          </a:xfrm>
        </p:grpSpPr>
        <p:sp>
          <p:nvSpPr>
            <p:cNvPr id="67" name="Rectangle 66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580112" y="508518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=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28184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6228184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6372200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6372200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8" name="Group 285"/>
          <p:cNvGrpSpPr/>
          <p:nvPr/>
        </p:nvGrpSpPr>
        <p:grpSpPr>
          <a:xfrm>
            <a:off x="6228184" y="5920477"/>
            <a:ext cx="288032" cy="244827"/>
            <a:chOff x="1907704" y="4005064"/>
            <a:chExt cx="720080" cy="720080"/>
          </a:xfrm>
        </p:grpSpPr>
        <p:sp>
          <p:nvSpPr>
            <p:cNvPr id="277" name="Rectangle 8"/>
            <p:cNvSpPr/>
            <p:nvPr/>
          </p:nvSpPr>
          <p:spPr>
            <a:xfrm>
              <a:off x="190770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Rectangle 9"/>
            <p:cNvSpPr/>
            <p:nvPr/>
          </p:nvSpPr>
          <p:spPr>
            <a:xfrm>
              <a:off x="190770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Rectangle 10"/>
            <p:cNvSpPr/>
            <p:nvPr/>
          </p:nvSpPr>
          <p:spPr>
            <a:xfrm>
              <a:off x="22677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11"/>
            <p:cNvSpPr/>
            <p:nvPr/>
          </p:nvSpPr>
          <p:spPr>
            <a:xfrm>
              <a:off x="22677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6516216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6516216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6516216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6516216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6660232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6660232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6660232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6660232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7" name="Group 301"/>
          <p:cNvGrpSpPr/>
          <p:nvPr/>
        </p:nvGrpSpPr>
        <p:grpSpPr>
          <a:xfrm>
            <a:off x="6228184" y="4941168"/>
            <a:ext cx="720080" cy="734482"/>
            <a:chOff x="1907704" y="1124744"/>
            <a:chExt cx="1800200" cy="2160240"/>
          </a:xfrm>
        </p:grpSpPr>
        <p:sp>
          <p:nvSpPr>
            <p:cNvPr id="246" name="Rectangle 245"/>
            <p:cNvSpPr/>
            <p:nvPr/>
          </p:nvSpPr>
          <p:spPr>
            <a:xfrm>
              <a:off x="190770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90770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90770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9" name="Group 270"/>
            <p:cNvGrpSpPr/>
            <p:nvPr/>
          </p:nvGrpSpPr>
          <p:grpSpPr>
            <a:xfrm>
              <a:off x="1907704" y="1124744"/>
              <a:ext cx="720080" cy="1080120"/>
              <a:chOff x="1907704" y="1124744"/>
              <a:chExt cx="720080" cy="1080120"/>
            </a:xfrm>
          </p:grpSpPr>
          <p:sp>
            <p:nvSpPr>
              <p:cNvPr id="271" name="Rectangle 46"/>
              <p:cNvSpPr/>
              <p:nvPr/>
            </p:nvSpPr>
            <p:spPr>
              <a:xfrm>
                <a:off x="190770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47"/>
              <p:cNvSpPr/>
              <p:nvPr/>
            </p:nvSpPr>
            <p:spPr>
              <a:xfrm>
                <a:off x="190770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48"/>
              <p:cNvSpPr/>
              <p:nvPr/>
            </p:nvSpPr>
            <p:spPr>
              <a:xfrm>
                <a:off x="190770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49"/>
              <p:cNvSpPr/>
              <p:nvPr/>
            </p:nvSpPr>
            <p:spPr>
              <a:xfrm>
                <a:off x="2267744" y="112474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50"/>
              <p:cNvSpPr/>
              <p:nvPr/>
            </p:nvSpPr>
            <p:spPr>
              <a:xfrm>
                <a:off x="2267744" y="148478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51"/>
              <p:cNvSpPr/>
              <p:nvPr/>
            </p:nvSpPr>
            <p:spPr>
              <a:xfrm>
                <a:off x="2267744" y="1844824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22677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2677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677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6277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277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30"/>
            <p:cNvSpPr/>
            <p:nvPr/>
          </p:nvSpPr>
          <p:spPr>
            <a:xfrm>
              <a:off x="26277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31"/>
            <p:cNvSpPr/>
            <p:nvPr/>
          </p:nvSpPr>
          <p:spPr>
            <a:xfrm>
              <a:off x="26277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32"/>
            <p:cNvSpPr/>
            <p:nvPr/>
          </p:nvSpPr>
          <p:spPr>
            <a:xfrm>
              <a:off x="26277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ctangle 33"/>
            <p:cNvSpPr/>
            <p:nvPr/>
          </p:nvSpPr>
          <p:spPr>
            <a:xfrm>
              <a:off x="26277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34"/>
            <p:cNvSpPr/>
            <p:nvPr/>
          </p:nvSpPr>
          <p:spPr>
            <a:xfrm>
              <a:off x="298782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35"/>
            <p:cNvSpPr/>
            <p:nvPr/>
          </p:nvSpPr>
          <p:spPr>
            <a:xfrm>
              <a:off x="298782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36"/>
            <p:cNvSpPr/>
            <p:nvPr/>
          </p:nvSpPr>
          <p:spPr>
            <a:xfrm>
              <a:off x="298782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Rectangle 37"/>
            <p:cNvSpPr/>
            <p:nvPr/>
          </p:nvSpPr>
          <p:spPr>
            <a:xfrm>
              <a:off x="298782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Rectangle 38"/>
            <p:cNvSpPr/>
            <p:nvPr/>
          </p:nvSpPr>
          <p:spPr>
            <a:xfrm>
              <a:off x="298782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Rectangle 39"/>
            <p:cNvSpPr/>
            <p:nvPr/>
          </p:nvSpPr>
          <p:spPr>
            <a:xfrm>
              <a:off x="298782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40"/>
            <p:cNvSpPr/>
            <p:nvPr/>
          </p:nvSpPr>
          <p:spPr>
            <a:xfrm>
              <a:off x="334786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41"/>
            <p:cNvSpPr/>
            <p:nvPr/>
          </p:nvSpPr>
          <p:spPr>
            <a:xfrm>
              <a:off x="334786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ctangle 42"/>
            <p:cNvSpPr/>
            <p:nvPr/>
          </p:nvSpPr>
          <p:spPr>
            <a:xfrm>
              <a:off x="334786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Rectangle 43"/>
            <p:cNvSpPr/>
            <p:nvPr/>
          </p:nvSpPr>
          <p:spPr>
            <a:xfrm>
              <a:off x="334786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44"/>
            <p:cNvSpPr/>
            <p:nvPr/>
          </p:nvSpPr>
          <p:spPr>
            <a:xfrm>
              <a:off x="334786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45"/>
            <p:cNvSpPr/>
            <p:nvPr/>
          </p:nvSpPr>
          <p:spPr>
            <a:xfrm>
              <a:off x="334786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804248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6804248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6804248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6804248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6948264" y="4941168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6948264" y="5063582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6948264" y="5185995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6948264" y="5308409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6948264" y="5430822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6948264" y="5553236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6948264" y="567565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6948264" y="5798063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6948264" y="5920477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6948264" y="6042890"/>
            <a:ext cx="144016" cy="1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2" name="Group 248"/>
          <p:cNvGrpSpPr/>
          <p:nvPr/>
        </p:nvGrpSpPr>
        <p:grpSpPr>
          <a:xfrm>
            <a:off x="7092280" y="4941168"/>
            <a:ext cx="288032" cy="1224136"/>
            <a:chOff x="4067944" y="1124744"/>
            <a:chExt cx="720080" cy="3600400"/>
          </a:xfrm>
        </p:grpSpPr>
        <p:sp>
          <p:nvSpPr>
            <p:cNvPr id="226" name="Rectangle 225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" name="Group 249"/>
          <p:cNvGrpSpPr/>
          <p:nvPr/>
        </p:nvGrpSpPr>
        <p:grpSpPr>
          <a:xfrm>
            <a:off x="7380312" y="4941168"/>
            <a:ext cx="288032" cy="1224136"/>
            <a:chOff x="4067944" y="1124744"/>
            <a:chExt cx="720080" cy="3600400"/>
          </a:xfrm>
        </p:grpSpPr>
        <p:sp>
          <p:nvSpPr>
            <p:cNvPr id="206" name="Rectangle 205"/>
            <p:cNvSpPr/>
            <p:nvPr/>
          </p:nvSpPr>
          <p:spPr>
            <a:xfrm>
              <a:off x="406794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06794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06794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06794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06794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06794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06794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06794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06794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06794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27984" y="11247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427984" y="14847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27984" y="18448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427984" y="22048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427984" y="25649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427984" y="292494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27984" y="328498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427984" y="364502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427984" y="400506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427984" y="4365104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1" name="Group 271"/>
          <p:cNvGrpSpPr/>
          <p:nvPr/>
        </p:nvGrpSpPr>
        <p:grpSpPr>
          <a:xfrm>
            <a:off x="4211960" y="5301208"/>
            <a:ext cx="288032" cy="36004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2" name="Rectangle 281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8" name="Group 271"/>
          <p:cNvGrpSpPr/>
          <p:nvPr/>
        </p:nvGrpSpPr>
        <p:grpSpPr>
          <a:xfrm>
            <a:off x="6660232" y="5301208"/>
            <a:ext cx="288032" cy="360040"/>
            <a:chOff x="1907704" y="1124744"/>
            <a:chExt cx="720080" cy="10801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89" name="Rectangle 288"/>
            <p:cNvSpPr/>
            <p:nvPr/>
          </p:nvSpPr>
          <p:spPr>
            <a:xfrm>
              <a:off x="190770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90770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90770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67744" y="112474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267744" y="148478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267744" y="1844824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42" grpId="0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Why is the problem defined in terms of minimising wasted space, rather than in terms of maximising the number of rectangles to be packed?</a:t>
            </a:r>
          </a:p>
          <a:p>
            <a:pPr>
              <a:buNone/>
            </a:pPr>
            <a:r>
              <a:rPr lang="en-GB" dirty="0"/>
              <a:t>    Design an example to show that these criteria are not the same.</a:t>
            </a:r>
          </a:p>
          <a:p>
            <a:pPr>
              <a:buNone/>
            </a:pPr>
            <a:r>
              <a:rPr lang="en-GB" dirty="0"/>
              <a:t>(</a:t>
            </a:r>
            <a:r>
              <a:rPr lang="en-GB" i="1" dirty="0" err="1"/>
              <a:t>ie</a:t>
            </a:r>
            <a:r>
              <a:rPr lang="en-GB" i="1" dirty="0"/>
              <a:t>: Devise an instance in which maximising the number of rectangles packed does not give a solution that minimises wasted space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you have an instance consisting of 10 1x1 squares and 1 10x10 square, and an enclosing square that is 10x10. </a:t>
            </a:r>
          </a:p>
          <a:p>
            <a:r>
              <a:rPr lang="en-GB" dirty="0"/>
              <a:t>To minimise wasted space you would pack the 10x10 and have 0 wasted cells.</a:t>
            </a:r>
          </a:p>
          <a:p>
            <a:r>
              <a:rPr lang="en-GB" dirty="0"/>
              <a:t>To maximise the number of rectangles packed you would pack the 10 1x1 squares, and have 90 wasted cells.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ry big square p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9428" y="0"/>
            <a:ext cx="457457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764704"/>
            <a:ext cx="2343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Applications: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2381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VLSI circuit design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 Stock cutting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 Freight transportation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 Graphical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square packing problem </a:t>
            </a:r>
          </a:p>
          <a:p>
            <a:pPr lvl="1"/>
            <a:r>
              <a:rPr lang="en-GB" dirty="0"/>
              <a:t>Squares: 1x1, 2x2, 3x3....24x24 (total area = 4900)</a:t>
            </a:r>
          </a:p>
          <a:p>
            <a:pPr lvl="1"/>
            <a:r>
              <a:rPr lang="en-GB" dirty="0"/>
              <a:t>Enclosing square: 70x70 (total area = 4900)</a:t>
            </a:r>
          </a:p>
          <a:p>
            <a:pPr>
              <a:buNone/>
            </a:pPr>
            <a:r>
              <a:rPr lang="en-GB" dirty="0"/>
              <a:t>    cannot be solved so that all squares are packed, even though the total areas are the same.</a:t>
            </a:r>
          </a:p>
          <a:p>
            <a:r>
              <a:rPr lang="en-GB" dirty="0"/>
              <a:t>The optimal solution wastes 49 units of space and omits the 7x7 square.</a:t>
            </a:r>
          </a:p>
          <a:p>
            <a:r>
              <a:rPr lang="en-GB" dirty="0"/>
              <a:t>The solution is optimal because you cannot waste any less space.</a:t>
            </a:r>
          </a:p>
          <a:p>
            <a:r>
              <a:rPr lang="en-GB" dirty="0"/>
              <a:t>The (exhaustive) proof of this result explored 20 billion nodes.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Rectangle Packing is very hard.</a:t>
            </a:r>
          </a:p>
          <a:p>
            <a:r>
              <a:rPr lang="en-GB" dirty="0"/>
              <a:t>How many positions are there for the next rectangle?</a:t>
            </a:r>
          </a:p>
          <a:p>
            <a:r>
              <a:rPr lang="en-GB" dirty="0" err="1"/>
              <a:t>Discretise</a:t>
            </a:r>
            <a:r>
              <a:rPr lang="en-GB" dirty="0"/>
              <a:t> the grid</a:t>
            </a:r>
          </a:p>
          <a:p>
            <a:r>
              <a:rPr lang="en-GB" dirty="0"/>
              <a:t>Rectangles can be placed </a:t>
            </a:r>
          </a:p>
          <a:p>
            <a:pPr>
              <a:buNone/>
            </a:pPr>
            <a:r>
              <a:rPr lang="en-GB" dirty="0"/>
              <a:t>    with their top-left corners </a:t>
            </a:r>
          </a:p>
          <a:p>
            <a:pPr>
              <a:buNone/>
            </a:pPr>
            <a:r>
              <a:rPr lang="en-GB" dirty="0"/>
              <a:t>    on any grid point</a:t>
            </a:r>
          </a:p>
          <a:p>
            <a:r>
              <a:rPr lang="en-GB" dirty="0"/>
              <a:t>Always in the same orientation</a:t>
            </a:r>
          </a:p>
          <a:p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4716016" y="2708920"/>
            <a:ext cx="3995936" cy="2564904"/>
            <a:chOff x="997619" y="2246693"/>
            <a:chExt cx="5271978" cy="3639871"/>
          </a:xfrm>
        </p:grpSpPr>
        <p:grpSp>
          <p:nvGrpSpPr>
            <p:cNvPr id="13" name="Group 12"/>
            <p:cNvGrpSpPr/>
            <p:nvPr/>
          </p:nvGrpSpPr>
          <p:grpSpPr>
            <a:xfrm>
              <a:off x="1763688" y="2564904"/>
              <a:ext cx="3888432" cy="432048"/>
              <a:chOff x="1763688" y="2564904"/>
              <a:chExt cx="3888432" cy="4320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763688" y="3429000"/>
              <a:ext cx="3888432" cy="432048"/>
              <a:chOff x="1763688" y="2564904"/>
              <a:chExt cx="3888432" cy="43204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63688" y="2996952"/>
              <a:ext cx="3888432" cy="432048"/>
              <a:chOff x="1763688" y="2564904"/>
              <a:chExt cx="3888432" cy="43204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763688" y="3861048"/>
              <a:ext cx="3888432" cy="432048"/>
              <a:chOff x="1763688" y="2564904"/>
              <a:chExt cx="3888432" cy="43204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763688" y="4293096"/>
              <a:ext cx="3888432" cy="432048"/>
              <a:chOff x="1763688" y="2564904"/>
              <a:chExt cx="3888432" cy="4320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763688" y="5157192"/>
              <a:ext cx="3888432" cy="432048"/>
              <a:chOff x="1763688" y="2564904"/>
              <a:chExt cx="3888432" cy="43204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763688" y="4725144"/>
              <a:ext cx="3888432" cy="432048"/>
              <a:chOff x="1763688" y="2564904"/>
              <a:chExt cx="3888432" cy="43204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76368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19573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62778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491880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5983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923928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355976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788024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0072" y="2564904"/>
                <a:ext cx="432048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331640" y="551723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(0,0)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97619" y="2246693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(0,7)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80112" y="54452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(9,0)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52120" y="234888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(9,7)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5292080" y="2924944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652120" y="3212976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6948264" y="3861048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7596336" y="2924944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GB" dirty="0"/>
              <a:t>Take the rectangles as the variables of the problem</a:t>
            </a:r>
          </a:p>
          <a:p>
            <a:r>
              <a:rPr lang="en-GB" dirty="0"/>
              <a:t>And the grid points as the values that can be assigned to those variables</a:t>
            </a:r>
          </a:p>
          <a:p>
            <a:r>
              <a:rPr lang="en-GB" dirty="0"/>
              <a:t>Then, for a 10x10 enclosing rectangle (100 values), and 5 rectangles to pack (5 variables), this gives us at most 100</a:t>
            </a:r>
            <a:r>
              <a:rPr lang="en-GB" baseline="30000" dirty="0"/>
              <a:t>5</a:t>
            </a:r>
            <a:r>
              <a:rPr lang="en-GB" dirty="0"/>
              <a:t> possible assignments (100</a:t>
            </a:r>
            <a:r>
              <a:rPr lang="en-GB" baseline="30000" dirty="0"/>
              <a:t>5</a:t>
            </a:r>
            <a:r>
              <a:rPr lang="en-GB" dirty="0"/>
              <a:t> = (10</a:t>
            </a:r>
            <a:r>
              <a:rPr lang="en-GB" baseline="30000" dirty="0"/>
              <a:t>2</a:t>
            </a:r>
            <a:r>
              <a:rPr lang="en-GB" dirty="0"/>
              <a:t>)</a:t>
            </a:r>
            <a:r>
              <a:rPr lang="en-GB" baseline="30000" dirty="0"/>
              <a:t>5</a:t>
            </a:r>
            <a:r>
              <a:rPr lang="en-GB" dirty="0"/>
              <a:t> = 10</a:t>
            </a:r>
            <a:r>
              <a:rPr lang="en-GB" baseline="30000" dirty="0"/>
              <a:t>10</a:t>
            </a:r>
            <a:r>
              <a:rPr lang="en-GB" dirty="0"/>
              <a:t> = 10 billion).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Just adding one more grid point gives us 500 million new assignments.</a:t>
            </a:r>
          </a:p>
          <a:p>
            <a:pPr>
              <a:buNone/>
            </a:pPr>
            <a:r>
              <a:rPr lang="en-GB" dirty="0"/>
              <a:t>(Use the new point: 5*100^4</a:t>
            </a:r>
          </a:p>
          <a:p>
            <a:pPr>
              <a:buNone/>
            </a:pPr>
            <a:r>
              <a:rPr lang="en-GB" dirty="0"/>
              <a:t>Don’t use it: 100^5</a:t>
            </a:r>
          </a:p>
          <a:p>
            <a:pPr>
              <a:buNone/>
            </a:pPr>
            <a:r>
              <a:rPr lang="en-GB" dirty="0"/>
              <a:t>Sum these: 100^5 + 5*100^4 = 10.5 Billion)</a:t>
            </a:r>
          </a:p>
          <a:p>
            <a:endParaRPr lang="en-GB" dirty="0"/>
          </a:p>
          <a:p>
            <a:r>
              <a:rPr lang="en-GB" dirty="0"/>
              <a:t>Adding one more rectangle gives us 990 billion new assignments.</a:t>
            </a:r>
          </a:p>
          <a:p>
            <a:pPr>
              <a:buNone/>
            </a:pPr>
            <a:r>
              <a:rPr lang="en-GB" dirty="0"/>
              <a:t>(10 billion choices for 5 rectangles, times 100 choices for the 6</a:t>
            </a:r>
            <a:r>
              <a:rPr lang="en-GB" baseline="30000" dirty="0"/>
              <a:t>th</a:t>
            </a:r>
            <a:r>
              <a:rPr lang="en-GB" dirty="0"/>
              <a:t> = 10 billion * 100 = 1 trillion)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the 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Luckily most of the choices are invalid because of constraints.  </a:t>
            </a:r>
            <a:r>
              <a:rPr lang="en-GB" dirty="0">
                <a:solidFill>
                  <a:srgbClr val="FF0000"/>
                </a:solidFill>
              </a:rPr>
              <a:t>(Examples?)</a:t>
            </a:r>
          </a:p>
          <a:p>
            <a:r>
              <a:rPr lang="en-GB" dirty="0"/>
              <a:t>Overlap constraint: we cannot place a new rectangle so that it overlaps with one already placed.</a:t>
            </a:r>
          </a:p>
          <a:p>
            <a:r>
              <a:rPr lang="en-GB" dirty="0"/>
              <a:t>Boundary constraint: rectangles cannot overlap the enclosing boundary.</a:t>
            </a:r>
          </a:p>
          <a:p>
            <a:r>
              <a:rPr lang="en-GB" dirty="0"/>
              <a:t>There is also a lot of </a:t>
            </a:r>
            <a:r>
              <a:rPr lang="en-GB" i="1" dirty="0"/>
              <a:t>symmetry</a:t>
            </a:r>
            <a:r>
              <a:rPr lang="en-GB" dirty="0"/>
              <a:t> in the problem, around the axes of the enclosing rectangle.</a:t>
            </a:r>
          </a:p>
          <a:p>
            <a:r>
              <a:rPr lang="en-GB" dirty="0"/>
              <a:t>But as the problem grows the asymptotic complexity dominates.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goal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Unlike other search problems seen  so far, the goal is not a description of a single state, but of a set of states.</a:t>
            </a:r>
          </a:p>
          <a:p>
            <a:r>
              <a:rPr lang="en-GB" dirty="0"/>
              <a:t>The goal states are those with the minimum wasted space.</a:t>
            </a:r>
          </a:p>
          <a:p>
            <a:r>
              <a:rPr lang="en-GB" dirty="0"/>
              <a:t>Wasted space can be distributed in different ways round the grid.</a:t>
            </a:r>
          </a:p>
          <a:p>
            <a:r>
              <a:rPr lang="en-GB" dirty="0"/>
              <a:t>How do you evaluate an intermediate state when you don’t know how much space will end up being wasted?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1008</Words>
  <Application>Microsoft Office PowerPoint</Application>
  <PresentationFormat>On-screen Show (4:3)</PresentationFormat>
  <Paragraphs>127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Tahoma</vt:lpstr>
      <vt:lpstr>Office Theme</vt:lpstr>
      <vt:lpstr>Introduction to Artificial Intelligence</vt:lpstr>
      <vt:lpstr>Rectangle Packing</vt:lpstr>
      <vt:lpstr>PowerPoint Presentation</vt:lpstr>
      <vt:lpstr>PowerPoint Presentation</vt:lpstr>
      <vt:lpstr>Complexity</vt:lpstr>
      <vt:lpstr>PowerPoint Presentation</vt:lpstr>
      <vt:lpstr>PowerPoint Presentation</vt:lpstr>
      <vt:lpstr>Pruning the search space</vt:lpstr>
      <vt:lpstr>What is the goal state?</vt:lpstr>
      <vt:lpstr>PowerPoint Presentation</vt:lpstr>
      <vt:lpstr>PowerPoint Presentation</vt:lpstr>
      <vt:lpstr>PowerPoint Presentation</vt:lpstr>
      <vt:lpstr>Getting insights into the problem</vt:lpstr>
      <vt:lpstr>Greedy solution</vt:lpstr>
      <vt:lpstr>PowerPoint Presentation</vt:lpstr>
      <vt:lpstr>PowerPoint Presentation</vt:lpstr>
      <vt:lpstr>PowerPoint Presentation</vt:lpstr>
      <vt:lpstr>How would we search?</vt:lpstr>
      <vt:lpstr>PowerPoint Presentation</vt:lpstr>
      <vt:lpstr>A* functions</vt:lpstr>
      <vt:lpstr>Is f(s) admissible?</vt:lpstr>
      <vt:lpstr>Problem</vt:lpstr>
      <vt:lpstr>Answer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Fox</dc:creator>
  <cp:lastModifiedBy>Daniele Magazzeni</cp:lastModifiedBy>
  <cp:revision>23</cp:revision>
  <dcterms:created xsi:type="dcterms:W3CDTF">2013-01-17T10:53:26Z</dcterms:created>
  <dcterms:modified xsi:type="dcterms:W3CDTF">2017-03-17T09:08:25Z</dcterms:modified>
</cp:coreProperties>
</file>