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8" r:id="rId2"/>
    <p:sldId id="260" r:id="rId3"/>
    <p:sldId id="321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1" r:id="rId12"/>
    <p:sldId id="332" r:id="rId13"/>
    <p:sldId id="33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>
      <p:cViewPr varScale="1">
        <p:scale>
          <a:sx n="123" d="100"/>
          <a:sy n="123" d="100"/>
        </p:scale>
        <p:origin x="8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DF890-6FA7-496A-BE13-BC4C4ED08B57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D5F8B-8C5D-4289-B9A8-2818282DBD2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57B9-F98E-4B01-8742-1277C95B679E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1414"/>
            <a:ext cx="7772400" cy="1470025"/>
          </a:xfrm>
        </p:spPr>
        <p:txBody>
          <a:bodyPr/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Introduction to Artificial Intelligence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Download wallpaper robot,  white,  Hi free desktop wallpaper in the resolution 1920x1200 — picture №401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93215"/>
            <a:ext cx="6000792" cy="375049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7155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553693" y="2214554"/>
            <a:ext cx="2158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2"/>
                </a:solidFill>
              </a:rPr>
              <a:t>Temporal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 (:durative-action pick-up</a:t>
            </a:r>
          </a:p>
          <a:p>
            <a:r>
              <a:rPr lang="en-GB" dirty="0"/>
              <a:t>    :parameters (?v - vehicle ?l - location ?p - package)</a:t>
            </a:r>
          </a:p>
          <a:p>
            <a:r>
              <a:rPr lang="en-GB" dirty="0"/>
              <a:t>    :duration (= ?duration 5)</a:t>
            </a:r>
          </a:p>
          <a:p>
            <a:r>
              <a:rPr lang="en-GB" dirty="0"/>
              <a:t>    :condition (and</a:t>
            </a:r>
          </a:p>
          <a:p>
            <a:r>
              <a:rPr lang="nn-NO" dirty="0"/>
              <a:t>        (at start (at ?v ?l))</a:t>
            </a:r>
          </a:p>
          <a:p>
            <a:r>
              <a:rPr lang="en-GB" dirty="0"/>
              <a:t>        (over all (at ?v ?l))</a:t>
            </a:r>
          </a:p>
          <a:p>
            <a:r>
              <a:rPr lang="en-GB" dirty="0"/>
              <a:t>        (at start (at ?p ?l))</a:t>
            </a:r>
          </a:p>
          <a:p>
            <a:r>
              <a:rPr lang="en-GB" dirty="0"/>
              <a:t>        </a:t>
            </a:r>
            <a:r>
              <a:rPr lang="en-GB" b="1" dirty="0"/>
              <a:t>(at start (&gt;= (capacity ?v) (package-size ?p)))</a:t>
            </a:r>
          </a:p>
          <a:p>
            <a:r>
              <a:rPr lang="en-GB" dirty="0"/>
              <a:t>        (at start (ready-loading ?v))</a:t>
            </a:r>
          </a:p>
          <a:p>
            <a:r>
              <a:rPr lang="en-GB" dirty="0"/>
              <a:t>      )</a:t>
            </a:r>
          </a:p>
          <a:p>
            <a:r>
              <a:rPr lang="en-GB" dirty="0"/>
              <a:t>    :effect (and</a:t>
            </a:r>
          </a:p>
          <a:p>
            <a:r>
              <a:rPr lang="en-GB" dirty="0"/>
              <a:t>        (at start (not (at ?p ?l)))</a:t>
            </a:r>
          </a:p>
          <a:p>
            <a:r>
              <a:rPr lang="da-DK" dirty="0"/>
              <a:t>        (at end (in ?p ?v))</a:t>
            </a:r>
          </a:p>
          <a:p>
            <a:r>
              <a:rPr lang="en-GB" b="1" dirty="0"/>
              <a:t>        (at start (decrease (capacity ?v) (package-size ?p)))</a:t>
            </a:r>
          </a:p>
          <a:p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        (at start (not (ready-loading ?v)))</a:t>
            </a:r>
          </a:p>
          <a:p>
            <a:r>
              <a:rPr lang="en-GB" dirty="0">
                <a:solidFill>
                  <a:srgbClr val="C00000"/>
                </a:solidFill>
              </a:rPr>
              <a:t>        (at end (ready-loading ?v))</a:t>
            </a:r>
          </a:p>
          <a:p>
            <a:r>
              <a:rPr lang="en-GB" dirty="0"/>
              <a:t>      )</a:t>
            </a:r>
          </a:p>
          <a:p>
            <a:r>
              <a:rPr lang="en-GB" dirty="0"/>
              <a:t> 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43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refuel</a:t>
            </a:r>
          </a:p>
          <a:p>
            <a:r>
              <a:rPr lang="en-GB" dirty="0"/>
              <a:t>    :parameters (?v - vehicle ?l - location)</a:t>
            </a:r>
          </a:p>
          <a:p>
            <a:r>
              <a:rPr lang="en-GB" dirty="0"/>
              <a:t>    :duration (= ?duration 10)</a:t>
            </a:r>
          </a:p>
          <a:p>
            <a:r>
              <a:rPr lang="en-GB" dirty="0"/>
              <a:t>    :condition (and</a:t>
            </a:r>
          </a:p>
          <a:p>
            <a:r>
              <a:rPr lang="nn-NO" dirty="0"/>
              <a:t>        (at start (at ?v ?l))</a:t>
            </a:r>
          </a:p>
          <a:p>
            <a:r>
              <a:rPr lang="en-GB" dirty="0"/>
              <a:t>        (over all (at ?v ?l))</a:t>
            </a:r>
          </a:p>
          <a:p>
            <a:r>
              <a:rPr lang="en-GB" dirty="0"/>
              <a:t>        (at start (has-petrol-station ?l))</a:t>
            </a:r>
          </a:p>
          <a:p>
            <a:r>
              <a:rPr lang="en-GB" dirty="0"/>
              <a:t>      )</a:t>
            </a:r>
          </a:p>
          <a:p>
            <a:r>
              <a:rPr lang="en-GB" b="1" dirty="0"/>
              <a:t>    :effect (at end (assign (fuel-left ?v) (fuel-max ?v)))</a:t>
            </a:r>
          </a:p>
          <a:p>
            <a:r>
              <a:rPr lang="en-GB" dirty="0"/>
              <a:t> 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85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refuel</a:t>
            </a:r>
          </a:p>
          <a:p>
            <a:r>
              <a:rPr lang="en-GB" dirty="0"/>
              <a:t>    :parameters (?v - vehicle ?l - location)</a:t>
            </a:r>
          </a:p>
          <a:p>
            <a:r>
              <a:rPr lang="en-GB" dirty="0"/>
              <a:t>    :duration (&gt;= ?duration 0)</a:t>
            </a:r>
          </a:p>
          <a:p>
            <a:r>
              <a:rPr lang="en-GB" dirty="0"/>
              <a:t>    :condition (and</a:t>
            </a:r>
          </a:p>
          <a:p>
            <a:r>
              <a:rPr lang="nn-NO" dirty="0"/>
              <a:t>        (at start (at ?v ?l))</a:t>
            </a:r>
          </a:p>
          <a:p>
            <a:r>
              <a:rPr lang="en-GB" dirty="0"/>
              <a:t>        (over all (at ?v ?l))</a:t>
            </a:r>
          </a:p>
          <a:p>
            <a:r>
              <a:rPr lang="en-GB" dirty="0"/>
              <a:t>        (at start (has-petrol-station ?l))</a:t>
            </a:r>
          </a:p>
          <a:p>
            <a:r>
              <a:rPr lang="en-GB" b="1" dirty="0"/>
              <a:t>        (over all (&lt;= (fuel-left ?v) (fuel-max ?v)) )</a:t>
            </a:r>
          </a:p>
          <a:p>
            <a:r>
              <a:rPr lang="en-GB" dirty="0"/>
              <a:t>      )</a:t>
            </a:r>
          </a:p>
          <a:p>
            <a:r>
              <a:rPr lang="en-GB" b="1" dirty="0"/>
              <a:t>    :effect (increase (fuel-left ?v) (* #t 1)))</a:t>
            </a:r>
          </a:p>
          <a:p>
            <a:r>
              <a:rPr lang="en-GB" dirty="0"/>
              <a:t> 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0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refuel</a:t>
            </a:r>
          </a:p>
          <a:p>
            <a:r>
              <a:rPr lang="en-GB" dirty="0"/>
              <a:t>    :parameters (?v - vehicle ?l - location)</a:t>
            </a:r>
          </a:p>
          <a:p>
            <a:r>
              <a:rPr lang="en-GB" dirty="0"/>
              <a:t>    :duration (&gt;= ?duration 0)</a:t>
            </a:r>
          </a:p>
          <a:p>
            <a:r>
              <a:rPr lang="en-GB" dirty="0"/>
              <a:t>    :condition (and</a:t>
            </a:r>
          </a:p>
          <a:p>
            <a:r>
              <a:rPr lang="nn-NO" dirty="0"/>
              <a:t>        (at start (at ?v ?l))</a:t>
            </a:r>
          </a:p>
          <a:p>
            <a:r>
              <a:rPr lang="en-GB" dirty="0"/>
              <a:t>        (over all (at ?v ?l))</a:t>
            </a:r>
          </a:p>
          <a:p>
            <a:r>
              <a:rPr lang="en-GB" dirty="0"/>
              <a:t>        (at start (has-petrol-station ?l))</a:t>
            </a:r>
          </a:p>
          <a:p>
            <a:r>
              <a:rPr lang="en-GB" b="1" dirty="0"/>
              <a:t>        (over all (&lt;= (fuel-left ?v) (fuel-max ?v)) )</a:t>
            </a:r>
          </a:p>
          <a:p>
            <a:r>
              <a:rPr lang="en-GB" dirty="0"/>
              <a:t>      )</a:t>
            </a:r>
          </a:p>
          <a:p>
            <a:r>
              <a:rPr lang="en-GB" b="1" dirty="0"/>
              <a:t>    :effect (increase (fuel-left ?v) (* #t 1)))</a:t>
            </a:r>
          </a:p>
          <a:p>
            <a:r>
              <a:rPr lang="en-GB" dirty="0"/>
              <a:t>  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31640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refuel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31640" y="5085184"/>
            <a:ext cx="0" cy="1296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31640" y="6381328"/>
            <a:ext cx="20162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31640" y="5373216"/>
            <a:ext cx="129614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64533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229" y="5017183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Fuel-left</a:t>
            </a:r>
          </a:p>
        </p:txBody>
      </p:sp>
    </p:spTree>
    <p:extLst>
      <p:ext uri="{BB962C8B-B14F-4D97-AF65-F5344CB8AC3E}">
        <p14:creationId xmlns:p14="http://schemas.microsoft.com/office/powerpoint/2010/main" val="269561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428604"/>
            <a:ext cx="3106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Classical Planning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19675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are </a:t>
            </a:r>
            <a:r>
              <a:rPr lang="en-US" b="1" dirty="0"/>
              <a:t>instantaneous</a:t>
            </a:r>
          </a:p>
          <a:p>
            <a:r>
              <a:rPr lang="en-US" dirty="0"/>
              <a:t>The planner has to decide which actions to apply and in what </a:t>
            </a:r>
            <a:r>
              <a:rPr lang="en-US" b="1" dirty="0"/>
              <a:t>order</a:t>
            </a:r>
          </a:p>
          <a:p>
            <a:r>
              <a:rPr lang="en-US" dirty="0"/>
              <a:t>Plans are </a:t>
            </a:r>
            <a:r>
              <a:rPr lang="en-US" b="1" dirty="0"/>
              <a:t>sequential</a:t>
            </a:r>
            <a:endParaRPr lang="en-GB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714480" y="2403499"/>
            <a:ext cx="8401080" cy="45259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 (:action put-down</a:t>
            </a:r>
          </a:p>
          <a:p>
            <a:r>
              <a:rPr lang="it-IT" dirty="0"/>
              <a:t>           :parameters (?x)</a:t>
            </a:r>
          </a:p>
          <a:p>
            <a:r>
              <a:rPr lang="it-IT" dirty="0"/>
              <a:t>           :precondition (holding ?x)</a:t>
            </a:r>
          </a:p>
          <a:p>
            <a:r>
              <a:rPr lang="en-GB" dirty="0"/>
              <a:t>           :effect (and (not (holding ?x)) (clear ?x) (</a:t>
            </a:r>
            <a:r>
              <a:rPr lang="en-GB" dirty="0" err="1"/>
              <a:t>handempty</a:t>
            </a:r>
            <a:r>
              <a:rPr lang="en-GB" dirty="0"/>
              <a:t>)</a:t>
            </a:r>
          </a:p>
          <a:p>
            <a:r>
              <a:rPr lang="it-IT" dirty="0"/>
              <a:t>			(ontable ?x)))</a:t>
            </a:r>
          </a:p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PUT_DOWN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 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STACK C A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b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268760"/>
            <a:ext cx="4356199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move-up-slow</a:t>
            </a:r>
          </a:p>
          <a:p>
            <a:r>
              <a:rPr lang="en-GB" dirty="0"/>
              <a:t>  :parameters (?lift - slow-elevator ?f1 - floor ?f2 - floor )</a:t>
            </a:r>
          </a:p>
          <a:p>
            <a:r>
              <a:rPr lang="en-GB" dirty="0"/>
              <a:t>  :duration (= ?duration (travel-slow ?f1 ?f2))</a:t>
            </a:r>
          </a:p>
          <a:p>
            <a:r>
              <a:rPr lang="en-GB" dirty="0"/>
              <a:t>  :condition (and (at start (lift-at ?lift ?f1)) </a:t>
            </a:r>
          </a:p>
          <a:p>
            <a:r>
              <a:rPr lang="en-GB" dirty="0"/>
              <a:t>	             (at start (above ?f1 ?f2)) </a:t>
            </a:r>
          </a:p>
          <a:p>
            <a:r>
              <a:rPr lang="en-GB" dirty="0"/>
              <a:t>                              (at start (reachable-floor ?lift ?f2)) )</a:t>
            </a:r>
          </a:p>
          <a:p>
            <a:r>
              <a:rPr lang="en-GB" dirty="0"/>
              <a:t>  :effect (and (at start (not (lift-at ?lift ?f1))) )</a:t>
            </a:r>
          </a:p>
          <a:p>
            <a:r>
              <a:rPr lang="en-GB" dirty="0"/>
              <a:t>	      (at end (lift-at ?lift ?f2))</a:t>
            </a:r>
          </a:p>
          <a:p>
            <a:r>
              <a:rPr lang="en-GB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8184" y="4653136"/>
            <a:ext cx="2606098" cy="120032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+mj-lt"/>
              </a:rPr>
              <a:t>--problem file</a:t>
            </a:r>
          </a:p>
          <a:p>
            <a:r>
              <a:rPr lang="en-GB" dirty="0">
                <a:solidFill>
                  <a:srgbClr val="002060"/>
                </a:solidFill>
                <a:latin typeface="+mj-lt"/>
              </a:rPr>
              <a:t>(above f0 f1)</a:t>
            </a:r>
          </a:p>
          <a:p>
            <a:r>
              <a:rPr lang="en-GB" dirty="0">
                <a:solidFill>
                  <a:srgbClr val="002060"/>
                </a:solidFill>
              </a:rPr>
              <a:t>(reachable-floor slow1 f1)</a:t>
            </a:r>
          </a:p>
          <a:p>
            <a:r>
              <a:rPr lang="en-GB" dirty="0">
                <a:solidFill>
                  <a:srgbClr val="002060"/>
                </a:solidFill>
              </a:rPr>
              <a:t>(= (travel-slow f0 f1) 12)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556792"/>
            <a:ext cx="525658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move-up-slow</a:t>
            </a:r>
          </a:p>
          <a:p>
            <a:r>
              <a:rPr lang="en-GB" dirty="0"/>
              <a:t>  :parameters (?lift - slow-elevator ?f1 - floor ?f2 - floor )</a:t>
            </a:r>
          </a:p>
          <a:p>
            <a:r>
              <a:rPr lang="en-GB" dirty="0"/>
              <a:t>  :duration (= ?duration (travel-slow ?f1 ?f2))</a:t>
            </a:r>
          </a:p>
          <a:p>
            <a:r>
              <a:rPr lang="en-GB" dirty="0"/>
              <a:t>  :condition (and (at start (lift-at ?lift ?f1)) </a:t>
            </a:r>
          </a:p>
          <a:p>
            <a:r>
              <a:rPr lang="en-GB" dirty="0"/>
              <a:t>	             (at start (above ?f1 ?f2)) </a:t>
            </a:r>
          </a:p>
          <a:p>
            <a:r>
              <a:rPr lang="en-GB" dirty="0"/>
              <a:t>                              (at start (reachable-floor ?lift ?f2)) )</a:t>
            </a:r>
          </a:p>
          <a:p>
            <a:r>
              <a:rPr lang="en-GB" dirty="0"/>
              <a:t>  :effect (and (at start (not (lift-at ?lift ?f1))) )</a:t>
            </a:r>
          </a:p>
          <a:p>
            <a:r>
              <a:rPr lang="en-GB" dirty="0"/>
              <a:t>	      (at end (lift-at ?lift ?f2))</a:t>
            </a:r>
          </a:p>
          <a:p>
            <a:r>
              <a:rPr lang="en-GB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8184" y="4653136"/>
            <a:ext cx="2606098" cy="120032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+mj-lt"/>
              </a:rPr>
              <a:t>--problem file</a:t>
            </a:r>
          </a:p>
          <a:p>
            <a:r>
              <a:rPr lang="en-GB" dirty="0">
                <a:solidFill>
                  <a:srgbClr val="002060"/>
                </a:solidFill>
                <a:latin typeface="+mj-lt"/>
              </a:rPr>
              <a:t>(above f0 f1)</a:t>
            </a:r>
          </a:p>
          <a:p>
            <a:r>
              <a:rPr lang="en-GB" dirty="0">
                <a:solidFill>
                  <a:srgbClr val="002060"/>
                </a:solidFill>
              </a:rPr>
              <a:t>(reachable-floor slow1 f1)</a:t>
            </a:r>
          </a:p>
          <a:p>
            <a:r>
              <a:rPr lang="en-GB" dirty="0">
                <a:solidFill>
                  <a:srgbClr val="002060"/>
                </a:solidFill>
              </a:rPr>
              <a:t>(= (travel-slow f0 f1) 12)</a:t>
            </a:r>
          </a:p>
        </p:txBody>
      </p:sp>
    </p:spTree>
    <p:extLst>
      <p:ext uri="{BB962C8B-B14F-4D97-AF65-F5344CB8AC3E}">
        <p14:creationId xmlns:p14="http://schemas.microsoft.com/office/powerpoint/2010/main" val="35686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2348880"/>
            <a:ext cx="518457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move-up-slow</a:t>
            </a:r>
          </a:p>
          <a:p>
            <a:r>
              <a:rPr lang="en-GB" dirty="0"/>
              <a:t>  :parameters (?lift - slow-elevator ?f1 - floor ?f2 - floor )</a:t>
            </a:r>
          </a:p>
          <a:p>
            <a:r>
              <a:rPr lang="en-GB" dirty="0"/>
              <a:t>  :duration (= ?duration (travel-slow ?f1 ?f2))</a:t>
            </a:r>
          </a:p>
          <a:p>
            <a:r>
              <a:rPr lang="en-GB" dirty="0"/>
              <a:t>  :condition (and (at start (lift-at ?lift ?f1)) </a:t>
            </a:r>
          </a:p>
          <a:p>
            <a:r>
              <a:rPr lang="en-GB" dirty="0"/>
              <a:t>	             (at start (above ?f1 ?f2)) </a:t>
            </a:r>
          </a:p>
          <a:p>
            <a:r>
              <a:rPr lang="en-GB" dirty="0"/>
              <a:t>                              (at start (reachable-floor ?lift ?f2)) )</a:t>
            </a:r>
          </a:p>
          <a:p>
            <a:r>
              <a:rPr lang="en-GB" dirty="0"/>
              <a:t>  :effect (and (at start (not (lift-at ?lift ?f1))) )</a:t>
            </a:r>
          </a:p>
          <a:p>
            <a:r>
              <a:rPr lang="en-GB" dirty="0"/>
              <a:t>	      (at end (lift-at ?lift ?f2))</a:t>
            </a:r>
          </a:p>
          <a:p>
            <a:r>
              <a:rPr lang="en-GB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8184" y="4653136"/>
            <a:ext cx="2606098" cy="120032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+mj-lt"/>
              </a:rPr>
              <a:t>--problem file</a:t>
            </a:r>
          </a:p>
          <a:p>
            <a:r>
              <a:rPr lang="en-GB" dirty="0">
                <a:solidFill>
                  <a:srgbClr val="002060"/>
                </a:solidFill>
                <a:latin typeface="+mj-lt"/>
              </a:rPr>
              <a:t>(above f0 f1)</a:t>
            </a:r>
          </a:p>
          <a:p>
            <a:r>
              <a:rPr lang="en-GB" dirty="0">
                <a:solidFill>
                  <a:srgbClr val="002060"/>
                </a:solidFill>
              </a:rPr>
              <a:t>(reachable-floor slow1 f1)</a:t>
            </a:r>
          </a:p>
          <a:p>
            <a:r>
              <a:rPr lang="en-GB" dirty="0">
                <a:solidFill>
                  <a:srgbClr val="002060"/>
                </a:solidFill>
              </a:rPr>
              <a:t>(= (travel-slow f0 f1) 12)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4924447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5536" y="429483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</a:t>
            </a:r>
          </a:p>
          <a:p>
            <a:r>
              <a:rPr lang="en-GB" b="1" dirty="0"/>
              <a:t>at start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</a:t>
            </a:r>
          </a:p>
          <a:p>
            <a:r>
              <a:rPr lang="en-GB" b="1" dirty="0"/>
              <a:t>at end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6629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Effects</a:t>
            </a:r>
          </a:p>
          <a:p>
            <a:r>
              <a:rPr lang="en-GB" b="1" dirty="0"/>
              <a:t>at start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56612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Effects</a:t>
            </a:r>
          </a:p>
          <a:p>
            <a:r>
              <a:rPr lang="en-GB" b="1" dirty="0"/>
              <a:t>at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72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board</a:t>
            </a:r>
          </a:p>
          <a:p>
            <a:r>
              <a:rPr lang="en-GB" dirty="0"/>
              <a:t>  :parameters (?p - passenger ?lift - elevator ?f - floor)</a:t>
            </a:r>
          </a:p>
          <a:p>
            <a:r>
              <a:rPr lang="en-GB" dirty="0"/>
              <a:t>  :duration (= ?duration 3)</a:t>
            </a:r>
          </a:p>
          <a:p>
            <a:r>
              <a:rPr lang="en-GB" dirty="0"/>
              <a:t>  :condition (and  (over all (lift-at ?lift ?f)) </a:t>
            </a:r>
          </a:p>
          <a:p>
            <a:r>
              <a:rPr lang="en-GB" dirty="0"/>
              <a:t>                              (at start (passenger-at ?p ?f))  </a:t>
            </a:r>
          </a:p>
          <a:p>
            <a:r>
              <a:rPr lang="en-GB" dirty="0"/>
              <a:t>                              (at start (&lt; (passengers ?lift) (capacity ?lift))) )</a:t>
            </a:r>
          </a:p>
          <a:p>
            <a:r>
              <a:rPr lang="en-GB" dirty="0"/>
              <a:t>  :effect (and (at start (not (passenger-at ?p ?f))) </a:t>
            </a:r>
          </a:p>
          <a:p>
            <a:r>
              <a:rPr lang="en-GB" dirty="0"/>
              <a:t>                       (at end (boarded ?p ?lift)) </a:t>
            </a:r>
          </a:p>
          <a:p>
            <a:r>
              <a:rPr lang="en-GB" dirty="0"/>
              <a:t>                       (at start (increase (passengers ?lift) 1)) ))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28184" y="4653136"/>
            <a:ext cx="2606098" cy="203132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+mj-lt"/>
              </a:rPr>
              <a:t>--problem file</a:t>
            </a:r>
          </a:p>
          <a:p>
            <a:r>
              <a:rPr lang="en-GB" dirty="0">
                <a:solidFill>
                  <a:srgbClr val="002060"/>
                </a:solidFill>
                <a:latin typeface="+mj-lt"/>
              </a:rPr>
              <a:t>(above f0 f1)</a:t>
            </a:r>
          </a:p>
          <a:p>
            <a:r>
              <a:rPr lang="en-GB" dirty="0">
                <a:solidFill>
                  <a:srgbClr val="002060"/>
                </a:solidFill>
              </a:rPr>
              <a:t>(reachable-floor slow1 f1)</a:t>
            </a:r>
          </a:p>
          <a:p>
            <a:r>
              <a:rPr lang="en-GB" dirty="0">
                <a:solidFill>
                  <a:srgbClr val="002060"/>
                </a:solidFill>
              </a:rPr>
              <a:t>(= (travel-slow f0 f1) 12)</a:t>
            </a:r>
          </a:p>
          <a:p>
            <a:r>
              <a:rPr lang="en-GB" dirty="0">
                <a:solidFill>
                  <a:srgbClr val="C00000"/>
                </a:solidFill>
              </a:rPr>
              <a:t>(passenger-at p0 f1)</a:t>
            </a:r>
          </a:p>
          <a:p>
            <a:r>
              <a:rPr lang="en-GB" dirty="0">
                <a:solidFill>
                  <a:srgbClr val="C00000"/>
                </a:solidFill>
              </a:rPr>
              <a:t>(= (passengers slow1) 0)</a:t>
            </a:r>
          </a:p>
          <a:p>
            <a:r>
              <a:rPr lang="en-GB" dirty="0">
                <a:solidFill>
                  <a:srgbClr val="C00000"/>
                </a:solidFill>
              </a:rPr>
              <a:t>(= (capacity slow1) 4)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4924447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5536" y="429483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</a:t>
            </a:r>
          </a:p>
          <a:p>
            <a:r>
              <a:rPr lang="en-GB" b="1" dirty="0"/>
              <a:t>at start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</a:t>
            </a:r>
          </a:p>
          <a:p>
            <a:r>
              <a:rPr lang="en-GB" b="1" dirty="0"/>
              <a:t>at end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6629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Effects</a:t>
            </a:r>
          </a:p>
          <a:p>
            <a:r>
              <a:rPr lang="en-GB" b="1" dirty="0"/>
              <a:t>at start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56612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Effects</a:t>
            </a:r>
          </a:p>
          <a:p>
            <a:r>
              <a:rPr lang="en-GB" b="1" dirty="0"/>
              <a:t>at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9876" y="1556792"/>
            <a:ext cx="5940315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board</a:t>
            </a:r>
          </a:p>
          <a:p>
            <a:r>
              <a:rPr lang="en-GB" dirty="0"/>
              <a:t>  :parameters (?p - passenger ?lift - elevator ?f - floor)</a:t>
            </a:r>
          </a:p>
          <a:p>
            <a:r>
              <a:rPr lang="en-GB" dirty="0"/>
              <a:t>  :duration (= ?duration 3)</a:t>
            </a:r>
          </a:p>
          <a:p>
            <a:r>
              <a:rPr lang="en-GB" dirty="0"/>
              <a:t>  :condition (and  </a:t>
            </a:r>
            <a:r>
              <a:rPr lang="en-GB" b="1" dirty="0">
                <a:solidFill>
                  <a:srgbClr val="C00000"/>
                </a:solidFill>
              </a:rPr>
              <a:t>(over all (lift-at ?lift ?f)) </a:t>
            </a:r>
          </a:p>
          <a:p>
            <a:r>
              <a:rPr lang="en-GB" dirty="0"/>
              <a:t>                              (at start (passenger-at ?p ?f))  </a:t>
            </a:r>
          </a:p>
          <a:p>
            <a:r>
              <a:rPr lang="en-GB" dirty="0"/>
              <a:t>                              (at start (&lt; (passengers ?lift) (capacity ?lift))) )</a:t>
            </a:r>
          </a:p>
          <a:p>
            <a:r>
              <a:rPr lang="en-GB" dirty="0"/>
              <a:t>  :effect (and (at start (not (passenger-at ?p ?f))) </a:t>
            </a:r>
          </a:p>
          <a:p>
            <a:r>
              <a:rPr lang="en-GB" dirty="0"/>
              <a:t>                       (at end (boarded ?p ?lift)) </a:t>
            </a:r>
          </a:p>
          <a:p>
            <a:r>
              <a:rPr lang="en-GB" dirty="0"/>
              <a:t>                       (at start (increase (passengers ?lift) 1)) ))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28184" y="4653136"/>
            <a:ext cx="2606098" cy="203132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+mj-lt"/>
              </a:rPr>
              <a:t>--problem file</a:t>
            </a:r>
          </a:p>
          <a:p>
            <a:r>
              <a:rPr lang="en-GB" dirty="0">
                <a:solidFill>
                  <a:srgbClr val="002060"/>
                </a:solidFill>
                <a:latin typeface="+mj-lt"/>
              </a:rPr>
              <a:t>(above f0 f1)</a:t>
            </a:r>
          </a:p>
          <a:p>
            <a:r>
              <a:rPr lang="en-GB" dirty="0">
                <a:solidFill>
                  <a:srgbClr val="002060"/>
                </a:solidFill>
              </a:rPr>
              <a:t>(reachable-floor slow1 f1)</a:t>
            </a:r>
          </a:p>
          <a:p>
            <a:r>
              <a:rPr lang="en-GB" dirty="0">
                <a:solidFill>
                  <a:srgbClr val="002060"/>
                </a:solidFill>
              </a:rPr>
              <a:t>(= (travel-slow f0 f1) 12)</a:t>
            </a:r>
          </a:p>
          <a:p>
            <a:r>
              <a:rPr lang="en-GB" dirty="0">
                <a:solidFill>
                  <a:srgbClr val="C00000"/>
                </a:solidFill>
              </a:rPr>
              <a:t>(passenger-at p0 f1)</a:t>
            </a:r>
          </a:p>
          <a:p>
            <a:r>
              <a:rPr lang="en-GB" dirty="0">
                <a:solidFill>
                  <a:srgbClr val="C00000"/>
                </a:solidFill>
              </a:rPr>
              <a:t>(= (passengers slow1) 0)</a:t>
            </a:r>
          </a:p>
          <a:p>
            <a:r>
              <a:rPr lang="en-GB" dirty="0">
                <a:solidFill>
                  <a:srgbClr val="C00000"/>
                </a:solidFill>
              </a:rPr>
              <a:t>(= (capacity slow1) 4)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4924447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5536" y="429483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</a:t>
            </a:r>
          </a:p>
          <a:p>
            <a:r>
              <a:rPr lang="en-GB" b="1" dirty="0"/>
              <a:t>at start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</a:t>
            </a:r>
          </a:p>
          <a:p>
            <a:r>
              <a:rPr lang="en-GB" b="1" dirty="0"/>
              <a:t>at end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6629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Effects</a:t>
            </a:r>
          </a:p>
          <a:p>
            <a:r>
              <a:rPr lang="en-GB" b="1" dirty="0"/>
              <a:t>at start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56612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Effects</a:t>
            </a:r>
          </a:p>
          <a:p>
            <a:r>
              <a:rPr lang="en-GB" b="1" dirty="0"/>
              <a:t>at end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Condition</a:t>
            </a:r>
          </a:p>
          <a:p>
            <a:r>
              <a:rPr lang="en-GB" b="1" dirty="0">
                <a:solidFill>
                  <a:srgbClr val="C00000"/>
                </a:solidFill>
              </a:rPr>
              <a:t>overall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9876" y="2348880"/>
            <a:ext cx="5940315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board</a:t>
            </a:r>
          </a:p>
          <a:p>
            <a:r>
              <a:rPr lang="en-GB" dirty="0"/>
              <a:t>  :parameters (?p - passenger ?lift - elevator ?f - floor)</a:t>
            </a:r>
          </a:p>
          <a:p>
            <a:r>
              <a:rPr lang="en-GB" dirty="0"/>
              <a:t>  :duration (= ?duration 3)</a:t>
            </a:r>
          </a:p>
          <a:p>
            <a:r>
              <a:rPr lang="en-GB" dirty="0"/>
              <a:t>  :condition (and  </a:t>
            </a:r>
            <a:r>
              <a:rPr lang="en-GB" b="1" dirty="0"/>
              <a:t>(over all (lift-at ?lift ?f)) </a:t>
            </a:r>
          </a:p>
          <a:p>
            <a:r>
              <a:rPr lang="en-GB" dirty="0"/>
              <a:t>                              (at start (passenger-at ?p ?f))  </a:t>
            </a:r>
          </a:p>
          <a:p>
            <a:r>
              <a:rPr lang="en-GB" dirty="0"/>
              <a:t>                              (at start (&lt; (passengers ?lift) (capacity ?lift))) )</a:t>
            </a:r>
          </a:p>
          <a:p>
            <a:r>
              <a:rPr lang="en-GB" dirty="0"/>
              <a:t>  :effect (and (at start (not (passenger-at ?p ?f))) </a:t>
            </a:r>
          </a:p>
          <a:p>
            <a:r>
              <a:rPr lang="en-GB" dirty="0"/>
              <a:t>                       (at end (boarded ?p ?lift)) </a:t>
            </a:r>
          </a:p>
          <a:p>
            <a:r>
              <a:rPr lang="en-GB" dirty="0"/>
              <a:t>                       (at start </a:t>
            </a:r>
            <a:r>
              <a:rPr lang="en-GB" b="1" dirty="0">
                <a:solidFill>
                  <a:srgbClr val="C00000"/>
                </a:solidFill>
              </a:rPr>
              <a:t>(increase (passengers ?lift) 1)) 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28184" y="4653136"/>
            <a:ext cx="2606098" cy="203132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+mj-lt"/>
              </a:rPr>
              <a:t>--problem file</a:t>
            </a:r>
          </a:p>
          <a:p>
            <a:r>
              <a:rPr lang="en-GB" dirty="0">
                <a:solidFill>
                  <a:srgbClr val="002060"/>
                </a:solidFill>
                <a:latin typeface="+mj-lt"/>
              </a:rPr>
              <a:t>(above f0 f1)</a:t>
            </a:r>
          </a:p>
          <a:p>
            <a:r>
              <a:rPr lang="en-GB" dirty="0">
                <a:solidFill>
                  <a:srgbClr val="002060"/>
                </a:solidFill>
              </a:rPr>
              <a:t>(reachable-floor slow1 f1)</a:t>
            </a:r>
          </a:p>
          <a:p>
            <a:r>
              <a:rPr lang="en-GB" dirty="0">
                <a:solidFill>
                  <a:srgbClr val="002060"/>
                </a:solidFill>
              </a:rPr>
              <a:t>(= (travel-slow f0 f1) 12)</a:t>
            </a:r>
          </a:p>
          <a:p>
            <a:r>
              <a:rPr lang="en-GB" dirty="0">
                <a:solidFill>
                  <a:srgbClr val="C00000"/>
                </a:solidFill>
              </a:rPr>
              <a:t>(passenger-at p0 f1)</a:t>
            </a:r>
          </a:p>
          <a:p>
            <a:r>
              <a:rPr lang="en-GB" dirty="0">
                <a:solidFill>
                  <a:srgbClr val="C00000"/>
                </a:solidFill>
              </a:rPr>
              <a:t>(= (passengers slow1) 0)</a:t>
            </a:r>
          </a:p>
          <a:p>
            <a:r>
              <a:rPr lang="en-GB" dirty="0">
                <a:solidFill>
                  <a:srgbClr val="C00000"/>
                </a:solidFill>
              </a:rPr>
              <a:t>(= (capacity slow1) 4)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4924447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5536" y="429483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</a:t>
            </a:r>
          </a:p>
          <a:p>
            <a:r>
              <a:rPr lang="en-GB" b="1" dirty="0"/>
              <a:t>at start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</a:t>
            </a:r>
          </a:p>
          <a:p>
            <a:r>
              <a:rPr lang="en-GB" b="1" dirty="0"/>
              <a:t>at end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6629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Effects</a:t>
            </a:r>
          </a:p>
          <a:p>
            <a:r>
              <a:rPr lang="en-GB" b="1" dirty="0"/>
              <a:t>at start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56612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Effects</a:t>
            </a:r>
          </a:p>
          <a:p>
            <a:r>
              <a:rPr lang="en-GB" b="1" dirty="0"/>
              <a:t>at end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Condition</a:t>
            </a:r>
          </a:p>
          <a:p>
            <a:r>
              <a:rPr lang="en-GB" b="1" dirty="0">
                <a:solidFill>
                  <a:srgbClr val="C00000"/>
                </a:solidFill>
              </a:rPr>
              <a:t>overall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0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214282" y="671715"/>
            <a:ext cx="87868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(:durative-action drive</a:t>
            </a:r>
          </a:p>
          <a:p>
            <a:r>
              <a:rPr lang="en-GB" dirty="0"/>
              <a:t>    :parameters (?v - vehicle ?l1 ?l2 - location)</a:t>
            </a:r>
          </a:p>
          <a:p>
            <a:r>
              <a:rPr lang="en-GB" dirty="0"/>
              <a:t>    :duration </a:t>
            </a:r>
            <a:r>
              <a:rPr lang="en-GB" b="1" dirty="0"/>
              <a:t>(= ?duration (road-length ?l1 ?l2))</a:t>
            </a:r>
          </a:p>
          <a:p>
            <a:r>
              <a:rPr lang="en-GB" dirty="0"/>
              <a:t>    :condition (and</a:t>
            </a:r>
          </a:p>
          <a:p>
            <a:r>
              <a:rPr lang="nn-NO" dirty="0"/>
              <a:t>        (at start (at ?v ?l1))</a:t>
            </a:r>
          </a:p>
          <a:p>
            <a:r>
              <a:rPr lang="en-GB" dirty="0"/>
              <a:t>        (at start (road ?l1 ?l2))</a:t>
            </a:r>
          </a:p>
          <a:p>
            <a:r>
              <a:rPr lang="en-GB" b="1" dirty="0"/>
              <a:t>        (at start (&gt;= (fuel-left ?v) (fuel-demand ?l1 ?l2)))</a:t>
            </a:r>
          </a:p>
          <a:p>
            <a:r>
              <a:rPr lang="en-GB" dirty="0"/>
              <a:t>      )</a:t>
            </a:r>
          </a:p>
          <a:p>
            <a:r>
              <a:rPr lang="en-GB" dirty="0"/>
              <a:t>    :effect (and</a:t>
            </a:r>
          </a:p>
          <a:p>
            <a:r>
              <a:rPr lang="en-GB" dirty="0"/>
              <a:t>        (at start (not (at ?v ?l1)))</a:t>
            </a:r>
          </a:p>
          <a:p>
            <a:r>
              <a:rPr lang="da-DK" dirty="0"/>
              <a:t>        (at end (at ?v ?l2))</a:t>
            </a:r>
          </a:p>
          <a:p>
            <a:r>
              <a:rPr lang="en-GB" b="1" dirty="0"/>
              <a:t>        (at start (decrease (fuel-left ?v) (fuel-demand ?l1 ?l2)))</a:t>
            </a:r>
          </a:p>
          <a:p>
            <a:r>
              <a:rPr lang="en-GB" dirty="0"/>
              <a:t>      )</a:t>
            </a:r>
          </a:p>
          <a:p>
            <a:r>
              <a:rPr lang="en-GB" dirty="0"/>
              <a:t> 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97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11097</TotalTime>
  <Words>1367</Words>
  <Application>Microsoft Office PowerPoint</Application>
  <PresentationFormat>On-screen Show (4:3)</PresentationFormat>
  <Paragraphs>218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Office Theme</vt:lpstr>
      <vt:lpstr>Introduction to 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Temporal Networks</dc:title>
  <dc:creator>Maria Fox</dc:creator>
  <cp:lastModifiedBy>Daniele Magazzeni</cp:lastModifiedBy>
  <cp:revision>75</cp:revision>
  <dcterms:created xsi:type="dcterms:W3CDTF">2013-03-07T13:05:02Z</dcterms:created>
  <dcterms:modified xsi:type="dcterms:W3CDTF">2017-03-17T13:10:16Z</dcterms:modified>
</cp:coreProperties>
</file>