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67"/>
  </p:notesMasterIdLst>
  <p:sldIdLst>
    <p:sldId id="256" r:id="rId2"/>
    <p:sldId id="257" r:id="rId3"/>
    <p:sldId id="286" r:id="rId4"/>
    <p:sldId id="287" r:id="rId5"/>
    <p:sldId id="288" r:id="rId6"/>
    <p:sldId id="258" r:id="rId7"/>
    <p:sldId id="289" r:id="rId8"/>
    <p:sldId id="290" r:id="rId9"/>
    <p:sldId id="291" r:id="rId10"/>
    <p:sldId id="292" r:id="rId11"/>
    <p:sldId id="259" r:id="rId12"/>
    <p:sldId id="260" r:id="rId13"/>
    <p:sldId id="293" r:id="rId14"/>
    <p:sldId id="294" r:id="rId15"/>
    <p:sldId id="295" r:id="rId16"/>
    <p:sldId id="296" r:id="rId17"/>
    <p:sldId id="297" r:id="rId18"/>
    <p:sldId id="298" r:id="rId19"/>
    <p:sldId id="318" r:id="rId20"/>
    <p:sldId id="319" r:id="rId21"/>
    <p:sldId id="320" r:id="rId22"/>
    <p:sldId id="281" r:id="rId23"/>
    <p:sldId id="261" r:id="rId24"/>
    <p:sldId id="299" r:id="rId25"/>
    <p:sldId id="262" r:id="rId26"/>
    <p:sldId id="314" r:id="rId27"/>
    <p:sldId id="315" r:id="rId28"/>
    <p:sldId id="316" r:id="rId29"/>
    <p:sldId id="317" r:id="rId30"/>
    <p:sldId id="272" r:id="rId31"/>
    <p:sldId id="311" r:id="rId32"/>
    <p:sldId id="312" r:id="rId33"/>
    <p:sldId id="273" r:id="rId34"/>
    <p:sldId id="321" r:id="rId35"/>
    <p:sldId id="300" r:id="rId36"/>
    <p:sldId id="265" r:id="rId37"/>
    <p:sldId id="301" r:id="rId38"/>
    <p:sldId id="302" r:id="rId39"/>
    <p:sldId id="303" r:id="rId40"/>
    <p:sldId id="263" r:id="rId41"/>
    <p:sldId id="264" r:id="rId42"/>
    <p:sldId id="304" r:id="rId43"/>
    <p:sldId id="305" r:id="rId44"/>
    <p:sldId id="306" r:id="rId45"/>
    <p:sldId id="270" r:id="rId46"/>
    <p:sldId id="307" r:id="rId47"/>
    <p:sldId id="271" r:id="rId48"/>
    <p:sldId id="308" r:id="rId49"/>
    <p:sldId id="309" r:id="rId50"/>
    <p:sldId id="266" r:id="rId51"/>
    <p:sldId id="310" r:id="rId52"/>
    <p:sldId id="267" r:id="rId53"/>
    <p:sldId id="268" r:id="rId54"/>
    <p:sldId id="269" r:id="rId55"/>
    <p:sldId id="274" r:id="rId56"/>
    <p:sldId id="275" r:id="rId57"/>
    <p:sldId id="313" r:id="rId58"/>
    <p:sldId id="276" r:id="rId59"/>
    <p:sldId id="284" r:id="rId60"/>
    <p:sldId id="283" r:id="rId61"/>
    <p:sldId id="277" r:id="rId62"/>
    <p:sldId id="278" r:id="rId63"/>
    <p:sldId id="285" r:id="rId64"/>
    <p:sldId id="279" r:id="rId65"/>
    <p:sldId id="280" r:id="rId66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71" autoAdjust="0"/>
  </p:normalViewPr>
  <p:slideViewPr>
    <p:cSldViewPr>
      <p:cViewPr>
        <p:scale>
          <a:sx n="69" d="100"/>
          <a:sy n="69" d="100"/>
        </p:scale>
        <p:origin x="-1176" y="4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216" y="26314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Arial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66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0FAD599-6259-40CB-AF31-2940F5BC76D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2EE8C4E-F157-46DE-A988-3E2B6F886D24}" type="slidenum">
              <a:rPr lang="en-IN" smtClean="0">
                <a:latin typeface="Times New Roman" pitchFamily="18" charset="0"/>
              </a:rPr>
              <a:pPr/>
              <a:t>1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7270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6B1FDF1-7F2A-4FD6-96A4-A31C9F3E3E7E}" type="slidenum">
              <a:rPr lang="en-IN" smtClean="0">
                <a:latin typeface="Times New Roman" pitchFamily="18" charset="0"/>
              </a:rPr>
              <a:pPr/>
              <a:t>36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819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E6CFE21-44D0-4ACC-8C30-0E01CA465939}" type="slidenum">
              <a:rPr lang="en-IN" smtClean="0">
                <a:latin typeface="Times New Roman" pitchFamily="18" charset="0"/>
              </a:rPr>
              <a:pPr/>
              <a:t>40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829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29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C78C14C-C088-4A16-BFE1-E19A0901EB8B}" type="slidenum">
              <a:rPr lang="en-IN" smtClean="0">
                <a:latin typeface="Times New Roman" pitchFamily="18" charset="0"/>
              </a:rPr>
              <a:pPr/>
              <a:t>41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839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D4FD87C-4BED-4F7A-A348-46D160086B97}" type="slidenum">
              <a:rPr lang="en-IN" smtClean="0">
                <a:latin typeface="Times New Roman" pitchFamily="18" charset="0"/>
              </a:rPr>
              <a:pPr/>
              <a:t>45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849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49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C831036-3044-48AB-8189-8D02FECB66BA}" type="slidenum">
              <a:rPr lang="en-IN" smtClean="0">
                <a:latin typeface="Times New Roman" pitchFamily="18" charset="0"/>
              </a:rPr>
              <a:pPr/>
              <a:t>47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860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60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EAD3E3F-EB6B-4486-A530-6909FAEE95A6}" type="slidenum">
              <a:rPr lang="en-IN" smtClean="0">
                <a:latin typeface="Times New Roman" pitchFamily="18" charset="0"/>
              </a:rPr>
              <a:pPr/>
              <a:t>50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870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70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98D732C-2CDB-4131-AF4C-3065ED9DF003}" type="slidenum">
              <a:rPr lang="en-IN" smtClean="0">
                <a:latin typeface="Times New Roman" pitchFamily="18" charset="0"/>
              </a:rPr>
              <a:pPr/>
              <a:t>52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880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806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5F6EB31-D7E1-4DF5-B5B1-09D973E7CB71}" type="slidenum">
              <a:rPr lang="en-IN" smtClean="0">
                <a:latin typeface="Times New Roman" pitchFamily="18" charset="0"/>
              </a:rPr>
              <a:pPr/>
              <a:t>53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890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909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93FEA0-700E-4615-AAD5-10D0F0BF1C0B}" type="slidenum">
              <a:rPr lang="en-IN" smtClean="0">
                <a:latin typeface="Times New Roman" pitchFamily="18" charset="0"/>
              </a:rPr>
              <a:pPr/>
              <a:t>54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901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011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CBCB6A5-D58E-4EDC-A6C1-160464BEB99F}" type="slidenum">
              <a:rPr lang="en-IN" smtClean="0">
                <a:latin typeface="Times New Roman" pitchFamily="18" charset="0"/>
              </a:rPr>
              <a:pPr/>
              <a:t>55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911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114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0661BB0-7C13-4F27-8681-CFCBBF093B86}" type="slidenum">
              <a:rPr lang="en-IN" smtClean="0">
                <a:latin typeface="Times New Roman" pitchFamily="18" charset="0"/>
              </a:rPr>
              <a:pPr/>
              <a:t>2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737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76F7C88-B2CD-4831-B5E0-6C14993070FE}" type="slidenum">
              <a:rPr lang="en-IN" smtClean="0">
                <a:latin typeface="Times New Roman" pitchFamily="18" charset="0"/>
              </a:rPr>
              <a:pPr/>
              <a:t>56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921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16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9B25AD9-7CFB-4ADD-A347-9B87AF8D8BED}" type="slidenum">
              <a:rPr lang="en-IN" smtClean="0">
                <a:latin typeface="Times New Roman" pitchFamily="18" charset="0"/>
              </a:rPr>
              <a:pPr/>
              <a:t>58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931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318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D94738D-1F39-433E-B8C1-469CF73A1163}" type="slidenum">
              <a:rPr lang="en-IN" smtClean="0">
                <a:latin typeface="Times New Roman" pitchFamily="18" charset="0"/>
              </a:rPr>
              <a:pPr/>
              <a:t>61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942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421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A6588453-444F-4103-A3D4-BF283EAF796E}" type="slidenum">
              <a:rPr lang="en-IN" smtClean="0">
                <a:latin typeface="Times New Roman" pitchFamily="18" charset="0"/>
              </a:rPr>
              <a:pPr/>
              <a:t>62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952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523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2390C6B0-D278-4EF6-9EAF-4E90B3A2739C}" type="slidenum">
              <a:rPr lang="en-IN" smtClean="0">
                <a:latin typeface="Times New Roman" pitchFamily="18" charset="0"/>
              </a:rPr>
              <a:pPr/>
              <a:t>64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9625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626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D226E0D9-DE92-4617-917A-BC1BA091908C}" type="slidenum">
              <a:rPr lang="en-IN" smtClean="0">
                <a:latin typeface="Times New Roman" pitchFamily="18" charset="0"/>
              </a:rPr>
              <a:pPr/>
              <a:t>65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972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728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932D45F2-79AB-4199-9192-7DA31980F768}" type="slidenum">
              <a:rPr lang="en-IN" smtClean="0">
                <a:latin typeface="Times New Roman" pitchFamily="18" charset="0"/>
              </a:rPr>
              <a:pPr/>
              <a:t>6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7475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475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B633CE3-2E55-4420-AEBC-AA96F56A9EBB}" type="slidenum">
              <a:rPr lang="en-IN" smtClean="0">
                <a:latin typeface="Times New Roman" pitchFamily="18" charset="0"/>
              </a:rPr>
              <a:pPr/>
              <a:t>11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757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A7EFDC1-0A84-402F-9038-C7B2BEEF9CD2}" type="slidenum">
              <a:rPr lang="en-IN" smtClean="0">
                <a:latin typeface="Times New Roman" pitchFamily="18" charset="0"/>
              </a:rPr>
              <a:pPr/>
              <a:t>12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7680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70424AC-B479-43E1-97DC-5B75C3BAF876}" type="slidenum">
              <a:rPr lang="en-IN" smtClean="0">
                <a:latin typeface="Times New Roman" pitchFamily="18" charset="0"/>
              </a:rPr>
              <a:pPr/>
              <a:t>23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778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D3B1ACC-6584-4C18-AB0B-A913DE58EF3D}" type="slidenum">
              <a:rPr lang="en-IN" smtClean="0">
                <a:latin typeface="Times New Roman" pitchFamily="18" charset="0"/>
              </a:rPr>
              <a:pPr/>
              <a:t>25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7885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6AEB00F-B386-4C92-BF50-8A42063618AB}" type="slidenum">
              <a:rPr lang="en-IN" smtClean="0">
                <a:latin typeface="Times New Roman" pitchFamily="18" charset="0"/>
              </a:rPr>
              <a:pPr/>
              <a:t>30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798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2EDB5F6-A0CE-4BDB-BC21-49F609A6D7B6}" type="slidenum">
              <a:rPr lang="en-IN" smtClean="0">
                <a:latin typeface="Times New Roman" pitchFamily="18" charset="0"/>
              </a:rPr>
              <a:pPr/>
              <a:t>33</a:t>
            </a:fld>
            <a:endParaRPr lang="en-IN" smtClean="0">
              <a:latin typeface="Times New Roman" pitchFamily="18" charset="0"/>
            </a:endParaRPr>
          </a:p>
        </p:txBody>
      </p:sp>
      <p:sp>
        <p:nvSpPr>
          <p:cNvPr id="808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09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3463" y="5341938"/>
            <a:ext cx="157162" cy="2217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23463" y="0"/>
            <a:ext cx="157162" cy="5341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31" y="251990"/>
            <a:ext cx="8568531" cy="503978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9700" spc="-88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31" y="5291772"/>
            <a:ext cx="7560469" cy="1007957"/>
          </a:xfrm>
        </p:spPr>
        <p:txBody>
          <a:bodyPr/>
          <a:lstStyle>
            <a:lvl1pPr marL="0" indent="0" algn="l">
              <a:buNone/>
              <a:defRPr b="0" cap="all" spc="132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CAB0B9E-5672-4092-8CEA-DC786DEC499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31252-4888-46F2-9B12-1714B781646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2C3B4-9233-4D4F-8B36-EED3F21AB6B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4738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09545-BC69-4737-B85D-4E86CEE57E1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04CB1-2C0C-46D0-96FB-F8693E610F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595932"/>
            <a:ext cx="8568531" cy="476329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700" b="0" cap="all" spc="-88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51990"/>
            <a:ext cx="8568531" cy="1175949"/>
          </a:xfrm>
        </p:spPr>
        <p:txBody>
          <a:bodyPr anchor="b"/>
          <a:lstStyle>
            <a:lvl1pPr marL="0" indent="0">
              <a:buNone/>
              <a:defRPr sz="2200" b="0" cap="all" spc="132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AEDF0-6D7B-4D2D-930A-518D5D8DB3D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7711" y="1735926"/>
            <a:ext cx="3629025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1548" y="1735926"/>
            <a:ext cx="3629025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937DC-A0E6-4185-8CEE-D960E94F297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4351" y="1733686"/>
            <a:ext cx="3629025" cy="70521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10" baseline="0">
                <a:solidFill>
                  <a:schemeClr val="tx1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4351" y="2490533"/>
            <a:ext cx="3629025" cy="423341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4908" y="1733686"/>
            <a:ext cx="3629025" cy="705219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b="0" kern="1200" cap="all" spc="11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14908" y="2490533"/>
            <a:ext cx="3629025" cy="423341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E0EBF-6E9C-4A4C-8B91-682873DFF82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EE4EF-37C1-4A45-8499-1783F9D49CB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2952-87CE-4147-B468-BB361F597FA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1763924"/>
            <a:ext cx="5635349" cy="4938988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763924"/>
            <a:ext cx="3316456" cy="49389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46623-AF98-49EC-B573-22793789352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23463" y="5341938"/>
            <a:ext cx="157162" cy="22177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23463" y="0"/>
            <a:ext cx="157162" cy="5341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922842" cy="534217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1" y="6299729"/>
            <a:ext cx="8988557" cy="503978"/>
          </a:xfrm>
        </p:spPr>
        <p:txBody>
          <a:bodyPr/>
          <a:lstStyle>
            <a:lvl1pPr marL="0" indent="0">
              <a:buNone/>
              <a:defRPr sz="18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4031" y="5459765"/>
            <a:ext cx="8988557" cy="839964"/>
          </a:xfrm>
        </p:spPr>
        <p:txBody>
          <a:bodyPr anchor="t"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DCF22B9-3A3E-489F-A672-5E6BD9F8CF7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6384925" cy="1511300"/>
          </a:xfrm>
          <a:prstGeom prst="rect">
            <a:avLst/>
          </a:prstGeom>
        </p:spPr>
        <p:txBody>
          <a:bodyPr vert="horz" lIns="100794" tIns="50397" rIns="100794" bIns="50397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931988"/>
            <a:ext cx="8401050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6804025"/>
            <a:ext cx="3781425" cy="334963"/>
          </a:xfrm>
          <a:prstGeom prst="rect">
            <a:avLst/>
          </a:prstGeom>
        </p:spPr>
        <p:txBody>
          <a:bodyPr vert="horz" lIns="100794" tIns="50397" rIns="100794" bIns="0" rtlCol="0" anchor="b"/>
          <a:lstStyle>
            <a:lvl1pPr algn="l">
              <a:buFont typeface="Times New Roman" pitchFamily="16" charset="0"/>
              <a:buNone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38" y="7156450"/>
            <a:ext cx="3781425" cy="314325"/>
          </a:xfrm>
          <a:prstGeom prst="rect">
            <a:avLst/>
          </a:prstGeom>
        </p:spPr>
        <p:txBody>
          <a:bodyPr vert="horz" lIns="100794" tIns="50397" rIns="100794" bIns="50397" rtlCol="0" anchor="t"/>
          <a:lstStyle>
            <a:lvl1pPr algn="l">
              <a:buFont typeface="Times New Roman" pitchFamily="16" charset="0"/>
              <a:buNone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9070975" y="6488113"/>
            <a:ext cx="1449387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buFont typeface="Times New Roman" pitchFamily="16" charset="0"/>
              <a:buNone/>
              <a:defRPr sz="2600" b="1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7E04A72C-8CCD-4CC9-B812-652E1DDB22E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923463" y="0"/>
            <a:ext cx="157162" cy="1511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23463" y="1511300"/>
            <a:ext cx="157162" cy="6048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20" r:id="rId9"/>
    <p:sldLayoutId id="2147483817" r:id="rId10"/>
    <p:sldLayoutId id="2147483818" r:id="rId11"/>
    <p:sldLayoutId id="2147483821" r:id="rId12"/>
  </p:sldLayoutIdLst>
  <p:txStyles>
    <p:titleStyle>
      <a:lvl1pPr algn="l" defTabSz="1006475" rtl="0" eaLnBrk="0" fontAlgn="base" hangingPunct="0">
        <a:spcBef>
          <a:spcPct val="0"/>
        </a:spcBef>
        <a:spcAft>
          <a:spcPct val="0"/>
        </a:spcAft>
        <a:defRPr sz="4000" kern="1200" cap="all" spc="-66">
          <a:solidFill>
            <a:schemeClr val="tx2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defTabSz="10064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defTabSz="10064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defTabSz="10064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defTabSz="1006475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defTabSz="1006475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defTabSz="1006475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defTabSz="1006475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006475" rtl="0" eaLnBrk="0" fontAlgn="base" hangingPunct="0">
        <a:spcBef>
          <a:spcPct val="20000"/>
        </a:spcBef>
        <a:spcAft>
          <a:spcPts val="663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03238" indent="-200025" algn="l" defTabSz="10064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76263" y="1331913"/>
            <a:ext cx="9070975" cy="3240087"/>
          </a:xfrm>
        </p:spPr>
        <p:txBody>
          <a:bodyPr tIns="38880">
            <a:noAutofit/>
          </a:bodyPr>
          <a:lstStyle/>
          <a:p>
            <a:pPr algn="ctr"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4800" dirty="0">
                <a:latin typeface="Andalus" pitchFamily="18" charset="-78"/>
                <a:cs typeface="Andalus" pitchFamily="18" charset="-78"/>
              </a:rPr>
              <a:t>Introduction </a:t>
            </a:r>
            <a:r>
              <a:rPr lang="en-IN" sz="480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IN" sz="4800" dirty="0" smtClean="0">
                <a:latin typeface="Andalus" pitchFamily="18" charset="-78"/>
                <a:cs typeface="Andalus" pitchFamily="18" charset="-78"/>
              </a:rPr>
            </a:br>
            <a:r>
              <a:rPr lang="en-IN" dirty="0" smtClean="0">
                <a:latin typeface="Andalus" pitchFamily="18" charset="-78"/>
                <a:cs typeface="Andalus" pitchFamily="18" charset="-78"/>
              </a:rPr>
              <a:t>to</a:t>
            </a:r>
            <a:r>
              <a:rPr lang="en-IN" sz="48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4800" i="1" dirty="0" smtClean="0">
                <a:latin typeface="Arial Rounded MT Bold" pitchFamily="34" charset="0"/>
              </a:rPr>
              <a:t>C</a:t>
            </a:r>
            <a:r>
              <a:rPr lang="en-IN" sz="4800" i="1" dirty="0">
                <a:latin typeface="Arial Rounded MT Bold" pitchFamily="34" charset="0"/>
              </a:rPr>
              <a:t>++</a:t>
            </a:r>
            <a:r>
              <a:rPr lang="en-IN" sz="4800" dirty="0"/>
              <a:t> </a:t>
            </a:r>
            <a:r>
              <a:rPr lang="en-IN" sz="4800" b="1" dirty="0">
                <a:latin typeface="Algerian" pitchFamily="82" charset="0"/>
              </a:rPr>
              <a:t>STL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323387" cy="1397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of using the class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79588"/>
            <a:ext cx="4357687" cy="557212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iostream</a:t>
            </a:r>
            <a:r>
              <a:rPr lang="en-US" sz="1400" dirty="0" smtClean="0"/>
              <a:t>&gt;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#include &lt;vector&gt;  //vector class-template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endParaRPr lang="en-US" sz="14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using std;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endParaRPr lang="en-US" sz="14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{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   vector&lt;</a:t>
            </a:r>
            <a:r>
              <a:rPr lang="en-US" sz="1400" dirty="0" err="1" smtClean="0"/>
              <a:t>int</a:t>
            </a:r>
            <a:r>
              <a:rPr lang="en-US" sz="1400" dirty="0" smtClean="0"/>
              <a:t>&gt; v;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endParaRPr lang="en-US" sz="14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   // add integers at the end of the vector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   </a:t>
            </a:r>
            <a:r>
              <a:rPr lang="en-US" sz="1400" dirty="0" err="1" smtClean="0"/>
              <a:t>v.push_back</a:t>
            </a:r>
            <a:r>
              <a:rPr lang="en-US" sz="1400" dirty="0" smtClean="0"/>
              <a:t>( 2 );  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   </a:t>
            </a:r>
            <a:r>
              <a:rPr lang="en-US" sz="1400" dirty="0" err="1" smtClean="0"/>
              <a:t>v.push_back</a:t>
            </a:r>
            <a:r>
              <a:rPr lang="en-US" sz="1400" dirty="0" smtClean="0"/>
              <a:t>( 3 );  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   </a:t>
            </a:r>
            <a:r>
              <a:rPr lang="en-US" sz="1400" dirty="0" err="1" smtClean="0"/>
              <a:t>v.push_back</a:t>
            </a:r>
            <a:r>
              <a:rPr lang="en-US" sz="1400" dirty="0" smtClean="0"/>
              <a:t>( 4 );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endParaRPr lang="en-US" sz="1400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  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"\</a:t>
            </a:r>
            <a:r>
              <a:rPr lang="en-US" sz="1400" dirty="0" err="1" smtClean="0"/>
              <a:t>nThe</a:t>
            </a:r>
            <a:r>
              <a:rPr lang="en-US" sz="1400" dirty="0" smtClean="0"/>
              <a:t> size of v is: " &lt;&lt; </a:t>
            </a:r>
            <a:r>
              <a:rPr lang="en-US" sz="1400" dirty="0" err="1" smtClean="0"/>
              <a:t>v.size</a:t>
            </a:r>
            <a:r>
              <a:rPr lang="en-US" sz="1400" dirty="0" smtClean="0"/>
              <a:t>()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           &lt;&lt; "\</a:t>
            </a:r>
            <a:r>
              <a:rPr lang="en-US" sz="1400" dirty="0" err="1" smtClean="0"/>
              <a:t>nThe</a:t>
            </a:r>
            <a:r>
              <a:rPr lang="en-US" sz="1400" dirty="0" smtClean="0"/>
              <a:t> capacity of v is: " </a:t>
            </a:r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r>
              <a:rPr lang="en-US" sz="1400" dirty="0" smtClean="0"/>
              <a:t>           &lt;&lt; </a:t>
            </a:r>
            <a:r>
              <a:rPr lang="en-US" sz="1400" dirty="0" err="1" smtClean="0"/>
              <a:t>v.capacity</a:t>
            </a:r>
            <a:r>
              <a:rPr lang="en-US" sz="1400" dirty="0" smtClean="0"/>
              <a:t>();</a:t>
            </a:r>
          </a:p>
          <a:p>
            <a:pPr>
              <a:buFont typeface="Arial" charset="0"/>
              <a:buNone/>
              <a:defRPr/>
            </a:pPr>
            <a:endParaRPr lang="en-US" sz="1400" dirty="0"/>
          </a:p>
        </p:txBody>
      </p:sp>
      <p:sp>
        <p:nvSpPr>
          <p:cNvPr id="14340" name="Content Placeholder 3"/>
          <p:cNvSpPr>
            <a:spLocks noGrp="1"/>
          </p:cNvSpPr>
          <p:nvPr>
            <p:ph sz="half" idx="2"/>
          </p:nvPr>
        </p:nvSpPr>
        <p:spPr>
          <a:xfrm>
            <a:off x="5611813" y="1735138"/>
            <a:ext cx="4214812" cy="5824537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400" smtClean="0"/>
              <a:t> // display the content of v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140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400" smtClean="0"/>
              <a:t>   vector&lt;int&gt;::const_iterator it;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140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400" smtClean="0"/>
              <a:t>   for (it = v.begin(); it != v.end(); it++)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400" smtClean="0"/>
              <a:t>   {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400" smtClean="0"/>
              <a:t>         cout &lt;&lt;  *it &lt;&lt; </a:t>
            </a:r>
            <a:r>
              <a:rPr lang="ja-JP" altLang="en-US" sz="1400" smtClean="0"/>
              <a:t>‘</a:t>
            </a:r>
            <a:r>
              <a:rPr lang="en-US" altLang="ja-JP" sz="1400" smtClean="0"/>
              <a:t>\n</a:t>
            </a:r>
            <a:r>
              <a:rPr lang="ja-JP" altLang="en-US" sz="1400" smtClean="0"/>
              <a:t>’</a:t>
            </a:r>
            <a:r>
              <a:rPr lang="en-US" altLang="ja-JP" sz="1400" smtClean="0"/>
              <a:t>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400" smtClean="0"/>
              <a:t>   }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400" smtClean="0"/>
              <a:t>    return 0;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1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Vector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4681538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 random access ([] operator) like an array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 add / remove an element in constant time at the last of vector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 add / remove an element in linear time in the middle of vector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 automatic memory management</a:t>
            </a:r>
          </a:p>
          <a:p>
            <a:pPr marL="862013" lvl="1" indent="-322263" eaLnBrk="1" hangingPunct="1">
              <a:buSzPct val="75000"/>
              <a:buFont typeface="Symbol" pitchFamily="18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 needn’t specify quantity of elements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Vector Operations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547813"/>
            <a:ext cx="8869362" cy="5830887"/>
          </a:xfrm>
        </p:spPr>
        <p:txBody>
          <a:bodyPr tIns="42480" rtlCol="0">
            <a:normAutofit lnSpcReduction="10000"/>
          </a:bodyPr>
          <a:lstStyle/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 main() 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dirty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	vector&lt;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v.</a:t>
            </a:r>
            <a:r>
              <a:rPr lang="en-I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&lt;&lt;v[0]&lt;&lt;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v.</a:t>
            </a:r>
            <a:r>
              <a:rPr lang="en-I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&lt;&lt;v[0]&lt;&lt;” “&lt;&lt;v[1]&lt;&lt;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v.</a:t>
            </a:r>
            <a:r>
              <a:rPr lang="en-I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 &lt;&lt; “ “ &lt;&lt; 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v.</a:t>
            </a:r>
            <a:r>
              <a:rPr lang="en-I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capacity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v.</a:t>
            </a:r>
            <a:r>
              <a:rPr lang="en-I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pop_back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	print(v);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v.</a:t>
            </a:r>
            <a:r>
              <a:rPr lang="en-I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 &lt;&lt; “ “ &lt;&lt; </a:t>
            </a:r>
            <a:r>
              <a:rPr lang="en-IN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v.capacity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35713" y="2051050"/>
            <a:ext cx="2952750" cy="2154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/* Output: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10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10 20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2 2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10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1 2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*/</a:t>
            </a:r>
          </a:p>
          <a:p>
            <a:pPr>
              <a:buFont typeface="Times New Roman" pitchFamily="16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323387" cy="15113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b="1" dirty="0" smtClean="0">
                <a:solidFill>
                  <a:schemeClr val="tx1"/>
                </a:solidFill>
              </a:rPr>
              <a:t>Certain functions are associated with vector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b="1" dirty="0" err="1" smtClean="0"/>
              <a:t>Iterators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None/>
            </a:pPr>
            <a:r>
              <a:rPr lang="en-US" smtClean="0"/>
              <a:t>1. </a:t>
            </a:r>
            <a:r>
              <a:rPr lang="en-US" u="sng" smtClean="0">
                <a:solidFill>
                  <a:schemeClr val="tx2"/>
                </a:solidFill>
              </a:rPr>
              <a:t>begin() – </a:t>
            </a:r>
            <a:r>
              <a:rPr lang="en-US" smtClean="0"/>
              <a:t>Returns an iterator pointing to the first element in the vector</a:t>
            </a:r>
          </a:p>
          <a:p>
            <a:pPr marL="457200" indent="-457200">
              <a:buFont typeface="Arial" pitchFamily="34" charset="0"/>
              <a:buNone/>
            </a:pPr>
            <a:r>
              <a:rPr lang="en-US" smtClean="0"/>
              <a:t>2. </a:t>
            </a:r>
            <a:r>
              <a:rPr lang="en-US" u="sng" smtClean="0">
                <a:solidFill>
                  <a:schemeClr val="tx2"/>
                </a:solidFill>
              </a:rPr>
              <a:t>end() – </a:t>
            </a:r>
            <a:r>
              <a:rPr lang="en-US" smtClean="0"/>
              <a:t>Returns an iterator pointing to the theoretical element that follows last element in the vector</a:t>
            </a:r>
          </a:p>
          <a:p>
            <a:pPr marL="457200" indent="-457200">
              <a:buFont typeface="Arial" pitchFamily="34" charset="0"/>
              <a:buNone/>
            </a:pPr>
            <a:r>
              <a:rPr lang="en-US" smtClean="0"/>
              <a:t>3. </a:t>
            </a:r>
            <a:r>
              <a:rPr lang="en-US" u="sng" smtClean="0">
                <a:solidFill>
                  <a:schemeClr val="tx2"/>
                </a:solidFill>
              </a:rPr>
              <a:t>rbegin() – </a:t>
            </a:r>
            <a:r>
              <a:rPr lang="en-US" smtClean="0"/>
              <a:t>Returns a reverse iterator pointing to the last element in the vector (reverse beginning). It moves from last to first element</a:t>
            </a:r>
          </a:p>
          <a:p>
            <a:pPr marL="457200" indent="-457200">
              <a:buFont typeface="Arial" pitchFamily="34" charset="0"/>
              <a:buNone/>
            </a:pPr>
            <a:r>
              <a:rPr lang="en-US" smtClean="0"/>
              <a:t>4.</a:t>
            </a:r>
            <a:r>
              <a:rPr lang="en-US" u="sng" smtClean="0">
                <a:solidFill>
                  <a:schemeClr val="tx2"/>
                </a:solidFill>
              </a:rPr>
              <a:t> rend() – </a:t>
            </a:r>
            <a:r>
              <a:rPr lang="en-US" smtClean="0"/>
              <a:t>Returns a reverse iterator pointing to the theoretical element preceding the first element in the vector (considered as reverse end)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Vector 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79588"/>
            <a:ext cx="3629025" cy="542925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400" smtClean="0"/>
              <a:t>#include &lt;iostream&gt;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#include &lt;vector&gt;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using namespace std;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int main()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{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vector &lt;int&gt; g1;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vector &lt;int&gt; :: iterator i;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vector &lt;int&gt; :: reverse_iterator ir;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for (int i = 1; i &lt;= 5; i++)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    g1.push_back(i);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cout &lt;&lt; "Output of begin and end\t:\t";</a:t>
            </a:r>
          </a:p>
          <a:p>
            <a:pPr>
              <a:buFont typeface="Arial" pitchFamily="34" charset="0"/>
              <a:buNone/>
            </a:pPr>
            <a:endParaRPr lang="en-US" sz="1400" smtClean="0"/>
          </a:p>
        </p:txBody>
      </p:sp>
      <p:sp>
        <p:nvSpPr>
          <p:cNvPr id="18436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735138"/>
            <a:ext cx="5143500" cy="5545137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400" smtClean="0"/>
              <a:t>for (i = g1.begin(); i != g1.end(); ++i)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    cout &lt;&lt; *i &lt;&lt; '\t';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       cout &lt;&lt; endl &lt;&lt; endl;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    cout &lt;&lt; "Output of rbegin and rend\t:\t";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    for (ir = g1.rbegin(); ir != g1.rend(); ++ir)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          cout &lt;&lt; '\t' &lt;&lt; *ir;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return 0;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}</a:t>
            </a:r>
          </a:p>
          <a:p>
            <a:pPr>
              <a:buFont typeface="Arial" pitchFamily="34" charset="0"/>
              <a:buNone/>
            </a:pPr>
            <a:endParaRPr lang="en-US" sz="1400" smtClean="0"/>
          </a:p>
          <a:p>
            <a:pPr>
              <a:buFont typeface="Arial" pitchFamily="34" charset="0"/>
              <a:buNone/>
            </a:pPr>
            <a:r>
              <a:rPr lang="en-US" sz="1600" smtClean="0">
                <a:solidFill>
                  <a:schemeClr val="tx2"/>
                </a:solidFill>
              </a:rPr>
              <a:t>The output of the above program is :</a:t>
            </a:r>
          </a:p>
          <a:p>
            <a:pPr>
              <a:buFont typeface="Arial" pitchFamily="34" charset="0"/>
              <a:buNone/>
            </a:pPr>
            <a:r>
              <a:rPr lang="en-US" sz="1600" smtClean="0">
                <a:solidFill>
                  <a:schemeClr val="tx2"/>
                </a:solidFill>
              </a:rPr>
              <a:t>Output of begin and end : 1 2 3 4 5 </a:t>
            </a:r>
          </a:p>
          <a:p>
            <a:pPr>
              <a:buFont typeface="Arial" pitchFamily="34" charset="0"/>
              <a:buNone/>
            </a:pPr>
            <a:r>
              <a:rPr lang="en-US" sz="1600" smtClean="0">
                <a:solidFill>
                  <a:schemeClr val="tx2"/>
                </a:solidFill>
              </a:rPr>
              <a:t>Output of rbegin and rend : 5 4 3 2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03238" y="1931988"/>
            <a:ext cx="8966200" cy="541972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1. </a:t>
            </a:r>
            <a:r>
              <a:rPr lang="en-US" u="sng" smtClean="0">
                <a:solidFill>
                  <a:schemeClr val="tx2"/>
                </a:solidFill>
              </a:rPr>
              <a:t>size() – </a:t>
            </a:r>
            <a:r>
              <a:rPr lang="en-US" smtClean="0"/>
              <a:t>Returns the number of elements in the vector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2. </a:t>
            </a:r>
            <a:r>
              <a:rPr lang="en-US" u="sng" smtClean="0">
                <a:solidFill>
                  <a:schemeClr val="tx2"/>
                </a:solidFill>
              </a:rPr>
              <a:t>max_size() – </a:t>
            </a:r>
            <a:r>
              <a:rPr lang="en-US" smtClean="0"/>
              <a:t>Returns the maximum number of elements that the vector can hold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3. </a:t>
            </a:r>
            <a:r>
              <a:rPr lang="en-US" u="sng" smtClean="0">
                <a:solidFill>
                  <a:schemeClr val="tx2"/>
                </a:solidFill>
              </a:rPr>
              <a:t>capacity() – </a:t>
            </a:r>
            <a:r>
              <a:rPr lang="en-US" smtClean="0"/>
              <a:t>Returns the size of the storage space currently allocated to the vector expressed as number of elements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4. </a:t>
            </a:r>
            <a:r>
              <a:rPr lang="en-US" u="sng" smtClean="0">
                <a:solidFill>
                  <a:schemeClr val="tx2"/>
                </a:solidFill>
              </a:rPr>
              <a:t>resize(size_type g) – </a:t>
            </a:r>
            <a:r>
              <a:rPr lang="en-US" smtClean="0"/>
              <a:t>Resizes the container so that it contains ‘g’ elements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5. </a:t>
            </a:r>
            <a:r>
              <a:rPr lang="en-US" u="sng" smtClean="0">
                <a:solidFill>
                  <a:schemeClr val="tx2"/>
                </a:solidFill>
              </a:rPr>
              <a:t>empty() – </a:t>
            </a:r>
            <a:r>
              <a:rPr lang="en-US" smtClean="0"/>
              <a:t>Returns whether the container is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4445000" y="1708150"/>
            <a:ext cx="5635625" cy="585152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400" smtClean="0"/>
              <a:t>#include &lt;iostream&gt;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#include &lt;vector&gt;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using namespace std;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int main()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{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vector &lt;int&gt; g1;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for (int i = 1; i &lt;= 5; i++)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    g1.push_back(i);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cout &lt;&lt; "Size : " &lt;&lt; g1.size();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cout &lt;&lt; "\nCapacity : " &lt;&lt; g1.capacity();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cout &lt;&lt; "\nMax_Size : " &lt;&lt;    g1.max_size();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 return 0;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}</a:t>
            </a:r>
          </a:p>
          <a:p>
            <a:pPr>
              <a:buFont typeface="Arial" pitchFamily="34" charset="0"/>
              <a:buNone/>
            </a:pPr>
            <a:endParaRPr lang="en-US" sz="1400" smtClean="0"/>
          </a:p>
        </p:txBody>
      </p:sp>
      <p:sp>
        <p:nvSpPr>
          <p:cNvPr id="20483" name="Text Placeholder 2"/>
          <p:cNvSpPr>
            <a:spLocks noGrp="1"/>
          </p:cNvSpPr>
          <p:nvPr>
            <p:ph type="body" sz="half" idx="2"/>
          </p:nvPr>
        </p:nvSpPr>
        <p:spPr>
          <a:xfrm>
            <a:off x="504825" y="1763713"/>
            <a:ext cx="3463925" cy="5795962"/>
          </a:xfrm>
        </p:spPr>
        <p:txBody>
          <a:bodyPr/>
          <a:lstStyle/>
          <a:p>
            <a:r>
              <a:rPr lang="en-US" sz="1600" smtClean="0">
                <a:solidFill>
                  <a:schemeClr val="tx2"/>
                </a:solidFill>
              </a:rPr>
              <a:t>The output of the program is :</a:t>
            </a:r>
          </a:p>
          <a:p>
            <a:r>
              <a:rPr lang="en-US" sz="1600" smtClean="0">
                <a:solidFill>
                  <a:schemeClr val="tx2"/>
                </a:solidFill>
              </a:rPr>
              <a:t>Size : 5 </a:t>
            </a:r>
          </a:p>
          <a:p>
            <a:r>
              <a:rPr lang="en-US" sz="1600" smtClean="0">
                <a:solidFill>
                  <a:schemeClr val="tx2"/>
                </a:solidFill>
              </a:rPr>
              <a:t>Capacity : 8 </a:t>
            </a:r>
          </a:p>
          <a:p>
            <a:r>
              <a:rPr lang="en-US" sz="1600" smtClean="0">
                <a:solidFill>
                  <a:schemeClr val="tx2"/>
                </a:solidFill>
              </a:rPr>
              <a:t>Max_Size : 4611686018427387903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750" y="-363538"/>
            <a:ext cx="6384925" cy="15113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Vector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8275"/>
            <a:ext cx="9755188" cy="1254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Vector: Accessing the elements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1. </a:t>
            </a:r>
            <a:r>
              <a:rPr lang="en-US" u="sng" smtClean="0">
                <a:solidFill>
                  <a:schemeClr val="tx2"/>
                </a:solidFill>
              </a:rPr>
              <a:t>reference operator [g] – </a:t>
            </a:r>
            <a:r>
              <a:rPr lang="en-US" smtClean="0"/>
              <a:t>Returns a reference to the element at position ‘g’ in the vector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2. </a:t>
            </a:r>
            <a:r>
              <a:rPr lang="en-US" u="sng" smtClean="0">
                <a:solidFill>
                  <a:schemeClr val="tx2"/>
                </a:solidFill>
              </a:rPr>
              <a:t>at(g) – </a:t>
            </a:r>
            <a:r>
              <a:rPr lang="en-US" smtClean="0"/>
              <a:t>Returns a reference to the element at position ‘g’ in the vector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3. </a:t>
            </a:r>
            <a:r>
              <a:rPr lang="en-US" u="sng" smtClean="0">
                <a:solidFill>
                  <a:schemeClr val="tx2"/>
                </a:solidFill>
              </a:rPr>
              <a:t>front() – </a:t>
            </a:r>
            <a:r>
              <a:rPr lang="en-US" smtClean="0"/>
              <a:t>Returns a reference to the first element in the vector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4. </a:t>
            </a:r>
            <a:r>
              <a:rPr lang="en-US" u="sng" smtClean="0">
                <a:solidFill>
                  <a:schemeClr val="tx2"/>
                </a:solidFill>
              </a:rPr>
              <a:t>back() – </a:t>
            </a:r>
            <a:r>
              <a:rPr lang="en-US" smtClean="0"/>
              <a:t>Returns a reference to the last element in the 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506413"/>
            <a:ext cx="6384925" cy="15113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Vector Example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35138"/>
            <a:ext cx="4643437" cy="5824537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400" smtClean="0"/>
              <a:t>#include &lt;iostream&gt;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#include &lt;vector&gt;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#include &lt;string&gt;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using namespace std;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int main()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{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vector &lt;int&gt; g1;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for (int i = 1; i &lt;= 10; i++)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    g1.push_back(i * 10);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cout &lt;&lt; "Reference operator [g] : g1[2] = " &lt;&lt; g1[2];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cout &lt;&lt; endl;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cout &lt;&lt; "at : g1.at(4) = " &lt;&lt; g1.at(4);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cout &lt;&lt; endl;</a:t>
            </a:r>
          </a:p>
          <a:p>
            <a:pPr>
              <a:buFont typeface="Arial" pitchFamily="34" charset="0"/>
              <a:buNone/>
            </a:pPr>
            <a:endParaRPr lang="en-US" sz="1400" smtClean="0"/>
          </a:p>
        </p:txBody>
      </p:sp>
      <p:sp>
        <p:nvSpPr>
          <p:cNvPr id="22532" name="Content Placeholder 3"/>
          <p:cNvSpPr>
            <a:spLocks noGrp="1"/>
          </p:cNvSpPr>
          <p:nvPr>
            <p:ph sz="half" idx="2"/>
          </p:nvPr>
        </p:nvSpPr>
        <p:spPr>
          <a:xfrm>
            <a:off x="5611813" y="1735138"/>
            <a:ext cx="4214812" cy="56165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400" smtClean="0"/>
              <a:t>cout &lt;&lt; "front() : g1.front() = " &lt;&lt; g1.front();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cout &lt;&lt; endl;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cout &lt;&lt; "back() : g1.back() = " &lt;&lt; g1.back();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cout &lt;&lt; endl;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   return 0;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}</a:t>
            </a:r>
          </a:p>
          <a:p>
            <a:pPr>
              <a:buFont typeface="Arial" pitchFamily="34" charset="0"/>
              <a:buNone/>
            </a:pPr>
            <a:endParaRPr lang="en-US" sz="1400" smtClean="0"/>
          </a:p>
          <a:p>
            <a:pPr>
              <a:buFont typeface="Arial" pitchFamily="34" charset="0"/>
              <a:buNone/>
            </a:pPr>
            <a:r>
              <a:rPr lang="en-US" sz="1800" u="sng" smtClean="0">
                <a:solidFill>
                  <a:schemeClr val="tx2"/>
                </a:solidFill>
              </a:rPr>
              <a:t>The output of the above program is :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Reference operator [g] : g1[2] = 30 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at : g1.at(4) = 50 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front() : g1.front() = 10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back() : g1.back() = 100</a:t>
            </a:r>
          </a:p>
          <a:p>
            <a:pPr>
              <a:buFont typeface="Arial" pitchFamily="34" charset="0"/>
              <a:buNone/>
            </a:pP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>
          <a:xfrm>
            <a:off x="5611813" y="1779588"/>
            <a:ext cx="5635625" cy="493871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400" u="sng" smtClean="0"/>
              <a:t>Methods</a:t>
            </a:r>
          </a:p>
          <a:p>
            <a:r>
              <a:rPr lang="en-US" sz="1400" smtClean="0"/>
              <a:t>Assign()</a:t>
            </a:r>
          </a:p>
          <a:p>
            <a:r>
              <a:rPr lang="en-US" sz="1400" smtClean="0"/>
              <a:t>Append()</a:t>
            </a:r>
          </a:p>
          <a:p>
            <a:r>
              <a:rPr lang="en-US" sz="1400" smtClean="0"/>
              <a:t>Insert()</a:t>
            </a:r>
          </a:p>
          <a:p>
            <a:r>
              <a:rPr lang="en-US" sz="1400" smtClean="0"/>
              <a:t>Replace()</a:t>
            </a:r>
          </a:p>
          <a:p>
            <a:r>
              <a:rPr lang="en-US" sz="1400" smtClean="0"/>
              <a:t>Erase()</a:t>
            </a:r>
          </a:p>
          <a:p>
            <a:r>
              <a:rPr lang="en-US" sz="1400" smtClean="0"/>
              <a:t>Find()</a:t>
            </a:r>
          </a:p>
          <a:p>
            <a:r>
              <a:rPr lang="en-US" sz="1400" smtClean="0"/>
              <a:t>Rfind()</a:t>
            </a:r>
          </a:p>
          <a:p>
            <a:r>
              <a:rPr lang="en-US" sz="1400" smtClean="0"/>
              <a:t>Compare()</a:t>
            </a:r>
          </a:p>
          <a:p>
            <a:r>
              <a:rPr lang="en-US" sz="1400" smtClean="0"/>
              <a:t>Size()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350963"/>
            <a:ext cx="5040313" cy="5780087"/>
          </a:xfrm>
        </p:spPr>
        <p:txBody>
          <a:bodyPr/>
          <a:lstStyle/>
          <a:p>
            <a:r>
              <a:rPr lang="en-US" smtClean="0"/>
              <a:t>int main() {</a:t>
            </a:r>
          </a:p>
          <a:p>
            <a:r>
              <a:rPr lang="en-US" smtClean="0"/>
              <a:t>	char s1[10]=“Hello”;</a:t>
            </a:r>
          </a:p>
          <a:p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s1=“Students”;</a:t>
            </a:r>
          </a:p>
          <a:p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smtClean="0">
                <a:solidFill>
                  <a:srgbClr val="00B050"/>
                </a:solidFill>
              </a:rPr>
              <a:t>strcpy(s1,”students”);</a:t>
            </a:r>
          </a:p>
          <a:p>
            <a:r>
              <a:rPr lang="en-US" smtClean="0"/>
              <a:t>	char s2[20];</a:t>
            </a:r>
          </a:p>
          <a:p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s2=s1;</a:t>
            </a:r>
          </a:p>
          <a:p>
            <a:r>
              <a:rPr lang="en-US" smtClean="0">
                <a:solidFill>
                  <a:srgbClr val="00B050"/>
                </a:solidFill>
              </a:rPr>
              <a:t>	strcpy(s2,s1);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s2&gt;s1;</a:t>
            </a:r>
          </a:p>
          <a:p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smtClean="0">
                <a:solidFill>
                  <a:srgbClr val="00B050"/>
                </a:solidFill>
              </a:rPr>
              <a:t>int i = strcmp(s2,s1);</a:t>
            </a:r>
          </a:p>
          <a:p>
            <a:r>
              <a:rPr lang="en-US" smtClean="0"/>
              <a:t>	char s3[30];</a:t>
            </a:r>
          </a:p>
          <a:p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s3=s1+s2;</a:t>
            </a:r>
          </a:p>
          <a:p>
            <a:r>
              <a:rPr lang="en-US" smtClean="0">
                <a:solidFill>
                  <a:srgbClr val="FF0000"/>
                </a:solidFill>
              </a:rPr>
              <a:t>	</a:t>
            </a:r>
            <a:r>
              <a:rPr lang="en-US" smtClean="0">
                <a:solidFill>
                  <a:srgbClr val="00B050"/>
                </a:solidFill>
              </a:rPr>
              <a:t>strcpy(s3,strcat(s1,s2));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750" y="-292100"/>
            <a:ext cx="6384925" cy="1511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Problems with char [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263650"/>
          </a:xfrm>
        </p:spPr>
        <p:txBody>
          <a:bodyPr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STL Classes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4548188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dirty="0" smtClean="0"/>
              <a:t>Container Classes</a:t>
            </a:r>
          </a:p>
          <a:p>
            <a:pPr marL="862013" lvl="1" indent="-322263" eaLnBrk="1" hangingPunct="1">
              <a:buSzPct val="75000"/>
              <a:buFont typeface="Symbol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dirty="0" smtClean="0"/>
              <a:t>Storage Class</a:t>
            </a:r>
          </a:p>
          <a:p>
            <a:pPr marL="862013" lvl="1" indent="-322263" eaLnBrk="1" hangingPunct="1">
              <a:buSzPct val="75000"/>
              <a:buFont typeface="Symbol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dirty="0" smtClean="0"/>
              <a:t>stack, queue, vector, map ...</a:t>
            </a:r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dirty="0" smtClean="0"/>
              <a:t> Iterator Classes</a:t>
            </a:r>
          </a:p>
          <a:p>
            <a:pPr marL="430213" indent="-323850" eaLnBrk="1" hangingPunct="1"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dirty="0" smtClean="0"/>
              <a:t> Algorithm Classes</a:t>
            </a:r>
          </a:p>
          <a:p>
            <a:pPr marL="862013" lvl="1" indent="-322263" eaLnBrk="1" hangingPunct="1">
              <a:buSzPct val="75000"/>
              <a:buFont typeface="Symbol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dirty="0" smtClean="0"/>
              <a:t> frequently used algorithms</a:t>
            </a:r>
          </a:p>
          <a:p>
            <a:pPr marL="862013" lvl="1" indent="-322263" eaLnBrk="1" hangingPunct="1">
              <a:buSzPct val="75000"/>
              <a:buFont typeface="Symbol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dirty="0" smtClean="0"/>
              <a:t> sort, find, binary search, </a:t>
            </a:r>
            <a:r>
              <a:rPr lang="en-IN" dirty="0" err="1" smtClean="0"/>
              <a:t>next_permutation</a:t>
            </a:r>
            <a:r>
              <a:rPr lang="en-IN" dirty="0" smtClean="0"/>
              <a:t> ...</a:t>
            </a:r>
          </a:p>
          <a:p>
            <a:pPr marL="106363" indent="0" eaLnBrk="1" hangingPunct="1">
              <a:buSzPct val="45000"/>
              <a:buFont typeface="Arial" charset="0"/>
              <a:buNone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IN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String Class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string class is specialization of a  more general template class called basic_string</a:t>
            </a:r>
          </a:p>
          <a:p>
            <a:r>
              <a:rPr lang="en-US" smtClean="0"/>
              <a:t>Since defining a class in C++ is creating  a new data type, string is a derived data type</a:t>
            </a:r>
          </a:p>
          <a:p>
            <a:r>
              <a:rPr lang="en-US" smtClean="0"/>
              <a:t>This means operators can be overloaded for the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5540375" y="1708150"/>
            <a:ext cx="5635625" cy="493871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600" smtClean="0"/>
              <a:t>Operators on String</a:t>
            </a:r>
          </a:p>
          <a:p>
            <a:r>
              <a:rPr lang="en-US" sz="1600" smtClean="0"/>
              <a:t>=</a:t>
            </a:r>
          </a:p>
          <a:p>
            <a:r>
              <a:rPr lang="en-US" sz="1600" smtClean="0"/>
              <a:t>+</a:t>
            </a:r>
          </a:p>
          <a:p>
            <a:r>
              <a:rPr lang="en-US" sz="1600" smtClean="0"/>
              <a:t>+=</a:t>
            </a:r>
          </a:p>
          <a:p>
            <a:r>
              <a:rPr lang="en-US" sz="1600" smtClean="0"/>
              <a:t>==</a:t>
            </a:r>
          </a:p>
          <a:p>
            <a:r>
              <a:rPr lang="en-US" sz="1600" smtClean="0"/>
              <a:t>!=</a:t>
            </a:r>
          </a:p>
          <a:p>
            <a:r>
              <a:rPr lang="en-US" sz="1600" smtClean="0"/>
              <a:t>&lt;</a:t>
            </a:r>
          </a:p>
          <a:p>
            <a:r>
              <a:rPr lang="en-US" sz="1600" smtClean="0"/>
              <a:t>&lt;=</a:t>
            </a:r>
          </a:p>
          <a:p>
            <a:r>
              <a:rPr lang="en-US" sz="1600" smtClean="0"/>
              <a:t>&gt;</a:t>
            </a:r>
          </a:p>
          <a:p>
            <a:r>
              <a:rPr lang="en-US" sz="1600" smtClean="0"/>
              <a:t>&gt;=</a:t>
            </a:r>
          </a:p>
          <a:p>
            <a:r>
              <a:rPr lang="en-US" sz="1600" smtClean="0"/>
              <a:t>[ ]</a:t>
            </a:r>
          </a:p>
          <a:p>
            <a:r>
              <a:rPr lang="en-US" sz="1600" smtClean="0"/>
              <a:t>&lt;&lt;</a:t>
            </a:r>
          </a:p>
          <a:p>
            <a:r>
              <a:rPr lang="en-US" sz="1600" smtClean="0"/>
              <a:t>&gt;&gt;</a:t>
            </a:r>
          </a:p>
          <a:p>
            <a:endParaRPr lang="en-US" sz="1600" smtClean="0"/>
          </a:p>
          <a:p>
            <a:endParaRPr lang="en-US" sz="1600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sz="half" idx="2"/>
          </p:nvPr>
        </p:nvSpPr>
        <p:spPr>
          <a:xfrm>
            <a:off x="504825" y="1763713"/>
            <a:ext cx="4892675" cy="4938712"/>
          </a:xfrm>
        </p:spPr>
        <p:txBody>
          <a:bodyPr/>
          <a:lstStyle/>
          <a:p>
            <a:r>
              <a:rPr lang="en-US" sz="1600" smtClean="0"/>
              <a:t>int main(){</a:t>
            </a:r>
          </a:p>
          <a:p>
            <a:r>
              <a:rPr lang="en-US" sz="1600" smtClean="0"/>
              <a:t>	string s1;</a:t>
            </a:r>
          </a:p>
          <a:p>
            <a:r>
              <a:rPr lang="en-US" sz="1600" smtClean="0"/>
              <a:t>	string s2=“hello”;</a:t>
            </a:r>
          </a:p>
          <a:p>
            <a:r>
              <a:rPr lang="en-US" sz="1600" smtClean="0"/>
              <a:t>	String s3(“Hello”);</a:t>
            </a:r>
          </a:p>
          <a:p>
            <a:r>
              <a:rPr lang="en-US" sz="1600" smtClean="0"/>
              <a:t>	string s4 = String(“hello”);</a:t>
            </a:r>
          </a:p>
          <a:p>
            <a:r>
              <a:rPr lang="en-US" sz="1600" smtClean="0"/>
              <a:t>	char str [ ] = “Hello”;</a:t>
            </a:r>
          </a:p>
          <a:p>
            <a:r>
              <a:rPr lang="en-US" sz="1600" smtClean="0"/>
              <a:t>	String s5(str);</a:t>
            </a:r>
          </a:p>
          <a:p>
            <a:r>
              <a:rPr lang="en-US" sz="1600" smtClean="0"/>
              <a:t>	String s6 = str;</a:t>
            </a:r>
          </a:p>
          <a:p>
            <a:r>
              <a:rPr lang="en-US" sz="1600" smtClean="0"/>
              <a:t>	String s7 = s6;</a:t>
            </a:r>
          </a:p>
          <a:p>
            <a:r>
              <a:rPr lang="en-US" sz="1600" smtClean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Operators on String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66725"/>
            <a:ext cx="8426450" cy="803275"/>
          </a:xfrm>
        </p:spPr>
        <p:txBody>
          <a:bodyPr/>
          <a:lstStyle/>
          <a:p>
            <a:pPr algn="ctr">
              <a:defRPr/>
            </a:pPr>
            <a:r>
              <a:rPr lang="en-IN" dirty="0" smtClean="0"/>
              <a:t>String Class Operations</a:t>
            </a:r>
            <a:endParaRPr lang="en-IN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03238" y="1763713"/>
            <a:ext cx="8401050" cy="579596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IN" sz="1400" smtClean="0"/>
              <a:t>string s = "hello"; 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string s1 = s.substr(0, 3), // "hel" 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s+=“ Ayan”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s2 = s.substr(1, 6), // "ello A“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s4 = s.substr(1); // "ello Ayan" 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String ss;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ss.assign(“hello”); cout&lt;&lt;ss;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ss.insert(2,”123”);		//he123llo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s.replace(2&lt;Starting index&gt;,2&lt;length&gt;,”A”);	//heAo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s.replace(1,3,”Online”);	//hOnlineo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ss.append(“All”);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s=“Hello Online Students Online”;	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Int I = s.find(“Online”);		 //first occurrence of Online</a:t>
            </a:r>
          </a:p>
          <a:p>
            <a:pPr>
              <a:buFont typeface="Arial" pitchFamily="34" charset="0"/>
              <a:buNone/>
            </a:pPr>
            <a:r>
              <a:rPr lang="en-IN" sz="1400" smtClean="0"/>
              <a:t>Int I = s.rfind(“Online”);		 //last occurrence of Online, returns O index</a:t>
            </a:r>
          </a:p>
          <a:p>
            <a:pPr>
              <a:buFont typeface="Arial" pitchFamily="34" charset="0"/>
              <a:buNone/>
            </a:pPr>
            <a:endParaRPr lang="en-IN" sz="1400" smtClean="0"/>
          </a:p>
          <a:p>
            <a:pPr>
              <a:buFont typeface="Arial" pitchFamily="34" charset="0"/>
              <a:buNone/>
            </a:pPr>
            <a:endParaRPr lang="en-I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/>
              <a:t>Sequence Containers: list</a:t>
            </a:r>
            <a:endParaRPr lang="en-IN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4384675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Sequence</a:t>
            </a:r>
          </a:p>
          <a:p>
            <a:pPr marL="862013" lvl="1" indent="-322263" eaLnBrk="1" hangingPunct="1">
              <a:buSzPct val="75000"/>
              <a:buFont typeface="Symbol" pitchFamily="18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Elements in sequence containers are ordered in a strict linear sequence. </a:t>
            </a:r>
          </a:p>
          <a:p>
            <a:pPr marL="862013" lvl="1" indent="-322263" eaLnBrk="1" hangingPunct="1">
              <a:buSzPct val="75000"/>
              <a:buFont typeface="Symbol" pitchFamily="18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Individual elements are accessed by their position in this sequence.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Doubly-linked list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251950" cy="11826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Sequence Containers: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931988"/>
            <a:ext cx="9251950" cy="5419725"/>
          </a:xfrm>
        </p:spPr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b="0" dirty="0" smtClean="0"/>
              <a:t>list is implemented using a doubly-linked list</a:t>
            </a:r>
          </a:p>
          <a:p>
            <a:pPr marL="234950" indent="-234950">
              <a:lnSpc>
                <a:spcPct val="50000"/>
              </a:lnSpc>
              <a:buFont typeface="Arial" charset="0"/>
              <a:buNone/>
              <a:defRPr/>
            </a:pPr>
            <a:endParaRPr lang="en-US" sz="1200" b="0" dirty="0" smtClean="0"/>
          </a:p>
          <a:p>
            <a:pPr marL="234950" indent="-234950">
              <a:buFontTx/>
              <a:buChar char="•"/>
              <a:defRPr/>
            </a:pPr>
            <a:r>
              <a:rPr lang="en-US" b="0" dirty="0" smtClean="0"/>
              <a:t>Insertions and deletions are very efficient at any point of the list</a:t>
            </a:r>
          </a:p>
          <a:p>
            <a:pPr marL="600075" lvl="1">
              <a:buFont typeface="Arial" charset="0"/>
              <a:buChar char="•"/>
              <a:defRPr/>
            </a:pPr>
            <a:r>
              <a:rPr lang="en-US" dirty="0" smtClean="0"/>
              <a:t>But you have to have access to an element in the middle of the list first</a:t>
            </a:r>
          </a:p>
          <a:p>
            <a:pPr marL="234950" indent="-234950">
              <a:lnSpc>
                <a:spcPct val="50000"/>
              </a:lnSpc>
              <a:buFontTx/>
              <a:buChar char="•"/>
              <a:defRPr/>
            </a:pPr>
            <a:endParaRPr lang="en-US" sz="1200" b="0" dirty="0" smtClean="0"/>
          </a:p>
          <a:p>
            <a:pPr marL="234950" indent="-234950">
              <a:buFontTx/>
              <a:buChar char="•"/>
              <a:defRPr/>
            </a:pPr>
            <a:r>
              <a:rPr lang="en-US" b="0" dirty="0" smtClean="0"/>
              <a:t>bidirectional </a:t>
            </a:r>
            <a:r>
              <a:rPr lang="en-US" b="0" dirty="0" err="1" smtClean="0"/>
              <a:t>iterators</a:t>
            </a:r>
            <a:r>
              <a:rPr lang="en-US" b="0" dirty="0" smtClean="0"/>
              <a:t> are used to traverse the container in both directions</a:t>
            </a:r>
          </a:p>
          <a:p>
            <a:pPr marL="234950" indent="-234950">
              <a:lnSpc>
                <a:spcPct val="50000"/>
              </a:lnSpc>
              <a:buFont typeface="Arial" charset="0"/>
              <a:buNone/>
              <a:defRPr/>
            </a:pPr>
            <a:endParaRPr lang="en-US" sz="1200" b="0" dirty="0" smtClean="0"/>
          </a:p>
          <a:p>
            <a:pPr marL="234950" indent="-234950">
              <a:buFontTx/>
              <a:buChar char="•"/>
              <a:defRPr/>
            </a:pPr>
            <a:r>
              <a:rPr lang="en-US" b="0" dirty="0" smtClean="0"/>
              <a:t>Include header &lt;list&gt; when using lists</a:t>
            </a:r>
          </a:p>
          <a:p>
            <a:pPr marL="234950" indent="-234950">
              <a:lnSpc>
                <a:spcPct val="50000"/>
              </a:lnSpc>
              <a:buFont typeface="Arial" charset="0"/>
              <a:buNone/>
              <a:defRPr/>
            </a:pPr>
            <a:endParaRPr lang="en-US" sz="1200" b="0" dirty="0" smtClean="0"/>
          </a:p>
          <a:p>
            <a:pPr marL="234950" indent="-234950">
              <a:buFontTx/>
              <a:buChar char="•"/>
              <a:defRPr/>
            </a:pPr>
            <a:r>
              <a:rPr lang="en-US" b="0" dirty="0" smtClean="0"/>
              <a:t>Some functions of the class list</a:t>
            </a:r>
          </a:p>
          <a:p>
            <a:pPr marL="600075" lvl="1">
              <a:buFont typeface="Times" charset="0"/>
              <a:buChar char="-"/>
              <a:defRPr/>
            </a:pPr>
            <a:r>
              <a:rPr lang="en-US" sz="2000" dirty="0" err="1" smtClean="0"/>
              <a:t>push_front</a:t>
            </a:r>
            <a:r>
              <a:rPr lang="en-US" sz="2000" dirty="0" smtClean="0"/>
              <a:t>, </a:t>
            </a:r>
            <a:r>
              <a:rPr lang="en-US" sz="2000" dirty="0" err="1" smtClean="0"/>
              <a:t>pop_front</a:t>
            </a:r>
            <a:r>
              <a:rPr lang="en-US" sz="2000" dirty="0" smtClean="0"/>
              <a:t>, remove, unique, merge, reverse and sort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List Operations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4392613"/>
          </a:xfrm>
        </p:spPr>
        <p:txBody>
          <a:bodyPr/>
          <a:lstStyle/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#include &lt;list&gt;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list &lt;int&gt; la, lb;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la.push_back(0), la.push_back(1), la.push_back(3);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lb.push_back(4), lb.push_front(2);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la.sort(); lb.sort();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la.merge(lb);	/*merge function merges 2 sorted lists*/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print(la);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9950" y="5724525"/>
            <a:ext cx="1944688" cy="1122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/* Output: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0 1 2 3 4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*/</a:t>
            </a:r>
          </a:p>
          <a:p>
            <a:pPr>
              <a:buFont typeface="Times New Roman" pitchFamily="16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5254625" y="1763713"/>
            <a:ext cx="4322763" cy="493871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300" smtClean="0"/>
              <a:t>for(list&lt;int&gt;::iterator it =l.begin();it!=l.end();it++) {</a:t>
            </a:r>
          </a:p>
          <a:p>
            <a:pPr>
              <a:buFont typeface="Arial" pitchFamily="34" charset="0"/>
              <a:buNone/>
            </a:pPr>
            <a:r>
              <a:rPr lang="en-US" sz="1300" smtClean="0"/>
              <a:t>        cout&lt;&lt;*it&lt;&lt;"  ";</a:t>
            </a:r>
          </a:p>
          <a:p>
            <a:pPr>
              <a:buFont typeface="Arial" pitchFamily="34" charset="0"/>
              <a:buNone/>
            </a:pPr>
            <a:r>
              <a:rPr lang="en-US" sz="1300" smtClean="0"/>
              <a:t>    }</a:t>
            </a:r>
          </a:p>
          <a:p>
            <a:pPr>
              <a:buFont typeface="Arial" pitchFamily="34" charset="0"/>
              <a:buNone/>
            </a:pPr>
            <a:r>
              <a:rPr lang="en-US" sz="1300" smtClean="0"/>
              <a:t>}</a:t>
            </a:r>
          </a:p>
          <a:p>
            <a:pPr>
              <a:buFont typeface="Arial" pitchFamily="34" charset="0"/>
              <a:buNone/>
            </a:pPr>
            <a:endParaRPr lang="en-US" sz="1300" smtClean="0"/>
          </a:p>
          <a:p>
            <a:pPr>
              <a:buFont typeface="Arial" pitchFamily="34" charset="0"/>
              <a:buNone/>
            </a:pPr>
            <a:r>
              <a:rPr lang="en-US" sz="1300" smtClean="0"/>
              <a:t>OUTPUT:</a:t>
            </a:r>
          </a:p>
          <a:p>
            <a:pPr>
              <a:buFont typeface="Arial" pitchFamily="34" charset="0"/>
              <a:buNone/>
            </a:pPr>
            <a:endParaRPr lang="en-US" sz="1300" smtClean="0"/>
          </a:p>
          <a:p>
            <a:pPr>
              <a:buFont typeface="Arial" pitchFamily="34" charset="0"/>
              <a:buNone/>
            </a:pPr>
            <a:r>
              <a:rPr lang="en-US" sz="1300" smtClean="0"/>
              <a:t>0	1      2	3     4     5	6       5     8	9     10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04825" y="1763713"/>
            <a:ext cx="4392613" cy="49387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defRPr/>
            </a:pPr>
            <a:r>
              <a:rPr lang="en-US" dirty="0" smtClean="0"/>
              <a:t>#include&lt;list&gt;</a:t>
            </a:r>
          </a:p>
          <a:p>
            <a:pPr>
              <a:defRPr/>
            </a:pPr>
            <a:r>
              <a:rPr lang="en-US" dirty="0" smtClean="0"/>
              <a:t>#include&lt;algorithm&gt;</a:t>
            </a:r>
          </a:p>
          <a:p>
            <a:pPr>
              <a:defRPr/>
            </a:pPr>
            <a:r>
              <a:rPr lang="en-US" dirty="0" smtClean="0"/>
              <a:t>using namespace std;</a:t>
            </a:r>
          </a:p>
          <a:p>
            <a:pPr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>
              <a:defRPr/>
            </a:pPr>
            <a:r>
              <a:rPr lang="en-US" dirty="0" smtClean="0"/>
              <a:t>	list&lt;</a:t>
            </a:r>
            <a:r>
              <a:rPr lang="en-US" dirty="0" err="1" smtClean="0"/>
              <a:t>int</a:t>
            </a:r>
            <a:r>
              <a:rPr lang="en-US" dirty="0" smtClean="0"/>
              <a:t>&gt; l;</a:t>
            </a:r>
          </a:p>
          <a:p>
            <a:pPr>
              <a:defRPr/>
            </a:pPr>
            <a:r>
              <a:rPr lang="en-US" dirty="0" smtClean="0"/>
              <a:t>	</a:t>
            </a:r>
            <a:r>
              <a:rPr lang="en-US" dirty="0" err="1" smtClean="0"/>
              <a:t>l.push_back</a:t>
            </a:r>
            <a:r>
              <a:rPr lang="en-US" dirty="0" smtClean="0"/>
              <a:t>(0);</a:t>
            </a:r>
          </a:p>
          <a:p>
            <a:pPr>
              <a:defRPr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I = 0;i&lt;10;++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pPr>
              <a:defRPr/>
            </a:pPr>
            <a:r>
              <a:rPr lang="en-US" dirty="0" smtClean="0"/>
              <a:t>      	  </a:t>
            </a:r>
            <a:r>
              <a:rPr lang="en-US" dirty="0" err="1" smtClean="0"/>
              <a:t>l.push_back</a:t>
            </a:r>
            <a:r>
              <a:rPr lang="en-US" dirty="0" smtClean="0"/>
              <a:t>(i+1);</a:t>
            </a:r>
          </a:p>
          <a:p>
            <a:pPr>
              <a:defRPr/>
            </a:pPr>
            <a:r>
              <a:rPr lang="en-US" dirty="0" smtClean="0"/>
              <a:t>    }</a:t>
            </a:r>
          </a:p>
          <a:p>
            <a:pPr>
              <a:defRPr/>
            </a:pPr>
            <a:r>
              <a:rPr lang="en-US" dirty="0" smtClean="0"/>
              <a:t>        </a:t>
            </a:r>
          </a:p>
          <a:p>
            <a:pPr>
              <a:defRPr/>
            </a:pPr>
            <a:r>
              <a:rPr lang="en-US" dirty="0" smtClean="0"/>
              <a:t>    list&lt;</a:t>
            </a:r>
            <a:r>
              <a:rPr lang="en-US" dirty="0" err="1" smtClean="0"/>
              <a:t>int</a:t>
            </a:r>
            <a:r>
              <a:rPr lang="en-US" dirty="0" smtClean="0"/>
              <a:t>&gt;::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en-US" dirty="0" err="1" smtClean="0"/>
              <a:t>itr</a:t>
            </a:r>
            <a:r>
              <a:rPr lang="en-US" dirty="0" smtClean="0"/>
              <a:t>=find(</a:t>
            </a:r>
            <a:r>
              <a:rPr lang="en-US" dirty="0" err="1" smtClean="0"/>
              <a:t>l.begin</a:t>
            </a:r>
            <a:r>
              <a:rPr lang="en-US" dirty="0" smtClean="0"/>
              <a:t>(),</a:t>
            </a:r>
            <a:r>
              <a:rPr lang="en-US" dirty="0" err="1" smtClean="0"/>
              <a:t>l.end</a:t>
            </a:r>
            <a:r>
              <a:rPr lang="en-US" dirty="0" smtClean="0"/>
              <a:t>(),8);</a:t>
            </a:r>
          </a:p>
          <a:p>
            <a:pPr>
              <a:defRPr/>
            </a:pPr>
            <a:r>
              <a:rPr lang="en-US" dirty="0" smtClean="0"/>
              <a:t>    </a:t>
            </a:r>
            <a:r>
              <a:rPr lang="en-US" dirty="0" err="1" smtClean="0"/>
              <a:t>l.insert</a:t>
            </a:r>
            <a:r>
              <a:rPr lang="en-US" dirty="0" smtClean="0"/>
              <a:t>(itr,5);</a:t>
            </a:r>
          </a:p>
          <a:p>
            <a:pPr>
              <a:defRPr/>
            </a:pPr>
            <a:r>
              <a:rPr lang="en-US" dirty="0" smtClean="0"/>
              <a:t>    </a:t>
            </a:r>
            <a:r>
              <a:rPr lang="en-US" dirty="0" err="1" smtClean="0"/>
              <a:t>itr</a:t>
            </a:r>
            <a:r>
              <a:rPr lang="en-US" dirty="0" smtClean="0"/>
              <a:t>=find(</a:t>
            </a:r>
            <a:r>
              <a:rPr lang="en-US" dirty="0" err="1" smtClean="0"/>
              <a:t>l.begin</a:t>
            </a:r>
            <a:r>
              <a:rPr lang="en-US" dirty="0" smtClean="0"/>
              <a:t>(),</a:t>
            </a:r>
            <a:r>
              <a:rPr lang="en-US" dirty="0" err="1" smtClean="0"/>
              <a:t>l.end</a:t>
            </a:r>
            <a:r>
              <a:rPr lang="en-US" dirty="0" smtClean="0"/>
              <a:t>(),7);</a:t>
            </a:r>
          </a:p>
          <a:p>
            <a:pPr>
              <a:defRPr/>
            </a:pPr>
            <a:r>
              <a:rPr lang="en-US" dirty="0" smtClean="0"/>
              <a:t>    </a:t>
            </a:r>
            <a:r>
              <a:rPr lang="en-US" dirty="0" err="1" smtClean="0"/>
              <a:t>l.erase</a:t>
            </a:r>
            <a:r>
              <a:rPr lang="en-US" dirty="0" smtClean="0"/>
              <a:t>(</a:t>
            </a:r>
            <a:r>
              <a:rPr lang="en-US" dirty="0" err="1" smtClean="0"/>
              <a:t>itr</a:t>
            </a:r>
            <a:r>
              <a:rPr lang="en-US" dirty="0" smtClean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875" y="-506413"/>
            <a:ext cx="9109075" cy="15113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List : insert, </a:t>
            </a:r>
            <a:r>
              <a:rPr lang="en-US" dirty="0" err="1" smtClean="0"/>
              <a:t>erase,find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755650"/>
            <a:ext cx="6384925" cy="15113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List Methods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>
          <a:xfrm>
            <a:off x="0" y="779463"/>
            <a:ext cx="4683125" cy="678021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200" smtClean="0"/>
              <a:t>int main() {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list&lt;int&gt; l;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l.push_back(0);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for(int i = 0;i&lt;10;++i) {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       l.push_back(i+1);}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l.push_back(8);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array&lt;int,5&gt; arr = {1,2};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cout&lt;&lt;arr.back()&lt;&lt;endl;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pair&lt;int,string&gt; p1;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p1= make_pair(1,"abc");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cout&lt;&lt;p1.first&lt;&lt;p1.second&lt;&lt;endl;</a:t>
            </a:r>
          </a:p>
          <a:p>
            <a:endParaRPr lang="en-US" sz="1200" smtClean="0"/>
          </a:p>
          <a:p>
            <a:pPr>
              <a:buFont typeface="Arial" pitchFamily="34" charset="0"/>
              <a:buNone/>
            </a:pPr>
            <a:r>
              <a:rPr lang="en-US" sz="1200" smtClean="0"/>
              <a:t>	list&lt;int&gt;::iterator itr=find(l.begin(),l.end(),8);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l.insert(itr,5);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 for(list&lt;int&gt;::iterator it =l.begin();it!=l.end();it++) {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    cout&lt;&lt;*it&lt;&lt;"  ";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}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cout&lt;&lt;endl;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itr=find(l.begin(),l.end(),7);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l.erase(itr);</a:t>
            </a:r>
          </a:p>
        </p:txBody>
      </p:sp>
      <p:sp>
        <p:nvSpPr>
          <p:cNvPr id="31748" name="Content Placeholder 3"/>
          <p:cNvSpPr>
            <a:spLocks noGrp="1"/>
          </p:cNvSpPr>
          <p:nvPr>
            <p:ph sz="half" idx="2"/>
          </p:nvPr>
        </p:nvSpPr>
        <p:spPr>
          <a:xfrm>
            <a:off x="4468813" y="850900"/>
            <a:ext cx="5357812" cy="67087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200" smtClean="0"/>
              <a:t>for(list&lt;int&gt;::iterator it =l.begin();it!=l.end();it++) {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    cout&lt;&lt;*it&lt;&lt;"  ";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}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cout&lt;&lt;endl;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list&lt;int&gt; l1{27,11,2,33,27};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list&lt;string&gt; l2 = {"india","srilanka","Dhaka","nepal"};</a:t>
            </a:r>
          </a:p>
          <a:p>
            <a:pPr>
              <a:buFont typeface="Arial" pitchFamily="34" charset="0"/>
              <a:buNone/>
            </a:pPr>
            <a:endParaRPr lang="en-US" sz="1200" smtClean="0"/>
          </a:p>
          <a:p>
            <a:pPr>
              <a:buFont typeface="Arial" pitchFamily="34" charset="0"/>
              <a:buNone/>
            </a:pPr>
            <a:r>
              <a:rPr lang="en-US" sz="1200" smtClean="0"/>
              <a:t>    for(list&lt;int&gt;::iterator it =l1.begin();it!=l1.end();it++) {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    cout&lt;&lt;*it&lt;&lt;"  ";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}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cout&lt;&lt;endl;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cout&lt;&lt;"\nTotal values in list l1 are = "&lt;&lt;l1.size()&lt;&lt;endl;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 for(list&lt;string&gt;::iterator it =l2.begin();it!=l2.end();it++) {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    cout&lt;&lt;*it&lt;&lt;"  ";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}</a:t>
            </a:r>
          </a:p>
          <a:p>
            <a:pPr>
              <a:buFont typeface="Arial" pitchFamily="34" charset="0"/>
              <a:buNone/>
            </a:pPr>
            <a:endParaRPr lang="en-US" sz="1200" smtClean="0"/>
          </a:p>
          <a:p>
            <a:pPr>
              <a:buFont typeface="Arial" pitchFamily="34" charset="0"/>
              <a:buNone/>
            </a:pPr>
            <a:r>
              <a:rPr lang="en-US" sz="1200" smtClean="0"/>
              <a:t>    cout&lt;&lt;"\nTotal values in list l2 are = "&lt;&lt;l2.size();</a:t>
            </a:r>
          </a:p>
          <a:p>
            <a:pPr>
              <a:buFont typeface="Arial" pitchFamily="34" charset="0"/>
              <a:buNone/>
            </a:pPr>
            <a:endParaRPr lang="en-US" sz="1200" smtClean="0"/>
          </a:p>
          <a:p>
            <a:pPr>
              <a:buFont typeface="Arial" pitchFamily="34" charset="0"/>
              <a:buNone/>
            </a:pPr>
            <a:r>
              <a:rPr lang="en-US" sz="1200" smtClean="0"/>
              <a:t>    l2.push_back("Bhopal");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    l2.push_front("Blore");</a:t>
            </a:r>
          </a:p>
          <a:p>
            <a:pPr>
              <a:buFont typeface="Arial" pitchFamily="34" charset="0"/>
              <a:buNone/>
            </a:pPr>
            <a:endParaRPr lang="en-US" sz="1200" smtClean="0"/>
          </a:p>
          <a:p>
            <a:pPr>
              <a:buFont typeface="Arial" pitchFamily="34" charset="0"/>
              <a:buNone/>
            </a:pPr>
            <a:r>
              <a:rPr lang="en-US" sz="120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sz="half" idx="1"/>
          </p:nvPr>
        </p:nvSpPr>
        <p:spPr>
          <a:xfrm>
            <a:off x="0" y="350838"/>
            <a:ext cx="9255125" cy="70008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400" smtClean="0"/>
              <a:t>    l1.sort();					//sorts l1 itself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cout&lt;&lt;"\nAfter Sorting:"&lt;&lt;endl;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for(list&lt;int&gt;::iterator it =l1.begin();it!=l1.end();it++) {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    cout&lt;&lt;*it&lt;&lt;"  ";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}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cout&lt;&lt;endl;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l1.reverse();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for(list&lt;int&gt;::iterator it =l1.begin();it!=l1.end();it++) {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    cout&lt;&lt;*it&lt;&lt;"  ";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}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cout&lt;&lt;endl;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l1.remove(109);  				//Nothing will happen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for(list&lt;int&gt;::iterator it =l1.begin();it!=l1.end();it++) {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    cout&lt;&lt;*it&lt;&lt;"  ";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}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cout&lt;&lt;endl;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l1.remove(27);				//removes all occurances of 27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for(list&lt;int&gt;::iterator it =l1.begin();it!=l1.end();it++) {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        cout&lt;&lt;*it&lt;&lt;"  ";</a:t>
            </a:r>
          </a:p>
          <a:p>
            <a:pPr>
              <a:buFont typeface="Arial" pitchFamily="34" charset="0"/>
              <a:buNone/>
            </a:pPr>
            <a:r>
              <a:rPr lang="en-US" sz="1400" smtClean="0"/>
              <a:t>}   }</a:t>
            </a:r>
          </a:p>
          <a:p>
            <a:pPr>
              <a:buFont typeface="Arial" pitchFamily="34" charset="0"/>
              <a:buNone/>
            </a:pPr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3"/>
          <p:cNvSpPr>
            <a:spLocks noGrp="1"/>
          </p:cNvSpPr>
          <p:nvPr>
            <p:ph sz="half" idx="1"/>
          </p:nvPr>
        </p:nvSpPr>
        <p:spPr>
          <a:xfrm>
            <a:off x="539750" y="993775"/>
            <a:ext cx="5429250" cy="592931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600" u="sng" smtClean="0">
                <a:solidFill>
                  <a:srgbClr val="FF0000"/>
                </a:solidFill>
              </a:rPr>
              <a:t>OUTPUT: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0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1abc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0  1  2  3  4  5  6  7  5  8  9  10  8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0  1  2  3  4  5  6  5  8  9  10  8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27  11  2  33  27</a:t>
            </a:r>
          </a:p>
          <a:p>
            <a:pPr>
              <a:buFont typeface="Arial" pitchFamily="34" charset="0"/>
              <a:buNone/>
            </a:pPr>
            <a:endParaRPr lang="en-US" sz="1600" smtClean="0"/>
          </a:p>
          <a:p>
            <a:pPr>
              <a:buFont typeface="Arial" pitchFamily="34" charset="0"/>
              <a:buNone/>
            </a:pPr>
            <a:r>
              <a:rPr lang="en-US" sz="1600" smtClean="0"/>
              <a:t>Total values in list l1 are = 5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india  srilanka  Dhaka  nepal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Total values in list l2 are = 4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After Sorting: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2  11  27  27  33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33  27  27  11  2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33  27  27  11  2</a:t>
            </a:r>
          </a:p>
          <a:p>
            <a:pPr>
              <a:buFont typeface="Arial" pitchFamily="34" charset="0"/>
              <a:buNone/>
            </a:pPr>
            <a:r>
              <a:rPr lang="en-US" sz="1600" smtClean="0"/>
              <a:t>33  11  2</a:t>
            </a:r>
          </a:p>
          <a:p>
            <a:pPr>
              <a:buFont typeface="Arial" pitchFamily="34" charset="0"/>
              <a:buNone/>
            </a:pPr>
            <a:endParaRPr lang="en-US" sz="1600" smtClean="0"/>
          </a:p>
          <a:p>
            <a:pPr>
              <a:buFont typeface="Arial" pitchFamily="34" charset="0"/>
              <a:buNone/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Times New Roman" charset="0"/>
              </a:rPr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b="0" dirty="0" smtClean="0">
                <a:cs typeface="Times New Roman" charset="0"/>
              </a:rPr>
              <a:t>Three types of containers</a:t>
            </a:r>
          </a:p>
          <a:p>
            <a:pPr marL="568325" lvl="1" indent="-219075">
              <a:buFont typeface="Times" charset="0"/>
              <a:buChar char="-"/>
              <a:defRPr/>
            </a:pPr>
            <a:r>
              <a:rPr lang="en-US" dirty="0" smtClean="0">
                <a:cs typeface="Times New Roman" charset="0"/>
              </a:rPr>
              <a:t>Sequence containers: </a:t>
            </a:r>
          </a:p>
          <a:p>
            <a:pPr marL="911225" lvl="2">
              <a:buFont typeface="Times" charset="0"/>
              <a:buChar char="-"/>
              <a:defRPr/>
            </a:pPr>
            <a:r>
              <a:rPr lang="en-US" sz="2200" dirty="0" smtClean="0">
                <a:cs typeface="Times New Roman" charset="0"/>
              </a:rPr>
              <a:t>linear data structures such as vectors and linked lists</a:t>
            </a:r>
          </a:p>
          <a:p>
            <a:pPr marL="568325" lvl="1" indent="-219075">
              <a:buFont typeface="Times" charset="0"/>
              <a:buChar char="-"/>
              <a:defRPr/>
            </a:pPr>
            <a:r>
              <a:rPr lang="en-US" dirty="0" smtClean="0">
                <a:cs typeface="Times New Roman" charset="0"/>
              </a:rPr>
              <a:t>Associative containers: </a:t>
            </a:r>
          </a:p>
          <a:p>
            <a:pPr marL="911225" lvl="2">
              <a:buFont typeface="Times" charset="0"/>
              <a:buChar char="-"/>
              <a:defRPr/>
            </a:pPr>
            <a:r>
              <a:rPr lang="en-US" sz="2200" dirty="0" smtClean="0">
                <a:cs typeface="Times New Roman" charset="0"/>
              </a:rPr>
              <a:t>non-linear containers such as hash tables</a:t>
            </a:r>
          </a:p>
          <a:p>
            <a:pPr marL="568325" lvl="1" indent="-219075">
              <a:buFont typeface="Times" charset="0"/>
              <a:buChar char="-"/>
              <a:defRPr/>
            </a:pPr>
            <a:r>
              <a:rPr lang="en-US" dirty="0" smtClean="0">
                <a:cs typeface="Times New Roman" charset="0"/>
              </a:rPr>
              <a:t>Container adapters: </a:t>
            </a:r>
          </a:p>
          <a:p>
            <a:pPr marL="911225" lvl="2">
              <a:buFont typeface="Times" charset="0"/>
              <a:buChar char="-"/>
              <a:defRPr/>
            </a:pPr>
            <a:r>
              <a:rPr lang="en-US" sz="2200" dirty="0" smtClean="0">
                <a:cs typeface="Times New Roman" charset="0"/>
              </a:rPr>
              <a:t>constrained sequence containers such as stacks and queues</a:t>
            </a:r>
          </a:p>
          <a:p>
            <a:pPr marL="568325" lvl="1" indent="-219075">
              <a:buFont typeface="Arial" charset="0"/>
              <a:buChar char="•"/>
              <a:defRPr/>
            </a:pPr>
            <a:endParaRPr lang="en-US" sz="1800" dirty="0" smtClean="0">
              <a:cs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b="0" dirty="0" smtClean="0"/>
              <a:t>Sequence and associative containers are also called </a:t>
            </a:r>
            <a:r>
              <a:rPr lang="en-US" b="0" u="sng" dirty="0" smtClean="0"/>
              <a:t>first-class containers</a:t>
            </a:r>
            <a:r>
              <a:rPr lang="en-US" sz="2000" dirty="0" smtClean="0"/>
              <a:t> 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>
            <a:normAutofit fontScale="90000"/>
          </a:bodyPr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 smtClean="0">
                <a:cs typeface="Times New Roman" charset="0"/>
              </a:rPr>
              <a:t>Sequence Containers: </a:t>
            </a:r>
            <a:r>
              <a:rPr lang="en-IN" dirty="0" err="1" smtClean="0"/>
              <a:t>Deque</a:t>
            </a:r>
            <a:endParaRPr lang="en-IN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4660900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Double Ended Queue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Functionality similar to vectors, 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but with efficient insertion and deletion of elements also at the beginning of the sequence, and not only at its end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Sequence</a:t>
            </a:r>
          </a:p>
          <a:p>
            <a:pPr marL="862013" lvl="1" indent="-322263" eaLnBrk="1" hangingPunct="1">
              <a:buSzPct val="75000"/>
              <a:buFont typeface="Symbol" pitchFamily="18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Elements in sequence containers are ordered in a strict linear sequence. Individual elements are accessed by their position in this sequence.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38" y="168275"/>
            <a:ext cx="9501187" cy="13255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imes New Roman" charset="0"/>
              </a:rPr>
              <a:t>Sequence Containers: </a:t>
            </a:r>
            <a:r>
              <a:rPr lang="en-US" b="1" dirty="0" err="1" smtClean="0">
                <a:cs typeface="Courier New" charset="0"/>
              </a:rPr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600" b="0" dirty="0" err="1" smtClean="0">
                <a:latin typeface="Times New Roman" charset="0"/>
              </a:rPr>
              <a:t>deque</a:t>
            </a:r>
            <a:r>
              <a:rPr lang="en-US" sz="2600" b="0" dirty="0" smtClean="0">
                <a:latin typeface="Times New Roman" charset="0"/>
              </a:rPr>
              <a:t> stands for double-ended queue</a:t>
            </a:r>
          </a:p>
          <a:p>
            <a:pPr marL="234950" indent="-234950">
              <a:lnSpc>
                <a:spcPct val="50000"/>
              </a:lnSpc>
              <a:buFont typeface="Arial" charset="0"/>
              <a:buNone/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err="1" smtClean="0">
                <a:latin typeface="Times New Roman" charset="0"/>
              </a:rPr>
              <a:t>deque</a:t>
            </a:r>
            <a:r>
              <a:rPr lang="en-US" sz="2600" b="0" dirty="0" smtClean="0">
                <a:latin typeface="Times New Roman" charset="0"/>
              </a:rPr>
              <a:t> combines the benefits of vector and list </a:t>
            </a:r>
          </a:p>
          <a:p>
            <a:pPr marL="234950" indent="-234950">
              <a:lnSpc>
                <a:spcPct val="50000"/>
              </a:lnSpc>
              <a:buFontTx/>
              <a:buChar char="•"/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It provides indexed access using indexes (which is not possible using lists)</a:t>
            </a:r>
          </a:p>
          <a:p>
            <a:pPr marL="544513" lvl="1">
              <a:buFontTx/>
              <a:buNone/>
              <a:defRPr/>
            </a:pPr>
            <a:endParaRPr lang="en-US" sz="2600" b="1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It also provides efficient insertion and deletion in the front (which is not efficient using vectors) and the end</a:t>
            </a:r>
            <a:endParaRPr lang="en-US" sz="2000" b="0" dirty="0" smtClean="0">
              <a:latin typeface="Times New Roman" charset="0"/>
            </a:endParaRP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deque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Additional storage for a </a:t>
            </a:r>
            <a:r>
              <a:rPr lang="en-US" sz="2600" b="0" dirty="0" err="1" smtClean="0">
                <a:latin typeface="Times New Roman" charset="0"/>
              </a:rPr>
              <a:t>deque</a:t>
            </a:r>
            <a:r>
              <a:rPr lang="en-US" sz="2600" b="0" dirty="0" smtClean="0">
                <a:latin typeface="Times New Roman" charset="0"/>
              </a:rPr>
              <a:t> is allocated using blocks of memory 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dirty="0" smtClean="0">
                <a:latin typeface="Times New Roman" charset="0"/>
              </a:rPr>
              <a:t>that are maintained as an array of pointers to those blocks</a:t>
            </a:r>
          </a:p>
          <a:p>
            <a:pPr marL="544513" lvl="1">
              <a:buFont typeface="Times New Roman" charset="0"/>
              <a:buNone/>
              <a:defRPr/>
            </a:pPr>
            <a:endParaRPr lang="en-US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Same basic functions as vector, in addition to that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dirty="0" err="1" smtClean="0">
                <a:latin typeface="Times New Roman" charset="0"/>
              </a:rPr>
              <a:t>deque</a:t>
            </a:r>
            <a:r>
              <a:rPr lang="en-US" dirty="0" smtClean="0">
                <a:latin typeface="Times New Roman" charset="0"/>
              </a:rPr>
              <a:t> supports </a:t>
            </a:r>
            <a:r>
              <a:rPr lang="en-US" dirty="0" err="1" smtClean="0">
                <a:latin typeface="Times New Roman" charset="0"/>
              </a:rPr>
              <a:t>push_front</a:t>
            </a:r>
            <a:r>
              <a:rPr lang="en-US" dirty="0" smtClean="0">
                <a:latin typeface="Times New Roman" charset="0"/>
              </a:rPr>
              <a:t> and </a:t>
            </a:r>
            <a:r>
              <a:rPr lang="en-US" dirty="0" err="1" smtClean="0">
                <a:latin typeface="Times New Roman" charset="0"/>
              </a:rPr>
              <a:t>pop_front</a:t>
            </a:r>
            <a:r>
              <a:rPr lang="en-US" dirty="0" smtClean="0">
                <a:latin typeface="Times New Roman" charset="0"/>
              </a:rPr>
              <a:t> for insertion and deletion at beginning of </a:t>
            </a:r>
            <a:r>
              <a:rPr lang="en-US" dirty="0" err="1" smtClean="0">
                <a:latin typeface="Times New Roman" charset="0"/>
              </a:rPr>
              <a:t>deque</a:t>
            </a:r>
            <a:r>
              <a:rPr lang="en-US" dirty="0" smtClean="0">
                <a:latin typeface="Times New Roman" charset="0"/>
              </a:rPr>
              <a:t> </a:t>
            </a:r>
          </a:p>
          <a:p>
            <a:pPr marL="234950" indent="-234950"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 err="1"/>
              <a:t>Deque</a:t>
            </a:r>
            <a:r>
              <a:rPr lang="en-IN" dirty="0"/>
              <a:t> Operations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4384675"/>
          </a:xfrm>
        </p:spPr>
        <p:txBody>
          <a:bodyPr/>
          <a:lstStyle/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#include &lt;deque&gt;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deque&lt;int&gt; dq;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dq.push_back(3);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dq.push_front(1);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dq.insert(dq.begin() + 1, 2);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dq[2] = 0;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5713" y="2195513"/>
            <a:ext cx="1800225" cy="1122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/* Output: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1 </a:t>
            </a:r>
            <a:r>
              <a:rPr lang="en-IN" dirty="0"/>
              <a:t>3 </a:t>
            </a:r>
            <a:r>
              <a:rPr lang="en-IN" dirty="0"/>
              <a:t>0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*</a:t>
            </a:r>
          </a:p>
          <a:p>
            <a:pPr>
              <a:buFont typeface="Times New Roman" pitchFamily="16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363538"/>
            <a:ext cx="6384925" cy="1511301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Deque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0" y="1779588"/>
            <a:ext cx="3254375" cy="5780087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1200" smtClean="0"/>
              <a:t>Main(){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deque&lt;int&gt; deq;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 deque&lt;int&gt; list2( deq);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deque&lt;int&gt; list3(15);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deque&lt;char&gt; list4(20,’A’);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deq.assign(5,12);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deq.push_front(4);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deq.pop_front();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deq.at(3);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cout&lt;&lt;deq(4);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deq.front();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deq.back();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	</a:t>
            </a:r>
          </a:p>
          <a:p>
            <a:pPr>
              <a:buFont typeface="Arial" pitchFamily="34" charset="0"/>
              <a:buNone/>
            </a:pPr>
            <a:r>
              <a:rPr lang="en-US" sz="1200" smtClean="0"/>
              <a:t>}</a:t>
            </a:r>
          </a:p>
        </p:txBody>
      </p:sp>
      <p:sp>
        <p:nvSpPr>
          <p:cNvPr id="38916" name="Content Placeholder 3"/>
          <p:cNvSpPr>
            <a:spLocks noGrp="1"/>
          </p:cNvSpPr>
          <p:nvPr>
            <p:ph sz="half" idx="2"/>
          </p:nvPr>
        </p:nvSpPr>
        <p:spPr>
          <a:xfrm>
            <a:off x="5611813" y="1735138"/>
            <a:ext cx="3629025" cy="4989512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180512" cy="1254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Associative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  <a:cs typeface="Times New Roman" charset="0"/>
              </a:rPr>
              <a:t>Associative containers use keys to store and retrieve elements</a:t>
            </a:r>
          </a:p>
          <a:p>
            <a:pPr marL="234950" indent="-234950">
              <a:buFontTx/>
              <a:buChar char="•"/>
              <a:defRPr/>
            </a:pPr>
            <a:endParaRPr lang="en-US" sz="2600" b="0" dirty="0" smtClean="0">
              <a:latin typeface="Times New Roman" charset="0"/>
              <a:cs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  <a:cs typeface="Times New Roman" charset="0"/>
              </a:rPr>
              <a:t>There are four types: </a:t>
            </a:r>
            <a:r>
              <a:rPr lang="en-US" sz="2600" b="0" dirty="0" err="1" smtClean="0">
                <a:latin typeface="Times New Roman" charset="0"/>
                <a:cs typeface="Times New Roman" charset="0"/>
              </a:rPr>
              <a:t>multiset</a:t>
            </a:r>
            <a:r>
              <a:rPr lang="en-US" sz="2600" b="0" dirty="0" smtClean="0">
                <a:latin typeface="Times New Roman" charset="0"/>
                <a:cs typeface="Times New Roman" charset="0"/>
              </a:rPr>
              <a:t>, set, </a:t>
            </a:r>
            <a:r>
              <a:rPr lang="en-US" sz="2600" b="0" dirty="0" err="1" smtClean="0">
                <a:latin typeface="Times New Roman" charset="0"/>
                <a:cs typeface="Times New Roman" charset="0"/>
              </a:rPr>
              <a:t>multimap</a:t>
            </a:r>
            <a:r>
              <a:rPr lang="en-US" sz="2600" b="0" dirty="0" smtClean="0">
                <a:latin typeface="Times New Roman" charset="0"/>
                <a:cs typeface="Times New Roman" charset="0"/>
              </a:rPr>
              <a:t> and map</a:t>
            </a:r>
            <a:endParaRPr lang="en-US" sz="2600" b="0" dirty="0" smtClean="0">
              <a:latin typeface="Times New Roman" charset="0"/>
            </a:endParaRPr>
          </a:p>
          <a:p>
            <a:pPr marL="544513" lvl="1">
              <a:buFont typeface="Times New Roman" charset="0"/>
              <a:buChar char="-"/>
              <a:defRPr/>
            </a:pPr>
            <a:r>
              <a:rPr lang="en-US" b="1" u="sng" dirty="0" smtClean="0">
                <a:latin typeface="Times New Roman" charset="0"/>
              </a:rPr>
              <a:t>all</a:t>
            </a:r>
            <a:r>
              <a:rPr lang="en-US" dirty="0" smtClean="0">
                <a:latin typeface="Times New Roman" charset="0"/>
              </a:rPr>
              <a:t> associative containers maintain keys in sorted order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b="1" u="sng" dirty="0" smtClean="0">
                <a:latin typeface="Times New Roman" charset="0"/>
              </a:rPr>
              <a:t>all</a:t>
            </a:r>
            <a:r>
              <a:rPr lang="en-US" dirty="0" smtClean="0">
                <a:latin typeface="Times New Roman" charset="0"/>
              </a:rPr>
              <a:t> associative containers support bidirectional </a:t>
            </a:r>
            <a:r>
              <a:rPr lang="en-US" dirty="0" err="1" smtClean="0">
                <a:latin typeface="Times New Roman" charset="0"/>
              </a:rPr>
              <a:t>iterators</a:t>
            </a:r>
            <a:endParaRPr lang="en-US" dirty="0" smtClean="0">
              <a:latin typeface="Times New Roman" charset="0"/>
            </a:endParaRPr>
          </a:p>
          <a:p>
            <a:pPr marL="544513" lvl="1">
              <a:buFont typeface="Times New Roman" charset="0"/>
              <a:buChar char="-"/>
              <a:defRPr/>
            </a:pPr>
            <a:r>
              <a:rPr lang="en-US" b="1" dirty="0" smtClean="0">
                <a:latin typeface="Times New Roman" charset="0"/>
              </a:rPr>
              <a:t>set and map</a:t>
            </a:r>
            <a:r>
              <a:rPr lang="en-US" dirty="0" smtClean="0">
                <a:latin typeface="Times New Roman" charset="0"/>
              </a:rPr>
              <a:t> does not allow duplicate keys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b="1" dirty="0" err="1" smtClean="0">
                <a:latin typeface="Times New Roman" charset="0"/>
              </a:rPr>
              <a:t>multiset</a:t>
            </a:r>
            <a:r>
              <a:rPr lang="en-US" dirty="0" smtClean="0">
                <a:latin typeface="Times New Roman" charset="0"/>
              </a:rPr>
              <a:t> and </a:t>
            </a:r>
            <a:r>
              <a:rPr lang="en-US" b="1" dirty="0" err="1" smtClean="0">
                <a:latin typeface="Times New Roman" charset="0"/>
              </a:rPr>
              <a:t>multimap</a:t>
            </a:r>
            <a:r>
              <a:rPr lang="en-US" dirty="0" smtClean="0">
                <a:latin typeface="Times New Roman" charset="0"/>
              </a:rPr>
              <a:t> allow duplicate keys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b="1" dirty="0" err="1" smtClean="0">
                <a:latin typeface="Times New Roman" charset="0"/>
              </a:rPr>
              <a:t>multimap</a:t>
            </a:r>
            <a:r>
              <a:rPr lang="en-US" dirty="0" smtClean="0">
                <a:latin typeface="Times New Roman" charset="0"/>
              </a:rPr>
              <a:t> and </a:t>
            </a:r>
            <a:r>
              <a:rPr lang="en-US" b="1" dirty="0" smtClean="0">
                <a:latin typeface="Times New Roman" charset="0"/>
              </a:rPr>
              <a:t>map</a:t>
            </a:r>
            <a:r>
              <a:rPr lang="en-US" dirty="0" smtClean="0">
                <a:latin typeface="Times New Roman" charset="0"/>
              </a:rPr>
              <a:t> allow keys and values to be mapped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MultiSet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4384675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Same as set 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But elements need not be unique.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323387" cy="13255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Associative Containers: </a:t>
            </a:r>
            <a:r>
              <a:rPr lang="en-US" dirty="0" err="1" smtClean="0"/>
              <a:t>multiset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400" b="0" dirty="0" err="1" smtClean="0">
                <a:latin typeface="Times New Roman" charset="0"/>
              </a:rPr>
              <a:t>Multisets</a:t>
            </a:r>
            <a:r>
              <a:rPr lang="en-US" sz="2400" b="0" dirty="0" smtClean="0">
                <a:latin typeface="Times New Roman" charset="0"/>
              </a:rPr>
              <a:t> are implemented using a red-black binary search tree for fast storage and retrieval of keys</a:t>
            </a:r>
          </a:p>
          <a:p>
            <a:pPr marL="234950" indent="-234950">
              <a:buFont typeface="Arial" charset="0"/>
              <a:buNone/>
              <a:defRPr/>
            </a:pPr>
            <a:endParaRPr lang="en-US" sz="24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400" b="0" dirty="0" err="1" smtClean="0">
                <a:latin typeface="Times New Roman" charset="0"/>
              </a:rPr>
              <a:t>Multisets</a:t>
            </a:r>
            <a:r>
              <a:rPr lang="en-US" sz="2400" b="0" dirty="0" smtClean="0">
                <a:latin typeface="Times New Roman" charset="0"/>
              </a:rPr>
              <a:t> allow duplicate keys</a:t>
            </a:r>
          </a:p>
          <a:p>
            <a:pPr marL="234950" indent="-234950">
              <a:buFont typeface="Arial" charset="0"/>
              <a:buNone/>
              <a:defRPr/>
            </a:pPr>
            <a:endParaRPr lang="en-US" sz="24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400" b="0" dirty="0" smtClean="0">
                <a:latin typeface="Times New Roman" charset="0"/>
              </a:rPr>
              <a:t>The ordering of the keys is determined by the STL comparator function object </a:t>
            </a:r>
            <a:r>
              <a:rPr lang="en-US" sz="2400" dirty="0" smtClean="0">
                <a:latin typeface="Times New Roman" charset="0"/>
              </a:rPr>
              <a:t>less&lt;T&gt;</a:t>
            </a:r>
            <a:r>
              <a:rPr lang="en-US" sz="2400" b="0" dirty="0" smtClean="0">
                <a:latin typeface="Times New Roman" charset="0"/>
              </a:rPr>
              <a:t> </a:t>
            </a:r>
          </a:p>
          <a:p>
            <a:pPr marL="234950" indent="-234950">
              <a:buFontTx/>
              <a:buChar char="•"/>
              <a:defRPr/>
            </a:pPr>
            <a:endParaRPr lang="en-US" sz="24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400" b="0" dirty="0" smtClean="0">
                <a:latin typeface="Times New Roman" charset="0"/>
              </a:rPr>
              <a:t>Keys sorted with </a:t>
            </a:r>
            <a:r>
              <a:rPr lang="en-US" sz="2400" dirty="0" smtClean="0">
                <a:latin typeface="Times New Roman" charset="0"/>
              </a:rPr>
              <a:t>less&lt;T&gt;</a:t>
            </a:r>
            <a:r>
              <a:rPr lang="en-US" sz="2400" b="0" dirty="0" smtClean="0">
                <a:latin typeface="Times New Roman" charset="0"/>
              </a:rPr>
              <a:t> must support comparison using the </a:t>
            </a:r>
            <a:r>
              <a:rPr lang="en-US" sz="2400" dirty="0" smtClean="0">
                <a:latin typeface="Times New Roman" charset="0"/>
              </a:rPr>
              <a:t>&lt;</a:t>
            </a:r>
            <a:r>
              <a:rPr lang="en-US" sz="2400" b="0" dirty="0" smtClean="0">
                <a:latin typeface="Times New Roman" charset="0"/>
              </a:rPr>
              <a:t> operator</a:t>
            </a:r>
            <a:endParaRPr lang="en-US" sz="2000" dirty="0" smtClean="0"/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-577850"/>
            <a:ext cx="9429750" cy="15001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of using a </a:t>
            </a:r>
            <a:r>
              <a:rPr lang="en-US" dirty="0" err="1" smtClean="0"/>
              <a:t>multiset</a:t>
            </a:r>
            <a:endParaRPr 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39750" y="1279525"/>
            <a:ext cx="8401050" cy="628015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#include &lt;iostream&gt;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#include &lt;set&gt;  </a:t>
            </a:r>
          </a:p>
          <a:p>
            <a:pPr marL="0" indent="0">
              <a:lnSpc>
                <a:spcPct val="50000"/>
              </a:lnSpc>
              <a:buFont typeface="Arial" pitchFamily="34" charset="0"/>
              <a:buNone/>
            </a:pPr>
            <a:endParaRPr lang="en-US" sz="1400" b="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using std;</a:t>
            </a:r>
          </a:p>
          <a:p>
            <a:pPr marL="0" indent="0">
              <a:lnSpc>
                <a:spcPct val="50000"/>
              </a:lnSpc>
              <a:buFont typeface="Arial" pitchFamily="34" charset="0"/>
              <a:buNone/>
            </a:pPr>
            <a:endParaRPr lang="en-US" sz="1400" b="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int main()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{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   	</a:t>
            </a:r>
            <a:r>
              <a:rPr lang="en-US" sz="1400" smtClean="0">
                <a:solidFill>
                  <a:srgbClr val="FF0000"/>
                </a:solidFill>
              </a:rPr>
              <a:t>multiset&lt; int, less&lt; int &gt; &gt; </a:t>
            </a:r>
            <a:r>
              <a:rPr lang="en-US" sz="1400" smtClean="0"/>
              <a:t>ms;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  	ms.insert( 10 );  // insert 10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   	ms.insert( 35 );  // insert 35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   	ms.insert( 10 );  // insert 10 again (allowed)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	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	cout &lt;&lt; </a:t>
            </a:r>
            <a:r>
              <a:rPr lang="ja-JP" altLang="en-US" sz="1400" b="0" smtClean="0"/>
              <a:t>“</a:t>
            </a:r>
            <a:r>
              <a:rPr lang="en-US" altLang="ja-JP" sz="1400" b="0" smtClean="0"/>
              <a:t>There are " &lt;&lt; ms.count( 10 ); // returns the number of entries = 10 	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US" sz="1400" b="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	</a:t>
            </a:r>
            <a:r>
              <a:rPr lang="en-US" sz="1400" b="0" smtClean="0">
                <a:solidFill>
                  <a:srgbClr val="FF0000"/>
                </a:solidFill>
              </a:rPr>
              <a:t>multiset &lt; int, less&lt; int &gt; &gt;</a:t>
            </a:r>
            <a:r>
              <a:rPr lang="en-US" sz="1400" b="0" smtClean="0"/>
              <a:t>::iterator it; // creates an iterator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US" sz="1400" b="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	it = ms.find(10);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	if ( it != ms.end() ) // iterator not at end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	      cout &lt;&lt; </a:t>
            </a:r>
            <a:r>
              <a:rPr lang="ja-JP" altLang="en-US" sz="1400" b="0" smtClean="0"/>
              <a:t>“</a:t>
            </a:r>
            <a:r>
              <a:rPr lang="en-US" altLang="ja-JP" sz="1400" b="0" smtClean="0"/>
              <a:t>\n10 was found";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	return 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en-US" sz="1400" b="0" smtClean="0"/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323387" cy="11826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Associative Containers: set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03238" y="1931988"/>
            <a:ext cx="9251950" cy="4821237"/>
          </a:xfrm>
        </p:spPr>
        <p:txBody>
          <a:bodyPr/>
          <a:lstStyle/>
          <a:p>
            <a:pPr marL="234950" indent="-234950">
              <a:buFontTx/>
              <a:buChar char="•"/>
            </a:pPr>
            <a:r>
              <a:rPr lang="en-US" sz="2400" b="0" smtClean="0">
                <a:latin typeface="Times New Roman" pitchFamily="18" charset="0"/>
              </a:rPr>
              <a:t>Sets are identical to multisets </a:t>
            </a:r>
            <a:r>
              <a:rPr lang="en-US" sz="2400" smtClean="0">
                <a:latin typeface="Times New Roman" pitchFamily="18" charset="0"/>
              </a:rPr>
              <a:t>except</a:t>
            </a:r>
            <a:r>
              <a:rPr lang="en-US" sz="2400" b="0" smtClean="0">
                <a:latin typeface="Times New Roman" pitchFamily="18" charset="0"/>
              </a:rPr>
              <a:t> that they </a:t>
            </a:r>
            <a:r>
              <a:rPr lang="en-US" sz="2400" smtClean="0">
                <a:latin typeface="Times New Roman" pitchFamily="18" charset="0"/>
              </a:rPr>
              <a:t>do not</a:t>
            </a:r>
            <a:r>
              <a:rPr lang="en-US" sz="2400" b="0" smtClean="0">
                <a:latin typeface="Times New Roman" pitchFamily="18" charset="0"/>
              </a:rPr>
              <a:t> allow duplicate keys</a:t>
            </a:r>
          </a:p>
          <a:p>
            <a:pPr marL="234950" indent="-234950">
              <a:buFontTx/>
              <a:buChar char="•"/>
            </a:pPr>
            <a:endParaRPr lang="en-US" sz="2400" b="0" smtClean="0">
              <a:latin typeface="Times New Roman" pitchFamily="18" charset="0"/>
            </a:endParaRPr>
          </a:p>
          <a:p>
            <a:pPr marL="234950" indent="-234950">
              <a:buFontTx/>
              <a:buChar char="•"/>
            </a:pPr>
            <a:r>
              <a:rPr lang="en-US" sz="2400" b="0" smtClean="0">
                <a:latin typeface="Times New Roman" pitchFamily="18" charset="0"/>
              </a:rPr>
              <a:t>To use sets, we need to include the header file &lt;set&gt;</a:t>
            </a:r>
          </a:p>
          <a:p>
            <a:pPr marL="234950" indent="-234950">
              <a:buFont typeface="Arial" pitchFamily="34" charset="0"/>
              <a:buNone/>
            </a:pPr>
            <a:endParaRPr lang="en-US" sz="2400" b="0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400" dirty="0" err="1" smtClean="0">
                <a:latin typeface="Times" charset="0"/>
                <a:ea typeface="ＭＳ Ｐゴシック" charset="0"/>
              </a:rPr>
              <a:t>Iterators</a:t>
            </a:r>
            <a:r>
              <a:rPr lang="en-US" sz="2400" dirty="0" smtClean="0">
                <a:latin typeface="Times" charset="0"/>
                <a:ea typeface="ＭＳ Ｐゴシック" charset="0"/>
              </a:rPr>
              <a:t> are pointers to elements of first-class containers</a:t>
            </a:r>
          </a:p>
          <a:p>
            <a:pPr marL="581025" lvl="1" indent="-231775">
              <a:buFont typeface="Arial" charset="0"/>
              <a:buNone/>
              <a:defRPr/>
            </a:pPr>
            <a:r>
              <a:rPr lang="en-US" dirty="0" smtClean="0">
                <a:latin typeface="Times" charset="0"/>
                <a:ea typeface="ＭＳ Ｐゴシック" charset="0"/>
              </a:rPr>
              <a:t>Type </a:t>
            </a:r>
            <a:r>
              <a:rPr lang="en-US" b="1" dirty="0" err="1" smtClean="0">
                <a:latin typeface="Times" charset="0"/>
                <a:ea typeface="ＭＳ Ｐゴシック" charset="0"/>
              </a:rPr>
              <a:t>const_iterator</a:t>
            </a:r>
            <a:r>
              <a:rPr lang="en-US" dirty="0" smtClean="0">
                <a:latin typeface="Times" charset="0"/>
                <a:ea typeface="ＭＳ Ｐゴシック" charset="0"/>
              </a:rPr>
              <a:t> defines an </a:t>
            </a:r>
            <a:r>
              <a:rPr lang="en-US" dirty="0" err="1" smtClean="0">
                <a:latin typeface="Times" charset="0"/>
                <a:ea typeface="ＭＳ Ｐゴシック" charset="0"/>
              </a:rPr>
              <a:t>iterator</a:t>
            </a:r>
            <a:r>
              <a:rPr lang="en-US" dirty="0" smtClean="0">
                <a:latin typeface="Times" charset="0"/>
                <a:ea typeface="ＭＳ Ｐゴシック" charset="0"/>
              </a:rPr>
              <a:t> to a container element that </a:t>
            </a:r>
            <a:r>
              <a:rPr lang="en-US" i="1" dirty="0" smtClean="0">
                <a:latin typeface="Times" charset="0"/>
                <a:ea typeface="ＭＳ Ｐゴシック" charset="0"/>
              </a:rPr>
              <a:t>cannot</a:t>
            </a:r>
            <a:r>
              <a:rPr lang="en-US" dirty="0" smtClean="0">
                <a:latin typeface="Times" charset="0"/>
                <a:ea typeface="ＭＳ Ｐゴシック" charset="0"/>
              </a:rPr>
              <a:t> be modified</a:t>
            </a:r>
          </a:p>
          <a:p>
            <a:pPr marL="581025" lvl="1" indent="-231775">
              <a:buFont typeface="Arial" charset="0"/>
              <a:buNone/>
              <a:defRPr/>
            </a:pPr>
            <a:r>
              <a:rPr lang="en-US" dirty="0" smtClean="0">
                <a:latin typeface="Times" charset="0"/>
                <a:ea typeface="ＭＳ Ｐゴシック" charset="0"/>
              </a:rPr>
              <a:t>Type </a:t>
            </a:r>
            <a:r>
              <a:rPr lang="en-US" b="1" dirty="0" err="1" smtClean="0">
                <a:latin typeface="Times" charset="0"/>
                <a:ea typeface="ＭＳ Ｐゴシック" charset="0"/>
              </a:rPr>
              <a:t>iterator</a:t>
            </a:r>
            <a:r>
              <a:rPr lang="en-US" dirty="0" smtClean="0">
                <a:latin typeface="Times" charset="0"/>
                <a:ea typeface="ＭＳ Ｐゴシック" charset="0"/>
              </a:rPr>
              <a:t> defines an </a:t>
            </a:r>
            <a:r>
              <a:rPr lang="en-US" dirty="0" err="1" smtClean="0">
                <a:latin typeface="Times" charset="0"/>
                <a:ea typeface="ＭＳ Ｐゴシック" charset="0"/>
              </a:rPr>
              <a:t>iterator</a:t>
            </a:r>
            <a:r>
              <a:rPr lang="en-US" dirty="0" smtClean="0">
                <a:latin typeface="Times" charset="0"/>
                <a:ea typeface="ＭＳ Ｐゴシック" charset="0"/>
              </a:rPr>
              <a:t> to a container element that </a:t>
            </a:r>
            <a:r>
              <a:rPr lang="en-US" i="1" dirty="0" smtClean="0">
                <a:latin typeface="Times" charset="0"/>
                <a:ea typeface="ＭＳ Ｐゴシック" charset="0"/>
              </a:rPr>
              <a:t>can</a:t>
            </a:r>
            <a:r>
              <a:rPr lang="en-US" dirty="0" smtClean="0">
                <a:latin typeface="Times" charset="0"/>
                <a:ea typeface="ＭＳ Ｐゴシック" charset="0"/>
              </a:rPr>
              <a:t> be modified</a:t>
            </a:r>
          </a:p>
          <a:p>
            <a:pPr marL="581025" lvl="1" indent="-231775">
              <a:buFont typeface="Arial" charset="0"/>
              <a:buChar char="•"/>
              <a:defRPr/>
            </a:pPr>
            <a:endParaRPr lang="en-US" sz="2000" dirty="0" smtClean="0">
              <a:latin typeface="Times" charset="0"/>
              <a:ea typeface="ＭＳ Ｐゴシック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400" dirty="0" smtClean="0">
                <a:latin typeface="Times" charset="0"/>
                <a:ea typeface="ＭＳ Ｐゴシック" charset="0"/>
              </a:rPr>
              <a:t>All first-class containers provide the members functions begin() and end() </a:t>
            </a:r>
          </a:p>
          <a:p>
            <a:pPr marL="581025" lvl="1" indent="-231775">
              <a:buFont typeface="Arial" charset="0"/>
              <a:buNone/>
              <a:defRPr/>
            </a:pPr>
            <a:r>
              <a:rPr lang="en-US" dirty="0" smtClean="0">
                <a:latin typeface="Times" charset="0"/>
                <a:ea typeface="ＭＳ Ｐゴシック" charset="0"/>
              </a:rPr>
              <a:t>return </a:t>
            </a:r>
            <a:r>
              <a:rPr lang="en-US" dirty="0" err="1" smtClean="0">
                <a:latin typeface="Times" charset="0"/>
                <a:ea typeface="ＭＳ Ｐゴシック" charset="0"/>
              </a:rPr>
              <a:t>iterators</a:t>
            </a:r>
            <a:r>
              <a:rPr lang="en-US" dirty="0" smtClean="0">
                <a:latin typeface="Times" charset="0"/>
                <a:ea typeface="ＭＳ Ｐゴシック" charset="0"/>
              </a:rPr>
              <a:t> pointing to the first and one-past-the-last element of the container 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Set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611813"/>
          </a:xfrm>
        </p:spPr>
        <p:txBody>
          <a:bodyPr rtlCol="0">
            <a:normAutofit fontScale="92500" lnSpcReduction="10000"/>
          </a:bodyPr>
          <a:lstStyle/>
          <a:p>
            <a:pPr marL="430213" indent="-323850" defTabSz="1007943" eaLnBrk="1" fontAlgn="auto" hangingPunct="1">
              <a:spcAft>
                <a:spcPts val="661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600" dirty="0"/>
              <a:t>Associative</a:t>
            </a:r>
          </a:p>
          <a:p>
            <a:pPr marL="862013" lvl="1" indent="-322263" defTabSz="1007943" eaLnBrk="1" fontAlgn="auto" hangingPunct="1">
              <a:spcAft>
                <a:spcPts val="0"/>
              </a:spcAft>
              <a:buSzPct val="75000"/>
              <a:buFont typeface="Symbol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600" dirty="0"/>
              <a:t>Elements in associative containers are referenced by their key and not by their absolute position in the container.</a:t>
            </a:r>
          </a:p>
          <a:p>
            <a:pPr marL="430213" indent="-323850" defTabSz="1007943" eaLnBrk="1" fontAlgn="auto" hangingPunct="1">
              <a:spcAft>
                <a:spcPts val="661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600" dirty="0"/>
              <a:t>Ordered</a:t>
            </a:r>
          </a:p>
          <a:p>
            <a:pPr marL="862013" lvl="1" indent="-322263" defTabSz="1007943" eaLnBrk="1" fontAlgn="auto" hangingPunct="1">
              <a:spcAft>
                <a:spcPts val="0"/>
              </a:spcAft>
              <a:buSzPct val="75000"/>
              <a:buFont typeface="Symbol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600" dirty="0"/>
              <a:t>The elements in the container follow a strict order at all times. All inserted elements are given a position in this order.</a:t>
            </a:r>
          </a:p>
          <a:p>
            <a:pPr marL="430213" indent="-323850" defTabSz="1007943" eaLnBrk="1" fontAlgn="auto" hangingPunct="1">
              <a:spcAft>
                <a:spcPts val="661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600" dirty="0"/>
              <a:t>Unique keys</a:t>
            </a:r>
          </a:p>
          <a:p>
            <a:pPr marL="862013" lvl="1" indent="-322263" defTabSz="1007943" eaLnBrk="1" fontAlgn="auto" hangingPunct="1">
              <a:spcAft>
                <a:spcPts val="0"/>
              </a:spcAft>
              <a:buSzPct val="75000"/>
              <a:buFont typeface="Symbol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600" dirty="0"/>
              <a:t>No two elements in the container can have equivalent keys.</a:t>
            </a:r>
          </a:p>
          <a:p>
            <a:pPr marL="430213" indent="-323850" defTabSz="1007943" eaLnBrk="1" fontAlgn="auto" hangingPunct="1">
              <a:spcAft>
                <a:spcPts val="661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600" dirty="0"/>
              <a:t>Implemented as balanced binary search trees</a:t>
            </a:r>
            <a:r>
              <a:rPr lang="en-IN" sz="2600" dirty="0" smtClean="0"/>
              <a:t>.</a:t>
            </a:r>
          </a:p>
          <a:p>
            <a:pPr marL="430213" indent="-323850" defTabSz="1007943" eaLnBrk="1" fontAlgn="auto" hangingPunct="1">
              <a:spcAft>
                <a:spcPts val="661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600" dirty="0" smtClean="0"/>
              <a:t>Insertion Searching complexity O(</a:t>
            </a:r>
            <a:r>
              <a:rPr lang="en-IN" sz="2600" dirty="0" err="1" smtClean="0"/>
              <a:t>logn</a:t>
            </a:r>
            <a:r>
              <a:rPr lang="en-IN" sz="2600" dirty="0" smtClean="0"/>
              <a:t>)</a:t>
            </a:r>
          </a:p>
          <a:p>
            <a:pPr marL="430213" indent="-323850" defTabSz="1007943" eaLnBrk="1" fontAlgn="auto" hangingPunct="1">
              <a:spcAft>
                <a:spcPts val="661"/>
              </a:spcAft>
              <a:buSzPct val="45000"/>
              <a:buFont typeface="Wingdings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IN" sz="26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814388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Set Operations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474788"/>
            <a:ext cx="8869362" cy="5761037"/>
          </a:xfrm>
        </p:spPr>
        <p:txBody>
          <a:bodyPr tIns="42480"/>
          <a:lstStyle/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#include &lt;set&gt;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struct ltstr 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 	bool operator() (const char* s1, const char* s2) const 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 			return (strcmp(s1, s2) &lt; 0);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1600" smtClean="0">
              <a:latin typeface="Courier New" pitchFamily="49" charset="0"/>
              <a:cs typeface="Courier New" pitchFamily="49" charset="0"/>
            </a:endParaRP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 	const char* str[6] = {“Ayan”, “Sagar”, “Nitin” ,“Sasy”, “Sadhu”};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   set&lt;const char*, ltstr&gt; s(str, str + 6);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   print(s);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11975" y="3492500"/>
            <a:ext cx="2232025" cy="16367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/* Output: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Ayan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Nitin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Sadhu Sagar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Sasy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Font typeface="Times New Roman" pitchFamily="16" charset="0"/>
              <a:buNone/>
              <a:defRPr/>
            </a:pP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251950" cy="13255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Associative Containers: </a:t>
            </a:r>
            <a:r>
              <a:rPr lang="en-US" dirty="0" err="1" smtClean="0"/>
              <a:t>multimap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b="0" dirty="0" err="1" smtClean="0">
                <a:latin typeface="Times New Roman" charset="0"/>
                <a:cs typeface="Times New Roman" charset="0"/>
              </a:rPr>
              <a:t>Multimaps</a:t>
            </a:r>
            <a:r>
              <a:rPr lang="en-US" b="0" dirty="0" smtClean="0">
                <a:latin typeface="Times New Roman" charset="0"/>
                <a:cs typeface="Times New Roman" charset="0"/>
              </a:rPr>
              <a:t> associate keys to values</a:t>
            </a:r>
          </a:p>
          <a:p>
            <a:pPr marL="234950" indent="-234950">
              <a:lnSpc>
                <a:spcPct val="50000"/>
              </a:lnSpc>
              <a:buFontTx/>
              <a:buChar char="•"/>
              <a:defRPr/>
            </a:pPr>
            <a:endParaRPr lang="en-US" b="0" dirty="0" smtClean="0">
              <a:latin typeface="Times New Roman" charset="0"/>
              <a:cs typeface="Times New Roman" charset="0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b="0" dirty="0" smtClean="0">
                <a:latin typeface="Times New Roman" charset="0"/>
                <a:cs typeface="Times New Roman" charset="0"/>
              </a:rPr>
              <a:t>They are implemented using red-black binary search trees for fast storage and retrieval of keys and values</a:t>
            </a: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endParaRPr lang="en-US" b="0" dirty="0" smtClean="0">
              <a:latin typeface="Times New Roman" charset="0"/>
              <a:cs typeface="Times New Roman" charset="0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b="0" dirty="0" smtClean="0">
                <a:latin typeface="Times New Roman" charset="0"/>
                <a:cs typeface="Times New Roman" charset="0"/>
              </a:rPr>
              <a:t>Insertion is done using objects of the class </a:t>
            </a:r>
            <a:r>
              <a:rPr lang="en-US" dirty="0" smtClean="0">
                <a:latin typeface="Times New Roman" charset="0"/>
                <a:cs typeface="Times New Roman" charset="0"/>
              </a:rPr>
              <a:t>pair</a:t>
            </a:r>
            <a:r>
              <a:rPr lang="en-US" b="0" dirty="0" smtClean="0">
                <a:latin typeface="Times New Roman" charset="0"/>
                <a:cs typeface="Times New Roman" charset="0"/>
              </a:rPr>
              <a:t> (with a key and value)</a:t>
            </a: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endParaRPr lang="en-US" b="0" dirty="0" smtClean="0">
              <a:latin typeface="Times New Roman" charset="0"/>
              <a:cs typeface="Times New Roman" charset="0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b="0" dirty="0" err="1" smtClean="0">
                <a:latin typeface="Times New Roman" charset="0"/>
                <a:cs typeface="Times New Roman" charset="0"/>
              </a:rPr>
              <a:t>Multimaps</a:t>
            </a:r>
            <a:r>
              <a:rPr lang="en-US" b="0" dirty="0" smtClean="0">
                <a:latin typeface="Times New Roman" charset="0"/>
                <a:cs typeface="Times New Roman" charset="0"/>
              </a:rPr>
              <a:t> allow duplicate keys (many values can map to a single key)</a:t>
            </a: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endParaRPr lang="en-US" b="0" dirty="0" smtClean="0">
              <a:latin typeface="Times New Roman" charset="0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b="0" dirty="0" smtClean="0">
                <a:latin typeface="Times New Roman" charset="0"/>
              </a:rPr>
              <a:t>The ordering of the keys is determined by the STL comparator function object </a:t>
            </a:r>
            <a:r>
              <a:rPr lang="en-US" dirty="0" smtClean="0">
                <a:latin typeface="Times New Roman" charset="0"/>
              </a:rPr>
              <a:t>less&lt;T&gt;</a:t>
            </a:r>
            <a:r>
              <a:rPr lang="en-US" b="0" dirty="0" smtClean="0">
                <a:latin typeface="Times New Roman" charset="0"/>
              </a:rPr>
              <a:t> </a:t>
            </a:r>
            <a:endParaRPr lang="en-US" b="0" dirty="0" smtClean="0">
              <a:latin typeface="Times New Roman" charset="0"/>
              <a:cs typeface="Times New Roman" charset="0"/>
            </a:endParaRP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323387" cy="1254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 of using a </a:t>
            </a:r>
            <a:r>
              <a:rPr lang="en-US" dirty="0" err="1" smtClean="0"/>
              <a:t>multimap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03238" y="1931988"/>
            <a:ext cx="8401050" cy="5627687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  <a:tabLst>
                <a:tab pos="747713" algn="l"/>
              </a:tabLst>
            </a:pPr>
            <a:r>
              <a:rPr lang="en-US" sz="1500" b="0" smtClean="0"/>
              <a:t>#include &lt;iostream&gt;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  <a:tabLst>
                <a:tab pos="747713" algn="l"/>
              </a:tabLst>
            </a:pPr>
            <a:r>
              <a:rPr lang="en-US" sz="1500" b="0" smtClean="0"/>
              <a:t>#include &lt;map&gt;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  <a:tabLst>
                <a:tab pos="747713" algn="l"/>
              </a:tabLst>
            </a:pPr>
            <a:r>
              <a:rPr lang="en-US" sz="1500" b="0" smtClean="0"/>
              <a:t>using std;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  <a:tabLst>
                <a:tab pos="747713" algn="l"/>
              </a:tabLst>
            </a:pPr>
            <a:endParaRPr lang="en-US" sz="1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  <a:tabLst>
                <a:tab pos="747713" algn="l"/>
              </a:tabLst>
            </a:pPr>
            <a:r>
              <a:rPr lang="en-US" sz="1500" smtClean="0"/>
              <a:t>typedef </a:t>
            </a:r>
            <a:r>
              <a:rPr lang="en-US" sz="1500" smtClean="0">
                <a:solidFill>
                  <a:srgbClr val="FF0000"/>
                </a:solidFill>
              </a:rPr>
              <a:t>multimap&lt; int, double, std::less&lt; int &gt; &gt; </a:t>
            </a:r>
            <a:r>
              <a:rPr lang="en-US" sz="1500" smtClean="0">
                <a:solidFill>
                  <a:srgbClr val="008000"/>
                </a:solidFill>
              </a:rPr>
              <a:t>mp_type</a:t>
            </a:r>
            <a:r>
              <a:rPr lang="en-US" sz="1500" smtClean="0"/>
              <a:t>; // creates a mutlimap type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  <a:tabLst>
                <a:tab pos="747713" algn="l"/>
              </a:tabLst>
            </a:pPr>
            <a:r>
              <a:rPr lang="en-US" sz="1500" b="0" smtClean="0"/>
              <a:t>int main()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  <a:tabLst>
                <a:tab pos="747713" algn="l"/>
              </a:tabLst>
            </a:pPr>
            <a:r>
              <a:rPr lang="en-US" sz="1500" b="0" smtClean="0"/>
              <a:t>{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747713" algn="l"/>
              </a:tabLst>
            </a:pPr>
            <a:r>
              <a:rPr lang="en-US" sz="1500" smtClean="0">
                <a:solidFill>
                  <a:srgbClr val="008000"/>
                </a:solidFill>
              </a:rPr>
              <a:t>mp_type </a:t>
            </a:r>
            <a:r>
              <a:rPr lang="en-US" sz="1500" smtClean="0"/>
              <a:t>mp;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747713" algn="l"/>
              </a:tabLst>
            </a:pPr>
            <a:endParaRPr lang="en-US" sz="1500" smtClean="0"/>
          </a:p>
          <a:p>
            <a:pPr lvl="2">
              <a:lnSpc>
                <a:spcPct val="80000"/>
              </a:lnSpc>
              <a:buFontTx/>
              <a:buNone/>
              <a:tabLst>
                <a:tab pos="747713" algn="l"/>
              </a:tabLst>
            </a:pPr>
            <a:r>
              <a:rPr lang="en-US" sz="1500" smtClean="0"/>
              <a:t>// value_type is overloaded in multimap to create objects of the class pair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747713" algn="l"/>
              </a:tabLst>
            </a:pPr>
            <a:endParaRPr lang="en-US" sz="1500" smtClean="0"/>
          </a:p>
          <a:p>
            <a:pPr lvl="2">
              <a:lnSpc>
                <a:spcPct val="80000"/>
              </a:lnSpc>
              <a:buFontTx/>
              <a:buNone/>
              <a:tabLst>
                <a:tab pos="747713" algn="l"/>
              </a:tabLst>
            </a:pPr>
            <a:r>
              <a:rPr lang="en-US" sz="1500" smtClean="0"/>
              <a:t>mp.insert( </a:t>
            </a:r>
            <a:r>
              <a:rPr lang="en-US" sz="1500" smtClean="0">
                <a:solidFill>
                  <a:srgbClr val="008000"/>
                </a:solidFill>
              </a:rPr>
              <a:t>mp_type</a:t>
            </a:r>
            <a:r>
              <a:rPr lang="en-US" sz="1500" smtClean="0"/>
              <a:t>::value_type( 10, 14.5 ) );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747713" algn="l"/>
              </a:tabLst>
            </a:pPr>
            <a:r>
              <a:rPr lang="en-US" sz="1500" smtClean="0"/>
              <a:t>mp.insert( </a:t>
            </a:r>
            <a:r>
              <a:rPr lang="en-US" sz="1500" smtClean="0">
                <a:solidFill>
                  <a:srgbClr val="008000"/>
                </a:solidFill>
              </a:rPr>
              <a:t>mp_type</a:t>
            </a:r>
            <a:r>
              <a:rPr lang="en-US" sz="1500" smtClean="0"/>
              <a:t>::value_type( 10, 18.5 ) ); //allowed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747713" algn="l"/>
              </a:tabLst>
            </a:pPr>
            <a:r>
              <a:rPr lang="en-US" sz="1500" smtClean="0"/>
              <a:t>   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747713" algn="l"/>
              </a:tabLst>
            </a:pPr>
            <a:r>
              <a:rPr lang="en-US" sz="1500" smtClean="0"/>
              <a:t>cout &lt;&lt; "There are " &lt;&lt; mp.count( 15 ) &lt;&lt; "\n";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747713" algn="l"/>
              </a:tabLst>
            </a:pPr>
            <a:r>
              <a:rPr lang="en-US" sz="1500" smtClean="0"/>
              <a:t>   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747713" algn="l"/>
              </a:tabLst>
            </a:pPr>
            <a:r>
              <a:rPr lang="en-US" sz="1500" smtClean="0"/>
              <a:t>// use iterator to go through mp</a:t>
            </a:r>
          </a:p>
          <a:p>
            <a:pPr lvl="2">
              <a:lnSpc>
                <a:spcPct val="80000"/>
              </a:lnSpc>
              <a:buFontTx/>
              <a:buNone/>
              <a:tabLst>
                <a:tab pos="747713" algn="l"/>
              </a:tabLst>
            </a:pPr>
            <a:r>
              <a:rPr lang="en-US" sz="1500" smtClean="0"/>
              <a:t>for (</a:t>
            </a:r>
            <a:r>
              <a:rPr lang="en-US" sz="1500" smtClean="0">
                <a:solidFill>
                  <a:srgbClr val="008000"/>
                </a:solidFill>
              </a:rPr>
              <a:t>mp_type</a:t>
            </a:r>
            <a:r>
              <a:rPr lang="en-US" sz="1500" smtClean="0"/>
              <a:t>::iterator it = mp.begin(); it != mp.end(); it ++)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  <a:tabLst>
                <a:tab pos="747713" algn="l"/>
              </a:tabLst>
            </a:pPr>
            <a:r>
              <a:rPr lang="en-US" sz="1500" b="0" smtClean="0"/>
              <a:t>     		cout &lt;&lt; it-&gt;first &lt;&lt; '\t' &lt;&lt; it-&gt;second &lt;&lt; '\n';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  <a:tabLst>
                <a:tab pos="747713" algn="l"/>
              </a:tabLst>
            </a:pPr>
            <a:r>
              <a:rPr lang="en-US" sz="1500" b="0" smtClean="0"/>
              <a:t>            return 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  <a:tabLst>
                <a:tab pos="747713" algn="l"/>
              </a:tabLst>
            </a:pPr>
            <a:r>
              <a:rPr lang="en-US" sz="1500" b="0" smtClean="0"/>
              <a:t>}</a:t>
            </a:r>
            <a:endParaRPr 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323387" cy="1111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Associative Containers: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931988"/>
            <a:ext cx="9180512" cy="5062537"/>
          </a:xfrm>
        </p:spPr>
        <p:txBody>
          <a:bodyPr/>
          <a:lstStyle/>
          <a:p>
            <a:pPr marL="234950" indent="-234950">
              <a:buFontTx/>
              <a:buChar char="•"/>
              <a:tabLst>
                <a:tab pos="1371600" algn="l"/>
              </a:tabLst>
              <a:defRPr/>
            </a:pPr>
            <a:r>
              <a:rPr lang="en-US" sz="2400" b="0" dirty="0" smtClean="0"/>
              <a:t>They are implemented using red-black binary search trees just like </a:t>
            </a:r>
            <a:r>
              <a:rPr lang="en-US" sz="2400" b="0" dirty="0" err="1" smtClean="0"/>
              <a:t>multimaps</a:t>
            </a:r>
            <a:endParaRPr lang="en-US" sz="2400" b="0" dirty="0" smtClean="0"/>
          </a:p>
          <a:p>
            <a:pPr marL="234950" indent="-234950">
              <a:buFontTx/>
              <a:buChar char="•"/>
              <a:tabLst>
                <a:tab pos="1371600" algn="l"/>
              </a:tabLst>
              <a:defRPr/>
            </a:pPr>
            <a:endParaRPr lang="en-US" sz="2400" b="0" dirty="0" smtClean="0"/>
          </a:p>
          <a:p>
            <a:pPr marL="234950" indent="-234950">
              <a:buFontTx/>
              <a:buChar char="•"/>
              <a:tabLst>
                <a:tab pos="1371600" algn="l"/>
              </a:tabLst>
              <a:defRPr/>
            </a:pPr>
            <a:r>
              <a:rPr lang="en-US" sz="2400" b="0" dirty="0" smtClean="0"/>
              <a:t>Unlike </a:t>
            </a:r>
            <a:r>
              <a:rPr lang="en-US" sz="2400" b="0" dirty="0" err="1" smtClean="0"/>
              <a:t>multimaps</a:t>
            </a:r>
            <a:r>
              <a:rPr lang="en-US" sz="2400" b="0" dirty="0" smtClean="0"/>
              <a:t>, they allow storage and retrieval of </a:t>
            </a:r>
            <a:r>
              <a:rPr lang="en-US" sz="2400" dirty="0" smtClean="0"/>
              <a:t>unique</a:t>
            </a:r>
            <a:r>
              <a:rPr lang="en-US" sz="2400" b="0" dirty="0" smtClean="0"/>
              <a:t> key/value pairs. </a:t>
            </a:r>
            <a:r>
              <a:rPr lang="en-US" sz="2400" dirty="0" smtClean="0"/>
              <a:t>They do not allow duplicates of keys</a:t>
            </a:r>
          </a:p>
          <a:p>
            <a:pPr marL="234950" indent="-234950">
              <a:buFontTx/>
              <a:buChar char="•"/>
              <a:tabLst>
                <a:tab pos="1371600" algn="l"/>
              </a:tabLst>
              <a:defRPr/>
            </a:pPr>
            <a:endParaRPr lang="en-US" sz="2400" b="0" dirty="0" smtClean="0"/>
          </a:p>
          <a:p>
            <a:pPr marL="234950" indent="-234950">
              <a:buFontTx/>
              <a:buChar char="•"/>
              <a:tabLst>
                <a:tab pos="1371600" algn="l"/>
              </a:tabLst>
              <a:defRPr/>
            </a:pPr>
            <a:r>
              <a:rPr lang="en-US" sz="2400" b="0" dirty="0" smtClean="0"/>
              <a:t>The class map overloads the [ ] operator to access values in a flexible way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Map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4964113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000" dirty="0" smtClean="0"/>
              <a:t>Associative</a:t>
            </a:r>
          </a:p>
          <a:p>
            <a:pPr marL="862013" lvl="1" indent="-322263" eaLnBrk="1" hangingPunct="1">
              <a:buSzPct val="75000"/>
              <a:buFont typeface="Symbol" pitchFamily="18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000" dirty="0" smtClean="0"/>
              <a:t>Elements in associative containers are referenced by their key and not by their absolute position in the container.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000" dirty="0" smtClean="0"/>
              <a:t>Ordered</a:t>
            </a:r>
          </a:p>
          <a:p>
            <a:pPr marL="862013" lvl="1" indent="-322263" eaLnBrk="1" hangingPunct="1">
              <a:buSzPct val="75000"/>
              <a:buFont typeface="Symbol" pitchFamily="18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000" dirty="0" smtClean="0"/>
              <a:t>The elements in the container follow a strict order at all times. All inserted elements are given a position in this order.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000" dirty="0" smtClean="0"/>
              <a:t>Map</a:t>
            </a:r>
          </a:p>
          <a:p>
            <a:pPr marL="862013" lvl="1" indent="-322263" eaLnBrk="1" hangingPunct="1">
              <a:buSzPct val="75000"/>
              <a:buFont typeface="Symbol" pitchFamily="18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000" dirty="0" smtClean="0"/>
              <a:t>Each element associates a key to a mapped value: Keys are meant to identify the elements whose main content is the mapped value.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000" dirty="0" smtClean="0"/>
              <a:t>Unique keys</a:t>
            </a:r>
          </a:p>
          <a:p>
            <a:pPr marL="862013" lvl="1" indent="-322263" eaLnBrk="1" hangingPunct="1">
              <a:buSzPct val="75000"/>
              <a:buFont typeface="Symbol" pitchFamily="18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000" dirty="0" smtClean="0"/>
              <a:t>No two elements in the container can have equivalent keys.</a:t>
            </a:r>
          </a:p>
          <a:p>
            <a:pPr marL="862013" lvl="1" indent="-322263" eaLnBrk="1" hangingPunct="1">
              <a:buSzPct val="75000"/>
              <a:buFont typeface="Symbol" pitchFamily="18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000" dirty="0" smtClean="0"/>
              <a:t>Implemented as balanced binary </a:t>
            </a:r>
            <a:r>
              <a:rPr lang="en-IN" sz="2000" smtClean="0"/>
              <a:t>search trees.</a:t>
            </a:r>
            <a:endParaRPr lang="en-IN" sz="2000" dirty="0" smtClean="0"/>
          </a:p>
          <a:p>
            <a:pPr marL="862013" lvl="1" indent="-322263" eaLnBrk="1" hangingPunct="1">
              <a:buSzPct val="75000"/>
              <a:buFont typeface="Symbol" pitchFamily="18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sz="2000" dirty="0" smtClean="0"/>
              <a:t>Insertion Searching complexity O(</a:t>
            </a:r>
            <a:r>
              <a:rPr lang="en-IN" sz="2000" dirty="0" err="1" smtClean="0"/>
              <a:t>logn</a:t>
            </a:r>
            <a:r>
              <a:rPr lang="en-IN" sz="2000" dirty="0" smtClean="0"/>
              <a:t>)</a:t>
            </a:r>
          </a:p>
          <a:p>
            <a:pPr marL="701675" indent="-322263" eaLnBrk="1" hangingPunct="1">
              <a:buSzPct val="75000"/>
              <a:buFont typeface="Symbol" pitchFamily="18" charset="2"/>
              <a:buChar char="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IN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109075" cy="13255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of using  a map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</a:pPr>
            <a:r>
              <a:rPr lang="en-US" sz="2600" b="0" smtClean="0">
                <a:latin typeface="Times New Roman" pitchFamily="18" charset="0"/>
              </a:rPr>
              <a:t>The following code fragment shows how to use  indexes with an object of the class map</a:t>
            </a:r>
          </a:p>
          <a:p>
            <a:pPr marL="234950" indent="-234950">
              <a:buFont typeface="Arial" pitchFamily="34" charset="0"/>
              <a:buNone/>
            </a:pPr>
            <a:r>
              <a:rPr lang="en-US" b="0" smtClean="0">
                <a:latin typeface="Times New Roman" pitchFamily="18" charset="0"/>
              </a:rPr>
              <a:t>	</a:t>
            </a:r>
          </a:p>
          <a:p>
            <a:pPr marL="234950" indent="-234950">
              <a:buFont typeface="Arial" pitchFamily="34" charset="0"/>
              <a:buNone/>
            </a:pPr>
            <a:r>
              <a:rPr lang="en-US" b="0" smtClean="0">
                <a:latin typeface="Times New Roman" pitchFamily="18" charset="0"/>
              </a:rPr>
              <a:t>	map&lt;int, double, less&lt;int&gt;&gt;  map_obj;</a:t>
            </a:r>
          </a:p>
          <a:p>
            <a:pPr marL="234950" indent="-234950">
              <a:buFont typeface="Arial" pitchFamily="34" charset="0"/>
              <a:buNone/>
            </a:pPr>
            <a:endParaRPr lang="en-US" b="0" smtClean="0">
              <a:latin typeface="Times New Roman" pitchFamily="18" charset="0"/>
            </a:endParaRPr>
          </a:p>
          <a:p>
            <a:pPr marL="234950" indent="-234950">
              <a:buFont typeface="Arial" pitchFamily="34" charset="0"/>
              <a:buNone/>
            </a:pPr>
            <a:r>
              <a:rPr lang="en-US" b="0" smtClean="0">
                <a:latin typeface="Times New Roman" pitchFamily="18" charset="0"/>
              </a:rPr>
              <a:t>	// sets the value of key 20 to 125.25. If subscript </a:t>
            </a:r>
          </a:p>
          <a:p>
            <a:pPr marL="234950" indent="-234950">
              <a:buFont typeface="Arial" pitchFamily="34" charset="0"/>
              <a:buNone/>
            </a:pPr>
            <a:r>
              <a:rPr lang="en-US" b="0" smtClean="0">
                <a:latin typeface="Times New Roman" pitchFamily="18" charset="0"/>
              </a:rPr>
              <a:t>	// 20 is not in map then creates new 	</a:t>
            </a:r>
          </a:p>
          <a:p>
            <a:pPr marL="234950" indent="-234950">
              <a:buFont typeface="Arial" pitchFamily="34" charset="0"/>
              <a:buNone/>
            </a:pPr>
            <a:r>
              <a:rPr lang="en-US" b="0" smtClean="0">
                <a:latin typeface="Times New Roman" pitchFamily="18" charset="0"/>
              </a:rPr>
              <a:t>	// key=20,  value=125.25 pair</a:t>
            </a:r>
          </a:p>
          <a:p>
            <a:pPr marL="234950" indent="-234950">
              <a:buFont typeface="Arial" pitchFamily="34" charset="0"/>
              <a:buNone/>
            </a:pPr>
            <a:endParaRPr lang="en-US" b="0" smtClean="0">
              <a:latin typeface="Times New Roman" pitchFamily="18" charset="0"/>
            </a:endParaRPr>
          </a:p>
          <a:p>
            <a:pPr marL="234950" indent="-234950">
              <a:buFont typeface="Arial" pitchFamily="34" charset="0"/>
              <a:buNone/>
            </a:pPr>
            <a:r>
              <a:rPr lang="en-US" b="0" smtClean="0">
                <a:latin typeface="Times New Roman" pitchFamily="18" charset="0"/>
              </a:rPr>
              <a:t>	map_obj [20] = 125.25;</a:t>
            </a:r>
            <a:endParaRPr 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Map Operations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6167438"/>
          </a:xfrm>
        </p:spPr>
        <p:txBody>
          <a:bodyPr tIns="42480"/>
          <a:lstStyle/>
          <a:p>
            <a:pPr marL="431800" indent="-322263" eaLnBrk="1" hangingPunct="1"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#include &lt;map&gt;</a:t>
            </a:r>
          </a:p>
          <a:p>
            <a:pPr marL="431800" indent="-322263" eaLnBrk="1" hangingPunct="1"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marL="431800" indent="-322263" eaLnBrk="1" hangingPunct="1"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map&lt;string, int&gt; grade;</a:t>
            </a:r>
          </a:p>
          <a:p>
            <a:pPr marL="431800" indent="-322263" eaLnBrk="1" hangingPunct="1"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grade[“Mark”] = 95;</a:t>
            </a:r>
          </a:p>
          <a:p>
            <a:pPr marL="431800" indent="-322263" eaLnBrk="1" hangingPunct="1"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grade[“Edward”] = 87;</a:t>
            </a:r>
          </a:p>
          <a:p>
            <a:pPr marL="431800" indent="-322263" eaLnBrk="1" hangingPunct="1"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grade[“Louise”] = 66;</a:t>
            </a:r>
          </a:p>
          <a:p>
            <a:pPr marL="431800" indent="-322263" eaLnBrk="1" hangingPunct="1"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grade[“Allen”] = 76;</a:t>
            </a:r>
          </a:p>
          <a:p>
            <a:pPr marL="431800" indent="-322263" eaLnBrk="1" hangingPunct="1"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for(map&lt;string,int&gt; iterator it=grade.begin();it!=grade.end();it++)</a:t>
            </a:r>
          </a:p>
          <a:p>
            <a:pPr marL="431800" indent="-322263" eaLnBrk="1" hangingPunct="1"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		cout&lt;&lt;*it.first&lt;&lt;“ “&lt;&lt;*it.second&lt;&lt;endl;</a:t>
            </a:r>
          </a:p>
          <a:p>
            <a:pPr marL="431800" indent="-322263" eaLnBrk="1" hangingPunct="1"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cout &lt;&lt; grade[“Allen”] &lt;&lt; endl;</a:t>
            </a:r>
          </a:p>
          <a:p>
            <a:pPr marL="431800" indent="-322263" eaLnBrk="1" hangingPunct="1"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5713" y="2266950"/>
            <a:ext cx="2449512" cy="24114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31800" indent="-322263">
              <a:buClrTx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/* Output:</a:t>
            </a:r>
          </a:p>
          <a:p>
            <a:pPr marL="431800" indent="-322263">
              <a:buClrTx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Allen, 76</a:t>
            </a:r>
          </a:p>
          <a:p>
            <a:pPr marL="431800" indent="-322263">
              <a:buClrTx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Edward, 87</a:t>
            </a:r>
          </a:p>
          <a:p>
            <a:pPr marL="431800" indent="-322263">
              <a:buClrTx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Louise, 66</a:t>
            </a:r>
          </a:p>
          <a:p>
            <a:pPr marL="431800" indent="-322263">
              <a:buClrTx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Mark, 95</a:t>
            </a:r>
          </a:p>
          <a:p>
            <a:pPr marL="431800" indent="-322263">
              <a:buClrTx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76</a:t>
            </a:r>
          </a:p>
          <a:p>
            <a:pPr marL="431800" indent="-322263">
              <a:buClrTx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431800" indent="-322263">
              <a:buClrTx/>
              <a:buSzPct val="45000"/>
              <a:buFontTx/>
              <a:buNone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>
              <a:buFont typeface="Times New Roman" pitchFamily="16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506413"/>
            <a:ext cx="9323388" cy="153987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imes New Roman" charset="0"/>
              </a:rPr>
              <a:t>Container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93900"/>
            <a:ext cx="8401050" cy="4821238"/>
          </a:xfrm>
        </p:spPr>
        <p:txBody>
          <a:bodyPr/>
          <a:lstStyle/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  <a:cs typeface="Times New Roman" charset="0"/>
              </a:rPr>
              <a:t>STL supports three container adapters:</a:t>
            </a:r>
          </a:p>
          <a:p>
            <a:pPr marL="544513" lvl="1">
              <a:lnSpc>
                <a:spcPct val="90000"/>
              </a:lnSpc>
              <a:buFont typeface="Times New Roman" charset="0"/>
              <a:buChar char="-"/>
              <a:defRPr/>
            </a:pPr>
            <a:r>
              <a:rPr lang="en-US" dirty="0" smtClean="0">
                <a:latin typeface="Times New Roman" charset="0"/>
                <a:cs typeface="Times New Roman" charset="0"/>
              </a:rPr>
              <a:t>stack, queue and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priority_queue</a:t>
            </a:r>
            <a:r>
              <a:rPr lang="en-US" dirty="0" smtClean="0">
                <a:latin typeface="Times New Roman" charset="0"/>
              </a:rPr>
              <a:t> </a:t>
            </a:r>
          </a:p>
          <a:p>
            <a:pPr marL="544513" lvl="1">
              <a:lnSpc>
                <a:spcPct val="90000"/>
              </a:lnSpc>
              <a:buFont typeface="Times New Roman" charset="0"/>
              <a:buNone/>
              <a:defRPr/>
            </a:pPr>
            <a:endParaRPr lang="en-US" dirty="0" smtClean="0">
              <a:latin typeface="Times New Roman" charset="0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They are implemented using the containers seen before</a:t>
            </a:r>
          </a:p>
          <a:p>
            <a:pPr marL="544513" lvl="1">
              <a:lnSpc>
                <a:spcPct val="90000"/>
              </a:lnSpc>
              <a:buFont typeface="Times New Roman" charset="0"/>
              <a:buChar char="-"/>
              <a:defRPr/>
            </a:pPr>
            <a:r>
              <a:rPr lang="en-US" dirty="0" smtClean="0">
                <a:latin typeface="Times New Roman" charset="0"/>
              </a:rPr>
              <a:t>They do not provide actual data structure</a:t>
            </a:r>
          </a:p>
          <a:p>
            <a:pPr marL="544513" lvl="1">
              <a:lnSpc>
                <a:spcPct val="90000"/>
              </a:lnSpc>
              <a:buFont typeface="Times New Roman" charset="0"/>
              <a:buNone/>
              <a:defRPr/>
            </a:pPr>
            <a:endParaRPr lang="en-US" dirty="0" smtClean="0">
              <a:latin typeface="Times New Roman" charset="0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Container adapters do not support </a:t>
            </a:r>
            <a:r>
              <a:rPr lang="en-US" sz="2600" b="0" dirty="0" err="1" smtClean="0">
                <a:latin typeface="Times New Roman" charset="0"/>
              </a:rPr>
              <a:t>iterators</a:t>
            </a:r>
            <a:endParaRPr lang="en-US" sz="2600" b="0" dirty="0" smtClean="0">
              <a:latin typeface="Times New Roman" charset="0"/>
            </a:endParaRPr>
          </a:p>
          <a:p>
            <a:pPr marL="234950" indent="-234950">
              <a:lnSpc>
                <a:spcPct val="90000"/>
              </a:lnSpc>
              <a:buFont typeface="Arial" charset="0"/>
              <a:buNone/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lnSpc>
                <a:spcPct val="90000"/>
              </a:lnSpc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The  functions </a:t>
            </a:r>
            <a:r>
              <a:rPr lang="en-US" sz="2600" dirty="0" smtClean="0">
                <a:latin typeface="Times New Roman" charset="0"/>
              </a:rPr>
              <a:t>push</a:t>
            </a:r>
            <a:r>
              <a:rPr lang="en-US" sz="2600" b="0" dirty="0" smtClean="0">
                <a:latin typeface="Times New Roman" charset="0"/>
              </a:rPr>
              <a:t> and </a:t>
            </a:r>
            <a:r>
              <a:rPr lang="en-US" sz="2600" dirty="0" smtClean="0">
                <a:latin typeface="Times New Roman" charset="0"/>
              </a:rPr>
              <a:t>pop</a:t>
            </a:r>
            <a:r>
              <a:rPr lang="en-US" sz="2600" b="0" dirty="0" smtClean="0">
                <a:latin typeface="Times New Roman" charset="0"/>
              </a:rPr>
              <a:t> are common to all container adapters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251950" cy="1397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imes New Roman" charset="0"/>
              </a:rPr>
              <a:t>Container Adapters: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b="1" dirty="0" smtClean="0">
                <a:cs typeface="Courier New" charset="0"/>
              </a:rPr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lnSpc>
                <a:spcPct val="80000"/>
              </a:lnSpc>
              <a:buFontTx/>
              <a:buChar char="•"/>
              <a:tabLst>
                <a:tab pos="3824288" algn="l"/>
              </a:tabLst>
              <a:defRPr/>
            </a:pPr>
            <a:r>
              <a:rPr lang="en-US" sz="2600" b="0" dirty="0" smtClean="0">
                <a:latin typeface="Times New Roman" charset="0"/>
              </a:rPr>
              <a:t>Last-in-first-out data structure </a:t>
            </a:r>
          </a:p>
          <a:p>
            <a:pPr marL="234950" indent="-234950">
              <a:lnSpc>
                <a:spcPct val="50000"/>
              </a:lnSpc>
              <a:buFontTx/>
              <a:buChar char="•"/>
              <a:tabLst>
                <a:tab pos="3824288" algn="l"/>
              </a:tabLst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lnSpc>
                <a:spcPct val="80000"/>
              </a:lnSpc>
              <a:buFontTx/>
              <a:buChar char="•"/>
              <a:tabLst>
                <a:tab pos="3824288" algn="l"/>
              </a:tabLst>
              <a:defRPr/>
            </a:pPr>
            <a:r>
              <a:rPr lang="en-US" sz="2600" b="0" dirty="0" smtClean="0">
                <a:latin typeface="Times New Roman" charset="0"/>
              </a:rPr>
              <a:t>They are implemented with </a:t>
            </a:r>
            <a:r>
              <a:rPr lang="en-US" sz="2600" dirty="0" smtClean="0">
                <a:latin typeface="Times New Roman" charset="0"/>
              </a:rPr>
              <a:t>vector</a:t>
            </a:r>
            <a:r>
              <a:rPr lang="en-US" sz="2600" b="0" dirty="0" smtClean="0">
                <a:latin typeface="Times New Roman" charset="0"/>
              </a:rPr>
              <a:t>, </a:t>
            </a:r>
            <a:r>
              <a:rPr lang="en-US" sz="2600" dirty="0" smtClean="0">
                <a:latin typeface="Times New Roman" charset="0"/>
              </a:rPr>
              <a:t>list</a:t>
            </a:r>
            <a:r>
              <a:rPr lang="en-US" sz="2600" b="0" dirty="0" smtClean="0">
                <a:latin typeface="Times New Roman" charset="0"/>
              </a:rPr>
              <a:t>, and </a:t>
            </a:r>
            <a:r>
              <a:rPr lang="en-US" sz="2600" dirty="0" err="1" smtClean="0">
                <a:latin typeface="Times New Roman" charset="0"/>
              </a:rPr>
              <a:t>deque</a:t>
            </a:r>
            <a:r>
              <a:rPr lang="en-US" sz="2600" dirty="0" smtClean="0">
                <a:latin typeface="Times New Roman" charset="0"/>
              </a:rPr>
              <a:t> (by default)</a:t>
            </a:r>
          </a:p>
          <a:p>
            <a:pPr marL="234950" indent="-234950">
              <a:lnSpc>
                <a:spcPct val="80000"/>
              </a:lnSpc>
              <a:buFontTx/>
              <a:buChar char="•"/>
              <a:tabLst>
                <a:tab pos="3824288" algn="l"/>
              </a:tabLst>
              <a:defRPr/>
            </a:pPr>
            <a:endParaRPr lang="en-US" sz="2600" dirty="0" smtClean="0">
              <a:latin typeface="Times New Roman" charset="0"/>
            </a:endParaRPr>
          </a:p>
          <a:p>
            <a:pPr marL="234950" indent="-234950">
              <a:lnSpc>
                <a:spcPct val="80000"/>
              </a:lnSpc>
              <a:buFontTx/>
              <a:buChar char="•"/>
              <a:tabLst>
                <a:tab pos="3824288" algn="l"/>
              </a:tabLst>
              <a:defRPr/>
            </a:pPr>
            <a:r>
              <a:rPr lang="en-US" sz="2600" b="0" dirty="0" smtClean="0">
                <a:latin typeface="Times New Roman" charset="0"/>
              </a:rPr>
              <a:t>Header file</a:t>
            </a:r>
            <a:r>
              <a:rPr lang="en-US" sz="2600" dirty="0" smtClean="0">
                <a:latin typeface="Times New Roman" charset="0"/>
              </a:rPr>
              <a:t> </a:t>
            </a:r>
            <a:r>
              <a:rPr lang="en-US" sz="2600" b="0" dirty="0" smtClean="0">
                <a:latin typeface="Times New Roman" charset="0"/>
              </a:rPr>
              <a:t>&lt;stack&gt;</a:t>
            </a:r>
          </a:p>
          <a:p>
            <a:pPr marL="234950" indent="-234950">
              <a:lnSpc>
                <a:spcPct val="50000"/>
              </a:lnSpc>
              <a:buFontTx/>
              <a:buChar char="•"/>
              <a:tabLst>
                <a:tab pos="3824288" algn="l"/>
              </a:tabLst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lnSpc>
                <a:spcPct val="80000"/>
              </a:lnSpc>
              <a:buFontTx/>
              <a:buChar char="•"/>
              <a:tabLst>
                <a:tab pos="3824288" algn="l"/>
              </a:tabLst>
              <a:defRPr/>
            </a:pPr>
            <a:r>
              <a:rPr lang="en-US" sz="2600" b="0" dirty="0" smtClean="0">
                <a:latin typeface="Times New Roman" charset="0"/>
              </a:rPr>
              <a:t>Example of creating stacks</a:t>
            </a:r>
          </a:p>
          <a:p>
            <a:pPr marL="234950" indent="-234950">
              <a:lnSpc>
                <a:spcPct val="20000"/>
              </a:lnSpc>
              <a:buFont typeface="Arial" charset="0"/>
              <a:buNone/>
              <a:tabLst>
                <a:tab pos="3824288" algn="l"/>
              </a:tabLst>
              <a:defRPr/>
            </a:pPr>
            <a:endParaRPr lang="en-US" sz="2600" b="0" dirty="0" smtClean="0">
              <a:latin typeface="Times New Roman" charset="0"/>
            </a:endParaRPr>
          </a:p>
          <a:p>
            <a:pPr marL="568325" lvl="1" indent="-219075">
              <a:lnSpc>
                <a:spcPct val="80000"/>
              </a:lnSpc>
              <a:buFont typeface="Times New Roman" charset="0"/>
              <a:buChar char="-"/>
              <a:tabLst>
                <a:tab pos="3824288" algn="l"/>
              </a:tabLst>
              <a:defRPr/>
            </a:pPr>
            <a:r>
              <a:rPr lang="en-US" dirty="0" smtClean="0">
                <a:latin typeface="Times New Roman" charset="0"/>
              </a:rPr>
              <a:t>A stack of </a:t>
            </a:r>
            <a:r>
              <a:rPr lang="en-US" dirty="0" err="1" smtClean="0">
                <a:latin typeface="Times New Roman" charset="0"/>
              </a:rPr>
              <a:t>int</a:t>
            </a:r>
            <a:r>
              <a:rPr lang="en-US" dirty="0" smtClean="0">
                <a:latin typeface="Times New Roman" charset="0"/>
              </a:rPr>
              <a:t> using a vector:	</a:t>
            </a:r>
            <a:r>
              <a:rPr lang="en-US" b="1" dirty="0" smtClean="0">
                <a:latin typeface="Times New Roman" charset="0"/>
              </a:rPr>
              <a:t>stack &lt; </a:t>
            </a:r>
            <a:r>
              <a:rPr lang="en-US" b="1" dirty="0" err="1" smtClean="0">
                <a:latin typeface="Times New Roman" charset="0"/>
              </a:rPr>
              <a:t>int</a:t>
            </a:r>
            <a:r>
              <a:rPr lang="en-US" b="1" dirty="0" smtClean="0">
                <a:latin typeface="Times New Roman" charset="0"/>
              </a:rPr>
              <a:t>, vector &lt; </a:t>
            </a:r>
            <a:r>
              <a:rPr lang="en-US" b="1" dirty="0" err="1" smtClean="0">
                <a:latin typeface="Times New Roman" charset="0"/>
              </a:rPr>
              <a:t>int</a:t>
            </a:r>
            <a:r>
              <a:rPr lang="en-US" b="1" dirty="0" smtClean="0">
                <a:latin typeface="Times New Roman" charset="0"/>
              </a:rPr>
              <a:t> &gt; &gt; s1; </a:t>
            </a:r>
          </a:p>
          <a:p>
            <a:pPr marL="568325" lvl="1" indent="-219075">
              <a:lnSpc>
                <a:spcPct val="80000"/>
              </a:lnSpc>
              <a:buFont typeface="Times New Roman" charset="0"/>
              <a:buChar char="-"/>
              <a:tabLst>
                <a:tab pos="3824288" algn="l"/>
              </a:tabLst>
              <a:defRPr/>
            </a:pPr>
            <a:r>
              <a:rPr lang="en-US" dirty="0" smtClean="0">
                <a:latin typeface="Times New Roman" charset="0"/>
              </a:rPr>
              <a:t>A stack of </a:t>
            </a:r>
            <a:r>
              <a:rPr lang="en-US" dirty="0" err="1" smtClean="0">
                <a:latin typeface="Times New Roman" charset="0"/>
              </a:rPr>
              <a:t>int</a:t>
            </a:r>
            <a:r>
              <a:rPr lang="en-US" dirty="0" smtClean="0">
                <a:latin typeface="Times New Roman" charset="0"/>
              </a:rPr>
              <a:t> using a list:     	</a:t>
            </a:r>
            <a:r>
              <a:rPr lang="en-US" b="1" dirty="0" smtClean="0">
                <a:latin typeface="Times New Roman" charset="0"/>
              </a:rPr>
              <a:t>stack &lt; </a:t>
            </a:r>
            <a:r>
              <a:rPr lang="en-US" b="1" dirty="0" err="1" smtClean="0">
                <a:latin typeface="Times New Roman" charset="0"/>
              </a:rPr>
              <a:t>int</a:t>
            </a:r>
            <a:r>
              <a:rPr lang="en-US" b="1" dirty="0" smtClean="0">
                <a:latin typeface="Times New Roman" charset="0"/>
              </a:rPr>
              <a:t>, list &lt; </a:t>
            </a:r>
            <a:r>
              <a:rPr lang="en-US" b="1" dirty="0" err="1" smtClean="0">
                <a:latin typeface="Times New Roman" charset="0"/>
              </a:rPr>
              <a:t>int</a:t>
            </a:r>
            <a:r>
              <a:rPr lang="en-US" b="1" dirty="0" smtClean="0">
                <a:latin typeface="Times New Roman" charset="0"/>
              </a:rPr>
              <a:t> &gt; &gt; s2; </a:t>
            </a:r>
          </a:p>
          <a:p>
            <a:pPr marL="568325" lvl="1" indent="-219075">
              <a:lnSpc>
                <a:spcPct val="80000"/>
              </a:lnSpc>
              <a:buFont typeface="Times New Roman" charset="0"/>
              <a:buChar char="-"/>
              <a:tabLst>
                <a:tab pos="3824288" algn="l"/>
              </a:tabLst>
              <a:defRPr/>
            </a:pPr>
            <a:r>
              <a:rPr lang="en-US" dirty="0" smtClean="0">
                <a:latin typeface="Times New Roman" charset="0"/>
              </a:rPr>
              <a:t>A stack of </a:t>
            </a:r>
            <a:r>
              <a:rPr lang="en-US" dirty="0" err="1" smtClean="0">
                <a:latin typeface="Times New Roman" charset="0"/>
              </a:rPr>
              <a:t>int</a:t>
            </a:r>
            <a:r>
              <a:rPr lang="en-US" dirty="0" smtClean="0">
                <a:latin typeface="Times New Roman" charset="0"/>
              </a:rPr>
              <a:t> using a </a:t>
            </a:r>
            <a:r>
              <a:rPr lang="en-US" dirty="0" err="1" smtClean="0">
                <a:latin typeface="Times New Roman" charset="0"/>
              </a:rPr>
              <a:t>deque</a:t>
            </a:r>
            <a:r>
              <a:rPr lang="en-US" dirty="0" smtClean="0">
                <a:latin typeface="Times New Roman" charset="0"/>
              </a:rPr>
              <a:t>:	</a:t>
            </a:r>
            <a:r>
              <a:rPr lang="en-US" b="1" dirty="0" smtClean="0">
                <a:latin typeface="Times New Roman" charset="0"/>
              </a:rPr>
              <a:t>stack &lt; </a:t>
            </a:r>
            <a:r>
              <a:rPr lang="en-US" b="1" dirty="0" err="1" smtClean="0">
                <a:latin typeface="Times New Roman" charset="0"/>
              </a:rPr>
              <a:t>int</a:t>
            </a:r>
            <a:r>
              <a:rPr lang="en-US" b="1" dirty="0" smtClean="0">
                <a:latin typeface="Times New Roman" charset="0"/>
              </a:rPr>
              <a:t> &gt; s3;</a:t>
            </a:r>
          </a:p>
          <a:p>
            <a:pPr marL="568325" lvl="1" indent="-219075">
              <a:lnSpc>
                <a:spcPct val="80000"/>
              </a:lnSpc>
              <a:buFontTx/>
              <a:buNone/>
              <a:tabLst>
                <a:tab pos="3824288" algn="l"/>
              </a:tabLst>
              <a:defRPr/>
            </a:pPr>
            <a:r>
              <a:rPr lang="en-US" sz="1600" b="1" dirty="0" smtClean="0">
                <a:latin typeface="Times New Roman" charset="0"/>
              </a:rPr>
              <a:t>		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Iterators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600" b="0" dirty="0" smtClean="0"/>
              <a:t>If the </a:t>
            </a:r>
            <a:r>
              <a:rPr lang="en-US" sz="2600" b="0" dirty="0" err="1" smtClean="0"/>
              <a:t>iterator</a:t>
            </a:r>
            <a:r>
              <a:rPr lang="en-US" sz="2600" b="0" dirty="0" smtClean="0"/>
              <a:t> </a:t>
            </a:r>
            <a:r>
              <a:rPr lang="en-US" sz="2600" dirty="0" smtClean="0"/>
              <a:t>it</a:t>
            </a:r>
            <a:r>
              <a:rPr lang="en-US" sz="2600" b="0" dirty="0" smtClean="0"/>
              <a:t> points to a particular element, then </a:t>
            </a:r>
          </a:p>
          <a:p>
            <a:pPr marL="544513" lvl="1">
              <a:buFont typeface="Times" charset="0"/>
              <a:buChar char="-"/>
              <a:defRPr/>
            </a:pPr>
            <a:r>
              <a:rPr lang="en-US" b="1" dirty="0" smtClean="0"/>
              <a:t>it++ (or ++it)</a:t>
            </a:r>
            <a:r>
              <a:rPr lang="en-US" dirty="0" smtClean="0"/>
              <a:t> points to the next element and </a:t>
            </a:r>
          </a:p>
          <a:p>
            <a:pPr marL="544513" lvl="1">
              <a:buFont typeface="Times" charset="0"/>
              <a:buChar char="-"/>
              <a:defRPr/>
            </a:pPr>
            <a:r>
              <a:rPr lang="en-US" b="1" dirty="0" smtClean="0"/>
              <a:t>*it</a:t>
            </a:r>
            <a:r>
              <a:rPr lang="en-US" dirty="0" smtClean="0"/>
              <a:t> refers to the value of the element pointed to by </a:t>
            </a:r>
            <a:r>
              <a:rPr lang="en-US" b="1" dirty="0" smtClean="0"/>
              <a:t>it</a:t>
            </a:r>
          </a:p>
          <a:p>
            <a:pPr marL="234950" indent="-234950">
              <a:buFontTx/>
              <a:buChar char="•"/>
              <a:defRPr/>
            </a:pPr>
            <a:endParaRPr lang="en-US" dirty="0" smtClean="0"/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/>
              <a:t>The </a:t>
            </a:r>
            <a:r>
              <a:rPr lang="en-US" sz="2600" b="0" dirty="0" err="1" smtClean="0"/>
              <a:t>iterator</a:t>
            </a:r>
            <a:r>
              <a:rPr lang="en-US" sz="2600" b="0" dirty="0" smtClean="0"/>
              <a:t> resulting from end() can only be used to detect whether the </a:t>
            </a:r>
            <a:r>
              <a:rPr lang="en-US" sz="2600" b="0" dirty="0" err="1" smtClean="0"/>
              <a:t>iterator</a:t>
            </a:r>
            <a:r>
              <a:rPr lang="en-US" sz="2600" b="0" dirty="0" smtClean="0"/>
              <a:t> has reached the end of the container</a:t>
            </a:r>
          </a:p>
          <a:p>
            <a:pPr marL="234950" indent="-234950">
              <a:buFontTx/>
              <a:buChar char="•"/>
              <a:defRPr/>
            </a:pPr>
            <a:endParaRPr lang="en-US" sz="2600" b="0" dirty="0" smtClean="0"/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/>
              <a:t>We will see how to use begin() and end() in the next slides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885825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Stack Operations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547813"/>
            <a:ext cx="8869362" cy="5467350"/>
          </a:xfrm>
        </p:spPr>
        <p:txBody>
          <a:bodyPr tIns="42480"/>
          <a:lstStyle/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#include &lt;stack&gt;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stack&lt;int&gt; s;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s.push(8);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s.push(5);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s.push(6);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cout &lt;&lt; s.top() &lt;&lt; endl;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s.pop();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cout &lt;&lt; s.top() &lt;&lt; endl;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18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8375" y="5435600"/>
            <a:ext cx="1655763" cy="13811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/* Output: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6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5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*/</a:t>
            </a:r>
          </a:p>
          <a:p>
            <a:pPr>
              <a:buFont typeface="Times New Roman" pitchFamily="16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394825" cy="1397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Times New Roman" charset="0"/>
              </a:rPr>
              <a:t>Container Adapters:</a:t>
            </a:r>
            <a:r>
              <a:rPr lang="en-US" dirty="0" smtClean="0">
                <a:cs typeface="Courier New" charset="0"/>
              </a:rPr>
              <a:t> </a:t>
            </a:r>
            <a:r>
              <a:rPr lang="en-US" b="1" dirty="0" smtClean="0">
                <a:cs typeface="Courier New" charset="0"/>
              </a:rPr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tabLst>
                <a:tab pos="3892550" algn="l"/>
              </a:tabLst>
              <a:defRPr/>
            </a:pPr>
            <a:r>
              <a:rPr lang="en-US" sz="2600" b="0" dirty="0" smtClean="0">
                <a:latin typeface="Times New Roman" charset="0"/>
              </a:rPr>
              <a:t>First-in-first-out data structure</a:t>
            </a:r>
          </a:p>
          <a:p>
            <a:pPr marL="234950" indent="-234950">
              <a:lnSpc>
                <a:spcPct val="40000"/>
              </a:lnSpc>
              <a:buFont typeface="Arial" charset="0"/>
              <a:buNone/>
              <a:tabLst>
                <a:tab pos="3892550" algn="l"/>
              </a:tabLst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tabLst>
                <a:tab pos="3892550" algn="l"/>
              </a:tabLst>
              <a:defRPr/>
            </a:pPr>
            <a:r>
              <a:rPr lang="en-US" sz="2600" b="0" dirty="0" smtClean="0">
                <a:latin typeface="Times New Roman" charset="0"/>
              </a:rPr>
              <a:t>Implemented with </a:t>
            </a:r>
            <a:r>
              <a:rPr lang="en-US" sz="2600" dirty="0" smtClean="0">
                <a:latin typeface="Times New Roman" charset="0"/>
              </a:rPr>
              <a:t>list</a:t>
            </a:r>
            <a:r>
              <a:rPr lang="en-US" sz="2600" b="0" dirty="0" smtClean="0">
                <a:latin typeface="Times New Roman" charset="0"/>
              </a:rPr>
              <a:t> and </a:t>
            </a:r>
            <a:r>
              <a:rPr lang="en-US" sz="2600" dirty="0" err="1" smtClean="0">
                <a:latin typeface="Times New Roman" charset="0"/>
              </a:rPr>
              <a:t>deque</a:t>
            </a:r>
            <a:r>
              <a:rPr lang="en-US" sz="2600" b="0" dirty="0" smtClean="0">
                <a:latin typeface="Times New Roman" charset="0"/>
              </a:rPr>
              <a:t> </a:t>
            </a:r>
            <a:r>
              <a:rPr lang="en-US" sz="2600" dirty="0" smtClean="0">
                <a:latin typeface="Times New Roman" charset="0"/>
              </a:rPr>
              <a:t>(by default)</a:t>
            </a:r>
          </a:p>
          <a:p>
            <a:pPr marL="234950" indent="-234950">
              <a:lnSpc>
                <a:spcPct val="40000"/>
              </a:lnSpc>
              <a:buFont typeface="Arial" charset="0"/>
              <a:buNone/>
              <a:tabLst>
                <a:tab pos="3892550" algn="l"/>
              </a:tabLst>
              <a:defRPr/>
            </a:pPr>
            <a:endParaRPr lang="en-US" sz="260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tabLst>
                <a:tab pos="3892550" algn="l"/>
              </a:tabLst>
              <a:defRPr/>
            </a:pPr>
            <a:r>
              <a:rPr lang="en-US" sz="2600" b="0" dirty="0" smtClean="0">
                <a:latin typeface="Times New Roman" charset="0"/>
              </a:rPr>
              <a:t>Header file &lt;queue&gt;</a:t>
            </a:r>
          </a:p>
          <a:p>
            <a:pPr marL="234950" indent="-234950">
              <a:lnSpc>
                <a:spcPct val="40000"/>
              </a:lnSpc>
              <a:buFont typeface="Arial" charset="0"/>
              <a:buNone/>
              <a:tabLst>
                <a:tab pos="3892550" algn="l"/>
              </a:tabLst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tabLst>
                <a:tab pos="3892550" algn="l"/>
              </a:tabLst>
              <a:defRPr/>
            </a:pPr>
            <a:r>
              <a:rPr lang="en-US" sz="2600" b="0" dirty="0" smtClean="0">
                <a:latin typeface="Times New Roman" charset="0"/>
              </a:rPr>
              <a:t>Example:</a:t>
            </a:r>
          </a:p>
          <a:p>
            <a:pPr marL="544513" lvl="1">
              <a:buFont typeface="Times New Roman" charset="0"/>
              <a:buChar char="-"/>
              <a:tabLst>
                <a:tab pos="3892550" algn="l"/>
              </a:tabLst>
              <a:defRPr/>
            </a:pPr>
            <a:r>
              <a:rPr lang="en-US" dirty="0" smtClean="0">
                <a:latin typeface="Times New Roman" charset="0"/>
              </a:rPr>
              <a:t>A queue of </a:t>
            </a:r>
            <a:r>
              <a:rPr lang="en-US" dirty="0" err="1" smtClean="0">
                <a:latin typeface="Times New Roman" charset="0"/>
              </a:rPr>
              <a:t>int</a:t>
            </a:r>
            <a:r>
              <a:rPr lang="en-US" dirty="0" smtClean="0">
                <a:latin typeface="Times New Roman" charset="0"/>
              </a:rPr>
              <a:t> using a list:   	</a:t>
            </a:r>
            <a:r>
              <a:rPr lang="en-US" b="1" dirty="0" smtClean="0">
                <a:latin typeface="Times New Roman" charset="0"/>
              </a:rPr>
              <a:t>queue &lt;</a:t>
            </a:r>
            <a:r>
              <a:rPr lang="en-US" b="1" dirty="0" err="1" smtClean="0">
                <a:latin typeface="Times New Roman" charset="0"/>
              </a:rPr>
              <a:t>int</a:t>
            </a:r>
            <a:r>
              <a:rPr lang="en-US" b="1" dirty="0" smtClean="0">
                <a:latin typeface="Times New Roman" charset="0"/>
              </a:rPr>
              <a:t>, list&lt;</a:t>
            </a:r>
            <a:r>
              <a:rPr lang="en-US" b="1" dirty="0" err="1" smtClean="0">
                <a:latin typeface="Times New Roman" charset="0"/>
              </a:rPr>
              <a:t>int</a:t>
            </a:r>
            <a:r>
              <a:rPr lang="en-US" b="1" dirty="0" smtClean="0">
                <a:latin typeface="Times New Roman" charset="0"/>
              </a:rPr>
              <a:t>&gt;&gt; q1; </a:t>
            </a:r>
          </a:p>
          <a:p>
            <a:pPr marL="544513" lvl="1">
              <a:buFont typeface="Times New Roman" charset="0"/>
              <a:buChar char="-"/>
              <a:tabLst>
                <a:tab pos="3892550" algn="l"/>
              </a:tabLst>
              <a:defRPr/>
            </a:pPr>
            <a:r>
              <a:rPr lang="en-US" dirty="0" smtClean="0">
                <a:latin typeface="Times New Roman" charset="0"/>
              </a:rPr>
              <a:t>A queue of </a:t>
            </a:r>
            <a:r>
              <a:rPr lang="en-US" dirty="0" err="1" smtClean="0">
                <a:latin typeface="Times New Roman" charset="0"/>
              </a:rPr>
              <a:t>int</a:t>
            </a:r>
            <a:r>
              <a:rPr lang="en-US" dirty="0" smtClean="0">
                <a:latin typeface="Times New Roman" charset="0"/>
              </a:rPr>
              <a:t> using a </a:t>
            </a:r>
            <a:r>
              <a:rPr lang="en-US" dirty="0" err="1" smtClean="0">
                <a:latin typeface="Times New Roman" charset="0"/>
              </a:rPr>
              <a:t>deque</a:t>
            </a:r>
            <a:r>
              <a:rPr lang="en-US" dirty="0" smtClean="0">
                <a:latin typeface="Times New Roman" charset="0"/>
              </a:rPr>
              <a:t>:	</a:t>
            </a:r>
            <a:r>
              <a:rPr lang="en-US" b="1" dirty="0" smtClean="0">
                <a:latin typeface="Times New Roman" charset="0"/>
              </a:rPr>
              <a:t>queue &lt;</a:t>
            </a:r>
            <a:r>
              <a:rPr lang="en-US" b="1" dirty="0" err="1" smtClean="0">
                <a:latin typeface="Times New Roman" charset="0"/>
              </a:rPr>
              <a:t>int</a:t>
            </a:r>
            <a:r>
              <a:rPr lang="en-US" b="1" dirty="0" smtClean="0">
                <a:latin typeface="Times New Roman" charset="0"/>
              </a:rPr>
              <a:t>&gt; q2;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Queue Operations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543550"/>
          </a:xfrm>
        </p:spPr>
        <p:txBody>
          <a:bodyPr tIns="42480"/>
          <a:lstStyle/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#include &lt;queue&gt;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queue&lt;int&gt; q;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q.push(8);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q.push(5);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q.push(6);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cout &lt;&lt; q.top() &lt;&lt; endl;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q.pop();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cout &lt;&lt; q.top() &lt;&lt; endl;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2838" y="2987675"/>
            <a:ext cx="2087562" cy="13811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/* Output: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8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5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*/</a:t>
            </a:r>
          </a:p>
          <a:p>
            <a:pPr>
              <a:buFont typeface="Times New Roman" pitchFamily="16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 dirty="0" smtClean="0"/>
              <a:t>Container Adapters: </a:t>
            </a:r>
            <a:r>
              <a:rPr lang="en-IN" sz="3600" dirty="0" smtClean="0"/>
              <a:t>priority </a:t>
            </a:r>
            <a:r>
              <a:rPr lang="en-IN" sz="3600" dirty="0"/>
              <a:t>queue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440363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dirty="0" smtClean="0"/>
              <a:t>Max Heap </a:t>
            </a:r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r>
              <a:rPr lang="en-IN" dirty="0" smtClean="0"/>
              <a:t>Maximum Element at top of queue</a:t>
            </a: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Insertions are done in a sorted order</a:t>
            </a:r>
          </a:p>
          <a:p>
            <a:pPr marL="234950" indent="-234950">
              <a:lnSpc>
                <a:spcPct val="40000"/>
              </a:lnSpc>
              <a:buFontTx/>
              <a:buChar char="•"/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Deletions from front similar to a queue</a:t>
            </a:r>
          </a:p>
          <a:p>
            <a:pPr marL="234950" indent="-234950">
              <a:lnSpc>
                <a:spcPct val="40000"/>
              </a:lnSpc>
              <a:buFont typeface="Arial" charset="0"/>
              <a:buNone/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They are implemented with </a:t>
            </a:r>
            <a:r>
              <a:rPr lang="en-US" sz="2600" dirty="0" smtClean="0">
                <a:latin typeface="Times New Roman" charset="0"/>
              </a:rPr>
              <a:t>vector (by default)</a:t>
            </a:r>
            <a:r>
              <a:rPr lang="en-US" sz="2600" b="0" dirty="0" smtClean="0">
                <a:latin typeface="Times New Roman" charset="0"/>
              </a:rPr>
              <a:t> or </a:t>
            </a:r>
            <a:r>
              <a:rPr lang="en-US" sz="2600" dirty="0" err="1" smtClean="0">
                <a:latin typeface="Times New Roman" charset="0"/>
              </a:rPr>
              <a:t>deque</a:t>
            </a:r>
            <a:endParaRPr lang="en-US" sz="2600" dirty="0" smtClean="0">
              <a:latin typeface="Times New Roman" charset="0"/>
            </a:endParaRPr>
          </a:p>
          <a:p>
            <a:pPr marL="234950" indent="-234950">
              <a:lnSpc>
                <a:spcPct val="40000"/>
              </a:lnSpc>
              <a:buFont typeface="Arial" charset="0"/>
              <a:buNone/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The elements with the highest priority are removed first</a:t>
            </a:r>
          </a:p>
          <a:p>
            <a:pPr marL="544513" lvl="1">
              <a:buFont typeface="Times New Roman" charset="0"/>
              <a:buChar char="-"/>
              <a:defRPr/>
            </a:pPr>
            <a:r>
              <a:rPr lang="en-US" dirty="0" smtClean="0">
                <a:latin typeface="Times New Roman" charset="0"/>
              </a:rPr>
              <a:t>less&lt;T&gt; is used by default for comparing elements</a:t>
            </a:r>
          </a:p>
          <a:p>
            <a:pPr marL="544513" lvl="1">
              <a:lnSpc>
                <a:spcPct val="40000"/>
              </a:lnSpc>
              <a:buFontTx/>
              <a:buNone/>
              <a:defRPr/>
            </a:pPr>
            <a:endParaRPr lang="en-US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Header file &lt;queue&gt;</a:t>
            </a:r>
            <a:endParaRPr lang="en-US" sz="2600" dirty="0" smtClean="0"/>
          </a:p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  <a:defRPr/>
            </a:pPr>
            <a:endParaRPr lang="en-IN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Priority_Queue Operations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5149850"/>
          </a:xfrm>
        </p:spPr>
        <p:txBody>
          <a:bodyPr/>
          <a:lstStyle/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#include &lt;queue&gt;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priority_queue&lt; int &gt; pq;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int ary[6] = {1, 4, 2, 8, 5, 7};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for (int i = 0; i &lt; 6; pq.push(ary[i++]));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while (!pq.empty()) 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		cout &lt;&lt; pq.top() &lt;&lt; “ “;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		pq.pop();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9813" y="5364163"/>
            <a:ext cx="2592387" cy="1122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/* Output: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8 7 5 4 2 1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Font typeface="Times New Roman" pitchFamily="16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STL Iterators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8869362" cy="4384675"/>
          </a:xfrm>
        </p:spPr>
        <p:txBody>
          <a:bodyPr/>
          <a:lstStyle/>
          <a:p>
            <a:pPr marL="430213" indent="-323850" eaLnBrk="1" hangingPunct="1">
              <a:buSzPct val="45000"/>
              <a:buFont typeface="Wingdings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IN" smtClean="0"/>
              <a:t>Every STL container holds a nested iterator class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841375"/>
          </a:xfrm>
        </p:spPr>
        <p:txBody>
          <a:bodyPr/>
          <a:lstStyle/>
          <a:p>
            <a:pPr defTabSz="1007943" eaLnBrk="1" fontAlgn="auto" hangingPunct="1">
              <a:spcAft>
                <a:spcPts val="0"/>
              </a:spcAft>
              <a:defRPr/>
            </a:pPr>
            <a:r>
              <a:rPr lang="en-IN" dirty="0" smtClean="0"/>
              <a:t>Iterator Operations</a:t>
            </a:r>
            <a:endParaRPr lang="en-IN" dirty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474788"/>
            <a:ext cx="8869362" cy="5699125"/>
          </a:xfrm>
        </p:spPr>
        <p:txBody>
          <a:bodyPr tIns="42480"/>
          <a:lstStyle/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#include &lt;iterator&gt;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vector&lt;int&gt; v;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int ary[6] = {1, 4, 2, 8, 5, 7};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for (int i = 0; i &lt; 6; v.push_back(ary[i++]));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for (vector&lt;int&gt;::iterator it = v.begin(); it != v.end(); it++)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	cout &lt;&lt; (*it) &lt;&lt; “ “;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 	cout &lt;&lt; endl;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1800" smtClean="0">
              <a:latin typeface="Courier New" pitchFamily="49" charset="0"/>
              <a:cs typeface="Courier New" pitchFamily="49" charset="0"/>
            </a:endParaRP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8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6075" y="2138363"/>
            <a:ext cx="2160588" cy="1122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/* Output: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1 4 2 8 5 7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Font typeface="Times New Roman" pitchFamily="16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180512" cy="1182688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Operations of </a:t>
            </a:r>
            <a:r>
              <a:rPr lang="en-US" b="1" dirty="0" err="1" smtClean="0"/>
              <a:t>iterators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0" y="1779588"/>
            <a:ext cx="9826625" cy="5780087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mtClean="0"/>
              <a:t>1. begin() :- This function is used to return the beginning position of the container.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>2. end() :- This function is used to return the end position of the container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>3. advance() :- This function is used to increment the iterator position till the specified number mentioned in its arguments.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>4. next() :- This function returns the new iterator that the iterator would point after advancing the positions mentioned in its arguments.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>5. prev() :- This function returns the new iterator that the iterator would point after decrementing the positions mentioned in its arguments.</a:t>
            </a:r>
          </a:p>
          <a:p>
            <a:pPr>
              <a:buFont typeface="Arial" pitchFamily="34" charset="0"/>
              <a:buNone/>
            </a:pPr>
            <a:r>
              <a:rPr lang="en-US" smtClean="0"/>
              <a:t>6. inserter() :- This function is used to insert the elements at any position in the container. It accepts 2 arguments, the container and iterator to position where the elements have to be inserted.</a:t>
            </a:r>
          </a:p>
          <a:p>
            <a:pPr>
              <a:buFont typeface="Arial" pitchFamily="34" charset="0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3203575"/>
            <a:ext cx="9070975" cy="958850"/>
          </a:xfrm>
        </p:spPr>
        <p:txBody>
          <a:bodyPr tIns="38880"/>
          <a:lstStyle/>
          <a:p>
            <a:pPr algn="ctr"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 smtClean="0"/>
              <a:t>Common STL </a:t>
            </a:r>
            <a:r>
              <a:rPr lang="en-IN" dirty="0"/>
              <a:t>Algorithms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6384925" cy="803275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find</a:t>
            </a:r>
            <a:endParaRPr lang="en-IN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215900" y="971550"/>
            <a:ext cx="9432925" cy="62642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int main ()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int myints[] = { 10, 20, 30 ,40 };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 	int * p; // pointer to array element: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p = find (myints,myints+4,30);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++p;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cout &lt;&lt; "The element following 30 is " &lt;&lt; *p &lt;&lt; '\n';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vector&lt;int&gt; myvector (myints,myints+4);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vector&lt;int&gt;::iterator it; // iterator to vector element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it = find (myvector.begin(), myvector.end(), 30);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++it;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cout &lt;&lt; "The element following 30 is " &lt;&lt; *it &lt;&lt; '\n';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return 0;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6350" y="6629400"/>
            <a:ext cx="3455988" cy="6064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IN" dirty="0"/>
              <a:t>The element following 30 is 40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The element following 30 is 40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76263" y="3024188"/>
            <a:ext cx="9070975" cy="1262062"/>
          </a:xfrm>
        </p:spPr>
        <p:txBody>
          <a:bodyPr tIns="38880"/>
          <a:lstStyle/>
          <a:p>
            <a:pPr algn="ctr"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STL Containers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0"/>
            <a:ext cx="8497887" cy="803275"/>
          </a:xfrm>
        </p:spPr>
        <p:txBody>
          <a:bodyPr/>
          <a:lstStyle/>
          <a:p>
            <a:pPr algn="ctr">
              <a:defRPr/>
            </a:pPr>
            <a:r>
              <a:rPr lang="en-IN" dirty="0" err="1" smtClean="0"/>
              <a:t>Next_permutation</a:t>
            </a:r>
            <a:endParaRPr lang="en-IN" dirty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23825" y="947738"/>
            <a:ext cx="9575800" cy="5348287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// next_permutation example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#include &lt;algorithm&gt; // std::next_permutation, std::sort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int main ()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int myints[] = {1,2,3};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sort(myints,myints+3);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cout&lt;&lt;"The 3! possible permutations with 3 elements:\n";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do {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		print(myints);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	   } while(next_permutation(myints,myints+3));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return 0; </a:t>
            </a:r>
          </a:p>
          <a:p>
            <a:pPr>
              <a:buFont typeface="Arial" pitchFamily="34" charset="0"/>
              <a:buNone/>
            </a:pPr>
            <a:r>
              <a:rPr lang="en-IN" sz="20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8263" y="5508625"/>
            <a:ext cx="5483225" cy="18954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IN" dirty="0"/>
              <a:t>The 3! possible permutations with 3 elements: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1 2 3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1 3 2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2 1 3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2 3 1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3 1 2 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3 2 1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814388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sort()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331913"/>
            <a:ext cx="8869362" cy="7010400"/>
          </a:xfrm>
        </p:spPr>
        <p:txBody>
          <a:bodyPr tIns="42480"/>
          <a:lstStyle/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#include&lt;algorithm&gt;</a:t>
            </a:r>
            <a:br>
              <a:rPr 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sz="200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	int  ar[5]={3,2,4,1,5};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	vector&lt;int&gt; v;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	for(int i=0;i&lt;5;i++) v.push_back(ar[i]);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	sort(ar,ar+5);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	sort(v.begin(),v.end(),greater&lt;int&gt;);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	print(ar);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	print(v);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0" indent="-341313" eaLnBrk="1" hangingPunct="1">
              <a:lnSpc>
                <a:spcPct val="75000"/>
              </a:lnSpc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27875" y="5148263"/>
            <a:ext cx="1728788" cy="163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/>
              <a:t>/*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/>
              <a:t>Output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/>
              <a:t>1 2 3 4 5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/>
              <a:t>5 4 3 2 1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dirty="0"/>
              <a:t>*/</a:t>
            </a:r>
          </a:p>
          <a:p>
            <a:pPr>
              <a:buFont typeface="Times New Roman" pitchFamily="16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7413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/>
              <a:t>Binary Search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230188" y="1055688"/>
            <a:ext cx="8869362" cy="6503987"/>
          </a:xfrm>
        </p:spPr>
        <p:txBody>
          <a:bodyPr tIns="42480" rtlCol="0">
            <a:normAutofit fontScale="92500" lnSpcReduction="10000"/>
          </a:bodyPr>
          <a:lstStyle/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lower_bound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upper_bound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example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&gt;     //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#include &lt;algorithm&gt;    //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lower_bound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upper_bound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::sort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#include &lt;vector&gt;       //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vector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main ()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myints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[] = {10,20,30,30,20,10,10,20};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::vector&lt;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&gt; v(myints,myints+8);           // 10 20 30 30 20 10 10 20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::sort (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v.begin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v.end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());                // 10 10 10 20 20 20 30 30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::vector&lt;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&gt;::iterator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low,up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  low=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lower_bound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v.begin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v.end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(), 20); 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     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  up=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upper_bound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v.begin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v.end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(), 20); 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lower_bound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at position " &lt;&lt; (low-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v.begin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()) &lt;&lt; '\n';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upper_bound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at position " &lt;&lt; (up -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v.begin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()) &lt;&lt; '\n';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-341313" defTabSz="1007943" eaLnBrk="1" fontAlgn="auto" hangingPunct="1">
              <a:spcAft>
                <a:spcPts val="661"/>
              </a:spcAft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16800" y="5219700"/>
            <a:ext cx="2519363" cy="18954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/*Output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lower_bound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at position 3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upper_bound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at position 6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Font typeface="Times New Roman" pitchFamily="16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8424862" cy="874713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A Small Example</a:t>
            </a:r>
            <a:endParaRPr lang="en-IN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503238" y="1258888"/>
            <a:ext cx="8401050" cy="5494337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IN" smtClean="0"/>
              <a:t>vector&lt;pair&lt;int,int&gt; &gt; v(5);</a:t>
            </a:r>
          </a:p>
          <a:p>
            <a:pPr>
              <a:buFont typeface="Arial" pitchFamily="34" charset="0"/>
              <a:buNone/>
            </a:pPr>
            <a:r>
              <a:rPr lang="en-IN" smtClean="0"/>
              <a:t>for(int i=0;i&lt;5;i++) v[i]=make_pair(5-i,i);</a:t>
            </a:r>
          </a:p>
          <a:p>
            <a:pPr>
              <a:buFont typeface="Arial" pitchFamily="34" charset="0"/>
              <a:buNone/>
            </a:pPr>
            <a:r>
              <a:rPr lang="en-IN" smtClean="0"/>
              <a:t>sort(v.begin(),v.end());</a:t>
            </a:r>
          </a:p>
          <a:p>
            <a:pPr>
              <a:buFont typeface="Arial" pitchFamily="34" charset="0"/>
              <a:buNone/>
            </a:pPr>
            <a:r>
              <a:rPr lang="en-IN" smtClean="0"/>
              <a:t>for(vector&lt;pair&lt;int,int&gt; &gt;::iterator it=v.begin();it!=v.end();it++)</a:t>
            </a:r>
          </a:p>
          <a:p>
            <a:pPr>
              <a:buFont typeface="Arial" pitchFamily="34" charset="0"/>
              <a:buNone/>
            </a:pPr>
            <a:r>
              <a:rPr lang="en-IN" smtClean="0"/>
              <a:t>	cout&lt;&lt;*it.first&lt;&lt;“ “&lt;&lt;*it.second&lt;&lt;endl;</a:t>
            </a:r>
          </a:p>
          <a:p>
            <a:pPr>
              <a:buFont typeface="Arial" pitchFamily="34" charset="0"/>
              <a:buNone/>
            </a:pPr>
            <a:r>
              <a:rPr lang="en-IN" smtClean="0"/>
              <a:t>for(int i=0;i&lt;5;i++)</a:t>
            </a:r>
          </a:p>
          <a:p>
            <a:pPr>
              <a:buFont typeface="Arial" pitchFamily="34" charset="0"/>
              <a:buNone/>
            </a:pPr>
            <a:r>
              <a:rPr lang="en-IN" smtClean="0"/>
              <a:t>	cout&lt;&lt;v[i].first&lt;&lt;“ “v[i].second&lt;&lt;endl;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1975" y="5148263"/>
            <a:ext cx="2305050" cy="163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IN" dirty="0"/>
              <a:t>Output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1 4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2 3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3 2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4 1</a:t>
            </a:r>
          </a:p>
          <a:p>
            <a:pPr>
              <a:buFont typeface="Times New Roman" pitchFamily="16" charset="0"/>
              <a:buNone/>
              <a:defRPr/>
            </a:pPr>
            <a:r>
              <a:rPr lang="en-IN" dirty="0"/>
              <a:t>5 0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44463" y="301625"/>
            <a:ext cx="9575800" cy="741363"/>
          </a:xfrm>
        </p:spPr>
        <p:txBody>
          <a:bodyPr tIns="38880"/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3200" dirty="0"/>
              <a:t>Longest Increasing Subsequence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287338" y="1116013"/>
            <a:ext cx="8869362" cy="6627812"/>
          </a:xfrm>
        </p:spPr>
        <p:txBody>
          <a:bodyPr tIns="42480"/>
          <a:lstStyle/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set&lt;int&gt; st;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set&lt;int&gt;::iterator it;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st.clear();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for(int i=0; i&lt;n; i++) 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it=st.find(array[i]);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   	if(*it==array[i]);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   	else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   	{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   			st.insert(array[i]);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  		  	it=st.find(array[i]);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  	   	it++;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  	     if(it!=st.end()) st.erase(it);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  	}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for(set&lt;int&gt;::iterator it2=st.begin();it2!=st.end();it2++)  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				printf("%d ",*it2);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printf("\n");	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1400" smtClean="0">
                <a:latin typeface="Courier New" pitchFamily="49" charset="0"/>
                <a:cs typeface="Courier New" pitchFamily="49" charset="0"/>
              </a:rPr>
              <a:t>cout&lt;&lt;st.size()&lt;&lt;endl;</a:t>
            </a: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1400" smtClean="0">
              <a:latin typeface="Courier New" pitchFamily="49" charset="0"/>
              <a:cs typeface="Courier New" pitchFamily="49" charset="0"/>
            </a:endParaRP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1400" smtClean="0">
              <a:latin typeface="Courier New" pitchFamily="49" charset="0"/>
              <a:cs typeface="Courier New" pitchFamily="49" charset="0"/>
            </a:endParaRPr>
          </a:p>
          <a:p>
            <a:pPr marL="0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1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61925"/>
            <a:ext cx="9070975" cy="1246188"/>
          </a:xfrm>
        </p:spPr>
        <p:txBody>
          <a:bodyPr>
            <a:normAutofit fontScale="90000"/>
          </a:bodyPr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/>
              <a:t>Longest Increasing Subsequence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76938" y="1965325"/>
            <a:ext cx="2951162" cy="3813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/*Input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1 4 2 4 3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/*Output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1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1 4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1 2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1 2 4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1 2 3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buFont typeface="Times New Roman" pitchFamily="16" charset="0"/>
              <a:buNone/>
              <a:defRPr/>
            </a:pPr>
            <a:endParaRPr lang="en-IN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" y="1965325"/>
            <a:ext cx="3168650" cy="35274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/*Input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1 2 1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/*Output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1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1 2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1 2 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indent="-341313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IN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Times New Roman" pitchFamily="16" charset="0"/>
              <a:buNone/>
              <a:defRPr/>
            </a:pPr>
            <a:endParaRPr lang="en-IN" sz="20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180512" cy="1539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sequence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STL provides three sequence containers</a:t>
            </a:r>
          </a:p>
          <a:p>
            <a:pPr marL="623888" lvl="1" indent="-274638">
              <a:buFont typeface="Courier New" charset="0"/>
              <a:buChar char="-"/>
              <a:defRPr/>
            </a:pPr>
            <a:r>
              <a:rPr lang="en-US" dirty="0" smtClean="0">
                <a:latin typeface="Times New Roman" charset="0"/>
              </a:rPr>
              <a:t>vector:  based on arrays</a:t>
            </a:r>
          </a:p>
          <a:p>
            <a:pPr marL="623888" lvl="1" indent="-274638">
              <a:buFont typeface="Courier New" charset="0"/>
              <a:buChar char="-"/>
              <a:defRPr/>
            </a:pPr>
            <a:r>
              <a:rPr lang="en-US" dirty="0" err="1" smtClean="0">
                <a:latin typeface="Times New Roman" charset="0"/>
              </a:rPr>
              <a:t>deque</a:t>
            </a:r>
            <a:r>
              <a:rPr lang="en-US" dirty="0" smtClean="0">
                <a:latin typeface="Times New Roman" charset="0"/>
              </a:rPr>
              <a:t> (double-ended queue): based on arrays</a:t>
            </a:r>
          </a:p>
          <a:p>
            <a:pPr marL="623888" lvl="1" indent="-274638">
              <a:buFont typeface="Courier New" charset="0"/>
              <a:buChar char="-"/>
              <a:defRPr/>
            </a:pPr>
            <a:r>
              <a:rPr lang="en-US" dirty="0" smtClean="0">
                <a:latin typeface="Times New Roman" charset="0"/>
              </a:rPr>
              <a:t>list: based on linked lists</a:t>
            </a:r>
            <a:endParaRPr lang="en-US" dirty="0" smtClean="0">
              <a:solidFill>
                <a:srgbClr val="FF0000"/>
              </a:solidFill>
              <a:latin typeface="Times New Roman" charset="0"/>
              <a:cs typeface="Times New Roman" charset="0"/>
            </a:endParaRP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68275"/>
            <a:ext cx="9572625" cy="13970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Sequence Containers: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The implementation of a vector is based on arrays</a:t>
            </a:r>
          </a:p>
          <a:p>
            <a:pPr marL="234950" indent="-234950">
              <a:lnSpc>
                <a:spcPct val="50000"/>
              </a:lnSpc>
              <a:buFont typeface="Arial" charset="0"/>
              <a:buNone/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Vectors allow direct access to any element via indexes</a:t>
            </a:r>
          </a:p>
          <a:p>
            <a:pPr marL="234950" indent="-234950">
              <a:lnSpc>
                <a:spcPct val="50000"/>
              </a:lnSpc>
              <a:buFont typeface="Arial" charset="0"/>
              <a:buNone/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Insertion at the end is normally efficient.</a:t>
            </a:r>
          </a:p>
          <a:p>
            <a:pPr marL="600075" lvl="1">
              <a:buFont typeface="Arial" charset="0"/>
              <a:buChar char="•"/>
              <a:defRPr/>
            </a:pPr>
            <a:r>
              <a:rPr lang="en-US" sz="2600" dirty="0" smtClean="0">
                <a:latin typeface="Times New Roman" charset="0"/>
              </a:rPr>
              <a:t>The vector simply grows</a:t>
            </a:r>
          </a:p>
          <a:p>
            <a:pPr marL="234950" indent="-234950">
              <a:lnSpc>
                <a:spcPct val="50000"/>
              </a:lnSpc>
              <a:buFont typeface="Arial" charset="0"/>
              <a:buNone/>
              <a:defRPr/>
            </a:pPr>
            <a:endParaRPr lang="en-US" sz="2600" b="0" dirty="0" smtClean="0">
              <a:latin typeface="Times New Roman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charset="0"/>
              </a:rPr>
              <a:t>Insertion and deletion in the middle is expensive</a:t>
            </a:r>
          </a:p>
          <a:p>
            <a:pPr marL="600075" lvl="1">
              <a:buFont typeface="Arial" charset="0"/>
              <a:buChar char="•"/>
              <a:defRPr/>
            </a:pPr>
            <a:r>
              <a:rPr lang="en-US" sz="2600" dirty="0" smtClean="0">
                <a:latin typeface="Times New Roman" charset="0"/>
              </a:rPr>
              <a:t>An entire portion of the vector needs to be moved </a:t>
            </a:r>
          </a:p>
          <a:p>
            <a:pPr marL="234950" indent="-234950">
              <a:buFontTx/>
              <a:buChar char="•"/>
              <a:defRPr/>
            </a:pPr>
            <a:endParaRPr lang="en-US" b="0" dirty="0" smtClean="0">
              <a:latin typeface="Times New Roman" charset="0"/>
            </a:endParaRP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168275"/>
            <a:ext cx="9323387" cy="1325563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cs typeface="Times New Roman" charset="0"/>
              </a:rPr>
              <a:t>Sequence Containers: </a:t>
            </a:r>
            <a:r>
              <a:rPr lang="en-US" b="1" dirty="0" smtClean="0"/>
              <a:t>vector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pitchFamily="18" charset="0"/>
              </a:rPr>
              <a:t>When the vector capacity is reached then </a:t>
            </a:r>
          </a:p>
          <a:p>
            <a:pPr marL="568325" lvl="1" indent="-219075">
              <a:buFont typeface="Times" pitchFamily="2" charset="0"/>
              <a:buChar char="-"/>
              <a:defRPr/>
            </a:pPr>
            <a:r>
              <a:rPr lang="en-US" dirty="0" smtClean="0">
                <a:latin typeface="Times New Roman" pitchFamily="18" charset="0"/>
              </a:rPr>
              <a:t>A larger vector is allocated, </a:t>
            </a:r>
          </a:p>
          <a:p>
            <a:pPr marL="568325" lvl="1" indent="-219075">
              <a:buFont typeface="Times" pitchFamily="2" charset="0"/>
              <a:buChar char="-"/>
              <a:defRPr/>
            </a:pPr>
            <a:r>
              <a:rPr lang="en-US" dirty="0" smtClean="0">
                <a:latin typeface="Times New Roman" pitchFamily="18" charset="0"/>
              </a:rPr>
              <a:t>The elements of the previous vector are copied and </a:t>
            </a:r>
          </a:p>
          <a:p>
            <a:pPr marL="568325" lvl="1" indent="-219075">
              <a:buFont typeface="Times" pitchFamily="2" charset="0"/>
              <a:buChar char="-"/>
              <a:defRPr/>
            </a:pPr>
            <a:r>
              <a:rPr lang="en-US" dirty="0" smtClean="0">
                <a:latin typeface="Times New Roman" pitchFamily="18" charset="0"/>
              </a:rPr>
              <a:t>The old vector is </a:t>
            </a:r>
            <a:r>
              <a:rPr lang="en-US" dirty="0" err="1" smtClean="0">
                <a:latin typeface="Times New Roman" pitchFamily="18" charset="0"/>
              </a:rPr>
              <a:t>deallocated</a:t>
            </a:r>
            <a:endParaRPr lang="en-US" dirty="0" smtClean="0">
              <a:latin typeface="Times New Roman" pitchFamily="18" charset="0"/>
            </a:endParaRPr>
          </a:p>
          <a:p>
            <a:pPr marL="568325" lvl="1" indent="-219075">
              <a:lnSpc>
                <a:spcPct val="50000"/>
              </a:lnSpc>
              <a:buFont typeface="Times" pitchFamily="2" charset="0"/>
              <a:buNone/>
              <a:defRPr/>
            </a:pPr>
            <a:endParaRPr lang="en-US" dirty="0" smtClean="0">
              <a:latin typeface="Times New Roman" pitchFamily="18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pitchFamily="18" charset="0"/>
              </a:rPr>
              <a:t>To use vectors, we need to include the header &lt;vector&gt;</a:t>
            </a:r>
          </a:p>
          <a:p>
            <a:pPr marL="234950" indent="-234950">
              <a:lnSpc>
                <a:spcPct val="50000"/>
              </a:lnSpc>
              <a:buFontTx/>
              <a:buChar char="•"/>
              <a:defRPr/>
            </a:pPr>
            <a:endParaRPr lang="en-US" sz="2600" b="0" dirty="0" smtClean="0">
              <a:latin typeface="Times New Roman" pitchFamily="18" charset="0"/>
            </a:endParaRPr>
          </a:p>
          <a:p>
            <a:pPr marL="234950" indent="-234950">
              <a:buFontTx/>
              <a:buChar char="•"/>
              <a:defRPr/>
            </a:pPr>
            <a:r>
              <a:rPr lang="en-US" sz="2600" b="0" dirty="0" smtClean="0">
                <a:latin typeface="Times New Roman" pitchFamily="18" charset="0"/>
              </a:rPr>
              <a:t>Some functions of the class vector include</a:t>
            </a:r>
          </a:p>
          <a:p>
            <a:pPr marL="568325" lvl="1" indent="-219075">
              <a:buFont typeface="Times New Roman" pitchFamily="18" charset="0"/>
              <a:buChar char="-"/>
              <a:defRPr/>
            </a:pPr>
            <a:r>
              <a:rPr lang="en-US" dirty="0" smtClean="0">
                <a:latin typeface="Times New Roman" pitchFamily="18" charset="0"/>
              </a:rPr>
              <a:t>size, capacity, insert…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36783</TotalTime>
  <Words>2962</Words>
  <Application>Microsoft Office PowerPoint</Application>
  <PresentationFormat>Custom</PresentationFormat>
  <Paragraphs>892</Paragraphs>
  <Slides>65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8" baseType="lpstr">
      <vt:lpstr>Arial</vt:lpstr>
      <vt:lpstr>Times New Roman</vt:lpstr>
      <vt:lpstr>Arial Black</vt:lpstr>
      <vt:lpstr>DejaVu Sans</vt:lpstr>
      <vt:lpstr>Andalus</vt:lpstr>
      <vt:lpstr>Arial Rounded MT Bold</vt:lpstr>
      <vt:lpstr>Algerian</vt:lpstr>
      <vt:lpstr>Wingdings</vt:lpstr>
      <vt:lpstr>Symbol</vt:lpstr>
      <vt:lpstr>Times</vt:lpstr>
      <vt:lpstr>MS PGothic</vt:lpstr>
      <vt:lpstr>Courier New</vt:lpstr>
      <vt:lpstr>Essential</vt:lpstr>
      <vt:lpstr>Introduction  to  C++ STL</vt:lpstr>
      <vt:lpstr>STL Classes</vt:lpstr>
      <vt:lpstr>containers</vt:lpstr>
      <vt:lpstr>Iterators</vt:lpstr>
      <vt:lpstr>Iterators (cont.)</vt:lpstr>
      <vt:lpstr>STL Containers</vt:lpstr>
      <vt:lpstr>sequence containers</vt:lpstr>
      <vt:lpstr>Sequence Containers: vector</vt:lpstr>
      <vt:lpstr>Sequence Containers: vector (cont.)</vt:lpstr>
      <vt:lpstr>Example of using the class vector</vt:lpstr>
      <vt:lpstr>Vector</vt:lpstr>
      <vt:lpstr>Vector Operations</vt:lpstr>
      <vt:lpstr>Certain functions are associated with vector : Iterators</vt:lpstr>
      <vt:lpstr>Vector example</vt:lpstr>
      <vt:lpstr>Capacity</vt:lpstr>
      <vt:lpstr>Vector Example</vt:lpstr>
      <vt:lpstr>Vector: Accessing the elements</vt:lpstr>
      <vt:lpstr>Vector Example</vt:lpstr>
      <vt:lpstr>Problems with char [ ]</vt:lpstr>
      <vt:lpstr>String Class</vt:lpstr>
      <vt:lpstr>Operators on String </vt:lpstr>
      <vt:lpstr>String Class Operations</vt:lpstr>
      <vt:lpstr>Sequence Containers: list</vt:lpstr>
      <vt:lpstr>Sequence Containers: list</vt:lpstr>
      <vt:lpstr>List Operations</vt:lpstr>
      <vt:lpstr>List : insert, erase,find</vt:lpstr>
      <vt:lpstr>List Methods</vt:lpstr>
      <vt:lpstr>Slide 28</vt:lpstr>
      <vt:lpstr>Slide 29</vt:lpstr>
      <vt:lpstr>Sequence Containers: Deque</vt:lpstr>
      <vt:lpstr>Sequence Containers: deque</vt:lpstr>
      <vt:lpstr>deque (cont.)</vt:lpstr>
      <vt:lpstr>Deque Operations</vt:lpstr>
      <vt:lpstr>Deque Operations</vt:lpstr>
      <vt:lpstr>Associative Containers</vt:lpstr>
      <vt:lpstr>MultiSet</vt:lpstr>
      <vt:lpstr>Associative Containers: multiset</vt:lpstr>
      <vt:lpstr>Example of using a multiset</vt:lpstr>
      <vt:lpstr>Associative Containers: set</vt:lpstr>
      <vt:lpstr>Set</vt:lpstr>
      <vt:lpstr>Set Operations</vt:lpstr>
      <vt:lpstr>Associative Containers: multimap</vt:lpstr>
      <vt:lpstr>Example of using a multimap</vt:lpstr>
      <vt:lpstr>Associative Containers: map</vt:lpstr>
      <vt:lpstr>Map</vt:lpstr>
      <vt:lpstr>Example of using  a map</vt:lpstr>
      <vt:lpstr>Map Operations</vt:lpstr>
      <vt:lpstr>Container Adapters</vt:lpstr>
      <vt:lpstr>Container Adapters: stack</vt:lpstr>
      <vt:lpstr>Stack Operations</vt:lpstr>
      <vt:lpstr>Container Adapters: queue</vt:lpstr>
      <vt:lpstr>Queue Operations</vt:lpstr>
      <vt:lpstr>Container Adapters: priority queue</vt:lpstr>
      <vt:lpstr>Priority_Queue Operations</vt:lpstr>
      <vt:lpstr>STL Iterators</vt:lpstr>
      <vt:lpstr>Iterator Operations</vt:lpstr>
      <vt:lpstr>Operations of iterators :</vt:lpstr>
      <vt:lpstr>Common STL Algorithms</vt:lpstr>
      <vt:lpstr>find</vt:lpstr>
      <vt:lpstr>Next_permutation</vt:lpstr>
      <vt:lpstr>sort()</vt:lpstr>
      <vt:lpstr>Binary Search</vt:lpstr>
      <vt:lpstr>A Small Example</vt:lpstr>
      <vt:lpstr>Longest Increasing Subsequence</vt:lpstr>
      <vt:lpstr>Longest Increasing Subsequence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 STL</dc:title>
  <dc:creator>Ayan Ghatak</dc:creator>
  <cp:lastModifiedBy>ankita.wadhwa</cp:lastModifiedBy>
  <cp:revision>115</cp:revision>
  <cp:lastPrinted>1601-01-01T00:00:00Z</cp:lastPrinted>
  <dcterms:created xsi:type="dcterms:W3CDTF">2014-05-11T15:26:46Z</dcterms:created>
  <dcterms:modified xsi:type="dcterms:W3CDTF">2018-08-31T06:01:28Z</dcterms:modified>
</cp:coreProperties>
</file>