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48"/>
  </p:notesMasterIdLst>
  <p:sldIdLst>
    <p:sldId id="288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7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5" r:id="rId39"/>
    <p:sldId id="306" r:id="rId40"/>
    <p:sldId id="307" r:id="rId41"/>
    <p:sldId id="308" r:id="rId42"/>
    <p:sldId id="317" r:id="rId43"/>
    <p:sldId id="319" r:id="rId44"/>
    <p:sldId id="316" r:id="rId45"/>
    <p:sldId id="312" r:id="rId46"/>
    <p:sldId id="32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F3721-91F2-47BF-9657-2779DD85620D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DD97-194E-4425-B230-5E192D8F0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7C688-C332-4CE9-9E5E-E9C4AA0C7143}" type="slidenum">
              <a:rPr lang="en-US"/>
              <a:pPr/>
              <a:t>10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1.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1.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15900" indent="-215900" eaLnBrk="1" hangingPunct="1">
              <a:spcBef>
                <a:spcPct val="0"/>
              </a:spcBef>
            </a:pPr>
            <a:endParaRPr lang="en-GB" i="1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1.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1.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1.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1.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1.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1.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62200" y="6400800"/>
            <a:ext cx="4038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Software Design (UML)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UML (Unified Modeling Language)</a:t>
            </a:r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</a:t>
            </a:r>
            <a:r>
              <a:rPr lang="en-IN" dirty="0" smtClean="0"/>
              <a:t>UML includes a set of graphic notation techniques to create visual models of object-oriented software-intensive systems. It can be used with all processes, throughout the software development life cycle.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It offers a syntax through which to express modeled knowledge.  UML is a language for:</a:t>
            </a:r>
            <a:endParaRPr lang="en-I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Visualizing:</a:t>
            </a:r>
            <a:endParaRPr lang="en-I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Specifying:</a:t>
            </a:r>
            <a:endParaRPr lang="en-I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Constructing:</a:t>
            </a:r>
            <a:endParaRPr lang="en-I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Documenting:</a:t>
            </a:r>
            <a:endParaRPr lang="en-I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Responsibilities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800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class may also include its responsibilities in a class diagram.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responsibility is a contract or obligation of a class to perform a particular service.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3048000"/>
            <a:ext cx="4876800" cy="3048000"/>
            <a:chOff x="1104" y="2064"/>
            <a:chExt cx="3072" cy="1920"/>
          </a:xfrm>
        </p:grpSpPr>
        <p:sp>
          <p:nvSpPr>
            <p:cNvPr id="162821" name="Rectangle 5"/>
            <p:cNvSpPr>
              <a:spLocks noChangeArrowheads="1"/>
            </p:cNvSpPr>
            <p:nvPr/>
          </p:nvSpPr>
          <p:spPr bwMode="auto">
            <a:xfrm>
              <a:off x="1104" y="2064"/>
              <a:ext cx="30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SmokeAlarm</a:t>
              </a:r>
            </a:p>
          </p:txBody>
        </p:sp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1104" y="2304"/>
              <a:ext cx="307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2823" name="Rectangle 7"/>
            <p:cNvSpPr>
              <a:spLocks noChangeArrowheads="1"/>
            </p:cNvSpPr>
            <p:nvPr/>
          </p:nvSpPr>
          <p:spPr bwMode="auto">
            <a:xfrm>
              <a:off x="1104" y="2592"/>
              <a:ext cx="3072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	       Responsibilities</a:t>
              </a:r>
            </a:p>
            <a:p>
              <a:endParaRPr lang="en-US"/>
            </a:p>
            <a:p>
              <a:r>
                <a:rPr lang="en-US"/>
                <a:t>-- sound alert and notify guard station</a:t>
              </a:r>
            </a:p>
            <a:p>
              <a:r>
                <a:rPr lang="en-US"/>
                <a:t>    when smoke is detected.</a:t>
              </a:r>
            </a:p>
            <a:p>
              <a:endParaRPr lang="en-US"/>
            </a:p>
            <a:p>
              <a:r>
                <a:rPr lang="en-US"/>
                <a:t>-- indicate battery state</a:t>
              </a:r>
            </a:p>
          </p:txBody>
        </p:sp>
        <p:sp>
          <p:nvSpPr>
            <p:cNvPr id="162824" name="Rectangle 8"/>
            <p:cNvSpPr>
              <a:spLocks noChangeArrowheads="1"/>
            </p:cNvSpPr>
            <p:nvPr/>
          </p:nvSpPr>
          <p:spPr bwMode="auto">
            <a:xfrm>
              <a:off x="1104" y="2448"/>
              <a:ext cx="307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Types of Relationships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 1. Association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2.  Aggregation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 3.Composition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4. Generalization/specialization</a:t>
            </a:r>
            <a:endParaRPr lang="en-IN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 5.Dependency</a:t>
            </a:r>
            <a:endParaRPr lang="en-IN" dirty="0" smtClean="0"/>
          </a:p>
          <a:p>
            <a:pPr eaLnBrk="1" hangingPunct="1">
              <a:buFont typeface="Arial" pitchFamily="34" charset="0"/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533400"/>
          </a:xfrm>
        </p:spPr>
        <p:txBody>
          <a:bodyPr>
            <a:normAutofit fontScale="90000"/>
          </a:bodyPr>
          <a:lstStyle/>
          <a:p>
            <a:r>
              <a:rPr lang="en-US"/>
              <a:t>Association Relationships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1089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two classes in a model need to communicate with each other, there must be link between them.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denotes that link. </a:t>
            </a:r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Instructor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Student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/>
              <a:t>Association Relationships (Cont’d)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1089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indicate 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multiplicity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an association by adding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multiplicity adornments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the line denoting the association.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example indicates that a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has one or more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Instructors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69988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Instructor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5638800" y="4038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/>
              <a:t>Association Relationships (Cont’d)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8108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example indicates that every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Instructor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has one or more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71012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Instructor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/>
              <a:t>Association Relationships (Cont’d)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81089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can also indicate the behavior of an object in an association 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i.e.,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role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an object) using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rolenames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Instructor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4724400" y="3581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learns from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2819400" y="3581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teaches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/>
              <a:t>Association Relationships (Cont’d)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1600200" y="1905000"/>
            <a:ext cx="5791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can also name the association.</a:t>
            </a:r>
          </a:p>
        </p:txBody>
      </p:sp>
      <p:sp>
        <p:nvSpPr>
          <p:cNvPr id="173060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Team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membership</a:t>
            </a: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/>
              <a:t>Association Relationships (Cont’d)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 specify dual associations.</a:t>
            </a:r>
          </a:p>
        </p:txBody>
      </p:sp>
      <p:sp>
        <p:nvSpPr>
          <p:cNvPr id="174084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Team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149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member of</a:t>
            </a: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 bwMode="auto">
          <a:xfrm>
            <a:off x="2743200" y="48768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3810000" y="4876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president of</a:t>
            </a:r>
          </a:p>
        </p:txBody>
      </p:sp>
      <p:sp>
        <p:nvSpPr>
          <p:cNvPr id="174093" name="Text Box 13"/>
          <p:cNvSpPr txBox="1">
            <a:spLocks noChangeArrowheads="1"/>
          </p:cNvSpPr>
          <p:nvPr/>
        </p:nvSpPr>
        <p:spPr bwMode="auto">
          <a:xfrm>
            <a:off x="2743200" y="4876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5715000" y="4876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  <p:sp>
        <p:nvSpPr>
          <p:cNvPr id="174095" name="Text Box 15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/>
              <a:t>Association Relationships (Cont’d)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10895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can constrain the association relationship by defining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navigability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the association. Here, a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Router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object requests services from a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DNS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object by sending messages to (invoking the operations of) the server. The direction of the association indicates that the server has no knowledge of the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Router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76132" name="Line 4"/>
          <p:cNvSpPr>
            <a:spLocks noChangeShapeType="1"/>
          </p:cNvSpPr>
          <p:nvPr/>
        </p:nvSpPr>
        <p:spPr bwMode="auto">
          <a:xfrm>
            <a:off x="3124200" y="47244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990600" y="4419600"/>
            <a:ext cx="2133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Router</a:t>
            </a: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5486400" y="4470400"/>
            <a:ext cx="2819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DomainNameServer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/>
              <a:t>Association Relationships (Cont’d)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1089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Associations can also be objects themselves, called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an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association classes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5257800"/>
            <a:ext cx="7696200" cy="546100"/>
            <a:chOff x="432" y="3072"/>
            <a:chExt cx="4848" cy="344"/>
          </a:xfrm>
        </p:grpSpPr>
        <p:sp>
          <p:nvSpPr>
            <p:cNvPr id="178181" name="Line 5"/>
            <p:cNvSpPr>
              <a:spLocks noChangeShapeType="1"/>
            </p:cNvSpPr>
            <p:nvPr/>
          </p:nvSpPr>
          <p:spPr bwMode="auto">
            <a:xfrm>
              <a:off x="1728" y="3248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984" y="3080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Warranty</a:t>
              </a:r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432" y="3072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Product</a:t>
              </a:r>
            </a:p>
          </p:txBody>
        </p:sp>
      </p:grp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4495800" y="43434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467100" y="2286000"/>
            <a:ext cx="2057400" cy="1981200"/>
            <a:chOff x="2256" y="1344"/>
            <a:chExt cx="1296" cy="1248"/>
          </a:xfrm>
        </p:grpSpPr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256" y="2400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2256" y="1344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Registration</a:t>
              </a:r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2256" y="1680"/>
              <a:ext cx="129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modelNumber</a:t>
              </a:r>
            </a:p>
            <a:p>
              <a:pPr algn="ctr"/>
              <a:r>
                <a:rPr lang="en-US"/>
                <a:t>serialNumber</a:t>
              </a:r>
            </a:p>
            <a:p>
              <a:pPr algn="ctr"/>
              <a:r>
                <a:rPr lang="en-US"/>
                <a:t>warrentyCode</a:t>
              </a:r>
            </a:p>
          </p:txBody>
        </p:sp>
      </p:grp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2743200" y="5486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UML Class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9121-92AE-438A-97CE-C4ED5636D7A9}" type="slidenum">
              <a:rPr lang="he-IL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Class Diagram?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class diagram describes the types of objects in the system and the various kinds of static relationships that exist among them.</a:t>
            </a:r>
          </a:p>
          <a:p>
            <a:pPr lvl="1">
              <a:lnSpc>
                <a:spcPct val="90000"/>
              </a:lnSpc>
            </a:pPr>
            <a:r>
              <a:rPr lang="en-US"/>
              <a:t>A graphical representation of a static view on declarative static elements.</a:t>
            </a:r>
          </a:p>
          <a:p>
            <a:pPr>
              <a:lnSpc>
                <a:spcPct val="90000"/>
              </a:lnSpc>
            </a:pPr>
            <a:r>
              <a:rPr lang="en-US"/>
              <a:t>A central modeling technique that runs through nearly all object-oriented methods.</a:t>
            </a:r>
          </a:p>
          <a:p>
            <a:pPr>
              <a:lnSpc>
                <a:spcPct val="90000"/>
              </a:lnSpc>
            </a:pPr>
            <a:r>
              <a:rPr lang="en-US"/>
              <a:t>The richest notation in UML.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/>
              <a:t>Association Relationships (Cont’d)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7848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class can have a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self association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67000" y="3581400"/>
            <a:ext cx="3505200" cy="1585913"/>
            <a:chOff x="1680" y="2256"/>
            <a:chExt cx="2208" cy="999"/>
          </a:xfrm>
        </p:grpSpPr>
        <p:sp>
          <p:nvSpPr>
            <p:cNvPr id="180229" name="Rectangle 5"/>
            <p:cNvSpPr>
              <a:spLocks noChangeArrowheads="1"/>
            </p:cNvSpPr>
            <p:nvPr/>
          </p:nvSpPr>
          <p:spPr bwMode="auto">
            <a:xfrm>
              <a:off x="2544" y="2256"/>
              <a:ext cx="1296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0" name="Rectangle 6"/>
            <p:cNvSpPr>
              <a:spLocks noChangeArrowheads="1"/>
            </p:cNvSpPr>
            <p:nvPr/>
          </p:nvSpPr>
          <p:spPr bwMode="auto">
            <a:xfrm>
              <a:off x="1680" y="2784"/>
              <a:ext cx="153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LinkedListNode</a:t>
              </a:r>
            </a:p>
          </p:txBody>
        </p:sp>
        <p:sp>
          <p:nvSpPr>
            <p:cNvPr id="180231" name="Text Box 7"/>
            <p:cNvSpPr txBox="1">
              <a:spLocks noChangeArrowheads="1"/>
            </p:cNvSpPr>
            <p:nvPr/>
          </p:nvSpPr>
          <p:spPr bwMode="auto">
            <a:xfrm>
              <a:off x="2208" y="2544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next</a:t>
              </a:r>
            </a:p>
          </p:txBody>
        </p:sp>
        <p:sp>
          <p:nvSpPr>
            <p:cNvPr id="180232" name="Text Box 8"/>
            <p:cNvSpPr txBox="1">
              <a:spLocks noChangeArrowheads="1"/>
            </p:cNvSpPr>
            <p:nvPr/>
          </p:nvSpPr>
          <p:spPr bwMode="auto">
            <a:xfrm>
              <a:off x="3216" y="30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previous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4B13C86C-0D32-43FA-8350-1A38591B67B7}" type="slidenum">
              <a:rPr lang="zh-CN" altLang="en-GB" smtClean="0"/>
              <a:pPr algn="l">
                <a:defRPr/>
              </a:pPr>
              <a:t>21</a:t>
            </a:fld>
            <a:endParaRPr lang="en-GB" altLang="zh-CN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Association - Properties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Name of the association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Role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The specific role of the association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Multiplicity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Indicates the number of objects that are connected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Plain association, aggregation, composition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Direction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smtClean="0"/>
              <a:t>Direction can also be shown for a association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i="1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i="1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i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939850CE-F90F-4D04-A1E5-1D6444B9617C}" type="slidenum">
              <a:rPr lang="zh-CN" altLang="en-GB" smtClean="0"/>
              <a:pPr algn="l">
                <a:defRPr/>
              </a:pPr>
              <a:t>22</a:t>
            </a:fld>
            <a:endParaRPr lang="en-GB" altLang="zh-CN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Association – Another Example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077200" cy="4456113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chemeClr val="hlink"/>
                </a:solidFill>
              </a:rPr>
              <a:t>Person </a:t>
            </a:r>
            <a:r>
              <a:rPr lang="en-US" dirty="0" smtClean="0"/>
              <a:t>works for a </a:t>
            </a:r>
            <a:r>
              <a:rPr lang="en-US" dirty="0" smtClean="0">
                <a:solidFill>
                  <a:schemeClr val="hlink"/>
                </a:solidFill>
              </a:rPr>
              <a:t>Company.</a:t>
            </a:r>
          </a:p>
          <a:p>
            <a:pPr eaLnBrk="1" hangingPunct="1"/>
            <a:endParaRPr lang="en-US" dirty="0" smtClean="0">
              <a:solidFill>
                <a:schemeClr val="hlink"/>
              </a:solidFill>
            </a:endParaRP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762000" y="4267200"/>
            <a:ext cx="1752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dirty="0"/>
              <a:t>Person</a:t>
            </a: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6629400" y="4343400"/>
            <a:ext cx="18288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Company</a:t>
            </a:r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2514600" y="4724400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2590800" y="4038600"/>
            <a:ext cx="1504950" cy="4857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employee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4953000" y="4114800"/>
            <a:ext cx="1454150" cy="4857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employer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3581400" y="4876800"/>
            <a:ext cx="1470025" cy="4857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works for</a:t>
            </a:r>
          </a:p>
        </p:txBody>
      </p:sp>
      <p:sp>
        <p:nvSpPr>
          <p:cNvPr id="162828" name="AutoShape 12"/>
          <p:cNvSpPr>
            <a:spLocks noChangeArrowheads="1"/>
          </p:cNvSpPr>
          <p:nvPr/>
        </p:nvSpPr>
        <p:spPr bwMode="auto">
          <a:xfrm rot="5716874">
            <a:off x="4991100" y="5067300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881438" y="5410200"/>
            <a:ext cx="2162175" cy="708025"/>
            <a:chOff x="2781" y="3312"/>
            <a:chExt cx="1362" cy="446"/>
          </a:xfrm>
        </p:grpSpPr>
        <p:sp>
          <p:nvSpPr>
            <p:cNvPr id="13329" name="Text Box 14"/>
            <p:cNvSpPr txBox="1">
              <a:spLocks noChangeArrowheads="1"/>
            </p:cNvSpPr>
            <p:nvPr/>
          </p:nvSpPr>
          <p:spPr bwMode="auto">
            <a:xfrm>
              <a:off x="2781" y="3508"/>
              <a:ext cx="13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C0128"/>
                  </a:solidFill>
                </a:rPr>
                <a:t>Association Name</a:t>
              </a:r>
            </a:p>
          </p:txBody>
        </p:sp>
        <p:sp>
          <p:nvSpPr>
            <p:cNvPr id="13330" name="Line 16"/>
            <p:cNvSpPr>
              <a:spLocks noChangeShapeType="1"/>
            </p:cNvSpPr>
            <p:nvPr/>
          </p:nvSpPr>
          <p:spPr bwMode="auto">
            <a:xfrm flipH="1" flipV="1">
              <a:off x="2880" y="3312"/>
              <a:ext cx="912" cy="288"/>
            </a:xfrm>
            <a:prstGeom prst="line">
              <a:avLst/>
            </a:prstGeom>
            <a:noFill/>
            <a:ln w="9525">
              <a:solidFill>
                <a:srgbClr val="FC0128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276600" y="3206750"/>
            <a:ext cx="2438400" cy="984250"/>
            <a:chOff x="2064" y="2020"/>
            <a:chExt cx="1536" cy="620"/>
          </a:xfrm>
        </p:grpSpPr>
        <p:sp>
          <p:nvSpPr>
            <p:cNvPr id="13326" name="Text Box 18"/>
            <p:cNvSpPr txBox="1">
              <a:spLocks noChangeArrowheads="1"/>
            </p:cNvSpPr>
            <p:nvPr/>
          </p:nvSpPr>
          <p:spPr bwMode="auto">
            <a:xfrm>
              <a:off x="2334" y="2020"/>
              <a:ext cx="4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hlink"/>
                  </a:solidFill>
                </a:rPr>
                <a:t>Role</a:t>
              </a:r>
            </a:p>
          </p:txBody>
        </p:sp>
        <p:sp>
          <p:nvSpPr>
            <p:cNvPr id="13327" name="Line 19"/>
            <p:cNvSpPr>
              <a:spLocks noChangeShapeType="1"/>
            </p:cNvSpPr>
            <p:nvPr/>
          </p:nvSpPr>
          <p:spPr bwMode="auto">
            <a:xfrm flipH="1">
              <a:off x="2064" y="2256"/>
              <a:ext cx="384" cy="288"/>
            </a:xfrm>
            <a:prstGeom prst="line">
              <a:avLst/>
            </a:prstGeom>
            <a:noFill/>
            <a:ln w="9525">
              <a:solidFill>
                <a:srgbClr val="FC0128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28" name="Line 21"/>
            <p:cNvSpPr>
              <a:spLocks noChangeShapeType="1"/>
            </p:cNvSpPr>
            <p:nvPr/>
          </p:nvSpPr>
          <p:spPr bwMode="auto">
            <a:xfrm>
              <a:off x="2592" y="2256"/>
              <a:ext cx="1008" cy="384"/>
            </a:xfrm>
            <a:prstGeom prst="line">
              <a:avLst/>
            </a:prstGeom>
            <a:noFill/>
            <a:ln w="9525">
              <a:solidFill>
                <a:srgbClr val="FC0128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 animBg="1"/>
      <p:bldP spid="162822" grpId="0" animBg="1"/>
      <p:bldP spid="162823" grpId="0" animBg="1"/>
      <p:bldP spid="162824" grpId="0" animBg="1"/>
      <p:bldP spid="162825" grpId="0" animBg="1"/>
      <p:bldP spid="162826" grpId="0" animBg="1"/>
      <p:bldP spid="1628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468F7490-9BE7-4C08-A06C-396E46306642}" type="slidenum">
              <a:rPr lang="zh-CN" altLang="en-GB" smtClean="0"/>
              <a:pPr algn="l">
                <a:defRPr/>
              </a:pPr>
              <a:t>23</a:t>
            </a:fld>
            <a:endParaRPr lang="en-GB" altLang="zh-CN" smtClean="0"/>
          </a:p>
        </p:txBody>
      </p:sp>
      <p:sp>
        <p:nvSpPr>
          <p:cNvPr id="1638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Association - Multiplicity</a:t>
            </a:r>
          </a:p>
        </p:txBody>
      </p:sp>
      <p:sp>
        <p:nvSpPr>
          <p:cNvPr id="16388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Multiplicity on association specify properties  of the number of links that can exist between instances (objects) of the associated classes.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is, it indicates how many objects of one class relate to one object of another class. It is indicated by a single number or a range of numbers.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add multiplicity on either end of class relationship by simply indicating it next to the class where the relationship enters.</a:t>
            </a:r>
          </a:p>
        </p:txBody>
      </p:sp>
      <p:sp>
        <p:nvSpPr>
          <p:cNvPr id="164877" name="Rectangle 13"/>
          <p:cNvSpPr>
            <a:spLocks noChangeArrowheads="1"/>
          </p:cNvSpPr>
          <p:nvPr/>
        </p:nvSpPr>
        <p:spPr bwMode="auto">
          <a:xfrm>
            <a:off x="1066800" y="5445125"/>
            <a:ext cx="1752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Class1</a:t>
            </a:r>
          </a:p>
        </p:txBody>
      </p:sp>
      <p:sp>
        <p:nvSpPr>
          <p:cNvPr id="164878" name="Rectangle 14"/>
          <p:cNvSpPr>
            <a:spLocks noChangeArrowheads="1"/>
          </p:cNvSpPr>
          <p:nvPr/>
        </p:nvSpPr>
        <p:spPr bwMode="auto">
          <a:xfrm>
            <a:off x="7010400" y="5521325"/>
            <a:ext cx="18288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Class2</a:t>
            </a:r>
          </a:p>
        </p:txBody>
      </p:sp>
      <p:sp>
        <p:nvSpPr>
          <p:cNvPr id="164879" name="Line 15"/>
          <p:cNvSpPr>
            <a:spLocks noChangeShapeType="1"/>
          </p:cNvSpPr>
          <p:nvPr/>
        </p:nvSpPr>
        <p:spPr bwMode="auto">
          <a:xfrm>
            <a:off x="2819400" y="5902325"/>
            <a:ext cx="41910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810000" y="5334000"/>
            <a:ext cx="252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Association name</a:t>
            </a:r>
          </a:p>
        </p:txBody>
      </p:sp>
      <p:sp>
        <p:nvSpPr>
          <p:cNvPr id="16393" name="Text Box 19"/>
          <p:cNvSpPr txBox="1">
            <a:spLocks noChangeArrowheads="1"/>
          </p:cNvSpPr>
          <p:nvPr/>
        </p:nvSpPr>
        <p:spPr bwMode="auto">
          <a:xfrm>
            <a:off x="3108325" y="59499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sz="2000"/>
          </a:p>
        </p:txBody>
      </p:sp>
      <p:sp>
        <p:nvSpPr>
          <p:cNvPr id="164885" name="Text Box 21"/>
          <p:cNvSpPr txBox="1">
            <a:spLocks noChangeArrowheads="1"/>
          </p:cNvSpPr>
          <p:nvPr/>
        </p:nvSpPr>
        <p:spPr bwMode="auto">
          <a:xfrm>
            <a:off x="5546725" y="5943600"/>
            <a:ext cx="1387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C0128"/>
                </a:solidFill>
              </a:rPr>
              <a:t>multiplicity</a:t>
            </a:r>
          </a:p>
        </p:txBody>
      </p:sp>
      <p:sp>
        <p:nvSpPr>
          <p:cNvPr id="164886" name="Text Box 22"/>
          <p:cNvSpPr txBox="1">
            <a:spLocks noChangeArrowheads="1"/>
          </p:cNvSpPr>
          <p:nvPr/>
        </p:nvSpPr>
        <p:spPr bwMode="auto">
          <a:xfrm>
            <a:off x="2803525" y="5942013"/>
            <a:ext cx="1387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multiplicity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7" grpId="0" animBg="1"/>
      <p:bldP spid="164878" grpId="0" animBg="1"/>
      <p:bldP spid="164879" grpId="0" animBg="1"/>
      <p:bldP spid="164880" grpId="0"/>
      <p:bldP spid="164885" grpId="0"/>
      <p:bldP spid="1648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11956771-2662-4506-B1D7-DC933EBD9A59}" type="slidenum">
              <a:rPr lang="zh-CN" altLang="en-GB" smtClean="0"/>
              <a:pPr algn="l">
                <a:defRPr/>
              </a:pPr>
              <a:t>24</a:t>
            </a:fld>
            <a:endParaRPr lang="en-GB" altLang="zh-CN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Association - Multiplicity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 </a:t>
            </a:r>
            <a:r>
              <a:rPr lang="en-US" sz="2400" smtClean="0">
                <a:solidFill>
                  <a:srgbClr val="FC0128"/>
                </a:solidFill>
              </a:rPr>
              <a:t>Student </a:t>
            </a:r>
            <a:r>
              <a:rPr lang="en-US" sz="2400" smtClean="0"/>
              <a:t>can take up to  </a:t>
            </a:r>
            <a:r>
              <a:rPr lang="en-US" sz="2400" smtClean="0">
                <a:solidFill>
                  <a:srgbClr val="438E00"/>
                </a:solidFill>
              </a:rPr>
              <a:t>five  </a:t>
            </a:r>
            <a:r>
              <a:rPr lang="en-US" sz="2400" smtClean="0">
                <a:solidFill>
                  <a:srgbClr val="FC0128"/>
                </a:solidFill>
              </a:rPr>
              <a:t>Courses.  </a:t>
            </a:r>
          </a:p>
          <a:p>
            <a:pPr eaLnBrk="1" hangingPunct="1"/>
            <a:r>
              <a:rPr lang="en-US" sz="2400" smtClean="0"/>
              <a:t>Student has to be</a:t>
            </a:r>
            <a:r>
              <a:rPr lang="en-US" sz="2400" smtClean="0">
                <a:solidFill>
                  <a:srgbClr val="FC0128"/>
                </a:solidFill>
              </a:rPr>
              <a:t>  </a:t>
            </a:r>
            <a:r>
              <a:rPr lang="en-US" sz="2400" smtClean="0"/>
              <a:t>enrolled in at least </a:t>
            </a:r>
            <a:r>
              <a:rPr lang="en-US" sz="2400" smtClean="0">
                <a:solidFill>
                  <a:srgbClr val="438E00"/>
                </a:solidFill>
              </a:rPr>
              <a:t>one</a:t>
            </a:r>
            <a:r>
              <a:rPr lang="en-US" sz="2400" smtClean="0"/>
              <a:t> course</a:t>
            </a:r>
            <a:r>
              <a:rPr lang="en-US" sz="2400" smtClean="0">
                <a:solidFill>
                  <a:srgbClr val="FC0128"/>
                </a:solidFill>
              </a:rPr>
              <a:t>.</a:t>
            </a:r>
            <a:r>
              <a:rPr lang="en-US" sz="2400" smtClean="0"/>
              <a:t> </a:t>
            </a:r>
            <a:endParaRPr lang="en-US" sz="2400" smtClean="0">
              <a:solidFill>
                <a:srgbClr val="438E00"/>
              </a:solidFill>
            </a:endParaRPr>
          </a:p>
          <a:p>
            <a:pPr eaLnBrk="1" hangingPunct="1"/>
            <a:r>
              <a:rPr lang="en-US" sz="2400" smtClean="0">
                <a:solidFill>
                  <a:schemeClr val="folHlink"/>
                </a:solidFill>
              </a:rPr>
              <a:t>Up to</a:t>
            </a:r>
            <a:r>
              <a:rPr lang="en-US" sz="2400" smtClean="0">
                <a:solidFill>
                  <a:srgbClr val="438E00"/>
                </a:solidFill>
              </a:rPr>
              <a:t> 300 </a:t>
            </a:r>
            <a:r>
              <a:rPr lang="en-US" sz="2400" smtClean="0"/>
              <a:t>students can enroll in a course.</a:t>
            </a:r>
          </a:p>
          <a:p>
            <a:pPr eaLnBrk="1" hangingPunct="1"/>
            <a:r>
              <a:rPr lang="en-US" sz="2400" smtClean="0"/>
              <a:t>A class should have at least 10 students.</a:t>
            </a:r>
          </a:p>
          <a:p>
            <a:pPr eaLnBrk="1" hangingPunct="1"/>
            <a:endParaRPr lang="en-US" sz="2400" smtClean="0"/>
          </a:p>
        </p:txBody>
      </p:sp>
      <p:sp>
        <p:nvSpPr>
          <p:cNvPr id="404485" name="Rectangle 5"/>
          <p:cNvSpPr>
            <a:spLocks noChangeArrowheads="1"/>
          </p:cNvSpPr>
          <p:nvPr/>
        </p:nvSpPr>
        <p:spPr bwMode="auto">
          <a:xfrm>
            <a:off x="914400" y="4149725"/>
            <a:ext cx="1752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Student</a:t>
            </a:r>
          </a:p>
        </p:txBody>
      </p:sp>
      <p:sp>
        <p:nvSpPr>
          <p:cNvPr id="404486" name="Rectangle 6"/>
          <p:cNvSpPr>
            <a:spLocks noChangeArrowheads="1"/>
          </p:cNvSpPr>
          <p:nvPr/>
        </p:nvSpPr>
        <p:spPr bwMode="auto">
          <a:xfrm>
            <a:off x="6858000" y="4225925"/>
            <a:ext cx="18288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Course</a:t>
            </a:r>
          </a:p>
        </p:txBody>
      </p:sp>
      <p:sp>
        <p:nvSpPr>
          <p:cNvPr id="404487" name="Line 7"/>
          <p:cNvSpPr>
            <a:spLocks noChangeShapeType="1"/>
          </p:cNvSpPr>
          <p:nvPr/>
        </p:nvSpPr>
        <p:spPr bwMode="auto">
          <a:xfrm>
            <a:off x="2667000" y="4606925"/>
            <a:ext cx="41910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727325" y="41068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sz="2400"/>
          </a:p>
        </p:txBody>
      </p:sp>
      <p:sp>
        <p:nvSpPr>
          <p:cNvPr id="404489" name="Text Box 9"/>
          <p:cNvSpPr txBox="1">
            <a:spLocks noChangeArrowheads="1"/>
          </p:cNvSpPr>
          <p:nvPr/>
        </p:nvSpPr>
        <p:spPr bwMode="auto">
          <a:xfrm>
            <a:off x="3794125" y="4640263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     takes</a:t>
            </a:r>
          </a:p>
        </p:txBody>
      </p:sp>
      <p:sp>
        <p:nvSpPr>
          <p:cNvPr id="404490" name="Freeform 10"/>
          <p:cNvSpPr>
            <a:spLocks/>
          </p:cNvSpPr>
          <p:nvPr/>
        </p:nvSpPr>
        <p:spPr bwMode="auto">
          <a:xfrm>
            <a:off x="5257800" y="4911725"/>
            <a:ext cx="47625" cy="1588"/>
          </a:xfrm>
          <a:custGeom>
            <a:avLst/>
            <a:gdLst>
              <a:gd name="T0" fmla="*/ 0 w 30"/>
              <a:gd name="T1" fmla="*/ 0 h 1"/>
              <a:gd name="T2" fmla="*/ 75604693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4491" name="Text Box 11"/>
          <p:cNvSpPr txBox="1">
            <a:spLocks noChangeArrowheads="1"/>
          </p:cNvSpPr>
          <p:nvPr/>
        </p:nvSpPr>
        <p:spPr bwMode="auto">
          <a:xfrm>
            <a:off x="2514600" y="4724400"/>
            <a:ext cx="1227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10..300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334000" y="4114800"/>
            <a:ext cx="142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 sz="2400"/>
          </a:p>
        </p:txBody>
      </p:sp>
      <p:sp>
        <p:nvSpPr>
          <p:cNvPr id="404493" name="Text Box 13"/>
          <p:cNvSpPr txBox="1">
            <a:spLocks noChangeArrowheads="1"/>
          </p:cNvSpPr>
          <p:nvPr/>
        </p:nvSpPr>
        <p:spPr bwMode="auto">
          <a:xfrm>
            <a:off x="6226175" y="4648200"/>
            <a:ext cx="70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1..5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5" grpId="0" animBg="1"/>
      <p:bldP spid="404486" grpId="0" animBg="1"/>
      <p:bldP spid="404487" grpId="0" animBg="1"/>
      <p:bldP spid="404489" grpId="0"/>
      <p:bldP spid="404490" grpId="0" animBg="1"/>
      <p:bldP spid="404491" grpId="0"/>
      <p:bldP spid="4044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C066FD9D-8EDB-44EB-812F-25F4D90368BE}" type="slidenum">
              <a:rPr lang="zh-CN" altLang="en-GB" smtClean="0"/>
              <a:pPr algn="l">
                <a:defRPr/>
              </a:pPr>
              <a:t>25</a:t>
            </a:fld>
            <a:endParaRPr lang="en-GB" altLang="zh-CN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Association - Multiplicity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 teacher teaches 1 to 3 courses (subjects)</a:t>
            </a:r>
          </a:p>
          <a:p>
            <a:pPr eaLnBrk="1" hangingPunct="1"/>
            <a:r>
              <a:rPr lang="en-US" sz="2400" smtClean="0"/>
              <a:t>Each course is taught by only one teacher. </a:t>
            </a:r>
          </a:p>
          <a:p>
            <a:pPr eaLnBrk="1" hangingPunct="1"/>
            <a:r>
              <a:rPr lang="en-US" sz="2400" smtClean="0"/>
              <a:t>A student can take between 1 to 5 courses. </a:t>
            </a:r>
          </a:p>
          <a:p>
            <a:pPr eaLnBrk="1" hangingPunct="1"/>
            <a:r>
              <a:rPr lang="en-US" sz="2400" smtClean="0"/>
              <a:t>A course can have 10 to 300 students.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1066800" y="3752850"/>
            <a:ext cx="1752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Teacher</a:t>
            </a:r>
          </a:p>
        </p:txBody>
      </p:sp>
      <p:sp>
        <p:nvSpPr>
          <p:cNvPr id="457733" name="Rectangle 5"/>
          <p:cNvSpPr>
            <a:spLocks noChangeArrowheads="1"/>
          </p:cNvSpPr>
          <p:nvPr/>
        </p:nvSpPr>
        <p:spPr bwMode="auto">
          <a:xfrm>
            <a:off x="7010400" y="3829050"/>
            <a:ext cx="18288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Course</a:t>
            </a:r>
          </a:p>
        </p:txBody>
      </p:sp>
      <p:sp>
        <p:nvSpPr>
          <p:cNvPr id="457734" name="Line 6"/>
          <p:cNvSpPr>
            <a:spLocks noChangeShapeType="1"/>
          </p:cNvSpPr>
          <p:nvPr/>
        </p:nvSpPr>
        <p:spPr bwMode="auto">
          <a:xfrm>
            <a:off x="2819400" y="4210050"/>
            <a:ext cx="41910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7736" name="Text Box 8"/>
          <p:cNvSpPr txBox="1">
            <a:spLocks noChangeArrowheads="1"/>
          </p:cNvSpPr>
          <p:nvPr/>
        </p:nvSpPr>
        <p:spPr bwMode="auto">
          <a:xfrm>
            <a:off x="3946525" y="3717925"/>
            <a:ext cx="1214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teaches</a:t>
            </a:r>
          </a:p>
        </p:txBody>
      </p:sp>
      <p:sp>
        <p:nvSpPr>
          <p:cNvPr id="457737" name="Freeform 9"/>
          <p:cNvSpPr>
            <a:spLocks/>
          </p:cNvSpPr>
          <p:nvPr/>
        </p:nvSpPr>
        <p:spPr bwMode="auto">
          <a:xfrm>
            <a:off x="5410200" y="3989388"/>
            <a:ext cx="47625" cy="1587"/>
          </a:xfrm>
          <a:custGeom>
            <a:avLst/>
            <a:gdLst>
              <a:gd name="T0" fmla="*/ 0 w 30"/>
              <a:gd name="T1" fmla="*/ 0 h 1"/>
              <a:gd name="T2" fmla="*/ 75604693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108325" y="37322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sz="2000"/>
          </a:p>
        </p:txBody>
      </p:sp>
      <p:sp>
        <p:nvSpPr>
          <p:cNvPr id="457740" name="Text Box 12"/>
          <p:cNvSpPr txBox="1">
            <a:spLocks noChangeArrowheads="1"/>
          </p:cNvSpPr>
          <p:nvPr/>
        </p:nvSpPr>
        <p:spPr bwMode="auto">
          <a:xfrm>
            <a:off x="6324600" y="3725863"/>
            <a:ext cx="70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C0128"/>
                </a:solidFill>
              </a:rPr>
              <a:t>1..3</a:t>
            </a:r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0" y="228600"/>
            <a:ext cx="8791575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>
                <a:solidFill>
                  <a:schemeClr val="hlink"/>
                </a:solidFill>
              </a:rPr>
              <a:t>  Association – Multiplicity</a:t>
            </a:r>
          </a:p>
        </p:txBody>
      </p:sp>
      <p:sp>
        <p:nvSpPr>
          <p:cNvPr id="457742" name="Text Box 14"/>
          <p:cNvSpPr txBox="1">
            <a:spLocks noChangeArrowheads="1"/>
          </p:cNvSpPr>
          <p:nvPr/>
        </p:nvSpPr>
        <p:spPr bwMode="auto">
          <a:xfrm>
            <a:off x="2811463" y="3724275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57749" name="Rectangle 21"/>
          <p:cNvSpPr>
            <a:spLocks noChangeArrowheads="1"/>
          </p:cNvSpPr>
          <p:nvPr/>
        </p:nvSpPr>
        <p:spPr bwMode="auto">
          <a:xfrm>
            <a:off x="1066800" y="5318125"/>
            <a:ext cx="1752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Students</a:t>
            </a:r>
          </a:p>
        </p:txBody>
      </p:sp>
      <p:sp>
        <p:nvSpPr>
          <p:cNvPr id="457750" name="Line 22"/>
          <p:cNvSpPr>
            <a:spLocks noChangeShapeType="1"/>
          </p:cNvSpPr>
          <p:nvPr/>
        </p:nvSpPr>
        <p:spPr bwMode="auto">
          <a:xfrm flipV="1">
            <a:off x="2819400" y="4251325"/>
            <a:ext cx="41910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946525" y="5283200"/>
            <a:ext cx="1054100" cy="457200"/>
            <a:chOff x="2486" y="3098"/>
            <a:chExt cx="664" cy="288"/>
          </a:xfrm>
        </p:grpSpPr>
        <p:sp>
          <p:nvSpPr>
            <p:cNvPr id="18452" name="Text Box 23"/>
            <p:cNvSpPr txBox="1">
              <a:spLocks noChangeArrowheads="1"/>
            </p:cNvSpPr>
            <p:nvPr/>
          </p:nvSpPr>
          <p:spPr bwMode="auto">
            <a:xfrm>
              <a:off x="2486" y="3098"/>
              <a:ext cx="5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takes</a:t>
              </a:r>
            </a:p>
          </p:txBody>
        </p:sp>
        <p:sp>
          <p:nvSpPr>
            <p:cNvPr id="18453" name="Freeform 24"/>
            <p:cNvSpPr>
              <a:spLocks/>
            </p:cNvSpPr>
            <p:nvPr/>
          </p:nvSpPr>
          <p:spPr bwMode="auto">
            <a:xfrm>
              <a:off x="3120" y="3269"/>
              <a:ext cx="30" cy="1"/>
            </a:xfrm>
            <a:custGeom>
              <a:avLst/>
              <a:gdLst>
                <a:gd name="T0" fmla="*/ 0 w 30"/>
                <a:gd name="T1" fmla="*/ 0 h 1"/>
                <a:gd name="T2" fmla="*/ 30 w 30"/>
                <a:gd name="T3" fmla="*/ 0 h 1"/>
                <a:gd name="T4" fmla="*/ 0 60000 65536"/>
                <a:gd name="T5" fmla="*/ 0 60000 65536"/>
                <a:gd name="T6" fmla="*/ 0 w 30"/>
                <a:gd name="T7" fmla="*/ 0 h 1"/>
                <a:gd name="T8" fmla="*/ 30 w 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1">
                  <a:moveTo>
                    <a:pt x="0" y="0"/>
                  </a:moveTo>
                  <a:lnTo>
                    <a:pt x="30" y="0"/>
                  </a:lnTo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9" name="Text Box 25"/>
          <p:cNvSpPr txBox="1">
            <a:spLocks noChangeArrowheads="1"/>
          </p:cNvSpPr>
          <p:nvPr/>
        </p:nvSpPr>
        <p:spPr bwMode="auto">
          <a:xfrm>
            <a:off x="3108325" y="52974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sz="2000"/>
          </a:p>
        </p:txBody>
      </p:sp>
      <p:sp>
        <p:nvSpPr>
          <p:cNvPr id="457754" name="Text Box 26"/>
          <p:cNvSpPr txBox="1">
            <a:spLocks noChangeArrowheads="1"/>
          </p:cNvSpPr>
          <p:nvPr/>
        </p:nvSpPr>
        <p:spPr bwMode="auto">
          <a:xfrm>
            <a:off x="6248400" y="4632325"/>
            <a:ext cx="70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C0128"/>
                </a:solidFill>
              </a:rPr>
              <a:t>1..5</a:t>
            </a:r>
          </a:p>
        </p:txBody>
      </p:sp>
      <p:sp>
        <p:nvSpPr>
          <p:cNvPr id="457755" name="Text Box 27"/>
          <p:cNvSpPr txBox="1">
            <a:spLocks noChangeArrowheads="1"/>
          </p:cNvSpPr>
          <p:nvPr/>
        </p:nvSpPr>
        <p:spPr bwMode="auto">
          <a:xfrm>
            <a:off x="2895600" y="5851525"/>
            <a:ext cx="1027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10..300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animBg="1"/>
      <p:bldP spid="457733" grpId="0" animBg="1"/>
      <p:bldP spid="457734" grpId="0" animBg="1"/>
      <p:bldP spid="457736" grpId="0"/>
      <p:bldP spid="457737" grpId="0" animBg="1"/>
      <p:bldP spid="457740" grpId="0"/>
      <p:bldP spid="457742" grpId="0"/>
      <p:bldP spid="457749" grpId="0" animBg="1"/>
      <p:bldP spid="457750" grpId="0" animBg="1"/>
      <p:bldP spid="457754" grpId="0"/>
      <p:bldP spid="4577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A661F671-3FCC-4E83-B2B8-AEFBEAB29CD7}" type="slidenum">
              <a:rPr lang="zh-CN" altLang="en-GB" smtClean="0"/>
              <a:pPr algn="l">
                <a:defRPr/>
              </a:pPr>
              <a:t>26</a:t>
            </a:fld>
            <a:endParaRPr lang="en-GB" altLang="zh-CN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Association - Multiplicity</a:t>
            </a:r>
          </a:p>
        </p:txBody>
      </p:sp>
      <p:sp>
        <p:nvSpPr>
          <p:cNvPr id="317465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Company can have many employees. An employee can only work for </a:t>
            </a:r>
            <a:r>
              <a:rPr lang="en-US" sz="2400" smtClean="0">
                <a:solidFill>
                  <a:srgbClr val="438E00"/>
                </a:solidFill>
              </a:rPr>
              <a:t>one</a:t>
            </a:r>
            <a:r>
              <a:rPr lang="en-US" sz="2400" smtClean="0"/>
              <a:t> company.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1066800" y="2633663"/>
            <a:ext cx="1752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Person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7010400" y="2709863"/>
            <a:ext cx="18288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Company</a:t>
            </a:r>
          </a:p>
        </p:txBody>
      </p:sp>
      <p:sp>
        <p:nvSpPr>
          <p:cNvPr id="317446" name="Line 6"/>
          <p:cNvSpPr>
            <a:spLocks noChangeShapeType="1"/>
          </p:cNvSpPr>
          <p:nvPr/>
        </p:nvSpPr>
        <p:spPr bwMode="auto">
          <a:xfrm>
            <a:off x="2819400" y="3090863"/>
            <a:ext cx="41910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2879725" y="2590800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employee</a:t>
            </a:r>
          </a:p>
        </p:txBody>
      </p:sp>
      <p:sp>
        <p:nvSpPr>
          <p:cNvPr id="317448" name="Text Box 8"/>
          <p:cNvSpPr txBox="1">
            <a:spLocks noChangeArrowheads="1"/>
          </p:cNvSpPr>
          <p:nvPr/>
        </p:nvSpPr>
        <p:spPr bwMode="auto">
          <a:xfrm>
            <a:off x="3946525" y="3124200"/>
            <a:ext cx="144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works for</a:t>
            </a:r>
          </a:p>
        </p:txBody>
      </p:sp>
      <p:sp>
        <p:nvSpPr>
          <p:cNvPr id="317449" name="Freeform 9"/>
          <p:cNvSpPr>
            <a:spLocks/>
          </p:cNvSpPr>
          <p:nvPr/>
        </p:nvSpPr>
        <p:spPr bwMode="auto">
          <a:xfrm>
            <a:off x="5410200" y="3395663"/>
            <a:ext cx="47625" cy="1587"/>
          </a:xfrm>
          <a:custGeom>
            <a:avLst/>
            <a:gdLst>
              <a:gd name="T0" fmla="*/ 0 w 30"/>
              <a:gd name="T1" fmla="*/ 0 h 1"/>
              <a:gd name="T2" fmla="*/ 75604693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3108325" y="31384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sz="2000"/>
          </a:p>
        </p:txBody>
      </p:sp>
      <p:sp>
        <p:nvSpPr>
          <p:cNvPr id="317451" name="Rectangle 11"/>
          <p:cNvSpPr>
            <a:spLocks noChangeArrowheads="1"/>
          </p:cNvSpPr>
          <p:nvPr/>
        </p:nvSpPr>
        <p:spPr bwMode="auto">
          <a:xfrm>
            <a:off x="5486400" y="2598738"/>
            <a:ext cx="142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employer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6553200" y="313213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C0128"/>
                </a:solidFill>
              </a:rPr>
              <a:t>1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228600"/>
            <a:ext cx="8791575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>
                <a:solidFill>
                  <a:schemeClr val="hlink"/>
                </a:solidFill>
              </a:rPr>
              <a:t>  Association - Multiplicity</a:t>
            </a:r>
          </a:p>
        </p:txBody>
      </p:sp>
      <p:sp>
        <p:nvSpPr>
          <p:cNvPr id="317466" name="Text Box 26"/>
          <p:cNvSpPr txBox="1">
            <a:spLocks noChangeArrowheads="1"/>
          </p:cNvSpPr>
          <p:nvPr/>
        </p:nvSpPr>
        <p:spPr bwMode="auto">
          <a:xfrm>
            <a:off x="2811463" y="313055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*</a:t>
            </a:r>
          </a:p>
        </p:txBody>
      </p:sp>
      <p:sp>
        <p:nvSpPr>
          <p:cNvPr id="317467" name="Rectangle 27"/>
          <p:cNvSpPr>
            <a:spLocks noChangeArrowheads="1"/>
          </p:cNvSpPr>
          <p:nvPr/>
        </p:nvSpPr>
        <p:spPr bwMode="auto">
          <a:xfrm>
            <a:off x="1066800" y="4038600"/>
            <a:ext cx="2209800" cy="8382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u="sng"/>
              <a:t>John: Person</a:t>
            </a:r>
          </a:p>
        </p:txBody>
      </p:sp>
      <p:sp>
        <p:nvSpPr>
          <p:cNvPr id="317468" name="Rectangle 28"/>
          <p:cNvSpPr>
            <a:spLocks noChangeArrowheads="1"/>
          </p:cNvSpPr>
          <p:nvPr/>
        </p:nvSpPr>
        <p:spPr bwMode="auto">
          <a:xfrm>
            <a:off x="1066800" y="5715000"/>
            <a:ext cx="2209800" cy="8382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u="sng"/>
              <a:t>James: Person</a:t>
            </a:r>
          </a:p>
        </p:txBody>
      </p:sp>
      <p:sp>
        <p:nvSpPr>
          <p:cNvPr id="317469" name="Line 29"/>
          <p:cNvSpPr>
            <a:spLocks noChangeShapeType="1"/>
          </p:cNvSpPr>
          <p:nvPr/>
        </p:nvSpPr>
        <p:spPr bwMode="auto">
          <a:xfrm>
            <a:off x="2133600" y="5029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470" name="Rectangle 30"/>
          <p:cNvSpPr>
            <a:spLocks noChangeArrowheads="1"/>
          </p:cNvSpPr>
          <p:nvPr/>
        </p:nvSpPr>
        <p:spPr bwMode="auto">
          <a:xfrm>
            <a:off x="5867400" y="3962400"/>
            <a:ext cx="2971800" cy="8382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u="sng"/>
              <a:t>Microsoft: Company</a:t>
            </a:r>
          </a:p>
        </p:txBody>
      </p:sp>
      <p:sp>
        <p:nvSpPr>
          <p:cNvPr id="317471" name="Line 31"/>
          <p:cNvSpPr>
            <a:spLocks noChangeShapeType="1"/>
          </p:cNvSpPr>
          <p:nvPr/>
        </p:nvSpPr>
        <p:spPr bwMode="auto">
          <a:xfrm>
            <a:off x="3276600" y="44958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472" name="Line 32"/>
          <p:cNvSpPr>
            <a:spLocks noChangeShapeType="1"/>
          </p:cNvSpPr>
          <p:nvPr/>
        </p:nvSpPr>
        <p:spPr bwMode="auto">
          <a:xfrm flipV="1">
            <a:off x="3276600" y="4572000"/>
            <a:ext cx="2590800" cy="1600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5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7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nimBg="1"/>
      <p:bldP spid="317445" grpId="0" animBg="1"/>
      <p:bldP spid="317446" grpId="0" animBg="1"/>
      <p:bldP spid="317447" grpId="0"/>
      <p:bldP spid="317448" grpId="0"/>
      <p:bldP spid="317449" grpId="0" animBg="1"/>
      <p:bldP spid="317451" grpId="0"/>
      <p:bldP spid="317452" grpId="0"/>
      <p:bldP spid="317466" grpId="0"/>
      <p:bldP spid="317467" grpId="0" animBg="1"/>
      <p:bldP spid="317468" grpId="0" animBg="1"/>
      <p:bldP spid="317469" grpId="0" animBg="1"/>
      <p:bldP spid="317470" grpId="0" animBg="1"/>
      <p:bldP spid="317471" grpId="0" animBg="1"/>
      <p:bldP spid="31747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5B6F8E76-95A7-4067-9D00-8203F5BEE1DB}" type="slidenum">
              <a:rPr lang="zh-CN" altLang="en-GB" smtClean="0"/>
              <a:pPr algn="l">
                <a:defRPr/>
              </a:pPr>
              <a:t>27</a:t>
            </a:fld>
            <a:endParaRPr lang="en-GB" altLang="zh-CN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mtClean="0"/>
              <a:t>Association - Multiplicity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A </a:t>
            </a:r>
            <a:r>
              <a:rPr lang="en-US" altLang="zh-TW" sz="2400" smtClean="0">
                <a:solidFill>
                  <a:srgbClr val="FC0128"/>
                </a:solidFill>
              </a:rPr>
              <a:t>Student </a:t>
            </a:r>
            <a:r>
              <a:rPr lang="en-US" altLang="zh-TW" sz="2400" smtClean="0"/>
              <a:t>can take </a:t>
            </a:r>
            <a:r>
              <a:rPr lang="en-US" altLang="zh-TW" sz="2400" smtClean="0">
                <a:solidFill>
                  <a:srgbClr val="438E00"/>
                </a:solidFill>
              </a:rPr>
              <a:t>many</a:t>
            </a:r>
            <a:r>
              <a:rPr lang="en-US" altLang="zh-TW" sz="2400" smtClean="0"/>
              <a:t> </a:t>
            </a:r>
            <a:r>
              <a:rPr lang="en-US" altLang="zh-TW" sz="2400" smtClean="0">
                <a:solidFill>
                  <a:srgbClr val="FC0128"/>
                </a:solidFill>
              </a:rPr>
              <a:t>Courses </a:t>
            </a:r>
            <a:r>
              <a:rPr lang="en-US" altLang="zh-TW" sz="2400" smtClean="0"/>
              <a:t>and </a:t>
            </a:r>
            <a:r>
              <a:rPr lang="en-US" altLang="zh-TW" sz="2400" smtClean="0">
                <a:solidFill>
                  <a:srgbClr val="438E00"/>
                </a:solidFill>
              </a:rPr>
              <a:t>many</a:t>
            </a:r>
            <a:r>
              <a:rPr lang="en-US" altLang="zh-TW" sz="2400" smtClean="0"/>
              <a:t>  Students can be enrolled in  one Course. </a:t>
            </a: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914400" y="2786063"/>
            <a:ext cx="1752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800"/>
              <a:t>Student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6858000" y="2862263"/>
            <a:ext cx="18288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800"/>
              <a:t>Course</a:t>
            </a:r>
          </a:p>
        </p:txBody>
      </p:sp>
      <p:sp>
        <p:nvSpPr>
          <p:cNvPr id="460806" name="Line 6"/>
          <p:cNvSpPr>
            <a:spLocks noChangeShapeType="1"/>
          </p:cNvSpPr>
          <p:nvPr/>
        </p:nvSpPr>
        <p:spPr bwMode="auto">
          <a:xfrm>
            <a:off x="2667000" y="3243263"/>
            <a:ext cx="41910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2727325" y="2743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altLang="zh-TW" sz="2400"/>
          </a:p>
        </p:txBody>
      </p:sp>
      <p:sp>
        <p:nvSpPr>
          <p:cNvPr id="460808" name="Text Box 8"/>
          <p:cNvSpPr txBox="1">
            <a:spLocks noChangeArrowheads="1"/>
          </p:cNvSpPr>
          <p:nvPr/>
        </p:nvSpPr>
        <p:spPr bwMode="auto">
          <a:xfrm>
            <a:off x="3794125" y="3276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     takes</a:t>
            </a:r>
          </a:p>
        </p:txBody>
      </p:sp>
      <p:sp>
        <p:nvSpPr>
          <p:cNvPr id="460809" name="Freeform 9"/>
          <p:cNvSpPr>
            <a:spLocks/>
          </p:cNvSpPr>
          <p:nvPr/>
        </p:nvSpPr>
        <p:spPr bwMode="auto">
          <a:xfrm>
            <a:off x="5257800" y="3548063"/>
            <a:ext cx="47625" cy="1587"/>
          </a:xfrm>
          <a:custGeom>
            <a:avLst/>
            <a:gdLst>
              <a:gd name="T0" fmla="*/ 0 w 30"/>
              <a:gd name="T1" fmla="*/ 0 h 1"/>
              <a:gd name="T2" fmla="*/ 2147483647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10" name="Text Box 10"/>
          <p:cNvSpPr txBox="1">
            <a:spLocks noChangeArrowheads="1"/>
          </p:cNvSpPr>
          <p:nvPr/>
        </p:nvSpPr>
        <p:spPr bwMode="auto">
          <a:xfrm>
            <a:off x="2887663" y="3352800"/>
            <a:ext cx="388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*</a:t>
            </a: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5334000" y="2751138"/>
            <a:ext cx="142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 altLang="zh-TW" sz="2400"/>
          </a:p>
        </p:txBody>
      </p:sp>
      <p:sp>
        <p:nvSpPr>
          <p:cNvPr id="460812" name="Text Box 12"/>
          <p:cNvSpPr txBox="1">
            <a:spLocks noChangeArrowheads="1"/>
          </p:cNvSpPr>
          <p:nvPr/>
        </p:nvSpPr>
        <p:spPr bwMode="auto">
          <a:xfrm>
            <a:off x="6400800" y="328453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*</a:t>
            </a:r>
          </a:p>
        </p:txBody>
      </p:sp>
      <p:sp>
        <p:nvSpPr>
          <p:cNvPr id="460813" name="Rectangle 13"/>
          <p:cNvSpPr>
            <a:spLocks noChangeArrowheads="1"/>
          </p:cNvSpPr>
          <p:nvPr/>
        </p:nvSpPr>
        <p:spPr bwMode="auto">
          <a:xfrm>
            <a:off x="914400" y="4038600"/>
            <a:ext cx="2209800" cy="8382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u="sng"/>
              <a:t>Alice: Student</a:t>
            </a:r>
          </a:p>
        </p:txBody>
      </p:sp>
      <p:sp>
        <p:nvSpPr>
          <p:cNvPr id="460814" name="Rectangle 14"/>
          <p:cNvSpPr>
            <a:spLocks noChangeArrowheads="1"/>
          </p:cNvSpPr>
          <p:nvPr/>
        </p:nvSpPr>
        <p:spPr bwMode="auto">
          <a:xfrm>
            <a:off x="914400" y="5715000"/>
            <a:ext cx="2209800" cy="8382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u="sng"/>
              <a:t>Jill: Student</a:t>
            </a:r>
          </a:p>
        </p:txBody>
      </p:sp>
      <p:sp>
        <p:nvSpPr>
          <p:cNvPr id="460815" name="Line 15"/>
          <p:cNvSpPr>
            <a:spLocks noChangeShapeType="1"/>
          </p:cNvSpPr>
          <p:nvPr/>
        </p:nvSpPr>
        <p:spPr bwMode="auto">
          <a:xfrm>
            <a:off x="1981200" y="5029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16" name="Rectangle 16"/>
          <p:cNvSpPr>
            <a:spLocks noChangeArrowheads="1"/>
          </p:cNvSpPr>
          <p:nvPr/>
        </p:nvSpPr>
        <p:spPr bwMode="auto">
          <a:xfrm>
            <a:off x="5715000" y="3962400"/>
            <a:ext cx="2514600" cy="8382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u="sng"/>
              <a:t>254: Course</a:t>
            </a:r>
          </a:p>
        </p:txBody>
      </p:sp>
      <p:sp>
        <p:nvSpPr>
          <p:cNvPr id="460817" name="Line 17"/>
          <p:cNvSpPr>
            <a:spLocks noChangeShapeType="1"/>
          </p:cNvSpPr>
          <p:nvPr/>
        </p:nvSpPr>
        <p:spPr bwMode="auto">
          <a:xfrm>
            <a:off x="3124200" y="44958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18" name="Line 18"/>
          <p:cNvSpPr>
            <a:spLocks noChangeShapeType="1"/>
          </p:cNvSpPr>
          <p:nvPr/>
        </p:nvSpPr>
        <p:spPr bwMode="auto">
          <a:xfrm flipV="1">
            <a:off x="3124200" y="4572000"/>
            <a:ext cx="2590800" cy="1600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19" name="Rectangle 19"/>
          <p:cNvSpPr>
            <a:spLocks noChangeArrowheads="1"/>
          </p:cNvSpPr>
          <p:nvPr/>
        </p:nvSpPr>
        <p:spPr bwMode="auto">
          <a:xfrm>
            <a:off x="5715000" y="5638800"/>
            <a:ext cx="2514600" cy="8382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u="sng"/>
              <a:t>253: Course</a:t>
            </a:r>
          </a:p>
        </p:txBody>
      </p:sp>
      <p:sp>
        <p:nvSpPr>
          <p:cNvPr id="460820" name="Line 20"/>
          <p:cNvSpPr>
            <a:spLocks noChangeShapeType="1"/>
          </p:cNvSpPr>
          <p:nvPr/>
        </p:nvSpPr>
        <p:spPr bwMode="auto">
          <a:xfrm>
            <a:off x="3124200" y="4648200"/>
            <a:ext cx="2590800" cy="1371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21" name="Line 21"/>
          <p:cNvSpPr>
            <a:spLocks noChangeShapeType="1"/>
          </p:cNvSpPr>
          <p:nvPr/>
        </p:nvSpPr>
        <p:spPr bwMode="auto">
          <a:xfrm>
            <a:off x="3124200" y="62484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22" name="Line 22"/>
          <p:cNvSpPr>
            <a:spLocks noChangeShapeType="1"/>
          </p:cNvSpPr>
          <p:nvPr/>
        </p:nvSpPr>
        <p:spPr bwMode="auto">
          <a:xfrm>
            <a:off x="6934200" y="4953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autoUpdateAnimBg="0"/>
      <p:bldP spid="460804" grpId="0" animBg="1" autoUpdateAnimBg="0"/>
      <p:bldP spid="460805" grpId="0" animBg="1" autoUpdateAnimBg="0"/>
      <p:bldP spid="460806" grpId="0" animBg="1"/>
      <p:bldP spid="460808" grpId="0" autoUpdateAnimBg="0"/>
      <p:bldP spid="460809" grpId="0" animBg="1"/>
      <p:bldP spid="460810" grpId="0" autoUpdateAnimBg="0"/>
      <p:bldP spid="460812" grpId="0" autoUpdateAnimBg="0"/>
      <p:bldP spid="460813" grpId="0" animBg="1" autoUpdateAnimBg="0"/>
      <p:bldP spid="460814" grpId="0" animBg="1" autoUpdateAnimBg="0"/>
      <p:bldP spid="460815" grpId="0" animBg="1"/>
      <p:bldP spid="460816" grpId="0" animBg="1" autoUpdateAnimBg="0"/>
      <p:bldP spid="460817" grpId="0" animBg="1"/>
      <p:bldP spid="460818" grpId="0" animBg="1"/>
      <p:bldP spid="460819" grpId="0" animBg="1" autoUpdateAnimBg="0"/>
      <p:bldP spid="460820" grpId="0" animBg="1"/>
      <p:bldP spid="460821" grpId="0" animBg="1"/>
      <p:bldP spid="4608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UML Class Diagrams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291C-3A9F-4E17-940C-8E2285EA2E1E}" type="slidenum">
              <a:rPr lang="he-IL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Multiplicity Indicators</a:t>
            </a:r>
          </a:p>
        </p:txBody>
      </p:sp>
      <p:graphicFrame>
        <p:nvGraphicFramePr>
          <p:cNvPr id="19528" name="Group 72"/>
          <p:cNvGraphicFramePr>
            <a:graphicFrameLocks noGrp="1"/>
          </p:cNvGraphicFramePr>
          <p:nvPr/>
        </p:nvGraphicFramePr>
        <p:xfrm>
          <a:off x="1524000" y="2590800"/>
          <a:ext cx="6096000" cy="3538538"/>
        </p:xfrm>
        <a:graphic>
          <a:graphicData uri="http://schemas.openxmlformats.org/drawingml/2006/table">
            <a:tbl>
              <a:tblPr/>
              <a:tblGrid>
                <a:gridCol w="3733800"/>
                <a:gridCol w="2362200"/>
              </a:tblGrid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Exactly one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Zero or more (unlimited)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 (0..*)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One or more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1..*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Zero or one (optional association)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Specified range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Multiple, disjoint ranges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2, 4..6, 8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847E7BCF-E9EA-4FB2-B253-B74431FC2A8B}" type="slidenum">
              <a:rPr lang="zh-CN" altLang="en-GB" smtClean="0"/>
              <a:pPr algn="l">
                <a:defRPr/>
              </a:pPr>
              <a:t>29</a:t>
            </a:fld>
            <a:endParaRPr lang="en-GB" altLang="zh-CN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mtClean="0">
                <a:latin typeface="Arial" pitchFamily="34" charset="0"/>
              </a:rPr>
              <a:t>Association - Self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pitchFamily="34" charset="0"/>
              </a:rPr>
              <a:t>An association that connects a class to itself is called a self association.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Names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676400"/>
            <a:ext cx="2057400" cy="2571750"/>
            <a:chOff x="576" y="1056"/>
            <a:chExt cx="1296" cy="1620"/>
          </a:xfrm>
        </p:grpSpPr>
        <p:sp>
          <p:nvSpPr>
            <p:cNvPr id="155652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ClassName</a:t>
              </a:r>
            </a:p>
          </p:txBody>
        </p:sp>
        <p:sp>
          <p:nvSpPr>
            <p:cNvPr id="155653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attributes</a:t>
              </a:r>
            </a:p>
          </p:txBody>
        </p:sp>
        <p:sp>
          <p:nvSpPr>
            <p:cNvPr id="155654" name="Rectangle 6"/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operations</a:t>
              </a:r>
            </a:p>
          </p:txBody>
        </p:sp>
      </p:grp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3352800" y="1600200"/>
            <a:ext cx="548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name of the class is the only required tag in the graphical representation of a class.  It always appears in the top-most compartment.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54E6198D-6410-4F2B-A109-5470B8A48C5E}" type="slidenum">
              <a:rPr lang="zh-CN" altLang="en-GB" smtClean="0"/>
              <a:pPr algn="l">
                <a:defRPr/>
              </a:pPr>
              <a:t>30</a:t>
            </a:fld>
            <a:endParaRPr lang="en-GB" altLang="zh-CN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mtClean="0">
                <a:latin typeface="Arial" pitchFamily="34" charset="0"/>
              </a:rPr>
              <a:t>Association - Self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400" smtClean="0">
                <a:latin typeface="Arial" pitchFamily="34" charset="0"/>
              </a:rPr>
              <a:t>A </a:t>
            </a:r>
            <a:r>
              <a:rPr lang="en-US" altLang="zh-TW" sz="2400" smtClean="0">
                <a:solidFill>
                  <a:schemeClr val="hlink"/>
                </a:solidFill>
                <a:latin typeface="Arial" pitchFamily="34" charset="0"/>
              </a:rPr>
              <a:t>Company </a:t>
            </a:r>
            <a:r>
              <a:rPr lang="en-US" altLang="zh-TW" sz="2400" smtClean="0">
                <a:latin typeface="Arial" pitchFamily="34" charset="0"/>
              </a:rPr>
              <a:t>has </a:t>
            </a:r>
            <a:r>
              <a:rPr lang="en-US" altLang="zh-TW" sz="2400" smtClean="0">
                <a:solidFill>
                  <a:schemeClr val="hlink"/>
                </a:solidFill>
                <a:latin typeface="Arial" pitchFamily="34" charset="0"/>
              </a:rPr>
              <a:t>Employees.</a:t>
            </a:r>
          </a:p>
          <a:p>
            <a:pPr eaLnBrk="1" hangingPunct="1"/>
            <a:r>
              <a:rPr lang="en-US" altLang="zh-TW" sz="2400" smtClean="0">
                <a:latin typeface="Arial" pitchFamily="34" charset="0"/>
              </a:rPr>
              <a:t>A </a:t>
            </a:r>
            <a:r>
              <a:rPr lang="en-US" altLang="zh-TW" sz="2400" smtClean="0">
                <a:solidFill>
                  <a:srgbClr val="438E00"/>
                </a:solidFill>
                <a:latin typeface="Arial" pitchFamily="34" charset="0"/>
              </a:rPr>
              <a:t>single</a:t>
            </a:r>
            <a:r>
              <a:rPr lang="en-US" altLang="zh-TW" sz="2400" smtClean="0">
                <a:solidFill>
                  <a:schemeClr val="hlink"/>
                </a:solidFill>
                <a:latin typeface="Arial" pitchFamily="34" charset="0"/>
              </a:rPr>
              <a:t> </a:t>
            </a:r>
            <a:r>
              <a:rPr lang="en-US" altLang="zh-TW" sz="2400" smtClean="0">
                <a:solidFill>
                  <a:srgbClr val="B50069"/>
                </a:solidFill>
                <a:latin typeface="Arial" pitchFamily="34" charset="0"/>
              </a:rPr>
              <a:t>manager </a:t>
            </a:r>
            <a:r>
              <a:rPr lang="en-US" altLang="zh-TW" sz="2400" smtClean="0">
                <a:solidFill>
                  <a:schemeClr val="hlink"/>
                </a:solidFill>
                <a:latin typeface="Arial" pitchFamily="34" charset="0"/>
              </a:rPr>
              <a:t> </a:t>
            </a:r>
            <a:r>
              <a:rPr lang="en-US" altLang="zh-TW" sz="2400" smtClean="0">
                <a:latin typeface="Arial" pitchFamily="34" charset="0"/>
              </a:rPr>
              <a:t>is responsible  for up to </a:t>
            </a:r>
            <a:r>
              <a:rPr lang="en-US" altLang="zh-TW" sz="2400" smtClean="0">
                <a:solidFill>
                  <a:srgbClr val="438E00"/>
                </a:solidFill>
                <a:latin typeface="Arial" pitchFamily="34" charset="0"/>
              </a:rPr>
              <a:t>10 </a:t>
            </a:r>
            <a:r>
              <a:rPr lang="en-US" altLang="zh-TW" sz="2400" smtClean="0">
                <a:solidFill>
                  <a:srgbClr val="B50069"/>
                </a:solidFill>
                <a:latin typeface="Arial" pitchFamily="34" charset="0"/>
              </a:rPr>
              <a:t>workers</a:t>
            </a:r>
            <a:r>
              <a:rPr lang="en-US" altLang="zh-TW" sz="2400" smtClean="0">
                <a:latin typeface="Arial" pitchFamily="34" charset="0"/>
              </a:rPr>
              <a:t>. </a:t>
            </a:r>
          </a:p>
        </p:txBody>
      </p:sp>
      <p:sp>
        <p:nvSpPr>
          <p:cNvPr id="466948" name="Freeform 4"/>
          <p:cNvSpPr>
            <a:spLocks/>
          </p:cNvSpPr>
          <p:nvPr/>
        </p:nvSpPr>
        <p:spPr bwMode="auto">
          <a:xfrm rot="16200000" flipH="1">
            <a:off x="1371600" y="5638800"/>
            <a:ext cx="152400" cy="152400"/>
          </a:xfrm>
          <a:custGeom>
            <a:avLst/>
            <a:gdLst>
              <a:gd name="T0" fmla="*/ 0 w 30"/>
              <a:gd name="T1" fmla="*/ 0 h 1"/>
              <a:gd name="T2" fmla="*/ 2147483647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6949" name="Rectangle 5"/>
          <p:cNvSpPr>
            <a:spLocks noChangeArrowheads="1"/>
          </p:cNvSpPr>
          <p:nvPr/>
        </p:nvSpPr>
        <p:spPr bwMode="auto">
          <a:xfrm>
            <a:off x="3886200" y="3276600"/>
            <a:ext cx="2819400" cy="152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800"/>
              <a:t>Employee</a:t>
            </a:r>
          </a:p>
        </p:txBody>
      </p:sp>
      <p:sp>
        <p:nvSpPr>
          <p:cNvPr id="466950" name="Line 6"/>
          <p:cNvSpPr>
            <a:spLocks noChangeShapeType="1"/>
          </p:cNvSpPr>
          <p:nvPr/>
        </p:nvSpPr>
        <p:spPr bwMode="auto">
          <a:xfrm flipH="1">
            <a:off x="2438400" y="4038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6951" name="Line 7"/>
          <p:cNvSpPr>
            <a:spLocks noChangeShapeType="1"/>
          </p:cNvSpPr>
          <p:nvPr/>
        </p:nvSpPr>
        <p:spPr bwMode="auto">
          <a:xfrm>
            <a:off x="2438400" y="4038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6952" name="Line 8"/>
          <p:cNvSpPr>
            <a:spLocks noChangeShapeType="1"/>
          </p:cNvSpPr>
          <p:nvPr/>
        </p:nvSpPr>
        <p:spPr bwMode="auto">
          <a:xfrm>
            <a:off x="2438400" y="60960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6953" name="Line 9"/>
          <p:cNvSpPr>
            <a:spLocks noChangeShapeType="1"/>
          </p:cNvSpPr>
          <p:nvPr/>
        </p:nvSpPr>
        <p:spPr bwMode="auto">
          <a:xfrm flipV="1">
            <a:off x="4724400" y="4800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2514600" y="4191000"/>
            <a:ext cx="1427163" cy="4953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manager</a:t>
            </a:r>
          </a:p>
        </p:txBody>
      </p:sp>
      <p:sp>
        <p:nvSpPr>
          <p:cNvPr id="466955" name="Text Box 11"/>
          <p:cNvSpPr txBox="1">
            <a:spLocks noChangeArrowheads="1"/>
          </p:cNvSpPr>
          <p:nvPr/>
        </p:nvSpPr>
        <p:spPr bwMode="auto">
          <a:xfrm>
            <a:off x="4860925" y="4764088"/>
            <a:ext cx="1138238" cy="4953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worker</a:t>
            </a:r>
          </a:p>
        </p:txBody>
      </p:sp>
      <p:sp>
        <p:nvSpPr>
          <p:cNvPr id="466956" name="Text Box 12"/>
          <p:cNvSpPr txBox="1">
            <a:spLocks noChangeArrowheads="1"/>
          </p:cNvSpPr>
          <p:nvPr/>
        </p:nvSpPr>
        <p:spPr bwMode="auto">
          <a:xfrm>
            <a:off x="457200" y="4648200"/>
            <a:ext cx="1865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/>
              <a:t>Responsible</a:t>
            </a:r>
          </a:p>
          <a:p>
            <a:r>
              <a:rPr lang="en-US" altLang="zh-TW" sz="2400"/>
              <a:t>for</a:t>
            </a:r>
          </a:p>
        </p:txBody>
      </p:sp>
      <p:sp>
        <p:nvSpPr>
          <p:cNvPr id="466957" name="Text Box 13"/>
          <p:cNvSpPr txBox="1">
            <a:spLocks noChangeArrowheads="1"/>
          </p:cNvSpPr>
          <p:nvPr/>
        </p:nvSpPr>
        <p:spPr bwMode="auto">
          <a:xfrm>
            <a:off x="3509963" y="3636963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466958" name="Text Box 14"/>
          <p:cNvSpPr txBox="1">
            <a:spLocks noChangeArrowheads="1"/>
          </p:cNvSpPr>
          <p:nvPr/>
        </p:nvSpPr>
        <p:spPr bwMode="auto">
          <a:xfrm>
            <a:off x="3948113" y="5008563"/>
            <a:ext cx="641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0..10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animBg="1"/>
      <p:bldP spid="466949" grpId="0" animBg="1"/>
      <p:bldP spid="466950" grpId="0" animBg="1"/>
      <p:bldP spid="466951" grpId="0" animBg="1"/>
      <p:bldP spid="466952" grpId="0" animBg="1"/>
      <p:bldP spid="466953" grpId="0" animBg="1"/>
      <p:bldP spid="466954" grpId="0" animBg="1"/>
      <p:bldP spid="466955" grpId="0" animBg="1"/>
      <p:bldP spid="466956" grpId="0"/>
      <p:bldP spid="466957" grpId="0"/>
      <p:bldP spid="4669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9D0FA0EC-E84F-45B5-9B8F-E57083ADB711}" type="slidenum">
              <a:rPr lang="zh-CN" altLang="en-GB" smtClean="0"/>
              <a:pPr algn="l">
                <a:defRPr/>
              </a:pPr>
              <a:t>31</a:t>
            </a:fld>
            <a:endParaRPr lang="en-GB" altLang="zh-CN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mtClean="0"/>
              <a:t>Association - Multiplicity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A cricket team has </a:t>
            </a:r>
            <a:r>
              <a:rPr lang="en-US" altLang="zh-TW" sz="2400" smtClean="0">
                <a:solidFill>
                  <a:srgbClr val="438E00"/>
                </a:solidFill>
              </a:rPr>
              <a:t>11 </a:t>
            </a:r>
            <a:r>
              <a:rPr lang="en-US" altLang="zh-TW" sz="2400" smtClean="0"/>
              <a:t>players. One of them is the captain.</a:t>
            </a:r>
          </a:p>
          <a:p>
            <a:pPr eaLnBrk="1" hangingPunct="1"/>
            <a:r>
              <a:rPr lang="en-US" altLang="zh-TW" sz="2400" smtClean="0"/>
              <a:t>A player can play only for</a:t>
            </a:r>
            <a:r>
              <a:rPr lang="en-US" altLang="zh-TW" sz="2400" smtClean="0">
                <a:solidFill>
                  <a:schemeClr val="folHlink"/>
                </a:solidFill>
              </a:rPr>
              <a:t> </a:t>
            </a:r>
            <a:r>
              <a:rPr lang="en-US" altLang="zh-TW" sz="2400" smtClean="0">
                <a:solidFill>
                  <a:srgbClr val="438E00"/>
                </a:solidFill>
              </a:rPr>
              <a:t>one</a:t>
            </a:r>
            <a:r>
              <a:rPr lang="en-US" altLang="zh-TW" sz="2400" smtClean="0">
                <a:solidFill>
                  <a:schemeClr val="folHlink"/>
                </a:solidFill>
              </a:rPr>
              <a:t> Team.   </a:t>
            </a:r>
          </a:p>
          <a:p>
            <a:pPr eaLnBrk="1" hangingPunct="1"/>
            <a:r>
              <a:rPr lang="en-US" altLang="zh-TW" sz="2400" smtClean="0"/>
              <a:t>The </a:t>
            </a:r>
            <a:r>
              <a:rPr lang="en-US" altLang="zh-TW" sz="2400" smtClean="0">
                <a:solidFill>
                  <a:srgbClr val="B50069"/>
                </a:solidFill>
              </a:rPr>
              <a:t>captain </a:t>
            </a:r>
            <a:r>
              <a:rPr lang="en-US" altLang="zh-TW" sz="2400" smtClean="0"/>
              <a:t>leads the </a:t>
            </a:r>
            <a:r>
              <a:rPr lang="en-US" altLang="zh-TW" sz="2400" smtClean="0">
                <a:solidFill>
                  <a:srgbClr val="B50069"/>
                </a:solidFill>
              </a:rPr>
              <a:t>team members</a:t>
            </a:r>
            <a:r>
              <a:rPr lang="en-US" altLang="zh-TW" sz="2400" smtClean="0"/>
              <a:t>.</a:t>
            </a:r>
          </a:p>
          <a:p>
            <a:pPr eaLnBrk="1" hangingPunct="1"/>
            <a:endParaRPr lang="en-US" altLang="zh-TW" sz="2400" smtClean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066800" y="4114800"/>
            <a:ext cx="1752600" cy="12541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800"/>
              <a:t>Player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7010400" y="4038600"/>
            <a:ext cx="1828800" cy="13303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800"/>
              <a:t>Team</a:t>
            </a:r>
          </a:p>
        </p:txBody>
      </p:sp>
      <p:sp>
        <p:nvSpPr>
          <p:cNvPr id="468998" name="Line 6"/>
          <p:cNvSpPr>
            <a:spLocks noChangeShapeType="1"/>
          </p:cNvSpPr>
          <p:nvPr/>
        </p:nvSpPr>
        <p:spPr bwMode="auto">
          <a:xfrm>
            <a:off x="2819400" y="5064125"/>
            <a:ext cx="41910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2879725" y="45640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 altLang="zh-TW" sz="2400"/>
          </a:p>
        </p:txBody>
      </p:sp>
      <p:sp>
        <p:nvSpPr>
          <p:cNvPr id="469000" name="Text Box 8"/>
          <p:cNvSpPr txBox="1">
            <a:spLocks noChangeArrowheads="1"/>
          </p:cNvSpPr>
          <p:nvPr/>
        </p:nvSpPr>
        <p:spPr bwMode="auto">
          <a:xfrm>
            <a:off x="3559175" y="5105400"/>
            <a:ext cx="212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     member of</a:t>
            </a:r>
          </a:p>
        </p:txBody>
      </p:sp>
      <p:sp>
        <p:nvSpPr>
          <p:cNvPr id="469001" name="Freeform 9"/>
          <p:cNvSpPr>
            <a:spLocks/>
          </p:cNvSpPr>
          <p:nvPr/>
        </p:nvSpPr>
        <p:spPr bwMode="auto">
          <a:xfrm>
            <a:off x="5845175" y="5334000"/>
            <a:ext cx="47625" cy="1588"/>
          </a:xfrm>
          <a:custGeom>
            <a:avLst/>
            <a:gdLst>
              <a:gd name="T0" fmla="*/ 0 w 30"/>
              <a:gd name="T1" fmla="*/ 0 h 1"/>
              <a:gd name="T2" fmla="*/ 2147483647 w 30"/>
              <a:gd name="T3" fmla="*/ 0 h 1"/>
              <a:gd name="T4" fmla="*/ 0 60000 65536"/>
              <a:gd name="T5" fmla="*/ 0 60000 65536"/>
              <a:gd name="T6" fmla="*/ 0 w 30"/>
              <a:gd name="T7" fmla="*/ 0 h 1"/>
              <a:gd name="T8" fmla="*/ 30 w 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" h="1">
                <a:moveTo>
                  <a:pt x="0" y="0"/>
                </a:moveTo>
                <a:lnTo>
                  <a:pt x="30" y="0"/>
                </a:lnTo>
              </a:path>
            </a:pathLst>
          </a:cu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9002" name="Text Box 10"/>
          <p:cNvSpPr txBox="1">
            <a:spLocks noChangeArrowheads="1"/>
          </p:cNvSpPr>
          <p:nvPr/>
        </p:nvSpPr>
        <p:spPr bwMode="auto">
          <a:xfrm>
            <a:off x="2667000" y="5181600"/>
            <a:ext cx="1227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5486400" y="4572000"/>
            <a:ext cx="142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 altLang="zh-TW" sz="2400"/>
          </a:p>
        </p:txBody>
      </p:sp>
      <p:sp>
        <p:nvSpPr>
          <p:cNvPr id="469004" name="Text Box 12"/>
          <p:cNvSpPr txBox="1">
            <a:spLocks noChangeArrowheads="1"/>
          </p:cNvSpPr>
          <p:nvPr/>
        </p:nvSpPr>
        <p:spPr bwMode="auto">
          <a:xfrm>
            <a:off x="6553200" y="51054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69005" name="Line 13"/>
          <p:cNvSpPr>
            <a:spLocks noChangeShapeType="1"/>
          </p:cNvSpPr>
          <p:nvPr/>
        </p:nvSpPr>
        <p:spPr bwMode="auto">
          <a:xfrm>
            <a:off x="2797175" y="4419600"/>
            <a:ext cx="41910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9006" name="Text Box 14"/>
          <p:cNvSpPr txBox="1">
            <a:spLocks noChangeArrowheads="1"/>
          </p:cNvSpPr>
          <p:nvPr/>
        </p:nvSpPr>
        <p:spPr bwMode="auto">
          <a:xfrm>
            <a:off x="2932113" y="3962400"/>
            <a:ext cx="858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Captain</a:t>
            </a:r>
          </a:p>
        </p:txBody>
      </p:sp>
      <p:sp>
        <p:nvSpPr>
          <p:cNvPr id="469007" name="Text Box 15"/>
          <p:cNvSpPr txBox="1">
            <a:spLocks noChangeArrowheads="1"/>
          </p:cNvSpPr>
          <p:nvPr/>
        </p:nvSpPr>
        <p:spPr bwMode="auto">
          <a:xfrm>
            <a:off x="6518275" y="4475163"/>
            <a:ext cx="530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0..1</a:t>
            </a:r>
          </a:p>
        </p:txBody>
      </p:sp>
      <p:sp>
        <p:nvSpPr>
          <p:cNvPr id="469008" name="Text Box 16"/>
          <p:cNvSpPr txBox="1">
            <a:spLocks noChangeArrowheads="1"/>
          </p:cNvSpPr>
          <p:nvPr/>
        </p:nvSpPr>
        <p:spPr bwMode="auto">
          <a:xfrm>
            <a:off x="2824163" y="4398963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469009" name="Line 17"/>
          <p:cNvSpPr>
            <a:spLocks noChangeShapeType="1"/>
          </p:cNvSpPr>
          <p:nvPr/>
        </p:nvSpPr>
        <p:spPr bwMode="auto">
          <a:xfrm flipH="1">
            <a:off x="304800" y="4800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9010" name="Line 18"/>
          <p:cNvSpPr>
            <a:spLocks noChangeShapeType="1"/>
          </p:cNvSpPr>
          <p:nvPr/>
        </p:nvSpPr>
        <p:spPr bwMode="auto">
          <a:xfrm>
            <a:off x="304800" y="48006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9011" name="Line 19"/>
          <p:cNvSpPr>
            <a:spLocks noChangeShapeType="1"/>
          </p:cNvSpPr>
          <p:nvPr/>
        </p:nvSpPr>
        <p:spPr bwMode="auto">
          <a:xfrm>
            <a:off x="304800" y="63246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9012" name="Line 20"/>
          <p:cNvSpPr>
            <a:spLocks noChangeShapeType="1"/>
          </p:cNvSpPr>
          <p:nvPr/>
        </p:nvSpPr>
        <p:spPr bwMode="auto">
          <a:xfrm flipV="1">
            <a:off x="2057400" y="54102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9013" name="Text Box 21"/>
          <p:cNvSpPr txBox="1">
            <a:spLocks noChangeArrowheads="1"/>
          </p:cNvSpPr>
          <p:nvPr/>
        </p:nvSpPr>
        <p:spPr bwMode="auto">
          <a:xfrm>
            <a:off x="2133600" y="5486400"/>
            <a:ext cx="858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Captain</a:t>
            </a:r>
          </a:p>
        </p:txBody>
      </p:sp>
      <p:sp>
        <p:nvSpPr>
          <p:cNvPr id="469014" name="Text Box 22"/>
          <p:cNvSpPr txBox="1">
            <a:spLocks noChangeArrowheads="1"/>
          </p:cNvSpPr>
          <p:nvPr/>
        </p:nvSpPr>
        <p:spPr bwMode="auto">
          <a:xfrm>
            <a:off x="0" y="4114800"/>
            <a:ext cx="9112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Team </a:t>
            </a:r>
          </a:p>
          <a:p>
            <a:r>
              <a:rPr lang="en-US" altLang="zh-TW"/>
              <a:t>Member</a:t>
            </a:r>
          </a:p>
        </p:txBody>
      </p:sp>
      <p:sp>
        <p:nvSpPr>
          <p:cNvPr id="469015" name="Text Box 23"/>
          <p:cNvSpPr txBox="1">
            <a:spLocks noChangeArrowheads="1"/>
          </p:cNvSpPr>
          <p:nvPr/>
        </p:nvSpPr>
        <p:spPr bwMode="auto">
          <a:xfrm>
            <a:off x="457200" y="63246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Leads</a:t>
            </a:r>
          </a:p>
        </p:txBody>
      </p:sp>
      <p:sp>
        <p:nvSpPr>
          <p:cNvPr id="469016" name="AutoShape 24"/>
          <p:cNvSpPr>
            <a:spLocks noChangeArrowheads="1"/>
          </p:cNvSpPr>
          <p:nvPr/>
        </p:nvSpPr>
        <p:spPr bwMode="auto">
          <a:xfrm rot="5256844" flipV="1">
            <a:off x="228600" y="6553200"/>
            <a:ext cx="381000" cy="762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9017" name="Text Box 25"/>
          <p:cNvSpPr txBox="1">
            <a:spLocks noChangeArrowheads="1"/>
          </p:cNvSpPr>
          <p:nvPr/>
        </p:nvSpPr>
        <p:spPr bwMode="auto">
          <a:xfrm>
            <a:off x="1757363" y="5618163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469018" name="Text Box 26"/>
          <p:cNvSpPr txBox="1">
            <a:spLocks noChangeArrowheads="1"/>
          </p:cNvSpPr>
          <p:nvPr/>
        </p:nvSpPr>
        <p:spPr bwMode="auto">
          <a:xfrm>
            <a:off x="635000" y="4856163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autoUpdateAnimBg="0"/>
      <p:bldP spid="468996" grpId="0" animBg="1" autoUpdateAnimBg="0"/>
      <p:bldP spid="468997" grpId="0" animBg="1" autoUpdateAnimBg="0"/>
      <p:bldP spid="468998" grpId="0" animBg="1"/>
      <p:bldP spid="469000" grpId="0" autoUpdateAnimBg="0"/>
      <p:bldP spid="469001" grpId="0" animBg="1"/>
      <p:bldP spid="469002" grpId="0" autoUpdateAnimBg="0"/>
      <p:bldP spid="469004" grpId="0" autoUpdateAnimBg="0"/>
      <p:bldP spid="469005" grpId="0" animBg="1"/>
      <p:bldP spid="469006" grpId="0" autoUpdateAnimBg="0"/>
      <p:bldP spid="469007" grpId="0" autoUpdateAnimBg="0"/>
      <p:bldP spid="469008" grpId="0" autoUpdateAnimBg="0"/>
      <p:bldP spid="469009" grpId="0" animBg="1"/>
      <p:bldP spid="469010" grpId="0" animBg="1"/>
      <p:bldP spid="469011" grpId="0" animBg="1"/>
      <p:bldP spid="469012" grpId="0" animBg="1"/>
      <p:bldP spid="469013" grpId="0" autoUpdateAnimBg="0"/>
      <p:bldP spid="469014" grpId="0" autoUpdateAnimBg="0"/>
      <p:bldP spid="469015" grpId="0" autoUpdateAnimBg="0"/>
      <p:bldP spid="469016" grpId="0" animBg="1"/>
      <p:bldP spid="469017" grpId="0" autoUpdateAnimBg="0"/>
      <p:bldP spid="46901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6707E247-D029-44B9-A823-EBD21403C9B1}" type="slidenum">
              <a:rPr lang="zh-CN" altLang="en-GB" smtClean="0"/>
              <a:pPr algn="l">
                <a:defRPr/>
              </a:pPr>
              <a:t>32</a:t>
            </a:fld>
            <a:endParaRPr lang="en-GB" altLang="zh-CN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mtClean="0">
                <a:latin typeface="Arial" pitchFamily="34" charset="0"/>
              </a:rPr>
              <a:t>Class Diagram - Example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Draw a class diagram for a information modeling system for a school.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School has one or more Departments.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Department offers one or more Subjects.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 particular subject will be offered by only one department.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Department has instructors and instructors can work for one or more departments.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Student can enrol in upto 5 subjects in a School.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Instructors can teach upto 3 subjects.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same subject can be taught by different instructors.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Students can be enrolled in more than one school.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BDC509D0-A751-4B8A-8222-A9BB55CBD2DE}" type="slidenum">
              <a:rPr lang="zh-CN" altLang="en-GB" smtClean="0"/>
              <a:pPr algn="l">
                <a:defRPr/>
              </a:pPr>
              <a:t>33</a:t>
            </a:fld>
            <a:endParaRPr lang="en-GB" altLang="zh-CN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791575" cy="990600"/>
          </a:xfrm>
        </p:spPr>
        <p:txBody>
          <a:bodyPr/>
          <a:lstStyle/>
          <a:p>
            <a:pPr algn="l" eaLnBrk="1" hangingPunct="1"/>
            <a:r>
              <a:rPr lang="en-US" altLang="zh-TW" smtClean="0">
                <a:latin typeface="Arial" pitchFamily="34" charset="0"/>
              </a:rPr>
              <a:t>Class Diagram - Example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8077200" cy="4456113"/>
          </a:xfrm>
        </p:spPr>
        <p:txBody>
          <a:bodyPr/>
          <a:lstStyle/>
          <a:p>
            <a:pPr lvl="1" eaLnBrk="1" hangingPunct="1"/>
            <a:r>
              <a:rPr lang="en-US" altLang="zh-TW" dirty="0" smtClean="0">
                <a:solidFill>
                  <a:srgbClr val="7030A0"/>
                </a:solidFill>
              </a:rPr>
              <a:t>School has one or more Departments.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2243138"/>
            <a:ext cx="8229600" cy="1033462"/>
            <a:chOff x="288" y="1413"/>
            <a:chExt cx="5184" cy="651"/>
          </a:xfrm>
        </p:grpSpPr>
        <p:sp>
          <p:nvSpPr>
            <p:cNvPr id="31763" name="Text Box 5"/>
            <p:cNvSpPr txBox="1">
              <a:spLocks noChangeArrowheads="1"/>
            </p:cNvSpPr>
            <p:nvPr/>
          </p:nvSpPr>
          <p:spPr bwMode="auto">
            <a:xfrm>
              <a:off x="1574" y="1536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1764" name="Rectangle 6"/>
            <p:cNvSpPr>
              <a:spLocks noChangeArrowheads="1"/>
            </p:cNvSpPr>
            <p:nvPr/>
          </p:nvSpPr>
          <p:spPr bwMode="auto">
            <a:xfrm>
              <a:off x="3216" y="1541"/>
              <a:ext cx="8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1765" name="Rectangle 7"/>
            <p:cNvSpPr>
              <a:spLocks noChangeArrowheads="1"/>
            </p:cNvSpPr>
            <p:nvPr/>
          </p:nvSpPr>
          <p:spPr bwMode="auto">
            <a:xfrm>
              <a:off x="288" y="1440"/>
              <a:ext cx="1104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800"/>
                <a:t>School</a:t>
              </a:r>
            </a:p>
          </p:txBody>
        </p:sp>
        <p:sp>
          <p:nvSpPr>
            <p:cNvPr id="31766" name="Rectangle 8"/>
            <p:cNvSpPr>
              <a:spLocks noChangeArrowheads="1"/>
            </p:cNvSpPr>
            <p:nvPr/>
          </p:nvSpPr>
          <p:spPr bwMode="auto">
            <a:xfrm>
              <a:off x="4032" y="1488"/>
              <a:ext cx="1440" cy="4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800"/>
                <a:t>Department</a:t>
              </a:r>
            </a:p>
          </p:txBody>
        </p:sp>
        <p:sp>
          <p:nvSpPr>
            <p:cNvPr id="31767" name="Line 9"/>
            <p:cNvSpPr>
              <a:spLocks noChangeShapeType="1"/>
            </p:cNvSpPr>
            <p:nvPr/>
          </p:nvSpPr>
          <p:spPr bwMode="auto">
            <a:xfrm>
              <a:off x="1392" y="1728"/>
              <a:ext cx="264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Text Box 10"/>
            <p:cNvSpPr txBox="1">
              <a:spLocks noChangeArrowheads="1"/>
            </p:cNvSpPr>
            <p:nvPr/>
          </p:nvSpPr>
          <p:spPr bwMode="auto">
            <a:xfrm>
              <a:off x="1430" y="1413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1769" name="Text Box 11"/>
            <p:cNvSpPr txBox="1">
              <a:spLocks noChangeArrowheads="1"/>
            </p:cNvSpPr>
            <p:nvPr/>
          </p:nvSpPr>
          <p:spPr bwMode="auto">
            <a:xfrm>
              <a:off x="2102" y="1749"/>
              <a:ext cx="7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     has</a:t>
              </a:r>
            </a:p>
          </p:txBody>
        </p:sp>
        <p:sp>
          <p:nvSpPr>
            <p:cNvPr id="31770" name="Freeform 12"/>
            <p:cNvSpPr>
              <a:spLocks/>
            </p:cNvSpPr>
            <p:nvPr/>
          </p:nvSpPr>
          <p:spPr bwMode="auto">
            <a:xfrm>
              <a:off x="3024" y="1920"/>
              <a:ext cx="30" cy="1"/>
            </a:xfrm>
            <a:custGeom>
              <a:avLst/>
              <a:gdLst>
                <a:gd name="T0" fmla="*/ 0 w 30"/>
                <a:gd name="T1" fmla="*/ 0 h 1"/>
                <a:gd name="T2" fmla="*/ 30 w 30"/>
                <a:gd name="T3" fmla="*/ 0 h 1"/>
                <a:gd name="T4" fmla="*/ 0 60000 65536"/>
                <a:gd name="T5" fmla="*/ 0 60000 65536"/>
                <a:gd name="T6" fmla="*/ 0 w 30"/>
                <a:gd name="T7" fmla="*/ 0 h 1"/>
                <a:gd name="T8" fmla="*/ 30 w 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1">
                  <a:moveTo>
                    <a:pt x="0" y="0"/>
                  </a:moveTo>
                  <a:lnTo>
                    <a:pt x="30" y="0"/>
                  </a:lnTo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Text Box 13"/>
            <p:cNvSpPr txBox="1">
              <a:spLocks noChangeArrowheads="1"/>
            </p:cNvSpPr>
            <p:nvPr/>
          </p:nvSpPr>
          <p:spPr bwMode="auto">
            <a:xfrm>
              <a:off x="1344" y="177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1772" name="Rectangle 14"/>
            <p:cNvSpPr>
              <a:spLocks noChangeArrowheads="1"/>
            </p:cNvSpPr>
            <p:nvPr/>
          </p:nvSpPr>
          <p:spPr bwMode="auto">
            <a:xfrm>
              <a:off x="3072" y="1418"/>
              <a:ext cx="8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1773" name="Text Box 15"/>
            <p:cNvSpPr txBox="1">
              <a:spLocks noChangeArrowheads="1"/>
            </p:cNvSpPr>
            <p:nvPr/>
          </p:nvSpPr>
          <p:spPr bwMode="auto">
            <a:xfrm>
              <a:off x="3634" y="1754"/>
              <a:ext cx="4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chemeClr val="hlink"/>
                  </a:solidFill>
                </a:rPr>
                <a:t>1..*</a:t>
              </a:r>
            </a:p>
          </p:txBody>
        </p:sp>
      </p:grpSp>
      <p:sp>
        <p:nvSpPr>
          <p:cNvPr id="439312" name="Rectangle 16"/>
          <p:cNvSpPr>
            <a:spLocks noChangeArrowheads="1"/>
          </p:cNvSpPr>
          <p:nvPr/>
        </p:nvSpPr>
        <p:spPr bwMode="auto">
          <a:xfrm>
            <a:off x="381000" y="3686175"/>
            <a:ext cx="9305925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7030A0"/>
                </a:solidFill>
              </a:rPr>
              <a:t>Department offers one or more Subjects.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TW" sz="2800" dirty="0">
                <a:solidFill>
                  <a:srgbClr val="7030A0"/>
                </a:solidFill>
              </a:rPr>
              <a:t> A particular subject will be offered by only one department.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" y="5257800"/>
            <a:ext cx="8418513" cy="1074738"/>
            <a:chOff x="240" y="3312"/>
            <a:chExt cx="5303" cy="677"/>
          </a:xfrm>
        </p:grpSpPr>
        <p:sp>
          <p:nvSpPr>
            <p:cNvPr id="31752" name="Text Box 18"/>
            <p:cNvSpPr txBox="1">
              <a:spLocks noChangeArrowheads="1"/>
            </p:cNvSpPr>
            <p:nvPr/>
          </p:nvSpPr>
          <p:spPr bwMode="auto">
            <a:xfrm>
              <a:off x="1677" y="3435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1753" name="Rectangle 19"/>
            <p:cNvSpPr>
              <a:spLocks noChangeArrowheads="1"/>
            </p:cNvSpPr>
            <p:nvPr/>
          </p:nvSpPr>
          <p:spPr bwMode="auto">
            <a:xfrm>
              <a:off x="3240" y="344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1754" name="Rectangle 20"/>
            <p:cNvSpPr>
              <a:spLocks noChangeArrowheads="1"/>
            </p:cNvSpPr>
            <p:nvPr/>
          </p:nvSpPr>
          <p:spPr bwMode="auto">
            <a:xfrm>
              <a:off x="240" y="3339"/>
              <a:ext cx="1265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800"/>
                <a:t>Department</a:t>
              </a:r>
            </a:p>
          </p:txBody>
        </p:sp>
        <p:sp>
          <p:nvSpPr>
            <p:cNvPr id="31755" name="Rectangle 21"/>
            <p:cNvSpPr>
              <a:spLocks noChangeArrowheads="1"/>
            </p:cNvSpPr>
            <p:nvPr/>
          </p:nvSpPr>
          <p:spPr bwMode="auto">
            <a:xfrm>
              <a:off x="4080" y="3408"/>
              <a:ext cx="1463" cy="4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800"/>
                <a:t>Subject</a:t>
              </a:r>
            </a:p>
          </p:txBody>
        </p:sp>
        <p:sp>
          <p:nvSpPr>
            <p:cNvPr id="31756" name="Line 22"/>
            <p:cNvSpPr>
              <a:spLocks noChangeShapeType="1"/>
            </p:cNvSpPr>
            <p:nvPr/>
          </p:nvSpPr>
          <p:spPr bwMode="auto">
            <a:xfrm>
              <a:off x="1488" y="3600"/>
              <a:ext cx="2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Text Box 23"/>
            <p:cNvSpPr txBox="1">
              <a:spLocks noChangeArrowheads="1"/>
            </p:cNvSpPr>
            <p:nvPr/>
          </p:nvSpPr>
          <p:spPr bwMode="auto">
            <a:xfrm>
              <a:off x="1537" y="3312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1758" name="Text Box 24"/>
            <p:cNvSpPr txBox="1">
              <a:spLocks noChangeArrowheads="1"/>
            </p:cNvSpPr>
            <p:nvPr/>
          </p:nvSpPr>
          <p:spPr bwMode="auto">
            <a:xfrm>
              <a:off x="2164" y="3648"/>
              <a:ext cx="8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     offers</a:t>
              </a:r>
            </a:p>
          </p:txBody>
        </p:sp>
        <p:sp>
          <p:nvSpPr>
            <p:cNvPr id="31759" name="Freeform 25"/>
            <p:cNvSpPr>
              <a:spLocks/>
            </p:cNvSpPr>
            <p:nvPr/>
          </p:nvSpPr>
          <p:spPr bwMode="auto">
            <a:xfrm>
              <a:off x="3074" y="3819"/>
              <a:ext cx="47" cy="1"/>
            </a:xfrm>
            <a:custGeom>
              <a:avLst/>
              <a:gdLst>
                <a:gd name="T0" fmla="*/ 0 w 30"/>
                <a:gd name="T1" fmla="*/ 0 h 1"/>
                <a:gd name="T2" fmla="*/ 116 w 30"/>
                <a:gd name="T3" fmla="*/ 0 h 1"/>
                <a:gd name="T4" fmla="*/ 0 60000 65536"/>
                <a:gd name="T5" fmla="*/ 0 60000 65536"/>
                <a:gd name="T6" fmla="*/ 0 w 30"/>
                <a:gd name="T7" fmla="*/ 0 h 1"/>
                <a:gd name="T8" fmla="*/ 30 w 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1">
                  <a:moveTo>
                    <a:pt x="0" y="0"/>
                  </a:moveTo>
                  <a:lnTo>
                    <a:pt x="30" y="0"/>
                  </a:lnTo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Text Box 26"/>
            <p:cNvSpPr txBox="1">
              <a:spLocks noChangeArrowheads="1"/>
            </p:cNvSpPr>
            <p:nvPr/>
          </p:nvSpPr>
          <p:spPr bwMode="auto">
            <a:xfrm>
              <a:off x="1488" y="3696"/>
              <a:ext cx="439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1761" name="Rectangle 27"/>
            <p:cNvSpPr>
              <a:spLocks noChangeArrowheads="1"/>
            </p:cNvSpPr>
            <p:nvPr/>
          </p:nvSpPr>
          <p:spPr bwMode="auto">
            <a:xfrm>
              <a:off x="3100" y="3317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1762" name="Text Box 28"/>
            <p:cNvSpPr txBox="1">
              <a:spLocks noChangeArrowheads="1"/>
            </p:cNvSpPr>
            <p:nvPr/>
          </p:nvSpPr>
          <p:spPr bwMode="auto">
            <a:xfrm>
              <a:off x="3669" y="3653"/>
              <a:ext cx="4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chemeClr val="hlink"/>
                  </a:solidFill>
                </a:rPr>
                <a:t>1..*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 autoUpdateAnimBg="0" advAuto="0"/>
      <p:bldP spid="43931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5FC5C8F0-5C4E-4A29-B800-0696FD916BE8}" type="slidenum">
              <a:rPr lang="zh-CN" altLang="en-GB" smtClean="0"/>
              <a:pPr algn="l">
                <a:defRPr/>
              </a:pPr>
              <a:t>34</a:t>
            </a:fld>
            <a:endParaRPr lang="en-GB" altLang="zh-CN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791575" cy="990600"/>
          </a:xfrm>
        </p:spPr>
        <p:txBody>
          <a:bodyPr/>
          <a:lstStyle/>
          <a:p>
            <a:pPr algn="l" eaLnBrk="1" hangingPunct="1"/>
            <a:r>
              <a:rPr lang="en-US" altLang="zh-TW" smtClean="0">
                <a:latin typeface="Arial" pitchFamily="34" charset="0"/>
              </a:rPr>
              <a:t>Class Diagram - Example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8077200" cy="4456113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rgbClr val="7030A0"/>
                </a:solidFill>
              </a:rPr>
              <a:t>Department has Instructors and instructors can work for one or more departments.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2971800"/>
            <a:ext cx="8534400" cy="1074738"/>
            <a:chOff x="144" y="1680"/>
            <a:chExt cx="5376" cy="677"/>
          </a:xfrm>
        </p:grpSpPr>
        <p:sp>
          <p:nvSpPr>
            <p:cNvPr id="32787" name="Text Box 5"/>
            <p:cNvSpPr txBox="1">
              <a:spLocks noChangeArrowheads="1"/>
            </p:cNvSpPr>
            <p:nvPr/>
          </p:nvSpPr>
          <p:spPr bwMode="auto">
            <a:xfrm>
              <a:off x="2064" y="2064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/>
                <a:t>assigned to</a:t>
              </a:r>
            </a:p>
          </p:txBody>
        </p:sp>
        <p:sp>
          <p:nvSpPr>
            <p:cNvPr id="32788" name="Text Box 6"/>
            <p:cNvSpPr txBox="1">
              <a:spLocks noChangeArrowheads="1"/>
            </p:cNvSpPr>
            <p:nvPr/>
          </p:nvSpPr>
          <p:spPr bwMode="auto">
            <a:xfrm>
              <a:off x="1383" y="2069"/>
              <a:ext cx="6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>
                  <a:solidFill>
                    <a:schemeClr val="hlink"/>
                  </a:solidFill>
                </a:rPr>
                <a:t>1..*</a:t>
              </a:r>
            </a:p>
          </p:txBody>
        </p:sp>
        <p:sp>
          <p:nvSpPr>
            <p:cNvPr id="32789" name="Text Box 7"/>
            <p:cNvSpPr txBox="1">
              <a:spLocks noChangeArrowheads="1"/>
            </p:cNvSpPr>
            <p:nvPr/>
          </p:nvSpPr>
          <p:spPr bwMode="auto">
            <a:xfrm>
              <a:off x="1658" y="1803"/>
              <a:ext cx="1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2790" name="Rectangle 8"/>
            <p:cNvSpPr>
              <a:spLocks noChangeArrowheads="1"/>
            </p:cNvSpPr>
            <p:nvPr/>
          </p:nvSpPr>
          <p:spPr bwMode="auto">
            <a:xfrm>
              <a:off x="3285" y="1808"/>
              <a:ext cx="8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2791" name="Rectangle 9"/>
            <p:cNvSpPr>
              <a:spLocks noChangeArrowheads="1"/>
            </p:cNvSpPr>
            <p:nvPr/>
          </p:nvSpPr>
          <p:spPr bwMode="auto">
            <a:xfrm>
              <a:off x="144" y="1707"/>
              <a:ext cx="1334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800"/>
                <a:t>Instructor</a:t>
              </a:r>
            </a:p>
          </p:txBody>
        </p:sp>
        <p:sp>
          <p:nvSpPr>
            <p:cNvPr id="32792" name="Rectangle 10"/>
            <p:cNvSpPr>
              <a:spLocks noChangeArrowheads="1"/>
            </p:cNvSpPr>
            <p:nvPr/>
          </p:nvSpPr>
          <p:spPr bwMode="auto">
            <a:xfrm>
              <a:off x="4093" y="1755"/>
              <a:ext cx="1427" cy="4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800"/>
                <a:t>Department</a:t>
              </a:r>
            </a:p>
          </p:txBody>
        </p:sp>
        <p:sp>
          <p:nvSpPr>
            <p:cNvPr id="32793" name="Line 11"/>
            <p:cNvSpPr>
              <a:spLocks noChangeShapeType="1"/>
            </p:cNvSpPr>
            <p:nvPr/>
          </p:nvSpPr>
          <p:spPr bwMode="auto">
            <a:xfrm>
              <a:off x="1478" y="1995"/>
              <a:ext cx="261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Text Box 12"/>
            <p:cNvSpPr txBox="1">
              <a:spLocks noChangeArrowheads="1"/>
            </p:cNvSpPr>
            <p:nvPr/>
          </p:nvSpPr>
          <p:spPr bwMode="auto">
            <a:xfrm>
              <a:off x="1515" y="1680"/>
              <a:ext cx="1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2795" name="Freeform 13"/>
            <p:cNvSpPr>
              <a:spLocks/>
            </p:cNvSpPr>
            <p:nvPr/>
          </p:nvSpPr>
          <p:spPr bwMode="auto">
            <a:xfrm>
              <a:off x="3264" y="2208"/>
              <a:ext cx="29" cy="1"/>
            </a:xfrm>
            <a:custGeom>
              <a:avLst/>
              <a:gdLst>
                <a:gd name="T0" fmla="*/ 0 w 30"/>
                <a:gd name="T1" fmla="*/ 0 h 1"/>
                <a:gd name="T2" fmla="*/ 27 w 30"/>
                <a:gd name="T3" fmla="*/ 0 h 1"/>
                <a:gd name="T4" fmla="*/ 0 60000 65536"/>
                <a:gd name="T5" fmla="*/ 0 60000 65536"/>
                <a:gd name="T6" fmla="*/ 0 w 30"/>
                <a:gd name="T7" fmla="*/ 0 h 1"/>
                <a:gd name="T8" fmla="*/ 30 w 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1">
                  <a:moveTo>
                    <a:pt x="0" y="0"/>
                  </a:moveTo>
                  <a:lnTo>
                    <a:pt x="30" y="0"/>
                  </a:lnTo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Rectangle 14"/>
            <p:cNvSpPr>
              <a:spLocks noChangeArrowheads="1"/>
            </p:cNvSpPr>
            <p:nvPr/>
          </p:nvSpPr>
          <p:spPr bwMode="auto">
            <a:xfrm>
              <a:off x="3142" y="1685"/>
              <a:ext cx="8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2797" name="Text Box 15"/>
            <p:cNvSpPr txBox="1">
              <a:spLocks noChangeArrowheads="1"/>
            </p:cNvSpPr>
            <p:nvPr/>
          </p:nvSpPr>
          <p:spPr bwMode="auto">
            <a:xfrm>
              <a:off x="3697" y="2021"/>
              <a:ext cx="4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chemeClr val="hlink"/>
                  </a:solidFill>
                </a:rPr>
                <a:t>1..*</a:t>
              </a:r>
            </a:p>
          </p:txBody>
        </p:sp>
      </p:grpSp>
      <p:sp>
        <p:nvSpPr>
          <p:cNvPr id="440336" name="Rectangle 16"/>
          <p:cNvSpPr>
            <a:spLocks noChangeArrowheads="1"/>
          </p:cNvSpPr>
          <p:nvPr/>
        </p:nvSpPr>
        <p:spPr bwMode="auto">
          <a:xfrm>
            <a:off x="0" y="3733800"/>
            <a:ext cx="9305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altLang="zh-TW" sz="2800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7030A0"/>
                </a:solidFill>
              </a:rPr>
              <a:t>Student can </a:t>
            </a:r>
            <a:r>
              <a:rPr lang="en-US" altLang="zh-TW" sz="2800" dirty="0" smtClean="0">
                <a:solidFill>
                  <a:srgbClr val="7030A0"/>
                </a:solidFill>
              </a:rPr>
              <a:t>enroll </a:t>
            </a:r>
            <a:r>
              <a:rPr lang="en-US" altLang="zh-TW" sz="2800" dirty="0">
                <a:solidFill>
                  <a:srgbClr val="7030A0"/>
                </a:solidFill>
              </a:rPr>
              <a:t>in </a:t>
            </a:r>
            <a:r>
              <a:rPr lang="en-US" altLang="zh-TW" sz="2800" dirty="0" err="1">
                <a:solidFill>
                  <a:srgbClr val="7030A0"/>
                </a:solidFill>
              </a:rPr>
              <a:t>upto</a:t>
            </a:r>
            <a:r>
              <a:rPr lang="en-US" altLang="zh-TW" sz="2800" dirty="0">
                <a:solidFill>
                  <a:srgbClr val="7030A0"/>
                </a:solidFill>
              </a:rPr>
              <a:t> 5 Subjects</a:t>
            </a:r>
            <a:r>
              <a:rPr lang="en-US" altLang="zh-TW" sz="2800" dirty="0">
                <a:solidFill>
                  <a:srgbClr val="FC0128"/>
                </a:solidFill>
              </a:rPr>
              <a:t>.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23863" y="5249863"/>
            <a:ext cx="8418512" cy="1074737"/>
            <a:chOff x="267" y="3307"/>
            <a:chExt cx="5303" cy="677"/>
          </a:xfrm>
        </p:grpSpPr>
        <p:sp>
          <p:nvSpPr>
            <p:cNvPr id="32776" name="Text Box 18"/>
            <p:cNvSpPr txBox="1">
              <a:spLocks noChangeArrowheads="1"/>
            </p:cNvSpPr>
            <p:nvPr/>
          </p:nvSpPr>
          <p:spPr bwMode="auto">
            <a:xfrm>
              <a:off x="1704" y="343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2777" name="Rectangle 19"/>
            <p:cNvSpPr>
              <a:spLocks noChangeArrowheads="1"/>
            </p:cNvSpPr>
            <p:nvPr/>
          </p:nvSpPr>
          <p:spPr bwMode="auto">
            <a:xfrm>
              <a:off x="3267" y="3435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2778" name="Rectangle 20"/>
            <p:cNvSpPr>
              <a:spLocks noChangeArrowheads="1"/>
            </p:cNvSpPr>
            <p:nvPr/>
          </p:nvSpPr>
          <p:spPr bwMode="auto">
            <a:xfrm>
              <a:off x="267" y="3334"/>
              <a:ext cx="1265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800"/>
                <a:t>Student</a:t>
              </a:r>
            </a:p>
          </p:txBody>
        </p:sp>
        <p:sp>
          <p:nvSpPr>
            <p:cNvPr id="32779" name="Rectangle 21"/>
            <p:cNvSpPr>
              <a:spLocks noChangeArrowheads="1"/>
            </p:cNvSpPr>
            <p:nvPr/>
          </p:nvSpPr>
          <p:spPr bwMode="auto">
            <a:xfrm>
              <a:off x="4107" y="3403"/>
              <a:ext cx="1463" cy="4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800"/>
                <a:t>Subject</a:t>
              </a:r>
            </a:p>
          </p:txBody>
        </p:sp>
        <p:sp>
          <p:nvSpPr>
            <p:cNvPr id="32780" name="Line 22"/>
            <p:cNvSpPr>
              <a:spLocks noChangeShapeType="1"/>
            </p:cNvSpPr>
            <p:nvPr/>
          </p:nvSpPr>
          <p:spPr bwMode="auto">
            <a:xfrm flipV="1">
              <a:off x="1536" y="3600"/>
              <a:ext cx="25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Text Box 23"/>
            <p:cNvSpPr txBox="1">
              <a:spLocks noChangeArrowheads="1"/>
            </p:cNvSpPr>
            <p:nvPr/>
          </p:nvSpPr>
          <p:spPr bwMode="auto">
            <a:xfrm>
              <a:off x="1564" y="3307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2782" name="Text Box 24"/>
            <p:cNvSpPr txBox="1">
              <a:spLocks noChangeArrowheads="1"/>
            </p:cNvSpPr>
            <p:nvPr/>
          </p:nvSpPr>
          <p:spPr bwMode="auto">
            <a:xfrm>
              <a:off x="2191" y="3643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     takes</a:t>
              </a:r>
            </a:p>
          </p:txBody>
        </p:sp>
        <p:sp>
          <p:nvSpPr>
            <p:cNvPr id="32783" name="Freeform 25"/>
            <p:cNvSpPr>
              <a:spLocks/>
            </p:cNvSpPr>
            <p:nvPr/>
          </p:nvSpPr>
          <p:spPr bwMode="auto">
            <a:xfrm>
              <a:off x="3101" y="3814"/>
              <a:ext cx="47" cy="1"/>
            </a:xfrm>
            <a:custGeom>
              <a:avLst/>
              <a:gdLst>
                <a:gd name="T0" fmla="*/ 0 w 30"/>
                <a:gd name="T1" fmla="*/ 0 h 1"/>
                <a:gd name="T2" fmla="*/ 116 w 30"/>
                <a:gd name="T3" fmla="*/ 0 h 1"/>
                <a:gd name="T4" fmla="*/ 0 60000 65536"/>
                <a:gd name="T5" fmla="*/ 0 60000 65536"/>
                <a:gd name="T6" fmla="*/ 0 w 30"/>
                <a:gd name="T7" fmla="*/ 0 h 1"/>
                <a:gd name="T8" fmla="*/ 30 w 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1">
                  <a:moveTo>
                    <a:pt x="0" y="0"/>
                  </a:moveTo>
                  <a:lnTo>
                    <a:pt x="30" y="0"/>
                  </a:lnTo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Text Box 26"/>
            <p:cNvSpPr txBox="1">
              <a:spLocks noChangeArrowheads="1"/>
            </p:cNvSpPr>
            <p:nvPr/>
          </p:nvSpPr>
          <p:spPr bwMode="auto">
            <a:xfrm>
              <a:off x="1420" y="3696"/>
              <a:ext cx="4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>
                  <a:solidFill>
                    <a:schemeClr val="hlink"/>
                  </a:solidFill>
                </a:rPr>
                <a:t>*</a:t>
              </a:r>
            </a:p>
          </p:txBody>
        </p:sp>
        <p:sp>
          <p:nvSpPr>
            <p:cNvPr id="32785" name="Rectangle 27"/>
            <p:cNvSpPr>
              <a:spLocks noChangeArrowheads="1"/>
            </p:cNvSpPr>
            <p:nvPr/>
          </p:nvSpPr>
          <p:spPr bwMode="auto">
            <a:xfrm>
              <a:off x="3127" y="3312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2786" name="Text Box 28"/>
            <p:cNvSpPr txBox="1">
              <a:spLocks noChangeArrowheads="1"/>
            </p:cNvSpPr>
            <p:nvPr/>
          </p:nvSpPr>
          <p:spPr bwMode="auto">
            <a:xfrm>
              <a:off x="3696" y="3648"/>
              <a:ext cx="4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chemeClr val="hlink"/>
                  </a:solidFill>
                </a:rPr>
                <a:t>0..5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 autoUpdateAnimBg="0" advAuto="0"/>
      <p:bldP spid="44033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F624C8A3-4E84-4BE5-A9B9-E0A8332D7F80}" type="slidenum">
              <a:rPr lang="zh-CN" altLang="en-GB" smtClean="0"/>
              <a:pPr algn="l">
                <a:defRPr/>
              </a:pPr>
              <a:t>35</a:t>
            </a:fld>
            <a:endParaRPr lang="en-GB" altLang="zh-CN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791575" cy="990600"/>
          </a:xfrm>
        </p:spPr>
        <p:txBody>
          <a:bodyPr/>
          <a:lstStyle/>
          <a:p>
            <a:pPr algn="l" eaLnBrk="1" hangingPunct="1"/>
            <a:r>
              <a:rPr lang="en-US" altLang="zh-TW" smtClean="0">
                <a:latin typeface="Arial" pitchFamily="34" charset="0"/>
              </a:rPr>
              <a:t>Class Diagram - Example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8077200" cy="4456113"/>
          </a:xfrm>
        </p:spPr>
        <p:txBody>
          <a:bodyPr/>
          <a:lstStyle/>
          <a:p>
            <a:pPr lvl="1" eaLnBrk="1" hangingPunct="1"/>
            <a:r>
              <a:rPr lang="en-US" altLang="zh-TW" dirty="0" smtClean="0">
                <a:solidFill>
                  <a:srgbClr val="7030A0"/>
                </a:solidFill>
              </a:rPr>
              <a:t>Instructors can teach up to 3 subjects.</a:t>
            </a:r>
          </a:p>
          <a:p>
            <a:pPr lvl="1" eaLnBrk="1" hangingPunct="1"/>
            <a:r>
              <a:rPr lang="en-US" altLang="zh-TW" dirty="0" smtClean="0">
                <a:solidFill>
                  <a:srgbClr val="7030A0"/>
                </a:solidFill>
              </a:rPr>
              <a:t>The same subject can be taught by different instructors.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4114800"/>
            <a:ext cx="8056563" cy="1100138"/>
            <a:chOff x="528" y="2592"/>
            <a:chExt cx="5075" cy="693"/>
          </a:xfrm>
        </p:grpSpPr>
        <p:sp>
          <p:nvSpPr>
            <p:cNvPr id="33799" name="Text Box 5"/>
            <p:cNvSpPr txBox="1">
              <a:spLocks noChangeArrowheads="1"/>
            </p:cNvSpPr>
            <p:nvPr/>
          </p:nvSpPr>
          <p:spPr bwMode="auto">
            <a:xfrm>
              <a:off x="1741" y="2736"/>
              <a:ext cx="1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3368" y="2741"/>
              <a:ext cx="8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528" y="2640"/>
              <a:ext cx="1334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800"/>
                <a:t>Instructor</a:t>
              </a:r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4176" y="2688"/>
              <a:ext cx="1427" cy="4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800"/>
                <a:t>Subjects</a:t>
              </a:r>
            </a:p>
          </p:txBody>
        </p:sp>
        <p:sp>
          <p:nvSpPr>
            <p:cNvPr id="33803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230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Text Box 10"/>
            <p:cNvSpPr txBox="1">
              <a:spLocks noChangeArrowheads="1"/>
            </p:cNvSpPr>
            <p:nvPr/>
          </p:nvSpPr>
          <p:spPr bwMode="auto">
            <a:xfrm flipH="1">
              <a:off x="1714" y="2613"/>
              <a:ext cx="1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2147" y="2997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/>
                <a:t>     teaches</a:t>
              </a:r>
            </a:p>
          </p:txBody>
        </p:sp>
        <p:sp>
          <p:nvSpPr>
            <p:cNvPr id="33806" name="Freeform 12"/>
            <p:cNvSpPr>
              <a:spLocks/>
            </p:cNvSpPr>
            <p:nvPr/>
          </p:nvSpPr>
          <p:spPr bwMode="auto">
            <a:xfrm>
              <a:off x="3347" y="3141"/>
              <a:ext cx="29" cy="1"/>
            </a:xfrm>
            <a:custGeom>
              <a:avLst/>
              <a:gdLst>
                <a:gd name="T0" fmla="*/ 0 w 30"/>
                <a:gd name="T1" fmla="*/ 0 h 1"/>
                <a:gd name="T2" fmla="*/ 27 w 30"/>
                <a:gd name="T3" fmla="*/ 0 h 1"/>
                <a:gd name="T4" fmla="*/ 0 60000 65536"/>
                <a:gd name="T5" fmla="*/ 0 60000 65536"/>
                <a:gd name="T6" fmla="*/ 0 w 30"/>
                <a:gd name="T7" fmla="*/ 0 h 1"/>
                <a:gd name="T8" fmla="*/ 30 w 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1">
                  <a:moveTo>
                    <a:pt x="0" y="0"/>
                  </a:moveTo>
                  <a:lnTo>
                    <a:pt x="30" y="0"/>
                  </a:lnTo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Text Box 13"/>
            <p:cNvSpPr txBox="1">
              <a:spLocks noChangeArrowheads="1"/>
            </p:cNvSpPr>
            <p:nvPr/>
          </p:nvSpPr>
          <p:spPr bwMode="auto">
            <a:xfrm>
              <a:off x="1920" y="259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>
                  <a:solidFill>
                    <a:schemeClr val="hlink"/>
                  </a:solidFill>
                </a:rPr>
                <a:t>1..*</a:t>
              </a:r>
            </a:p>
          </p:txBody>
        </p:sp>
        <p:sp>
          <p:nvSpPr>
            <p:cNvPr id="33808" name="Rectangle 14"/>
            <p:cNvSpPr>
              <a:spLocks noChangeArrowheads="1"/>
            </p:cNvSpPr>
            <p:nvPr/>
          </p:nvSpPr>
          <p:spPr bwMode="auto">
            <a:xfrm>
              <a:off x="3225" y="2618"/>
              <a:ext cx="8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3809" name="Text Box 15"/>
            <p:cNvSpPr txBox="1">
              <a:spLocks noChangeArrowheads="1"/>
            </p:cNvSpPr>
            <p:nvPr/>
          </p:nvSpPr>
          <p:spPr bwMode="auto">
            <a:xfrm>
              <a:off x="3648" y="2976"/>
              <a:ext cx="4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>
                  <a:solidFill>
                    <a:schemeClr val="hlink"/>
                  </a:solidFill>
                </a:rPr>
                <a:t>1..3</a:t>
              </a:r>
            </a:p>
          </p:txBody>
        </p:sp>
      </p:grpSp>
      <p:sp>
        <p:nvSpPr>
          <p:cNvPr id="441360" name="Rectangle 16"/>
          <p:cNvSpPr>
            <a:spLocks noChangeArrowheads="1"/>
          </p:cNvSpPr>
          <p:nvPr/>
        </p:nvSpPr>
        <p:spPr bwMode="auto">
          <a:xfrm>
            <a:off x="381000" y="3686175"/>
            <a:ext cx="9305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altLang="zh-TW" sz="280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US" altLang="zh-TW" sz="2800">
              <a:solidFill>
                <a:srgbClr val="FC01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1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1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 autoUpdateAnimBg="0" advAuto="0"/>
      <p:bldP spid="44136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71A06F59-003C-45B5-9A92-FD02858B32AE}" type="slidenum">
              <a:rPr lang="zh-CN" altLang="en-GB" smtClean="0"/>
              <a:pPr algn="l">
                <a:defRPr/>
              </a:pPr>
              <a:t>36</a:t>
            </a:fld>
            <a:endParaRPr lang="en-GB" altLang="zh-CN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791575" cy="990600"/>
          </a:xfrm>
        </p:spPr>
        <p:txBody>
          <a:bodyPr/>
          <a:lstStyle/>
          <a:p>
            <a:pPr algn="l" eaLnBrk="1" hangingPunct="1"/>
            <a:r>
              <a:rPr lang="en-US" altLang="zh-TW" smtClean="0">
                <a:latin typeface="Arial" pitchFamily="34" charset="0"/>
              </a:rPr>
              <a:t>Class Diagram - Example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8077200" cy="4456113"/>
          </a:xfrm>
        </p:spPr>
        <p:txBody>
          <a:bodyPr/>
          <a:lstStyle/>
          <a:p>
            <a:pPr lvl="1" eaLnBrk="1" hangingPunct="1"/>
            <a:r>
              <a:rPr lang="en-US" altLang="zh-TW" dirty="0" smtClean="0">
                <a:solidFill>
                  <a:srgbClr val="7030A0"/>
                </a:solidFill>
              </a:rPr>
              <a:t>Students can be enrolled in more than one school.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4114800"/>
            <a:ext cx="8056563" cy="1100138"/>
            <a:chOff x="528" y="2592"/>
            <a:chExt cx="5075" cy="693"/>
          </a:xfrm>
        </p:grpSpPr>
        <p:sp>
          <p:nvSpPr>
            <p:cNvPr id="34823" name="Text Box 5"/>
            <p:cNvSpPr txBox="1">
              <a:spLocks noChangeArrowheads="1"/>
            </p:cNvSpPr>
            <p:nvPr/>
          </p:nvSpPr>
          <p:spPr bwMode="auto">
            <a:xfrm>
              <a:off x="1741" y="2736"/>
              <a:ext cx="1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4824" name="Rectangle 6"/>
            <p:cNvSpPr>
              <a:spLocks noChangeArrowheads="1"/>
            </p:cNvSpPr>
            <p:nvPr/>
          </p:nvSpPr>
          <p:spPr bwMode="auto">
            <a:xfrm>
              <a:off x="3368" y="2741"/>
              <a:ext cx="8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4825" name="Rectangle 7"/>
            <p:cNvSpPr>
              <a:spLocks noChangeArrowheads="1"/>
            </p:cNvSpPr>
            <p:nvPr/>
          </p:nvSpPr>
          <p:spPr bwMode="auto">
            <a:xfrm>
              <a:off x="528" y="2640"/>
              <a:ext cx="1334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800"/>
                <a:t>Student</a:t>
              </a:r>
            </a:p>
          </p:txBody>
        </p:sp>
        <p:sp>
          <p:nvSpPr>
            <p:cNvPr id="34826" name="Rectangle 8"/>
            <p:cNvSpPr>
              <a:spLocks noChangeArrowheads="1"/>
            </p:cNvSpPr>
            <p:nvPr/>
          </p:nvSpPr>
          <p:spPr bwMode="auto">
            <a:xfrm>
              <a:off x="4176" y="2688"/>
              <a:ext cx="1427" cy="4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TW" sz="2800"/>
                <a:t>School</a:t>
              </a:r>
            </a:p>
          </p:txBody>
        </p: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230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Text Box 10"/>
            <p:cNvSpPr txBox="1">
              <a:spLocks noChangeArrowheads="1"/>
            </p:cNvSpPr>
            <p:nvPr/>
          </p:nvSpPr>
          <p:spPr bwMode="auto">
            <a:xfrm flipH="1">
              <a:off x="1714" y="2613"/>
              <a:ext cx="1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2147" y="2997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/>
                <a:t>     member</a:t>
              </a:r>
            </a:p>
          </p:txBody>
        </p:sp>
        <p:sp>
          <p:nvSpPr>
            <p:cNvPr id="34830" name="Freeform 12"/>
            <p:cNvSpPr>
              <a:spLocks/>
            </p:cNvSpPr>
            <p:nvPr/>
          </p:nvSpPr>
          <p:spPr bwMode="auto">
            <a:xfrm>
              <a:off x="3347" y="3141"/>
              <a:ext cx="29" cy="1"/>
            </a:xfrm>
            <a:custGeom>
              <a:avLst/>
              <a:gdLst>
                <a:gd name="T0" fmla="*/ 0 w 30"/>
                <a:gd name="T1" fmla="*/ 0 h 1"/>
                <a:gd name="T2" fmla="*/ 27 w 30"/>
                <a:gd name="T3" fmla="*/ 0 h 1"/>
                <a:gd name="T4" fmla="*/ 0 60000 65536"/>
                <a:gd name="T5" fmla="*/ 0 60000 65536"/>
                <a:gd name="T6" fmla="*/ 0 w 30"/>
                <a:gd name="T7" fmla="*/ 0 h 1"/>
                <a:gd name="T8" fmla="*/ 30 w 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1">
                  <a:moveTo>
                    <a:pt x="0" y="0"/>
                  </a:moveTo>
                  <a:lnTo>
                    <a:pt x="30" y="0"/>
                  </a:lnTo>
                </a:path>
              </a:pathLst>
            </a:cu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auto">
            <a:xfrm>
              <a:off x="1920" y="259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>
                  <a:solidFill>
                    <a:schemeClr val="hlink"/>
                  </a:solidFill>
                </a:rPr>
                <a:t>*</a:t>
              </a:r>
            </a:p>
          </p:txBody>
        </p:sp>
        <p:sp>
          <p:nvSpPr>
            <p:cNvPr id="34832" name="Rectangle 14"/>
            <p:cNvSpPr>
              <a:spLocks noChangeArrowheads="1"/>
            </p:cNvSpPr>
            <p:nvPr/>
          </p:nvSpPr>
          <p:spPr bwMode="auto">
            <a:xfrm>
              <a:off x="3225" y="2618"/>
              <a:ext cx="8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 altLang="zh-TW" sz="2400"/>
            </a:p>
          </p:txBody>
        </p:sp>
        <p:sp>
          <p:nvSpPr>
            <p:cNvPr id="34833" name="Text Box 15"/>
            <p:cNvSpPr txBox="1">
              <a:spLocks noChangeArrowheads="1"/>
            </p:cNvSpPr>
            <p:nvPr/>
          </p:nvSpPr>
          <p:spPr bwMode="auto">
            <a:xfrm>
              <a:off x="3648" y="2976"/>
              <a:ext cx="4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>
                  <a:solidFill>
                    <a:schemeClr val="hlink"/>
                  </a:solidFill>
                </a:rPr>
                <a:t>1..*</a:t>
              </a:r>
            </a:p>
          </p:txBody>
        </p:sp>
      </p:grpSp>
      <p:sp>
        <p:nvSpPr>
          <p:cNvPr id="442384" name="Rectangle 16"/>
          <p:cNvSpPr>
            <a:spLocks noChangeArrowheads="1"/>
          </p:cNvSpPr>
          <p:nvPr/>
        </p:nvSpPr>
        <p:spPr bwMode="auto">
          <a:xfrm>
            <a:off x="381000" y="3686175"/>
            <a:ext cx="93059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altLang="zh-TW" sz="280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US" altLang="zh-TW" sz="2800">
              <a:solidFill>
                <a:srgbClr val="FC01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2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 autoUpdateAnimBg="0" advAuto="0"/>
      <p:bldP spid="44238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7687DED1-6E42-4B4D-BF1E-B3DD4A1BADF0}" type="slidenum">
              <a:rPr lang="zh-CN" altLang="en-GB" smtClean="0"/>
              <a:pPr algn="l">
                <a:defRPr/>
              </a:pPr>
              <a:t>37</a:t>
            </a:fld>
            <a:endParaRPr lang="en-GB" altLang="zh-CN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Class Diagram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746250"/>
            <a:ext cx="2057400" cy="838200"/>
            <a:chOff x="288" y="1056"/>
            <a:chExt cx="1296" cy="528"/>
          </a:xfrm>
        </p:grpSpPr>
        <p:sp>
          <p:nvSpPr>
            <p:cNvPr id="35887" name="Rectangle 4"/>
            <p:cNvSpPr>
              <a:spLocks noChangeArrowheads="1"/>
            </p:cNvSpPr>
            <p:nvPr/>
          </p:nvSpPr>
          <p:spPr bwMode="auto">
            <a:xfrm>
              <a:off x="288" y="1056"/>
              <a:ext cx="1296" cy="5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altLang="zh-TW">
                <a:solidFill>
                  <a:schemeClr val="bg1"/>
                </a:solidFill>
              </a:endParaRPr>
            </a:p>
          </p:txBody>
        </p:sp>
        <p:sp>
          <p:nvSpPr>
            <p:cNvPr id="35888" name="Text Box 5"/>
            <p:cNvSpPr txBox="1">
              <a:spLocks noChangeArrowheads="1"/>
            </p:cNvSpPr>
            <p:nvPr/>
          </p:nvSpPr>
          <p:spPr bwMode="auto">
            <a:xfrm>
              <a:off x="601" y="1176"/>
              <a:ext cx="671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School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657600" y="1746250"/>
            <a:ext cx="2057400" cy="838200"/>
            <a:chOff x="2256" y="1008"/>
            <a:chExt cx="1296" cy="528"/>
          </a:xfrm>
        </p:grpSpPr>
        <p:sp>
          <p:nvSpPr>
            <p:cNvPr id="35885" name="Rectangle 7"/>
            <p:cNvSpPr>
              <a:spLocks noChangeArrowheads="1"/>
            </p:cNvSpPr>
            <p:nvPr/>
          </p:nvSpPr>
          <p:spPr bwMode="auto">
            <a:xfrm>
              <a:off x="2256" y="1008"/>
              <a:ext cx="1296" cy="5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altLang="zh-TW">
                <a:solidFill>
                  <a:schemeClr val="bg1"/>
                </a:solidFill>
              </a:endParaRPr>
            </a:p>
          </p:txBody>
        </p:sp>
        <p:sp>
          <p:nvSpPr>
            <p:cNvPr id="35886" name="Text Box 8"/>
            <p:cNvSpPr txBox="1">
              <a:spLocks noChangeArrowheads="1"/>
            </p:cNvSpPr>
            <p:nvPr/>
          </p:nvSpPr>
          <p:spPr bwMode="auto">
            <a:xfrm>
              <a:off x="2344" y="1104"/>
              <a:ext cx="1120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Department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04800" y="5175250"/>
            <a:ext cx="2057400" cy="838200"/>
            <a:chOff x="288" y="1056"/>
            <a:chExt cx="1296" cy="528"/>
          </a:xfrm>
        </p:grpSpPr>
        <p:sp>
          <p:nvSpPr>
            <p:cNvPr id="35883" name="Rectangle 10"/>
            <p:cNvSpPr>
              <a:spLocks noChangeArrowheads="1"/>
            </p:cNvSpPr>
            <p:nvPr/>
          </p:nvSpPr>
          <p:spPr bwMode="auto">
            <a:xfrm>
              <a:off x="288" y="1056"/>
              <a:ext cx="1296" cy="5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altLang="zh-TW">
                <a:solidFill>
                  <a:schemeClr val="bg1"/>
                </a:solidFill>
              </a:endParaRPr>
            </a:p>
          </p:txBody>
        </p:sp>
        <p:sp>
          <p:nvSpPr>
            <p:cNvPr id="35884" name="Text Box 11"/>
            <p:cNvSpPr txBox="1">
              <a:spLocks noChangeArrowheads="1"/>
            </p:cNvSpPr>
            <p:nvPr/>
          </p:nvSpPr>
          <p:spPr bwMode="auto">
            <a:xfrm>
              <a:off x="551" y="1176"/>
              <a:ext cx="772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Student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733800" y="5175250"/>
            <a:ext cx="2057400" cy="838200"/>
            <a:chOff x="2256" y="1008"/>
            <a:chExt cx="1296" cy="528"/>
          </a:xfrm>
        </p:grpSpPr>
        <p:sp>
          <p:nvSpPr>
            <p:cNvPr id="35881" name="Rectangle 13"/>
            <p:cNvSpPr>
              <a:spLocks noChangeArrowheads="1"/>
            </p:cNvSpPr>
            <p:nvPr/>
          </p:nvSpPr>
          <p:spPr bwMode="auto">
            <a:xfrm>
              <a:off x="2256" y="1008"/>
              <a:ext cx="1296" cy="5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altLang="zh-TW">
                <a:solidFill>
                  <a:schemeClr val="bg1"/>
                </a:solidFill>
              </a:endParaRPr>
            </a:p>
          </p:txBody>
        </p:sp>
        <p:sp>
          <p:nvSpPr>
            <p:cNvPr id="35882" name="Text Box 14"/>
            <p:cNvSpPr txBox="1">
              <a:spLocks noChangeArrowheads="1"/>
            </p:cNvSpPr>
            <p:nvPr/>
          </p:nvSpPr>
          <p:spPr bwMode="auto">
            <a:xfrm>
              <a:off x="2531" y="1104"/>
              <a:ext cx="744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Subject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858000" y="5099050"/>
            <a:ext cx="2057400" cy="838200"/>
            <a:chOff x="2256" y="1008"/>
            <a:chExt cx="1296" cy="528"/>
          </a:xfrm>
        </p:grpSpPr>
        <p:sp>
          <p:nvSpPr>
            <p:cNvPr id="35879" name="Rectangle 16"/>
            <p:cNvSpPr>
              <a:spLocks noChangeArrowheads="1"/>
            </p:cNvSpPr>
            <p:nvPr/>
          </p:nvSpPr>
          <p:spPr bwMode="auto">
            <a:xfrm>
              <a:off x="2256" y="1008"/>
              <a:ext cx="1296" cy="5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altLang="zh-TW">
                <a:solidFill>
                  <a:schemeClr val="bg1"/>
                </a:solidFill>
              </a:endParaRPr>
            </a:p>
          </p:txBody>
        </p:sp>
        <p:sp>
          <p:nvSpPr>
            <p:cNvPr id="35880" name="Text Box 17"/>
            <p:cNvSpPr txBox="1">
              <a:spLocks noChangeArrowheads="1"/>
            </p:cNvSpPr>
            <p:nvPr/>
          </p:nvSpPr>
          <p:spPr bwMode="auto">
            <a:xfrm>
              <a:off x="2430" y="1104"/>
              <a:ext cx="947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Instructor</a:t>
              </a:r>
            </a:p>
          </p:txBody>
        </p:sp>
      </p:grpSp>
      <p:sp>
        <p:nvSpPr>
          <p:cNvPr id="35849" name="Line 18"/>
          <p:cNvSpPr>
            <a:spLocks noChangeShapeType="1"/>
          </p:cNvSpPr>
          <p:nvPr/>
        </p:nvSpPr>
        <p:spPr bwMode="auto">
          <a:xfrm>
            <a:off x="1143000" y="2590800"/>
            <a:ext cx="0" cy="2584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152400" y="2660650"/>
            <a:ext cx="766763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/>
              <a:t>1…*</a:t>
            </a: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685800" y="4794250"/>
            <a:ext cx="295275" cy="3365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*</a:t>
            </a:r>
          </a:p>
        </p:txBody>
      </p:sp>
      <p:sp>
        <p:nvSpPr>
          <p:cNvPr id="35852" name="Text Box 21"/>
          <p:cNvSpPr txBox="1">
            <a:spLocks noChangeArrowheads="1"/>
          </p:cNvSpPr>
          <p:nvPr/>
        </p:nvSpPr>
        <p:spPr bwMode="auto">
          <a:xfrm>
            <a:off x="0" y="3879850"/>
            <a:ext cx="1108075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member</a:t>
            </a:r>
          </a:p>
        </p:txBody>
      </p:sp>
      <p:sp>
        <p:nvSpPr>
          <p:cNvPr id="35853" name="AutoShape 22"/>
          <p:cNvSpPr>
            <a:spLocks noChangeArrowheads="1"/>
          </p:cNvSpPr>
          <p:nvPr/>
        </p:nvSpPr>
        <p:spPr bwMode="auto">
          <a:xfrm>
            <a:off x="381000" y="365125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54" name="Text Box 23"/>
          <p:cNvSpPr txBox="1">
            <a:spLocks noChangeArrowheads="1"/>
          </p:cNvSpPr>
          <p:nvPr/>
        </p:nvSpPr>
        <p:spPr bwMode="auto">
          <a:xfrm>
            <a:off x="2443163" y="5764213"/>
            <a:ext cx="295275" cy="3365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*</a:t>
            </a:r>
          </a:p>
        </p:txBody>
      </p:sp>
      <p:sp>
        <p:nvSpPr>
          <p:cNvPr id="35855" name="Line 24"/>
          <p:cNvSpPr>
            <a:spLocks noChangeShapeType="1"/>
          </p:cNvSpPr>
          <p:nvPr/>
        </p:nvSpPr>
        <p:spPr bwMode="auto">
          <a:xfrm>
            <a:off x="2362200" y="563245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6" name="Text Box 25"/>
          <p:cNvSpPr txBox="1">
            <a:spLocks noChangeArrowheads="1"/>
          </p:cNvSpPr>
          <p:nvPr/>
        </p:nvSpPr>
        <p:spPr bwMode="auto">
          <a:xfrm>
            <a:off x="3241675" y="5764213"/>
            <a:ext cx="530225" cy="3365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1..5</a:t>
            </a:r>
          </a:p>
        </p:txBody>
      </p:sp>
      <p:sp>
        <p:nvSpPr>
          <p:cNvPr id="35857" name="Text Box 26"/>
          <p:cNvSpPr txBox="1">
            <a:spLocks noChangeArrowheads="1"/>
          </p:cNvSpPr>
          <p:nvPr/>
        </p:nvSpPr>
        <p:spPr bwMode="auto">
          <a:xfrm>
            <a:off x="2246313" y="5175250"/>
            <a:ext cx="1095375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 attends</a:t>
            </a:r>
          </a:p>
        </p:txBody>
      </p:sp>
      <p:sp>
        <p:nvSpPr>
          <p:cNvPr id="35858" name="AutoShape 27"/>
          <p:cNvSpPr>
            <a:spLocks noChangeArrowheads="1"/>
          </p:cNvSpPr>
          <p:nvPr/>
        </p:nvSpPr>
        <p:spPr bwMode="auto">
          <a:xfrm rot="5630442">
            <a:off x="3238500" y="521335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59" name="Line 28"/>
          <p:cNvSpPr>
            <a:spLocks noChangeShapeType="1"/>
          </p:cNvSpPr>
          <p:nvPr/>
        </p:nvSpPr>
        <p:spPr bwMode="auto">
          <a:xfrm flipH="1">
            <a:off x="5791200" y="563245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60" name="Text Box 29"/>
          <p:cNvSpPr txBox="1">
            <a:spLocks noChangeArrowheads="1"/>
          </p:cNvSpPr>
          <p:nvPr/>
        </p:nvSpPr>
        <p:spPr bwMode="auto">
          <a:xfrm>
            <a:off x="5791200" y="5791200"/>
            <a:ext cx="530225" cy="3365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1..3</a:t>
            </a:r>
          </a:p>
        </p:txBody>
      </p:sp>
      <p:sp>
        <p:nvSpPr>
          <p:cNvPr id="35861" name="Text Box 30"/>
          <p:cNvSpPr txBox="1">
            <a:spLocks noChangeArrowheads="1"/>
          </p:cNvSpPr>
          <p:nvPr/>
        </p:nvSpPr>
        <p:spPr bwMode="auto">
          <a:xfrm>
            <a:off x="6324600" y="5784850"/>
            <a:ext cx="530225" cy="3365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1..*</a:t>
            </a:r>
          </a:p>
        </p:txBody>
      </p:sp>
      <p:sp>
        <p:nvSpPr>
          <p:cNvPr id="35862" name="Text Box 31"/>
          <p:cNvSpPr txBox="1">
            <a:spLocks noChangeArrowheads="1"/>
          </p:cNvSpPr>
          <p:nvPr/>
        </p:nvSpPr>
        <p:spPr bwMode="auto">
          <a:xfrm>
            <a:off x="5934075" y="5202238"/>
            <a:ext cx="1041400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teaches</a:t>
            </a:r>
          </a:p>
        </p:txBody>
      </p:sp>
      <p:sp>
        <p:nvSpPr>
          <p:cNvPr id="35863" name="AutoShape 32"/>
          <p:cNvSpPr>
            <a:spLocks noChangeArrowheads="1"/>
          </p:cNvSpPr>
          <p:nvPr/>
        </p:nvSpPr>
        <p:spPr bwMode="auto">
          <a:xfrm rot="-5169558">
            <a:off x="5753100" y="5295900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64" name="Line 33"/>
          <p:cNvSpPr>
            <a:spLocks noChangeShapeType="1"/>
          </p:cNvSpPr>
          <p:nvPr/>
        </p:nvSpPr>
        <p:spPr bwMode="auto">
          <a:xfrm flipV="1">
            <a:off x="4648200" y="2584450"/>
            <a:ext cx="0" cy="2590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65" name="Text Box 34"/>
          <p:cNvSpPr txBox="1">
            <a:spLocks noChangeArrowheads="1"/>
          </p:cNvSpPr>
          <p:nvPr/>
        </p:nvSpPr>
        <p:spPr bwMode="auto">
          <a:xfrm>
            <a:off x="3886200" y="4724400"/>
            <a:ext cx="612775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1..*</a:t>
            </a:r>
          </a:p>
        </p:txBody>
      </p:sp>
      <p:sp>
        <p:nvSpPr>
          <p:cNvPr id="35866" name="Text Box 35"/>
          <p:cNvSpPr txBox="1">
            <a:spLocks noChangeArrowheads="1"/>
          </p:cNvSpPr>
          <p:nvPr/>
        </p:nvSpPr>
        <p:spPr bwMode="auto">
          <a:xfrm>
            <a:off x="4114800" y="2660650"/>
            <a:ext cx="322263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1</a:t>
            </a:r>
          </a:p>
        </p:txBody>
      </p:sp>
      <p:sp>
        <p:nvSpPr>
          <p:cNvPr id="35867" name="Line 36"/>
          <p:cNvSpPr>
            <a:spLocks noChangeShapeType="1"/>
          </p:cNvSpPr>
          <p:nvPr/>
        </p:nvSpPr>
        <p:spPr bwMode="auto">
          <a:xfrm flipV="1">
            <a:off x="2286000" y="2133600"/>
            <a:ext cx="14478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68" name="Text Box 37"/>
          <p:cNvSpPr txBox="1">
            <a:spLocks noChangeArrowheads="1"/>
          </p:cNvSpPr>
          <p:nvPr/>
        </p:nvSpPr>
        <p:spPr bwMode="auto">
          <a:xfrm>
            <a:off x="2214563" y="2182813"/>
            <a:ext cx="295275" cy="3365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</a:t>
            </a:r>
          </a:p>
        </p:txBody>
      </p:sp>
      <p:sp>
        <p:nvSpPr>
          <p:cNvPr id="35869" name="Text Box 38"/>
          <p:cNvSpPr txBox="1">
            <a:spLocks noChangeArrowheads="1"/>
          </p:cNvSpPr>
          <p:nvPr/>
        </p:nvSpPr>
        <p:spPr bwMode="auto">
          <a:xfrm>
            <a:off x="3089275" y="2259013"/>
            <a:ext cx="530225" cy="3365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1..*</a:t>
            </a:r>
          </a:p>
        </p:txBody>
      </p:sp>
      <p:sp>
        <p:nvSpPr>
          <p:cNvPr id="35870" name="Text Box 39"/>
          <p:cNvSpPr txBox="1">
            <a:spLocks noChangeArrowheads="1"/>
          </p:cNvSpPr>
          <p:nvPr/>
        </p:nvSpPr>
        <p:spPr bwMode="auto">
          <a:xfrm>
            <a:off x="2536825" y="1447800"/>
            <a:ext cx="571500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has</a:t>
            </a:r>
          </a:p>
        </p:txBody>
      </p:sp>
      <p:sp>
        <p:nvSpPr>
          <p:cNvPr id="35871" name="Line 40"/>
          <p:cNvSpPr>
            <a:spLocks noChangeShapeType="1"/>
          </p:cNvSpPr>
          <p:nvPr/>
        </p:nvSpPr>
        <p:spPr bwMode="auto">
          <a:xfrm flipV="1">
            <a:off x="7924800" y="212725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2" name="Line 41"/>
          <p:cNvSpPr>
            <a:spLocks noChangeShapeType="1"/>
          </p:cNvSpPr>
          <p:nvPr/>
        </p:nvSpPr>
        <p:spPr bwMode="auto">
          <a:xfrm flipH="1">
            <a:off x="5715000" y="2127250"/>
            <a:ext cx="22098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3" name="Text Box 42"/>
          <p:cNvSpPr txBox="1">
            <a:spLocks noChangeArrowheads="1"/>
          </p:cNvSpPr>
          <p:nvPr/>
        </p:nvSpPr>
        <p:spPr bwMode="auto">
          <a:xfrm>
            <a:off x="5832475" y="2259013"/>
            <a:ext cx="530225" cy="3365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1..*</a:t>
            </a:r>
          </a:p>
        </p:txBody>
      </p:sp>
      <p:sp>
        <p:nvSpPr>
          <p:cNvPr id="35874" name="Text Box 43"/>
          <p:cNvSpPr txBox="1">
            <a:spLocks noChangeArrowheads="1"/>
          </p:cNvSpPr>
          <p:nvPr/>
        </p:nvSpPr>
        <p:spPr bwMode="auto">
          <a:xfrm>
            <a:off x="6975475" y="4697413"/>
            <a:ext cx="530225" cy="3365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1..*</a:t>
            </a:r>
          </a:p>
        </p:txBody>
      </p:sp>
      <p:sp>
        <p:nvSpPr>
          <p:cNvPr id="35875" name="Text Box 44"/>
          <p:cNvSpPr txBox="1">
            <a:spLocks noChangeArrowheads="1"/>
          </p:cNvSpPr>
          <p:nvPr/>
        </p:nvSpPr>
        <p:spPr bwMode="auto">
          <a:xfrm>
            <a:off x="6324600" y="3498850"/>
            <a:ext cx="1441450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assignedTo</a:t>
            </a:r>
          </a:p>
        </p:txBody>
      </p:sp>
      <p:sp>
        <p:nvSpPr>
          <p:cNvPr id="35876" name="AutoShape 45"/>
          <p:cNvSpPr>
            <a:spLocks noChangeArrowheads="1"/>
          </p:cNvSpPr>
          <p:nvPr/>
        </p:nvSpPr>
        <p:spPr bwMode="auto">
          <a:xfrm>
            <a:off x="7010400" y="319405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77" name="Text Box 46"/>
          <p:cNvSpPr txBox="1">
            <a:spLocks noChangeArrowheads="1"/>
          </p:cNvSpPr>
          <p:nvPr/>
        </p:nvSpPr>
        <p:spPr bwMode="auto">
          <a:xfrm>
            <a:off x="3352800" y="3124200"/>
            <a:ext cx="955675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offeres</a:t>
            </a:r>
          </a:p>
        </p:txBody>
      </p:sp>
      <p:sp>
        <p:nvSpPr>
          <p:cNvPr id="35878" name="AutoShape 47"/>
          <p:cNvSpPr>
            <a:spLocks noChangeArrowheads="1"/>
          </p:cNvSpPr>
          <p:nvPr/>
        </p:nvSpPr>
        <p:spPr bwMode="auto">
          <a:xfrm rot="10800000">
            <a:off x="3733800" y="349885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Draw a class diagram representing a book defined by the following statement: “A book is composed of a number of parts, which in turn are composed of a number of chapters. Chapters are composed of sections.”</a:t>
            </a:r>
          </a:p>
          <a:p>
            <a:r>
              <a:rPr lang="en-US" i="1" smtClean="0"/>
              <a:t>Focus only on classes and relationships.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DIAGRAM</a:t>
            </a:r>
          </a:p>
        </p:txBody>
      </p:sp>
      <p:pic>
        <p:nvPicPr>
          <p:cNvPr id="419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600200"/>
            <a:ext cx="7435151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Attributes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676400"/>
            <a:ext cx="2590800" cy="3048000"/>
            <a:chOff x="336" y="1056"/>
            <a:chExt cx="1536" cy="192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name      : String</a:t>
              </a:r>
            </a:p>
            <a:p>
              <a:r>
                <a:rPr lang="en-US"/>
                <a:t>address   : Address</a:t>
              </a:r>
            </a:p>
            <a:p>
              <a:r>
                <a:rPr lang="en-US"/>
                <a:t>birthdate : Date</a:t>
              </a:r>
            </a:p>
            <a:p>
              <a:r>
                <a:rPr lang="en-US"/>
                <a:t>ssn          : Id</a:t>
              </a: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3406775" y="2438400"/>
            <a:ext cx="52038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named property of a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describes the object being modeled.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class diagram, attributes appear in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second compartment just below the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name-compartment.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Extend the class diagram to include the following attributes:</a:t>
            </a:r>
          </a:p>
          <a:p>
            <a:r>
              <a:rPr lang="en-US" i="1" dirty="0" smtClean="0"/>
              <a:t>• a book includes a publisher, publication date, and an ISBN</a:t>
            </a:r>
          </a:p>
          <a:p>
            <a:r>
              <a:rPr lang="en-US" i="1" dirty="0" smtClean="0"/>
              <a:t> a part includes a title and a number</a:t>
            </a:r>
          </a:p>
          <a:p>
            <a:r>
              <a:rPr lang="en-US" i="1" dirty="0" smtClean="0"/>
              <a:t>• a chapter includes a title, a number, and an abstract</a:t>
            </a:r>
          </a:p>
          <a:p>
            <a:r>
              <a:rPr lang="en-US" i="1" dirty="0" smtClean="0"/>
              <a:t>• a section includes a title and a number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40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524000"/>
            <a:ext cx="8001000" cy="4038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GENERALIZATION AND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i="1" dirty="0" smtClean="0"/>
          </a:p>
          <a:p>
            <a:pPr algn="just"/>
            <a:r>
              <a:rPr lang="en-US" i="1" dirty="0" smtClean="0"/>
              <a:t>Generalization</a:t>
            </a:r>
            <a:r>
              <a:rPr lang="en-US" dirty="0" smtClean="0"/>
              <a:t> is the process of extracting shared characteristics from two or more classes, and combining them into a generalized super class. Shared characteristics can be attributes, associations, or methods.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5"/>
          <p:cNvSpPr>
            <a:spLocks noChangeArrowheads="1"/>
          </p:cNvSpPr>
          <p:nvPr/>
        </p:nvSpPr>
        <p:spPr bwMode="auto">
          <a:xfrm>
            <a:off x="2616200" y="2222500"/>
            <a:ext cx="381000" cy="457200"/>
          </a:xfrm>
          <a:prstGeom prst="triangle">
            <a:avLst>
              <a:gd name="adj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2044700" y="1739900"/>
            <a:ext cx="17526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Line 8"/>
          <p:cNvSpPr>
            <a:spLocks noChangeShapeType="1"/>
          </p:cNvSpPr>
          <p:nvPr/>
        </p:nvSpPr>
        <p:spPr bwMode="auto">
          <a:xfrm>
            <a:off x="2044700" y="3263900"/>
            <a:ext cx="1752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57" name="Line 9"/>
          <p:cNvSpPr>
            <a:spLocks noChangeShapeType="1"/>
          </p:cNvSpPr>
          <p:nvPr/>
        </p:nvSpPr>
        <p:spPr bwMode="auto">
          <a:xfrm>
            <a:off x="2044700" y="3263900"/>
            <a:ext cx="127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58" name="Rectangle 10"/>
          <p:cNvSpPr>
            <a:spLocks noChangeArrowheads="1"/>
          </p:cNvSpPr>
          <p:nvPr/>
        </p:nvSpPr>
        <p:spPr bwMode="auto">
          <a:xfrm>
            <a:off x="1435100" y="3949700"/>
            <a:ext cx="13716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11"/>
          <p:cNvSpPr>
            <a:spLocks noChangeArrowheads="1"/>
          </p:cNvSpPr>
          <p:nvPr/>
        </p:nvSpPr>
        <p:spPr bwMode="auto">
          <a:xfrm>
            <a:off x="3124200" y="3937000"/>
            <a:ext cx="15240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Subtype2</a:t>
            </a:r>
          </a:p>
        </p:txBody>
      </p:sp>
      <p:sp>
        <p:nvSpPr>
          <p:cNvPr id="49160" name="Text Box 13"/>
          <p:cNvSpPr txBox="1">
            <a:spLocks noChangeArrowheads="1"/>
          </p:cNvSpPr>
          <p:nvPr/>
        </p:nvSpPr>
        <p:spPr bwMode="auto">
          <a:xfrm>
            <a:off x="2197100" y="1727200"/>
            <a:ext cx="1752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Supertype</a:t>
            </a:r>
          </a:p>
        </p:txBody>
      </p:sp>
      <p:sp>
        <p:nvSpPr>
          <p:cNvPr id="49161" name="Text Box 14"/>
          <p:cNvSpPr txBox="1">
            <a:spLocks noChangeArrowheads="1"/>
          </p:cNvSpPr>
          <p:nvPr/>
        </p:nvSpPr>
        <p:spPr bwMode="auto">
          <a:xfrm>
            <a:off x="1435100" y="3949700"/>
            <a:ext cx="1371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Subtype1</a:t>
            </a:r>
          </a:p>
        </p:txBody>
      </p:sp>
      <p:sp>
        <p:nvSpPr>
          <p:cNvPr id="49162" name="Rectangle 17"/>
          <p:cNvSpPr>
            <a:spLocks noChangeArrowheads="1"/>
          </p:cNvSpPr>
          <p:nvPr/>
        </p:nvSpPr>
        <p:spPr bwMode="auto">
          <a:xfrm>
            <a:off x="1828800" y="511175"/>
            <a:ext cx="6224588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 </a:t>
            </a:r>
            <a:r>
              <a:rPr lang="en-US" altLang="zh-TW" sz="2400">
                <a:latin typeface="Times New Roman" pitchFamily="18" charset="0"/>
              </a:rPr>
              <a:t>Notation of Class Diagram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:</a:t>
            </a:r>
            <a:r>
              <a:rPr lang="en-US" sz="32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>
                <a:latin typeface="Times New Roman" pitchFamily="18" charset="0"/>
              </a:rPr>
              <a:t>Generalization</a:t>
            </a:r>
          </a:p>
        </p:txBody>
      </p:sp>
      <p:sp>
        <p:nvSpPr>
          <p:cNvPr id="49163" name="Rectangle 18"/>
          <p:cNvSpPr>
            <a:spLocks noChangeArrowheads="1"/>
          </p:cNvSpPr>
          <p:nvPr/>
        </p:nvSpPr>
        <p:spPr bwMode="auto">
          <a:xfrm>
            <a:off x="1905000" y="4876800"/>
            <a:ext cx="2971800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Generalization expresses a relationship among related classes.  It is a class that includes its subclasses.</a:t>
            </a:r>
          </a:p>
        </p:txBody>
      </p:sp>
      <p:sp>
        <p:nvSpPr>
          <p:cNvPr id="49164" name="AutoShape 30"/>
          <p:cNvSpPr>
            <a:spLocks noChangeArrowheads="1"/>
          </p:cNvSpPr>
          <p:nvPr/>
        </p:nvSpPr>
        <p:spPr bwMode="auto">
          <a:xfrm>
            <a:off x="6781800" y="2171700"/>
            <a:ext cx="228600" cy="304800"/>
          </a:xfrm>
          <a:prstGeom prst="triangle">
            <a:avLst>
              <a:gd name="adj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Rectangle 31"/>
          <p:cNvSpPr>
            <a:spLocks noChangeArrowheads="1"/>
          </p:cNvSpPr>
          <p:nvPr/>
        </p:nvSpPr>
        <p:spPr bwMode="auto">
          <a:xfrm>
            <a:off x="6083300" y="1752600"/>
            <a:ext cx="15367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32"/>
          <p:cNvSpPr>
            <a:spLocks noChangeShapeType="1"/>
          </p:cNvSpPr>
          <p:nvPr/>
        </p:nvSpPr>
        <p:spPr bwMode="auto">
          <a:xfrm>
            <a:off x="6896100" y="25019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67" name="Line 33"/>
          <p:cNvSpPr>
            <a:spLocks noChangeShapeType="1"/>
          </p:cNvSpPr>
          <p:nvPr/>
        </p:nvSpPr>
        <p:spPr bwMode="auto">
          <a:xfrm>
            <a:off x="5791200" y="2819400"/>
            <a:ext cx="205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68" name="Rectangle 35"/>
          <p:cNvSpPr>
            <a:spLocks noChangeArrowheads="1"/>
          </p:cNvSpPr>
          <p:nvPr/>
        </p:nvSpPr>
        <p:spPr bwMode="auto">
          <a:xfrm>
            <a:off x="5130800" y="3302000"/>
            <a:ext cx="1447800" cy="508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Times New Roman" pitchFamily="18" charset="0"/>
              </a:rPr>
              <a:t>Regular </a:t>
            </a:r>
          </a:p>
          <a:p>
            <a:pPr algn="ctr"/>
            <a:r>
              <a:rPr lang="en-US" sz="1600">
                <a:latin typeface="Times New Roman" pitchFamily="18" charset="0"/>
              </a:rPr>
              <a:t>Customer</a:t>
            </a:r>
          </a:p>
        </p:txBody>
      </p:sp>
      <p:sp>
        <p:nvSpPr>
          <p:cNvPr id="49169" name="Rectangle 36"/>
          <p:cNvSpPr>
            <a:spLocks noChangeArrowheads="1"/>
          </p:cNvSpPr>
          <p:nvPr/>
        </p:nvSpPr>
        <p:spPr bwMode="auto">
          <a:xfrm>
            <a:off x="7162800" y="3314700"/>
            <a:ext cx="1524000" cy="4953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Times New Roman" pitchFamily="18" charset="0"/>
              </a:rPr>
              <a:t>Loyalty</a:t>
            </a:r>
          </a:p>
          <a:p>
            <a:pPr algn="ctr"/>
            <a:r>
              <a:rPr lang="en-US" sz="1600">
                <a:latin typeface="Times New Roman" pitchFamily="18" charset="0"/>
              </a:rPr>
              <a:t> Customer</a:t>
            </a:r>
          </a:p>
        </p:txBody>
      </p:sp>
      <p:sp>
        <p:nvSpPr>
          <p:cNvPr id="49170" name="Text Box 38"/>
          <p:cNvSpPr txBox="1">
            <a:spLocks noChangeArrowheads="1"/>
          </p:cNvSpPr>
          <p:nvPr/>
        </p:nvSpPr>
        <p:spPr bwMode="auto">
          <a:xfrm>
            <a:off x="6235700" y="1752600"/>
            <a:ext cx="1752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Customer</a:t>
            </a:r>
          </a:p>
        </p:txBody>
      </p:sp>
      <p:sp>
        <p:nvSpPr>
          <p:cNvPr id="49171" name="Text Box 41"/>
          <p:cNvSpPr txBox="1">
            <a:spLocks noChangeArrowheads="1"/>
          </p:cNvSpPr>
          <p:nvPr/>
        </p:nvSpPr>
        <p:spPr bwMode="auto">
          <a:xfrm>
            <a:off x="4800600" y="1739900"/>
            <a:ext cx="1143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 Example:</a:t>
            </a:r>
          </a:p>
        </p:txBody>
      </p:sp>
      <p:sp>
        <p:nvSpPr>
          <p:cNvPr id="49172" name="Line 42"/>
          <p:cNvSpPr>
            <a:spLocks noChangeShapeType="1"/>
          </p:cNvSpPr>
          <p:nvPr/>
        </p:nvSpPr>
        <p:spPr bwMode="auto">
          <a:xfrm>
            <a:off x="3810000" y="32639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73" name="Line 53"/>
          <p:cNvSpPr>
            <a:spLocks noChangeShapeType="1"/>
          </p:cNvSpPr>
          <p:nvPr/>
        </p:nvSpPr>
        <p:spPr bwMode="auto">
          <a:xfrm>
            <a:off x="57912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74" name="Line 54"/>
          <p:cNvSpPr>
            <a:spLocks noChangeShapeType="1"/>
          </p:cNvSpPr>
          <p:nvPr/>
        </p:nvSpPr>
        <p:spPr bwMode="auto">
          <a:xfrm>
            <a:off x="78486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75" name="Line 58"/>
          <p:cNvSpPr>
            <a:spLocks noChangeShapeType="1"/>
          </p:cNvSpPr>
          <p:nvPr/>
        </p:nvSpPr>
        <p:spPr bwMode="auto">
          <a:xfrm flipV="1">
            <a:off x="2819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76" name="Rectangle 61"/>
          <p:cNvSpPr>
            <a:spLocks noChangeArrowheads="1"/>
          </p:cNvSpPr>
          <p:nvPr/>
        </p:nvSpPr>
        <p:spPr bwMode="auto">
          <a:xfrm>
            <a:off x="6172200" y="4343400"/>
            <a:ext cx="15367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Rectangle 64"/>
          <p:cNvSpPr>
            <a:spLocks noChangeArrowheads="1"/>
          </p:cNvSpPr>
          <p:nvPr/>
        </p:nvSpPr>
        <p:spPr bwMode="auto">
          <a:xfrm>
            <a:off x="5219700" y="5892800"/>
            <a:ext cx="1447800" cy="508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Times New Roman" pitchFamily="18" charset="0"/>
              </a:rPr>
              <a:t>Regular </a:t>
            </a:r>
          </a:p>
          <a:p>
            <a:pPr algn="ctr"/>
            <a:r>
              <a:rPr lang="en-US" sz="1600">
                <a:latin typeface="Times New Roman" pitchFamily="18" charset="0"/>
              </a:rPr>
              <a:t>Customer</a:t>
            </a:r>
          </a:p>
        </p:txBody>
      </p:sp>
      <p:sp>
        <p:nvSpPr>
          <p:cNvPr id="49178" name="Rectangle 65"/>
          <p:cNvSpPr>
            <a:spLocks noChangeArrowheads="1"/>
          </p:cNvSpPr>
          <p:nvPr/>
        </p:nvSpPr>
        <p:spPr bwMode="auto">
          <a:xfrm>
            <a:off x="7251700" y="5905500"/>
            <a:ext cx="1524000" cy="4953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>
                <a:latin typeface="Times New Roman" pitchFamily="18" charset="0"/>
              </a:rPr>
              <a:t>Loyalty</a:t>
            </a:r>
          </a:p>
          <a:p>
            <a:pPr algn="ctr"/>
            <a:r>
              <a:rPr lang="en-US" sz="1600">
                <a:latin typeface="Times New Roman" pitchFamily="18" charset="0"/>
              </a:rPr>
              <a:t> Customer</a:t>
            </a:r>
          </a:p>
        </p:txBody>
      </p:sp>
      <p:sp>
        <p:nvSpPr>
          <p:cNvPr id="49179" name="Text Box 66"/>
          <p:cNvSpPr txBox="1">
            <a:spLocks noChangeArrowheads="1"/>
          </p:cNvSpPr>
          <p:nvPr/>
        </p:nvSpPr>
        <p:spPr bwMode="auto">
          <a:xfrm>
            <a:off x="6324600" y="4343400"/>
            <a:ext cx="1752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Customer</a:t>
            </a:r>
          </a:p>
        </p:txBody>
      </p:sp>
      <p:sp>
        <p:nvSpPr>
          <p:cNvPr id="49180" name="Text Box 67"/>
          <p:cNvSpPr txBox="1">
            <a:spLocks noChangeArrowheads="1"/>
          </p:cNvSpPr>
          <p:nvPr/>
        </p:nvSpPr>
        <p:spPr bwMode="auto">
          <a:xfrm>
            <a:off x="4889500" y="4330700"/>
            <a:ext cx="1143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  or:</a:t>
            </a:r>
          </a:p>
        </p:txBody>
      </p:sp>
      <p:sp>
        <p:nvSpPr>
          <p:cNvPr id="49181" name="Line 70"/>
          <p:cNvSpPr>
            <a:spLocks noChangeShapeType="1"/>
          </p:cNvSpPr>
          <p:nvPr/>
        </p:nvSpPr>
        <p:spPr bwMode="auto">
          <a:xfrm flipV="1">
            <a:off x="5905500" y="49530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82" name="Line 71"/>
          <p:cNvSpPr>
            <a:spLocks noChangeShapeType="1"/>
          </p:cNvSpPr>
          <p:nvPr/>
        </p:nvSpPr>
        <p:spPr bwMode="auto">
          <a:xfrm>
            <a:off x="6400800" y="4876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83" name="Line 72"/>
          <p:cNvSpPr>
            <a:spLocks noChangeShapeType="1"/>
          </p:cNvSpPr>
          <p:nvPr/>
        </p:nvSpPr>
        <p:spPr bwMode="auto">
          <a:xfrm flipV="1">
            <a:off x="6400800" y="4724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84" name="Line 73"/>
          <p:cNvSpPr>
            <a:spLocks noChangeShapeType="1"/>
          </p:cNvSpPr>
          <p:nvPr/>
        </p:nvSpPr>
        <p:spPr bwMode="auto">
          <a:xfrm flipH="1">
            <a:off x="6629400" y="4724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85" name="Line 74"/>
          <p:cNvSpPr>
            <a:spLocks noChangeShapeType="1"/>
          </p:cNvSpPr>
          <p:nvPr/>
        </p:nvSpPr>
        <p:spPr bwMode="auto">
          <a:xfrm flipH="1" flipV="1">
            <a:off x="7086600" y="4953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86" name="Line 78"/>
          <p:cNvSpPr>
            <a:spLocks noChangeShapeType="1"/>
          </p:cNvSpPr>
          <p:nvPr/>
        </p:nvSpPr>
        <p:spPr bwMode="auto">
          <a:xfrm>
            <a:off x="6858000" y="4724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87" name="Line 79"/>
          <p:cNvSpPr>
            <a:spLocks noChangeShapeType="1"/>
          </p:cNvSpPr>
          <p:nvPr/>
        </p:nvSpPr>
        <p:spPr bwMode="auto">
          <a:xfrm flipV="1">
            <a:off x="6934200" y="4876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88" name="Line 80"/>
          <p:cNvSpPr>
            <a:spLocks noChangeShapeType="1"/>
          </p:cNvSpPr>
          <p:nvPr/>
        </p:nvSpPr>
        <p:spPr bwMode="auto">
          <a:xfrm>
            <a:off x="6858000" y="4724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971800" y="304800"/>
            <a:ext cx="2438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Name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Phone number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4191000"/>
            <a:ext cx="24384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Name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Phone number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Student id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Marks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0" y="4114800"/>
            <a:ext cx="24384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FACULTY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Name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Phone number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Salary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Subject taught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5800" y="4648200"/>
            <a:ext cx="2438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1800" y="6096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85800" y="44958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19800" y="457200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72200" y="4648200"/>
            <a:ext cx="22860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5800" y="2971800"/>
            <a:ext cx="2438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Student id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Marks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85800" y="32766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1524000" y="2743200"/>
            <a:ext cx="3657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V="1">
            <a:off x="3581400" y="2133600"/>
            <a:ext cx="38100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867400" y="2895600"/>
            <a:ext cx="2438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FACULTY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Salary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Subject taught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867400" y="32004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1599009" y="2667397"/>
            <a:ext cx="61118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7" idx="0"/>
          </p:cNvCxnSpPr>
          <p:nvPr/>
        </p:nvCxnSpPr>
        <p:spPr>
          <a:xfrm rot="5400000">
            <a:off x="6858000" y="2667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905000" y="2362200"/>
            <a:ext cx="518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4152900" y="2247900"/>
            <a:ext cx="229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>
            <a:off x="3962400" y="1676400"/>
            <a:ext cx="533400" cy="457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67"/>
          <p:cNvSpPr/>
          <p:nvPr/>
        </p:nvSpPr>
        <p:spPr>
          <a:xfrm>
            <a:off x="8534400" y="381000"/>
            <a:ext cx="609600" cy="563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generalization</a:t>
            </a:r>
            <a:endParaRPr lang="en-US" sz="2200" dirty="0"/>
          </a:p>
        </p:txBody>
      </p:sp>
      <p:sp>
        <p:nvSpPr>
          <p:cNvPr id="69" name="Down Arrow 68"/>
          <p:cNvSpPr/>
          <p:nvPr/>
        </p:nvSpPr>
        <p:spPr>
          <a:xfrm>
            <a:off x="0" y="228600"/>
            <a:ext cx="609600" cy="609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specialization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UML Class Diagrams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EB16B-CCDA-4821-A196-9C60DA9E542E}" type="slidenum">
              <a:rPr lang="he-IL"/>
              <a:pPr>
                <a:defRPr/>
              </a:pPr>
              <a:t>45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Generalization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sub-class inherits from its super-class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Relationships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sub-class may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Add attributes and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Add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Refine (override) inherited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contrast to generalization, </a:t>
            </a:r>
            <a:r>
              <a:rPr lang="en-US" i="1" dirty="0" smtClean="0"/>
              <a:t>specialization</a:t>
            </a:r>
            <a:r>
              <a:rPr lang="en-US" dirty="0" smtClean="0"/>
              <a:t> means creating new subclasses from an existing class. </a:t>
            </a:r>
          </a:p>
          <a:p>
            <a:endParaRPr lang="en-US" dirty="0" smtClean="0"/>
          </a:p>
          <a:p>
            <a:r>
              <a:rPr lang="en-US" dirty="0" smtClean="0"/>
              <a:t>If it turns out that certain attributes, associations, or methods only apply to some of the objects of the class, a subclass can be created.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Attributes (Cont’d)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685800" y="1676400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Person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685800" y="2438400"/>
            <a:ext cx="2590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name      : String</a:t>
            </a:r>
          </a:p>
          <a:p>
            <a:r>
              <a:rPr lang="en-US"/>
              <a:t>address   : Address</a:t>
            </a:r>
          </a:p>
          <a:p>
            <a:r>
              <a:rPr lang="en-US"/>
              <a:t>birthdate : Date</a:t>
            </a:r>
          </a:p>
          <a:p>
            <a:r>
              <a:rPr lang="en-US"/>
              <a:t>/ age        : Date</a:t>
            </a:r>
          </a:p>
          <a:p>
            <a:r>
              <a:rPr lang="en-US"/>
              <a:t>ssn          : Id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685800" y="4724400"/>
            <a:ext cx="2590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3657600" y="1219200"/>
            <a:ext cx="510107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Attributes are usually listed in the form: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attributeName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Type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attribute is one that can be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computed from other attributes, but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doesn’t actually exist. For example,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Person’s age can be computed from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his birth date. A derived attribute is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designated by a preceding ‘/’ as in: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/ age : Date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Attributes (Cont’d)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685800" y="1676400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Person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685800" y="2438400"/>
            <a:ext cx="2590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+ name      : String</a:t>
            </a:r>
          </a:p>
          <a:p>
            <a:r>
              <a:rPr lang="en-US"/>
              <a:t># address   : Address</a:t>
            </a:r>
          </a:p>
          <a:p>
            <a:r>
              <a:rPr lang="en-US"/>
              <a:t># birthdate : Date</a:t>
            </a:r>
          </a:p>
          <a:p>
            <a:r>
              <a:rPr lang="en-US"/>
              <a:t>/ age           : Date</a:t>
            </a:r>
          </a:p>
          <a:p>
            <a:r>
              <a:rPr lang="en-US"/>
              <a:t>- ssn           : Id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685800" y="4724400"/>
            <a:ext cx="2590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3657600" y="2438400"/>
            <a:ext cx="248177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Attributes can be: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+ public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# protected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- private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/ derived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Operations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676400"/>
            <a:ext cx="2438400" cy="4114800"/>
            <a:chOff x="336" y="1056"/>
            <a:chExt cx="1536" cy="2592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name      : String</a:t>
              </a:r>
            </a:p>
            <a:p>
              <a:r>
                <a:rPr lang="en-US"/>
                <a:t>address   : Address</a:t>
              </a:r>
            </a:p>
            <a:p>
              <a:r>
                <a:rPr lang="en-US"/>
                <a:t>birthdate : Date</a:t>
              </a:r>
            </a:p>
            <a:p>
              <a:r>
                <a:rPr lang="en-US"/>
                <a:t>ssn          : Id</a:t>
              </a: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eat</a:t>
              </a:r>
            </a:p>
            <a:p>
              <a:pPr algn="ctr"/>
              <a:r>
                <a:rPr lang="en-US"/>
                <a:t>sleep</a:t>
              </a:r>
            </a:p>
            <a:p>
              <a:pPr algn="ctr"/>
              <a:r>
                <a:rPr lang="en-US"/>
                <a:t>work</a:t>
              </a:r>
            </a:p>
            <a:p>
              <a:pPr algn="ctr"/>
              <a:r>
                <a:rPr lang="en-US"/>
                <a:t>play</a:t>
              </a:r>
            </a:p>
          </p:txBody>
        </p:sp>
      </p:grp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3352800" y="4114800"/>
            <a:ext cx="50273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Operations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describe the class behavior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appear in the third compartment.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Operations (Cont’d)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676400"/>
            <a:ext cx="8458200" cy="1922463"/>
            <a:chOff x="288" y="1333"/>
            <a:chExt cx="4944" cy="1211"/>
          </a:xfrm>
        </p:grpSpPr>
        <p:sp>
          <p:nvSpPr>
            <p:cNvPr id="160772" name="Rectangle 4"/>
            <p:cNvSpPr>
              <a:spLocks noChangeArrowheads="1"/>
            </p:cNvSpPr>
            <p:nvPr/>
          </p:nvSpPr>
          <p:spPr bwMode="auto">
            <a:xfrm>
              <a:off x="288" y="1333"/>
              <a:ext cx="4944" cy="3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PhoneBook</a:t>
              </a:r>
            </a:p>
          </p:txBody>
        </p:sp>
        <p:sp>
          <p:nvSpPr>
            <p:cNvPr id="160773" name="Rectangle 5"/>
            <p:cNvSpPr>
              <a:spLocks noChangeArrowheads="1"/>
            </p:cNvSpPr>
            <p:nvPr/>
          </p:nvSpPr>
          <p:spPr bwMode="auto">
            <a:xfrm>
              <a:off x="288" y="1728"/>
              <a:ext cx="4944" cy="2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0774" name="Rectangle 6"/>
            <p:cNvSpPr>
              <a:spLocks noChangeArrowheads="1"/>
            </p:cNvSpPr>
            <p:nvPr/>
          </p:nvSpPr>
          <p:spPr bwMode="auto">
            <a:xfrm>
              <a:off x="288" y="1968"/>
              <a:ext cx="49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newEntry (n : Name, a : Address, p : PhoneNumber, d : Description)</a:t>
              </a:r>
            </a:p>
            <a:p>
              <a:r>
                <a:rPr lang="en-US"/>
                <a:t>getPhone ( n : Name, a : Address) : PhoneNumber</a:t>
              </a:r>
            </a:p>
          </p:txBody>
        </p:sp>
      </p:grp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304800" y="4343400"/>
            <a:ext cx="838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can specify an operation by stating its signature: listing the name, type, and default value of all parameters, and, in the case of functions, a return type.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Depicting Classes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Design (UML)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48400" y="2133600"/>
            <a:ext cx="2438400" cy="3581400"/>
            <a:chOff x="3936" y="1296"/>
            <a:chExt cx="1536" cy="2256"/>
          </a:xfrm>
        </p:grpSpPr>
        <p:sp>
          <p:nvSpPr>
            <p:cNvPr id="161796" name="Rectangle 4"/>
            <p:cNvSpPr>
              <a:spLocks noChangeArrowheads="1"/>
            </p:cNvSpPr>
            <p:nvPr/>
          </p:nvSpPr>
          <p:spPr bwMode="auto">
            <a:xfrm>
              <a:off x="3936" y="1296"/>
              <a:ext cx="15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61797" name="Rectangle 5"/>
            <p:cNvSpPr>
              <a:spLocks noChangeArrowheads="1"/>
            </p:cNvSpPr>
            <p:nvPr/>
          </p:nvSpPr>
          <p:spPr bwMode="auto">
            <a:xfrm>
              <a:off x="3936" y="1680"/>
              <a:ext cx="153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name      : String</a:t>
              </a:r>
            </a:p>
            <a:p>
              <a:r>
                <a:rPr lang="en-US"/>
                <a:t>birthdate : Date</a:t>
              </a:r>
            </a:p>
            <a:p>
              <a:r>
                <a:rPr lang="en-US"/>
                <a:t>ssn          : Id</a:t>
              </a:r>
            </a:p>
          </p:txBody>
        </p:sp>
        <p:sp>
          <p:nvSpPr>
            <p:cNvPr id="161798" name="Rectangle 6"/>
            <p:cNvSpPr>
              <a:spLocks noChangeArrowheads="1"/>
            </p:cNvSpPr>
            <p:nvPr/>
          </p:nvSpPr>
          <p:spPr bwMode="auto">
            <a:xfrm>
              <a:off x="3936" y="2448"/>
              <a:ext cx="1536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eat()</a:t>
              </a:r>
            </a:p>
            <a:p>
              <a:pPr algn="ctr"/>
              <a:r>
                <a:rPr lang="en-US"/>
                <a:t>sleep()</a:t>
              </a:r>
            </a:p>
            <a:p>
              <a:pPr algn="ctr"/>
              <a:r>
                <a:rPr lang="en-US"/>
                <a:t>work()</a:t>
              </a:r>
            </a:p>
            <a:p>
              <a:pPr algn="ctr"/>
              <a:r>
                <a:rPr lang="en-US"/>
                <a:t>play()</a:t>
              </a:r>
            </a:p>
          </p:txBody>
        </p:sp>
      </p:grp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83486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drawing a class, you needn’t show attributes and operation in every diagram.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457200" y="21336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Person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3400" y="3276600"/>
            <a:ext cx="2438400" cy="2438400"/>
            <a:chOff x="288" y="2400"/>
            <a:chExt cx="1536" cy="1536"/>
          </a:xfrm>
        </p:grpSpPr>
        <p:sp>
          <p:nvSpPr>
            <p:cNvPr id="161802" name="Rectangle 10"/>
            <p:cNvSpPr>
              <a:spLocks noChangeArrowheads="1"/>
            </p:cNvSpPr>
            <p:nvPr/>
          </p:nvSpPr>
          <p:spPr bwMode="auto">
            <a:xfrm>
              <a:off x="288" y="2400"/>
              <a:ext cx="153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61803" name="Rectangle 11"/>
            <p:cNvSpPr>
              <a:spLocks noChangeArrowheads="1"/>
            </p:cNvSpPr>
            <p:nvPr/>
          </p:nvSpPr>
          <p:spPr bwMode="auto">
            <a:xfrm>
              <a:off x="288" y="2880"/>
              <a:ext cx="153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name</a:t>
              </a:r>
            </a:p>
            <a:p>
              <a:pPr algn="ctr"/>
              <a:r>
                <a:rPr lang="en-US"/>
                <a:t>address</a:t>
              </a:r>
            </a:p>
            <a:p>
              <a:pPr algn="ctr"/>
              <a:r>
                <a:rPr lang="en-US"/>
                <a:t>birthdate</a:t>
              </a:r>
            </a:p>
          </p:txBody>
        </p:sp>
        <p:sp>
          <p:nvSpPr>
            <p:cNvPr id="161804" name="Rectangle 12"/>
            <p:cNvSpPr>
              <a:spLocks noChangeArrowheads="1"/>
            </p:cNvSpPr>
            <p:nvPr/>
          </p:nvSpPr>
          <p:spPr bwMode="auto">
            <a:xfrm>
              <a:off x="288" y="3648"/>
              <a:ext cx="15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429000" y="4114800"/>
            <a:ext cx="2438400" cy="1600200"/>
            <a:chOff x="2208" y="2592"/>
            <a:chExt cx="1536" cy="1008"/>
          </a:xfrm>
        </p:grpSpPr>
        <p:sp>
          <p:nvSpPr>
            <p:cNvPr id="161806" name="Rectangle 14"/>
            <p:cNvSpPr>
              <a:spLocks noChangeArrowheads="1"/>
            </p:cNvSpPr>
            <p:nvPr/>
          </p:nvSpPr>
          <p:spPr bwMode="auto">
            <a:xfrm>
              <a:off x="2208" y="2592"/>
              <a:ext cx="1536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61807" name="Rectangle 15"/>
            <p:cNvSpPr>
              <a:spLocks noChangeArrowheads="1"/>
            </p:cNvSpPr>
            <p:nvPr/>
          </p:nvSpPr>
          <p:spPr bwMode="auto">
            <a:xfrm>
              <a:off x="2208" y="2880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1808" name="Rectangle 16"/>
            <p:cNvSpPr>
              <a:spLocks noChangeArrowheads="1"/>
            </p:cNvSpPr>
            <p:nvPr/>
          </p:nvSpPr>
          <p:spPr bwMode="auto">
            <a:xfrm>
              <a:off x="2208" y="3072"/>
              <a:ext cx="153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eat</a:t>
              </a:r>
            </a:p>
            <a:p>
              <a:pPr algn="ctr"/>
              <a:r>
                <a:rPr lang="en-US"/>
                <a:t>play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429000" y="2133600"/>
            <a:ext cx="2438400" cy="1143000"/>
            <a:chOff x="2160" y="1488"/>
            <a:chExt cx="1536" cy="720"/>
          </a:xfrm>
        </p:grpSpPr>
        <p:sp>
          <p:nvSpPr>
            <p:cNvPr id="161810" name="Rectangle 18"/>
            <p:cNvSpPr>
              <a:spLocks noChangeArrowheads="1"/>
            </p:cNvSpPr>
            <p:nvPr/>
          </p:nvSpPr>
          <p:spPr bwMode="auto">
            <a:xfrm>
              <a:off x="2160" y="1488"/>
              <a:ext cx="15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61811" name="Rectangle 19"/>
            <p:cNvSpPr>
              <a:spLocks noChangeArrowheads="1"/>
            </p:cNvSpPr>
            <p:nvPr/>
          </p:nvSpPr>
          <p:spPr bwMode="auto">
            <a:xfrm>
              <a:off x="2160" y="1824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12" name="Rectangle 20"/>
            <p:cNvSpPr>
              <a:spLocks noChangeArrowheads="1"/>
            </p:cNvSpPr>
            <p:nvPr/>
          </p:nvSpPr>
          <p:spPr bwMode="auto">
            <a:xfrm>
              <a:off x="2160" y="2016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164</TotalTime>
  <Words>1950</Words>
  <Application>Microsoft Office PowerPoint</Application>
  <PresentationFormat>On-screen Show (4:3)</PresentationFormat>
  <Paragraphs>489</Paragraphs>
  <Slides>46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Origin</vt:lpstr>
      <vt:lpstr>UML (Unified Modeling Language)</vt:lpstr>
      <vt:lpstr>What is a Class Diagram?</vt:lpstr>
      <vt:lpstr>Class Names</vt:lpstr>
      <vt:lpstr>Class Attributes</vt:lpstr>
      <vt:lpstr>Class Attributes (Cont’d)</vt:lpstr>
      <vt:lpstr>Class Attributes (Cont’d)</vt:lpstr>
      <vt:lpstr>Class Operations</vt:lpstr>
      <vt:lpstr>Class Operations (Cont’d)</vt:lpstr>
      <vt:lpstr>Depicting Classes</vt:lpstr>
      <vt:lpstr>Class Responsibilities</vt:lpstr>
      <vt:lpstr>Types of Relationships  </vt:lpstr>
      <vt:lpstr>Association Relationships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- Properties</vt:lpstr>
      <vt:lpstr>Association – Another Example</vt:lpstr>
      <vt:lpstr>Association - Multiplicity</vt:lpstr>
      <vt:lpstr>Association - Multiplicity</vt:lpstr>
      <vt:lpstr>Association - Multiplicity</vt:lpstr>
      <vt:lpstr>Association - Multiplicity</vt:lpstr>
      <vt:lpstr>Association - Multiplicity</vt:lpstr>
      <vt:lpstr>Associations (cont.)</vt:lpstr>
      <vt:lpstr>Association - Self</vt:lpstr>
      <vt:lpstr>Association - Self</vt:lpstr>
      <vt:lpstr>Association - Multiplicity</vt:lpstr>
      <vt:lpstr>Class Diagram - Example</vt:lpstr>
      <vt:lpstr>Class Diagram - Example</vt:lpstr>
      <vt:lpstr>Class Diagram - Example</vt:lpstr>
      <vt:lpstr>Class Diagram - Example</vt:lpstr>
      <vt:lpstr>Class Diagram - Example</vt:lpstr>
      <vt:lpstr>Class Diagram Example</vt:lpstr>
      <vt:lpstr>Slide 38</vt:lpstr>
      <vt:lpstr>CLASS DIAGRAM</vt:lpstr>
      <vt:lpstr>Slide 40</vt:lpstr>
      <vt:lpstr>Slide 41</vt:lpstr>
      <vt:lpstr>GENERALIZATION AND SPECIALIZATION</vt:lpstr>
      <vt:lpstr>Slide 43</vt:lpstr>
      <vt:lpstr>Slide 44</vt:lpstr>
      <vt:lpstr>Generalization</vt:lpstr>
      <vt:lpstr>Specialization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ankita</dc:creator>
  <cp:lastModifiedBy>ankita.wadhwa</cp:lastModifiedBy>
  <cp:revision>17</cp:revision>
  <dcterms:created xsi:type="dcterms:W3CDTF">2006-08-16T00:00:00Z</dcterms:created>
  <dcterms:modified xsi:type="dcterms:W3CDTF">2018-07-23T04:55:36Z</dcterms:modified>
</cp:coreProperties>
</file>