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9" r:id="rId2"/>
    <p:sldId id="270" r:id="rId3"/>
    <p:sldId id="271" r:id="rId4"/>
    <p:sldId id="272" r:id="rId5"/>
    <p:sldId id="256" r:id="rId6"/>
    <p:sldId id="257" r:id="rId7"/>
    <p:sldId id="258" r:id="rId8"/>
    <p:sldId id="259" r:id="rId9"/>
    <p:sldId id="260" r:id="rId10"/>
    <p:sldId id="261" r:id="rId11"/>
    <p:sldId id="262" r:id="rId12"/>
    <p:sldId id="263" r:id="rId13"/>
    <p:sldId id="264" r:id="rId14"/>
    <p:sldId id="265" r:id="rId15"/>
    <p:sldId id="266" r:id="rId16"/>
    <p:sldId id="273" r:id="rId17"/>
    <p:sldId id="267"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9DA29D-FA60-4EF3-8E2B-06D30D878A90}" type="datetimeFigureOut">
              <a:rPr lang="en-US" smtClean="0"/>
              <a:pPr/>
              <a:t>10/15/2018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5150F0-D8D9-4334-9498-97E020F84D9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5150F0-D8D9-4334-9498-97E020F84D93}"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19CC38-97A3-4B89-A766-7449334F5467}" type="datetimeFigureOut">
              <a:rPr lang="en-US" smtClean="0"/>
              <a:pPr/>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E0C88-75EF-4D29-81E0-69BDE0737E5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19CC38-97A3-4B89-A766-7449334F5467}" type="datetimeFigureOut">
              <a:rPr lang="en-US" smtClean="0"/>
              <a:pPr/>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E0C88-75EF-4D29-81E0-69BDE0737E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19CC38-97A3-4B89-A766-7449334F5467}" type="datetimeFigureOut">
              <a:rPr lang="en-US" smtClean="0"/>
              <a:pPr/>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E0C88-75EF-4D29-81E0-69BDE0737E5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19CC38-97A3-4B89-A766-7449334F5467}" type="datetimeFigureOut">
              <a:rPr lang="en-US" smtClean="0"/>
              <a:pPr/>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E0C88-75EF-4D29-81E0-69BDE0737E5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19CC38-97A3-4B89-A766-7449334F5467}" type="datetimeFigureOut">
              <a:rPr lang="en-US" smtClean="0"/>
              <a:pPr/>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E0C88-75EF-4D29-81E0-69BDE0737E5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19CC38-97A3-4B89-A766-7449334F5467}" type="datetimeFigureOut">
              <a:rPr lang="en-US" smtClean="0"/>
              <a:pPr/>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3E0C88-75EF-4D29-81E0-69BDE0737E5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19CC38-97A3-4B89-A766-7449334F5467}" type="datetimeFigureOut">
              <a:rPr lang="en-US" smtClean="0"/>
              <a:pPr/>
              <a:t>10/15/2018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3E0C88-75EF-4D29-81E0-69BDE0737E5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19CC38-97A3-4B89-A766-7449334F5467}" type="datetimeFigureOut">
              <a:rPr lang="en-US" smtClean="0"/>
              <a:pPr/>
              <a:t>10/15/2018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3E0C88-75EF-4D29-81E0-69BDE0737E5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19CC38-97A3-4B89-A766-7449334F5467}" type="datetimeFigureOut">
              <a:rPr lang="en-US" smtClean="0"/>
              <a:pPr/>
              <a:t>10/15/2018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3E0C88-75EF-4D29-81E0-69BDE0737E5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19CC38-97A3-4B89-A766-7449334F5467}" type="datetimeFigureOut">
              <a:rPr lang="en-US" smtClean="0"/>
              <a:pPr/>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3E0C88-75EF-4D29-81E0-69BDE0737E5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19CC38-97A3-4B89-A766-7449334F5467}" type="datetimeFigureOut">
              <a:rPr lang="en-US" smtClean="0"/>
              <a:pPr/>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3E0C88-75EF-4D29-81E0-69BDE0737E5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19CC38-97A3-4B89-A766-7449334F5467}" type="datetimeFigureOut">
              <a:rPr lang="en-US" smtClean="0"/>
              <a:pPr/>
              <a:t>10/15/2018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3E0C88-75EF-4D29-81E0-69BDE0737E5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5458" name="Picture 2" descr="bklogo"/>
          <p:cNvPicPr>
            <a:picLocks noChangeAspect="1" noChangeArrowheads="1"/>
          </p:cNvPicPr>
          <p:nvPr/>
        </p:nvPicPr>
        <p:blipFill>
          <a:blip r:embed="rId2"/>
          <a:srcRect/>
          <a:stretch>
            <a:fillRect/>
          </a:stretch>
        </p:blipFill>
        <p:spPr bwMode="auto">
          <a:xfrm>
            <a:off x="8086725" y="228600"/>
            <a:ext cx="676275" cy="676275"/>
          </a:xfrm>
          <a:prstGeom prst="rect">
            <a:avLst/>
          </a:prstGeom>
          <a:noFill/>
        </p:spPr>
      </p:pic>
      <p:pic>
        <p:nvPicPr>
          <p:cNvPr id="275459" name="Picture 3"/>
          <p:cNvPicPr>
            <a:picLocks noChangeAspect="1" noChangeArrowheads="1"/>
          </p:cNvPicPr>
          <p:nvPr/>
        </p:nvPicPr>
        <p:blipFill>
          <a:blip r:embed="rId3"/>
          <a:srcRect/>
          <a:stretch>
            <a:fillRect/>
          </a:stretch>
        </p:blipFill>
        <p:spPr bwMode="auto">
          <a:xfrm>
            <a:off x="2455863" y="228600"/>
            <a:ext cx="5697537" cy="4600575"/>
          </a:xfrm>
          <a:prstGeom prst="rect">
            <a:avLst/>
          </a:prstGeom>
          <a:noFill/>
          <a:ln w="9525">
            <a:noFill/>
            <a:miter lim="800000"/>
            <a:headEnd/>
            <a:tailEnd/>
          </a:ln>
          <a:effectLst/>
        </p:spPr>
      </p:pic>
      <p:sp>
        <p:nvSpPr>
          <p:cNvPr id="275461" name="AutoShape 5"/>
          <p:cNvSpPr>
            <a:spLocks noGrp="1" noChangeArrowheads="1"/>
          </p:cNvSpPr>
          <p:nvPr>
            <p:ph type="title"/>
          </p:nvPr>
        </p:nvSpPr>
        <p:spPr>
          <a:xfrm>
            <a:off x="228600" y="838200"/>
            <a:ext cx="2819400" cy="1143000"/>
          </a:xfrm>
        </p:spPr>
        <p:txBody>
          <a:bodyPr/>
          <a:lstStyle/>
          <a:p>
            <a:r>
              <a:rPr lang="en-US" sz="2000">
                <a:solidFill>
                  <a:srgbClr val="FF0000"/>
                </a:solidFill>
              </a:rPr>
              <a:t>Example: Option 8C</a:t>
            </a:r>
          </a:p>
        </p:txBody>
      </p:sp>
      <p:pic>
        <p:nvPicPr>
          <p:cNvPr id="275462" name="Picture 6"/>
          <p:cNvPicPr>
            <a:picLocks noChangeAspect="1" noChangeArrowheads="1"/>
          </p:cNvPicPr>
          <p:nvPr/>
        </p:nvPicPr>
        <p:blipFill>
          <a:blip r:embed="rId4"/>
          <a:srcRect/>
          <a:stretch>
            <a:fillRect/>
          </a:stretch>
        </p:blipFill>
        <p:spPr bwMode="auto">
          <a:xfrm>
            <a:off x="304800" y="5372100"/>
            <a:ext cx="8382000" cy="617538"/>
          </a:xfrm>
          <a:prstGeom prst="rect">
            <a:avLst/>
          </a:prstGeom>
          <a:noFill/>
        </p:spPr>
      </p:pic>
      <p:sp>
        <p:nvSpPr>
          <p:cNvPr id="275463" name="Text Box 7"/>
          <p:cNvSpPr txBox="1">
            <a:spLocks noChangeArrowheads="1"/>
          </p:cNvSpPr>
          <p:nvPr/>
        </p:nvSpPr>
        <p:spPr bwMode="auto">
          <a:xfrm>
            <a:off x="7772400" y="5638800"/>
            <a:ext cx="838200" cy="274638"/>
          </a:xfrm>
          <a:prstGeom prst="rect">
            <a:avLst/>
          </a:prstGeom>
          <a:noFill/>
          <a:ln w="9525">
            <a:noFill/>
            <a:miter lim="800000"/>
            <a:headEnd/>
            <a:tailEnd/>
          </a:ln>
          <a:effectLst/>
        </p:spPr>
        <p:txBody>
          <a:bodyPr>
            <a:spAutoFit/>
          </a:bodyPr>
          <a:lstStyle/>
          <a:p>
            <a:pPr>
              <a:spcBef>
                <a:spcPct val="50000"/>
              </a:spcBef>
            </a:pPr>
            <a:r>
              <a:rPr lang="en-US" sz="1200">
                <a:solidFill>
                  <a:srgbClr val="000000"/>
                </a:solidFill>
              </a:rPr>
              <a:t>EngType</a:t>
            </a:r>
          </a:p>
        </p:txBody>
      </p:sp>
      <p:sp>
        <p:nvSpPr>
          <p:cNvPr id="275464" name="Text Box 8"/>
          <p:cNvSpPr txBox="1">
            <a:spLocks noChangeArrowheads="1"/>
          </p:cNvSpPr>
          <p:nvPr/>
        </p:nvSpPr>
        <p:spPr bwMode="auto">
          <a:xfrm>
            <a:off x="3733800" y="6324600"/>
            <a:ext cx="3505200" cy="366713"/>
          </a:xfrm>
          <a:prstGeom prst="rect">
            <a:avLst/>
          </a:prstGeom>
          <a:noFill/>
          <a:ln w="9525">
            <a:noFill/>
            <a:miter lim="800000"/>
            <a:headEnd/>
            <a:tailEnd/>
          </a:ln>
          <a:effectLst/>
        </p:spPr>
        <p:txBody>
          <a:bodyPr>
            <a:spAutoFit/>
          </a:bodyPr>
          <a:lstStyle/>
          <a:p>
            <a:pPr algn="ctr">
              <a:spcBef>
                <a:spcPct val="50000"/>
              </a:spcBef>
            </a:pPr>
            <a:r>
              <a:rPr lang="en-US">
                <a:solidFill>
                  <a:srgbClr val="FF0000"/>
                </a:solidFill>
              </a:rPr>
              <a:t>Serving as the type attribute</a:t>
            </a:r>
          </a:p>
        </p:txBody>
      </p:sp>
      <p:sp>
        <p:nvSpPr>
          <p:cNvPr id="275465" name="Line 9"/>
          <p:cNvSpPr>
            <a:spLocks noChangeShapeType="1"/>
          </p:cNvSpPr>
          <p:nvPr/>
        </p:nvSpPr>
        <p:spPr bwMode="auto">
          <a:xfrm flipV="1">
            <a:off x="5486400" y="6019800"/>
            <a:ext cx="0" cy="381000"/>
          </a:xfrm>
          <a:prstGeom prst="line">
            <a:avLst/>
          </a:prstGeom>
          <a:noFill/>
          <a:ln w="57150">
            <a:solidFill>
              <a:srgbClr val="FF0000"/>
            </a:solidFill>
            <a:round/>
            <a:headEnd/>
            <a:tailEnd type="triangle" w="med" len="med"/>
          </a:ln>
          <a:effectLst/>
        </p:spPr>
        <p:txBody>
          <a:bodyPr/>
          <a:lstStyle/>
          <a:p>
            <a:endParaRPr lang="en-US"/>
          </a:p>
        </p:txBody>
      </p:sp>
      <p:sp>
        <p:nvSpPr>
          <p:cNvPr id="275466" name="Oval 10"/>
          <p:cNvSpPr>
            <a:spLocks noChangeArrowheads="1"/>
          </p:cNvSpPr>
          <p:nvPr/>
        </p:nvSpPr>
        <p:spPr bwMode="auto">
          <a:xfrm>
            <a:off x="5029200" y="5410200"/>
            <a:ext cx="914400" cy="762000"/>
          </a:xfrm>
          <a:prstGeom prst="ellipse">
            <a:avLst/>
          </a:prstGeom>
          <a:solidFill>
            <a:schemeClr val="accent1">
              <a:alpha val="0"/>
            </a:schemeClr>
          </a:solidFill>
          <a:ln w="28575">
            <a:solidFill>
              <a:srgbClr val="FF0000"/>
            </a:solidFill>
            <a:round/>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4439" name="Picture 7"/>
          <p:cNvPicPr>
            <a:picLocks noChangeAspect="1" noChangeArrowheads="1"/>
          </p:cNvPicPr>
          <p:nvPr/>
        </p:nvPicPr>
        <p:blipFill>
          <a:blip r:embed="rId2"/>
          <a:srcRect/>
          <a:stretch>
            <a:fillRect/>
          </a:stretch>
        </p:blipFill>
        <p:spPr bwMode="auto">
          <a:xfrm>
            <a:off x="898525" y="228600"/>
            <a:ext cx="7343775" cy="4451350"/>
          </a:xfrm>
          <a:prstGeom prst="rect">
            <a:avLst/>
          </a:prstGeom>
          <a:noFill/>
          <a:ln w="9525">
            <a:noFill/>
            <a:miter lim="800000"/>
            <a:headEnd/>
            <a:tailEnd/>
          </a:ln>
          <a:effectLst/>
        </p:spPr>
      </p:pic>
      <p:pic>
        <p:nvPicPr>
          <p:cNvPr id="274434" name="Picture 2" descr="bklogo"/>
          <p:cNvPicPr>
            <a:picLocks noChangeAspect="1" noChangeArrowheads="1"/>
          </p:cNvPicPr>
          <p:nvPr/>
        </p:nvPicPr>
        <p:blipFill>
          <a:blip r:embed="rId3"/>
          <a:srcRect/>
          <a:stretch>
            <a:fillRect/>
          </a:stretch>
        </p:blipFill>
        <p:spPr bwMode="auto">
          <a:xfrm>
            <a:off x="8086725" y="228600"/>
            <a:ext cx="676275" cy="676275"/>
          </a:xfrm>
          <a:prstGeom prst="rect">
            <a:avLst/>
          </a:prstGeom>
          <a:noFill/>
        </p:spPr>
      </p:pic>
      <p:sp>
        <p:nvSpPr>
          <p:cNvPr id="274435" name="AutoShape 3"/>
          <p:cNvSpPr>
            <a:spLocks noGrp="1" noChangeArrowheads="1"/>
          </p:cNvSpPr>
          <p:nvPr>
            <p:ph type="title"/>
          </p:nvPr>
        </p:nvSpPr>
        <p:spPr>
          <a:xfrm>
            <a:off x="228600" y="304800"/>
            <a:ext cx="2819400" cy="457200"/>
          </a:xfrm>
        </p:spPr>
        <p:txBody>
          <a:bodyPr/>
          <a:lstStyle/>
          <a:p>
            <a:r>
              <a:rPr lang="en-US" sz="2000">
                <a:solidFill>
                  <a:srgbClr val="FF0000"/>
                </a:solidFill>
              </a:rPr>
              <a:t>Example: Option 8D</a:t>
            </a:r>
          </a:p>
        </p:txBody>
      </p:sp>
      <p:pic>
        <p:nvPicPr>
          <p:cNvPr id="274440" name="Picture 8"/>
          <p:cNvPicPr>
            <a:picLocks noChangeAspect="1" noChangeArrowheads="1"/>
          </p:cNvPicPr>
          <p:nvPr/>
        </p:nvPicPr>
        <p:blipFill>
          <a:blip r:embed="rId4"/>
          <a:srcRect/>
          <a:stretch>
            <a:fillRect/>
          </a:stretch>
        </p:blipFill>
        <p:spPr bwMode="auto">
          <a:xfrm>
            <a:off x="228600" y="5260975"/>
            <a:ext cx="8534400" cy="530225"/>
          </a:xfrm>
          <a:prstGeom prst="rect">
            <a:avLst/>
          </a:prstGeom>
          <a:noFill/>
        </p:spPr>
      </p:pic>
      <p:sp>
        <p:nvSpPr>
          <p:cNvPr id="274441" name="Oval 9"/>
          <p:cNvSpPr>
            <a:spLocks noChangeArrowheads="1"/>
          </p:cNvSpPr>
          <p:nvPr/>
        </p:nvSpPr>
        <p:spPr bwMode="auto">
          <a:xfrm>
            <a:off x="2286000" y="5410200"/>
            <a:ext cx="685800" cy="533400"/>
          </a:xfrm>
          <a:prstGeom prst="ellipse">
            <a:avLst/>
          </a:prstGeom>
          <a:solidFill>
            <a:schemeClr val="accent1">
              <a:alpha val="0"/>
            </a:schemeClr>
          </a:solidFill>
          <a:ln w="28575">
            <a:solidFill>
              <a:srgbClr val="FF0000"/>
            </a:solidFill>
            <a:round/>
            <a:headEnd/>
            <a:tailEnd/>
          </a:ln>
          <a:effectLst/>
        </p:spPr>
        <p:txBody>
          <a:bodyPr wrap="none" anchor="ctr"/>
          <a:lstStyle/>
          <a:p>
            <a:endParaRPr lang="en-US"/>
          </a:p>
        </p:txBody>
      </p:sp>
      <p:sp>
        <p:nvSpPr>
          <p:cNvPr id="274442" name="Oval 10"/>
          <p:cNvSpPr>
            <a:spLocks noChangeArrowheads="1"/>
          </p:cNvSpPr>
          <p:nvPr/>
        </p:nvSpPr>
        <p:spPr bwMode="auto">
          <a:xfrm>
            <a:off x="6172200" y="5410200"/>
            <a:ext cx="685800" cy="533400"/>
          </a:xfrm>
          <a:prstGeom prst="ellipse">
            <a:avLst/>
          </a:prstGeom>
          <a:solidFill>
            <a:schemeClr val="accent1">
              <a:alpha val="0"/>
            </a:schemeClr>
          </a:solidFill>
          <a:ln w="28575">
            <a:solidFill>
              <a:srgbClr val="FF0000"/>
            </a:solidFill>
            <a:round/>
            <a:headEnd/>
            <a:tailEnd/>
          </a:ln>
          <a:effectLst/>
        </p:spPr>
        <p:txBody>
          <a:bodyPr wrap="none" anchor="ctr"/>
          <a:lstStyle/>
          <a:p>
            <a:endParaRPr lang="en-US"/>
          </a:p>
        </p:txBody>
      </p:sp>
      <p:sp>
        <p:nvSpPr>
          <p:cNvPr id="274443" name="Text Box 11"/>
          <p:cNvSpPr txBox="1">
            <a:spLocks noChangeArrowheads="1"/>
          </p:cNvSpPr>
          <p:nvPr/>
        </p:nvSpPr>
        <p:spPr bwMode="auto">
          <a:xfrm>
            <a:off x="3429000" y="6324600"/>
            <a:ext cx="3505200" cy="366713"/>
          </a:xfrm>
          <a:prstGeom prst="rect">
            <a:avLst/>
          </a:prstGeom>
          <a:noFill/>
          <a:ln w="9525">
            <a:noFill/>
            <a:miter lim="800000"/>
            <a:headEnd/>
            <a:tailEnd/>
          </a:ln>
          <a:effectLst/>
        </p:spPr>
        <p:txBody>
          <a:bodyPr>
            <a:spAutoFit/>
          </a:bodyPr>
          <a:lstStyle/>
          <a:p>
            <a:pPr algn="ctr">
              <a:spcBef>
                <a:spcPct val="50000"/>
              </a:spcBef>
            </a:pPr>
            <a:r>
              <a:rPr lang="en-US">
                <a:solidFill>
                  <a:srgbClr val="FF0000"/>
                </a:solidFill>
              </a:rPr>
              <a:t>Boolean type attributes</a:t>
            </a:r>
          </a:p>
        </p:txBody>
      </p:sp>
      <p:sp>
        <p:nvSpPr>
          <p:cNvPr id="274444" name="Line 12"/>
          <p:cNvSpPr>
            <a:spLocks noChangeShapeType="1"/>
          </p:cNvSpPr>
          <p:nvPr/>
        </p:nvSpPr>
        <p:spPr bwMode="auto">
          <a:xfrm flipH="1" flipV="1">
            <a:off x="2971800" y="5867400"/>
            <a:ext cx="1371600" cy="533400"/>
          </a:xfrm>
          <a:prstGeom prst="line">
            <a:avLst/>
          </a:prstGeom>
          <a:noFill/>
          <a:ln w="38100">
            <a:solidFill>
              <a:srgbClr val="FF0000"/>
            </a:solidFill>
            <a:round/>
            <a:headEnd/>
            <a:tailEnd type="triangle" w="med" len="med"/>
          </a:ln>
          <a:effectLst/>
        </p:spPr>
        <p:txBody>
          <a:bodyPr/>
          <a:lstStyle/>
          <a:p>
            <a:endParaRPr lang="en-US"/>
          </a:p>
        </p:txBody>
      </p:sp>
      <p:sp>
        <p:nvSpPr>
          <p:cNvPr id="274445" name="Line 13"/>
          <p:cNvSpPr>
            <a:spLocks noChangeShapeType="1"/>
          </p:cNvSpPr>
          <p:nvPr/>
        </p:nvSpPr>
        <p:spPr bwMode="auto">
          <a:xfrm flipV="1">
            <a:off x="5791200" y="5943600"/>
            <a:ext cx="609600" cy="457200"/>
          </a:xfrm>
          <a:prstGeom prst="line">
            <a:avLst/>
          </a:prstGeom>
          <a:noFill/>
          <a:ln w="38100">
            <a:solidFill>
              <a:srgbClr val="FF0000"/>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AutoShape 2"/>
          <p:cNvSpPr>
            <a:spLocks noGrp="1" noChangeArrowheads="1"/>
          </p:cNvSpPr>
          <p:nvPr>
            <p:ph type="title"/>
          </p:nvPr>
        </p:nvSpPr>
        <p:spPr/>
        <p:txBody>
          <a:bodyPr/>
          <a:lstStyle/>
          <a:p>
            <a:r>
              <a:rPr lang="en-US"/>
              <a:t>EER-to-Relational Mapping</a:t>
            </a:r>
            <a:endParaRPr lang="en-US" sz="2800">
              <a:solidFill>
                <a:schemeClr val="tx1"/>
              </a:solidFill>
            </a:endParaRPr>
          </a:p>
        </p:txBody>
      </p:sp>
      <p:sp>
        <p:nvSpPr>
          <p:cNvPr id="268291" name="Rectangle 3"/>
          <p:cNvSpPr>
            <a:spLocks noGrp="1" noChangeArrowheads="1"/>
          </p:cNvSpPr>
          <p:nvPr>
            <p:ph type="body" idx="1"/>
          </p:nvPr>
        </p:nvSpPr>
        <p:spPr/>
        <p:txBody>
          <a:bodyPr/>
          <a:lstStyle/>
          <a:p>
            <a:r>
              <a:rPr lang="en-US" sz="2400" b="1" dirty="0"/>
              <a:t>Mapping of Shared Subclasses (Multiple Inheritance)</a:t>
            </a:r>
          </a:p>
          <a:p>
            <a:pPr lvl="1"/>
            <a:r>
              <a:rPr lang="en-US" sz="2000" dirty="0"/>
              <a:t>A shared subclass, such as STUDENT_ASSISTANT, is a subclass of several classes, indicating multiple inheritance. These classes must all have the same key attribute; otherwise, the shared subclass would be modeled as a category. </a:t>
            </a:r>
          </a:p>
          <a:p>
            <a:pPr lvl="1"/>
            <a:r>
              <a:rPr lang="en-US" sz="2000" dirty="0"/>
              <a:t>We can apply any of the options discussed in Step 8 to a shared subclass, subject to the restriction discussed in Step 8 of the mapping algorithm. Below both 8C and 8D are used for the shared class STUDENT_ASSISTANT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85" name="Picture 5"/>
          <p:cNvPicPr>
            <a:picLocks noChangeAspect="1" noChangeArrowheads="1"/>
          </p:cNvPicPr>
          <p:nvPr/>
        </p:nvPicPr>
        <p:blipFill>
          <a:blip r:embed="rId2"/>
          <a:srcRect/>
          <a:stretch>
            <a:fillRect/>
          </a:stretch>
        </p:blipFill>
        <p:spPr bwMode="auto">
          <a:xfrm>
            <a:off x="1965325" y="152400"/>
            <a:ext cx="5691188" cy="6553200"/>
          </a:xfrm>
          <a:prstGeom prst="rect">
            <a:avLst/>
          </a:prstGeom>
          <a:noFill/>
          <a:ln w="9525">
            <a:noFill/>
            <a:miter lim="800000"/>
            <a:headEnd/>
            <a:tailEnd/>
          </a:ln>
          <a:effectLst/>
        </p:spPr>
      </p:pic>
      <p:sp>
        <p:nvSpPr>
          <p:cNvPr id="276482" name="AutoShape 2"/>
          <p:cNvSpPr>
            <a:spLocks noGrp="1" noChangeArrowheads="1"/>
          </p:cNvSpPr>
          <p:nvPr>
            <p:ph type="title"/>
          </p:nvPr>
        </p:nvSpPr>
        <p:spPr>
          <a:xfrm>
            <a:off x="152400" y="152400"/>
            <a:ext cx="2971800" cy="609600"/>
          </a:xfrm>
        </p:spPr>
        <p:txBody>
          <a:bodyPr>
            <a:normAutofit fontScale="90000"/>
          </a:bodyPr>
          <a:lstStyle/>
          <a:p>
            <a:r>
              <a:rPr lang="en-US" sz="2000">
                <a:solidFill>
                  <a:srgbClr val="FF0000"/>
                </a:solidFill>
              </a:rPr>
              <a:t>Example: Mapping of Shared Subclasses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685800" y="1828800"/>
            <a:ext cx="7924800" cy="3132138"/>
            <a:chOff x="432" y="1152"/>
            <a:chExt cx="4992" cy="1973"/>
          </a:xfrm>
        </p:grpSpPr>
        <p:pic>
          <p:nvPicPr>
            <p:cNvPr id="269318" name="Picture 6"/>
            <p:cNvPicPr>
              <a:picLocks noChangeAspect="1" noChangeArrowheads="1"/>
            </p:cNvPicPr>
            <p:nvPr/>
          </p:nvPicPr>
          <p:blipFill>
            <a:blip r:embed="rId2"/>
            <a:srcRect/>
            <a:stretch>
              <a:fillRect/>
            </a:stretch>
          </p:blipFill>
          <p:spPr bwMode="auto">
            <a:xfrm>
              <a:off x="432" y="1152"/>
              <a:ext cx="4896" cy="1973"/>
            </a:xfrm>
            <a:prstGeom prst="rect">
              <a:avLst/>
            </a:prstGeom>
            <a:noFill/>
            <a:ln w="9525">
              <a:noFill/>
              <a:miter lim="800000"/>
              <a:headEnd/>
              <a:tailEnd/>
            </a:ln>
            <a:effectLst/>
          </p:spPr>
        </p:pic>
        <p:sp>
          <p:nvSpPr>
            <p:cNvPr id="269319" name="Text Box 7"/>
            <p:cNvSpPr txBox="1">
              <a:spLocks noChangeArrowheads="1"/>
            </p:cNvSpPr>
            <p:nvPr/>
          </p:nvSpPr>
          <p:spPr bwMode="auto">
            <a:xfrm>
              <a:off x="2304" y="2400"/>
              <a:ext cx="576" cy="173"/>
            </a:xfrm>
            <a:prstGeom prst="rect">
              <a:avLst/>
            </a:prstGeom>
            <a:noFill/>
            <a:ln w="9525">
              <a:noFill/>
              <a:miter lim="800000"/>
              <a:headEnd/>
              <a:tailEnd/>
            </a:ln>
            <a:effectLst/>
          </p:spPr>
          <p:txBody>
            <a:bodyPr>
              <a:spAutoFit/>
            </a:bodyPr>
            <a:lstStyle/>
            <a:p>
              <a:pPr>
                <a:spcBef>
                  <a:spcPct val="50000"/>
                </a:spcBef>
              </a:pPr>
              <a:r>
                <a:rPr lang="en-US" sz="1200">
                  <a:solidFill>
                    <a:srgbClr val="000000"/>
                  </a:solidFill>
                </a:rPr>
                <a:t>Major</a:t>
              </a:r>
            </a:p>
          </p:txBody>
        </p:sp>
        <p:sp>
          <p:nvSpPr>
            <p:cNvPr id="269320" name="Text Box 8"/>
            <p:cNvSpPr txBox="1">
              <a:spLocks noChangeArrowheads="1"/>
            </p:cNvSpPr>
            <p:nvPr/>
          </p:nvSpPr>
          <p:spPr bwMode="auto">
            <a:xfrm>
              <a:off x="4848" y="1843"/>
              <a:ext cx="576" cy="173"/>
            </a:xfrm>
            <a:prstGeom prst="rect">
              <a:avLst/>
            </a:prstGeom>
            <a:noFill/>
            <a:ln w="9525">
              <a:noFill/>
              <a:miter lim="800000"/>
              <a:headEnd/>
              <a:tailEnd/>
            </a:ln>
            <a:effectLst/>
          </p:spPr>
          <p:txBody>
            <a:bodyPr>
              <a:spAutoFit/>
            </a:bodyPr>
            <a:lstStyle/>
            <a:p>
              <a:pPr>
                <a:spcBef>
                  <a:spcPct val="50000"/>
                </a:spcBef>
              </a:pPr>
              <a:r>
                <a:rPr lang="en-US" sz="1200">
                  <a:solidFill>
                    <a:srgbClr val="000000"/>
                  </a:solidFill>
                </a:rPr>
                <a:t>Course</a:t>
              </a:r>
            </a:p>
          </p:txBody>
        </p:sp>
      </p:grpSp>
      <p:sp>
        <p:nvSpPr>
          <p:cNvPr id="269323" name="AutoShape 11"/>
          <p:cNvSpPr>
            <a:spLocks noGrp="1" noChangeArrowheads="1"/>
          </p:cNvSpPr>
          <p:nvPr>
            <p:ph type="title"/>
          </p:nvPr>
        </p:nvSpPr>
        <p:spPr>
          <a:xfrm>
            <a:off x="152400" y="152400"/>
            <a:ext cx="2971800" cy="609600"/>
          </a:xfrm>
          <a:noFill/>
          <a:ln/>
        </p:spPr>
        <p:txBody>
          <a:bodyPr>
            <a:normAutofit fontScale="90000"/>
          </a:bodyPr>
          <a:lstStyle/>
          <a:p>
            <a:r>
              <a:rPr lang="en-US" sz="2000">
                <a:solidFill>
                  <a:srgbClr val="FF0000"/>
                </a:solidFill>
              </a:rPr>
              <a:t>Example: Mapping of Shared Subclasses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AutoShape 2"/>
          <p:cNvSpPr>
            <a:spLocks noGrp="1" noChangeArrowheads="1"/>
          </p:cNvSpPr>
          <p:nvPr>
            <p:ph type="title"/>
          </p:nvPr>
        </p:nvSpPr>
        <p:spPr/>
        <p:txBody>
          <a:bodyPr/>
          <a:lstStyle/>
          <a:p>
            <a:r>
              <a:rPr lang="en-US"/>
              <a:t>EER-to-Relational Mapping</a:t>
            </a:r>
            <a:endParaRPr lang="en-US" sz="2800">
              <a:solidFill>
                <a:schemeClr val="tx1"/>
              </a:solidFill>
            </a:endParaRPr>
          </a:p>
        </p:txBody>
      </p:sp>
      <p:sp>
        <p:nvSpPr>
          <p:cNvPr id="270339" name="Rectangle 3"/>
          <p:cNvSpPr>
            <a:spLocks noGrp="1" noChangeArrowheads="1"/>
          </p:cNvSpPr>
          <p:nvPr>
            <p:ph type="body" idx="1"/>
          </p:nvPr>
        </p:nvSpPr>
        <p:spPr/>
        <p:txBody>
          <a:bodyPr/>
          <a:lstStyle/>
          <a:p>
            <a:pPr>
              <a:lnSpc>
                <a:spcPct val="90000"/>
              </a:lnSpc>
            </a:pPr>
            <a:r>
              <a:rPr lang="en-US" sz="1800" b="1"/>
              <a:t>Step 9: Mapping of Union Types (Categories).</a:t>
            </a:r>
          </a:p>
          <a:p>
            <a:pPr>
              <a:lnSpc>
                <a:spcPct val="90000"/>
              </a:lnSpc>
              <a:buFont typeface="Wingdings" pitchFamily="2" charset="2"/>
              <a:buNone/>
            </a:pPr>
            <a:endParaRPr lang="en-US" sz="800" b="1"/>
          </a:p>
          <a:p>
            <a:pPr lvl="1">
              <a:lnSpc>
                <a:spcPct val="90000"/>
              </a:lnSpc>
            </a:pPr>
            <a:r>
              <a:rPr lang="en-US" sz="1800"/>
              <a:t>For mapping a category whose defining superclasses have different keys, it is customary to specify a new key attribute, called a </a:t>
            </a:r>
            <a:r>
              <a:rPr lang="en-US" sz="1800" b="1"/>
              <a:t>surrogate key</a:t>
            </a:r>
            <a:r>
              <a:rPr lang="en-US" sz="1800"/>
              <a:t>, when creating a relation to correspond to the category.</a:t>
            </a:r>
            <a:r>
              <a:rPr lang="en-US" sz="1400"/>
              <a:t> </a:t>
            </a:r>
          </a:p>
          <a:p>
            <a:pPr lvl="1">
              <a:lnSpc>
                <a:spcPct val="90000"/>
              </a:lnSpc>
            </a:pPr>
            <a:r>
              <a:rPr lang="en-US" sz="1800"/>
              <a:t>In the example below we can create a relation OWNER to correspond to the OWNER category and include any attributes of the category in this relation. The primary key of the OWNER relation is the surrogate key, which we called OwnerId</a:t>
            </a:r>
          </a:p>
          <a:p>
            <a:pPr lvl="1">
              <a:lnSpc>
                <a:spcPct val="90000"/>
              </a:lnSpc>
            </a:pPr>
            <a:r>
              <a:rPr lang="en-US" sz="1800"/>
              <a:t>We also include the surrogate key attribute OwnerId as FK in each relation corresponding to a superclass of the category in order to specify the correspondence in values between the surrogate key and the PK of each superclass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1365" name="Picture 5"/>
          <p:cNvPicPr>
            <a:picLocks noChangeAspect="1" noChangeArrowheads="1"/>
          </p:cNvPicPr>
          <p:nvPr/>
        </p:nvPicPr>
        <p:blipFill>
          <a:blip r:embed="rId2"/>
          <a:srcRect/>
          <a:stretch>
            <a:fillRect/>
          </a:stretch>
        </p:blipFill>
        <p:spPr bwMode="auto">
          <a:xfrm>
            <a:off x="1905000" y="228600"/>
            <a:ext cx="6324600" cy="6400800"/>
          </a:xfrm>
          <a:prstGeom prst="rect">
            <a:avLst/>
          </a:prstGeom>
          <a:noFill/>
          <a:ln w="9525">
            <a:noFill/>
            <a:miter lim="800000"/>
            <a:headEnd/>
            <a:tailEnd/>
          </a:ln>
          <a:effectLst/>
        </p:spPr>
      </p:pic>
      <p:sp>
        <p:nvSpPr>
          <p:cNvPr id="271362" name="AutoShape 2"/>
          <p:cNvSpPr>
            <a:spLocks noGrp="1" noChangeArrowheads="1"/>
          </p:cNvSpPr>
          <p:nvPr>
            <p:ph type="title"/>
          </p:nvPr>
        </p:nvSpPr>
        <p:spPr>
          <a:xfrm>
            <a:off x="228600" y="304800"/>
            <a:ext cx="2057400" cy="381000"/>
          </a:xfrm>
        </p:spPr>
        <p:txBody>
          <a:bodyPr>
            <a:normAutofit fontScale="90000"/>
          </a:bodyPr>
          <a:lstStyle/>
          <a:p>
            <a:r>
              <a:rPr lang="en-US" sz="2400" dirty="0">
                <a:solidFill>
                  <a:srgbClr val="FF0000"/>
                </a:solidFill>
              </a:rPr>
              <a:t>Example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1365" name="Picture 5"/>
          <p:cNvPicPr>
            <a:picLocks noChangeAspect="1" noChangeArrowheads="1"/>
          </p:cNvPicPr>
          <p:nvPr/>
        </p:nvPicPr>
        <p:blipFill>
          <a:blip r:embed="rId2"/>
          <a:srcRect/>
          <a:stretch>
            <a:fillRect/>
          </a:stretch>
        </p:blipFill>
        <p:spPr bwMode="auto">
          <a:xfrm>
            <a:off x="0" y="152400"/>
            <a:ext cx="4641850" cy="6400800"/>
          </a:xfrm>
          <a:prstGeom prst="rect">
            <a:avLst/>
          </a:prstGeom>
          <a:noFill/>
          <a:ln w="9525">
            <a:noFill/>
            <a:miter lim="800000"/>
            <a:headEnd/>
            <a:tailEnd/>
          </a:ln>
          <a:effectLst/>
        </p:spPr>
      </p:pic>
      <p:sp>
        <p:nvSpPr>
          <p:cNvPr id="271362" name="AutoShape 2"/>
          <p:cNvSpPr>
            <a:spLocks noGrp="1" noChangeArrowheads="1"/>
          </p:cNvSpPr>
          <p:nvPr>
            <p:ph type="title"/>
          </p:nvPr>
        </p:nvSpPr>
        <p:spPr>
          <a:xfrm>
            <a:off x="228600" y="228600"/>
            <a:ext cx="1371600" cy="381000"/>
          </a:xfrm>
        </p:spPr>
        <p:txBody>
          <a:bodyPr>
            <a:normAutofit fontScale="90000"/>
          </a:bodyPr>
          <a:lstStyle/>
          <a:p>
            <a:r>
              <a:rPr lang="en-US" sz="2400" dirty="0">
                <a:solidFill>
                  <a:srgbClr val="FF0000"/>
                </a:solidFill>
              </a:rPr>
              <a:t>Example</a:t>
            </a:r>
          </a:p>
        </p:txBody>
      </p:sp>
      <p:pic>
        <p:nvPicPr>
          <p:cNvPr id="271366" name="Picture 6"/>
          <p:cNvPicPr>
            <a:picLocks noChangeAspect="1" noChangeArrowheads="1"/>
          </p:cNvPicPr>
          <p:nvPr/>
        </p:nvPicPr>
        <p:blipFill>
          <a:blip r:embed="rId3"/>
          <a:srcRect/>
          <a:stretch>
            <a:fillRect/>
          </a:stretch>
        </p:blipFill>
        <p:spPr bwMode="auto">
          <a:xfrm>
            <a:off x="4713288" y="914400"/>
            <a:ext cx="4354512" cy="5524500"/>
          </a:xfrm>
          <a:prstGeom prst="rect">
            <a:avLst/>
          </a:prstGeom>
          <a:noFill/>
          <a:ln w="9525">
            <a:noFill/>
            <a:miter lim="800000"/>
            <a:headEnd/>
            <a:tailEnd/>
          </a:ln>
          <a:effectLst/>
        </p:spPr>
      </p:pic>
      <p:sp>
        <p:nvSpPr>
          <p:cNvPr id="271367" name="Text Box 7"/>
          <p:cNvSpPr txBox="1">
            <a:spLocks noChangeArrowheads="1"/>
          </p:cNvSpPr>
          <p:nvPr/>
        </p:nvSpPr>
        <p:spPr bwMode="auto">
          <a:xfrm>
            <a:off x="7848600" y="4724400"/>
            <a:ext cx="914400" cy="304800"/>
          </a:xfrm>
          <a:prstGeom prst="rect">
            <a:avLst/>
          </a:prstGeom>
          <a:noFill/>
          <a:ln w="9525">
            <a:noFill/>
            <a:miter lim="800000"/>
            <a:headEnd/>
            <a:tailEnd/>
          </a:ln>
          <a:effectLst/>
        </p:spPr>
        <p:txBody>
          <a:bodyPr>
            <a:spAutoFit/>
          </a:bodyPr>
          <a:lstStyle/>
          <a:p>
            <a:pPr>
              <a:spcBef>
                <a:spcPct val="50000"/>
              </a:spcBef>
            </a:pPr>
            <a:r>
              <a:rPr lang="en-US" sz="1400">
                <a:solidFill>
                  <a:srgbClr val="000000"/>
                </a:solidFill>
              </a:rPr>
              <a:t>CYear</a:t>
            </a:r>
          </a:p>
        </p:txBody>
      </p:sp>
      <p:sp>
        <p:nvSpPr>
          <p:cNvPr id="271368" name="Text Box 8"/>
          <p:cNvSpPr txBox="1">
            <a:spLocks noChangeArrowheads="1"/>
          </p:cNvSpPr>
          <p:nvPr/>
        </p:nvSpPr>
        <p:spPr bwMode="auto">
          <a:xfrm>
            <a:off x="8229600" y="1143000"/>
            <a:ext cx="914400" cy="274638"/>
          </a:xfrm>
          <a:prstGeom prst="rect">
            <a:avLst/>
          </a:prstGeom>
          <a:noFill/>
          <a:ln w="9525">
            <a:noFill/>
            <a:miter lim="800000"/>
            <a:headEnd/>
            <a:tailEnd/>
          </a:ln>
          <a:effectLst/>
        </p:spPr>
        <p:txBody>
          <a:bodyPr>
            <a:spAutoFit/>
          </a:bodyPr>
          <a:lstStyle/>
          <a:p>
            <a:pPr>
              <a:spcBef>
                <a:spcPct val="50000"/>
              </a:spcBef>
            </a:pPr>
            <a:r>
              <a:rPr lang="en-US" sz="1200">
                <a:solidFill>
                  <a:srgbClr val="000000"/>
                </a:solidFill>
              </a:rPr>
              <a:t>OwnerId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cs.montana.edu/~halla/csci440/n9/figure-9-9.png"/>
          <p:cNvPicPr>
            <a:picLocks noChangeAspect="1" noChangeArrowheads="1"/>
          </p:cNvPicPr>
          <p:nvPr/>
        </p:nvPicPr>
        <p:blipFill>
          <a:blip r:embed="rId2"/>
          <a:srcRect/>
          <a:stretch>
            <a:fillRect/>
          </a:stretch>
        </p:blipFill>
        <p:spPr bwMode="auto">
          <a:xfrm>
            <a:off x="685800" y="1219200"/>
            <a:ext cx="8229598" cy="49530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http://www.cs.montana.edu/~halla/csci440/n9/figure-9-8.png"/>
          <p:cNvPicPr>
            <a:picLocks noChangeAspect="1" noChangeArrowheads="1"/>
          </p:cNvPicPr>
          <p:nvPr/>
        </p:nvPicPr>
        <p:blipFill>
          <a:blip r:embed="rId2"/>
          <a:srcRect/>
          <a:stretch>
            <a:fillRect/>
          </a:stretch>
        </p:blipFill>
        <p:spPr bwMode="auto">
          <a:xfrm>
            <a:off x="990600" y="381000"/>
            <a:ext cx="7467600" cy="6229351"/>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47700" y="0"/>
            <a:ext cx="1295400" cy="4940300"/>
          </a:xfrm>
        </p:spPr>
        <p:txBody>
          <a:bodyPr anchor="t"/>
          <a:lstStyle/>
          <a:p>
            <a:pPr algn="l" eaLnBrk="1" hangingPunct="1"/>
            <a:r>
              <a:rPr lang="en-US" sz="2800" b="1" smtClean="0"/>
              <a:t> </a:t>
            </a:r>
            <a:r>
              <a:rPr lang="en-US" sz="2800" smtClean="0"/>
              <a:t/>
            </a:r>
            <a:br>
              <a:rPr lang="en-US" sz="2800" smtClean="0"/>
            </a:br>
            <a:r>
              <a:rPr lang="en-US" sz="2800" smtClean="0"/>
              <a:t>   </a:t>
            </a:r>
            <a:endParaRPr lang="en-US" sz="4800" smtClean="0"/>
          </a:p>
        </p:txBody>
      </p:sp>
      <p:pic>
        <p:nvPicPr>
          <p:cNvPr id="43011" name="Picture 3"/>
          <p:cNvPicPr>
            <a:picLocks noGrp="1" noChangeAspect="1" noChangeArrowheads="1"/>
          </p:cNvPicPr>
          <p:nvPr>
            <p:ph idx="1"/>
          </p:nvPr>
        </p:nvPicPr>
        <p:blipFill>
          <a:blip r:embed="rId2"/>
          <a:srcRect/>
          <a:stretch>
            <a:fillRect/>
          </a:stretch>
        </p:blipFill>
        <p:spPr>
          <a:xfrm>
            <a:off x="381000" y="381000"/>
            <a:ext cx="8383588" cy="57912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09600" y="304800"/>
            <a:ext cx="2203450" cy="2659063"/>
          </a:xfrm>
        </p:spPr>
        <p:txBody>
          <a:bodyPr anchor="t"/>
          <a:lstStyle/>
          <a:p>
            <a:pPr algn="l" eaLnBrk="1" hangingPunct="1"/>
            <a:r>
              <a:rPr lang="en-US" sz="2400" b="1" smtClean="0"/>
              <a:t>FIGURE 7.2</a:t>
            </a:r>
            <a:br>
              <a:rPr lang="en-US" sz="2400" b="1" smtClean="0"/>
            </a:br>
            <a:r>
              <a:rPr lang="en-US" sz="2400" smtClean="0"/>
              <a:t>Result of mapping the COMPANY ER schema into a relational schema.</a:t>
            </a:r>
            <a:endParaRPr lang="en-US" b="1" smtClean="0"/>
          </a:p>
        </p:txBody>
      </p:sp>
      <p:pic>
        <p:nvPicPr>
          <p:cNvPr id="44035" name="Picture 3"/>
          <p:cNvPicPr>
            <a:picLocks noGrp="1" noChangeAspect="1" noChangeArrowheads="1"/>
          </p:cNvPicPr>
          <p:nvPr>
            <p:ph idx="1"/>
          </p:nvPr>
        </p:nvPicPr>
        <p:blipFill>
          <a:blip r:embed="rId2"/>
          <a:srcRect/>
          <a:stretch>
            <a:fillRect/>
          </a:stretch>
        </p:blipFill>
        <p:spPr>
          <a:xfrm>
            <a:off x="685800" y="685800"/>
            <a:ext cx="8108950" cy="5334000"/>
          </a:xfrm>
        </p:spPr>
      </p:pic>
      <p:sp>
        <p:nvSpPr>
          <p:cNvPr id="44036" name="Rectangle 4"/>
          <p:cNvSpPr>
            <a:spLocks noChangeArrowheads="1"/>
          </p:cNvSpPr>
          <p:nvPr/>
        </p:nvSpPr>
        <p:spPr bwMode="auto">
          <a:xfrm>
            <a:off x="609600" y="0"/>
            <a:ext cx="1828800" cy="685800"/>
          </a:xfrm>
          <a:prstGeom prst="rect">
            <a:avLst/>
          </a:prstGeom>
          <a:solidFill>
            <a:srgbClr val="FFFFFF"/>
          </a:solidFill>
          <a:ln w="9525">
            <a:noFill/>
            <a:miter lim="800000"/>
            <a:headEnd/>
            <a:tailEnd/>
          </a:ln>
        </p:spPr>
        <p:txBody>
          <a:bodyPr wrap="none" anchor="ctr"/>
          <a:lstStyle/>
          <a:p>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endParaRPr lang="en-US" smtClean="0"/>
          </a:p>
        </p:txBody>
      </p:sp>
      <p:pic>
        <p:nvPicPr>
          <p:cNvPr id="55299" name="Picture 4"/>
          <p:cNvPicPr>
            <a:picLocks noGrp="1" noChangeAspect="1" noChangeArrowheads="1"/>
          </p:cNvPicPr>
          <p:nvPr>
            <p:ph type="body" idx="1"/>
          </p:nvPr>
        </p:nvPicPr>
        <p:blipFill>
          <a:blip r:embed="rId2"/>
          <a:srcRect/>
          <a:stretch>
            <a:fillRect/>
          </a:stretch>
        </p:blipFill>
        <p:spPr>
          <a:xfrm>
            <a:off x="0" y="304800"/>
            <a:ext cx="9144000" cy="6553200"/>
          </a:xfrm>
          <a:noFill/>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EER-to-Relational Mapping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endParaRPr lang="en-US" dirty="0"/>
          </a:p>
        </p:txBody>
      </p:sp>
      <p:sp>
        <p:nvSpPr>
          <p:cNvPr id="218114" name="AutoShape 2"/>
          <p:cNvSpPr>
            <a:spLocks noGrp="1" noChangeArrowheads="1"/>
          </p:cNvSpPr>
          <p:nvPr>
            <p:ph type="title"/>
          </p:nvPr>
        </p:nvSpPr>
        <p:spPr/>
        <p:txBody>
          <a:bodyPr/>
          <a:lstStyle/>
          <a:p>
            <a:r>
              <a:rPr lang="en-US" dirty="0"/>
              <a:t>EER-to-Relational Mapping</a:t>
            </a:r>
          </a:p>
        </p:txBody>
      </p:sp>
      <p:sp>
        <p:nvSpPr>
          <p:cNvPr id="218115" name="Rectangle 3"/>
          <p:cNvSpPr>
            <a:spLocks noGrp="1" noChangeArrowheads="1"/>
          </p:cNvSpPr>
          <p:nvPr>
            <p:ph type="body" idx="1"/>
          </p:nvPr>
        </p:nvSpPr>
        <p:spPr/>
        <p:txBody>
          <a:bodyPr>
            <a:noAutofit/>
          </a:bodyPr>
          <a:lstStyle/>
          <a:p>
            <a:pPr>
              <a:lnSpc>
                <a:spcPct val="80000"/>
              </a:lnSpc>
            </a:pPr>
            <a:r>
              <a:rPr lang="en-US" sz="1800" b="1" dirty="0" smtClean="0"/>
              <a:t>Options </a:t>
            </a:r>
            <a:r>
              <a:rPr lang="en-US" sz="1800" b="1" dirty="0"/>
              <a:t>for Mapping Specialization or Generalization.</a:t>
            </a:r>
          </a:p>
          <a:p>
            <a:pPr>
              <a:lnSpc>
                <a:spcPct val="80000"/>
              </a:lnSpc>
              <a:buFont typeface="Wingdings" pitchFamily="2" charset="2"/>
              <a:buNone/>
            </a:pPr>
            <a:endParaRPr lang="en-US" sz="1800" b="1" dirty="0"/>
          </a:p>
          <a:p>
            <a:pPr>
              <a:lnSpc>
                <a:spcPct val="80000"/>
              </a:lnSpc>
              <a:buFont typeface="Wingdings" pitchFamily="2" charset="2"/>
              <a:buNone/>
            </a:pPr>
            <a:r>
              <a:rPr lang="en-US" sz="1800" dirty="0"/>
              <a:t>       Convert each specialization with m subclasses {S</a:t>
            </a:r>
            <a:r>
              <a:rPr lang="en-US" sz="1800" baseline="-25000" dirty="0"/>
              <a:t>1</a:t>
            </a:r>
            <a:r>
              <a:rPr lang="en-US" sz="1800" dirty="0"/>
              <a:t>, S</a:t>
            </a:r>
            <a:r>
              <a:rPr lang="en-US" sz="1800" baseline="-25000" dirty="0"/>
              <a:t>2</a:t>
            </a:r>
            <a:r>
              <a:rPr lang="en-US" sz="1800" dirty="0"/>
              <a:t>,….,</a:t>
            </a:r>
            <a:r>
              <a:rPr lang="en-US" sz="1800" dirty="0" err="1"/>
              <a:t>S</a:t>
            </a:r>
            <a:r>
              <a:rPr lang="en-US" sz="1800" baseline="-25000" dirty="0" err="1"/>
              <a:t>m</a:t>
            </a:r>
            <a:r>
              <a:rPr lang="en-US" sz="1800" dirty="0"/>
              <a:t>} and generalized </a:t>
            </a:r>
            <a:r>
              <a:rPr lang="en-US" sz="1800" dirty="0" err="1"/>
              <a:t>superclass</a:t>
            </a:r>
            <a:r>
              <a:rPr lang="en-US" sz="1800" dirty="0"/>
              <a:t> C, where the attributes of C are {k,a</a:t>
            </a:r>
            <a:r>
              <a:rPr lang="en-US" sz="1800" baseline="-25000" dirty="0"/>
              <a:t>1</a:t>
            </a:r>
            <a:r>
              <a:rPr lang="en-US" sz="1800" dirty="0"/>
              <a:t>,…a</a:t>
            </a:r>
            <a:r>
              <a:rPr lang="en-US" sz="1800" baseline="-25000" dirty="0"/>
              <a:t>n</a:t>
            </a:r>
            <a:r>
              <a:rPr lang="en-US" sz="1800" dirty="0"/>
              <a:t>} and k is the (primary) key, into relational schemas using one of the four following options:</a:t>
            </a:r>
          </a:p>
          <a:p>
            <a:pPr>
              <a:lnSpc>
                <a:spcPct val="80000"/>
              </a:lnSpc>
              <a:buFont typeface="Wingdings" pitchFamily="2" charset="2"/>
              <a:buNone/>
            </a:pPr>
            <a:endParaRPr lang="en-US" sz="1800" dirty="0"/>
          </a:p>
          <a:p>
            <a:pPr>
              <a:lnSpc>
                <a:spcPct val="80000"/>
              </a:lnSpc>
              <a:buFont typeface="Wingdings" pitchFamily="2" charset="2"/>
              <a:buNone/>
            </a:pPr>
            <a:r>
              <a:rPr lang="en-US" sz="1800" dirty="0" smtClean="0"/>
              <a:t>      </a:t>
            </a:r>
            <a:r>
              <a:rPr lang="en-US" sz="1800" b="1" dirty="0"/>
              <a:t>Option 8A: Multiple relations-</a:t>
            </a:r>
            <a:r>
              <a:rPr lang="en-US" sz="1800" b="1" dirty="0" err="1"/>
              <a:t>Superclass</a:t>
            </a:r>
            <a:r>
              <a:rPr lang="en-US" sz="1800" b="1" dirty="0"/>
              <a:t> and subclasses.</a:t>
            </a:r>
            <a:r>
              <a:rPr lang="en-US" sz="1800" dirty="0"/>
              <a:t> </a:t>
            </a:r>
          </a:p>
          <a:p>
            <a:pPr>
              <a:lnSpc>
                <a:spcPct val="80000"/>
              </a:lnSpc>
              <a:buFont typeface="Wingdings" pitchFamily="2" charset="2"/>
              <a:buNone/>
            </a:pPr>
            <a:r>
              <a:rPr lang="en-US" sz="1800" dirty="0"/>
              <a:t>      </a:t>
            </a:r>
            <a:r>
              <a:rPr lang="en-US" sz="1800" dirty="0" smtClean="0"/>
              <a:t>    Create </a:t>
            </a:r>
            <a:r>
              <a:rPr lang="en-US" sz="1800" dirty="0"/>
              <a:t>a relation L for C with attributes </a:t>
            </a:r>
            <a:r>
              <a:rPr lang="en-US" sz="1800" dirty="0" err="1"/>
              <a:t>Attrs</a:t>
            </a:r>
            <a:r>
              <a:rPr lang="en-US" sz="1800" dirty="0"/>
              <a:t>(L) = {k,a</a:t>
            </a:r>
            <a:r>
              <a:rPr lang="en-US" sz="1800" baseline="-25000" dirty="0"/>
              <a:t>1</a:t>
            </a:r>
            <a:r>
              <a:rPr lang="en-US" sz="1800" dirty="0"/>
              <a:t>,…a</a:t>
            </a:r>
            <a:r>
              <a:rPr lang="en-US" sz="1800" baseline="-25000" dirty="0"/>
              <a:t>n</a:t>
            </a:r>
            <a:r>
              <a:rPr lang="en-US" sz="1800" dirty="0"/>
              <a:t>} and PK(L) = k</a:t>
            </a:r>
            <a:r>
              <a:rPr lang="en-US" sz="1800" dirty="0" smtClean="0"/>
              <a:t>.</a:t>
            </a:r>
          </a:p>
          <a:p>
            <a:pPr lvl="1">
              <a:lnSpc>
                <a:spcPct val="80000"/>
              </a:lnSpc>
              <a:buFont typeface="Wingdings" pitchFamily="2" charset="2"/>
              <a:buNone/>
            </a:pPr>
            <a:r>
              <a:rPr lang="en-US" sz="1800" dirty="0" smtClean="0"/>
              <a:t> </a:t>
            </a:r>
            <a:r>
              <a:rPr lang="en-US" sz="1800" dirty="0"/>
              <a:t>Create a relation L</a:t>
            </a:r>
            <a:r>
              <a:rPr lang="en-US" sz="1800" baseline="-25000" dirty="0"/>
              <a:t>i</a:t>
            </a:r>
            <a:r>
              <a:rPr lang="en-US" sz="1800" dirty="0"/>
              <a:t> for each subclass S</a:t>
            </a:r>
            <a:r>
              <a:rPr lang="en-US" sz="1800" baseline="-25000" dirty="0"/>
              <a:t>i</a:t>
            </a:r>
            <a:r>
              <a:rPr lang="en-US" sz="1800" dirty="0"/>
              <a:t>, 1 &lt;= </a:t>
            </a:r>
            <a:r>
              <a:rPr lang="en-US" sz="1800" dirty="0" err="1"/>
              <a:t>i</a:t>
            </a:r>
            <a:r>
              <a:rPr lang="en-US" sz="1800" dirty="0"/>
              <a:t> &lt;= m, with the </a:t>
            </a:r>
            <a:r>
              <a:rPr lang="en-US" sz="1800" dirty="0" smtClean="0"/>
              <a:t>attributes</a:t>
            </a:r>
          </a:p>
          <a:p>
            <a:pPr lvl="1">
              <a:lnSpc>
                <a:spcPct val="80000"/>
              </a:lnSpc>
              <a:buFont typeface="Wingdings" pitchFamily="2" charset="2"/>
              <a:buNone/>
            </a:pPr>
            <a:r>
              <a:rPr lang="en-US" sz="1800" dirty="0"/>
              <a:t> </a:t>
            </a:r>
            <a:r>
              <a:rPr lang="en-US" sz="1800" dirty="0" smtClean="0"/>
              <a:t> </a:t>
            </a:r>
            <a:r>
              <a:rPr lang="en-US" sz="1800" dirty="0" err="1" smtClean="0"/>
              <a:t>Attrs</a:t>
            </a:r>
            <a:r>
              <a:rPr lang="en-US" sz="1800" dirty="0" smtClean="0"/>
              <a:t>(L</a:t>
            </a:r>
            <a:r>
              <a:rPr lang="en-US" sz="1800" baseline="-25000" dirty="0" smtClean="0"/>
              <a:t>i</a:t>
            </a:r>
            <a:r>
              <a:rPr lang="en-US" sz="1800" dirty="0"/>
              <a:t>) = {k} U {attributes of S</a:t>
            </a:r>
            <a:r>
              <a:rPr lang="en-US" sz="1800" baseline="-25000" dirty="0"/>
              <a:t>i</a:t>
            </a:r>
            <a:r>
              <a:rPr lang="en-US" sz="1800" dirty="0"/>
              <a:t>} and PK(L</a:t>
            </a:r>
            <a:r>
              <a:rPr lang="en-US" sz="1800" baseline="-25000" dirty="0"/>
              <a:t>i</a:t>
            </a:r>
            <a:r>
              <a:rPr lang="en-US" sz="1800" dirty="0"/>
              <a:t>)=k. </a:t>
            </a:r>
            <a:endParaRPr lang="en-US" sz="1800" dirty="0" smtClean="0"/>
          </a:p>
          <a:p>
            <a:pPr lvl="1">
              <a:lnSpc>
                <a:spcPct val="80000"/>
              </a:lnSpc>
              <a:buFont typeface="Wingdings" pitchFamily="2" charset="2"/>
              <a:buNone/>
            </a:pPr>
            <a:r>
              <a:rPr lang="en-US" sz="1800" dirty="0" smtClean="0"/>
              <a:t>This </a:t>
            </a:r>
            <a:r>
              <a:rPr lang="en-US" sz="1800" dirty="0"/>
              <a:t>option works </a:t>
            </a:r>
            <a:r>
              <a:rPr lang="en-US" sz="1800" b="1" dirty="0"/>
              <a:t>for any specialization</a:t>
            </a:r>
            <a:r>
              <a:rPr lang="en-US" sz="1800" dirty="0"/>
              <a:t> (total or partial, disjoint of over-lapping).  	</a:t>
            </a:r>
          </a:p>
          <a:p>
            <a:pPr>
              <a:lnSpc>
                <a:spcPct val="80000"/>
              </a:lnSpc>
              <a:buFont typeface="Wingdings" pitchFamily="2" charset="2"/>
              <a:buNone/>
            </a:pPr>
            <a:r>
              <a:rPr lang="en-US" sz="1800" dirty="0" smtClean="0"/>
              <a:t>      </a:t>
            </a:r>
            <a:r>
              <a:rPr lang="en-US" sz="1800" b="1" dirty="0"/>
              <a:t>Option 8B: Multiple relations-Subclass relations only</a:t>
            </a:r>
          </a:p>
          <a:p>
            <a:pPr>
              <a:lnSpc>
                <a:spcPct val="80000"/>
              </a:lnSpc>
              <a:buFont typeface="Wingdings" pitchFamily="2" charset="2"/>
              <a:buNone/>
            </a:pPr>
            <a:r>
              <a:rPr lang="en-US" sz="1800" b="1" dirty="0"/>
              <a:t>      </a:t>
            </a:r>
            <a:r>
              <a:rPr lang="en-US" sz="1800" dirty="0"/>
              <a:t>Create a relation L</a:t>
            </a:r>
            <a:r>
              <a:rPr lang="en-US" sz="1800" baseline="-25000" dirty="0"/>
              <a:t>i</a:t>
            </a:r>
            <a:r>
              <a:rPr lang="en-US" sz="1800" dirty="0"/>
              <a:t> for each subclass S</a:t>
            </a:r>
            <a:r>
              <a:rPr lang="en-US" sz="1800" baseline="-25000" dirty="0"/>
              <a:t>i</a:t>
            </a:r>
            <a:r>
              <a:rPr lang="en-US" sz="1800" dirty="0"/>
              <a:t>, 1 &lt;= </a:t>
            </a:r>
            <a:r>
              <a:rPr lang="en-US" sz="1800" dirty="0" err="1"/>
              <a:t>i</a:t>
            </a:r>
            <a:r>
              <a:rPr lang="en-US" sz="1800" dirty="0"/>
              <a:t> &lt;= m, with the attributes </a:t>
            </a:r>
            <a:endParaRPr lang="en-US" sz="1800" dirty="0" smtClean="0"/>
          </a:p>
          <a:p>
            <a:pPr>
              <a:lnSpc>
                <a:spcPct val="80000"/>
              </a:lnSpc>
              <a:buFont typeface="Wingdings" pitchFamily="2" charset="2"/>
              <a:buNone/>
            </a:pPr>
            <a:r>
              <a:rPr lang="en-US" sz="1800" dirty="0"/>
              <a:t> </a:t>
            </a:r>
            <a:r>
              <a:rPr lang="en-US" sz="1800" dirty="0" smtClean="0"/>
              <a:t>      </a:t>
            </a:r>
            <a:r>
              <a:rPr lang="en-US" sz="1800" dirty="0" err="1" smtClean="0"/>
              <a:t>Attr</a:t>
            </a:r>
            <a:r>
              <a:rPr lang="en-US" sz="1800" dirty="0" smtClean="0"/>
              <a:t>(L</a:t>
            </a:r>
            <a:r>
              <a:rPr lang="en-US" sz="1800" baseline="-25000" dirty="0" smtClean="0"/>
              <a:t>i</a:t>
            </a:r>
            <a:r>
              <a:rPr lang="en-US" sz="1800" dirty="0"/>
              <a:t>) = {attributes of S</a:t>
            </a:r>
            <a:r>
              <a:rPr lang="en-US" sz="1800" baseline="-25000" dirty="0"/>
              <a:t>i</a:t>
            </a:r>
            <a:r>
              <a:rPr lang="en-US" sz="1800" dirty="0"/>
              <a:t>} U {k,a</a:t>
            </a:r>
            <a:r>
              <a:rPr lang="en-US" sz="1800" baseline="-25000" dirty="0"/>
              <a:t>1</a:t>
            </a:r>
            <a:r>
              <a:rPr lang="en-US" sz="1800" dirty="0"/>
              <a:t>…,a</a:t>
            </a:r>
            <a:r>
              <a:rPr lang="en-US" sz="1800" baseline="-25000" dirty="0"/>
              <a:t>n</a:t>
            </a:r>
            <a:r>
              <a:rPr lang="en-US" sz="1800" dirty="0"/>
              <a:t>} and PK(L</a:t>
            </a:r>
            <a:r>
              <a:rPr lang="en-US" sz="1800" baseline="-25000" dirty="0"/>
              <a:t>i</a:t>
            </a:r>
            <a:r>
              <a:rPr lang="en-US" sz="1800" dirty="0"/>
              <a:t>) = k. </a:t>
            </a:r>
            <a:endParaRPr lang="en-US" sz="1800" dirty="0" smtClean="0"/>
          </a:p>
          <a:p>
            <a:pPr>
              <a:lnSpc>
                <a:spcPct val="80000"/>
              </a:lnSpc>
              <a:buFont typeface="Wingdings" pitchFamily="2" charset="2"/>
              <a:buNone/>
            </a:pPr>
            <a:r>
              <a:rPr lang="en-US" sz="1800" dirty="0"/>
              <a:t> </a:t>
            </a:r>
            <a:r>
              <a:rPr lang="en-US" sz="1800" dirty="0" smtClean="0"/>
              <a:t>   This </a:t>
            </a:r>
            <a:r>
              <a:rPr lang="en-US" sz="1800" dirty="0"/>
              <a:t>option only works for a  specialization whose subclasses are </a:t>
            </a:r>
            <a:r>
              <a:rPr lang="en-US" sz="1800" b="1" dirty="0"/>
              <a:t>total</a:t>
            </a:r>
            <a:r>
              <a:rPr lang="en-US" sz="1800" dirty="0"/>
              <a:t> (every entity in the </a:t>
            </a:r>
            <a:r>
              <a:rPr lang="en-US" sz="1800" dirty="0" err="1"/>
              <a:t>superclass</a:t>
            </a:r>
            <a:r>
              <a:rPr lang="en-US" sz="1800" dirty="0"/>
              <a:t> must belong to (at least) one of the subclasses)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endParaRPr lang="en-US" dirty="0"/>
          </a:p>
        </p:txBody>
      </p:sp>
      <p:sp>
        <p:nvSpPr>
          <p:cNvPr id="266242" name="AutoShape 2"/>
          <p:cNvSpPr>
            <a:spLocks noGrp="1" noChangeArrowheads="1"/>
          </p:cNvSpPr>
          <p:nvPr>
            <p:ph type="title"/>
          </p:nvPr>
        </p:nvSpPr>
        <p:spPr/>
        <p:txBody>
          <a:bodyPr/>
          <a:lstStyle/>
          <a:p>
            <a:r>
              <a:rPr lang="en-US"/>
              <a:t>EER-to-Relational Mapping</a:t>
            </a:r>
          </a:p>
        </p:txBody>
      </p:sp>
      <p:sp>
        <p:nvSpPr>
          <p:cNvPr id="266243" name="Rectangle 3"/>
          <p:cNvSpPr>
            <a:spLocks noGrp="1" noChangeArrowheads="1"/>
          </p:cNvSpPr>
          <p:nvPr>
            <p:ph type="body" idx="1"/>
          </p:nvPr>
        </p:nvSpPr>
        <p:spPr/>
        <p:txBody>
          <a:bodyPr/>
          <a:lstStyle/>
          <a:p>
            <a:pPr>
              <a:lnSpc>
                <a:spcPct val="80000"/>
              </a:lnSpc>
              <a:buFont typeface="Wingdings" pitchFamily="2" charset="2"/>
              <a:buNone/>
            </a:pPr>
            <a:r>
              <a:rPr lang="en-US" b="1" dirty="0"/>
              <a:t> </a:t>
            </a:r>
            <a:r>
              <a:rPr lang="en-US" sz="1800" b="1" dirty="0"/>
              <a:t>Option 8C: Single relation with one type attribute</a:t>
            </a:r>
          </a:p>
          <a:p>
            <a:pPr>
              <a:lnSpc>
                <a:spcPct val="80000"/>
              </a:lnSpc>
              <a:buFont typeface="Wingdings" pitchFamily="2" charset="2"/>
              <a:buNone/>
            </a:pPr>
            <a:r>
              <a:rPr lang="en-US" sz="2100" dirty="0"/>
              <a:t>    </a:t>
            </a:r>
            <a:r>
              <a:rPr lang="en-US" sz="1800" dirty="0"/>
              <a:t>Create a single relation L with attributes </a:t>
            </a:r>
            <a:r>
              <a:rPr lang="en-US" sz="1800" dirty="0" err="1"/>
              <a:t>Attrs</a:t>
            </a:r>
            <a:r>
              <a:rPr lang="en-US" sz="1800" dirty="0"/>
              <a:t>(L) = {k,a</a:t>
            </a:r>
            <a:r>
              <a:rPr lang="en-US" sz="1800" baseline="-25000" dirty="0"/>
              <a:t>1</a:t>
            </a:r>
            <a:r>
              <a:rPr lang="en-US" sz="1800" dirty="0"/>
              <a:t>,…a</a:t>
            </a:r>
            <a:r>
              <a:rPr lang="en-US" sz="1800" baseline="-25000" dirty="0"/>
              <a:t>n</a:t>
            </a:r>
            <a:r>
              <a:rPr lang="en-US" sz="1800" dirty="0"/>
              <a:t>} U {attributes of S</a:t>
            </a:r>
            <a:r>
              <a:rPr lang="en-US" sz="1800" baseline="-25000" dirty="0"/>
              <a:t>1</a:t>
            </a:r>
            <a:r>
              <a:rPr lang="en-US" sz="1800" dirty="0"/>
              <a:t>} U</a:t>
            </a:r>
            <a:r>
              <a:rPr lang="en-US" sz="1800" dirty="0">
                <a:latin typeface="Times New Roman"/>
              </a:rPr>
              <a:t>…</a:t>
            </a:r>
            <a:r>
              <a:rPr lang="en-US" sz="1800" dirty="0"/>
              <a:t>U {attributes of </a:t>
            </a:r>
            <a:r>
              <a:rPr lang="en-US" sz="1800" dirty="0" err="1"/>
              <a:t>S</a:t>
            </a:r>
            <a:r>
              <a:rPr lang="en-US" sz="1800" baseline="-25000" dirty="0" err="1"/>
              <a:t>m</a:t>
            </a:r>
            <a:r>
              <a:rPr lang="en-US" sz="1800" dirty="0"/>
              <a:t>} U {t} and PK(L) = k. The attribute t is called a type (or </a:t>
            </a:r>
            <a:r>
              <a:rPr lang="en-US" sz="1800" b="1" dirty="0"/>
              <a:t>discriminating</a:t>
            </a:r>
            <a:r>
              <a:rPr lang="en-US" sz="1800" dirty="0"/>
              <a:t>) attribute that indicates the subclass to which each </a:t>
            </a:r>
            <a:r>
              <a:rPr lang="en-US" sz="1800" dirty="0" err="1"/>
              <a:t>tuple</a:t>
            </a:r>
            <a:r>
              <a:rPr lang="en-US" sz="1800" dirty="0"/>
              <a:t> belongs</a:t>
            </a:r>
          </a:p>
          <a:p>
            <a:pPr>
              <a:lnSpc>
                <a:spcPct val="80000"/>
              </a:lnSpc>
              <a:buFont typeface="Wingdings" pitchFamily="2" charset="2"/>
              <a:buNone/>
            </a:pPr>
            <a:r>
              <a:rPr lang="en-US" sz="2100" dirty="0"/>
              <a:t>	</a:t>
            </a:r>
          </a:p>
          <a:p>
            <a:pPr>
              <a:lnSpc>
                <a:spcPct val="80000"/>
              </a:lnSpc>
              <a:buFont typeface="Wingdings" pitchFamily="2" charset="2"/>
              <a:buNone/>
            </a:pPr>
            <a:r>
              <a:rPr lang="en-US" sz="1800" b="1" dirty="0"/>
              <a:t>Option 8D: Single relation with multiple type attributes</a:t>
            </a:r>
          </a:p>
          <a:p>
            <a:pPr>
              <a:lnSpc>
                <a:spcPct val="80000"/>
              </a:lnSpc>
              <a:buFont typeface="Wingdings" pitchFamily="2" charset="2"/>
              <a:buNone/>
            </a:pPr>
            <a:r>
              <a:rPr lang="en-US" sz="2000" b="1" dirty="0"/>
              <a:t>    </a:t>
            </a:r>
            <a:r>
              <a:rPr lang="en-US" sz="1800" dirty="0"/>
              <a:t>Create a single relation schema L with attributes </a:t>
            </a:r>
            <a:r>
              <a:rPr lang="en-US" sz="1800" dirty="0" err="1"/>
              <a:t>Attrs</a:t>
            </a:r>
            <a:r>
              <a:rPr lang="en-US" sz="1800" dirty="0"/>
              <a:t>(L) = {k,a</a:t>
            </a:r>
            <a:r>
              <a:rPr lang="en-US" sz="1800" baseline="-25000" dirty="0"/>
              <a:t>1</a:t>
            </a:r>
            <a:r>
              <a:rPr lang="en-US" sz="1800" dirty="0"/>
              <a:t>,…a</a:t>
            </a:r>
            <a:r>
              <a:rPr lang="en-US" sz="1800" baseline="-25000" dirty="0"/>
              <a:t>n</a:t>
            </a:r>
            <a:r>
              <a:rPr lang="en-US" sz="1800" dirty="0"/>
              <a:t>} U {attributes of S</a:t>
            </a:r>
            <a:r>
              <a:rPr lang="en-US" sz="1800" baseline="-25000" dirty="0"/>
              <a:t>1</a:t>
            </a:r>
            <a:r>
              <a:rPr lang="en-US" sz="1800" dirty="0"/>
              <a:t>} U…U {attributes of </a:t>
            </a:r>
            <a:r>
              <a:rPr lang="en-US" sz="1800" dirty="0" err="1"/>
              <a:t>S</a:t>
            </a:r>
            <a:r>
              <a:rPr lang="en-US" sz="1800" baseline="-25000" dirty="0" err="1"/>
              <a:t>m</a:t>
            </a:r>
            <a:r>
              <a:rPr lang="en-US" sz="1800" dirty="0"/>
              <a:t>} U {t</a:t>
            </a:r>
            <a:r>
              <a:rPr lang="en-US" sz="1800" baseline="-25000" dirty="0"/>
              <a:t>1</a:t>
            </a:r>
            <a:r>
              <a:rPr lang="en-US" sz="1800" dirty="0"/>
              <a:t>, t</a:t>
            </a:r>
            <a:r>
              <a:rPr lang="en-US" sz="1800" baseline="-25000" dirty="0"/>
              <a:t>2</a:t>
            </a:r>
            <a:r>
              <a:rPr lang="en-US" sz="1800" dirty="0"/>
              <a:t>,</a:t>
            </a:r>
            <a:r>
              <a:rPr lang="en-US" sz="1800" dirty="0">
                <a:latin typeface="Times New Roman"/>
              </a:rPr>
              <a:t>…</a:t>
            </a:r>
            <a:r>
              <a:rPr lang="en-US" sz="1800" dirty="0"/>
              <a:t>,t</a:t>
            </a:r>
            <a:r>
              <a:rPr lang="en-US" sz="1800" baseline="-25000" dirty="0"/>
              <a:t>m</a:t>
            </a:r>
            <a:r>
              <a:rPr lang="en-US" sz="1800" dirty="0"/>
              <a:t>} and PK(L) = k. Each </a:t>
            </a:r>
            <a:r>
              <a:rPr lang="en-US" sz="1800" dirty="0" err="1"/>
              <a:t>t</a:t>
            </a:r>
            <a:r>
              <a:rPr lang="en-US" sz="1800" baseline="-25000" dirty="0" err="1"/>
              <a:t>i</a:t>
            </a:r>
            <a:r>
              <a:rPr lang="en-US" sz="1800" dirty="0"/>
              <a:t>, 1 &lt;= </a:t>
            </a:r>
            <a:r>
              <a:rPr lang="en-US" sz="1800" dirty="0" err="1"/>
              <a:t>i</a:t>
            </a:r>
            <a:r>
              <a:rPr lang="en-US" sz="1800" dirty="0"/>
              <a:t> &lt;= m, is a Boolean type attribute indicating whether a </a:t>
            </a:r>
            <a:r>
              <a:rPr lang="en-US" sz="1800" dirty="0" err="1"/>
              <a:t>tuple</a:t>
            </a:r>
            <a:r>
              <a:rPr lang="en-US" sz="1800" dirty="0"/>
              <a:t> belongs to the subclass S</a:t>
            </a:r>
            <a:r>
              <a:rPr lang="en-US" sz="1800" baseline="-25000" dirty="0"/>
              <a:t>i</a:t>
            </a:r>
          </a:p>
          <a:p>
            <a:pPr>
              <a:lnSpc>
                <a:spcPct val="80000"/>
              </a:lnSpc>
              <a:buFont typeface="Wingdings" pitchFamily="2" charset="2"/>
              <a:buNone/>
            </a:pPr>
            <a:endParaRPr lang="en-US" sz="1800" baseline="-25000" dirty="0"/>
          </a:p>
          <a:p>
            <a:pPr>
              <a:lnSpc>
                <a:spcPct val="80000"/>
              </a:lnSpc>
              <a:buFont typeface="Wingdings" pitchFamily="2" charset="2"/>
              <a:buNone/>
            </a:pPr>
            <a:r>
              <a:rPr lang="en-US" sz="1800" b="1" dirty="0">
                <a:solidFill>
                  <a:srgbClr val="FF0000"/>
                </a:solidFill>
              </a:rPr>
              <a:t>Option 8A is preferred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7269" name="Picture 5"/>
          <p:cNvPicPr>
            <a:picLocks noChangeAspect="1" noChangeArrowheads="1"/>
          </p:cNvPicPr>
          <p:nvPr/>
        </p:nvPicPr>
        <p:blipFill>
          <a:blip r:embed="rId2"/>
          <a:srcRect/>
          <a:stretch>
            <a:fillRect/>
          </a:stretch>
        </p:blipFill>
        <p:spPr bwMode="auto">
          <a:xfrm>
            <a:off x="2455863" y="228600"/>
            <a:ext cx="5697537" cy="4600575"/>
          </a:xfrm>
          <a:prstGeom prst="rect">
            <a:avLst/>
          </a:prstGeom>
          <a:noFill/>
          <a:ln w="9525">
            <a:noFill/>
            <a:miter lim="800000"/>
            <a:headEnd/>
            <a:tailEnd/>
          </a:ln>
          <a:effectLst/>
        </p:spPr>
      </p:pic>
      <p:pic>
        <p:nvPicPr>
          <p:cNvPr id="267271" name="Picture 7"/>
          <p:cNvPicPr>
            <a:picLocks noChangeAspect="1" noChangeArrowheads="1"/>
          </p:cNvPicPr>
          <p:nvPr/>
        </p:nvPicPr>
        <p:blipFill>
          <a:blip r:embed="rId3"/>
          <a:srcRect/>
          <a:stretch>
            <a:fillRect/>
          </a:stretch>
        </p:blipFill>
        <p:spPr bwMode="auto">
          <a:xfrm>
            <a:off x="533400" y="4876800"/>
            <a:ext cx="8105775" cy="1985963"/>
          </a:xfrm>
          <a:prstGeom prst="rect">
            <a:avLst/>
          </a:prstGeom>
          <a:noFill/>
        </p:spPr>
      </p:pic>
      <p:sp>
        <p:nvSpPr>
          <p:cNvPr id="267266" name="AutoShape 2"/>
          <p:cNvSpPr>
            <a:spLocks noGrp="1" noChangeArrowheads="1"/>
          </p:cNvSpPr>
          <p:nvPr>
            <p:ph type="title"/>
          </p:nvPr>
        </p:nvSpPr>
        <p:spPr>
          <a:xfrm>
            <a:off x="228600" y="838200"/>
            <a:ext cx="2819400" cy="1143000"/>
          </a:xfrm>
        </p:spPr>
        <p:txBody>
          <a:bodyPr/>
          <a:lstStyle/>
          <a:p>
            <a:r>
              <a:rPr lang="en-US" sz="2000">
                <a:solidFill>
                  <a:srgbClr val="FF0000"/>
                </a:solidFill>
              </a:rPr>
              <a:t>Example: Option 8A</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3" name="AutoShape 5"/>
          <p:cNvSpPr>
            <a:spLocks noGrp="1" noChangeArrowheads="1"/>
          </p:cNvSpPr>
          <p:nvPr>
            <p:ph type="title"/>
          </p:nvPr>
        </p:nvSpPr>
        <p:spPr>
          <a:xfrm>
            <a:off x="228600" y="304800"/>
            <a:ext cx="2819400" cy="457200"/>
          </a:xfrm>
        </p:spPr>
        <p:txBody>
          <a:bodyPr/>
          <a:lstStyle/>
          <a:p>
            <a:r>
              <a:rPr lang="en-US" sz="2000">
                <a:solidFill>
                  <a:srgbClr val="FF0000"/>
                </a:solidFill>
              </a:rPr>
              <a:t>Example: Option 8B</a:t>
            </a:r>
          </a:p>
        </p:txBody>
      </p:sp>
      <p:pic>
        <p:nvPicPr>
          <p:cNvPr id="273414" name="Picture 6"/>
          <p:cNvPicPr>
            <a:picLocks noChangeAspect="1" noChangeArrowheads="1"/>
          </p:cNvPicPr>
          <p:nvPr/>
        </p:nvPicPr>
        <p:blipFill>
          <a:blip r:embed="rId2"/>
          <a:srcRect/>
          <a:stretch>
            <a:fillRect/>
          </a:stretch>
        </p:blipFill>
        <p:spPr bwMode="auto">
          <a:xfrm>
            <a:off x="838200" y="1220788"/>
            <a:ext cx="7772400" cy="3427412"/>
          </a:xfrm>
          <a:prstGeom prst="rect">
            <a:avLst/>
          </a:prstGeom>
          <a:noFill/>
          <a:ln w="9525">
            <a:noFill/>
            <a:miter lim="800000"/>
            <a:headEnd/>
            <a:tailEnd/>
          </a:ln>
          <a:effectLst/>
        </p:spPr>
      </p:pic>
      <p:pic>
        <p:nvPicPr>
          <p:cNvPr id="273415" name="Picture 7"/>
          <p:cNvPicPr>
            <a:picLocks noChangeAspect="1" noChangeArrowheads="1"/>
          </p:cNvPicPr>
          <p:nvPr/>
        </p:nvPicPr>
        <p:blipFill>
          <a:blip r:embed="rId3"/>
          <a:srcRect/>
          <a:stretch>
            <a:fillRect/>
          </a:stretch>
        </p:blipFill>
        <p:spPr bwMode="auto">
          <a:xfrm>
            <a:off x="603250" y="4648200"/>
            <a:ext cx="7935913" cy="2133600"/>
          </a:xfrm>
          <a:prstGeom prst="rect">
            <a:avLst/>
          </a:prstGeom>
          <a:noFill/>
        </p:spPr>
      </p:pic>
      <p:sp>
        <p:nvSpPr>
          <p:cNvPr id="273416" name="Text Box 8"/>
          <p:cNvSpPr txBox="1">
            <a:spLocks noChangeArrowheads="1"/>
          </p:cNvSpPr>
          <p:nvPr/>
        </p:nvSpPr>
        <p:spPr bwMode="auto">
          <a:xfrm>
            <a:off x="6553200" y="6324600"/>
            <a:ext cx="1066800" cy="336550"/>
          </a:xfrm>
          <a:prstGeom prst="rect">
            <a:avLst/>
          </a:prstGeom>
          <a:noFill/>
          <a:ln w="9525">
            <a:noFill/>
            <a:miter lim="800000"/>
            <a:headEnd/>
            <a:tailEnd/>
          </a:ln>
          <a:effectLst/>
        </p:spPr>
        <p:txBody>
          <a:bodyPr>
            <a:spAutoFit/>
          </a:bodyPr>
          <a:lstStyle/>
          <a:p>
            <a:pPr>
              <a:spcBef>
                <a:spcPct val="50000"/>
              </a:spcBef>
            </a:pPr>
            <a:r>
              <a:rPr lang="en-US" sz="1600">
                <a:solidFill>
                  <a:srgbClr val="000000"/>
                </a:solidFill>
              </a:rPr>
              <a:t>Tonnage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TotalTime>
  <Words>485</Words>
  <Application>Microsoft Office PowerPoint</Application>
  <PresentationFormat>On-screen Show (4:3)</PresentationFormat>
  <Paragraphs>52</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     </vt:lpstr>
      <vt:lpstr>FIGURE 7.2 Result of mapping the COMPANY ER schema into a relational schema.</vt:lpstr>
      <vt:lpstr>Slide 4</vt:lpstr>
      <vt:lpstr>EER-to-Relational Mapping</vt:lpstr>
      <vt:lpstr>EER-to-Relational Mapping</vt:lpstr>
      <vt:lpstr>EER-to-Relational Mapping</vt:lpstr>
      <vt:lpstr>Example: Option 8A</vt:lpstr>
      <vt:lpstr>Example: Option 8B</vt:lpstr>
      <vt:lpstr>Example: Option 8C</vt:lpstr>
      <vt:lpstr>Example: Option 8D</vt:lpstr>
      <vt:lpstr>EER-to-Relational Mapping</vt:lpstr>
      <vt:lpstr>Example: Mapping of Shared Subclasses</vt:lpstr>
      <vt:lpstr>Example: Mapping of Shared Subclasses</vt:lpstr>
      <vt:lpstr>EER-to-Relational Mapping</vt:lpstr>
      <vt:lpstr>Example</vt:lpstr>
      <vt:lpstr>Example</vt:lpstr>
      <vt:lpstr>Slide 18</vt:lpstr>
      <vt:lpstr>Slide 19</vt:lpstr>
    </vt:vector>
  </TitlesOfParts>
  <Company>Jiitu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dhanalekshmi.g</dc:creator>
  <cp:lastModifiedBy>indu.chawla</cp:lastModifiedBy>
  <cp:revision>16</cp:revision>
  <dcterms:created xsi:type="dcterms:W3CDTF">2017-09-14T04:51:43Z</dcterms:created>
  <dcterms:modified xsi:type="dcterms:W3CDTF">2018-10-15T06:25:23Z</dcterms:modified>
</cp:coreProperties>
</file>