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15" r:id="rId3"/>
    <p:sldId id="313" r:id="rId4"/>
    <p:sldId id="314" r:id="rId5"/>
    <p:sldId id="258" r:id="rId6"/>
    <p:sldId id="325" r:id="rId7"/>
    <p:sldId id="334" r:id="rId8"/>
    <p:sldId id="335" r:id="rId9"/>
    <p:sldId id="339" r:id="rId10"/>
    <p:sldId id="336" r:id="rId11"/>
    <p:sldId id="341" r:id="rId12"/>
    <p:sldId id="337" r:id="rId13"/>
    <p:sldId id="338" r:id="rId14"/>
    <p:sldId id="329" r:id="rId15"/>
    <p:sldId id="333" r:id="rId16"/>
    <p:sldId id="330" r:id="rId17"/>
    <p:sldId id="323" r:id="rId18"/>
    <p:sldId id="340" r:id="rId19"/>
    <p:sldId id="318" r:id="rId20"/>
    <p:sldId id="290" r:id="rId21"/>
    <p:sldId id="303" r:id="rId22"/>
    <p:sldId id="305" r:id="rId23"/>
    <p:sldId id="306" r:id="rId24"/>
    <p:sldId id="344" r:id="rId25"/>
    <p:sldId id="319" r:id="rId26"/>
    <p:sldId id="272" r:id="rId27"/>
    <p:sldId id="346" r:id="rId28"/>
    <p:sldId id="348" r:id="rId29"/>
    <p:sldId id="275" r:id="rId30"/>
    <p:sldId id="281" r:id="rId31"/>
    <p:sldId id="277" r:id="rId32"/>
    <p:sldId id="278" r:id="rId33"/>
    <p:sldId id="345" r:id="rId34"/>
    <p:sldId id="34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944" autoAdjust="0"/>
  </p:normalViewPr>
  <p:slideViewPr>
    <p:cSldViewPr>
      <p:cViewPr>
        <p:scale>
          <a:sx n="70" d="100"/>
          <a:sy n="70" d="100"/>
        </p:scale>
        <p:origin x="-13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1037B-DE87-476B-B1FF-BE9A9E2802FE}" type="datetimeFigureOut">
              <a:rPr lang="en-US" smtClean="0"/>
              <a:pPr/>
              <a:t>10/3/2018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34AA00-B883-45FB-BFFB-9F4A0610DD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ln>
            <a:miter lim="800000"/>
            <a:headEnd/>
            <a:tailEnd/>
          </a:ln>
        </p:spPr>
        <p:txBody>
          <a:bodyPr/>
          <a:lstStyle/>
          <a:p>
            <a:fld id="{B810D7A0-967B-4B61-AC04-20A8B71038AC}" type="slidenum">
              <a:rPr lang="en-US" smtClean="0"/>
              <a:pPr/>
              <a:t>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Rot="1" noChangeAspect="1" noChangeArrowheads="1" noTextEdit="1"/>
          </p:cNvSpPr>
          <p:nvPr>
            <p:ph type="sldImg"/>
          </p:nvPr>
        </p:nvSpPr>
        <p:spPr>
          <a:ln/>
        </p:spPr>
      </p:sp>
      <p:sp>
        <p:nvSpPr>
          <p:cNvPr id="427013" name="Rectangle 5"/>
          <p:cNvSpPr>
            <a:spLocks noGrp="1" noChangeArrowheads="1"/>
          </p:cNvSpPr>
          <p:nvPr>
            <p:ph type="body" idx="1"/>
          </p:nvPr>
        </p:nvSpPr>
        <p:spPr/>
        <p:txBody>
          <a:bodyPr/>
          <a:lstStyle/>
          <a:p>
            <a:endParaRPr lang="en-US" dirty="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Rectangle 4"/>
          <p:cNvSpPr>
            <a:spLocks noGrp="1" noRot="1" noChangeAspect="1" noChangeArrowheads="1" noTextEdit="1"/>
          </p:cNvSpPr>
          <p:nvPr>
            <p:ph type="sldImg"/>
          </p:nvPr>
        </p:nvSpPr>
        <p:spPr>
          <a:ln/>
        </p:spPr>
      </p:sp>
      <p:sp>
        <p:nvSpPr>
          <p:cNvPr id="429061" name="Rectangle 5"/>
          <p:cNvSpPr>
            <a:spLocks noGrp="1" noChangeArrowheads="1"/>
          </p:cNvSpPr>
          <p:nvPr>
            <p:ph type="body" idx="1"/>
          </p:nvPr>
        </p:nvSpPr>
        <p:spPr/>
        <p:txBody>
          <a:bodyPr/>
          <a:lstStyle/>
          <a:p>
            <a:endParaRPr lang="en-US" dirty="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ln>
            <a:miter lim="800000"/>
            <a:headEnd/>
            <a:tailEnd/>
          </a:ln>
        </p:spPr>
        <p:txBody>
          <a:bodyPr/>
          <a:lstStyle/>
          <a:p>
            <a:fld id="{B8558F32-9E19-44B0-AC74-EAD31BD725F9}" type="slidenum">
              <a:rPr lang="en-US" smtClean="0"/>
              <a:pPr/>
              <a:t>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GB" dirty="0" smtClean="0"/>
              <a:t>If a join is performed without a Join Condition then the Cartesian product of the specified tables is returned.</a:t>
            </a:r>
          </a:p>
          <a:p>
            <a:pPr eaLnBrk="1" hangingPunct="1"/>
            <a:r>
              <a:rPr lang="en-GB" dirty="0" smtClean="0"/>
              <a:t>Cartesian products can generate many rows of (meaningless?) data, for this reason they are often used for creating test data. Apart from this, they have few practical uses.</a:t>
            </a:r>
          </a:p>
          <a:p>
            <a:pPr eaLnBrk="1" hangingPunct="1"/>
            <a:r>
              <a:rPr lang="en-GB" dirty="0" smtClean="0"/>
              <a:t>Cartesian products form the base of all the other types of join.</a:t>
            </a:r>
          </a:p>
          <a:p>
            <a:pPr eaLnBrk="1" hangingPunct="1"/>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p:cNvSpPr>
          <p:nvPr/>
        </p:nvSpPr>
        <p:spPr bwMode="auto">
          <a:xfrm>
            <a:off x="3883709" y="-1564"/>
            <a:ext cx="2974292" cy="459781"/>
          </a:xfrm>
          <a:prstGeom prst="rect">
            <a:avLst/>
          </a:prstGeom>
          <a:noFill/>
          <a:ln w="9525">
            <a:noFill/>
            <a:miter lim="800000"/>
            <a:headEnd/>
            <a:tailEnd/>
          </a:ln>
          <a:effectLst/>
        </p:spPr>
        <p:txBody>
          <a:bodyPr wrap="none" lIns="89913" tIns="44956" rIns="89913" bIns="44956" anchor="ctr"/>
          <a:lstStyle/>
          <a:p>
            <a:endParaRPr lang="en-US"/>
          </a:p>
        </p:txBody>
      </p:sp>
      <p:sp>
        <p:nvSpPr>
          <p:cNvPr id="371715" name="Rectangle 3"/>
          <p:cNvSpPr>
            <a:spLocks noChangeArrowheads="1"/>
          </p:cNvSpPr>
          <p:nvPr/>
        </p:nvSpPr>
        <p:spPr bwMode="auto">
          <a:xfrm>
            <a:off x="-1557" y="-1564"/>
            <a:ext cx="2969620" cy="459781"/>
          </a:xfrm>
          <a:prstGeom prst="rect">
            <a:avLst/>
          </a:prstGeom>
          <a:noFill/>
          <a:ln w="9525">
            <a:noFill/>
            <a:miter lim="800000"/>
            <a:headEnd/>
            <a:tailEnd/>
          </a:ln>
          <a:effectLst/>
        </p:spPr>
        <p:txBody>
          <a:bodyPr wrap="none" lIns="89913" tIns="44956" rIns="89913" bIns="44956" anchor="ctr"/>
          <a:lstStyle/>
          <a:p>
            <a:endParaRPr lang="en-US"/>
          </a:p>
        </p:txBody>
      </p:sp>
      <p:sp>
        <p:nvSpPr>
          <p:cNvPr id="371721" name="Rectangle 9"/>
          <p:cNvSpPr>
            <a:spLocks noGrp="1" noRot="1" noChangeAspect="1" noChangeArrowheads="1" noTextEdit="1"/>
          </p:cNvSpPr>
          <p:nvPr>
            <p:ph type="sldImg"/>
          </p:nvPr>
        </p:nvSpPr>
        <p:spPr>
          <a:ln/>
        </p:spPr>
      </p:sp>
      <p:sp>
        <p:nvSpPr>
          <p:cNvPr id="371722" name="Rectangle 10"/>
          <p:cNvSpPr>
            <a:spLocks noGrp="1" noChangeArrowheads="1"/>
          </p:cNvSpPr>
          <p:nvPr>
            <p:ph type="body" idx="1"/>
          </p:nvPr>
        </p:nvSpPr>
        <p:spPr/>
        <p:txBody>
          <a:bodyPr/>
          <a:lstStyle/>
          <a:p>
            <a:r>
              <a:rPr lang="en-US" dirty="0"/>
              <a:t>Cartesian Products (continued)</a:t>
            </a:r>
          </a:p>
          <a:p>
            <a:pPr lvl="1"/>
            <a:r>
              <a:rPr lang="en-US" dirty="0">
                <a:solidFill>
                  <a:schemeClr val="tx1"/>
                </a:solidFill>
              </a:rPr>
              <a:t>A Cartesian product is generated if a join condition is omitted. The example in the slide displays employee last name and department name from the </a:t>
            </a:r>
            <a:r>
              <a:rPr lang="en-US" dirty="0">
                <a:solidFill>
                  <a:schemeClr val="tx1"/>
                </a:solidFill>
                <a:latin typeface="Courier New" pitchFamily="49" charset="0"/>
              </a:rPr>
              <a:t>EMPLOYEES</a:t>
            </a:r>
            <a:r>
              <a:rPr lang="en-US" dirty="0">
                <a:solidFill>
                  <a:schemeClr val="tx1"/>
                </a:solidFill>
              </a:rPr>
              <a:t> and </a:t>
            </a:r>
            <a:r>
              <a:rPr lang="en-US" dirty="0">
                <a:solidFill>
                  <a:schemeClr val="tx1"/>
                </a:solidFill>
                <a:latin typeface="Courier New" pitchFamily="49" charset="0"/>
              </a:rPr>
              <a:t>DEPARTMENTS</a:t>
            </a:r>
            <a:r>
              <a:rPr lang="en-US" dirty="0">
                <a:solidFill>
                  <a:schemeClr val="tx1"/>
                </a:solidFill>
              </a:rPr>
              <a:t> tables. Because no join condition has been specified, all rows (20 rows) from the </a:t>
            </a:r>
            <a:r>
              <a:rPr lang="en-US" dirty="0">
                <a:solidFill>
                  <a:schemeClr val="tx1"/>
                </a:solidFill>
                <a:latin typeface="Courier New" pitchFamily="49" charset="0"/>
              </a:rPr>
              <a:t>EMPLOYEES</a:t>
            </a:r>
            <a:r>
              <a:rPr lang="en-US" dirty="0">
                <a:solidFill>
                  <a:schemeClr val="tx1"/>
                </a:solidFill>
              </a:rPr>
              <a:t> table are joined with all rows (8 rows) in the </a:t>
            </a:r>
            <a:r>
              <a:rPr lang="en-US" dirty="0">
                <a:solidFill>
                  <a:schemeClr val="tx1"/>
                </a:solidFill>
                <a:latin typeface="Courier New" pitchFamily="49" charset="0"/>
              </a:rPr>
              <a:t>DEPARTMENTS</a:t>
            </a:r>
            <a:r>
              <a:rPr lang="en-US" dirty="0">
                <a:solidFill>
                  <a:schemeClr val="tx1"/>
                </a:solidFill>
              </a:rPr>
              <a:t> table, thereby generating 160 rows in the output.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Rectangle 2052"/>
          <p:cNvSpPr>
            <a:spLocks noGrp="1" noRot="1" noChangeAspect="1" noChangeArrowheads="1" noTextEdit="1"/>
          </p:cNvSpPr>
          <p:nvPr>
            <p:ph type="sldImg"/>
          </p:nvPr>
        </p:nvSpPr>
        <p:spPr>
          <a:ln/>
        </p:spPr>
      </p:sp>
      <p:sp>
        <p:nvSpPr>
          <p:cNvPr id="418821" name="Rectangle 2053"/>
          <p:cNvSpPr>
            <a:spLocks noGrp="1" noChangeArrowheads="1"/>
          </p:cNvSpPr>
          <p:nvPr>
            <p:ph type="body" idx="1"/>
          </p:nvPr>
        </p:nvSpPr>
        <p:spPr/>
        <p:txBody>
          <a:bodyPr/>
          <a:lstStyle/>
          <a:p>
            <a:r>
              <a:rPr lang="en-US">
                <a:latin typeface="Courier New" pitchFamily="49" charset="0"/>
              </a:rPr>
              <a:t>ON</a:t>
            </a:r>
            <a:r>
              <a:rPr lang="en-US"/>
              <a:t> Clause </a:t>
            </a:r>
          </a:p>
          <a:p>
            <a:pPr lvl="1"/>
            <a:r>
              <a:rPr lang="en-US"/>
              <a:t>Use the </a:t>
            </a:r>
            <a:r>
              <a:rPr lang="en-US">
                <a:solidFill>
                  <a:schemeClr val="tx1"/>
                </a:solidFill>
                <a:latin typeface="Courier New" pitchFamily="49" charset="0"/>
              </a:rPr>
              <a:t>ON</a:t>
            </a:r>
            <a:r>
              <a:rPr lang="en-US">
                <a:solidFill>
                  <a:schemeClr val="tx1"/>
                </a:solidFill>
              </a:rPr>
              <a:t> clause</a:t>
            </a:r>
            <a:r>
              <a:rPr lang="en-US"/>
              <a:t> to specify a join condition. This lets you specify join conditions separate from any search or filter conditions in the </a:t>
            </a:r>
            <a:r>
              <a:rPr lang="en-US">
                <a:latin typeface="Courier New" pitchFamily="49" charset="0"/>
              </a:rPr>
              <a:t>WHERE</a:t>
            </a:r>
            <a:r>
              <a:rPr lang="en-US"/>
              <a:t> clause.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a:ln>
            <a:miter lim="800000"/>
            <a:headEnd/>
            <a:tailEnd/>
          </a:ln>
        </p:spPr>
        <p:txBody>
          <a:bodyPr/>
          <a:lstStyle/>
          <a:p>
            <a:fld id="{97B7CE2E-1C53-4488-8776-D11A059CC388}" type="slidenum">
              <a:rPr lang="en-US" smtClean="0"/>
              <a:pPr/>
              <a:t>14</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a:ln>
            <a:miter lim="800000"/>
            <a:headEnd/>
            <a:tailEnd/>
          </a:ln>
        </p:spPr>
        <p:txBody>
          <a:bodyPr/>
          <a:lstStyle/>
          <a:p>
            <a:fld id="{42B2152B-51A3-4E8C-9947-64F6BA10B8FC}" type="slidenum">
              <a:rPr lang="en-US" smtClean="0"/>
              <a:pPr/>
              <a:t>17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0" name="Rectangle 6"/>
          <p:cNvSpPr>
            <a:spLocks noGrp="1" noRot="1" noChangeAspect="1" noChangeArrowheads="1" noTextEdit="1"/>
          </p:cNvSpPr>
          <p:nvPr>
            <p:ph type="sldImg"/>
          </p:nvPr>
        </p:nvSpPr>
        <p:spPr>
          <a:ln/>
        </p:spPr>
      </p:sp>
      <p:sp>
        <p:nvSpPr>
          <p:cNvPr id="400391" name="Rectangle 7"/>
          <p:cNvSpPr>
            <a:spLocks noGrp="1" noChangeArrowheads="1"/>
          </p:cNvSpPr>
          <p:nvPr>
            <p:ph type="body" idx="1"/>
          </p:nvPr>
        </p:nvSpPr>
        <p:spPr/>
        <p:txBody>
          <a:bodyPr/>
          <a:lstStyle/>
          <a:p>
            <a:r>
              <a:rPr lang="en-US"/>
              <a:t>Joining a Table to Itself</a:t>
            </a:r>
          </a:p>
          <a:p>
            <a:pPr lvl="1"/>
            <a:r>
              <a:rPr lang="en-US"/>
              <a:t>Sometimes you need to join a table to itself. To find the name of each employee’s manager, you need to join the </a:t>
            </a:r>
            <a:r>
              <a:rPr lang="en-US">
                <a:latin typeface="Courier New" pitchFamily="49" charset="0"/>
              </a:rPr>
              <a:t>EMPLOYEES</a:t>
            </a:r>
            <a:r>
              <a:rPr lang="en-US"/>
              <a:t> table to itself, or perform a self join. For example, to find the name of Lorentz’s manager, you need to: </a:t>
            </a:r>
          </a:p>
          <a:p>
            <a:pPr lvl="2"/>
            <a:r>
              <a:rPr lang="en-US"/>
              <a:t>Find Lorentz in the </a:t>
            </a:r>
            <a:r>
              <a:rPr lang="en-US">
                <a:latin typeface="Courier New" pitchFamily="49" charset="0"/>
              </a:rPr>
              <a:t>EMPLOYEES</a:t>
            </a:r>
            <a:r>
              <a:rPr lang="en-US"/>
              <a:t> table by looking at the </a:t>
            </a:r>
            <a:r>
              <a:rPr lang="en-US">
                <a:latin typeface="Courier New" pitchFamily="49" charset="0"/>
              </a:rPr>
              <a:t>LAST_NAME</a:t>
            </a:r>
            <a:r>
              <a:rPr lang="en-US"/>
              <a:t> column. </a:t>
            </a:r>
          </a:p>
          <a:p>
            <a:pPr lvl="2"/>
            <a:r>
              <a:rPr lang="en-US"/>
              <a:t>Find the manager number for Lorentz by looking at the </a:t>
            </a:r>
            <a:r>
              <a:rPr lang="en-US">
                <a:latin typeface="Courier New" pitchFamily="49" charset="0"/>
              </a:rPr>
              <a:t>MANAGER_ID</a:t>
            </a:r>
            <a:r>
              <a:rPr lang="en-US"/>
              <a:t> column. Lorentz’s manager number is 103. </a:t>
            </a:r>
          </a:p>
          <a:p>
            <a:pPr lvl="2"/>
            <a:r>
              <a:rPr lang="en-US"/>
              <a:t>Find the name of the manager with </a:t>
            </a:r>
            <a:r>
              <a:rPr lang="en-US">
                <a:latin typeface="Courier New" pitchFamily="49" charset="0"/>
              </a:rPr>
              <a:t>EMPLOYEE_ID</a:t>
            </a:r>
            <a:r>
              <a:rPr lang="en-US"/>
              <a:t> 103 by looking at the </a:t>
            </a:r>
            <a:r>
              <a:rPr lang="en-US">
                <a:latin typeface="Courier New" pitchFamily="49" charset="0"/>
              </a:rPr>
              <a:t>LAST_NAME</a:t>
            </a:r>
            <a:r>
              <a:rPr lang="en-US"/>
              <a:t> column. Hunold’s employee number is 103, so Hunold is Lorentz’s manager. </a:t>
            </a:r>
          </a:p>
          <a:p>
            <a:pPr lvl="1"/>
            <a:r>
              <a:rPr lang="en-US"/>
              <a:t>In this process, you look in the table twice. The first time you look in the table to find Lorentz in the </a:t>
            </a:r>
            <a:r>
              <a:rPr lang="en-US">
                <a:latin typeface="Courier New" pitchFamily="49" charset="0"/>
              </a:rPr>
              <a:t>LAST_NAME</a:t>
            </a:r>
            <a:r>
              <a:rPr lang="en-US"/>
              <a:t> column and </a:t>
            </a:r>
            <a:r>
              <a:rPr lang="en-US">
                <a:latin typeface="Courier New" pitchFamily="49" charset="0"/>
              </a:rPr>
              <a:t>MANAGER_ID</a:t>
            </a:r>
            <a:r>
              <a:rPr lang="en-US"/>
              <a:t> value of 103. The second time you look in the </a:t>
            </a:r>
            <a:r>
              <a:rPr lang="en-US">
                <a:latin typeface="Courier New" pitchFamily="49" charset="0"/>
              </a:rPr>
              <a:t>EMPLOYEE_ID</a:t>
            </a:r>
            <a:r>
              <a:rPr lang="en-US"/>
              <a:t> column to find 103 and the </a:t>
            </a:r>
            <a:r>
              <a:rPr lang="en-US">
                <a:latin typeface="Courier New" pitchFamily="49" charset="0"/>
              </a:rPr>
              <a:t>LAST_NAME</a:t>
            </a:r>
            <a:r>
              <a:rPr lang="en-US"/>
              <a:t> column to find Hunold.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a:ln>
            <a:miter lim="800000"/>
            <a:headEnd/>
            <a:tailEnd/>
          </a:ln>
        </p:spPr>
        <p:txBody>
          <a:bodyPr/>
          <a:lstStyle/>
          <a:p>
            <a:fld id="{72AFB0CF-D803-488F-B6AE-5C939D113A80}" type="slidenum">
              <a:rPr lang="en-US" smtClean="0"/>
              <a:pPr/>
              <a:t>20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Rectangle 7"/>
          <p:cNvSpPr>
            <a:spLocks noGrp="1" noRot="1" noChangeAspect="1" noChangeArrowheads="1" noTextEdit="1"/>
          </p:cNvSpPr>
          <p:nvPr>
            <p:ph type="sldImg"/>
          </p:nvPr>
        </p:nvSpPr>
        <p:spPr>
          <a:ln/>
        </p:spPr>
      </p:sp>
      <p:sp>
        <p:nvSpPr>
          <p:cNvPr id="394248" name="Rectangle 8"/>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00DAB71-5BAB-4C42-BA11-78C3E75CB837}" type="datetimeFigureOut">
              <a:rPr lang="en-US" smtClean="0"/>
              <a:pPr/>
              <a:t>10/3/2018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5E0D6FE-4828-4A65-88F0-EC56474F14C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0DAB71-5BAB-4C42-BA11-78C3E75CB837}"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0D6FE-4828-4A65-88F0-EC56474F14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0DAB71-5BAB-4C42-BA11-78C3E75CB837}"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0D6FE-4828-4A65-88F0-EC56474F14C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51575"/>
            <a:ext cx="2133600" cy="47625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248400"/>
            <a:ext cx="2133600" cy="476250"/>
          </a:xfrm>
        </p:spPr>
        <p:txBody>
          <a:bodyPr/>
          <a:lstStyle>
            <a:lvl1pPr>
              <a:defRPr/>
            </a:lvl1pPr>
          </a:lstStyle>
          <a:p>
            <a:fld id="{718C6017-26C6-423B-8C06-4859BDD7203E}" type="slidenum">
              <a:rPr lang="en-US"/>
              <a:pPr/>
              <a:t>‹#›</a:t>
            </a:fld>
            <a:endParaRPr lang="en-US"/>
          </a:p>
        </p:txBody>
      </p:sp>
      <p:sp>
        <p:nvSpPr>
          <p:cNvPr id="8" name="Footer Placeholder 7"/>
          <p:cNvSpPr>
            <a:spLocks noGrp="1"/>
          </p:cNvSpPr>
          <p:nvPr>
            <p:ph type="ftr" sz="quarter" idx="12"/>
          </p:nvPr>
        </p:nvSpPr>
        <p:spPr>
          <a:xfrm>
            <a:off x="3124200" y="6248400"/>
            <a:ext cx="2895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0DAB71-5BAB-4C42-BA11-78C3E75CB837}"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0D6FE-4828-4A65-88F0-EC56474F14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00DAB71-5BAB-4C42-BA11-78C3E75CB837}" type="datetimeFigureOut">
              <a:rPr lang="en-US" smtClean="0"/>
              <a:pPr/>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0D6FE-4828-4A65-88F0-EC56474F14C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0DAB71-5BAB-4C42-BA11-78C3E75CB837}" type="datetimeFigureOut">
              <a:rPr lang="en-US" smtClean="0"/>
              <a:pPr/>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0D6FE-4828-4A65-88F0-EC56474F14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00DAB71-5BAB-4C42-BA11-78C3E75CB837}" type="datetimeFigureOut">
              <a:rPr lang="en-US" smtClean="0"/>
              <a:pPr/>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0D6FE-4828-4A65-88F0-EC56474F14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0DAB71-5BAB-4C42-BA11-78C3E75CB837}" type="datetimeFigureOut">
              <a:rPr lang="en-US" smtClean="0"/>
              <a:pPr/>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0D6FE-4828-4A65-88F0-EC56474F14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DAB71-5BAB-4C42-BA11-78C3E75CB837}" type="datetimeFigureOut">
              <a:rPr lang="en-US" smtClean="0"/>
              <a:pPr/>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0D6FE-4828-4A65-88F0-EC56474F14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0DAB71-5BAB-4C42-BA11-78C3E75CB837}" type="datetimeFigureOut">
              <a:rPr lang="en-US" smtClean="0"/>
              <a:pPr/>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0D6FE-4828-4A65-88F0-EC56474F14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0DAB71-5BAB-4C42-BA11-78C3E75CB837}" type="datetimeFigureOut">
              <a:rPr lang="en-US" smtClean="0"/>
              <a:pPr/>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5E0D6FE-4828-4A65-88F0-EC56474F14C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00DAB71-5BAB-4C42-BA11-78C3E75CB837}" type="datetimeFigureOut">
              <a:rPr lang="en-US" smtClean="0"/>
              <a:pPr/>
              <a:t>10/3/2018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5E0D6FE-4828-4A65-88F0-EC56474F14C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15300" dirty="0" smtClean="0"/>
              <a:t>SQL</a:t>
            </a:r>
            <a:r>
              <a:rPr lang="en-US" dirty="0" smtClean="0"/>
              <a:t/>
            </a:r>
            <a:br>
              <a:rPr lang="en-US" dirty="0" smtClean="0"/>
            </a:br>
            <a:endParaRPr lang="en-US" dirty="0"/>
          </a:p>
        </p:txBody>
      </p:sp>
      <p:sp>
        <p:nvSpPr>
          <p:cNvPr id="3" name="Subtitle 2"/>
          <p:cNvSpPr>
            <a:spLocks noGrp="1"/>
          </p:cNvSpPr>
          <p:nvPr>
            <p:ph type="subTitle" idx="1"/>
          </p:nvPr>
        </p:nvSpPr>
        <p:spPr>
          <a:xfrm>
            <a:off x="1219200" y="3048000"/>
            <a:ext cx="7397496" cy="1752600"/>
          </a:xfrm>
        </p:spPr>
        <p:txBody>
          <a:bodyPr/>
          <a:lstStyle/>
          <a:p>
            <a:pPr algn="l">
              <a:buFont typeface="Wingdings" pitchFamily="2" charset="2"/>
              <a:buChar char="q"/>
            </a:pPr>
            <a:r>
              <a:rPr lang="en-US" dirty="0" smtClean="0"/>
              <a:t> Join </a:t>
            </a:r>
          </a:p>
          <a:p>
            <a:pPr algn="l">
              <a:buFont typeface="Wingdings" pitchFamily="2" charset="2"/>
              <a:buChar char="q"/>
            </a:pPr>
            <a:r>
              <a:rPr lang="en-US" dirty="0" smtClean="0"/>
              <a:t> Nested Queries</a:t>
            </a:r>
          </a:p>
          <a:p>
            <a:pPr algn="l">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685800"/>
            <a:ext cx="8229600" cy="685800"/>
          </a:xfrm>
        </p:spPr>
        <p:txBody>
          <a:bodyPr>
            <a:normAutofit fontScale="90000"/>
          </a:bodyPr>
          <a:lstStyle/>
          <a:p>
            <a:r>
              <a:rPr lang="en-GB" dirty="0" smtClean="0"/>
              <a:t>Example with using clause:</a:t>
            </a:r>
            <a:endParaRPr lang="en-GB" dirty="0"/>
          </a:p>
        </p:txBody>
      </p:sp>
      <p:sp>
        <p:nvSpPr>
          <p:cNvPr id="35843" name="Rectangle 3"/>
          <p:cNvSpPr>
            <a:spLocks noGrp="1" noChangeArrowheads="1"/>
          </p:cNvSpPr>
          <p:nvPr>
            <p:ph sz="half" idx="1"/>
          </p:nvPr>
        </p:nvSpPr>
        <p:spPr>
          <a:xfrm>
            <a:off x="4419600" y="1981200"/>
            <a:ext cx="4267200" cy="4191000"/>
          </a:xfrm>
        </p:spPr>
        <p:txBody>
          <a:bodyPr/>
          <a:lstStyle/>
          <a:p>
            <a:pPr>
              <a:buFontTx/>
              <a:buNone/>
            </a:pPr>
            <a:r>
              <a:rPr lang="en-GB" sz="2000" b="1">
                <a:latin typeface="Courier New" pitchFamily="49" charset="0"/>
              </a:rPr>
              <a:t>SELECT * FROM</a:t>
            </a:r>
          </a:p>
          <a:p>
            <a:pPr>
              <a:buFontTx/>
              <a:buNone/>
            </a:pPr>
            <a:r>
              <a:rPr lang="en-GB" sz="2000" b="1">
                <a:latin typeface="Courier New" pitchFamily="49" charset="0"/>
              </a:rPr>
              <a:t>  Student INNER JOIN Enrolment USING (ID)</a:t>
            </a:r>
          </a:p>
        </p:txBody>
      </p:sp>
      <p:grpSp>
        <p:nvGrpSpPr>
          <p:cNvPr id="2" name="Group 4"/>
          <p:cNvGrpSpPr>
            <a:grpSpLocks/>
          </p:cNvGrpSpPr>
          <p:nvPr/>
        </p:nvGrpSpPr>
        <p:grpSpPr bwMode="auto">
          <a:xfrm>
            <a:off x="1219200" y="4038600"/>
            <a:ext cx="1676400" cy="1984375"/>
            <a:chOff x="768" y="2592"/>
            <a:chExt cx="1056" cy="1250"/>
          </a:xfrm>
        </p:grpSpPr>
        <p:sp>
          <p:nvSpPr>
            <p:cNvPr id="35845" name="Text Box 5"/>
            <p:cNvSpPr txBox="1">
              <a:spLocks noChangeArrowheads="1"/>
            </p:cNvSpPr>
            <p:nvPr/>
          </p:nvSpPr>
          <p:spPr bwMode="auto">
            <a:xfrm>
              <a:off x="768" y="2592"/>
              <a:ext cx="1036" cy="1250"/>
            </a:xfrm>
            <a:prstGeom prst="rect">
              <a:avLst/>
            </a:prstGeom>
            <a:noFill/>
            <a:ln w="9525">
              <a:noFill/>
              <a:miter lim="800000"/>
              <a:headEnd/>
              <a:tailEnd/>
            </a:ln>
            <a:effectLst/>
          </p:spPr>
          <p:txBody>
            <a:bodyPr wrap="none">
              <a:spAutoFit/>
            </a:bodyPr>
            <a:lstStyle/>
            <a:p>
              <a:r>
                <a:rPr lang="en-GB" sz="1800">
                  <a:solidFill>
                    <a:schemeClr val="tx1"/>
                  </a:solidFill>
                  <a:latin typeface="Arial" charset="0"/>
                </a:rPr>
                <a:t>Enrolment</a:t>
              </a:r>
            </a:p>
            <a:p>
              <a:endParaRPr lang="en-GB" sz="800">
                <a:solidFill>
                  <a:schemeClr val="tx1"/>
                </a:solidFill>
                <a:latin typeface="Arial" charset="0"/>
              </a:endParaRPr>
            </a:p>
            <a:p>
              <a:r>
                <a:rPr lang="en-GB" sz="1800">
                  <a:solidFill>
                    <a:schemeClr val="tx1"/>
                  </a:solidFill>
                  <a:latin typeface="Arial" charset="0"/>
                </a:rPr>
                <a:t>ID	Code</a:t>
              </a:r>
            </a:p>
            <a:p>
              <a:endParaRPr lang="en-GB" sz="800">
                <a:solidFill>
                  <a:schemeClr val="tx1"/>
                </a:solidFill>
                <a:latin typeface="Arial" charset="0"/>
              </a:endParaRPr>
            </a:p>
            <a:p>
              <a:r>
                <a:rPr lang="en-GB" sz="1800">
                  <a:solidFill>
                    <a:schemeClr val="tx1"/>
                  </a:solidFill>
                  <a:latin typeface="Arial" charset="0"/>
                </a:rPr>
                <a:t>123	DBS</a:t>
              </a:r>
            </a:p>
            <a:p>
              <a:r>
                <a:rPr lang="en-GB" sz="1800">
                  <a:solidFill>
                    <a:schemeClr val="tx1"/>
                  </a:solidFill>
                  <a:latin typeface="Arial" charset="0"/>
                </a:rPr>
                <a:t>124	PRG</a:t>
              </a:r>
            </a:p>
            <a:p>
              <a:r>
                <a:rPr lang="en-GB" sz="1800">
                  <a:solidFill>
                    <a:schemeClr val="tx1"/>
                  </a:solidFill>
                  <a:latin typeface="Arial" charset="0"/>
                </a:rPr>
                <a:t>124	DBS</a:t>
              </a:r>
            </a:p>
            <a:p>
              <a:r>
                <a:rPr lang="en-GB" sz="1800">
                  <a:solidFill>
                    <a:schemeClr val="tx1"/>
                  </a:solidFill>
                  <a:latin typeface="Arial" charset="0"/>
                </a:rPr>
                <a:t>126	PRG</a:t>
              </a:r>
            </a:p>
          </p:txBody>
        </p:sp>
        <p:sp>
          <p:nvSpPr>
            <p:cNvPr id="35846" name="Rectangle 6"/>
            <p:cNvSpPr>
              <a:spLocks noChangeArrowheads="1"/>
            </p:cNvSpPr>
            <p:nvPr/>
          </p:nvSpPr>
          <p:spPr bwMode="auto">
            <a:xfrm>
              <a:off x="768" y="283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5847" name="Line 7"/>
            <p:cNvSpPr>
              <a:spLocks noChangeShapeType="1"/>
            </p:cNvSpPr>
            <p:nvPr/>
          </p:nvSpPr>
          <p:spPr bwMode="auto">
            <a:xfrm>
              <a:off x="768" y="3072"/>
              <a:ext cx="1056" cy="0"/>
            </a:xfrm>
            <a:prstGeom prst="line">
              <a:avLst/>
            </a:prstGeom>
            <a:noFill/>
            <a:ln w="19050">
              <a:solidFill>
                <a:schemeClr val="tx1"/>
              </a:solidFill>
              <a:round/>
              <a:headEnd/>
              <a:tailEnd/>
            </a:ln>
            <a:effectLst/>
          </p:spPr>
          <p:txBody>
            <a:bodyPr wrap="none" anchor="ctr"/>
            <a:lstStyle/>
            <a:p>
              <a:endParaRPr lang="en-US"/>
            </a:p>
          </p:txBody>
        </p:sp>
        <p:sp>
          <p:nvSpPr>
            <p:cNvPr id="35848" name="Line 8"/>
            <p:cNvSpPr>
              <a:spLocks noChangeShapeType="1"/>
            </p:cNvSpPr>
            <p:nvPr/>
          </p:nvSpPr>
          <p:spPr bwMode="auto">
            <a:xfrm>
              <a:off x="1248" y="2832"/>
              <a:ext cx="0" cy="1008"/>
            </a:xfrm>
            <a:prstGeom prst="line">
              <a:avLst/>
            </a:prstGeom>
            <a:noFill/>
            <a:ln w="1905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1219200" y="1981200"/>
            <a:ext cx="1708150" cy="1984375"/>
            <a:chOff x="768" y="1152"/>
            <a:chExt cx="1076" cy="1250"/>
          </a:xfrm>
        </p:grpSpPr>
        <p:sp>
          <p:nvSpPr>
            <p:cNvPr id="35850" name="Text Box 10"/>
            <p:cNvSpPr txBox="1">
              <a:spLocks noChangeArrowheads="1"/>
            </p:cNvSpPr>
            <p:nvPr/>
          </p:nvSpPr>
          <p:spPr bwMode="auto">
            <a:xfrm>
              <a:off x="768" y="1152"/>
              <a:ext cx="1076" cy="1250"/>
            </a:xfrm>
            <a:prstGeom prst="rect">
              <a:avLst/>
            </a:prstGeom>
            <a:noFill/>
            <a:ln w="9525">
              <a:noFill/>
              <a:miter lim="800000"/>
              <a:headEnd/>
              <a:tailEnd/>
            </a:ln>
            <a:effectLst/>
          </p:spPr>
          <p:txBody>
            <a:bodyPr wrap="none">
              <a:spAutoFit/>
            </a:bodyPr>
            <a:lstStyle/>
            <a:p>
              <a:r>
                <a:rPr lang="en-GB" sz="1800" dirty="0">
                  <a:solidFill>
                    <a:schemeClr val="tx1"/>
                  </a:solidFill>
                  <a:latin typeface="Arial" charset="0"/>
                </a:rPr>
                <a:t>Student</a:t>
              </a:r>
            </a:p>
            <a:p>
              <a:endParaRPr lang="en-GB" sz="800" dirty="0">
                <a:solidFill>
                  <a:schemeClr val="tx1"/>
                </a:solidFill>
                <a:latin typeface="Arial" charset="0"/>
              </a:endParaRPr>
            </a:p>
            <a:p>
              <a:r>
                <a:rPr lang="en-GB" sz="1800" dirty="0">
                  <a:solidFill>
                    <a:schemeClr val="tx1"/>
                  </a:solidFill>
                  <a:latin typeface="Arial" charset="0"/>
                </a:rPr>
                <a:t>ID	Name</a:t>
              </a:r>
            </a:p>
            <a:p>
              <a:endParaRPr lang="en-GB" sz="800" dirty="0">
                <a:solidFill>
                  <a:schemeClr val="tx1"/>
                </a:solidFill>
                <a:latin typeface="Arial" charset="0"/>
              </a:endParaRPr>
            </a:p>
            <a:p>
              <a:r>
                <a:rPr lang="en-GB" sz="1800" dirty="0">
                  <a:solidFill>
                    <a:schemeClr val="tx1"/>
                  </a:solidFill>
                  <a:latin typeface="Arial" charset="0"/>
                </a:rPr>
                <a:t>123	John</a:t>
              </a:r>
            </a:p>
            <a:p>
              <a:r>
                <a:rPr lang="en-GB" sz="1800" dirty="0">
                  <a:solidFill>
                    <a:schemeClr val="tx1"/>
                  </a:solidFill>
                  <a:latin typeface="Arial" charset="0"/>
                </a:rPr>
                <a:t>124	Mary</a:t>
              </a:r>
            </a:p>
            <a:p>
              <a:r>
                <a:rPr lang="en-GB" sz="1800" dirty="0">
                  <a:solidFill>
                    <a:schemeClr val="tx1"/>
                  </a:solidFill>
                  <a:latin typeface="Arial" charset="0"/>
                </a:rPr>
                <a:t>125	Mark</a:t>
              </a:r>
            </a:p>
            <a:p>
              <a:r>
                <a:rPr lang="en-GB" sz="1800" dirty="0">
                  <a:solidFill>
                    <a:schemeClr val="tx1"/>
                  </a:solidFill>
                  <a:latin typeface="Arial" charset="0"/>
                </a:rPr>
                <a:t>126	Jane</a:t>
              </a:r>
            </a:p>
          </p:txBody>
        </p:sp>
        <p:sp>
          <p:nvSpPr>
            <p:cNvPr id="35851" name="Rectangle 11"/>
            <p:cNvSpPr>
              <a:spLocks noChangeArrowheads="1"/>
            </p:cNvSpPr>
            <p:nvPr/>
          </p:nvSpPr>
          <p:spPr bwMode="auto">
            <a:xfrm>
              <a:off x="768" y="139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5852" name="Line 12"/>
            <p:cNvSpPr>
              <a:spLocks noChangeShapeType="1"/>
            </p:cNvSpPr>
            <p:nvPr/>
          </p:nvSpPr>
          <p:spPr bwMode="auto">
            <a:xfrm>
              <a:off x="768" y="1632"/>
              <a:ext cx="1056" cy="0"/>
            </a:xfrm>
            <a:prstGeom prst="line">
              <a:avLst/>
            </a:prstGeom>
            <a:noFill/>
            <a:ln w="19050">
              <a:solidFill>
                <a:schemeClr val="tx1"/>
              </a:solidFill>
              <a:round/>
              <a:headEnd/>
              <a:tailEnd/>
            </a:ln>
            <a:effectLst/>
          </p:spPr>
          <p:txBody>
            <a:bodyPr wrap="none" anchor="ctr"/>
            <a:lstStyle/>
            <a:p>
              <a:endParaRPr lang="en-US"/>
            </a:p>
          </p:txBody>
        </p:sp>
        <p:sp>
          <p:nvSpPr>
            <p:cNvPr id="35853" name="Line 13"/>
            <p:cNvSpPr>
              <a:spLocks noChangeShapeType="1"/>
            </p:cNvSpPr>
            <p:nvPr/>
          </p:nvSpPr>
          <p:spPr bwMode="auto">
            <a:xfrm>
              <a:off x="1248" y="1392"/>
              <a:ext cx="0" cy="1008"/>
            </a:xfrm>
            <a:prstGeom prst="line">
              <a:avLst/>
            </a:prstGeom>
            <a:noFill/>
            <a:ln w="19050">
              <a:solidFill>
                <a:schemeClr val="tx1"/>
              </a:solidFill>
              <a:round/>
              <a:headEnd/>
              <a:tailEnd/>
            </a:ln>
            <a:effectLst/>
          </p:spPr>
          <p:txBody>
            <a:bodyPr wrap="none" anchor="ctr"/>
            <a:lstStyle/>
            <a:p>
              <a:endParaRPr lang="en-US"/>
            </a:p>
          </p:txBody>
        </p:sp>
      </p:grpSp>
      <p:sp>
        <p:nvSpPr>
          <p:cNvPr id="35854" name="Text Box 14"/>
          <p:cNvSpPr txBox="1">
            <a:spLocks noChangeArrowheads="1"/>
          </p:cNvSpPr>
          <p:nvPr/>
        </p:nvSpPr>
        <p:spPr bwMode="auto">
          <a:xfrm>
            <a:off x="4800600" y="3276600"/>
            <a:ext cx="3505200" cy="1606550"/>
          </a:xfrm>
          <a:prstGeom prst="rect">
            <a:avLst/>
          </a:prstGeom>
          <a:noFill/>
          <a:ln w="19050">
            <a:solidFill>
              <a:schemeClr val="tx1"/>
            </a:solidFill>
            <a:miter lim="800000"/>
            <a:headEnd/>
            <a:tailEnd/>
          </a:ln>
          <a:effectLst/>
        </p:spPr>
        <p:txBody>
          <a:bodyPr>
            <a:spAutoFit/>
          </a:bodyPr>
          <a:lstStyle/>
          <a:p>
            <a:r>
              <a:rPr lang="en-GB" sz="1800">
                <a:solidFill>
                  <a:schemeClr val="tx1"/>
                </a:solidFill>
                <a:latin typeface="Arial" charset="0"/>
              </a:rPr>
              <a:t>ID	Name	ID	Code</a:t>
            </a:r>
          </a:p>
          <a:p>
            <a:endParaRPr lang="en-GB" sz="800">
              <a:solidFill>
                <a:schemeClr val="tx1"/>
              </a:solidFill>
              <a:latin typeface="Arial" charset="0"/>
            </a:endParaRPr>
          </a:p>
          <a:p>
            <a:r>
              <a:rPr lang="en-GB" sz="1800">
                <a:solidFill>
                  <a:schemeClr val="tx1"/>
                </a:solidFill>
                <a:latin typeface="Arial" charset="0"/>
              </a:rPr>
              <a:t>123	John	123	DBS</a:t>
            </a:r>
          </a:p>
          <a:p>
            <a:r>
              <a:rPr lang="en-GB" sz="1800">
                <a:solidFill>
                  <a:schemeClr val="tx1"/>
                </a:solidFill>
                <a:latin typeface="Arial" charset="0"/>
              </a:rPr>
              <a:t>124	Mary	124	PRG</a:t>
            </a:r>
          </a:p>
          <a:p>
            <a:r>
              <a:rPr lang="en-GB" sz="1800">
                <a:solidFill>
                  <a:schemeClr val="tx1"/>
                </a:solidFill>
                <a:latin typeface="Arial" charset="0"/>
              </a:rPr>
              <a:t>124	Mary	124	DBS</a:t>
            </a:r>
          </a:p>
          <a:p>
            <a:r>
              <a:rPr lang="en-GB" sz="1800">
                <a:solidFill>
                  <a:schemeClr val="tx1"/>
                </a:solidFill>
                <a:latin typeface="Arial" charset="0"/>
              </a:rPr>
              <a:t>126	Jane	126	PRG</a:t>
            </a:r>
          </a:p>
        </p:txBody>
      </p:sp>
      <p:sp>
        <p:nvSpPr>
          <p:cNvPr id="35855" name="Line 15"/>
          <p:cNvSpPr>
            <a:spLocks noChangeShapeType="1"/>
          </p:cNvSpPr>
          <p:nvPr/>
        </p:nvSpPr>
        <p:spPr bwMode="auto">
          <a:xfrm>
            <a:off x="4800600" y="3657600"/>
            <a:ext cx="3505200" cy="0"/>
          </a:xfrm>
          <a:prstGeom prst="line">
            <a:avLst/>
          </a:prstGeom>
          <a:noFill/>
          <a:ln w="19050">
            <a:solidFill>
              <a:schemeClr val="tx1"/>
            </a:solidFill>
            <a:round/>
            <a:headEnd/>
            <a:tailEnd/>
          </a:ln>
          <a:effectLst/>
        </p:spPr>
        <p:txBody>
          <a:bodyPr wrap="none" anchor="ctr"/>
          <a:lstStyle/>
          <a:p>
            <a:endParaRPr lang="en-US"/>
          </a:p>
        </p:txBody>
      </p:sp>
      <p:sp>
        <p:nvSpPr>
          <p:cNvPr id="35856" name="Line 16"/>
          <p:cNvSpPr>
            <a:spLocks noChangeShapeType="1"/>
          </p:cNvSpPr>
          <p:nvPr/>
        </p:nvSpPr>
        <p:spPr bwMode="auto">
          <a:xfrm>
            <a:off x="5562600" y="3276600"/>
            <a:ext cx="0" cy="1600200"/>
          </a:xfrm>
          <a:prstGeom prst="line">
            <a:avLst/>
          </a:prstGeom>
          <a:noFill/>
          <a:ln w="19050">
            <a:solidFill>
              <a:schemeClr val="tx1"/>
            </a:solidFill>
            <a:round/>
            <a:headEnd/>
            <a:tailEnd/>
          </a:ln>
          <a:effectLst/>
        </p:spPr>
        <p:txBody>
          <a:bodyPr wrap="none" anchor="ctr"/>
          <a:lstStyle/>
          <a:p>
            <a:endParaRPr lang="en-US"/>
          </a:p>
        </p:txBody>
      </p:sp>
      <p:sp>
        <p:nvSpPr>
          <p:cNvPr id="35857" name="Line 17"/>
          <p:cNvSpPr>
            <a:spLocks noChangeShapeType="1"/>
          </p:cNvSpPr>
          <p:nvPr/>
        </p:nvSpPr>
        <p:spPr bwMode="auto">
          <a:xfrm>
            <a:off x="6553200" y="3276600"/>
            <a:ext cx="0" cy="1600200"/>
          </a:xfrm>
          <a:prstGeom prst="line">
            <a:avLst/>
          </a:prstGeom>
          <a:noFill/>
          <a:ln w="19050">
            <a:solidFill>
              <a:schemeClr val="tx1"/>
            </a:solidFill>
            <a:round/>
            <a:headEnd/>
            <a:tailEnd/>
          </a:ln>
          <a:effectLst/>
        </p:spPr>
        <p:txBody>
          <a:bodyPr wrap="none" anchor="ctr"/>
          <a:lstStyle/>
          <a:p>
            <a:endParaRPr lang="en-US"/>
          </a:p>
        </p:txBody>
      </p:sp>
      <p:sp>
        <p:nvSpPr>
          <p:cNvPr id="35858" name="Line 18"/>
          <p:cNvSpPr>
            <a:spLocks noChangeShapeType="1"/>
          </p:cNvSpPr>
          <p:nvPr/>
        </p:nvSpPr>
        <p:spPr bwMode="auto">
          <a:xfrm>
            <a:off x="7391400" y="3276600"/>
            <a:ext cx="0" cy="1600200"/>
          </a:xfrm>
          <a:prstGeom prst="line">
            <a:avLst/>
          </a:prstGeom>
          <a:noFill/>
          <a:ln w="1905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7798" name="Rectangle 6"/>
          <p:cNvSpPr>
            <a:spLocks noGrp="1" noChangeArrowheads="1"/>
          </p:cNvSpPr>
          <p:nvPr>
            <p:ph type="title"/>
          </p:nvPr>
        </p:nvSpPr>
        <p:spPr/>
        <p:txBody>
          <a:bodyPr>
            <a:normAutofit fontScale="90000"/>
          </a:bodyPr>
          <a:lstStyle/>
          <a:p>
            <a:r>
              <a:rPr lang="en-US"/>
              <a:t>Creating Joins with the </a:t>
            </a:r>
            <a:r>
              <a:rPr lang="en-US">
                <a:latin typeface="Courier New" pitchFamily="49" charset="0"/>
              </a:rPr>
              <a:t>ON</a:t>
            </a:r>
            <a:r>
              <a:rPr lang="en-US"/>
              <a:t> Clause</a:t>
            </a:r>
          </a:p>
        </p:txBody>
      </p:sp>
      <p:sp>
        <p:nvSpPr>
          <p:cNvPr id="417799" name="Rectangle 7"/>
          <p:cNvSpPr>
            <a:spLocks noGrp="1" noChangeArrowheads="1"/>
          </p:cNvSpPr>
          <p:nvPr>
            <p:ph type="body" idx="1"/>
          </p:nvPr>
        </p:nvSpPr>
        <p:spPr>
          <a:xfrm>
            <a:off x="863600" y="1816100"/>
            <a:ext cx="7366000" cy="2570163"/>
          </a:xfrm>
        </p:spPr>
        <p:txBody>
          <a:bodyPr>
            <a:normAutofit/>
          </a:bodyPr>
          <a:lstStyle/>
          <a:p>
            <a:pPr lvl="1"/>
            <a:r>
              <a:rPr lang="en-US" dirty="0" smtClean="0"/>
              <a:t>Use </a:t>
            </a:r>
            <a:r>
              <a:rPr lang="en-US" dirty="0"/>
              <a:t>the </a:t>
            </a:r>
            <a:r>
              <a:rPr lang="en-US" dirty="0">
                <a:latin typeface="Courier New" pitchFamily="49" charset="0"/>
              </a:rPr>
              <a:t>ON</a:t>
            </a:r>
            <a:r>
              <a:rPr lang="en-US" dirty="0"/>
              <a:t> clause to specify arbitrary conditions or specify columns to join.</a:t>
            </a:r>
          </a:p>
          <a:p>
            <a:pPr lvl="1"/>
            <a:r>
              <a:rPr lang="en-US" dirty="0"/>
              <a:t>The join condition is separated from other search conditions.</a:t>
            </a:r>
          </a:p>
          <a:p>
            <a:pPr lvl="1"/>
            <a:r>
              <a:rPr lang="en-US" dirty="0"/>
              <a:t>The </a:t>
            </a:r>
            <a:r>
              <a:rPr lang="en-US" dirty="0">
                <a:latin typeface="Courier New" pitchFamily="49" charset="0"/>
              </a:rPr>
              <a:t>ON</a:t>
            </a:r>
            <a:r>
              <a:rPr lang="en-US" dirty="0"/>
              <a:t> clause makes code easy to understand.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lstStyle/>
          <a:p>
            <a:r>
              <a:rPr lang="en-GB" dirty="0" smtClean="0"/>
              <a:t>Example with on clause:</a:t>
            </a:r>
            <a:endParaRPr lang="en-GB" dirty="0"/>
          </a:p>
        </p:txBody>
      </p:sp>
      <p:sp>
        <p:nvSpPr>
          <p:cNvPr id="36867" name="Rectangle 3"/>
          <p:cNvSpPr>
            <a:spLocks noGrp="1" noChangeArrowheads="1"/>
          </p:cNvSpPr>
          <p:nvPr>
            <p:ph sz="half" idx="1"/>
          </p:nvPr>
        </p:nvSpPr>
        <p:spPr>
          <a:xfrm>
            <a:off x="4038600" y="2209800"/>
            <a:ext cx="4876800" cy="4434840"/>
          </a:xfrm>
        </p:spPr>
        <p:txBody>
          <a:bodyPr/>
          <a:lstStyle/>
          <a:p>
            <a:pPr>
              <a:buFontTx/>
              <a:buNone/>
            </a:pPr>
            <a:r>
              <a:rPr lang="en-GB" sz="2000" b="1" dirty="0">
                <a:latin typeface="Courier New" pitchFamily="49" charset="0"/>
              </a:rPr>
              <a:t>SELECT * </a:t>
            </a:r>
            <a:r>
              <a:rPr lang="en-GB" sz="2000" b="1" dirty="0" smtClean="0">
                <a:latin typeface="Courier New" pitchFamily="49" charset="0"/>
              </a:rPr>
              <a:t>FROM Buyer as B, Property as P </a:t>
            </a:r>
          </a:p>
          <a:p>
            <a:pPr>
              <a:buFontTx/>
              <a:buNone/>
            </a:pPr>
            <a:r>
              <a:rPr lang="en-GB" sz="2000" b="1" dirty="0" smtClean="0">
                <a:latin typeface="Courier New" pitchFamily="49" charset="0"/>
              </a:rPr>
              <a:t> ON </a:t>
            </a:r>
            <a:r>
              <a:rPr lang="en-GB" sz="2000" b="1" dirty="0" err="1" smtClean="0">
                <a:latin typeface="Courier New" pitchFamily="49" charset="0"/>
              </a:rPr>
              <a:t>P.Price</a:t>
            </a:r>
            <a:r>
              <a:rPr lang="en-GB" sz="2000" b="1" dirty="0" smtClean="0">
                <a:latin typeface="Courier New" pitchFamily="49" charset="0"/>
              </a:rPr>
              <a:t> </a:t>
            </a:r>
            <a:r>
              <a:rPr lang="en-GB" sz="2000" b="1" dirty="0">
                <a:latin typeface="Courier New" pitchFamily="49" charset="0"/>
              </a:rPr>
              <a:t>&lt;= </a:t>
            </a:r>
            <a:r>
              <a:rPr lang="en-GB" sz="2000" b="1" dirty="0" err="1" smtClean="0">
                <a:latin typeface="Courier New" pitchFamily="49" charset="0"/>
              </a:rPr>
              <a:t>B.Budget</a:t>
            </a:r>
            <a:endParaRPr lang="en-GB" sz="2000" b="1" dirty="0">
              <a:latin typeface="Courier New" pitchFamily="49" charset="0"/>
            </a:endParaRPr>
          </a:p>
        </p:txBody>
      </p:sp>
      <p:grpSp>
        <p:nvGrpSpPr>
          <p:cNvPr id="2" name="Group 4"/>
          <p:cNvGrpSpPr>
            <a:grpSpLocks/>
          </p:cNvGrpSpPr>
          <p:nvPr/>
        </p:nvGrpSpPr>
        <p:grpSpPr bwMode="auto">
          <a:xfrm>
            <a:off x="838200" y="3429000"/>
            <a:ext cx="2895600" cy="1752600"/>
            <a:chOff x="432" y="2496"/>
            <a:chExt cx="1824" cy="1104"/>
          </a:xfrm>
        </p:grpSpPr>
        <p:sp>
          <p:nvSpPr>
            <p:cNvPr id="36869" name="Text Box 5"/>
            <p:cNvSpPr txBox="1">
              <a:spLocks noChangeArrowheads="1"/>
            </p:cNvSpPr>
            <p:nvPr/>
          </p:nvSpPr>
          <p:spPr bwMode="auto">
            <a:xfrm>
              <a:off x="432" y="2496"/>
              <a:ext cx="1788" cy="1077"/>
            </a:xfrm>
            <a:prstGeom prst="rect">
              <a:avLst/>
            </a:prstGeom>
            <a:noFill/>
            <a:ln w="9525">
              <a:noFill/>
              <a:miter lim="800000"/>
              <a:headEnd/>
              <a:tailEnd/>
            </a:ln>
            <a:effectLst/>
          </p:spPr>
          <p:txBody>
            <a:bodyPr wrap="none">
              <a:spAutoFit/>
            </a:bodyPr>
            <a:lstStyle/>
            <a:p>
              <a:r>
                <a:rPr lang="en-GB" sz="1800" dirty="0">
                  <a:solidFill>
                    <a:schemeClr val="tx1"/>
                  </a:solidFill>
                  <a:latin typeface="Arial" charset="0"/>
                </a:rPr>
                <a:t>Property</a:t>
              </a:r>
            </a:p>
            <a:p>
              <a:endParaRPr lang="en-GB" sz="800" dirty="0">
                <a:solidFill>
                  <a:schemeClr val="tx1"/>
                </a:solidFill>
                <a:latin typeface="Arial" charset="0"/>
              </a:endParaRPr>
            </a:p>
            <a:p>
              <a:r>
                <a:rPr lang="en-GB" sz="1800" dirty="0">
                  <a:solidFill>
                    <a:schemeClr val="tx1"/>
                  </a:solidFill>
                  <a:latin typeface="Arial" charset="0"/>
                </a:rPr>
                <a:t>Address		Price</a:t>
              </a:r>
            </a:p>
            <a:p>
              <a:endParaRPr lang="en-GB" sz="800" dirty="0">
                <a:solidFill>
                  <a:schemeClr val="tx1"/>
                </a:solidFill>
                <a:latin typeface="Arial" charset="0"/>
              </a:endParaRPr>
            </a:p>
            <a:p>
              <a:r>
                <a:rPr lang="en-GB" sz="1800" dirty="0">
                  <a:solidFill>
                    <a:schemeClr val="tx1"/>
                  </a:solidFill>
                  <a:latin typeface="Arial" charset="0"/>
                </a:rPr>
                <a:t>15 High St	  85,000</a:t>
              </a:r>
            </a:p>
            <a:p>
              <a:r>
                <a:rPr lang="en-GB" sz="1800" dirty="0">
                  <a:solidFill>
                    <a:schemeClr val="tx1"/>
                  </a:solidFill>
                  <a:latin typeface="Arial" charset="0"/>
                </a:rPr>
                <a:t>12 Queen St	125,000</a:t>
              </a:r>
            </a:p>
            <a:p>
              <a:r>
                <a:rPr lang="en-GB" sz="1800" dirty="0">
                  <a:solidFill>
                    <a:schemeClr val="tx1"/>
                  </a:solidFill>
                  <a:latin typeface="Arial" charset="0"/>
                </a:rPr>
                <a:t>87 Oak Row	175,000</a:t>
              </a:r>
            </a:p>
          </p:txBody>
        </p:sp>
        <p:sp>
          <p:nvSpPr>
            <p:cNvPr id="36870" name="Rectangle 6"/>
            <p:cNvSpPr>
              <a:spLocks noChangeArrowheads="1"/>
            </p:cNvSpPr>
            <p:nvPr/>
          </p:nvSpPr>
          <p:spPr bwMode="auto">
            <a:xfrm>
              <a:off x="432" y="2736"/>
              <a:ext cx="1824" cy="864"/>
            </a:xfrm>
            <a:prstGeom prst="rect">
              <a:avLst/>
            </a:prstGeom>
            <a:noFill/>
            <a:ln w="19050">
              <a:solidFill>
                <a:schemeClr val="tx1"/>
              </a:solidFill>
              <a:miter lim="800000"/>
              <a:headEnd/>
              <a:tailEnd/>
            </a:ln>
            <a:effectLst/>
          </p:spPr>
          <p:txBody>
            <a:bodyPr wrap="none" anchor="ctr"/>
            <a:lstStyle/>
            <a:p>
              <a:endParaRPr lang="en-US"/>
            </a:p>
          </p:txBody>
        </p:sp>
        <p:sp>
          <p:nvSpPr>
            <p:cNvPr id="36871" name="Line 7"/>
            <p:cNvSpPr>
              <a:spLocks noChangeShapeType="1"/>
            </p:cNvSpPr>
            <p:nvPr/>
          </p:nvSpPr>
          <p:spPr bwMode="auto">
            <a:xfrm>
              <a:off x="1536" y="2736"/>
              <a:ext cx="0" cy="864"/>
            </a:xfrm>
            <a:prstGeom prst="line">
              <a:avLst/>
            </a:prstGeom>
            <a:noFill/>
            <a:ln w="19050">
              <a:solidFill>
                <a:schemeClr val="tx1"/>
              </a:solidFill>
              <a:round/>
              <a:headEnd/>
              <a:tailEnd/>
            </a:ln>
            <a:effectLst/>
          </p:spPr>
          <p:txBody>
            <a:bodyPr wrap="none" anchor="ctr"/>
            <a:lstStyle/>
            <a:p>
              <a:endParaRPr lang="en-US"/>
            </a:p>
          </p:txBody>
        </p:sp>
        <p:sp>
          <p:nvSpPr>
            <p:cNvPr id="36872" name="Line 8"/>
            <p:cNvSpPr>
              <a:spLocks noChangeShapeType="1"/>
            </p:cNvSpPr>
            <p:nvPr/>
          </p:nvSpPr>
          <p:spPr bwMode="auto">
            <a:xfrm>
              <a:off x="432" y="2976"/>
              <a:ext cx="1824" cy="0"/>
            </a:xfrm>
            <a:prstGeom prst="line">
              <a:avLst/>
            </a:prstGeom>
            <a:noFill/>
            <a:ln w="1905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838200" y="1447800"/>
            <a:ext cx="1924050" cy="1716088"/>
            <a:chOff x="374" y="1223"/>
            <a:chExt cx="1212" cy="1081"/>
          </a:xfrm>
        </p:grpSpPr>
        <p:sp>
          <p:nvSpPr>
            <p:cNvPr id="36874" name="Text Box 10"/>
            <p:cNvSpPr txBox="1">
              <a:spLocks noChangeArrowheads="1"/>
            </p:cNvSpPr>
            <p:nvPr/>
          </p:nvSpPr>
          <p:spPr bwMode="auto">
            <a:xfrm>
              <a:off x="374" y="1223"/>
              <a:ext cx="1212" cy="1077"/>
            </a:xfrm>
            <a:prstGeom prst="rect">
              <a:avLst/>
            </a:prstGeom>
            <a:noFill/>
            <a:ln w="9525">
              <a:noFill/>
              <a:miter lim="800000"/>
              <a:headEnd/>
              <a:tailEnd/>
            </a:ln>
            <a:effectLst/>
          </p:spPr>
          <p:txBody>
            <a:bodyPr wrap="none">
              <a:spAutoFit/>
            </a:bodyPr>
            <a:lstStyle/>
            <a:p>
              <a:r>
                <a:rPr lang="en-GB" sz="1800" dirty="0">
                  <a:solidFill>
                    <a:schemeClr val="tx1"/>
                  </a:solidFill>
                  <a:latin typeface="Arial" charset="0"/>
                </a:rPr>
                <a:t>Buyer</a:t>
              </a:r>
            </a:p>
            <a:p>
              <a:endParaRPr lang="en-GB" sz="800" dirty="0">
                <a:solidFill>
                  <a:schemeClr val="tx1"/>
                </a:solidFill>
                <a:latin typeface="Arial" charset="0"/>
              </a:endParaRPr>
            </a:p>
            <a:p>
              <a:r>
                <a:rPr lang="en-GB" sz="1800" dirty="0">
                  <a:solidFill>
                    <a:schemeClr val="tx1"/>
                  </a:solidFill>
                  <a:latin typeface="Arial" charset="0"/>
                </a:rPr>
                <a:t>Name	Budget</a:t>
              </a:r>
            </a:p>
            <a:p>
              <a:endParaRPr lang="en-GB" sz="800" dirty="0">
                <a:solidFill>
                  <a:schemeClr val="tx1"/>
                </a:solidFill>
                <a:latin typeface="Arial" charset="0"/>
              </a:endParaRPr>
            </a:p>
            <a:p>
              <a:r>
                <a:rPr lang="en-GB" sz="1800" dirty="0">
                  <a:solidFill>
                    <a:schemeClr val="tx1"/>
                  </a:solidFill>
                  <a:latin typeface="Arial" charset="0"/>
                </a:rPr>
                <a:t>Smith	100,000</a:t>
              </a:r>
            </a:p>
            <a:p>
              <a:r>
                <a:rPr lang="en-GB" sz="1800" dirty="0">
                  <a:solidFill>
                    <a:schemeClr val="tx1"/>
                  </a:solidFill>
                  <a:latin typeface="Arial" charset="0"/>
                </a:rPr>
                <a:t>Jones	150,000</a:t>
              </a:r>
            </a:p>
            <a:p>
              <a:r>
                <a:rPr lang="en-GB" sz="1800" dirty="0">
                  <a:solidFill>
                    <a:schemeClr val="tx1"/>
                  </a:solidFill>
                  <a:latin typeface="Arial" charset="0"/>
                </a:rPr>
                <a:t>Green	  80,000</a:t>
              </a:r>
            </a:p>
          </p:txBody>
        </p:sp>
        <p:sp>
          <p:nvSpPr>
            <p:cNvPr id="36875" name="Rectangle 11"/>
            <p:cNvSpPr>
              <a:spLocks noChangeArrowheads="1"/>
            </p:cNvSpPr>
            <p:nvPr/>
          </p:nvSpPr>
          <p:spPr bwMode="auto">
            <a:xfrm>
              <a:off x="384" y="1488"/>
              <a:ext cx="1200" cy="816"/>
            </a:xfrm>
            <a:prstGeom prst="rect">
              <a:avLst/>
            </a:prstGeom>
            <a:noFill/>
            <a:ln w="19050">
              <a:solidFill>
                <a:schemeClr val="tx1"/>
              </a:solidFill>
              <a:miter lim="800000"/>
              <a:headEnd/>
              <a:tailEnd/>
            </a:ln>
            <a:effectLst/>
          </p:spPr>
          <p:txBody>
            <a:bodyPr wrap="none" anchor="ctr"/>
            <a:lstStyle/>
            <a:p>
              <a:endParaRPr lang="en-US"/>
            </a:p>
          </p:txBody>
        </p:sp>
        <p:sp>
          <p:nvSpPr>
            <p:cNvPr id="36876" name="Line 12"/>
            <p:cNvSpPr>
              <a:spLocks noChangeShapeType="1"/>
            </p:cNvSpPr>
            <p:nvPr/>
          </p:nvSpPr>
          <p:spPr bwMode="auto">
            <a:xfrm>
              <a:off x="912" y="1488"/>
              <a:ext cx="0" cy="816"/>
            </a:xfrm>
            <a:prstGeom prst="line">
              <a:avLst/>
            </a:prstGeom>
            <a:noFill/>
            <a:ln w="19050">
              <a:solidFill>
                <a:schemeClr val="tx1"/>
              </a:solidFill>
              <a:round/>
              <a:headEnd/>
              <a:tailEnd/>
            </a:ln>
            <a:effectLst/>
          </p:spPr>
          <p:txBody>
            <a:bodyPr wrap="none" anchor="ctr"/>
            <a:lstStyle/>
            <a:p>
              <a:endParaRPr lang="en-US"/>
            </a:p>
          </p:txBody>
        </p:sp>
        <p:sp>
          <p:nvSpPr>
            <p:cNvPr id="36877" name="Line 13"/>
            <p:cNvSpPr>
              <a:spLocks noChangeShapeType="1"/>
            </p:cNvSpPr>
            <p:nvPr/>
          </p:nvSpPr>
          <p:spPr bwMode="auto">
            <a:xfrm>
              <a:off x="384" y="1728"/>
              <a:ext cx="1200" cy="0"/>
            </a:xfrm>
            <a:prstGeom prst="line">
              <a:avLst/>
            </a:prstGeom>
            <a:noFill/>
            <a:ln w="19050">
              <a:solidFill>
                <a:schemeClr val="tx1"/>
              </a:solidFill>
              <a:round/>
              <a:headEnd/>
              <a:tailEnd/>
            </a:ln>
            <a:effectLst/>
          </p:spPr>
          <p:txBody>
            <a:bodyPr wrap="none" anchor="ctr"/>
            <a:lstStyle/>
            <a:p>
              <a:endParaRPr lang="en-US"/>
            </a:p>
          </p:txBody>
        </p:sp>
      </p:grpSp>
      <p:sp>
        <p:nvSpPr>
          <p:cNvPr id="36878" name="Text Box 14"/>
          <p:cNvSpPr txBox="1">
            <a:spLocks noChangeArrowheads="1"/>
          </p:cNvSpPr>
          <p:nvPr/>
        </p:nvSpPr>
        <p:spPr bwMode="auto">
          <a:xfrm>
            <a:off x="4191000" y="3810000"/>
            <a:ext cx="4724400" cy="1331913"/>
          </a:xfrm>
          <a:prstGeom prst="rect">
            <a:avLst/>
          </a:prstGeom>
          <a:noFill/>
          <a:ln w="19050">
            <a:solidFill>
              <a:schemeClr val="tx1"/>
            </a:solidFill>
            <a:miter lim="800000"/>
            <a:headEnd/>
            <a:tailEnd/>
          </a:ln>
          <a:effectLst/>
        </p:spPr>
        <p:txBody>
          <a:bodyPr>
            <a:spAutoFit/>
          </a:bodyPr>
          <a:lstStyle/>
          <a:p>
            <a:r>
              <a:rPr lang="en-GB" sz="1800">
                <a:solidFill>
                  <a:schemeClr val="tx1"/>
                </a:solidFill>
                <a:latin typeface="Arial" charset="0"/>
              </a:rPr>
              <a:t>Name	Budget	  Address	Price</a:t>
            </a:r>
          </a:p>
          <a:p>
            <a:endParaRPr lang="en-GB" sz="800">
              <a:solidFill>
                <a:schemeClr val="tx1"/>
              </a:solidFill>
              <a:latin typeface="Arial" charset="0"/>
            </a:endParaRPr>
          </a:p>
          <a:p>
            <a:r>
              <a:rPr lang="en-GB" sz="1800">
                <a:solidFill>
                  <a:schemeClr val="tx1"/>
                </a:solidFill>
                <a:latin typeface="Arial" charset="0"/>
              </a:rPr>
              <a:t>Smith	100,000	  15 High St 	  85,000</a:t>
            </a:r>
          </a:p>
          <a:p>
            <a:r>
              <a:rPr lang="en-GB" sz="1800">
                <a:solidFill>
                  <a:schemeClr val="tx1"/>
                </a:solidFill>
                <a:latin typeface="Arial" charset="0"/>
              </a:rPr>
              <a:t>Jones	150,000	  15 High St	  85,000</a:t>
            </a:r>
          </a:p>
          <a:p>
            <a:r>
              <a:rPr lang="en-GB" sz="1800">
                <a:solidFill>
                  <a:schemeClr val="tx1"/>
                </a:solidFill>
                <a:latin typeface="Arial" charset="0"/>
              </a:rPr>
              <a:t>Jones	150,000	  12 Queen St	125,000</a:t>
            </a:r>
          </a:p>
        </p:txBody>
      </p:sp>
      <p:sp>
        <p:nvSpPr>
          <p:cNvPr id="36879" name="Line 15"/>
          <p:cNvSpPr>
            <a:spLocks noChangeShapeType="1"/>
          </p:cNvSpPr>
          <p:nvPr/>
        </p:nvSpPr>
        <p:spPr bwMode="auto">
          <a:xfrm>
            <a:off x="4191000" y="4191000"/>
            <a:ext cx="4724400" cy="0"/>
          </a:xfrm>
          <a:prstGeom prst="line">
            <a:avLst/>
          </a:prstGeom>
          <a:noFill/>
          <a:ln w="19050">
            <a:solidFill>
              <a:schemeClr val="tx1"/>
            </a:solidFill>
            <a:round/>
            <a:headEnd/>
            <a:tailEnd/>
          </a:ln>
          <a:effectLst/>
        </p:spPr>
        <p:txBody>
          <a:bodyPr wrap="none" anchor="ctr"/>
          <a:lstStyle/>
          <a:p>
            <a:endParaRPr lang="en-US"/>
          </a:p>
        </p:txBody>
      </p:sp>
      <p:sp>
        <p:nvSpPr>
          <p:cNvPr id="36880" name="Line 16"/>
          <p:cNvSpPr>
            <a:spLocks noChangeShapeType="1"/>
          </p:cNvSpPr>
          <p:nvPr/>
        </p:nvSpPr>
        <p:spPr bwMode="auto">
          <a:xfrm>
            <a:off x="5105400" y="3810000"/>
            <a:ext cx="0" cy="1295400"/>
          </a:xfrm>
          <a:prstGeom prst="line">
            <a:avLst/>
          </a:prstGeom>
          <a:noFill/>
          <a:ln w="19050">
            <a:solidFill>
              <a:schemeClr val="tx1"/>
            </a:solidFill>
            <a:round/>
            <a:headEnd/>
            <a:tailEnd/>
          </a:ln>
          <a:effectLst/>
        </p:spPr>
        <p:txBody>
          <a:bodyPr wrap="none" anchor="ctr"/>
          <a:lstStyle/>
          <a:p>
            <a:endParaRPr lang="en-US"/>
          </a:p>
        </p:txBody>
      </p:sp>
      <p:sp>
        <p:nvSpPr>
          <p:cNvPr id="36881" name="Line 17"/>
          <p:cNvSpPr>
            <a:spLocks noChangeShapeType="1"/>
          </p:cNvSpPr>
          <p:nvPr/>
        </p:nvSpPr>
        <p:spPr bwMode="auto">
          <a:xfrm>
            <a:off x="6172200" y="3810000"/>
            <a:ext cx="0" cy="1295400"/>
          </a:xfrm>
          <a:prstGeom prst="line">
            <a:avLst/>
          </a:prstGeom>
          <a:noFill/>
          <a:ln w="19050">
            <a:solidFill>
              <a:schemeClr val="tx1"/>
            </a:solidFill>
            <a:round/>
            <a:headEnd/>
            <a:tailEnd/>
          </a:ln>
          <a:effectLst/>
        </p:spPr>
        <p:txBody>
          <a:bodyPr wrap="none" anchor="ctr"/>
          <a:lstStyle/>
          <a:p>
            <a:endParaRPr lang="en-US"/>
          </a:p>
        </p:txBody>
      </p:sp>
      <p:sp>
        <p:nvSpPr>
          <p:cNvPr id="36882" name="Line 18"/>
          <p:cNvSpPr>
            <a:spLocks noChangeShapeType="1"/>
          </p:cNvSpPr>
          <p:nvPr/>
        </p:nvSpPr>
        <p:spPr bwMode="auto">
          <a:xfrm>
            <a:off x="7848600" y="3810000"/>
            <a:ext cx="0" cy="1295400"/>
          </a:xfrm>
          <a:prstGeom prst="line">
            <a:avLst/>
          </a:prstGeom>
          <a:noFill/>
          <a:ln w="19050">
            <a:solidFill>
              <a:schemeClr val="tx1"/>
            </a:solidFill>
            <a:round/>
            <a:headEnd/>
            <a:tailEnd/>
          </a:ln>
          <a:effectLst/>
        </p:spPr>
        <p:txBody>
          <a:bodyPr wrap="none" anchor="ctr"/>
          <a:lstStyle/>
          <a:p>
            <a:endParaRPr lang="en-US"/>
          </a:p>
        </p:txBody>
      </p:sp>
      <p:sp>
        <p:nvSpPr>
          <p:cNvPr id="19" name="Down Arrow 18"/>
          <p:cNvSpPr/>
          <p:nvPr/>
        </p:nvSpPr>
        <p:spPr>
          <a:xfrm>
            <a:off x="5334000" y="3352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81000"/>
            <a:ext cx="8229600" cy="1143000"/>
          </a:xfrm>
        </p:spPr>
        <p:txBody>
          <a:bodyPr/>
          <a:lstStyle/>
          <a:p>
            <a:r>
              <a:rPr lang="en-GB" dirty="0"/>
              <a:t>INNER </a:t>
            </a:r>
            <a:r>
              <a:rPr lang="en-GB" dirty="0" smtClean="0"/>
              <a:t>JOIN cont.</a:t>
            </a:r>
            <a:endParaRPr lang="en-GB" dirty="0"/>
          </a:p>
        </p:txBody>
      </p:sp>
      <p:sp>
        <p:nvSpPr>
          <p:cNvPr id="37891" name="Rectangle 3"/>
          <p:cNvSpPr>
            <a:spLocks noGrp="1" noChangeArrowheads="1"/>
          </p:cNvSpPr>
          <p:nvPr>
            <p:ph sz="half" idx="1"/>
          </p:nvPr>
        </p:nvSpPr>
        <p:spPr/>
        <p:txBody>
          <a:bodyPr/>
          <a:lstStyle/>
          <a:p>
            <a:pPr>
              <a:buFontTx/>
              <a:buNone/>
            </a:pPr>
            <a:r>
              <a:rPr lang="en-GB" sz="2400" b="1">
                <a:latin typeface="Courier New" pitchFamily="49" charset="0"/>
              </a:rPr>
              <a:t>SELECT * FROM </a:t>
            </a:r>
          </a:p>
          <a:p>
            <a:pPr>
              <a:buFontTx/>
              <a:buNone/>
            </a:pPr>
            <a:r>
              <a:rPr lang="en-GB" sz="2400" b="1">
                <a:latin typeface="Courier New" pitchFamily="49" charset="0"/>
              </a:rPr>
              <a:t>  A INNER JOIN B</a:t>
            </a:r>
          </a:p>
          <a:p>
            <a:pPr>
              <a:buFontTx/>
              <a:buNone/>
            </a:pPr>
            <a:r>
              <a:rPr lang="en-GB" sz="2400" b="1">
                <a:latin typeface="Courier New" pitchFamily="49" charset="0"/>
              </a:rPr>
              <a:t>  ON &lt;condition&gt;</a:t>
            </a:r>
            <a:endParaRPr lang="en-GB" b="1">
              <a:latin typeface="Courier New" pitchFamily="49" charset="0"/>
            </a:endParaRPr>
          </a:p>
          <a:p>
            <a:endParaRPr lang="en-GB" sz="1200" b="1">
              <a:latin typeface="Courier New" pitchFamily="49" charset="0"/>
            </a:endParaRPr>
          </a:p>
          <a:p>
            <a:r>
              <a:rPr lang="en-GB" sz="2400"/>
              <a:t>is the same as </a:t>
            </a:r>
            <a:endParaRPr lang="en-GB" sz="2400" b="1">
              <a:latin typeface="Courier New" pitchFamily="49" charset="0"/>
            </a:endParaRPr>
          </a:p>
          <a:p>
            <a:endParaRPr lang="en-GB" sz="1200" b="1">
              <a:latin typeface="Courier New" pitchFamily="49" charset="0"/>
            </a:endParaRPr>
          </a:p>
          <a:p>
            <a:pPr>
              <a:buFontTx/>
              <a:buNone/>
            </a:pPr>
            <a:r>
              <a:rPr lang="en-GB" sz="2400" b="1">
                <a:latin typeface="Courier New" pitchFamily="49" charset="0"/>
              </a:rPr>
              <a:t>SELECT * FROM A, B</a:t>
            </a:r>
          </a:p>
          <a:p>
            <a:pPr>
              <a:buFontTx/>
              <a:buNone/>
            </a:pPr>
            <a:r>
              <a:rPr lang="en-GB" sz="2400" b="1">
                <a:latin typeface="Courier New" pitchFamily="49" charset="0"/>
              </a:rPr>
              <a:t>  WHERE &lt;condition&gt;</a:t>
            </a:r>
            <a:endParaRPr lang="en-GB"/>
          </a:p>
        </p:txBody>
      </p:sp>
      <p:sp>
        <p:nvSpPr>
          <p:cNvPr id="37892" name="Rectangle 4"/>
          <p:cNvSpPr>
            <a:spLocks noGrp="1" noChangeArrowheads="1"/>
          </p:cNvSpPr>
          <p:nvPr>
            <p:ph sz="half" idx="2"/>
          </p:nvPr>
        </p:nvSpPr>
        <p:spPr>
          <a:xfrm>
            <a:off x="4648200" y="1981200"/>
            <a:ext cx="4267200" cy="4191000"/>
          </a:xfrm>
        </p:spPr>
        <p:txBody>
          <a:bodyPr/>
          <a:lstStyle/>
          <a:p>
            <a:pPr marL="0" indent="0">
              <a:buFontTx/>
              <a:buNone/>
            </a:pPr>
            <a:r>
              <a:rPr lang="en-GB" sz="2400" b="1">
                <a:latin typeface="Courier New" pitchFamily="49" charset="0"/>
              </a:rPr>
              <a:t>SELECT * FROM </a:t>
            </a:r>
          </a:p>
          <a:p>
            <a:pPr marL="0" indent="0">
              <a:buFontTx/>
              <a:buNone/>
            </a:pPr>
            <a:r>
              <a:rPr lang="en-GB" sz="2400" b="1">
                <a:latin typeface="Courier New" pitchFamily="49" charset="0"/>
              </a:rPr>
              <a:t>  A INNER JOIN B</a:t>
            </a:r>
          </a:p>
          <a:p>
            <a:pPr marL="0" indent="0">
              <a:buFontTx/>
              <a:buNone/>
            </a:pPr>
            <a:r>
              <a:rPr lang="en-GB" sz="2400" b="1">
                <a:latin typeface="Courier New" pitchFamily="49" charset="0"/>
              </a:rPr>
              <a:t> USING(col1, col2,...)</a:t>
            </a:r>
          </a:p>
          <a:p>
            <a:pPr marL="0" indent="0"/>
            <a:endParaRPr lang="en-GB" sz="1200"/>
          </a:p>
          <a:p>
            <a:pPr marL="0" indent="0"/>
            <a:r>
              <a:rPr lang="en-GB" sz="2400"/>
              <a:t>is the same as </a:t>
            </a:r>
            <a:endParaRPr lang="en-GB" sz="2400" b="1">
              <a:latin typeface="Courier New" pitchFamily="49" charset="0"/>
            </a:endParaRPr>
          </a:p>
          <a:p>
            <a:pPr marL="0" indent="0"/>
            <a:endParaRPr lang="en-GB" sz="1200" b="1">
              <a:latin typeface="Courier New" pitchFamily="49" charset="0"/>
            </a:endParaRPr>
          </a:p>
          <a:p>
            <a:pPr marL="0" indent="0">
              <a:buFontTx/>
              <a:buNone/>
            </a:pPr>
            <a:r>
              <a:rPr lang="en-GB" sz="2400" b="1">
                <a:latin typeface="Courier New" pitchFamily="49" charset="0"/>
              </a:rPr>
              <a:t>SELECT * FROM A, B </a:t>
            </a:r>
          </a:p>
          <a:p>
            <a:pPr marL="0" indent="0">
              <a:buFontTx/>
              <a:buNone/>
            </a:pPr>
            <a:r>
              <a:rPr lang="en-GB" sz="2400" b="1">
                <a:latin typeface="Courier New" pitchFamily="49" charset="0"/>
              </a:rPr>
              <a:t> WHERE A.col1 = B.col1</a:t>
            </a:r>
          </a:p>
          <a:p>
            <a:pPr marL="0" indent="0">
              <a:buFontTx/>
              <a:buNone/>
            </a:pPr>
            <a:r>
              <a:rPr lang="en-GB" sz="2400" b="1">
                <a:latin typeface="Courier New" pitchFamily="49" charset="0"/>
              </a:rPr>
              <a:t>   AND A.col2 = B.col2</a:t>
            </a:r>
          </a:p>
          <a:p>
            <a:pPr marL="0" indent="0">
              <a:buFontTx/>
              <a:buNone/>
            </a:pPr>
            <a:r>
              <a:rPr lang="en-GB" sz="2400" b="1">
                <a:latin typeface="Courier New" pitchFamily="49" charset="0"/>
              </a:rPr>
              <a:t>   AND ...</a:t>
            </a:r>
            <a:endParaRPr lang="en-GB" sz="2400"/>
          </a:p>
          <a:p>
            <a:pPr marL="0" indent="0"/>
            <a:endParaRPr lang="en-GB" b="1">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GB" b="0" dirty="0" smtClean="0"/>
              <a:t>Equijoins</a:t>
            </a:r>
          </a:p>
        </p:txBody>
      </p:sp>
      <p:sp>
        <p:nvSpPr>
          <p:cNvPr id="25605" name="Rectangle 3"/>
          <p:cNvSpPr>
            <a:spLocks noGrp="1" noChangeArrowheads="1"/>
          </p:cNvSpPr>
          <p:nvPr>
            <p:ph type="body" idx="1"/>
          </p:nvPr>
        </p:nvSpPr>
        <p:spPr>
          <a:xfrm>
            <a:off x="228600" y="1935480"/>
            <a:ext cx="8686800" cy="4389120"/>
          </a:xfrm>
        </p:spPr>
        <p:txBody>
          <a:bodyPr/>
          <a:lstStyle/>
          <a:p>
            <a:pPr>
              <a:buFont typeface="Wingdings" pitchFamily="2" charset="2"/>
              <a:buChar char="§"/>
            </a:pPr>
            <a:r>
              <a:rPr lang="en-US" dirty="0" smtClean="0"/>
              <a:t>An </a:t>
            </a:r>
            <a:r>
              <a:rPr lang="en-US" b="1" dirty="0" err="1" smtClean="0"/>
              <a:t>equi</a:t>
            </a:r>
            <a:r>
              <a:rPr lang="en-US" b="1" dirty="0" smtClean="0"/>
              <a:t>-join</a:t>
            </a:r>
            <a:r>
              <a:rPr lang="en-US" dirty="0" smtClean="0"/>
              <a:t> is a specific type of comparator-based join, that uses only</a:t>
            </a:r>
            <a:r>
              <a:rPr lang="en-US" b="1" dirty="0" smtClean="0">
                <a:solidFill>
                  <a:srgbClr val="C00000"/>
                </a:solidFill>
              </a:rPr>
              <a:t> equality </a:t>
            </a:r>
            <a:r>
              <a:rPr lang="en-US" dirty="0" smtClean="0"/>
              <a:t>comparisons in the join-predicate. </a:t>
            </a:r>
          </a:p>
          <a:p>
            <a:pPr>
              <a:buFont typeface="Wingdings" pitchFamily="2" charset="2"/>
              <a:buChar char="§"/>
            </a:pPr>
            <a:r>
              <a:rPr lang="en-US" dirty="0" smtClean="0"/>
              <a:t>Using other comparison operators (such as &lt;) disqualifies a join as an </a:t>
            </a:r>
            <a:r>
              <a:rPr lang="en-US" dirty="0" err="1" smtClean="0"/>
              <a:t>equi</a:t>
            </a:r>
            <a:r>
              <a:rPr lang="en-US" dirty="0" smtClean="0"/>
              <a:t>-join. </a:t>
            </a:r>
            <a:endParaRPr lang="en-GB" dirty="0" smtClean="0"/>
          </a:p>
          <a:p>
            <a:pPr>
              <a:buFont typeface="Wingdings" pitchFamily="2" charset="2"/>
              <a:buChar char="§"/>
            </a:pPr>
            <a:r>
              <a:rPr lang="en-GB" dirty="0" smtClean="0"/>
              <a:t>The order of the tables listed in the FROM clause should have no significance.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685800"/>
          </a:xfrm>
        </p:spPr>
        <p:txBody>
          <a:bodyPr>
            <a:normAutofit fontScale="90000"/>
          </a:bodyPr>
          <a:lstStyle/>
          <a:p>
            <a:pPr algn="ctr"/>
            <a:r>
              <a:rPr lang="en-US" b="1" dirty="0" smtClean="0"/>
              <a:t>Natural join</a:t>
            </a:r>
            <a:br>
              <a:rPr lang="en-US" b="1" dirty="0" smtClean="0"/>
            </a:b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A natural join is </a:t>
            </a:r>
            <a:r>
              <a:rPr lang="en-US" i="1" dirty="0" smtClean="0"/>
              <a:t>a type of </a:t>
            </a:r>
            <a:r>
              <a:rPr lang="en-US" i="1" dirty="0" err="1" smtClean="0"/>
              <a:t>equi</a:t>
            </a:r>
            <a:r>
              <a:rPr lang="en-US" i="1" dirty="0" smtClean="0"/>
              <a:t>-join </a:t>
            </a:r>
            <a:r>
              <a:rPr lang="en-US" dirty="0" smtClean="0"/>
              <a:t>that only work if the </a:t>
            </a:r>
            <a:r>
              <a:rPr lang="en-US" b="1" dirty="0" smtClean="0"/>
              <a:t>column</a:t>
            </a:r>
            <a:r>
              <a:rPr lang="en-US" dirty="0" smtClean="0"/>
              <a:t> you are joining by has </a:t>
            </a:r>
            <a:r>
              <a:rPr lang="en-US" b="1" dirty="0" smtClean="0"/>
              <a:t>same name</a:t>
            </a:r>
            <a:r>
              <a:rPr lang="en-US" dirty="0" smtClean="0"/>
              <a:t> in both tables. </a:t>
            </a:r>
          </a:p>
          <a:p>
            <a:pPr>
              <a:lnSpc>
                <a:spcPct val="150000"/>
              </a:lnSpc>
            </a:pPr>
            <a:r>
              <a:rPr lang="en-US" dirty="0" smtClean="0"/>
              <a:t>The resulting joined table contains only one column for each pair of equally named columns.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NATURAL JOIN</a:t>
            </a:r>
          </a:p>
        </p:txBody>
      </p:sp>
      <p:sp>
        <p:nvSpPr>
          <p:cNvPr id="32771" name="Rectangle 3"/>
          <p:cNvSpPr>
            <a:spLocks noGrp="1" noChangeArrowheads="1"/>
          </p:cNvSpPr>
          <p:nvPr>
            <p:ph sz="half" idx="1"/>
          </p:nvPr>
        </p:nvSpPr>
        <p:spPr>
          <a:xfrm>
            <a:off x="4648200" y="1981200"/>
            <a:ext cx="3962400" cy="4191000"/>
          </a:xfrm>
        </p:spPr>
        <p:txBody>
          <a:bodyPr/>
          <a:lstStyle/>
          <a:p>
            <a:pPr>
              <a:buFontTx/>
              <a:buNone/>
            </a:pPr>
            <a:r>
              <a:rPr lang="en-GB" sz="2000" b="1">
                <a:latin typeface="Courier New" pitchFamily="49" charset="0"/>
              </a:rPr>
              <a:t>SELECT * FROM</a:t>
            </a:r>
          </a:p>
          <a:p>
            <a:pPr>
              <a:buFontTx/>
              <a:buNone/>
            </a:pPr>
            <a:r>
              <a:rPr lang="en-GB" sz="2000" b="1">
                <a:latin typeface="Courier New" pitchFamily="49" charset="0"/>
              </a:rPr>
              <a:t>  Student NATURAL JOIN Enrolment</a:t>
            </a:r>
          </a:p>
        </p:txBody>
      </p:sp>
      <p:grpSp>
        <p:nvGrpSpPr>
          <p:cNvPr id="2" name="Group 4"/>
          <p:cNvGrpSpPr>
            <a:grpSpLocks/>
          </p:cNvGrpSpPr>
          <p:nvPr/>
        </p:nvGrpSpPr>
        <p:grpSpPr bwMode="auto">
          <a:xfrm>
            <a:off x="1219200" y="4038600"/>
            <a:ext cx="1676400" cy="1984375"/>
            <a:chOff x="768" y="2592"/>
            <a:chExt cx="1056" cy="1250"/>
          </a:xfrm>
        </p:grpSpPr>
        <p:sp>
          <p:nvSpPr>
            <p:cNvPr id="32773" name="Text Box 5"/>
            <p:cNvSpPr txBox="1">
              <a:spLocks noChangeArrowheads="1"/>
            </p:cNvSpPr>
            <p:nvPr/>
          </p:nvSpPr>
          <p:spPr bwMode="auto">
            <a:xfrm>
              <a:off x="768" y="2592"/>
              <a:ext cx="1036" cy="1250"/>
            </a:xfrm>
            <a:prstGeom prst="rect">
              <a:avLst/>
            </a:prstGeom>
            <a:noFill/>
            <a:ln w="9525">
              <a:noFill/>
              <a:miter lim="800000"/>
              <a:headEnd/>
              <a:tailEnd/>
            </a:ln>
            <a:effectLst/>
          </p:spPr>
          <p:txBody>
            <a:bodyPr wrap="none">
              <a:spAutoFit/>
            </a:bodyPr>
            <a:lstStyle/>
            <a:p>
              <a:r>
                <a:rPr lang="en-GB" sz="1800">
                  <a:solidFill>
                    <a:schemeClr val="tx1"/>
                  </a:solidFill>
                  <a:latin typeface="Arial" charset="0"/>
                </a:rPr>
                <a:t>Enrolment</a:t>
              </a:r>
            </a:p>
            <a:p>
              <a:endParaRPr lang="en-GB" sz="800">
                <a:solidFill>
                  <a:schemeClr val="tx1"/>
                </a:solidFill>
                <a:latin typeface="Arial" charset="0"/>
              </a:endParaRPr>
            </a:p>
            <a:p>
              <a:r>
                <a:rPr lang="en-GB" sz="1800">
                  <a:solidFill>
                    <a:schemeClr val="tx1"/>
                  </a:solidFill>
                  <a:latin typeface="Arial" charset="0"/>
                </a:rPr>
                <a:t>ID	Code</a:t>
              </a:r>
            </a:p>
            <a:p>
              <a:endParaRPr lang="en-GB" sz="800">
                <a:solidFill>
                  <a:schemeClr val="tx1"/>
                </a:solidFill>
                <a:latin typeface="Arial" charset="0"/>
              </a:endParaRPr>
            </a:p>
            <a:p>
              <a:r>
                <a:rPr lang="en-GB" sz="1800">
                  <a:solidFill>
                    <a:schemeClr val="tx1"/>
                  </a:solidFill>
                  <a:latin typeface="Arial" charset="0"/>
                </a:rPr>
                <a:t>123	DBS</a:t>
              </a:r>
            </a:p>
            <a:p>
              <a:r>
                <a:rPr lang="en-GB" sz="1800">
                  <a:solidFill>
                    <a:schemeClr val="tx1"/>
                  </a:solidFill>
                  <a:latin typeface="Arial" charset="0"/>
                </a:rPr>
                <a:t>124	PRG</a:t>
              </a:r>
            </a:p>
            <a:p>
              <a:r>
                <a:rPr lang="en-GB" sz="1800">
                  <a:solidFill>
                    <a:schemeClr val="tx1"/>
                  </a:solidFill>
                  <a:latin typeface="Arial" charset="0"/>
                </a:rPr>
                <a:t>124	DBS</a:t>
              </a:r>
            </a:p>
            <a:p>
              <a:r>
                <a:rPr lang="en-GB" sz="1800">
                  <a:solidFill>
                    <a:schemeClr val="tx1"/>
                  </a:solidFill>
                  <a:latin typeface="Arial" charset="0"/>
                </a:rPr>
                <a:t>126	PRG</a:t>
              </a:r>
            </a:p>
          </p:txBody>
        </p:sp>
        <p:sp>
          <p:nvSpPr>
            <p:cNvPr id="32774" name="Rectangle 6"/>
            <p:cNvSpPr>
              <a:spLocks noChangeArrowheads="1"/>
            </p:cNvSpPr>
            <p:nvPr/>
          </p:nvSpPr>
          <p:spPr bwMode="auto">
            <a:xfrm>
              <a:off x="768" y="283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2775" name="Line 7"/>
            <p:cNvSpPr>
              <a:spLocks noChangeShapeType="1"/>
            </p:cNvSpPr>
            <p:nvPr/>
          </p:nvSpPr>
          <p:spPr bwMode="auto">
            <a:xfrm>
              <a:off x="768" y="3072"/>
              <a:ext cx="1056" cy="0"/>
            </a:xfrm>
            <a:prstGeom prst="line">
              <a:avLst/>
            </a:prstGeom>
            <a:noFill/>
            <a:ln w="19050">
              <a:solidFill>
                <a:schemeClr val="tx1"/>
              </a:solidFill>
              <a:round/>
              <a:headEnd/>
              <a:tailEnd/>
            </a:ln>
            <a:effectLst/>
          </p:spPr>
          <p:txBody>
            <a:bodyPr wrap="none" anchor="ctr"/>
            <a:lstStyle/>
            <a:p>
              <a:endParaRPr lang="en-US"/>
            </a:p>
          </p:txBody>
        </p:sp>
        <p:sp>
          <p:nvSpPr>
            <p:cNvPr id="32776" name="Line 8"/>
            <p:cNvSpPr>
              <a:spLocks noChangeShapeType="1"/>
            </p:cNvSpPr>
            <p:nvPr/>
          </p:nvSpPr>
          <p:spPr bwMode="auto">
            <a:xfrm>
              <a:off x="1248" y="2832"/>
              <a:ext cx="0" cy="1008"/>
            </a:xfrm>
            <a:prstGeom prst="line">
              <a:avLst/>
            </a:prstGeom>
            <a:noFill/>
            <a:ln w="1905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1219200" y="1981200"/>
            <a:ext cx="1708150" cy="1984375"/>
            <a:chOff x="768" y="1152"/>
            <a:chExt cx="1076" cy="1250"/>
          </a:xfrm>
        </p:grpSpPr>
        <p:sp>
          <p:nvSpPr>
            <p:cNvPr id="32778" name="Text Box 10"/>
            <p:cNvSpPr txBox="1">
              <a:spLocks noChangeArrowheads="1"/>
            </p:cNvSpPr>
            <p:nvPr/>
          </p:nvSpPr>
          <p:spPr bwMode="auto">
            <a:xfrm>
              <a:off x="768" y="1152"/>
              <a:ext cx="1076" cy="1250"/>
            </a:xfrm>
            <a:prstGeom prst="rect">
              <a:avLst/>
            </a:prstGeom>
            <a:noFill/>
            <a:ln w="9525">
              <a:noFill/>
              <a:miter lim="800000"/>
              <a:headEnd/>
              <a:tailEnd/>
            </a:ln>
            <a:effectLst/>
          </p:spPr>
          <p:txBody>
            <a:bodyPr wrap="none">
              <a:spAutoFit/>
            </a:bodyPr>
            <a:lstStyle/>
            <a:p>
              <a:r>
                <a:rPr lang="en-GB" sz="1800">
                  <a:solidFill>
                    <a:schemeClr val="tx1"/>
                  </a:solidFill>
                  <a:latin typeface="Arial" charset="0"/>
                </a:rPr>
                <a:t>Student</a:t>
              </a:r>
            </a:p>
            <a:p>
              <a:endParaRPr lang="en-GB" sz="800">
                <a:solidFill>
                  <a:schemeClr val="tx1"/>
                </a:solidFill>
                <a:latin typeface="Arial" charset="0"/>
              </a:endParaRPr>
            </a:p>
            <a:p>
              <a:r>
                <a:rPr lang="en-GB" sz="1800">
                  <a:solidFill>
                    <a:schemeClr val="tx1"/>
                  </a:solidFill>
                  <a:latin typeface="Arial" charset="0"/>
                </a:rPr>
                <a:t>ID	Name</a:t>
              </a:r>
            </a:p>
            <a:p>
              <a:endParaRPr lang="en-GB" sz="800">
                <a:solidFill>
                  <a:schemeClr val="tx1"/>
                </a:solidFill>
                <a:latin typeface="Arial" charset="0"/>
              </a:endParaRPr>
            </a:p>
            <a:p>
              <a:r>
                <a:rPr lang="en-GB" sz="1800">
                  <a:solidFill>
                    <a:schemeClr val="tx1"/>
                  </a:solidFill>
                  <a:latin typeface="Arial" charset="0"/>
                </a:rPr>
                <a:t>123	John</a:t>
              </a:r>
            </a:p>
            <a:p>
              <a:r>
                <a:rPr lang="en-GB" sz="1800">
                  <a:solidFill>
                    <a:schemeClr val="tx1"/>
                  </a:solidFill>
                  <a:latin typeface="Arial" charset="0"/>
                </a:rPr>
                <a:t>124	Mary</a:t>
              </a:r>
            </a:p>
            <a:p>
              <a:r>
                <a:rPr lang="en-GB" sz="1800">
                  <a:solidFill>
                    <a:schemeClr val="tx1"/>
                  </a:solidFill>
                  <a:latin typeface="Arial" charset="0"/>
                </a:rPr>
                <a:t>125	Mark</a:t>
              </a:r>
            </a:p>
            <a:p>
              <a:r>
                <a:rPr lang="en-GB" sz="1800">
                  <a:solidFill>
                    <a:schemeClr val="tx1"/>
                  </a:solidFill>
                  <a:latin typeface="Arial" charset="0"/>
                </a:rPr>
                <a:t>126	Jane</a:t>
              </a:r>
            </a:p>
          </p:txBody>
        </p:sp>
        <p:sp>
          <p:nvSpPr>
            <p:cNvPr id="32779" name="Rectangle 11"/>
            <p:cNvSpPr>
              <a:spLocks noChangeArrowheads="1"/>
            </p:cNvSpPr>
            <p:nvPr/>
          </p:nvSpPr>
          <p:spPr bwMode="auto">
            <a:xfrm>
              <a:off x="768" y="139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2780" name="Line 12"/>
            <p:cNvSpPr>
              <a:spLocks noChangeShapeType="1"/>
            </p:cNvSpPr>
            <p:nvPr/>
          </p:nvSpPr>
          <p:spPr bwMode="auto">
            <a:xfrm>
              <a:off x="768" y="1632"/>
              <a:ext cx="1056" cy="0"/>
            </a:xfrm>
            <a:prstGeom prst="line">
              <a:avLst/>
            </a:prstGeom>
            <a:noFill/>
            <a:ln w="19050">
              <a:solidFill>
                <a:schemeClr val="tx1"/>
              </a:solidFill>
              <a:round/>
              <a:headEnd/>
              <a:tailEnd/>
            </a:ln>
            <a:effectLst/>
          </p:spPr>
          <p:txBody>
            <a:bodyPr wrap="none" anchor="ctr"/>
            <a:lstStyle/>
            <a:p>
              <a:endParaRPr lang="en-US"/>
            </a:p>
          </p:txBody>
        </p:sp>
        <p:sp>
          <p:nvSpPr>
            <p:cNvPr id="32781" name="Line 13"/>
            <p:cNvSpPr>
              <a:spLocks noChangeShapeType="1"/>
            </p:cNvSpPr>
            <p:nvPr/>
          </p:nvSpPr>
          <p:spPr bwMode="auto">
            <a:xfrm>
              <a:off x="1248" y="1392"/>
              <a:ext cx="0" cy="1008"/>
            </a:xfrm>
            <a:prstGeom prst="line">
              <a:avLst/>
            </a:prstGeom>
            <a:noFill/>
            <a:ln w="19050">
              <a:solidFill>
                <a:schemeClr val="tx1"/>
              </a:solidFill>
              <a:round/>
              <a:headEnd/>
              <a:tailEnd/>
            </a:ln>
            <a:effectLst/>
          </p:spPr>
          <p:txBody>
            <a:bodyPr wrap="none" anchor="ctr"/>
            <a:lstStyle/>
            <a:p>
              <a:endParaRPr lang="en-US"/>
            </a:p>
          </p:txBody>
        </p:sp>
      </p:grpSp>
      <p:grpSp>
        <p:nvGrpSpPr>
          <p:cNvPr id="4" name="Group 19"/>
          <p:cNvGrpSpPr>
            <a:grpSpLocks/>
          </p:cNvGrpSpPr>
          <p:nvPr/>
        </p:nvGrpSpPr>
        <p:grpSpPr bwMode="auto">
          <a:xfrm>
            <a:off x="5384800" y="3173413"/>
            <a:ext cx="1708150" cy="1984375"/>
            <a:chOff x="768" y="1152"/>
            <a:chExt cx="1076" cy="1250"/>
          </a:xfrm>
        </p:grpSpPr>
        <p:sp>
          <p:nvSpPr>
            <p:cNvPr id="32788" name="Text Box 20"/>
            <p:cNvSpPr txBox="1">
              <a:spLocks noChangeArrowheads="1"/>
            </p:cNvSpPr>
            <p:nvPr/>
          </p:nvSpPr>
          <p:spPr bwMode="auto">
            <a:xfrm>
              <a:off x="768" y="1152"/>
              <a:ext cx="1076" cy="1250"/>
            </a:xfrm>
            <a:prstGeom prst="rect">
              <a:avLst/>
            </a:prstGeom>
            <a:noFill/>
            <a:ln w="9525">
              <a:noFill/>
              <a:miter lim="800000"/>
              <a:headEnd/>
              <a:tailEnd/>
            </a:ln>
            <a:effectLst/>
          </p:spPr>
          <p:txBody>
            <a:bodyPr wrap="none">
              <a:spAutoFit/>
            </a:bodyPr>
            <a:lstStyle/>
            <a:p>
              <a:endParaRPr lang="en-GB" sz="1800">
                <a:solidFill>
                  <a:schemeClr val="tx1"/>
                </a:solidFill>
                <a:latin typeface="Arial" charset="0"/>
              </a:endParaRPr>
            </a:p>
            <a:p>
              <a:endParaRPr lang="en-GB" sz="800">
                <a:solidFill>
                  <a:schemeClr val="tx1"/>
                </a:solidFill>
                <a:latin typeface="Arial" charset="0"/>
              </a:endParaRPr>
            </a:p>
            <a:p>
              <a:r>
                <a:rPr lang="en-GB" sz="1800">
                  <a:solidFill>
                    <a:schemeClr val="tx1"/>
                  </a:solidFill>
                  <a:latin typeface="Arial" charset="0"/>
                </a:rPr>
                <a:t>ID	Name</a:t>
              </a:r>
            </a:p>
            <a:p>
              <a:endParaRPr lang="en-GB" sz="800">
                <a:solidFill>
                  <a:schemeClr val="tx1"/>
                </a:solidFill>
                <a:latin typeface="Arial" charset="0"/>
              </a:endParaRPr>
            </a:p>
            <a:p>
              <a:r>
                <a:rPr lang="en-GB" sz="1800">
                  <a:solidFill>
                    <a:schemeClr val="tx1"/>
                  </a:solidFill>
                  <a:latin typeface="Arial" charset="0"/>
                </a:rPr>
                <a:t>123	John</a:t>
              </a:r>
            </a:p>
            <a:p>
              <a:r>
                <a:rPr lang="en-GB" sz="1800">
                  <a:solidFill>
                    <a:schemeClr val="tx1"/>
                  </a:solidFill>
                  <a:latin typeface="Arial" charset="0"/>
                </a:rPr>
                <a:t>124	Mary</a:t>
              </a:r>
            </a:p>
            <a:p>
              <a:r>
                <a:rPr lang="en-GB" sz="1800">
                  <a:solidFill>
                    <a:schemeClr val="tx1"/>
                  </a:solidFill>
                  <a:latin typeface="Arial" charset="0"/>
                </a:rPr>
                <a:t>124	Mary</a:t>
              </a:r>
            </a:p>
            <a:p>
              <a:r>
                <a:rPr lang="en-GB" sz="1800">
                  <a:solidFill>
                    <a:schemeClr val="tx1"/>
                  </a:solidFill>
                  <a:latin typeface="Arial" charset="0"/>
                </a:rPr>
                <a:t>126	Jane</a:t>
              </a:r>
            </a:p>
          </p:txBody>
        </p:sp>
        <p:sp>
          <p:nvSpPr>
            <p:cNvPr id="32789" name="Rectangle 21"/>
            <p:cNvSpPr>
              <a:spLocks noChangeArrowheads="1"/>
            </p:cNvSpPr>
            <p:nvPr/>
          </p:nvSpPr>
          <p:spPr bwMode="auto">
            <a:xfrm>
              <a:off x="768" y="139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2790" name="Line 22"/>
            <p:cNvSpPr>
              <a:spLocks noChangeShapeType="1"/>
            </p:cNvSpPr>
            <p:nvPr/>
          </p:nvSpPr>
          <p:spPr bwMode="auto">
            <a:xfrm>
              <a:off x="768" y="1632"/>
              <a:ext cx="1056" cy="0"/>
            </a:xfrm>
            <a:prstGeom prst="line">
              <a:avLst/>
            </a:prstGeom>
            <a:noFill/>
            <a:ln w="19050">
              <a:solidFill>
                <a:schemeClr val="tx1"/>
              </a:solidFill>
              <a:round/>
              <a:headEnd/>
              <a:tailEnd/>
            </a:ln>
            <a:effectLst/>
          </p:spPr>
          <p:txBody>
            <a:bodyPr wrap="none" anchor="ctr"/>
            <a:lstStyle/>
            <a:p>
              <a:endParaRPr lang="en-US"/>
            </a:p>
          </p:txBody>
        </p:sp>
        <p:sp>
          <p:nvSpPr>
            <p:cNvPr id="32791" name="Line 23"/>
            <p:cNvSpPr>
              <a:spLocks noChangeShapeType="1"/>
            </p:cNvSpPr>
            <p:nvPr/>
          </p:nvSpPr>
          <p:spPr bwMode="auto">
            <a:xfrm>
              <a:off x="1248" y="1392"/>
              <a:ext cx="0" cy="1008"/>
            </a:xfrm>
            <a:prstGeom prst="line">
              <a:avLst/>
            </a:prstGeom>
            <a:noFill/>
            <a:ln w="19050">
              <a:solidFill>
                <a:schemeClr val="tx1"/>
              </a:solidFill>
              <a:round/>
              <a:headEnd/>
              <a:tailEnd/>
            </a:ln>
            <a:effectLst/>
          </p:spPr>
          <p:txBody>
            <a:bodyPr wrap="none" anchor="ctr"/>
            <a:lstStyle/>
            <a:p>
              <a:endParaRPr lang="en-US"/>
            </a:p>
          </p:txBody>
        </p:sp>
      </p:grpSp>
      <p:sp>
        <p:nvSpPr>
          <p:cNvPr id="32794" name="Line 26"/>
          <p:cNvSpPr>
            <a:spLocks noChangeShapeType="1"/>
          </p:cNvSpPr>
          <p:nvPr/>
        </p:nvSpPr>
        <p:spPr bwMode="auto">
          <a:xfrm>
            <a:off x="7092950" y="5157788"/>
            <a:ext cx="863600" cy="0"/>
          </a:xfrm>
          <a:prstGeom prst="line">
            <a:avLst/>
          </a:prstGeom>
          <a:noFill/>
          <a:ln w="9525">
            <a:solidFill>
              <a:schemeClr val="tx1"/>
            </a:solidFill>
            <a:round/>
            <a:headEnd/>
            <a:tailEnd/>
          </a:ln>
          <a:effectLst/>
        </p:spPr>
        <p:txBody>
          <a:bodyPr/>
          <a:lstStyle/>
          <a:p>
            <a:endParaRPr lang="en-US"/>
          </a:p>
        </p:txBody>
      </p:sp>
      <p:sp>
        <p:nvSpPr>
          <p:cNvPr id="32795" name="Line 27"/>
          <p:cNvSpPr>
            <a:spLocks noChangeShapeType="1"/>
          </p:cNvSpPr>
          <p:nvPr/>
        </p:nvSpPr>
        <p:spPr bwMode="auto">
          <a:xfrm>
            <a:off x="7092950" y="3933825"/>
            <a:ext cx="863600" cy="0"/>
          </a:xfrm>
          <a:prstGeom prst="line">
            <a:avLst/>
          </a:prstGeom>
          <a:noFill/>
          <a:ln w="9525">
            <a:solidFill>
              <a:schemeClr val="tx1"/>
            </a:solidFill>
            <a:round/>
            <a:headEnd/>
            <a:tailEnd/>
          </a:ln>
          <a:effectLst/>
        </p:spPr>
        <p:txBody>
          <a:bodyPr/>
          <a:lstStyle/>
          <a:p>
            <a:endParaRPr lang="en-US"/>
          </a:p>
        </p:txBody>
      </p:sp>
      <p:sp>
        <p:nvSpPr>
          <p:cNvPr id="32796" name="Line 28"/>
          <p:cNvSpPr>
            <a:spLocks noChangeShapeType="1"/>
          </p:cNvSpPr>
          <p:nvPr/>
        </p:nvSpPr>
        <p:spPr bwMode="auto">
          <a:xfrm>
            <a:off x="7019925" y="3573463"/>
            <a:ext cx="863600" cy="0"/>
          </a:xfrm>
          <a:prstGeom prst="line">
            <a:avLst/>
          </a:prstGeom>
          <a:noFill/>
          <a:ln w="9525">
            <a:solidFill>
              <a:schemeClr val="tx1"/>
            </a:solidFill>
            <a:round/>
            <a:headEnd/>
            <a:tailEnd/>
          </a:ln>
          <a:effectLst/>
        </p:spPr>
        <p:txBody>
          <a:bodyPr/>
          <a:lstStyle/>
          <a:p>
            <a:endParaRPr lang="en-US"/>
          </a:p>
        </p:txBody>
      </p:sp>
      <p:sp>
        <p:nvSpPr>
          <p:cNvPr id="32797" name="Line 29"/>
          <p:cNvSpPr>
            <a:spLocks noChangeShapeType="1"/>
          </p:cNvSpPr>
          <p:nvPr/>
        </p:nvSpPr>
        <p:spPr bwMode="auto">
          <a:xfrm>
            <a:off x="7885113" y="3573463"/>
            <a:ext cx="0" cy="1584325"/>
          </a:xfrm>
          <a:prstGeom prst="line">
            <a:avLst/>
          </a:prstGeom>
          <a:noFill/>
          <a:ln w="9525">
            <a:solidFill>
              <a:schemeClr val="tx1"/>
            </a:solidFill>
            <a:round/>
            <a:headEnd/>
            <a:tailEnd/>
          </a:ln>
          <a:effectLst/>
        </p:spPr>
        <p:txBody>
          <a:bodyPr/>
          <a:lstStyle/>
          <a:p>
            <a:endParaRPr lang="en-US"/>
          </a:p>
        </p:txBody>
      </p:sp>
      <p:sp>
        <p:nvSpPr>
          <p:cNvPr id="32798" name="Text Box 30"/>
          <p:cNvSpPr txBox="1">
            <a:spLocks noChangeArrowheads="1"/>
          </p:cNvSpPr>
          <p:nvPr/>
        </p:nvSpPr>
        <p:spPr bwMode="auto">
          <a:xfrm>
            <a:off x="7019925" y="3567113"/>
            <a:ext cx="10795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Code</a:t>
            </a:r>
            <a:endParaRPr lang="en-US" sz="1800">
              <a:latin typeface="Arial" charset="0"/>
            </a:endParaRPr>
          </a:p>
        </p:txBody>
      </p:sp>
      <p:sp>
        <p:nvSpPr>
          <p:cNvPr id="32799" name="Text Box 31"/>
          <p:cNvSpPr txBox="1">
            <a:spLocks noChangeArrowheads="1"/>
          </p:cNvSpPr>
          <p:nvPr/>
        </p:nvSpPr>
        <p:spPr bwMode="auto">
          <a:xfrm>
            <a:off x="7021513" y="3933825"/>
            <a:ext cx="10795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DBS</a:t>
            </a:r>
            <a:endParaRPr lang="en-US" sz="1800">
              <a:latin typeface="Arial" charset="0"/>
            </a:endParaRPr>
          </a:p>
        </p:txBody>
      </p:sp>
      <p:sp>
        <p:nvSpPr>
          <p:cNvPr id="32800" name="Text Box 32"/>
          <p:cNvSpPr txBox="1">
            <a:spLocks noChangeArrowheads="1"/>
          </p:cNvSpPr>
          <p:nvPr/>
        </p:nvSpPr>
        <p:spPr bwMode="auto">
          <a:xfrm>
            <a:off x="7019925" y="4221163"/>
            <a:ext cx="10795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PRG</a:t>
            </a:r>
            <a:endParaRPr lang="en-US" sz="1800">
              <a:latin typeface="Arial" charset="0"/>
            </a:endParaRPr>
          </a:p>
        </p:txBody>
      </p:sp>
      <p:sp>
        <p:nvSpPr>
          <p:cNvPr id="32801" name="Text Box 33"/>
          <p:cNvSpPr txBox="1">
            <a:spLocks noChangeArrowheads="1"/>
          </p:cNvSpPr>
          <p:nvPr/>
        </p:nvSpPr>
        <p:spPr bwMode="auto">
          <a:xfrm>
            <a:off x="7019925" y="4502150"/>
            <a:ext cx="10795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DBS</a:t>
            </a:r>
            <a:endParaRPr lang="en-US" sz="1800">
              <a:latin typeface="Arial" charset="0"/>
            </a:endParaRPr>
          </a:p>
        </p:txBody>
      </p:sp>
      <p:sp>
        <p:nvSpPr>
          <p:cNvPr id="32802" name="Text Box 34"/>
          <p:cNvSpPr txBox="1">
            <a:spLocks noChangeArrowheads="1"/>
          </p:cNvSpPr>
          <p:nvPr/>
        </p:nvSpPr>
        <p:spPr bwMode="auto">
          <a:xfrm>
            <a:off x="7019925" y="4791075"/>
            <a:ext cx="10795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PRG</a:t>
            </a:r>
            <a:endParaRPr lang="en-US" sz="1800">
              <a:latin typeface="Arial" charset="0"/>
            </a:endParaRPr>
          </a:p>
        </p:txBody>
      </p:sp>
      <p:sp>
        <p:nvSpPr>
          <p:cNvPr id="28" name="Rectangle 27"/>
          <p:cNvSpPr/>
          <p:nvPr/>
        </p:nvSpPr>
        <p:spPr>
          <a:xfrm>
            <a:off x="3886200" y="5410200"/>
            <a:ext cx="4572000" cy="923330"/>
          </a:xfrm>
          <a:prstGeom prst="rect">
            <a:avLst/>
          </a:prstGeom>
        </p:spPr>
        <p:txBody>
          <a:bodyPr>
            <a:spAutoFit/>
          </a:bodyPr>
          <a:lstStyle/>
          <a:p>
            <a:pPr lvl="1"/>
            <a:r>
              <a:rPr lang="en-US" dirty="0" smtClean="0"/>
              <a:t>The join condition for the natural join is basically an equijoin of all columns with the same name.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GB" smtClean="0"/>
              <a:t>Self Join</a:t>
            </a:r>
          </a:p>
        </p:txBody>
      </p:sp>
      <p:sp>
        <p:nvSpPr>
          <p:cNvPr id="27653" name="Rectangle 3"/>
          <p:cNvSpPr>
            <a:spLocks noGrp="1" noChangeArrowheads="1"/>
          </p:cNvSpPr>
          <p:nvPr>
            <p:ph type="body" idx="1"/>
          </p:nvPr>
        </p:nvSpPr>
        <p:spPr/>
        <p:txBody>
          <a:bodyPr>
            <a:normAutofit lnSpcReduction="10000"/>
          </a:bodyPr>
          <a:lstStyle/>
          <a:p>
            <a:pPr>
              <a:buFont typeface="Wingdings" pitchFamily="2" charset="2"/>
              <a:buChar char="§"/>
            </a:pPr>
            <a:r>
              <a:rPr lang="en-GB" dirty="0" smtClean="0"/>
              <a:t>A Self Join is a join of a table to itself. </a:t>
            </a:r>
          </a:p>
          <a:p>
            <a:pPr>
              <a:buFont typeface="Wingdings" pitchFamily="2" charset="2"/>
              <a:buChar char="§"/>
            </a:pPr>
            <a:r>
              <a:rPr lang="en-GB" dirty="0" smtClean="0"/>
              <a:t>Put the table in the </a:t>
            </a:r>
            <a:r>
              <a:rPr lang="en-GB" dirty="0" smtClean="0">
                <a:latin typeface="Courier New" pitchFamily="49" charset="0"/>
              </a:rPr>
              <a:t>FROM</a:t>
            </a:r>
            <a:r>
              <a:rPr lang="en-GB" dirty="0" smtClean="0"/>
              <a:t> clause twice. Self joins are very useful. </a:t>
            </a:r>
          </a:p>
          <a:p>
            <a:pPr>
              <a:buFont typeface="Wingdings" pitchFamily="2" charset="2"/>
              <a:buChar char="§"/>
            </a:pPr>
            <a:r>
              <a:rPr lang="en-GB" dirty="0" smtClean="0"/>
              <a:t>Use aliases to distinguish columns in the </a:t>
            </a:r>
            <a:r>
              <a:rPr lang="en-GB" dirty="0" smtClean="0">
                <a:latin typeface="Courier New" pitchFamily="49" charset="0"/>
              </a:rPr>
              <a:t>WHERE</a:t>
            </a:r>
            <a:r>
              <a:rPr lang="en-GB" dirty="0" smtClean="0"/>
              <a:t> clause.</a:t>
            </a:r>
          </a:p>
          <a:p>
            <a:r>
              <a:rPr lang="en-US" dirty="0" smtClean="0"/>
              <a:t>Syntax:</a:t>
            </a:r>
          </a:p>
          <a:p>
            <a:pPr>
              <a:buNone/>
            </a:pPr>
            <a:r>
              <a:rPr lang="en-US" dirty="0" smtClean="0"/>
              <a:t>	The basic syntax of </a:t>
            </a:r>
            <a:r>
              <a:rPr lang="en-US" b="1" dirty="0" smtClean="0"/>
              <a:t>SELF JOIN</a:t>
            </a:r>
            <a:r>
              <a:rPr lang="en-US" dirty="0" smtClean="0"/>
              <a:t> is as follows:</a:t>
            </a:r>
          </a:p>
          <a:p>
            <a:pPr lvl="1">
              <a:buNone/>
            </a:pPr>
            <a:r>
              <a:rPr lang="en-US" dirty="0" smtClean="0"/>
              <a:t>	SELECT </a:t>
            </a:r>
            <a:r>
              <a:rPr lang="en-US" dirty="0" err="1" smtClean="0"/>
              <a:t>a.column_name</a:t>
            </a:r>
            <a:r>
              <a:rPr lang="en-US" dirty="0" smtClean="0"/>
              <a:t>, </a:t>
            </a:r>
            <a:r>
              <a:rPr lang="en-US" dirty="0" err="1" smtClean="0"/>
              <a:t>b.column_name</a:t>
            </a:r>
            <a:endParaRPr lang="en-US" dirty="0" smtClean="0"/>
          </a:p>
          <a:p>
            <a:pPr lvl="1">
              <a:buNone/>
            </a:pPr>
            <a:r>
              <a:rPr lang="en-US" dirty="0" smtClean="0"/>
              <a:t>		FROM table1 a, table1 b </a:t>
            </a:r>
          </a:p>
          <a:p>
            <a:pPr lvl="1">
              <a:buNone/>
            </a:pPr>
            <a:r>
              <a:rPr lang="en-US" dirty="0" smtClean="0"/>
              <a:t>		WHERE </a:t>
            </a:r>
            <a:r>
              <a:rPr lang="en-US" dirty="0" err="1" smtClean="0"/>
              <a:t>a.common_filed</a:t>
            </a:r>
            <a:r>
              <a:rPr lang="en-US" dirty="0" smtClean="0"/>
              <a:t> = </a:t>
            </a:r>
            <a:r>
              <a:rPr lang="en-US" dirty="0" err="1" smtClean="0"/>
              <a:t>b.common_field</a:t>
            </a:r>
            <a:r>
              <a:rPr lang="en-US" dirty="0" smtClean="0"/>
              <a:t>;</a:t>
            </a:r>
            <a:endParaRPr lang="en-GB"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a:bodyPr>
          <a:lstStyle/>
          <a:p>
            <a:r>
              <a:rPr lang="en-US" b="1" dirty="0" smtClean="0"/>
              <a:t>Example</a:t>
            </a:r>
            <a:endParaRPr lang="en-US" dirty="0"/>
          </a:p>
        </p:txBody>
      </p:sp>
      <p:pic>
        <p:nvPicPr>
          <p:cNvPr id="66562" name="Picture 2"/>
          <p:cNvPicPr>
            <a:picLocks noGrp="1" noChangeAspect="1" noChangeArrowheads="1"/>
          </p:cNvPicPr>
          <p:nvPr>
            <p:ph idx="1"/>
          </p:nvPr>
        </p:nvPicPr>
        <p:blipFill>
          <a:blip r:embed="rId2" cstate="print"/>
          <a:srcRect/>
          <a:stretch>
            <a:fillRect/>
          </a:stretch>
        </p:blipFill>
        <p:spPr bwMode="auto">
          <a:xfrm>
            <a:off x="4343400" y="381000"/>
            <a:ext cx="4379771" cy="2605881"/>
          </a:xfrm>
          <a:prstGeom prst="rect">
            <a:avLst/>
          </a:prstGeom>
          <a:noFill/>
          <a:ln w="9525">
            <a:noFill/>
            <a:miter lim="800000"/>
            <a:headEnd/>
            <a:tailEnd/>
          </a:ln>
        </p:spPr>
      </p:pic>
      <p:pic>
        <p:nvPicPr>
          <p:cNvPr id="66563" name="Picture 3"/>
          <p:cNvPicPr>
            <a:picLocks noChangeAspect="1" noChangeArrowheads="1"/>
          </p:cNvPicPr>
          <p:nvPr/>
        </p:nvPicPr>
        <p:blipFill>
          <a:blip r:embed="rId3" cstate="print"/>
          <a:srcRect/>
          <a:stretch>
            <a:fillRect/>
          </a:stretch>
        </p:blipFill>
        <p:spPr bwMode="auto">
          <a:xfrm>
            <a:off x="4495800" y="4114800"/>
            <a:ext cx="4324709" cy="2438400"/>
          </a:xfrm>
          <a:prstGeom prst="rect">
            <a:avLst/>
          </a:prstGeom>
          <a:noFill/>
          <a:ln w="9525">
            <a:noFill/>
            <a:miter lim="800000"/>
            <a:headEnd/>
            <a:tailEnd/>
          </a:ln>
        </p:spPr>
      </p:pic>
      <p:sp>
        <p:nvSpPr>
          <p:cNvPr id="6" name="Rectangle 5"/>
          <p:cNvSpPr/>
          <p:nvPr/>
        </p:nvSpPr>
        <p:spPr>
          <a:xfrm>
            <a:off x="228600" y="838200"/>
            <a:ext cx="4038600" cy="1754326"/>
          </a:xfrm>
          <a:prstGeom prst="rect">
            <a:avLst/>
          </a:prstGeom>
        </p:spPr>
        <p:txBody>
          <a:bodyPr wrap="square">
            <a:spAutoFit/>
          </a:bodyPr>
          <a:lstStyle/>
          <a:p>
            <a:pPr>
              <a:lnSpc>
                <a:spcPct val="150000"/>
              </a:lnSpc>
            </a:pPr>
            <a:r>
              <a:rPr lang="en-US" b="1" dirty="0" smtClean="0"/>
              <a:t>A query to find all pairings of two employees in the same country is desired. </a:t>
            </a:r>
          </a:p>
          <a:p>
            <a:pPr>
              <a:lnSpc>
                <a:spcPct val="150000"/>
              </a:lnSpc>
            </a:pPr>
            <a:endParaRPr lang="en-US" dirty="0" smtClean="0"/>
          </a:p>
        </p:txBody>
      </p:sp>
      <p:sp>
        <p:nvSpPr>
          <p:cNvPr id="24578" name="Rectangle 2"/>
          <p:cNvSpPr>
            <a:spLocks noChangeArrowheads="1"/>
          </p:cNvSpPr>
          <p:nvPr/>
        </p:nvSpPr>
        <p:spPr bwMode="auto">
          <a:xfrm>
            <a:off x="304800" y="3307377"/>
            <a:ext cx="8534400" cy="643738"/>
          </a:xfrm>
          <a:prstGeom prst="rect">
            <a:avLst/>
          </a:prstGeom>
          <a:noFill/>
          <a:ln w="9525">
            <a:noFill/>
            <a:miter lim="800000"/>
            <a:headEnd/>
            <a:tailEnd/>
          </a:ln>
          <a:effectLst/>
        </p:spPr>
        <p:txBody>
          <a:bodyPr vert="horz" wrap="square" lIns="0" tIns="0" rIns="0" bIns="88872" numCol="1" anchor="ctr" anchorCtr="0" compatLnSpc="1">
            <a:prstTxWarp prst="textNoShape">
              <a:avLst/>
            </a:prstTxWarp>
            <a:spAutoFit/>
          </a:bodyPr>
          <a:lstStyle/>
          <a:p>
            <a:pPr lvl="0" fontAlgn="base">
              <a:spcBef>
                <a:spcPct val="0"/>
              </a:spcBef>
              <a:spcAft>
                <a:spcPct val="0"/>
              </a:spcAft>
            </a:pPr>
            <a:r>
              <a:rPr kumimoji="0" lang="en-US" b="0" i="0" u="none" strike="noStrike" cap="none" normalizeH="0" baseline="0" dirty="0" smtClean="0">
                <a:ln>
                  <a:noFill/>
                </a:ln>
                <a:solidFill>
                  <a:srgbClr val="000000"/>
                </a:solidFill>
                <a:effectLst/>
                <a:latin typeface="Arial Unicode MS" pitchFamily="34" charset="-128"/>
              </a:rPr>
              <a:t>SELECT </a:t>
            </a:r>
            <a:r>
              <a:rPr lang="en-US" dirty="0" smtClean="0">
                <a:solidFill>
                  <a:srgbClr val="000000"/>
                </a:solidFill>
                <a:latin typeface="Arial Unicode MS" pitchFamily="34" charset="-128"/>
              </a:rPr>
              <a:t>e1</a:t>
            </a:r>
            <a:r>
              <a:rPr kumimoji="0" lang="en-US" b="0" i="0" u="none" strike="noStrike" cap="none" normalizeH="0" baseline="0" dirty="0" smtClean="0">
                <a:ln>
                  <a:noFill/>
                </a:ln>
                <a:solidFill>
                  <a:srgbClr val="666600"/>
                </a:solidFill>
                <a:effectLst/>
                <a:latin typeface="Arial Unicode MS" pitchFamily="34" charset="-128"/>
              </a:rPr>
              <a:t>.</a:t>
            </a:r>
            <a:r>
              <a:rPr lang="en-US" dirty="0" smtClean="0">
                <a:solidFill>
                  <a:srgbClr val="000000"/>
                </a:solidFill>
                <a:latin typeface="Arial Unicode MS" pitchFamily="34" charset="-128"/>
              </a:rPr>
              <a:t>EmployeeID</a:t>
            </a:r>
            <a:r>
              <a:rPr kumimoji="0" lang="en-US" b="0" i="0" u="none" strike="noStrike" cap="none" normalizeH="0" baseline="0" dirty="0" smtClean="0">
                <a:ln>
                  <a:noFill/>
                </a:ln>
                <a:solidFill>
                  <a:srgbClr val="666600"/>
                </a:solidFill>
                <a:effectLst/>
                <a:latin typeface="Arial Unicode MS" pitchFamily="34" charset="-128"/>
              </a:rPr>
              <a:t>,</a:t>
            </a:r>
            <a:r>
              <a:rPr lang="en-US" dirty="0" smtClean="0">
                <a:solidFill>
                  <a:srgbClr val="000000"/>
                </a:solidFill>
                <a:latin typeface="Arial Unicode MS" pitchFamily="34" charset="-128"/>
              </a:rPr>
              <a:t> e1.LastName, e2</a:t>
            </a:r>
            <a:r>
              <a:rPr lang="en-US" dirty="0" smtClean="0">
                <a:solidFill>
                  <a:srgbClr val="666600"/>
                </a:solidFill>
                <a:latin typeface="Arial Unicode MS" pitchFamily="34" charset="-128"/>
              </a:rPr>
              <a:t>.</a:t>
            </a:r>
            <a:r>
              <a:rPr lang="en-US" dirty="0" smtClean="0">
                <a:solidFill>
                  <a:srgbClr val="000000"/>
                </a:solidFill>
                <a:latin typeface="Arial Unicode MS" pitchFamily="34" charset="-128"/>
              </a:rPr>
              <a:t>EmployeeID</a:t>
            </a:r>
            <a:r>
              <a:rPr lang="en-US" dirty="0" smtClean="0">
                <a:solidFill>
                  <a:srgbClr val="666600"/>
                </a:solidFill>
                <a:latin typeface="Arial Unicode MS" pitchFamily="34" charset="-128"/>
              </a:rPr>
              <a:t>,</a:t>
            </a:r>
            <a:r>
              <a:rPr lang="en-US" dirty="0" smtClean="0">
                <a:solidFill>
                  <a:srgbClr val="000000"/>
                </a:solidFill>
                <a:latin typeface="Arial Unicode MS" pitchFamily="34" charset="-128"/>
              </a:rPr>
              <a:t> e2.LastName, e2.Country</a:t>
            </a:r>
            <a:r>
              <a:rPr kumimoji="0" lang="en-US" b="0" i="0" u="none" strike="noStrike" cap="none" normalizeH="0" baseline="0" dirty="0" smtClean="0">
                <a:ln>
                  <a:noFill/>
                </a:ln>
                <a:solidFill>
                  <a:srgbClr val="000000"/>
                </a:solidFill>
                <a:effectLst/>
                <a:latin typeface="Arial Unicode MS" pitchFamily="34" charset="-128"/>
              </a:rPr>
              <a:t> </a:t>
            </a:r>
          </a:p>
          <a:p>
            <a:pPr fontAlgn="base">
              <a:spcBef>
                <a:spcPct val="0"/>
              </a:spcBef>
              <a:spcAft>
                <a:spcPct val="0"/>
              </a:spcAft>
            </a:pPr>
            <a:r>
              <a:rPr kumimoji="0" lang="en-US" b="0" i="0" u="none" strike="noStrike" cap="none" normalizeH="0" baseline="0" dirty="0" smtClean="0">
                <a:ln>
                  <a:noFill/>
                </a:ln>
                <a:solidFill>
                  <a:srgbClr val="000000"/>
                </a:solidFill>
                <a:effectLst/>
                <a:latin typeface="Arial Unicode MS" pitchFamily="34" charset="-128"/>
              </a:rPr>
              <a:t>FROM   </a:t>
            </a:r>
            <a:r>
              <a:rPr kumimoji="0" lang="en-US" b="1" i="0" u="none" strike="noStrike" cap="none" normalizeH="0" baseline="0" dirty="0" smtClean="0">
                <a:ln>
                  <a:noFill/>
                </a:ln>
                <a:solidFill>
                  <a:srgbClr val="000000"/>
                </a:solidFill>
                <a:effectLst/>
                <a:latin typeface="Arial Unicode MS" pitchFamily="34" charset="-128"/>
              </a:rPr>
              <a:t>Employee</a:t>
            </a:r>
            <a:r>
              <a:rPr kumimoji="0" lang="en-US" b="1" i="0" u="none" strike="noStrike" cap="none" normalizeH="0" dirty="0" smtClean="0">
                <a:ln>
                  <a:noFill/>
                </a:ln>
                <a:solidFill>
                  <a:srgbClr val="000000"/>
                </a:solidFill>
                <a:effectLst/>
                <a:latin typeface="Arial Unicode MS" pitchFamily="34" charset="-128"/>
              </a:rPr>
              <a:t> As e1, Employee As e2</a:t>
            </a:r>
            <a:r>
              <a:rPr kumimoji="0" lang="en-US" b="1" i="0" u="none" strike="noStrike" cap="none" normalizeH="0" baseline="0" dirty="0" smtClean="0">
                <a:ln>
                  <a:noFill/>
                </a:ln>
                <a:solidFill>
                  <a:srgbClr val="000000"/>
                </a:solidFill>
                <a:effectLst/>
                <a:latin typeface="Arial Unicode MS" pitchFamily="34" charset="-128"/>
              </a:rPr>
              <a:t> </a:t>
            </a:r>
            <a:r>
              <a:rPr kumimoji="0" lang="en-US" b="0" i="0" u="none" strike="noStrike" cap="none" normalizeH="0" baseline="0" dirty="0" smtClean="0">
                <a:ln>
                  <a:noFill/>
                </a:ln>
                <a:solidFill>
                  <a:srgbClr val="000000"/>
                </a:solidFill>
                <a:effectLst/>
                <a:latin typeface="Arial Unicode MS" pitchFamily="34" charset="-128"/>
              </a:rPr>
              <a:t>WHERE </a:t>
            </a:r>
            <a:r>
              <a:rPr lang="en-US" dirty="0" smtClean="0">
                <a:solidFill>
                  <a:srgbClr val="000000"/>
                </a:solidFill>
                <a:latin typeface="Arial Unicode MS" pitchFamily="34" charset="-128"/>
              </a:rPr>
              <a:t>e1.Country = e2.Country; </a:t>
            </a:r>
            <a:endParaRPr kumimoji="0" lang="en-US" sz="44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a:xfrm>
            <a:off x="609600" y="4800600"/>
            <a:ext cx="3198311" cy="369332"/>
          </a:xfrm>
          <a:prstGeom prst="rect">
            <a:avLst/>
          </a:prstGeom>
        </p:spPr>
        <p:txBody>
          <a:bodyPr wrap="none">
            <a:spAutoFit/>
          </a:bodyPr>
          <a:lstStyle/>
          <a:p>
            <a:r>
              <a:rPr lang="en-US" dirty="0" smtClean="0">
                <a:solidFill>
                  <a:srgbClr val="FF0000"/>
                </a:solidFill>
                <a:latin typeface="Arial Unicode MS" pitchFamily="34" charset="-128"/>
              </a:rPr>
              <a:t>Employee  e1, Employee  e2 </a:t>
            </a:r>
            <a:endParaRPr lang="en-US" dirty="0">
              <a:solidFill>
                <a:srgbClr val="FF0000"/>
              </a:solidFill>
            </a:endParaRPr>
          </a:p>
        </p:txBody>
      </p:sp>
      <p:cxnSp>
        <p:nvCxnSpPr>
          <p:cNvPr id="11" name="Straight Arrow Connector 10"/>
          <p:cNvCxnSpPr/>
          <p:nvPr/>
        </p:nvCxnSpPr>
        <p:spPr>
          <a:xfrm flipH="1">
            <a:off x="1905000" y="3886200"/>
            <a:ext cx="76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981200" y="4114800"/>
            <a:ext cx="2214068" cy="584775"/>
          </a:xfrm>
          <a:prstGeom prst="rect">
            <a:avLst/>
          </a:prstGeom>
        </p:spPr>
        <p:txBody>
          <a:bodyPr wrap="none">
            <a:spAutoFit/>
          </a:bodyPr>
          <a:lstStyle/>
          <a:p>
            <a:r>
              <a:rPr lang="en-US" sz="1600" dirty="0" smtClean="0">
                <a:solidFill>
                  <a:schemeClr val="accent2">
                    <a:lumMod val="50000"/>
                  </a:schemeClr>
                </a:solidFill>
                <a:latin typeface="Arial Unicode MS" pitchFamily="34" charset="-128"/>
              </a:rPr>
              <a:t>Can also write like </a:t>
            </a:r>
          </a:p>
          <a:p>
            <a:r>
              <a:rPr lang="en-US" sz="1600" dirty="0" smtClean="0">
                <a:solidFill>
                  <a:schemeClr val="accent2">
                    <a:lumMod val="50000"/>
                  </a:schemeClr>
                </a:solidFill>
                <a:latin typeface="Arial Unicode MS" pitchFamily="34" charset="-128"/>
              </a:rPr>
              <a:t>this: without writing As</a:t>
            </a:r>
            <a:endParaRPr lang="en-US" sz="160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4" name="Rectangle 14"/>
          <p:cNvSpPr>
            <a:spLocks noGrp="1" noChangeArrowheads="1"/>
          </p:cNvSpPr>
          <p:nvPr>
            <p:ph type="title"/>
          </p:nvPr>
        </p:nvSpPr>
        <p:spPr/>
        <p:txBody>
          <a:bodyPr/>
          <a:lstStyle/>
          <a:p>
            <a:r>
              <a:rPr lang="en-US"/>
              <a:t>Self-Joins Using the </a:t>
            </a:r>
            <a:r>
              <a:rPr lang="en-US">
                <a:latin typeface="Courier New" pitchFamily="49" charset="0"/>
              </a:rPr>
              <a:t>ON</a:t>
            </a:r>
            <a:r>
              <a:rPr lang="en-US"/>
              <a:t> Clause</a:t>
            </a:r>
          </a:p>
        </p:txBody>
      </p:sp>
      <p:sp>
        <p:nvSpPr>
          <p:cNvPr id="399366" name="Rectangle 6"/>
          <p:cNvSpPr>
            <a:spLocks noChangeArrowheads="1"/>
          </p:cNvSpPr>
          <p:nvPr/>
        </p:nvSpPr>
        <p:spPr bwMode="auto">
          <a:xfrm>
            <a:off x="1195388" y="5576888"/>
            <a:ext cx="6686550" cy="701675"/>
          </a:xfrm>
          <a:prstGeom prst="rect">
            <a:avLst/>
          </a:prstGeom>
          <a:noFill/>
          <a:ln w="9525">
            <a:noFill/>
            <a:miter lim="800000"/>
            <a:headEnd/>
            <a:tailEnd/>
          </a:ln>
          <a:effectLst/>
        </p:spPr>
        <p:txBody>
          <a:bodyPr lIns="92075" tIns="46038" rIns="92075" bIns="46038">
            <a:spAutoFit/>
          </a:bodyPr>
          <a:lstStyle/>
          <a:p>
            <a:pPr defTabSz="822325" eaLnBrk="0" hangingPunct="0">
              <a:spcBef>
                <a:spcPct val="50000"/>
              </a:spcBef>
              <a:buClrTx/>
              <a:buFontTx/>
              <a:buNone/>
            </a:pPr>
            <a:r>
              <a:rPr lang="en-US" sz="2000">
                <a:latin typeface="Courier New" pitchFamily="49" charset="0"/>
              </a:rPr>
              <a:t>MANAGER_ID</a:t>
            </a:r>
            <a:r>
              <a:rPr lang="en-US" sz="2000"/>
              <a:t> in the </a:t>
            </a:r>
            <a:r>
              <a:rPr lang="en-US" sz="2000">
                <a:latin typeface="Courier New" pitchFamily="49" charset="0"/>
              </a:rPr>
              <a:t>WORKER</a:t>
            </a:r>
            <a:r>
              <a:rPr lang="en-US" sz="2000"/>
              <a:t> table is equal to </a:t>
            </a:r>
            <a:r>
              <a:rPr lang="en-US" sz="2000">
                <a:latin typeface="Courier New" pitchFamily="49" charset="0"/>
              </a:rPr>
              <a:t>EMPLOYEE_ID</a:t>
            </a:r>
            <a:r>
              <a:rPr lang="en-US" sz="2000"/>
              <a:t> in the </a:t>
            </a:r>
            <a:r>
              <a:rPr lang="en-US" sz="2000">
                <a:latin typeface="Courier New" pitchFamily="49" charset="0"/>
              </a:rPr>
              <a:t>MANAGER</a:t>
            </a:r>
            <a:r>
              <a:rPr lang="en-US" sz="2000"/>
              <a:t> table.</a:t>
            </a:r>
          </a:p>
        </p:txBody>
      </p:sp>
      <p:sp>
        <p:nvSpPr>
          <p:cNvPr id="399367" name="Freeform 7"/>
          <p:cNvSpPr>
            <a:spLocks/>
          </p:cNvSpPr>
          <p:nvPr/>
        </p:nvSpPr>
        <p:spPr bwMode="auto">
          <a:xfrm>
            <a:off x="3792538" y="4502150"/>
            <a:ext cx="1501775" cy="600075"/>
          </a:xfrm>
          <a:custGeom>
            <a:avLst/>
            <a:gdLst/>
            <a:ahLst/>
            <a:cxnLst>
              <a:cxn ang="0">
                <a:pos x="0" y="9"/>
              </a:cxn>
              <a:cxn ang="0">
                <a:pos x="0" y="377"/>
              </a:cxn>
              <a:cxn ang="0">
                <a:pos x="945" y="377"/>
              </a:cxn>
              <a:cxn ang="0">
                <a:pos x="945" y="0"/>
              </a:cxn>
            </a:cxnLst>
            <a:rect l="0" t="0" r="r" b="b"/>
            <a:pathLst>
              <a:path w="946" h="378">
                <a:moveTo>
                  <a:pt x="0" y="9"/>
                </a:moveTo>
                <a:lnTo>
                  <a:pt x="0" y="377"/>
                </a:lnTo>
                <a:lnTo>
                  <a:pt x="945" y="377"/>
                </a:lnTo>
                <a:lnTo>
                  <a:pt x="945" y="0"/>
                </a:lnTo>
              </a:path>
            </a:pathLst>
          </a:custGeom>
          <a:noFill/>
          <a:ln w="28575" cap="rnd" cmpd="sng">
            <a:solidFill>
              <a:schemeClr val="tx1"/>
            </a:solidFill>
            <a:prstDash val="solid"/>
            <a:round/>
            <a:headEnd type="triangle" w="sm" len="sm"/>
            <a:tailEnd type="triangle" w="sm" len="sm"/>
          </a:ln>
          <a:effectLst/>
        </p:spPr>
        <p:txBody>
          <a:bodyPr/>
          <a:lstStyle/>
          <a:p>
            <a:endParaRPr lang="en-US"/>
          </a:p>
        </p:txBody>
      </p:sp>
      <p:sp>
        <p:nvSpPr>
          <p:cNvPr id="399368" name="Line 8"/>
          <p:cNvSpPr>
            <a:spLocks noChangeShapeType="1"/>
          </p:cNvSpPr>
          <p:nvPr/>
        </p:nvSpPr>
        <p:spPr bwMode="auto">
          <a:xfrm>
            <a:off x="4543425" y="5094288"/>
            <a:ext cx="0" cy="431800"/>
          </a:xfrm>
          <a:prstGeom prst="line">
            <a:avLst/>
          </a:prstGeom>
          <a:noFill/>
          <a:ln w="28575">
            <a:solidFill>
              <a:schemeClr val="tx1"/>
            </a:solidFill>
            <a:round/>
            <a:headEnd type="none" w="sm" len="sm"/>
            <a:tailEnd type="none" w="sm" len="sm"/>
          </a:ln>
          <a:effectLst/>
        </p:spPr>
        <p:txBody>
          <a:bodyPr/>
          <a:lstStyle/>
          <a:p>
            <a:endParaRPr lang="en-US"/>
          </a:p>
        </p:txBody>
      </p:sp>
      <p:grpSp>
        <p:nvGrpSpPr>
          <p:cNvPr id="2" name="Group 15"/>
          <p:cNvGrpSpPr>
            <a:grpSpLocks/>
          </p:cNvGrpSpPr>
          <p:nvPr/>
        </p:nvGrpSpPr>
        <p:grpSpPr bwMode="auto">
          <a:xfrm>
            <a:off x="517525" y="1824038"/>
            <a:ext cx="8070850" cy="2344737"/>
            <a:chOff x="326" y="1149"/>
            <a:chExt cx="5084" cy="1477"/>
          </a:xfrm>
        </p:grpSpPr>
        <p:sp>
          <p:nvSpPr>
            <p:cNvPr id="399363" name="Rectangle 3"/>
            <p:cNvSpPr>
              <a:spLocks noChangeArrowheads="1"/>
            </p:cNvSpPr>
            <p:nvPr/>
          </p:nvSpPr>
          <p:spPr bwMode="auto">
            <a:xfrm>
              <a:off x="326" y="1149"/>
              <a:ext cx="1844" cy="250"/>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EMPLOYEES (WORKER)</a:t>
              </a:r>
            </a:p>
          </p:txBody>
        </p:sp>
        <p:sp>
          <p:nvSpPr>
            <p:cNvPr id="399364" name="Rectangle 4"/>
            <p:cNvSpPr>
              <a:spLocks noChangeArrowheads="1"/>
            </p:cNvSpPr>
            <p:nvPr/>
          </p:nvSpPr>
          <p:spPr bwMode="auto">
            <a:xfrm>
              <a:off x="2915" y="1149"/>
              <a:ext cx="1940" cy="250"/>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EMPLOYEES (MANAGER)</a:t>
              </a:r>
            </a:p>
          </p:txBody>
        </p:sp>
        <p:pic>
          <p:nvPicPr>
            <p:cNvPr id="399369" name="Picture 9"/>
            <p:cNvPicPr>
              <a:picLocks noChangeAspect="1" noChangeArrowheads="1"/>
            </p:cNvPicPr>
            <p:nvPr/>
          </p:nvPicPr>
          <p:blipFill>
            <a:blip r:embed="rId3" cstate="print"/>
            <a:srcRect/>
            <a:stretch>
              <a:fillRect/>
            </a:stretch>
          </p:blipFill>
          <p:spPr bwMode="gray">
            <a:xfrm>
              <a:off x="370" y="1393"/>
              <a:ext cx="2448" cy="1086"/>
            </a:xfrm>
            <a:prstGeom prst="rect">
              <a:avLst/>
            </a:prstGeom>
            <a:noFill/>
            <a:ln w="25400">
              <a:noFill/>
              <a:miter lim="800000"/>
              <a:headEnd type="none" w="sm" len="sm"/>
              <a:tailEnd type="none" w="sm" len="sm"/>
            </a:ln>
            <a:effectLst/>
          </p:spPr>
        </p:pic>
        <p:pic>
          <p:nvPicPr>
            <p:cNvPr id="399370" name="Picture 10"/>
            <p:cNvPicPr>
              <a:picLocks noChangeAspect="1" noChangeArrowheads="1"/>
            </p:cNvPicPr>
            <p:nvPr/>
          </p:nvPicPr>
          <p:blipFill>
            <a:blip r:embed="rId4" cstate="print"/>
            <a:srcRect/>
            <a:stretch>
              <a:fillRect/>
            </a:stretch>
          </p:blipFill>
          <p:spPr bwMode="gray">
            <a:xfrm>
              <a:off x="2938" y="1393"/>
              <a:ext cx="2472" cy="1104"/>
            </a:xfrm>
            <a:prstGeom prst="rect">
              <a:avLst/>
            </a:prstGeom>
            <a:noFill/>
            <a:ln w="25400">
              <a:noFill/>
              <a:miter lim="800000"/>
              <a:headEnd type="none" w="sm" len="sm"/>
              <a:tailEnd type="none" w="sm" len="sm"/>
            </a:ln>
            <a:effectLst/>
          </p:spPr>
        </p:pic>
        <p:sp>
          <p:nvSpPr>
            <p:cNvPr id="399371" name="Text Box 11"/>
            <p:cNvSpPr txBox="1">
              <a:spLocks noChangeArrowheads="1"/>
            </p:cNvSpPr>
            <p:nvPr/>
          </p:nvSpPr>
          <p:spPr bwMode="auto">
            <a:xfrm>
              <a:off x="336" y="2358"/>
              <a:ext cx="231" cy="246"/>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99372" name="Text Box 12"/>
            <p:cNvSpPr txBox="1">
              <a:spLocks noChangeArrowheads="1"/>
            </p:cNvSpPr>
            <p:nvPr/>
          </p:nvSpPr>
          <p:spPr bwMode="auto">
            <a:xfrm>
              <a:off x="2940" y="2380"/>
              <a:ext cx="231" cy="246"/>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gr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457200" y="1828800"/>
            <a:ext cx="8229600" cy="4297363"/>
          </a:xfrm>
        </p:spPr>
        <p:txBody>
          <a:bodyPr>
            <a:noAutofit/>
          </a:bodyPr>
          <a:lstStyle/>
          <a:p>
            <a:pPr>
              <a:lnSpc>
                <a:spcPct val="80000"/>
              </a:lnSpc>
            </a:pPr>
            <a:r>
              <a:rPr lang="en-US" sz="2400" dirty="0" smtClean="0"/>
              <a:t>An SQL </a:t>
            </a:r>
            <a:r>
              <a:rPr lang="en-US" sz="2400" b="1" dirty="0" smtClean="0"/>
              <a:t>join</a:t>
            </a:r>
            <a:r>
              <a:rPr lang="en-US" sz="2400" dirty="0" smtClean="0"/>
              <a:t> clause combines records from two or more tables in a database. </a:t>
            </a:r>
          </a:p>
          <a:p>
            <a:pPr>
              <a:lnSpc>
                <a:spcPct val="80000"/>
              </a:lnSpc>
              <a:buNone/>
            </a:pPr>
            <a:endParaRPr lang="en-US" sz="2400" dirty="0" smtClean="0"/>
          </a:p>
          <a:p>
            <a:pPr>
              <a:lnSpc>
                <a:spcPct val="80000"/>
              </a:lnSpc>
            </a:pPr>
            <a:r>
              <a:rPr lang="en-US" sz="2400" dirty="0" smtClean="0"/>
              <a:t>It creates a set that can be saved as a table or used as it is.</a:t>
            </a:r>
          </a:p>
          <a:p>
            <a:pPr>
              <a:lnSpc>
                <a:spcPct val="80000"/>
              </a:lnSpc>
              <a:buNone/>
            </a:pPr>
            <a:r>
              <a:rPr lang="en-US" sz="2400" dirty="0" smtClean="0"/>
              <a:t> </a:t>
            </a:r>
          </a:p>
          <a:p>
            <a:pPr>
              <a:lnSpc>
                <a:spcPct val="80000"/>
              </a:lnSpc>
            </a:pPr>
            <a:r>
              <a:rPr lang="en-US" sz="2400" dirty="0" smtClean="0"/>
              <a:t>A JOIN is a means for combining fields from two tables by using values common to each</a:t>
            </a:r>
          </a:p>
          <a:p>
            <a:pPr>
              <a:lnSpc>
                <a:spcPct val="80000"/>
              </a:lnSpc>
              <a:buNone/>
            </a:pPr>
            <a:endParaRPr lang="en-US" sz="2400" dirty="0" smtClean="0"/>
          </a:p>
          <a:p>
            <a:pPr>
              <a:lnSpc>
                <a:spcPct val="80000"/>
              </a:lnSpc>
            </a:pPr>
            <a:r>
              <a:rPr lang="en-US" sz="2400" dirty="0" smtClean="0"/>
              <a:t>A programmer writes a JOIN statement to identify the records for joining. If the evaluated predicate is true, the combined record is then produced in the expected format, a record set or a temporary table..</a:t>
            </a:r>
            <a:endParaRPr lang="en-US" sz="2400" dirty="0"/>
          </a:p>
        </p:txBody>
      </p:sp>
      <p:sp>
        <p:nvSpPr>
          <p:cNvPr id="3" name="Rectangle 2"/>
          <p:cNvSpPr>
            <a:spLocks noGrp="1" noChangeArrowheads="1"/>
          </p:cNvSpPr>
          <p:nvPr>
            <p:ph type="title"/>
          </p:nvPr>
        </p:nvSpPr>
        <p:spPr>
          <a:xfrm>
            <a:off x="457200" y="533400"/>
            <a:ext cx="8229600" cy="1143000"/>
          </a:xfrm>
        </p:spPr>
        <p:txBody>
          <a:bodyPr/>
          <a:lstStyle/>
          <a:p>
            <a:pPr algn="ctr"/>
            <a:r>
              <a:rPr lang="en-GB" b="1" dirty="0" smtClean="0"/>
              <a:t>Join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GB" smtClean="0"/>
              <a:t>Outer Join</a:t>
            </a:r>
          </a:p>
        </p:txBody>
      </p:sp>
      <p:sp>
        <p:nvSpPr>
          <p:cNvPr id="31749" name="Rectangle 3"/>
          <p:cNvSpPr>
            <a:spLocks noGrp="1" noChangeArrowheads="1"/>
          </p:cNvSpPr>
          <p:nvPr>
            <p:ph type="body" idx="1"/>
          </p:nvPr>
        </p:nvSpPr>
        <p:spPr/>
        <p:txBody>
          <a:bodyPr/>
          <a:lstStyle/>
          <a:p>
            <a:pPr>
              <a:lnSpc>
                <a:spcPct val="90000"/>
              </a:lnSpc>
              <a:buFontTx/>
              <a:buNone/>
            </a:pPr>
            <a:r>
              <a:rPr lang="en-GB" sz="2400" dirty="0" smtClean="0"/>
              <a:t>An Inner Join excludes rows from either table that don't have a matching row in the other table.</a:t>
            </a:r>
          </a:p>
          <a:p>
            <a:pPr>
              <a:lnSpc>
                <a:spcPct val="90000"/>
              </a:lnSpc>
              <a:buFontTx/>
              <a:buNone/>
            </a:pPr>
            <a:r>
              <a:rPr lang="en-GB" sz="2400" dirty="0" smtClean="0"/>
              <a:t>An Outer Join allows us to return unmatched rows.</a:t>
            </a:r>
          </a:p>
          <a:p>
            <a:pPr>
              <a:lnSpc>
                <a:spcPct val="90000"/>
              </a:lnSpc>
              <a:buFontTx/>
              <a:buNone/>
            </a:pPr>
            <a:r>
              <a:rPr lang="en-GB" sz="2400" dirty="0" smtClean="0"/>
              <a:t>Outer Joins come in three varieties :</a:t>
            </a:r>
          </a:p>
          <a:p>
            <a:pPr fontAlgn="base"/>
            <a:r>
              <a:rPr lang="en-US" sz="2400" b="1" dirty="0" smtClean="0"/>
              <a:t>LEFT</a:t>
            </a:r>
            <a:r>
              <a:rPr lang="en-US" sz="2400" dirty="0" smtClean="0"/>
              <a:t> ( MATCHED ROWS IN RIGHT TABLE AND ALL ROWS IN LEFT TABLE )</a:t>
            </a:r>
          </a:p>
          <a:p>
            <a:pPr fontAlgn="base"/>
            <a:r>
              <a:rPr lang="en-US" sz="2400" b="1" dirty="0" smtClean="0"/>
              <a:t>RIGHT</a:t>
            </a:r>
            <a:r>
              <a:rPr lang="en-US" sz="2400" dirty="0" smtClean="0"/>
              <a:t> ( MATCHED ROWS IN LEFT TABLE AND ALL ROWS IN RIGHT TABLE ) </a:t>
            </a:r>
          </a:p>
          <a:p>
            <a:pPr fontAlgn="base"/>
            <a:r>
              <a:rPr lang="en-US" sz="2400" b="1" dirty="0" smtClean="0"/>
              <a:t>FULL</a:t>
            </a:r>
            <a:r>
              <a:rPr lang="en-US" sz="2400" dirty="0" smtClean="0"/>
              <a:t> ( ALL ROWS IN ALL TABLES IT DOESN'T MATTERS EVEN MATCH IS THERE OR NOT )</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32" name="Rectangle 16"/>
          <p:cNvSpPr>
            <a:spLocks noGrp="1" noChangeArrowheads="1"/>
          </p:cNvSpPr>
          <p:nvPr>
            <p:ph type="title"/>
          </p:nvPr>
        </p:nvSpPr>
        <p:spPr>
          <a:xfrm>
            <a:off x="457200" y="152400"/>
            <a:ext cx="8305800" cy="685800"/>
          </a:xfrm>
        </p:spPr>
        <p:txBody>
          <a:bodyPr>
            <a:normAutofit fontScale="90000"/>
          </a:bodyPr>
          <a:lstStyle/>
          <a:p>
            <a:r>
              <a:rPr lang="en-US" dirty="0"/>
              <a:t>Outer Joins</a:t>
            </a:r>
          </a:p>
        </p:txBody>
      </p:sp>
      <p:sp>
        <p:nvSpPr>
          <p:cNvPr id="393219" name="Rectangle 3"/>
          <p:cNvSpPr>
            <a:spLocks noChangeArrowheads="1"/>
          </p:cNvSpPr>
          <p:nvPr/>
        </p:nvSpPr>
        <p:spPr bwMode="auto">
          <a:xfrm>
            <a:off x="4495800" y="914400"/>
            <a:ext cx="1555750"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dirty="0">
                <a:latin typeface="Courier New" pitchFamily="49" charset="0"/>
              </a:rPr>
              <a:t>EMPLOYEES</a:t>
            </a:r>
          </a:p>
        </p:txBody>
      </p:sp>
      <p:sp>
        <p:nvSpPr>
          <p:cNvPr id="393220" name="Rectangle 4"/>
          <p:cNvSpPr>
            <a:spLocks noChangeArrowheads="1"/>
          </p:cNvSpPr>
          <p:nvPr/>
        </p:nvSpPr>
        <p:spPr bwMode="auto">
          <a:xfrm>
            <a:off x="685800" y="990600"/>
            <a:ext cx="1868487" cy="396875"/>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2000" dirty="0">
                <a:latin typeface="Courier New" pitchFamily="49" charset="0"/>
              </a:rPr>
              <a:t>DEPARTMENTS</a:t>
            </a:r>
          </a:p>
        </p:txBody>
      </p:sp>
      <p:sp>
        <p:nvSpPr>
          <p:cNvPr id="393222" name="Rectangle 6"/>
          <p:cNvSpPr>
            <a:spLocks noChangeArrowheads="1"/>
          </p:cNvSpPr>
          <p:nvPr/>
        </p:nvSpPr>
        <p:spPr bwMode="auto">
          <a:xfrm>
            <a:off x="3962400" y="4572000"/>
            <a:ext cx="5959475" cy="369974"/>
          </a:xfrm>
          <a:prstGeom prst="rect">
            <a:avLst/>
          </a:prstGeom>
          <a:noFill/>
          <a:ln w="9525">
            <a:noFill/>
            <a:miter lim="800000"/>
            <a:headEnd/>
            <a:tailEnd/>
          </a:ln>
          <a:effectLst/>
        </p:spPr>
        <p:txBody>
          <a:bodyPr wrap="square" lIns="92075" tIns="46038" rIns="92075" bIns="46038">
            <a:spAutoFit/>
          </a:bodyPr>
          <a:lstStyle/>
          <a:p>
            <a:pPr algn="l" eaLnBrk="0" hangingPunct="0">
              <a:spcBef>
                <a:spcPct val="0"/>
              </a:spcBef>
              <a:buClrTx/>
              <a:buFontTx/>
              <a:buNone/>
            </a:pPr>
            <a:r>
              <a:rPr lang="en-US" dirty="0">
                <a:solidFill>
                  <a:schemeClr val="accent1"/>
                </a:solidFill>
              </a:rPr>
              <a:t>There are no employees in department 190. </a:t>
            </a:r>
          </a:p>
        </p:txBody>
      </p:sp>
      <p:pic>
        <p:nvPicPr>
          <p:cNvPr id="393224" name="Picture 8"/>
          <p:cNvPicPr>
            <a:picLocks noChangeAspect="1" noChangeArrowheads="1"/>
          </p:cNvPicPr>
          <p:nvPr/>
        </p:nvPicPr>
        <p:blipFill>
          <a:blip r:embed="rId3" cstate="print"/>
          <a:srcRect/>
          <a:stretch>
            <a:fillRect/>
          </a:stretch>
        </p:blipFill>
        <p:spPr bwMode="gray">
          <a:xfrm>
            <a:off x="762000" y="1447800"/>
            <a:ext cx="3028950" cy="1981200"/>
          </a:xfrm>
          <a:prstGeom prst="rect">
            <a:avLst/>
          </a:prstGeom>
          <a:noFill/>
          <a:ln w="25400">
            <a:noFill/>
            <a:miter lim="800000"/>
            <a:headEnd type="none" w="sm" len="sm"/>
            <a:tailEnd type="none" w="sm" len="sm"/>
          </a:ln>
          <a:effectLst/>
        </p:spPr>
      </p:pic>
      <p:pic>
        <p:nvPicPr>
          <p:cNvPr id="393225" name="Picture 9"/>
          <p:cNvPicPr>
            <a:picLocks noChangeAspect="1" noChangeArrowheads="1"/>
          </p:cNvPicPr>
          <p:nvPr/>
        </p:nvPicPr>
        <p:blipFill>
          <a:blip r:embed="rId4" cstate="print"/>
          <a:srcRect/>
          <a:stretch>
            <a:fillRect/>
          </a:stretch>
        </p:blipFill>
        <p:spPr bwMode="auto">
          <a:xfrm>
            <a:off x="900113" y="4311650"/>
            <a:ext cx="3009900" cy="209550"/>
          </a:xfrm>
          <a:prstGeom prst="rect">
            <a:avLst/>
          </a:prstGeom>
          <a:noFill/>
          <a:ln w="25400">
            <a:noFill/>
            <a:miter lim="800000"/>
            <a:headEnd type="none" w="sm" len="sm"/>
            <a:tailEnd type="none" w="sm" len="sm"/>
          </a:ln>
          <a:effectLst/>
        </p:spPr>
      </p:pic>
      <p:sp>
        <p:nvSpPr>
          <p:cNvPr id="393226" name="Rectangle 10"/>
          <p:cNvSpPr>
            <a:spLocks noChangeArrowheads="1"/>
          </p:cNvSpPr>
          <p:nvPr/>
        </p:nvSpPr>
        <p:spPr bwMode="auto">
          <a:xfrm>
            <a:off x="2438400" y="3200400"/>
            <a:ext cx="1336675" cy="182562"/>
          </a:xfrm>
          <a:prstGeom prst="rect">
            <a:avLst/>
          </a:prstGeom>
          <a:noFill/>
          <a:ln w="25400">
            <a:solidFill>
              <a:schemeClr val="hlink"/>
            </a:solidFill>
            <a:miter lim="800000"/>
            <a:headEnd/>
            <a:tailEnd/>
          </a:ln>
          <a:effectLst/>
        </p:spPr>
        <p:txBody>
          <a:bodyPr wrap="none" anchor="ctr"/>
          <a:lstStyle/>
          <a:p>
            <a:endParaRPr lang="en-US"/>
          </a:p>
        </p:txBody>
      </p:sp>
      <p:pic>
        <p:nvPicPr>
          <p:cNvPr id="393227" name="Picture 11"/>
          <p:cNvPicPr>
            <a:picLocks noChangeAspect="1" noChangeArrowheads="1"/>
          </p:cNvPicPr>
          <p:nvPr/>
        </p:nvPicPr>
        <p:blipFill>
          <a:blip r:embed="rId5" cstate="print"/>
          <a:srcRect/>
          <a:stretch>
            <a:fillRect/>
          </a:stretch>
        </p:blipFill>
        <p:spPr bwMode="gray">
          <a:xfrm>
            <a:off x="4572000" y="1447800"/>
            <a:ext cx="3038475" cy="2819400"/>
          </a:xfrm>
          <a:prstGeom prst="rect">
            <a:avLst/>
          </a:prstGeom>
          <a:noFill/>
          <a:ln w="25400">
            <a:noFill/>
            <a:miter lim="800000"/>
            <a:headEnd type="none" w="sm" len="sm"/>
            <a:tailEnd type="none" w="sm" len="sm"/>
          </a:ln>
          <a:effectLst/>
        </p:spPr>
      </p:pic>
      <p:pic>
        <p:nvPicPr>
          <p:cNvPr id="393228" name="Picture 12"/>
          <p:cNvPicPr>
            <a:picLocks noChangeAspect="1" noChangeArrowheads="1"/>
          </p:cNvPicPr>
          <p:nvPr/>
        </p:nvPicPr>
        <p:blipFill>
          <a:blip r:embed="rId6" cstate="print"/>
          <a:srcRect/>
          <a:stretch>
            <a:fillRect/>
          </a:stretch>
        </p:blipFill>
        <p:spPr bwMode="auto">
          <a:xfrm>
            <a:off x="4038600" y="4419600"/>
            <a:ext cx="3027363" cy="222250"/>
          </a:xfrm>
          <a:prstGeom prst="rect">
            <a:avLst/>
          </a:prstGeom>
          <a:noFill/>
          <a:ln w="25400">
            <a:noFill/>
            <a:miter lim="800000"/>
            <a:headEnd type="none" w="sm" len="sm"/>
            <a:tailEnd type="none" w="sm" len="sm"/>
          </a:ln>
          <a:effectLst/>
        </p:spPr>
      </p:pic>
      <p:sp>
        <p:nvSpPr>
          <p:cNvPr id="393229" name="Text Box 13"/>
          <p:cNvSpPr txBox="1">
            <a:spLocks noChangeArrowheads="1"/>
          </p:cNvSpPr>
          <p:nvPr/>
        </p:nvSpPr>
        <p:spPr bwMode="auto">
          <a:xfrm>
            <a:off x="4038600" y="4038600"/>
            <a:ext cx="366713" cy="394980"/>
          </a:xfrm>
          <a:prstGeom prst="rect">
            <a:avLst/>
          </a:prstGeom>
          <a:noFill/>
          <a:ln w="25400">
            <a:noFill/>
            <a:miter lim="800000"/>
            <a:headEnd type="none" w="sm" len="sm"/>
            <a:tailEnd type="none" w="med" len="lg"/>
          </a:ln>
          <a:effectLst/>
        </p:spPr>
        <p:txBody>
          <a:bodyPr wrap="square" lIns="12700" tIns="12700" rIns="12700" bIns="12700">
            <a:spAutoFit/>
          </a:bodyPr>
          <a:lstStyle/>
          <a:p>
            <a:pPr defTabSz="822325">
              <a:spcBef>
                <a:spcPct val="0"/>
              </a:spcBef>
              <a:buClr>
                <a:srgbClr val="000000"/>
              </a:buClr>
            </a:pPr>
            <a:r>
              <a:rPr lang="en-US" sz="2400" dirty="0"/>
              <a:t>…</a:t>
            </a:r>
          </a:p>
        </p:txBody>
      </p:sp>
      <p:sp>
        <p:nvSpPr>
          <p:cNvPr id="393223" name="Freeform 7"/>
          <p:cNvSpPr>
            <a:spLocks/>
          </p:cNvSpPr>
          <p:nvPr/>
        </p:nvSpPr>
        <p:spPr bwMode="auto">
          <a:xfrm>
            <a:off x="3581400" y="3429001"/>
            <a:ext cx="381000" cy="1066799"/>
          </a:xfrm>
          <a:custGeom>
            <a:avLst/>
            <a:gdLst/>
            <a:ahLst/>
            <a:cxnLst>
              <a:cxn ang="0">
                <a:pos x="383" y="528"/>
              </a:cxn>
              <a:cxn ang="0">
                <a:pos x="0" y="528"/>
              </a:cxn>
              <a:cxn ang="0">
                <a:pos x="0" y="480"/>
              </a:cxn>
              <a:cxn ang="0">
                <a:pos x="0" y="408"/>
              </a:cxn>
              <a:cxn ang="0">
                <a:pos x="0" y="0"/>
              </a:cxn>
            </a:cxnLst>
            <a:rect l="0" t="0" r="r" b="b"/>
            <a:pathLst>
              <a:path w="384" h="529">
                <a:moveTo>
                  <a:pt x="383" y="528"/>
                </a:moveTo>
                <a:lnTo>
                  <a:pt x="0" y="528"/>
                </a:lnTo>
                <a:lnTo>
                  <a:pt x="0" y="480"/>
                </a:lnTo>
                <a:lnTo>
                  <a:pt x="0" y="408"/>
                </a:lnTo>
                <a:lnTo>
                  <a:pt x="0" y="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sp>
        <p:nvSpPr>
          <p:cNvPr id="13" name="Rectangle 12"/>
          <p:cNvSpPr/>
          <p:nvPr/>
        </p:nvSpPr>
        <p:spPr>
          <a:xfrm>
            <a:off x="0" y="4953000"/>
            <a:ext cx="9144000" cy="1569660"/>
          </a:xfrm>
          <a:prstGeom prst="rect">
            <a:avLst/>
          </a:prstGeom>
        </p:spPr>
        <p:txBody>
          <a:bodyPr wrap="square">
            <a:spAutoFit/>
          </a:bodyPr>
          <a:lstStyle/>
          <a:p>
            <a:r>
              <a:rPr lang="en-US" sz="1600" b="1" dirty="0" smtClean="0"/>
              <a:t>Returning Records with No Direct Match with Outer Joins</a:t>
            </a:r>
            <a:endParaRPr lang="en-US" sz="1600" b="1" dirty="0" smtClean="0">
              <a:latin typeface="Times" pitchFamily="18" charset="0"/>
            </a:endParaRPr>
          </a:p>
          <a:p>
            <a:pPr lvl="1"/>
            <a:r>
              <a:rPr lang="en-US" sz="1600" dirty="0" smtClean="0"/>
              <a:t>If a row does not satisfy a join condition, the row does not appear in the query result. For example, in the equijoin condition of </a:t>
            </a:r>
            <a:r>
              <a:rPr lang="en-US" sz="1600" dirty="0" smtClean="0">
                <a:latin typeface="Courier New" pitchFamily="49" charset="0"/>
              </a:rPr>
              <a:t>EMPLOYEES</a:t>
            </a:r>
            <a:r>
              <a:rPr lang="en-US" sz="1600" dirty="0" smtClean="0"/>
              <a:t> and </a:t>
            </a:r>
            <a:r>
              <a:rPr lang="en-US" sz="1600" dirty="0" smtClean="0">
                <a:latin typeface="Courier New" pitchFamily="49" charset="0"/>
              </a:rPr>
              <a:t>DEPARTMENTS</a:t>
            </a:r>
            <a:r>
              <a:rPr lang="en-US" sz="1600" dirty="0" smtClean="0"/>
              <a:t> tables, department ID 190 does not appear because there are no employees with that department ID recorded in the </a:t>
            </a:r>
            <a:r>
              <a:rPr lang="en-US" sz="1600" dirty="0" smtClean="0">
                <a:latin typeface="Courier New" pitchFamily="49" charset="0"/>
              </a:rPr>
              <a:t>EMPLOYEES</a:t>
            </a:r>
            <a:r>
              <a:rPr lang="en-US" sz="1600" dirty="0" smtClean="0"/>
              <a:t> table. Instead of seeing 20 employees in the result set, you see 19 records. </a:t>
            </a:r>
          </a:p>
          <a:p>
            <a:pPr lvl="1"/>
            <a:r>
              <a:rPr lang="en-US" sz="1600" dirty="0" smtClean="0">
                <a:solidFill>
                  <a:srgbClr val="FF0000"/>
                </a:solidFill>
              </a:rPr>
              <a:t>To return the department record that does not have any employees, you can use an outer join.</a:t>
            </a:r>
            <a:endParaRPr lang="en-US" sz="1600" dirty="0">
              <a:solidFill>
                <a:srgbClr val="FF0000"/>
              </a:solidFil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98" name="Rectangle 14"/>
          <p:cNvSpPr>
            <a:spLocks noChangeArrowheads="1"/>
          </p:cNvSpPr>
          <p:nvPr/>
        </p:nvSpPr>
        <p:spPr bwMode="blackGray">
          <a:xfrm>
            <a:off x="866775" y="1841500"/>
            <a:ext cx="7286625" cy="884238"/>
          </a:xfrm>
          <a:prstGeom prst="rect">
            <a:avLst/>
          </a:prstGeom>
          <a:no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1600" dirty="0">
                <a:solidFill>
                  <a:srgbClr val="000000"/>
                </a:solidFill>
                <a:latin typeface="Courier New" pitchFamily="49" charset="0"/>
              </a:rPr>
              <a:t>SELECT </a:t>
            </a:r>
            <a:r>
              <a:rPr lang="en-US" sz="1600" dirty="0" err="1">
                <a:solidFill>
                  <a:srgbClr val="000000"/>
                </a:solidFill>
                <a:latin typeface="Courier New" pitchFamily="49" charset="0"/>
              </a:rPr>
              <a:t>e.last_name</a:t>
            </a:r>
            <a:r>
              <a:rPr lang="en-US" sz="1600" dirty="0">
                <a:solidFill>
                  <a:srgbClr val="000000"/>
                </a:solidFill>
                <a:latin typeface="Courier New" pitchFamily="49" charset="0"/>
              </a:rPr>
              <a:t>, </a:t>
            </a:r>
            <a:r>
              <a:rPr lang="en-US" sz="1600" dirty="0" err="1">
                <a:solidFill>
                  <a:srgbClr val="000000"/>
                </a:solidFill>
                <a:latin typeface="Courier New" pitchFamily="49" charset="0"/>
              </a:rPr>
              <a:t>d</a:t>
            </a:r>
            <a:r>
              <a:rPr lang="en-US" sz="1600" dirty="0" err="1" smtClean="0">
                <a:solidFill>
                  <a:srgbClr val="000000"/>
                </a:solidFill>
                <a:latin typeface="Courier New" pitchFamily="49" charset="0"/>
              </a:rPr>
              <a:t>.department_id</a:t>
            </a:r>
            <a:r>
              <a:rPr lang="en-US" sz="1600" dirty="0">
                <a:solidFill>
                  <a:srgbClr val="000000"/>
                </a:solidFill>
                <a:latin typeface="Courier New" pitchFamily="49" charset="0"/>
              </a:rPr>
              <a:t>, </a:t>
            </a:r>
            <a:r>
              <a:rPr lang="en-US" sz="1600" dirty="0" err="1">
                <a:solidFill>
                  <a:srgbClr val="000000"/>
                </a:solidFill>
                <a:latin typeface="Courier New" pitchFamily="49" charset="0"/>
              </a:rPr>
              <a:t>d.department_name</a:t>
            </a:r>
            <a:endParaRPr lang="en-US" sz="1600" dirty="0">
              <a:solidFill>
                <a:srgbClr val="000000"/>
              </a:solidFill>
              <a:latin typeface="Courier New" pitchFamily="49" charset="0"/>
            </a:endParaRPr>
          </a:p>
          <a:p>
            <a:pPr algn="l" eaLnBrk="0" hangingPunct="0">
              <a:spcBef>
                <a:spcPct val="0"/>
              </a:spcBef>
              <a:buClrTx/>
              <a:buFontTx/>
              <a:buNone/>
              <a:tabLst>
                <a:tab pos="1200150" algn="l"/>
              </a:tabLst>
            </a:pPr>
            <a:r>
              <a:rPr lang="en-US" sz="1600" dirty="0">
                <a:solidFill>
                  <a:srgbClr val="000000"/>
                </a:solidFill>
                <a:latin typeface="Courier New" pitchFamily="49" charset="0"/>
              </a:rPr>
              <a:t>FROM   employees e LEFT OUTER JOIN departments d</a:t>
            </a:r>
          </a:p>
          <a:p>
            <a:pPr algn="l" eaLnBrk="0" hangingPunct="0">
              <a:spcBef>
                <a:spcPct val="0"/>
              </a:spcBef>
              <a:buClrTx/>
              <a:buFontTx/>
              <a:buNone/>
              <a:tabLst>
                <a:tab pos="1200150" algn="l"/>
              </a:tabLst>
            </a:pPr>
            <a:r>
              <a:rPr lang="en-US" sz="1600" dirty="0">
                <a:solidFill>
                  <a:srgbClr val="000000"/>
                </a:solidFill>
                <a:latin typeface="Courier New" pitchFamily="49" charset="0"/>
              </a:rPr>
              <a:t>ON   (</a:t>
            </a:r>
            <a:r>
              <a:rPr lang="en-US" sz="1600" dirty="0" err="1">
                <a:solidFill>
                  <a:srgbClr val="000000"/>
                </a:solidFill>
                <a:latin typeface="Courier New" pitchFamily="49" charset="0"/>
              </a:rPr>
              <a:t>e.department_id</a:t>
            </a:r>
            <a:r>
              <a:rPr lang="en-US" sz="1600" dirty="0">
                <a:solidFill>
                  <a:srgbClr val="000000"/>
                </a:solidFill>
                <a:latin typeface="Courier New" pitchFamily="49" charset="0"/>
              </a:rPr>
              <a:t> = </a:t>
            </a:r>
            <a:r>
              <a:rPr lang="en-US" sz="1600" dirty="0" err="1">
                <a:solidFill>
                  <a:srgbClr val="000000"/>
                </a:solidFill>
                <a:latin typeface="Courier New" pitchFamily="49" charset="0"/>
              </a:rPr>
              <a:t>d.department_id</a:t>
            </a:r>
            <a:r>
              <a:rPr lang="en-US" sz="1600" dirty="0">
                <a:solidFill>
                  <a:srgbClr val="000000"/>
                </a:solidFill>
                <a:latin typeface="Courier New" pitchFamily="49" charset="0"/>
              </a:rPr>
              <a:t>) ;</a:t>
            </a:r>
          </a:p>
        </p:txBody>
      </p:sp>
      <p:pic>
        <p:nvPicPr>
          <p:cNvPr id="425988" name="Picture 4"/>
          <p:cNvPicPr>
            <a:picLocks noChangeAspect="1" noChangeArrowheads="1"/>
          </p:cNvPicPr>
          <p:nvPr/>
        </p:nvPicPr>
        <p:blipFill>
          <a:blip r:embed="rId3" cstate="print"/>
          <a:srcRect/>
          <a:stretch>
            <a:fillRect/>
          </a:stretch>
        </p:blipFill>
        <p:spPr bwMode="gray">
          <a:xfrm>
            <a:off x="939800" y="3963988"/>
            <a:ext cx="7191375" cy="1323975"/>
          </a:xfrm>
          <a:prstGeom prst="rect">
            <a:avLst/>
          </a:prstGeom>
          <a:noFill/>
          <a:ln w="25400">
            <a:noFill/>
            <a:miter lim="800000"/>
            <a:headEnd type="none" w="sm" len="sm"/>
            <a:tailEnd type="none" w="sm" len="sm"/>
          </a:ln>
          <a:effectLst/>
        </p:spPr>
      </p:pic>
      <p:sp>
        <p:nvSpPr>
          <p:cNvPr id="425997" name="Rectangle 13"/>
          <p:cNvSpPr>
            <a:spLocks noGrp="1" noChangeArrowheads="1"/>
          </p:cNvSpPr>
          <p:nvPr>
            <p:ph type="title"/>
          </p:nvPr>
        </p:nvSpPr>
        <p:spPr>
          <a:xfrm>
            <a:off x="457200" y="304800"/>
            <a:ext cx="8305800" cy="1143000"/>
          </a:xfrm>
        </p:spPr>
        <p:txBody>
          <a:bodyPr/>
          <a:lstStyle/>
          <a:p>
            <a:r>
              <a:rPr lang="en-US" dirty="0">
                <a:latin typeface="Courier New" pitchFamily="49" charset="0"/>
              </a:rPr>
              <a:t>LEFT OUTER JOIN</a:t>
            </a:r>
          </a:p>
        </p:txBody>
      </p:sp>
      <p:sp>
        <p:nvSpPr>
          <p:cNvPr id="425990" name="Rectangle 6"/>
          <p:cNvSpPr>
            <a:spLocks noChangeArrowheads="1"/>
          </p:cNvSpPr>
          <p:nvPr/>
        </p:nvSpPr>
        <p:spPr bwMode="auto">
          <a:xfrm>
            <a:off x="962025" y="5070475"/>
            <a:ext cx="7127875" cy="193675"/>
          </a:xfrm>
          <a:prstGeom prst="rect">
            <a:avLst/>
          </a:prstGeom>
          <a:noFill/>
          <a:ln w="28575">
            <a:solidFill>
              <a:schemeClr val="hlink"/>
            </a:solidFill>
            <a:miter lim="800000"/>
            <a:headEnd/>
            <a:tailEnd/>
          </a:ln>
          <a:effectLst/>
        </p:spPr>
        <p:txBody>
          <a:bodyPr wrap="none" anchor="ctr"/>
          <a:lstStyle/>
          <a:p>
            <a:endParaRPr lang="en-US"/>
          </a:p>
        </p:txBody>
      </p:sp>
      <p:pic>
        <p:nvPicPr>
          <p:cNvPr id="425991" name="Picture 7"/>
          <p:cNvPicPr>
            <a:picLocks noChangeAspect="1" noChangeArrowheads="1"/>
          </p:cNvPicPr>
          <p:nvPr/>
        </p:nvPicPr>
        <p:blipFill>
          <a:blip r:embed="rId4" cstate="print"/>
          <a:srcRect/>
          <a:stretch>
            <a:fillRect/>
          </a:stretch>
        </p:blipFill>
        <p:spPr bwMode="auto">
          <a:xfrm>
            <a:off x="939800" y="2871788"/>
            <a:ext cx="7181850" cy="895350"/>
          </a:xfrm>
          <a:prstGeom prst="rect">
            <a:avLst/>
          </a:prstGeom>
          <a:noFill/>
          <a:ln w="25400">
            <a:noFill/>
            <a:miter lim="800000"/>
            <a:headEnd type="none" w="sm" len="sm"/>
            <a:tailEnd type="none" w="sm" len="sm"/>
          </a:ln>
          <a:effectLst/>
        </p:spPr>
      </p:pic>
      <p:pic>
        <p:nvPicPr>
          <p:cNvPr id="425992" name="Picture 8"/>
          <p:cNvPicPr>
            <a:picLocks noChangeAspect="1" noChangeArrowheads="1"/>
          </p:cNvPicPr>
          <p:nvPr/>
        </p:nvPicPr>
        <p:blipFill>
          <a:blip r:embed="rId5" cstate="print"/>
          <a:srcRect/>
          <a:stretch>
            <a:fillRect/>
          </a:stretch>
        </p:blipFill>
        <p:spPr bwMode="auto">
          <a:xfrm>
            <a:off x="973137" y="5289550"/>
            <a:ext cx="7180263" cy="177800"/>
          </a:xfrm>
          <a:prstGeom prst="rect">
            <a:avLst/>
          </a:prstGeom>
          <a:noFill/>
          <a:ln w="25400">
            <a:noFill/>
            <a:miter lim="800000"/>
            <a:headEnd type="none" w="sm" len="sm"/>
            <a:tailEnd type="none" w="sm" len="sm"/>
          </a:ln>
          <a:effectLst/>
        </p:spPr>
      </p:pic>
      <p:sp>
        <p:nvSpPr>
          <p:cNvPr id="425994" name="Text Box 10"/>
          <p:cNvSpPr txBox="1">
            <a:spLocks noChangeArrowheads="1"/>
          </p:cNvSpPr>
          <p:nvPr/>
        </p:nvSpPr>
        <p:spPr bwMode="auto">
          <a:xfrm>
            <a:off x="939800" y="359568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425999" name="Rectangle 15"/>
          <p:cNvSpPr>
            <a:spLocks noChangeArrowheads="1"/>
          </p:cNvSpPr>
          <p:nvPr/>
        </p:nvSpPr>
        <p:spPr bwMode="auto">
          <a:xfrm>
            <a:off x="1676401" y="2155825"/>
            <a:ext cx="5245100" cy="206375"/>
          </a:xfrm>
          <a:prstGeom prst="rect">
            <a:avLst/>
          </a:prstGeom>
          <a:noFill/>
          <a:ln w="28575">
            <a:solidFill>
              <a:schemeClr val="hlink"/>
            </a:solidFill>
            <a:miter lim="800000"/>
            <a:headEnd/>
            <a:tailEnd/>
          </a:ln>
          <a:effectLst/>
        </p:spPr>
        <p:txBody>
          <a:bodyPr wrap="none" anchor="ctr"/>
          <a:lstStyle/>
          <a:p>
            <a:endParaRPr lang="en-US"/>
          </a:p>
        </p:txBody>
      </p:sp>
      <p:sp>
        <p:nvSpPr>
          <p:cNvPr id="10" name="Rectangle 9"/>
          <p:cNvSpPr/>
          <p:nvPr/>
        </p:nvSpPr>
        <p:spPr>
          <a:xfrm>
            <a:off x="609600" y="5638800"/>
            <a:ext cx="7772400" cy="923330"/>
          </a:xfrm>
          <a:prstGeom prst="rect">
            <a:avLst/>
          </a:prstGeom>
        </p:spPr>
        <p:txBody>
          <a:bodyPr wrap="square">
            <a:spAutoFit/>
          </a:bodyPr>
          <a:lstStyle/>
          <a:p>
            <a:r>
              <a:rPr lang="en-US" dirty="0" smtClean="0"/>
              <a:t>Example of </a:t>
            </a:r>
            <a:r>
              <a:rPr lang="en-US" dirty="0" smtClean="0">
                <a:latin typeface="Courier New" pitchFamily="49" charset="0"/>
              </a:rPr>
              <a:t>LEFT</a:t>
            </a:r>
            <a:r>
              <a:rPr lang="en-US" dirty="0" smtClean="0">
                <a:latin typeface="Times New Roman" pitchFamily="18" charset="0"/>
              </a:rPr>
              <a:t> </a:t>
            </a:r>
            <a:r>
              <a:rPr lang="en-US" dirty="0" smtClean="0">
                <a:latin typeface="Courier New" pitchFamily="49" charset="0"/>
              </a:rPr>
              <a:t>OUTER</a:t>
            </a:r>
            <a:r>
              <a:rPr lang="en-US" dirty="0" smtClean="0">
                <a:latin typeface="Times New Roman" pitchFamily="18" charset="0"/>
              </a:rPr>
              <a:t> </a:t>
            </a:r>
            <a:r>
              <a:rPr lang="en-US" dirty="0" smtClean="0">
                <a:latin typeface="Courier New" pitchFamily="49" charset="0"/>
              </a:rPr>
              <a:t>JOIN</a:t>
            </a:r>
            <a:endParaRPr lang="en-US" dirty="0" smtClean="0"/>
          </a:p>
          <a:p>
            <a:pPr lvl="1"/>
            <a:r>
              <a:rPr lang="en-US" dirty="0" smtClean="0"/>
              <a:t>This query retrieves all rows in the </a:t>
            </a:r>
            <a:r>
              <a:rPr lang="en-US" dirty="0" smtClean="0">
                <a:latin typeface="Courier New" pitchFamily="49" charset="0"/>
              </a:rPr>
              <a:t>EMPLOYEES </a:t>
            </a:r>
            <a:r>
              <a:rPr lang="en-US" dirty="0" smtClean="0"/>
              <a:t>table, which is the left table even if there is no match in the </a:t>
            </a:r>
            <a:r>
              <a:rPr lang="en-US" dirty="0" smtClean="0">
                <a:latin typeface="Courier New" pitchFamily="49" charset="0"/>
              </a:rPr>
              <a:t>DEPARTMENTS</a:t>
            </a:r>
            <a:r>
              <a:rPr lang="en-US" dirty="0" smtClean="0"/>
              <a:t> table.</a:t>
            </a:r>
            <a:endParaRPr lang="en-US" dirty="0"/>
          </a:p>
        </p:txBody>
      </p:sp>
      <p:sp>
        <p:nvSpPr>
          <p:cNvPr id="11" name="Rectangle 10"/>
          <p:cNvSpPr/>
          <p:nvPr/>
        </p:nvSpPr>
        <p:spPr>
          <a:xfrm>
            <a:off x="762000" y="1371600"/>
            <a:ext cx="6781800" cy="369332"/>
          </a:xfrm>
          <a:prstGeom prst="rect">
            <a:avLst/>
          </a:prstGeom>
        </p:spPr>
        <p:txBody>
          <a:bodyPr wrap="square">
            <a:spAutoFit/>
          </a:bodyPr>
          <a:lstStyle/>
          <a:p>
            <a:r>
              <a:rPr lang="en-US" dirty="0" smtClean="0"/>
              <a:t>A left outer join will give all rows in A, plus any common rows in B</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8049" name="Picture 17" descr="D:\Temp\08b.gif"/>
          <p:cNvPicPr>
            <a:picLocks noChangeAspect="1" noChangeArrowheads="1"/>
          </p:cNvPicPr>
          <p:nvPr/>
        </p:nvPicPr>
        <p:blipFill>
          <a:blip r:embed="rId3" cstate="print"/>
          <a:srcRect/>
          <a:stretch>
            <a:fillRect/>
          </a:stretch>
        </p:blipFill>
        <p:spPr bwMode="auto">
          <a:xfrm>
            <a:off x="882650" y="4256088"/>
            <a:ext cx="7223125" cy="1439862"/>
          </a:xfrm>
          <a:prstGeom prst="rect">
            <a:avLst/>
          </a:prstGeom>
          <a:noFill/>
        </p:spPr>
      </p:pic>
      <p:sp>
        <p:nvSpPr>
          <p:cNvPr id="428046" name="Rectangle 14"/>
          <p:cNvSpPr>
            <a:spLocks noChangeArrowheads="1"/>
          </p:cNvSpPr>
          <p:nvPr/>
        </p:nvSpPr>
        <p:spPr bwMode="blackGray">
          <a:xfrm>
            <a:off x="866775" y="1857375"/>
            <a:ext cx="7277100" cy="854075"/>
          </a:xfrm>
          <a:prstGeom prst="rect">
            <a:avLst/>
          </a:prstGeom>
          <a:no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1600" dirty="0">
                <a:solidFill>
                  <a:srgbClr val="000000"/>
                </a:solidFill>
                <a:latin typeface="Courier New" pitchFamily="49" charset="0"/>
              </a:rPr>
              <a:t>SELECT </a:t>
            </a:r>
            <a:r>
              <a:rPr lang="en-US" sz="1600" dirty="0" err="1">
                <a:solidFill>
                  <a:srgbClr val="000000"/>
                </a:solidFill>
                <a:latin typeface="Courier New" pitchFamily="49" charset="0"/>
              </a:rPr>
              <a:t>e.last_name</a:t>
            </a:r>
            <a:r>
              <a:rPr lang="en-US" sz="1600" dirty="0">
                <a:solidFill>
                  <a:srgbClr val="000000"/>
                </a:solidFill>
                <a:latin typeface="Courier New" pitchFamily="49" charset="0"/>
              </a:rPr>
              <a:t>, </a:t>
            </a:r>
            <a:r>
              <a:rPr lang="en-US" sz="1600" dirty="0" err="1">
                <a:solidFill>
                  <a:srgbClr val="000000"/>
                </a:solidFill>
                <a:latin typeface="Courier New" pitchFamily="49" charset="0"/>
              </a:rPr>
              <a:t>d</a:t>
            </a:r>
            <a:r>
              <a:rPr lang="en-US" sz="1600" dirty="0" err="1" smtClean="0">
                <a:solidFill>
                  <a:srgbClr val="000000"/>
                </a:solidFill>
                <a:latin typeface="Courier New" pitchFamily="49" charset="0"/>
              </a:rPr>
              <a:t>.department_id</a:t>
            </a:r>
            <a:r>
              <a:rPr lang="en-US" sz="1600" dirty="0">
                <a:solidFill>
                  <a:srgbClr val="000000"/>
                </a:solidFill>
                <a:latin typeface="Courier New" pitchFamily="49" charset="0"/>
              </a:rPr>
              <a:t>, </a:t>
            </a:r>
            <a:r>
              <a:rPr lang="en-US" sz="1600" dirty="0" err="1">
                <a:solidFill>
                  <a:srgbClr val="000000"/>
                </a:solidFill>
                <a:latin typeface="Courier New" pitchFamily="49" charset="0"/>
              </a:rPr>
              <a:t>d.department_name</a:t>
            </a:r>
            <a:endParaRPr lang="en-US" sz="1600" dirty="0">
              <a:solidFill>
                <a:srgbClr val="000000"/>
              </a:solidFill>
              <a:latin typeface="Courier New" pitchFamily="49" charset="0"/>
            </a:endParaRPr>
          </a:p>
          <a:p>
            <a:pPr algn="l" eaLnBrk="0" hangingPunct="0">
              <a:spcBef>
                <a:spcPct val="0"/>
              </a:spcBef>
              <a:buClrTx/>
              <a:buFontTx/>
              <a:buNone/>
              <a:tabLst>
                <a:tab pos="1200150" algn="l"/>
              </a:tabLst>
            </a:pPr>
            <a:r>
              <a:rPr lang="en-US" sz="1600" dirty="0">
                <a:solidFill>
                  <a:srgbClr val="000000"/>
                </a:solidFill>
                <a:latin typeface="Courier New" pitchFamily="49" charset="0"/>
              </a:rPr>
              <a:t>FROM   employees e RIGHT OUTER JOIN departments d</a:t>
            </a:r>
          </a:p>
          <a:p>
            <a:pPr algn="l" eaLnBrk="0" hangingPunct="0">
              <a:spcBef>
                <a:spcPct val="0"/>
              </a:spcBef>
              <a:buClrTx/>
              <a:buFontTx/>
              <a:buNone/>
              <a:tabLst>
                <a:tab pos="1200150" algn="l"/>
              </a:tabLst>
            </a:pPr>
            <a:r>
              <a:rPr lang="en-US" sz="1600" dirty="0">
                <a:solidFill>
                  <a:srgbClr val="000000"/>
                </a:solidFill>
                <a:latin typeface="Courier New" pitchFamily="49" charset="0"/>
              </a:rPr>
              <a:t>ON    (</a:t>
            </a:r>
            <a:r>
              <a:rPr lang="en-US" sz="1600" dirty="0" err="1">
                <a:solidFill>
                  <a:srgbClr val="000000"/>
                </a:solidFill>
                <a:latin typeface="Courier New" pitchFamily="49" charset="0"/>
              </a:rPr>
              <a:t>e.department_id</a:t>
            </a:r>
            <a:r>
              <a:rPr lang="en-US" sz="1600" dirty="0">
                <a:solidFill>
                  <a:srgbClr val="000000"/>
                </a:solidFill>
                <a:latin typeface="Courier New" pitchFamily="49" charset="0"/>
              </a:rPr>
              <a:t> = </a:t>
            </a:r>
            <a:r>
              <a:rPr lang="en-US" sz="1600" dirty="0" err="1">
                <a:solidFill>
                  <a:srgbClr val="000000"/>
                </a:solidFill>
                <a:latin typeface="Courier New" pitchFamily="49" charset="0"/>
              </a:rPr>
              <a:t>d.department_id</a:t>
            </a:r>
            <a:r>
              <a:rPr lang="en-US" sz="1600" dirty="0">
                <a:solidFill>
                  <a:srgbClr val="000000"/>
                </a:solidFill>
                <a:latin typeface="Courier New" pitchFamily="49" charset="0"/>
              </a:rPr>
              <a:t>) ;</a:t>
            </a:r>
          </a:p>
        </p:txBody>
      </p:sp>
      <p:sp>
        <p:nvSpPr>
          <p:cNvPr id="428045" name="Rectangle 13"/>
          <p:cNvSpPr>
            <a:spLocks noGrp="1" noChangeArrowheads="1"/>
          </p:cNvSpPr>
          <p:nvPr>
            <p:ph type="title"/>
          </p:nvPr>
        </p:nvSpPr>
        <p:spPr/>
        <p:txBody>
          <a:bodyPr/>
          <a:lstStyle/>
          <a:p>
            <a:r>
              <a:rPr lang="en-US">
                <a:latin typeface="Courier New" pitchFamily="49" charset="0"/>
              </a:rPr>
              <a:t>RIGHT OUTER JOIN</a:t>
            </a:r>
          </a:p>
        </p:txBody>
      </p:sp>
      <p:sp>
        <p:nvSpPr>
          <p:cNvPr id="428041" name="Text Box 9"/>
          <p:cNvSpPr txBox="1">
            <a:spLocks noChangeArrowheads="1"/>
          </p:cNvSpPr>
          <p:nvPr/>
        </p:nvSpPr>
        <p:spPr bwMode="auto">
          <a:xfrm>
            <a:off x="903288" y="3879850"/>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428042" name="Rectangle 10"/>
          <p:cNvSpPr>
            <a:spLocks noChangeArrowheads="1"/>
          </p:cNvSpPr>
          <p:nvPr/>
        </p:nvSpPr>
        <p:spPr bwMode="auto">
          <a:xfrm>
            <a:off x="1752600" y="2174874"/>
            <a:ext cx="5597525" cy="263525"/>
          </a:xfrm>
          <a:prstGeom prst="rect">
            <a:avLst/>
          </a:prstGeom>
          <a:noFill/>
          <a:ln w="28575">
            <a:solidFill>
              <a:schemeClr val="hlink"/>
            </a:solidFill>
            <a:miter lim="800000"/>
            <a:headEnd/>
            <a:tailEnd/>
          </a:ln>
          <a:effectLst/>
        </p:spPr>
        <p:txBody>
          <a:bodyPr wrap="none" anchor="ctr"/>
          <a:lstStyle/>
          <a:p>
            <a:endParaRPr lang="en-US"/>
          </a:p>
        </p:txBody>
      </p:sp>
      <p:pic>
        <p:nvPicPr>
          <p:cNvPr id="428047" name="Picture 15" descr="D:\Temp\08a.gif"/>
          <p:cNvPicPr>
            <a:picLocks noChangeAspect="1" noChangeArrowheads="1"/>
          </p:cNvPicPr>
          <p:nvPr/>
        </p:nvPicPr>
        <p:blipFill>
          <a:blip r:embed="rId4" cstate="print"/>
          <a:srcRect/>
          <a:stretch>
            <a:fillRect/>
          </a:stretch>
        </p:blipFill>
        <p:spPr bwMode="auto">
          <a:xfrm>
            <a:off x="876300" y="2825750"/>
            <a:ext cx="7235825" cy="1279525"/>
          </a:xfrm>
          <a:prstGeom prst="rect">
            <a:avLst/>
          </a:prstGeom>
          <a:noFill/>
        </p:spPr>
      </p:pic>
      <p:sp>
        <p:nvSpPr>
          <p:cNvPr id="428050" name="Rectangle 18"/>
          <p:cNvSpPr>
            <a:spLocks noChangeArrowheads="1"/>
          </p:cNvSpPr>
          <p:nvPr/>
        </p:nvSpPr>
        <p:spPr bwMode="auto">
          <a:xfrm>
            <a:off x="923925" y="5032375"/>
            <a:ext cx="7127875" cy="193675"/>
          </a:xfrm>
          <a:prstGeom prst="rect">
            <a:avLst/>
          </a:prstGeom>
          <a:noFill/>
          <a:ln w="28575">
            <a:solidFill>
              <a:schemeClr val="hlink"/>
            </a:solidFill>
            <a:miter lim="800000"/>
            <a:headEnd/>
            <a:tailEnd/>
          </a:ln>
          <a:effectLst/>
        </p:spPr>
        <p:txBody>
          <a:bodyPr wrap="none" anchor="ctr"/>
          <a:lstStyle/>
          <a:p>
            <a:endParaRPr lang="en-US"/>
          </a:p>
        </p:txBody>
      </p:sp>
      <p:sp>
        <p:nvSpPr>
          <p:cNvPr id="9" name="Rectangle 8"/>
          <p:cNvSpPr/>
          <p:nvPr/>
        </p:nvSpPr>
        <p:spPr>
          <a:xfrm>
            <a:off x="533400" y="5867400"/>
            <a:ext cx="8001000" cy="923330"/>
          </a:xfrm>
          <a:prstGeom prst="rect">
            <a:avLst/>
          </a:prstGeom>
        </p:spPr>
        <p:txBody>
          <a:bodyPr wrap="square">
            <a:spAutoFit/>
          </a:bodyPr>
          <a:lstStyle/>
          <a:p>
            <a:r>
              <a:rPr lang="en-US" dirty="0" smtClean="0"/>
              <a:t>Example of </a:t>
            </a:r>
            <a:r>
              <a:rPr lang="en-US" dirty="0" smtClean="0">
                <a:latin typeface="Courier New" pitchFamily="49" charset="0"/>
              </a:rPr>
              <a:t>RIGHT</a:t>
            </a:r>
            <a:r>
              <a:rPr lang="en-US" dirty="0" smtClean="0">
                <a:latin typeface="Times New Roman" pitchFamily="18" charset="0"/>
              </a:rPr>
              <a:t> </a:t>
            </a:r>
            <a:r>
              <a:rPr lang="en-US" dirty="0" smtClean="0">
                <a:latin typeface="Courier New" pitchFamily="49" charset="0"/>
              </a:rPr>
              <a:t>OUTER</a:t>
            </a:r>
            <a:r>
              <a:rPr lang="en-US" dirty="0" smtClean="0">
                <a:latin typeface="Times New Roman" pitchFamily="18" charset="0"/>
              </a:rPr>
              <a:t> </a:t>
            </a:r>
            <a:r>
              <a:rPr lang="en-US" dirty="0" smtClean="0">
                <a:latin typeface="Courier New" pitchFamily="49" charset="0"/>
              </a:rPr>
              <a:t>JOIN</a:t>
            </a:r>
            <a:endParaRPr lang="en-US" dirty="0" smtClean="0"/>
          </a:p>
          <a:p>
            <a:pPr lvl="1"/>
            <a:r>
              <a:rPr lang="en-US" dirty="0" smtClean="0"/>
              <a:t>This query retrieves all rows in the </a:t>
            </a:r>
            <a:r>
              <a:rPr lang="en-US" dirty="0" smtClean="0">
                <a:latin typeface="Courier New" pitchFamily="49" charset="0"/>
              </a:rPr>
              <a:t>DEPARTMENTS</a:t>
            </a:r>
            <a:r>
              <a:rPr lang="en-US" dirty="0" smtClean="0"/>
              <a:t> table, which is the right table even if there is no match in the </a:t>
            </a:r>
            <a:r>
              <a:rPr lang="en-US" dirty="0" smtClean="0">
                <a:latin typeface="Courier New" pitchFamily="49" charset="0"/>
              </a:rPr>
              <a:t>EMPLOYEES</a:t>
            </a:r>
            <a:r>
              <a:rPr lang="en-US" dirty="0" smtClean="0"/>
              <a:t> table.</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pPr algn="ctr"/>
            <a:r>
              <a:rPr lang="en-US" dirty="0" smtClean="0"/>
              <a:t>Sql Joins </a:t>
            </a:r>
            <a:endParaRPr lang="en-US" dirty="0"/>
          </a:p>
        </p:txBody>
      </p:sp>
      <p:pic>
        <p:nvPicPr>
          <p:cNvPr id="63490" name="Picture 2"/>
          <p:cNvPicPr>
            <a:picLocks noChangeAspect="1" noChangeArrowheads="1"/>
          </p:cNvPicPr>
          <p:nvPr/>
        </p:nvPicPr>
        <p:blipFill>
          <a:blip r:embed="rId2" cstate="print"/>
          <a:srcRect/>
          <a:stretch>
            <a:fillRect/>
          </a:stretch>
        </p:blipFill>
        <p:spPr bwMode="auto">
          <a:xfrm>
            <a:off x="6019800" y="152400"/>
            <a:ext cx="2686050" cy="2476500"/>
          </a:xfrm>
          <a:prstGeom prst="rect">
            <a:avLst/>
          </a:prstGeom>
          <a:noFill/>
          <a:ln w="9525">
            <a:noFill/>
            <a:miter lim="800000"/>
            <a:headEnd/>
            <a:tailEnd/>
          </a:ln>
        </p:spPr>
      </p:pic>
      <p:pic>
        <p:nvPicPr>
          <p:cNvPr id="63491" name="Picture 3"/>
          <p:cNvPicPr>
            <a:picLocks noChangeAspect="1" noChangeArrowheads="1"/>
          </p:cNvPicPr>
          <p:nvPr/>
        </p:nvPicPr>
        <p:blipFill>
          <a:blip r:embed="rId3" cstate="print"/>
          <a:srcRect/>
          <a:stretch>
            <a:fillRect/>
          </a:stretch>
        </p:blipFill>
        <p:spPr bwMode="auto">
          <a:xfrm>
            <a:off x="381000" y="228600"/>
            <a:ext cx="2619375" cy="2628900"/>
          </a:xfrm>
          <a:prstGeom prst="rect">
            <a:avLst/>
          </a:prstGeom>
          <a:noFill/>
          <a:ln w="9525">
            <a:noFill/>
            <a:miter lim="800000"/>
            <a:headEnd/>
            <a:tailEnd/>
          </a:ln>
        </p:spPr>
      </p:pic>
      <p:pic>
        <p:nvPicPr>
          <p:cNvPr id="63492" name="Picture 4"/>
          <p:cNvPicPr>
            <a:picLocks noGrp="1" noChangeAspect="1" noChangeArrowheads="1"/>
          </p:cNvPicPr>
          <p:nvPr>
            <p:ph idx="1"/>
          </p:nvPr>
        </p:nvPicPr>
        <p:blipFill>
          <a:blip r:embed="rId4" cstate="print"/>
          <a:srcRect/>
          <a:stretch>
            <a:fillRect/>
          </a:stretch>
        </p:blipFill>
        <p:spPr bwMode="auto">
          <a:xfrm>
            <a:off x="533400" y="3657600"/>
            <a:ext cx="2495550" cy="2447925"/>
          </a:xfrm>
          <a:prstGeom prst="rect">
            <a:avLst/>
          </a:prstGeom>
          <a:noFill/>
          <a:ln w="9525">
            <a:noFill/>
            <a:miter lim="800000"/>
            <a:headEnd/>
            <a:tailEnd/>
          </a:ln>
        </p:spPr>
      </p:pic>
      <p:pic>
        <p:nvPicPr>
          <p:cNvPr id="63494" name="Picture 6"/>
          <p:cNvPicPr>
            <a:picLocks noChangeAspect="1" noChangeArrowheads="1"/>
          </p:cNvPicPr>
          <p:nvPr/>
        </p:nvPicPr>
        <p:blipFill>
          <a:blip r:embed="rId5" cstate="print"/>
          <a:srcRect/>
          <a:stretch>
            <a:fillRect/>
          </a:stretch>
        </p:blipFill>
        <p:spPr bwMode="auto">
          <a:xfrm>
            <a:off x="4800600" y="3962400"/>
            <a:ext cx="4076700" cy="2124075"/>
          </a:xfrm>
          <a:prstGeom prst="rect">
            <a:avLst/>
          </a:prstGeom>
          <a:noFill/>
          <a:ln w="9525">
            <a:noFill/>
            <a:miter lim="800000"/>
            <a:headEnd/>
            <a:tailEnd/>
          </a:ln>
        </p:spPr>
      </p:pic>
      <p:sp>
        <p:nvSpPr>
          <p:cNvPr id="9" name="TextBox 8"/>
          <p:cNvSpPr txBox="1"/>
          <p:nvPr/>
        </p:nvSpPr>
        <p:spPr>
          <a:xfrm>
            <a:off x="6477000" y="2743200"/>
            <a:ext cx="2185406" cy="369332"/>
          </a:xfrm>
          <a:prstGeom prst="rect">
            <a:avLst/>
          </a:prstGeom>
          <a:noFill/>
        </p:spPr>
        <p:txBody>
          <a:bodyPr wrap="none" rtlCol="0">
            <a:spAutoFit/>
          </a:bodyPr>
          <a:lstStyle/>
          <a:p>
            <a:r>
              <a:rPr lang="en-US" b="1" dirty="0" smtClean="0"/>
              <a:t>LEFT OUTER JOIN</a:t>
            </a:r>
            <a:endParaRPr lang="en-US" b="1" dirty="0"/>
          </a:p>
        </p:txBody>
      </p:sp>
      <p:sp>
        <p:nvSpPr>
          <p:cNvPr id="10" name="Rectangle 9"/>
          <p:cNvSpPr/>
          <p:nvPr/>
        </p:nvSpPr>
        <p:spPr>
          <a:xfrm>
            <a:off x="685800" y="6172200"/>
            <a:ext cx="2398605" cy="369332"/>
          </a:xfrm>
          <a:prstGeom prst="rect">
            <a:avLst/>
          </a:prstGeom>
        </p:spPr>
        <p:txBody>
          <a:bodyPr wrap="none">
            <a:spAutoFit/>
          </a:bodyPr>
          <a:lstStyle/>
          <a:p>
            <a:r>
              <a:rPr lang="en-US" b="1" dirty="0" smtClean="0"/>
              <a:t>RIGHT OUTER JOIN</a:t>
            </a:r>
            <a:endParaRPr lang="en-US" b="1" dirty="0"/>
          </a:p>
        </p:txBody>
      </p:sp>
      <p:sp>
        <p:nvSpPr>
          <p:cNvPr id="11" name="Rectangle 10"/>
          <p:cNvSpPr/>
          <p:nvPr/>
        </p:nvSpPr>
        <p:spPr>
          <a:xfrm>
            <a:off x="838200" y="2819400"/>
            <a:ext cx="1519968" cy="369332"/>
          </a:xfrm>
          <a:prstGeom prst="rect">
            <a:avLst/>
          </a:prstGeom>
        </p:spPr>
        <p:txBody>
          <a:bodyPr wrap="none">
            <a:spAutoFit/>
          </a:bodyPr>
          <a:lstStyle/>
          <a:p>
            <a:r>
              <a:rPr lang="en-US" b="1" dirty="0" smtClean="0"/>
              <a:t>INNER JOIN</a:t>
            </a:r>
            <a:endParaRPr lang="en-US" b="1" dirty="0"/>
          </a:p>
        </p:txBody>
      </p:sp>
      <p:sp>
        <p:nvSpPr>
          <p:cNvPr id="12" name="Rectangle 11"/>
          <p:cNvSpPr/>
          <p:nvPr/>
        </p:nvSpPr>
        <p:spPr>
          <a:xfrm>
            <a:off x="6248400" y="6096000"/>
            <a:ext cx="2213811" cy="369332"/>
          </a:xfrm>
          <a:prstGeom prst="rect">
            <a:avLst/>
          </a:prstGeom>
        </p:spPr>
        <p:txBody>
          <a:bodyPr wrap="none">
            <a:spAutoFit/>
          </a:bodyPr>
          <a:lstStyle/>
          <a:p>
            <a:r>
              <a:rPr lang="en-US" b="1" dirty="0" smtClean="0"/>
              <a:t>FULL OUTER JOIN</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304800"/>
            <a:ext cx="8229600" cy="1143000"/>
          </a:xfrm>
        </p:spPr>
        <p:txBody>
          <a:bodyPr/>
          <a:lstStyle/>
          <a:p>
            <a:pPr algn="ctr"/>
            <a:r>
              <a:rPr lang="en-US" b="1" dirty="0"/>
              <a:t>Nested </a:t>
            </a:r>
            <a:r>
              <a:rPr lang="en-US" b="1" dirty="0" err="1"/>
              <a:t>Subqueries</a:t>
            </a:r>
            <a:endParaRPr lang="en-US" b="1" dirty="0"/>
          </a:p>
        </p:txBody>
      </p:sp>
      <p:sp>
        <p:nvSpPr>
          <p:cNvPr id="49155" name="Rectangle 3"/>
          <p:cNvSpPr>
            <a:spLocks noGrp="1" noChangeArrowheads="1"/>
          </p:cNvSpPr>
          <p:nvPr>
            <p:ph type="body" idx="1"/>
          </p:nvPr>
        </p:nvSpPr>
        <p:spPr>
          <a:xfrm>
            <a:off x="739775" y="1828800"/>
            <a:ext cx="7848600" cy="4495800"/>
          </a:xfrm>
        </p:spPr>
        <p:txBody>
          <a:bodyPr>
            <a:normAutofit fontScale="92500" lnSpcReduction="10000"/>
          </a:bodyPr>
          <a:lstStyle/>
          <a:p>
            <a:r>
              <a:rPr lang="en-US" dirty="0"/>
              <a:t>SQL provides a mechanism for the nesting of </a:t>
            </a:r>
            <a:r>
              <a:rPr lang="en-US" dirty="0" err="1"/>
              <a:t>subqueries</a:t>
            </a:r>
            <a:r>
              <a:rPr lang="en-US" dirty="0"/>
              <a:t>.</a:t>
            </a:r>
          </a:p>
          <a:p>
            <a:r>
              <a:rPr lang="en-US" dirty="0"/>
              <a:t>A </a:t>
            </a:r>
            <a:r>
              <a:rPr lang="en-US" b="1" dirty="0" err="1">
                <a:solidFill>
                  <a:schemeClr val="tx2"/>
                </a:solidFill>
              </a:rPr>
              <a:t>subquery</a:t>
            </a:r>
            <a:r>
              <a:rPr lang="en-US" dirty="0"/>
              <a:t> is a </a:t>
            </a:r>
            <a:r>
              <a:rPr lang="en-US" b="1" dirty="0"/>
              <a:t>select-from-where</a:t>
            </a:r>
            <a:r>
              <a:rPr lang="en-US" dirty="0"/>
              <a:t> expression that is nested within another query</a:t>
            </a:r>
            <a:r>
              <a:rPr lang="en-US" dirty="0" smtClean="0"/>
              <a:t>.</a:t>
            </a:r>
          </a:p>
          <a:p>
            <a:pPr>
              <a:lnSpc>
                <a:spcPct val="170000"/>
              </a:lnSpc>
            </a:pPr>
            <a:r>
              <a:rPr lang="en-US" sz="2400" dirty="0" smtClean="0"/>
              <a:t>It is possible to embed a SQL statement within another.</a:t>
            </a:r>
          </a:p>
          <a:p>
            <a:pPr>
              <a:lnSpc>
                <a:spcPct val="170000"/>
              </a:lnSpc>
            </a:pPr>
            <a:r>
              <a:rPr lang="en-US" sz="2400" dirty="0" smtClean="0"/>
              <a:t> What is </a:t>
            </a:r>
            <a:r>
              <a:rPr lang="en-US" sz="2400" dirty="0" err="1" smtClean="0"/>
              <a:t>subquery</a:t>
            </a:r>
            <a:r>
              <a:rPr lang="en-US" sz="2400" dirty="0" smtClean="0"/>
              <a:t> useful for?</a:t>
            </a:r>
          </a:p>
          <a:p>
            <a:pPr lvl="1">
              <a:lnSpc>
                <a:spcPct val="170000"/>
              </a:lnSpc>
            </a:pPr>
            <a:r>
              <a:rPr lang="en-US" sz="2200" dirty="0" smtClean="0"/>
              <a:t>First, it can also be used to join tables. </a:t>
            </a:r>
          </a:p>
          <a:p>
            <a:pPr lvl="1">
              <a:lnSpc>
                <a:spcPct val="170000"/>
              </a:lnSpc>
            </a:pPr>
            <a:r>
              <a:rPr lang="en-US" sz="2200" dirty="0" smtClean="0"/>
              <a:t>Also, there are cases where the only way to correlate two tables is through a </a:t>
            </a:r>
            <a:r>
              <a:rPr lang="en-US" sz="2200" dirty="0" err="1" smtClean="0"/>
              <a:t>subquery</a:t>
            </a:r>
            <a:r>
              <a:rPr lang="en-US" sz="2200" dirty="0" smtClean="0"/>
              <a:t>. </a:t>
            </a:r>
          </a:p>
          <a:p>
            <a:endParaRPr lang="en-US"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a:xfrm>
            <a:off x="457200" y="274638"/>
            <a:ext cx="8229600" cy="639762"/>
          </a:xfrm>
        </p:spPr>
        <p:txBody>
          <a:bodyPr>
            <a:noAutofit/>
          </a:bodyPr>
          <a:lstStyle/>
          <a:p>
            <a:r>
              <a:rPr lang="en-US" sz="2800" b="1" dirty="0">
                <a:latin typeface="Arial" charset="0"/>
              </a:rPr>
              <a:t/>
            </a:r>
            <a:br>
              <a:rPr lang="en-US" sz="2800" b="1" dirty="0">
                <a:latin typeface="Arial" charset="0"/>
              </a:rPr>
            </a:br>
            <a:endParaRPr lang="en-US" sz="2800" b="1" dirty="0">
              <a:latin typeface="Arial" charset="0"/>
            </a:endParaRPr>
          </a:p>
        </p:txBody>
      </p:sp>
      <p:sp>
        <p:nvSpPr>
          <p:cNvPr id="160771" name="Rectangle 3"/>
          <p:cNvSpPr>
            <a:spLocks noGrp="1" noChangeArrowheads="1"/>
          </p:cNvSpPr>
          <p:nvPr>
            <p:ph type="body" idx="1"/>
          </p:nvPr>
        </p:nvSpPr>
        <p:spPr>
          <a:xfrm>
            <a:off x="457200" y="228600"/>
            <a:ext cx="8229600" cy="6477000"/>
          </a:xfrm>
        </p:spPr>
        <p:txBody>
          <a:bodyPr>
            <a:normAutofit/>
          </a:bodyPr>
          <a:lstStyle/>
          <a:p>
            <a:pPr>
              <a:lnSpc>
                <a:spcPct val="170000"/>
              </a:lnSpc>
            </a:pPr>
            <a:r>
              <a:rPr lang="en-US" sz="2400" dirty="0" smtClean="0"/>
              <a:t>The </a:t>
            </a:r>
            <a:r>
              <a:rPr lang="en-US" sz="2400" dirty="0"/>
              <a:t>syntax is as follows: </a:t>
            </a:r>
            <a:endParaRPr lang="en-US" sz="2400" b="1" dirty="0"/>
          </a:p>
          <a:p>
            <a:pPr>
              <a:lnSpc>
                <a:spcPct val="170000"/>
              </a:lnSpc>
              <a:buNone/>
            </a:pPr>
            <a:r>
              <a:rPr lang="en-US" sz="2400" b="1" dirty="0" smtClean="0">
                <a:solidFill>
                  <a:srgbClr val="FF0000"/>
                </a:solidFill>
              </a:rPr>
              <a:t>	SELECT </a:t>
            </a:r>
            <a:r>
              <a:rPr lang="en-US" sz="2400" b="1" dirty="0">
                <a:solidFill>
                  <a:srgbClr val="FF0000"/>
                </a:solidFill>
              </a:rPr>
              <a:t>"column_name1" </a:t>
            </a:r>
            <a:br>
              <a:rPr lang="en-US" sz="2400" b="1" dirty="0">
                <a:solidFill>
                  <a:srgbClr val="FF0000"/>
                </a:solidFill>
              </a:rPr>
            </a:br>
            <a:r>
              <a:rPr lang="en-US" sz="2400" b="1" dirty="0" smtClean="0">
                <a:solidFill>
                  <a:srgbClr val="FF0000"/>
                </a:solidFill>
              </a:rPr>
              <a:t>	FROM </a:t>
            </a:r>
            <a:r>
              <a:rPr lang="en-US" sz="2400" b="1" dirty="0">
                <a:solidFill>
                  <a:srgbClr val="FF0000"/>
                </a:solidFill>
              </a:rPr>
              <a:t>"</a:t>
            </a:r>
            <a:r>
              <a:rPr lang="en-US" sz="2400" b="1" dirty="0" err="1">
                <a:solidFill>
                  <a:srgbClr val="FF0000"/>
                </a:solidFill>
              </a:rPr>
              <a:t>table_name</a:t>
            </a:r>
            <a:r>
              <a:rPr lang="en-US" sz="2400" b="1" dirty="0">
                <a:solidFill>
                  <a:srgbClr val="FF0000"/>
                </a:solidFill>
              </a:rPr>
              <a:t>" </a:t>
            </a:r>
            <a:br>
              <a:rPr lang="en-US" sz="2400" b="1" dirty="0">
                <a:solidFill>
                  <a:srgbClr val="FF0000"/>
                </a:solidFill>
              </a:rPr>
            </a:br>
            <a:r>
              <a:rPr lang="en-US" sz="2400" b="1" dirty="0" smtClean="0">
                <a:solidFill>
                  <a:srgbClr val="FF0000"/>
                </a:solidFill>
              </a:rPr>
              <a:t>	WHERE </a:t>
            </a:r>
            <a:r>
              <a:rPr lang="en-US" sz="2400" b="1" dirty="0">
                <a:solidFill>
                  <a:srgbClr val="FF0000"/>
                </a:solidFill>
              </a:rPr>
              <a:t>"column_name2" [Comparison Operator] </a:t>
            </a:r>
            <a:br>
              <a:rPr lang="en-US" sz="2400" b="1" dirty="0">
                <a:solidFill>
                  <a:srgbClr val="FF0000"/>
                </a:solidFill>
              </a:rPr>
            </a:br>
            <a:r>
              <a:rPr lang="en-US" sz="2400" b="1" dirty="0" smtClean="0">
                <a:solidFill>
                  <a:srgbClr val="FF0000"/>
                </a:solidFill>
              </a:rPr>
              <a:t>		</a:t>
            </a:r>
            <a:r>
              <a:rPr lang="en-US" sz="2400" b="1" dirty="0" smtClean="0">
                <a:solidFill>
                  <a:schemeClr val="accent1"/>
                </a:solidFill>
              </a:rPr>
              <a:t>(</a:t>
            </a:r>
            <a:r>
              <a:rPr lang="en-US" sz="2400" b="1" dirty="0">
                <a:solidFill>
                  <a:schemeClr val="accent1"/>
                </a:solidFill>
              </a:rPr>
              <a:t>SELECT "column_name1" </a:t>
            </a:r>
            <a:br>
              <a:rPr lang="en-US" sz="2400" b="1" dirty="0">
                <a:solidFill>
                  <a:schemeClr val="accent1"/>
                </a:solidFill>
              </a:rPr>
            </a:br>
            <a:r>
              <a:rPr lang="en-US" sz="2400" b="1" dirty="0" smtClean="0">
                <a:solidFill>
                  <a:schemeClr val="accent1"/>
                </a:solidFill>
              </a:rPr>
              <a:t>		FROM </a:t>
            </a:r>
            <a:r>
              <a:rPr lang="en-US" sz="2400" b="1" dirty="0">
                <a:solidFill>
                  <a:schemeClr val="accent1"/>
                </a:solidFill>
              </a:rPr>
              <a:t>"</a:t>
            </a:r>
            <a:r>
              <a:rPr lang="en-US" sz="2400" b="1" dirty="0" err="1">
                <a:solidFill>
                  <a:schemeClr val="accent1"/>
                </a:solidFill>
              </a:rPr>
              <a:t>table_name</a:t>
            </a:r>
            <a:r>
              <a:rPr lang="en-US" sz="2400" b="1" dirty="0">
                <a:solidFill>
                  <a:schemeClr val="accent1"/>
                </a:solidFill>
              </a:rPr>
              <a:t>"</a:t>
            </a:r>
            <a:br>
              <a:rPr lang="en-US" sz="2400" b="1" dirty="0">
                <a:solidFill>
                  <a:schemeClr val="accent1"/>
                </a:solidFill>
              </a:rPr>
            </a:br>
            <a:r>
              <a:rPr lang="en-US" sz="2400" b="1" dirty="0" smtClean="0">
                <a:solidFill>
                  <a:schemeClr val="accent1"/>
                </a:solidFill>
              </a:rPr>
              <a:t>		WHERE </a:t>
            </a:r>
            <a:r>
              <a:rPr lang="en-US" sz="2400" b="1" dirty="0">
                <a:solidFill>
                  <a:schemeClr val="accent1"/>
                </a:solidFill>
              </a:rPr>
              <a:t>[Condition]) </a:t>
            </a:r>
          </a:p>
          <a:p>
            <a:pPr>
              <a:lnSpc>
                <a:spcPct val="170000"/>
              </a:lnSpc>
            </a:pPr>
            <a:r>
              <a:rPr lang="en-US" sz="2400" dirty="0"/>
              <a:t>[Comparison Operator] could be equality operators such as </a:t>
            </a:r>
            <a:r>
              <a:rPr lang="en-US" sz="2400" b="1" dirty="0"/>
              <a:t>=, &gt;, &lt;, &gt;=, &lt;=</a:t>
            </a:r>
            <a:r>
              <a:rPr lang="en-US" sz="2400" dirty="0"/>
              <a:t>. It can also be a text operator such as "LIKE</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4514" name="Picture 2"/>
          <p:cNvPicPr>
            <a:picLocks noChangeAspect="1" noChangeArrowheads="1"/>
          </p:cNvPicPr>
          <p:nvPr/>
        </p:nvPicPr>
        <p:blipFill>
          <a:blip r:embed="rId2" cstate="print"/>
          <a:srcRect/>
          <a:stretch>
            <a:fillRect/>
          </a:stretch>
        </p:blipFill>
        <p:spPr bwMode="auto">
          <a:xfrm>
            <a:off x="228600" y="990600"/>
            <a:ext cx="86868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074"/>
          <p:cNvSpPr>
            <a:spLocks noGrp="1" noChangeArrowheads="1"/>
          </p:cNvSpPr>
          <p:nvPr>
            <p:ph type="title"/>
          </p:nvPr>
        </p:nvSpPr>
        <p:spPr/>
        <p:txBody>
          <a:bodyPr/>
          <a:lstStyle/>
          <a:p>
            <a:r>
              <a:rPr lang="en-US"/>
              <a:t>Schema Used in Examples</a:t>
            </a:r>
          </a:p>
        </p:txBody>
      </p:sp>
      <p:pic>
        <p:nvPicPr>
          <p:cNvPr id="106499" name="Picture 3075"/>
          <p:cNvPicPr>
            <a:picLocks noChangeAspect="1" noChangeArrowheads="1"/>
          </p:cNvPicPr>
          <p:nvPr/>
        </p:nvPicPr>
        <p:blipFill>
          <a:blip r:embed="rId2" cstate="print"/>
          <a:srcRect l="900" t="23064" r="720" b="23062"/>
          <a:stretch>
            <a:fillRect/>
          </a:stretch>
        </p:blipFill>
        <p:spPr bwMode="auto">
          <a:xfrm>
            <a:off x="571500" y="1355725"/>
            <a:ext cx="7861300" cy="3228975"/>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lstStyle/>
          <a:p>
            <a:r>
              <a:rPr lang="en-US" dirty="0"/>
              <a:t>“In” Construct</a:t>
            </a:r>
          </a:p>
        </p:txBody>
      </p:sp>
      <p:sp>
        <p:nvSpPr>
          <p:cNvPr id="53251" name="Rectangle 3"/>
          <p:cNvSpPr>
            <a:spLocks noGrp="1" noChangeArrowheads="1"/>
          </p:cNvSpPr>
          <p:nvPr>
            <p:ph type="body" idx="1"/>
          </p:nvPr>
        </p:nvSpPr>
        <p:spPr>
          <a:xfrm>
            <a:off x="762000" y="990600"/>
            <a:ext cx="7661275" cy="917575"/>
          </a:xfrm>
        </p:spPr>
        <p:txBody>
          <a:bodyPr/>
          <a:lstStyle/>
          <a:p>
            <a:pPr>
              <a:tabLst>
                <a:tab pos="1027113" algn="l"/>
              </a:tabLst>
            </a:pPr>
            <a:r>
              <a:rPr lang="en-US" dirty="0"/>
              <a:t>Find all customers who have both an account and a loan at the bank.</a:t>
            </a:r>
          </a:p>
        </p:txBody>
      </p:sp>
      <p:sp>
        <p:nvSpPr>
          <p:cNvPr id="53252" name="Text Box 4"/>
          <p:cNvSpPr txBox="1">
            <a:spLocks noChangeArrowheads="1"/>
          </p:cNvSpPr>
          <p:nvPr/>
        </p:nvSpPr>
        <p:spPr bwMode="auto">
          <a:xfrm>
            <a:off x="758825" y="3595688"/>
            <a:ext cx="7688263" cy="641350"/>
          </a:xfrm>
          <a:prstGeom prst="rect">
            <a:avLst/>
          </a:prstGeom>
          <a:noFill/>
          <a:ln w="9525">
            <a:noFill/>
            <a:miter lim="800000"/>
            <a:headEnd/>
            <a:tailEnd/>
          </a:ln>
          <a:effectLst/>
        </p:spPr>
        <p:txBody>
          <a:bodyPr>
            <a:spAutoFit/>
          </a:bodyPr>
          <a:lstStyle/>
          <a:p>
            <a:pPr algn="l">
              <a:spcBef>
                <a:spcPct val="35000"/>
              </a:spcBef>
              <a:buClr>
                <a:schemeClr val="tx2"/>
              </a:buClr>
              <a:buSzPct val="90000"/>
              <a:buFont typeface="Monotype Sorts" pitchFamily="2" charset="2"/>
              <a:buChar char="n"/>
            </a:pPr>
            <a:r>
              <a:rPr kumimoji="1" lang="en-US" sz="1800" dirty="0"/>
              <a:t>   Find all customers who have a loan at the bank but do not have </a:t>
            </a:r>
            <a:br>
              <a:rPr kumimoji="1" lang="en-US" sz="1800" dirty="0"/>
            </a:br>
            <a:r>
              <a:rPr kumimoji="1" lang="en-US" sz="1800" dirty="0"/>
              <a:t>     an account at the bank</a:t>
            </a:r>
            <a:endParaRPr lang="en-US" sz="1800" dirty="0">
              <a:latin typeface="Times New Roman" pitchFamily="18" charset="0"/>
            </a:endParaRPr>
          </a:p>
        </p:txBody>
      </p:sp>
      <p:sp>
        <p:nvSpPr>
          <p:cNvPr id="53253" name="Text Box 5"/>
          <p:cNvSpPr txBox="1">
            <a:spLocks noChangeArrowheads="1"/>
          </p:cNvSpPr>
          <p:nvPr/>
        </p:nvSpPr>
        <p:spPr bwMode="auto">
          <a:xfrm>
            <a:off x="1470025" y="4519613"/>
            <a:ext cx="6635750" cy="1190625"/>
          </a:xfrm>
          <a:prstGeom prst="rect">
            <a:avLst/>
          </a:prstGeom>
          <a:noFill/>
          <a:ln w="9525">
            <a:noFill/>
            <a:miter lim="800000"/>
            <a:headEnd/>
            <a:tailEnd/>
          </a:ln>
          <a:effectLst/>
        </p:spPr>
        <p:txBody>
          <a:bodyPr wrap="none">
            <a:spAutoFit/>
          </a:bodyPr>
          <a:lstStyle/>
          <a:p>
            <a:pPr algn="l">
              <a:spcBef>
                <a:spcPct val="35000"/>
              </a:spcBef>
              <a:buClr>
                <a:schemeClr val="tx2"/>
              </a:buClr>
              <a:buSzPct val="90000"/>
              <a:buFont typeface="Monotype Sorts" pitchFamily="2" charset="2"/>
              <a:buNone/>
            </a:pPr>
            <a:r>
              <a:rPr kumimoji="1" lang="en-US" sz="1800" b="1" dirty="0"/>
              <a:t>select distinct </a:t>
            </a:r>
            <a:r>
              <a:rPr kumimoji="1" lang="en-US" sz="1800" i="1" dirty="0"/>
              <a:t>customer_name</a:t>
            </a:r>
            <a:br>
              <a:rPr kumimoji="1" lang="en-US" sz="1800" i="1" dirty="0"/>
            </a:br>
            <a:r>
              <a:rPr kumimoji="1" lang="en-US" sz="1800" i="1" dirty="0"/>
              <a:t>	</a:t>
            </a:r>
            <a:r>
              <a:rPr kumimoji="1" lang="en-US" sz="1800" b="1" dirty="0"/>
              <a:t>from </a:t>
            </a:r>
            <a:r>
              <a:rPr kumimoji="1" lang="en-US" sz="1800" i="1" dirty="0"/>
              <a:t>borrower</a:t>
            </a:r>
            <a:br>
              <a:rPr kumimoji="1" lang="en-US" sz="1800" i="1" dirty="0"/>
            </a:br>
            <a:r>
              <a:rPr kumimoji="1" lang="en-US" sz="1800" i="1" dirty="0"/>
              <a:t>	</a:t>
            </a:r>
            <a:r>
              <a:rPr kumimoji="1" lang="en-US" sz="1800" b="1" dirty="0"/>
              <a:t>where </a:t>
            </a:r>
            <a:r>
              <a:rPr kumimoji="1" lang="en-US" sz="1800" i="1" dirty="0"/>
              <a:t>customer_name </a:t>
            </a:r>
            <a:r>
              <a:rPr kumimoji="1" lang="en-US" sz="1800" b="1" dirty="0"/>
              <a:t>not in </a:t>
            </a:r>
            <a:r>
              <a:rPr kumimoji="1" lang="en-US" sz="1800" dirty="0"/>
              <a:t>(</a:t>
            </a:r>
            <a:r>
              <a:rPr kumimoji="1" lang="en-US" sz="1800" b="1" dirty="0"/>
              <a:t>select </a:t>
            </a:r>
            <a:r>
              <a:rPr kumimoji="1" lang="en-US" sz="1800" i="1" dirty="0"/>
              <a:t>customer_name</a:t>
            </a:r>
            <a:br>
              <a:rPr kumimoji="1" lang="en-US" sz="1800" i="1" dirty="0"/>
            </a:br>
            <a:r>
              <a:rPr kumimoji="1" lang="en-US" sz="1800" i="1" dirty="0"/>
              <a:t>                                                                 </a:t>
            </a:r>
            <a:r>
              <a:rPr kumimoji="1" lang="en-US" sz="1800" b="1" dirty="0"/>
              <a:t>from </a:t>
            </a:r>
            <a:r>
              <a:rPr kumimoji="1" lang="en-US" sz="1800" i="1" dirty="0"/>
              <a:t>depositor </a:t>
            </a:r>
            <a:r>
              <a:rPr kumimoji="1" lang="en-US" sz="1800" dirty="0"/>
              <a:t>)</a:t>
            </a:r>
            <a:endParaRPr lang="en-US" sz="1800" dirty="0">
              <a:latin typeface="Times New Roman" pitchFamily="18" charset="0"/>
            </a:endParaRPr>
          </a:p>
        </p:txBody>
      </p:sp>
      <p:sp>
        <p:nvSpPr>
          <p:cNvPr id="53254" name="Text Box 6"/>
          <p:cNvSpPr txBox="1">
            <a:spLocks noChangeArrowheads="1"/>
          </p:cNvSpPr>
          <p:nvPr/>
        </p:nvSpPr>
        <p:spPr bwMode="auto">
          <a:xfrm>
            <a:off x="1849438" y="1952625"/>
            <a:ext cx="6216650" cy="1190625"/>
          </a:xfrm>
          <a:prstGeom prst="rect">
            <a:avLst/>
          </a:prstGeom>
          <a:noFill/>
          <a:ln w="9525">
            <a:noFill/>
            <a:miter lim="800000"/>
            <a:headEnd/>
            <a:tailEnd/>
          </a:ln>
          <a:effectLst/>
        </p:spPr>
        <p:txBody>
          <a:bodyPr wrap="none">
            <a:spAutoFit/>
          </a:bodyPr>
          <a:lstStyle/>
          <a:p>
            <a:pPr algn="l">
              <a:spcBef>
                <a:spcPct val="35000"/>
              </a:spcBef>
              <a:buClr>
                <a:schemeClr val="tx2"/>
              </a:buClr>
              <a:buSzPct val="90000"/>
              <a:buFont typeface="Monotype Sorts" pitchFamily="2" charset="2"/>
              <a:buNone/>
            </a:pPr>
            <a:r>
              <a:rPr kumimoji="1" lang="en-US" sz="1800" b="1" dirty="0"/>
              <a:t>select distinct</a:t>
            </a:r>
            <a:r>
              <a:rPr kumimoji="1" lang="en-US" sz="1800" i="1" dirty="0"/>
              <a:t> customer_name</a:t>
            </a:r>
            <a:br>
              <a:rPr kumimoji="1" lang="en-US" sz="1800" i="1" dirty="0"/>
            </a:br>
            <a:r>
              <a:rPr kumimoji="1" lang="en-US" sz="1800" i="1" dirty="0"/>
              <a:t>	</a:t>
            </a:r>
            <a:r>
              <a:rPr kumimoji="1" lang="en-US" sz="1800" b="1" dirty="0"/>
              <a:t>from </a:t>
            </a:r>
            <a:r>
              <a:rPr kumimoji="1" lang="en-US" sz="1800" i="1" dirty="0"/>
              <a:t>borrower</a:t>
            </a:r>
            <a:br>
              <a:rPr kumimoji="1" lang="en-US" sz="1800" i="1" dirty="0"/>
            </a:br>
            <a:r>
              <a:rPr kumimoji="1" lang="en-US" sz="1800" i="1" dirty="0"/>
              <a:t>	</a:t>
            </a:r>
            <a:r>
              <a:rPr kumimoji="1" lang="en-US" sz="1800" b="1" dirty="0"/>
              <a:t>where </a:t>
            </a:r>
            <a:r>
              <a:rPr kumimoji="1" lang="en-US" sz="1800" i="1" dirty="0"/>
              <a:t>customer_name </a:t>
            </a:r>
            <a:r>
              <a:rPr kumimoji="1" lang="en-US" sz="1800" b="1" dirty="0"/>
              <a:t>in </a:t>
            </a:r>
            <a:r>
              <a:rPr kumimoji="1" lang="en-US" sz="1800" dirty="0"/>
              <a:t>(</a:t>
            </a:r>
            <a:r>
              <a:rPr kumimoji="1" lang="en-US" sz="1800" b="1" dirty="0"/>
              <a:t>select</a:t>
            </a:r>
            <a:r>
              <a:rPr kumimoji="1" lang="en-US" sz="1800" i="1" dirty="0"/>
              <a:t> customer_name</a:t>
            </a:r>
            <a:br>
              <a:rPr kumimoji="1" lang="en-US" sz="1800" i="1" dirty="0"/>
            </a:br>
            <a:r>
              <a:rPr kumimoji="1" lang="en-US" sz="1800" i="1" dirty="0"/>
              <a:t>                                                       </a:t>
            </a:r>
            <a:r>
              <a:rPr kumimoji="1" lang="en-US" sz="1800" b="1" dirty="0"/>
              <a:t>from</a:t>
            </a:r>
            <a:r>
              <a:rPr kumimoji="1" lang="en-US" sz="1800" b="1" i="1" dirty="0"/>
              <a:t> </a:t>
            </a:r>
            <a:r>
              <a:rPr kumimoji="1" lang="en-US" sz="1800" i="1" dirty="0"/>
              <a:t>depositor </a:t>
            </a:r>
            <a:r>
              <a:rPr kumimoji="1" lang="en-US" sz="1800" dirty="0"/>
              <a:t>)</a:t>
            </a:r>
            <a:endParaRPr lang="en-US" sz="1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GB" dirty="0" smtClean="0"/>
              <a:t>Join Types</a:t>
            </a:r>
          </a:p>
        </p:txBody>
      </p:sp>
      <p:sp>
        <p:nvSpPr>
          <p:cNvPr id="23557" name="Rectangle 3"/>
          <p:cNvSpPr>
            <a:spLocks noGrp="1" noChangeArrowheads="1"/>
          </p:cNvSpPr>
          <p:nvPr>
            <p:ph type="body" idx="1"/>
          </p:nvPr>
        </p:nvSpPr>
        <p:spPr/>
        <p:txBody>
          <a:bodyPr>
            <a:normAutofit/>
          </a:bodyPr>
          <a:lstStyle/>
          <a:p>
            <a:pPr>
              <a:buFontTx/>
              <a:buNone/>
            </a:pPr>
            <a:r>
              <a:rPr lang="en-GB" dirty="0" smtClean="0"/>
              <a:t>(SQL) Joins can be classified into the following categories :</a:t>
            </a:r>
          </a:p>
          <a:p>
            <a:r>
              <a:rPr lang="en-GB" dirty="0" smtClean="0"/>
              <a:t>Cartesian Products</a:t>
            </a:r>
          </a:p>
          <a:p>
            <a:r>
              <a:rPr lang="en-GB" dirty="0" smtClean="0"/>
              <a:t>Inner Joins (Equijoins)</a:t>
            </a:r>
          </a:p>
          <a:p>
            <a:r>
              <a:rPr lang="en-GB" dirty="0" smtClean="0"/>
              <a:t>Self Joins</a:t>
            </a:r>
          </a:p>
          <a:p>
            <a:r>
              <a:rPr lang="en-GB" dirty="0" smtClean="0"/>
              <a:t>Outer Joins (Left, Right and Full)</a:t>
            </a:r>
          </a:p>
          <a:p>
            <a:pPr>
              <a:buNone/>
            </a:pPr>
            <a:r>
              <a:rPr lang="en-US" dirty="0" smtClean="0"/>
              <a:t>	</a:t>
            </a:r>
          </a:p>
          <a:p>
            <a:pPr>
              <a:buNone/>
            </a:pPr>
            <a:r>
              <a:rPr lang="en-US" dirty="0" smtClean="0"/>
              <a:t>	Note: As a special case, a table (base table, view, or 	   joined table) can JOIN to itself in a </a:t>
            </a:r>
            <a:r>
              <a:rPr lang="en-US" i="1" dirty="0" smtClean="0"/>
              <a:t>self-join</a:t>
            </a:r>
            <a:r>
              <a:rPr lang="en-US" dirty="0" smtClean="0"/>
              <a:t>.</a:t>
            </a:r>
            <a:endParaRPr lang="en-GB"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968" name="Group 176"/>
          <p:cNvGraphicFramePr>
            <a:graphicFrameLocks noGrp="1"/>
          </p:cNvGraphicFramePr>
          <p:nvPr>
            <p:ph sz="half" idx="1"/>
          </p:nvPr>
        </p:nvGraphicFramePr>
        <p:xfrm>
          <a:off x="381000" y="838200"/>
          <a:ext cx="4038600" cy="1981200"/>
        </p:xfrm>
        <a:graphic>
          <a:graphicData uri="http://schemas.openxmlformats.org/drawingml/2006/table">
            <a:tbl>
              <a:tblPr/>
              <a:tblGrid>
                <a:gridCol w="1503363"/>
                <a:gridCol w="955675"/>
                <a:gridCol w="1579562"/>
              </a:tblGrid>
              <a:tr h="3970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Times New Roman" pitchFamily="18" charset="0"/>
                        </a:rPr>
                        <a:t>Store name</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Times New Roman" pitchFamily="18" charset="0"/>
                        </a:rPr>
                        <a:t>Sales</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Times New Roman" pitchFamily="18" charset="0"/>
                        </a:rPr>
                        <a:t>Date</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506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Los Angeles</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$1500</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Jan-05-1999</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70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San Diego</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$250</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Jan-07-1999</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506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Los Angeles</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$300</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Jan-08-1999</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70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Boston</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$700</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Jan-08-1999</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62060" name="Group 268"/>
          <p:cNvGraphicFramePr>
            <a:graphicFrameLocks noGrp="1"/>
          </p:cNvGraphicFramePr>
          <p:nvPr>
            <p:ph sz="quarter" idx="2"/>
          </p:nvPr>
        </p:nvGraphicFramePr>
        <p:xfrm>
          <a:off x="4648200" y="838199"/>
          <a:ext cx="4038600" cy="1981201"/>
        </p:xfrm>
        <a:graphic>
          <a:graphicData uri="http://schemas.openxmlformats.org/drawingml/2006/table">
            <a:tbl>
              <a:tblPr/>
              <a:tblGrid>
                <a:gridCol w="2179638"/>
                <a:gridCol w="1858962"/>
              </a:tblGrid>
              <a:tr h="38780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err="1" smtClean="0">
                          <a:ln>
                            <a:noFill/>
                          </a:ln>
                          <a:solidFill>
                            <a:schemeClr val="tx1"/>
                          </a:solidFill>
                          <a:effectLst/>
                          <a:latin typeface="Verdana" pitchFamily="34" charset="0"/>
                          <a:cs typeface="Times New Roman" pitchFamily="18" charset="0"/>
                        </a:rPr>
                        <a:t>Region_name</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err="1" smtClean="0">
                          <a:ln>
                            <a:noFill/>
                          </a:ln>
                          <a:solidFill>
                            <a:schemeClr val="tx1"/>
                          </a:solidFill>
                          <a:effectLst/>
                          <a:latin typeface="Verdana" pitchFamily="34" charset="0"/>
                          <a:cs typeface="Times New Roman" pitchFamily="18" charset="0"/>
                        </a:rPr>
                        <a:t>Store_name</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722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East</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Boston</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94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East</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New York</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722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West</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Los Angeles</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94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West</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San Diego</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1978" name="Rectangle 186"/>
          <p:cNvSpPr>
            <a:spLocks noChangeArrowheads="1"/>
          </p:cNvSpPr>
          <p:nvPr/>
        </p:nvSpPr>
        <p:spPr bwMode="auto">
          <a:xfrm>
            <a:off x="457200" y="457200"/>
            <a:ext cx="2519363" cy="366713"/>
          </a:xfrm>
          <a:prstGeom prst="rect">
            <a:avLst/>
          </a:prstGeom>
          <a:noFill/>
          <a:ln w="9525">
            <a:noFill/>
            <a:miter lim="800000"/>
            <a:headEnd/>
            <a:tailEnd/>
          </a:ln>
          <a:effectLst/>
        </p:spPr>
        <p:txBody>
          <a:bodyPr wrap="none" anchor="ctr">
            <a:spAutoFit/>
          </a:bodyPr>
          <a:lstStyle/>
          <a:p>
            <a:pPr eaLnBrk="1" hangingPunct="1"/>
            <a:r>
              <a:rPr lang="en-US"/>
              <a:t>Table </a:t>
            </a:r>
            <a:r>
              <a:rPr lang="en-US" b="1" i="1"/>
              <a:t>Store_Information</a:t>
            </a:r>
          </a:p>
        </p:txBody>
      </p:sp>
      <p:sp>
        <p:nvSpPr>
          <p:cNvPr id="162045" name="Rectangle 253"/>
          <p:cNvSpPr>
            <a:spLocks noChangeArrowheads="1"/>
          </p:cNvSpPr>
          <p:nvPr/>
        </p:nvSpPr>
        <p:spPr bwMode="auto">
          <a:xfrm>
            <a:off x="5105400" y="457200"/>
            <a:ext cx="1865313" cy="366713"/>
          </a:xfrm>
          <a:prstGeom prst="rect">
            <a:avLst/>
          </a:prstGeom>
          <a:noFill/>
          <a:ln w="9525">
            <a:noFill/>
            <a:miter lim="800000"/>
            <a:headEnd/>
            <a:tailEnd/>
          </a:ln>
          <a:effectLst/>
        </p:spPr>
        <p:txBody>
          <a:bodyPr wrap="none" anchor="ctr">
            <a:spAutoFit/>
          </a:bodyPr>
          <a:lstStyle/>
          <a:p>
            <a:pPr eaLnBrk="1" hangingPunct="1"/>
            <a:r>
              <a:rPr lang="en-US" dirty="0"/>
              <a:t>Table </a:t>
            </a:r>
            <a:r>
              <a:rPr lang="en-US" b="1" i="1" dirty="0"/>
              <a:t>Geography</a:t>
            </a:r>
            <a:r>
              <a:rPr lang="en-US" dirty="0"/>
              <a:t> </a:t>
            </a:r>
          </a:p>
        </p:txBody>
      </p:sp>
      <p:sp>
        <p:nvSpPr>
          <p:cNvPr id="162046" name="Rectangle 254"/>
          <p:cNvSpPr>
            <a:spLocks noChangeArrowheads="1"/>
          </p:cNvSpPr>
          <p:nvPr/>
        </p:nvSpPr>
        <p:spPr bwMode="auto">
          <a:xfrm>
            <a:off x="457200" y="3128963"/>
            <a:ext cx="7391400" cy="1803400"/>
          </a:xfrm>
          <a:prstGeom prst="rect">
            <a:avLst/>
          </a:prstGeom>
          <a:noFill/>
          <a:ln w="9525">
            <a:noFill/>
            <a:miter lim="800000"/>
            <a:headEnd/>
            <a:tailEnd/>
          </a:ln>
          <a:effectLst/>
        </p:spPr>
        <p:txBody>
          <a:bodyPr anchor="ctr">
            <a:spAutoFit/>
          </a:bodyPr>
          <a:lstStyle/>
          <a:p>
            <a:r>
              <a:rPr lang="en-US" sz="1600" dirty="0" smtClean="0">
                <a:latin typeface="Arial" charset="0"/>
              </a:rPr>
              <a:t>Find the sales </a:t>
            </a:r>
            <a:r>
              <a:rPr lang="en-US" sz="1600" dirty="0">
                <a:latin typeface="Arial" charset="0"/>
              </a:rPr>
              <a:t>of all stores in the West region. To do so, we use the following SQL statement: </a:t>
            </a:r>
          </a:p>
          <a:p>
            <a:endParaRPr lang="en-US" sz="1600" dirty="0">
              <a:latin typeface="Arial" charset="0"/>
            </a:endParaRPr>
          </a:p>
          <a:p>
            <a:r>
              <a:rPr lang="en-US" sz="1600" b="1" dirty="0">
                <a:solidFill>
                  <a:srgbClr val="0070C0"/>
                </a:solidFill>
                <a:latin typeface="Arial" charset="0"/>
              </a:rPr>
              <a:t>SELECT SUM(Sales) FROM </a:t>
            </a:r>
            <a:r>
              <a:rPr lang="en-US" sz="1600" b="1" dirty="0" err="1">
                <a:solidFill>
                  <a:srgbClr val="0070C0"/>
                </a:solidFill>
                <a:latin typeface="Arial" charset="0"/>
              </a:rPr>
              <a:t>Store_Information</a:t>
            </a:r>
            <a:r>
              <a:rPr lang="en-US" sz="1600" b="1" dirty="0">
                <a:solidFill>
                  <a:srgbClr val="0070C0"/>
                </a:solidFill>
                <a:latin typeface="Arial" charset="0"/>
              </a:rPr>
              <a:t/>
            </a:r>
            <a:br>
              <a:rPr lang="en-US" sz="1600" b="1" dirty="0">
                <a:solidFill>
                  <a:srgbClr val="0070C0"/>
                </a:solidFill>
                <a:latin typeface="Arial" charset="0"/>
              </a:rPr>
            </a:br>
            <a:r>
              <a:rPr lang="en-US" sz="1600" b="1" dirty="0" smtClean="0">
                <a:solidFill>
                  <a:srgbClr val="0070C0"/>
                </a:solidFill>
                <a:latin typeface="Arial" charset="0"/>
              </a:rPr>
              <a:t>	WHERE </a:t>
            </a:r>
            <a:r>
              <a:rPr lang="en-US" sz="1600" b="1" dirty="0" err="1" smtClean="0">
                <a:solidFill>
                  <a:srgbClr val="0070C0"/>
                </a:solidFill>
                <a:latin typeface="Arial" charset="0"/>
              </a:rPr>
              <a:t>Store_name</a:t>
            </a:r>
            <a:r>
              <a:rPr lang="en-US" sz="1600" b="1" dirty="0" smtClean="0">
                <a:solidFill>
                  <a:srgbClr val="0070C0"/>
                </a:solidFill>
                <a:latin typeface="Arial" charset="0"/>
              </a:rPr>
              <a:t> IN</a:t>
            </a:r>
            <a:br>
              <a:rPr lang="en-US" sz="1600" b="1" dirty="0" smtClean="0">
                <a:solidFill>
                  <a:srgbClr val="0070C0"/>
                </a:solidFill>
                <a:latin typeface="Arial" charset="0"/>
              </a:rPr>
            </a:br>
            <a:r>
              <a:rPr lang="en-US" sz="1600" b="1" dirty="0" smtClean="0">
                <a:solidFill>
                  <a:srgbClr val="0070C0"/>
                </a:solidFill>
                <a:latin typeface="Arial" charset="0"/>
              </a:rPr>
              <a:t>	(SELECT </a:t>
            </a:r>
            <a:r>
              <a:rPr lang="en-US" sz="1600" b="1" dirty="0" err="1" smtClean="0">
                <a:solidFill>
                  <a:srgbClr val="0070C0"/>
                </a:solidFill>
                <a:latin typeface="Arial" charset="0"/>
              </a:rPr>
              <a:t>store_name</a:t>
            </a:r>
            <a:r>
              <a:rPr lang="en-US" sz="1600" b="1" dirty="0" smtClean="0">
                <a:solidFill>
                  <a:srgbClr val="0070C0"/>
                </a:solidFill>
                <a:latin typeface="Arial" charset="0"/>
              </a:rPr>
              <a:t> FROM Geography </a:t>
            </a:r>
            <a:br>
              <a:rPr lang="en-US" sz="1600" b="1" dirty="0" smtClean="0">
                <a:solidFill>
                  <a:srgbClr val="0070C0"/>
                </a:solidFill>
                <a:latin typeface="Arial" charset="0"/>
              </a:rPr>
            </a:br>
            <a:r>
              <a:rPr lang="en-US" sz="1600" b="1" dirty="0" smtClean="0">
                <a:solidFill>
                  <a:srgbClr val="0070C0"/>
                </a:solidFill>
                <a:latin typeface="Arial" charset="0"/>
              </a:rPr>
              <a:t>		WHERE </a:t>
            </a:r>
            <a:r>
              <a:rPr lang="en-US" sz="1600" b="1" dirty="0" err="1" smtClean="0">
                <a:solidFill>
                  <a:srgbClr val="0070C0"/>
                </a:solidFill>
                <a:latin typeface="Arial" charset="0"/>
              </a:rPr>
              <a:t>region_name</a:t>
            </a:r>
            <a:r>
              <a:rPr lang="en-US" sz="1600" b="1" dirty="0" smtClean="0">
                <a:solidFill>
                  <a:srgbClr val="0070C0"/>
                </a:solidFill>
                <a:latin typeface="Arial" charset="0"/>
              </a:rPr>
              <a:t> = 'West') </a:t>
            </a:r>
            <a:endParaRPr lang="en-US" sz="1600" b="1" dirty="0">
              <a:solidFill>
                <a:srgbClr val="0070C0"/>
              </a:solidFill>
              <a:latin typeface="Arial" charset="0"/>
            </a:endParaRPr>
          </a:p>
        </p:txBody>
      </p:sp>
      <p:graphicFrame>
        <p:nvGraphicFramePr>
          <p:cNvPr id="162062" name="Group 270"/>
          <p:cNvGraphicFramePr>
            <a:graphicFrameLocks noGrp="1"/>
          </p:cNvGraphicFramePr>
          <p:nvPr>
            <p:ph sz="quarter" idx="3"/>
          </p:nvPr>
        </p:nvGraphicFramePr>
        <p:xfrm>
          <a:off x="6858000" y="3962400"/>
          <a:ext cx="1676400" cy="792163"/>
        </p:xfrm>
        <a:graphic>
          <a:graphicData uri="http://schemas.openxmlformats.org/drawingml/2006/table">
            <a:tbl>
              <a:tblPr/>
              <a:tblGrid>
                <a:gridCol w="1676400"/>
              </a:tblGrid>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accent4">
                              <a:lumMod val="50000"/>
                            </a:schemeClr>
                          </a:solidFill>
                          <a:effectLst/>
                          <a:latin typeface="Arial" charset="0"/>
                          <a:cs typeface="Times New Roman" pitchFamily="18" charset="0"/>
                        </a:rPr>
                        <a:t>SUM(Sales)</a:t>
                      </a:r>
                      <a:endParaRPr kumimoji="0" lang="en-US" sz="1400" b="0" i="0" u="none" strike="noStrike" cap="none" normalizeH="0" baseline="0" dirty="0" smtClean="0">
                        <a:ln>
                          <a:noFill/>
                        </a:ln>
                        <a:solidFill>
                          <a:schemeClr val="accent4">
                            <a:lumMod val="50000"/>
                          </a:schemeClr>
                        </a:solidFill>
                        <a:effectLst/>
                        <a:latin typeface="Arial" charset="0"/>
                      </a:endParaRPr>
                    </a:p>
                  </a:txBody>
                  <a:tcPr anchor="ctr" horzOverflow="overflow">
                    <a:lnL cap="flat">
                      <a:noFill/>
                    </a:lnL>
                    <a:lnR cap="flat">
                      <a:noFill/>
                    </a:lnR>
                    <a:lnT cap="flat">
                      <a:noFill/>
                    </a:lnT>
                    <a:lnB>
                      <a:noFill/>
                    </a:lnB>
                    <a:lnTlToBr>
                      <a:noFill/>
                    </a:lnTlToBr>
                    <a:lnBlToTr>
                      <a:noFill/>
                    </a:lnBlToTr>
                    <a:noFill/>
                  </a:tcPr>
                </a:tc>
              </a:tr>
              <a:tr h="3952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accent4">
                              <a:lumMod val="50000"/>
                            </a:schemeClr>
                          </a:solidFill>
                          <a:effectLst/>
                          <a:latin typeface="Arial" charset="0"/>
                          <a:cs typeface="Times New Roman" pitchFamily="18" charset="0"/>
                        </a:rPr>
                        <a:t>2050</a:t>
                      </a:r>
                      <a:endParaRPr kumimoji="0" lang="en-US" sz="1400" b="0" i="0" u="none" strike="noStrike" cap="none" normalizeH="0" baseline="0" dirty="0" smtClean="0">
                        <a:ln>
                          <a:noFill/>
                        </a:ln>
                        <a:solidFill>
                          <a:schemeClr val="accent4">
                            <a:lumMod val="50000"/>
                          </a:schemeClr>
                        </a:solidFill>
                        <a:effectLst/>
                        <a:latin typeface="Arial" charset="0"/>
                      </a:endParaRPr>
                    </a:p>
                  </a:txBody>
                  <a:tcPr anchor="ctr" horzOverflow="overflow">
                    <a:lnL cap="flat">
                      <a:noFill/>
                    </a:lnL>
                    <a:lnR cap="flat">
                      <a:noFill/>
                    </a:lnR>
                    <a:lnT>
                      <a:noFill/>
                    </a:lnT>
                    <a:lnB cap="flat">
                      <a:noFill/>
                    </a:lnB>
                    <a:lnTlToBr>
                      <a:noFill/>
                    </a:lnTlToBr>
                    <a:lnBlToTr>
                      <a:noFill/>
                    </a:lnBlToTr>
                    <a:noFill/>
                  </a:tcPr>
                </a:tc>
              </a:tr>
            </a:tbl>
          </a:graphicData>
        </a:graphic>
      </p:graphicFrame>
      <p:sp>
        <p:nvSpPr>
          <p:cNvPr id="162063" name="Rectangle 271"/>
          <p:cNvSpPr>
            <a:spLocks noChangeArrowheads="1"/>
          </p:cNvSpPr>
          <p:nvPr/>
        </p:nvSpPr>
        <p:spPr bwMode="auto">
          <a:xfrm rot="10800000" flipV="1">
            <a:off x="608013" y="5341938"/>
            <a:ext cx="8231187" cy="915987"/>
          </a:xfrm>
          <a:prstGeom prst="rect">
            <a:avLst/>
          </a:prstGeom>
          <a:noFill/>
          <a:ln w="9525">
            <a:noFill/>
            <a:miter lim="800000"/>
            <a:headEnd/>
            <a:tailEnd/>
          </a:ln>
          <a:effectLst/>
        </p:spPr>
        <p:txBody>
          <a:bodyPr anchor="ctr">
            <a:spAutoFit/>
          </a:bodyPr>
          <a:lstStyle/>
          <a:p>
            <a:pPr eaLnBrk="1" hangingPunct="1"/>
            <a:r>
              <a:rPr lang="en-US" dirty="0"/>
              <a:t>In this example, instead of joining the two tables directly and then adding up only the sales amount for stores in the West region, we first use the </a:t>
            </a:r>
            <a:r>
              <a:rPr lang="en-US" dirty="0" err="1"/>
              <a:t>subquery</a:t>
            </a:r>
            <a:r>
              <a:rPr lang="en-US" dirty="0"/>
              <a:t> to find out which stores are in the West region, and then we sum up the sales amount for these stores. </a:t>
            </a:r>
          </a:p>
        </p:txBody>
      </p:sp>
      <p:sp>
        <p:nvSpPr>
          <p:cNvPr id="9" name="Right Arrow 8"/>
          <p:cNvSpPr/>
          <p:nvPr/>
        </p:nvSpPr>
        <p:spPr>
          <a:xfrm>
            <a:off x="5791200" y="42672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52450" y="9525"/>
            <a:ext cx="8077200" cy="609600"/>
          </a:xfrm>
        </p:spPr>
        <p:txBody>
          <a:bodyPr>
            <a:normAutofit fontScale="90000"/>
          </a:bodyPr>
          <a:lstStyle/>
          <a:p>
            <a:r>
              <a:rPr lang="en-US"/>
              <a:t>“Some” Construct</a:t>
            </a:r>
          </a:p>
        </p:txBody>
      </p:sp>
      <p:sp>
        <p:nvSpPr>
          <p:cNvPr id="57347" name="Rectangle 3"/>
          <p:cNvSpPr>
            <a:spLocks noGrp="1" noChangeArrowheads="1"/>
          </p:cNvSpPr>
          <p:nvPr>
            <p:ph type="body" idx="1"/>
          </p:nvPr>
        </p:nvSpPr>
        <p:spPr>
          <a:xfrm>
            <a:off x="739775" y="1106488"/>
            <a:ext cx="7661275" cy="766762"/>
          </a:xfrm>
        </p:spPr>
        <p:txBody>
          <a:bodyPr>
            <a:normAutofit fontScale="92500" lnSpcReduction="10000"/>
          </a:bodyPr>
          <a:lstStyle/>
          <a:p>
            <a:pPr defTabSz="915988">
              <a:tabLst>
                <a:tab pos="1830388" algn="l"/>
              </a:tabLst>
            </a:pPr>
            <a:r>
              <a:rPr lang="en-US" dirty="0"/>
              <a:t>Find all branches that have greater assets than some branch located in Brooklyn.</a:t>
            </a:r>
          </a:p>
        </p:txBody>
      </p:sp>
      <p:sp>
        <p:nvSpPr>
          <p:cNvPr id="57348" name="Text Box 4"/>
          <p:cNvSpPr txBox="1">
            <a:spLocks noChangeArrowheads="1"/>
          </p:cNvSpPr>
          <p:nvPr/>
        </p:nvSpPr>
        <p:spPr bwMode="auto">
          <a:xfrm>
            <a:off x="739775" y="3411538"/>
            <a:ext cx="7235825" cy="366712"/>
          </a:xfrm>
          <a:prstGeom prst="rect">
            <a:avLst/>
          </a:prstGeom>
          <a:noFill/>
          <a:ln w="9525">
            <a:noFill/>
            <a:miter lim="800000"/>
            <a:headEnd/>
            <a:tailEnd/>
          </a:ln>
          <a:effectLst/>
        </p:spPr>
        <p:txBody>
          <a:bodyPr>
            <a:spAutoFit/>
          </a:bodyPr>
          <a:lstStyle/>
          <a:p>
            <a:pPr algn="l">
              <a:spcBef>
                <a:spcPct val="35000"/>
              </a:spcBef>
              <a:buClr>
                <a:schemeClr val="tx2"/>
              </a:buClr>
              <a:buSzPct val="90000"/>
              <a:buFont typeface="Monotype Sorts" pitchFamily="2" charset="2"/>
              <a:buChar char="n"/>
            </a:pPr>
            <a:r>
              <a:rPr kumimoji="1" lang="en-US" sz="1800"/>
              <a:t>  Same query using &gt; </a:t>
            </a:r>
            <a:r>
              <a:rPr kumimoji="1" lang="en-US" sz="1800" b="1"/>
              <a:t>some</a:t>
            </a:r>
            <a:r>
              <a:rPr kumimoji="1" lang="en-US" sz="1800"/>
              <a:t> clause</a:t>
            </a:r>
            <a:endParaRPr lang="en-US" sz="1800">
              <a:latin typeface="Times New Roman" pitchFamily="18" charset="0"/>
            </a:endParaRPr>
          </a:p>
        </p:txBody>
      </p:sp>
      <p:sp>
        <p:nvSpPr>
          <p:cNvPr id="57349" name="Text Box 5"/>
          <p:cNvSpPr txBox="1">
            <a:spLocks noChangeArrowheads="1"/>
          </p:cNvSpPr>
          <p:nvPr/>
        </p:nvSpPr>
        <p:spPr bwMode="auto">
          <a:xfrm>
            <a:off x="1824038" y="3970338"/>
            <a:ext cx="5346700" cy="1739900"/>
          </a:xfrm>
          <a:prstGeom prst="rect">
            <a:avLst/>
          </a:prstGeom>
          <a:noFill/>
          <a:ln w="9525">
            <a:noFill/>
            <a:miter lim="800000"/>
            <a:headEnd/>
            <a:tailEnd/>
          </a:ln>
          <a:effectLst/>
        </p:spPr>
        <p:txBody>
          <a:bodyPr wrap="none">
            <a:spAutoFit/>
          </a:bodyPr>
          <a:lstStyle/>
          <a:p>
            <a:pPr algn="l">
              <a:spcBef>
                <a:spcPct val="35000"/>
              </a:spcBef>
              <a:buClr>
                <a:schemeClr val="tx2"/>
              </a:buClr>
              <a:buSzPct val="90000"/>
              <a:buFont typeface="Monotype Sorts" pitchFamily="2" charset="2"/>
              <a:buNone/>
            </a:pPr>
            <a:r>
              <a:rPr kumimoji="1" lang="en-US" sz="1800" b="1"/>
              <a:t>select</a:t>
            </a:r>
            <a:r>
              <a:rPr kumimoji="1" lang="en-US" sz="1800" i="1"/>
              <a:t> branch_name</a:t>
            </a:r>
            <a:br>
              <a:rPr kumimoji="1" lang="en-US" sz="1800" i="1"/>
            </a:br>
            <a:r>
              <a:rPr kumimoji="1" lang="en-US" sz="1800" i="1"/>
              <a:t>	</a:t>
            </a:r>
            <a:r>
              <a:rPr kumimoji="1" lang="en-US" sz="1800" b="1"/>
              <a:t>from </a:t>
            </a:r>
            <a:r>
              <a:rPr kumimoji="1" lang="en-US" sz="1800" i="1"/>
              <a:t>branch</a:t>
            </a:r>
            <a:br>
              <a:rPr kumimoji="1" lang="en-US" sz="1800" i="1"/>
            </a:br>
            <a:r>
              <a:rPr kumimoji="1" lang="en-US" sz="1800" i="1"/>
              <a:t>	</a:t>
            </a:r>
            <a:r>
              <a:rPr kumimoji="1" lang="en-US" sz="1800" b="1"/>
              <a:t>where </a:t>
            </a:r>
            <a:r>
              <a:rPr kumimoji="1" lang="en-US" sz="1800" i="1"/>
              <a:t>assets &gt; </a:t>
            </a:r>
            <a:r>
              <a:rPr kumimoji="1" lang="en-US" sz="1800" b="1"/>
              <a:t>some</a:t>
            </a:r>
            <a:br>
              <a:rPr kumimoji="1" lang="en-US" sz="1800" b="1"/>
            </a:br>
            <a:r>
              <a:rPr kumimoji="1" lang="en-US" sz="1800" b="1"/>
              <a:t>	 	(select </a:t>
            </a:r>
            <a:r>
              <a:rPr kumimoji="1" lang="en-US" sz="1800" i="1"/>
              <a:t>assets</a:t>
            </a:r>
            <a:br>
              <a:rPr kumimoji="1" lang="en-US" sz="1800" i="1"/>
            </a:br>
            <a:r>
              <a:rPr kumimoji="1" lang="en-US" sz="1800" i="1"/>
              <a:t>	 	 </a:t>
            </a:r>
            <a:r>
              <a:rPr kumimoji="1" lang="en-US" sz="1800" b="1"/>
              <a:t>from </a:t>
            </a:r>
            <a:r>
              <a:rPr kumimoji="1" lang="en-US" sz="1800" i="1"/>
              <a:t>branch</a:t>
            </a:r>
            <a:br>
              <a:rPr kumimoji="1" lang="en-US" sz="1800" i="1"/>
            </a:br>
            <a:r>
              <a:rPr kumimoji="1" lang="en-US" sz="1800" i="1"/>
              <a:t>		 </a:t>
            </a:r>
            <a:r>
              <a:rPr kumimoji="1" lang="en-US" sz="1800" b="1"/>
              <a:t>where</a:t>
            </a:r>
            <a:r>
              <a:rPr kumimoji="1" lang="en-US" sz="1800" i="1"/>
              <a:t> branch_city = </a:t>
            </a:r>
            <a:r>
              <a:rPr kumimoji="1" lang="en-US" sz="1800">
                <a:latin typeface="Century Gothic" pitchFamily="34" charset="0"/>
              </a:rPr>
              <a:t>'</a:t>
            </a:r>
            <a:r>
              <a:rPr kumimoji="1" lang="en-US" sz="1800"/>
              <a:t>Brooklyn</a:t>
            </a:r>
            <a:r>
              <a:rPr kumimoji="1" lang="en-US" sz="1800">
                <a:latin typeface="Century Gothic" pitchFamily="34" charset="0"/>
              </a:rPr>
              <a:t>'</a:t>
            </a:r>
            <a:r>
              <a:rPr kumimoji="1" lang="en-US" sz="1800"/>
              <a:t>) </a:t>
            </a:r>
            <a:endParaRPr lang="en-US" sz="1800">
              <a:latin typeface="Times New Roman" pitchFamily="18" charset="0"/>
            </a:endParaRPr>
          </a:p>
        </p:txBody>
      </p:sp>
      <p:sp>
        <p:nvSpPr>
          <p:cNvPr id="57350" name="Text Box 6"/>
          <p:cNvSpPr txBox="1">
            <a:spLocks noChangeArrowheads="1"/>
          </p:cNvSpPr>
          <p:nvPr/>
        </p:nvSpPr>
        <p:spPr bwMode="auto">
          <a:xfrm>
            <a:off x="1952625" y="1957388"/>
            <a:ext cx="5275263" cy="1190625"/>
          </a:xfrm>
          <a:prstGeom prst="rect">
            <a:avLst/>
          </a:prstGeom>
          <a:noFill/>
          <a:ln w="9525">
            <a:noFill/>
            <a:miter lim="800000"/>
            <a:headEnd/>
            <a:tailEnd/>
          </a:ln>
          <a:effectLst/>
        </p:spPr>
        <p:txBody>
          <a:bodyPr>
            <a:spAutoFit/>
          </a:bodyPr>
          <a:lstStyle/>
          <a:p>
            <a:pPr algn="l">
              <a:spcBef>
                <a:spcPct val="35000"/>
              </a:spcBef>
              <a:buClr>
                <a:schemeClr val="tx2"/>
              </a:buClr>
              <a:buSzPct val="90000"/>
              <a:buFont typeface="Monotype Sorts" pitchFamily="2" charset="2"/>
              <a:buNone/>
            </a:pPr>
            <a:r>
              <a:rPr kumimoji="1" lang="en-US" sz="1800" b="1"/>
              <a:t>select distinct </a:t>
            </a:r>
            <a:r>
              <a:rPr kumimoji="1" lang="en-US" sz="1800"/>
              <a:t> </a:t>
            </a:r>
            <a:r>
              <a:rPr kumimoji="1" lang="en-US" sz="1800" i="1"/>
              <a:t>T.branch_name</a:t>
            </a:r>
            <a:br>
              <a:rPr kumimoji="1" lang="en-US" sz="1800" i="1"/>
            </a:br>
            <a:r>
              <a:rPr kumimoji="1" lang="en-US" sz="1800" i="1"/>
              <a:t>	</a:t>
            </a:r>
            <a:r>
              <a:rPr kumimoji="1" lang="en-US" sz="1800" b="1"/>
              <a:t>from</a:t>
            </a:r>
            <a:r>
              <a:rPr kumimoji="1" lang="en-US" sz="1800" i="1"/>
              <a:t> branch </a:t>
            </a:r>
            <a:r>
              <a:rPr kumimoji="1" lang="en-US" sz="1800" b="1"/>
              <a:t>as</a:t>
            </a:r>
            <a:r>
              <a:rPr kumimoji="1" lang="en-US" sz="1800" i="1"/>
              <a:t> T, branch </a:t>
            </a:r>
            <a:r>
              <a:rPr kumimoji="1" lang="en-US" sz="1800" b="1"/>
              <a:t>as </a:t>
            </a:r>
            <a:r>
              <a:rPr kumimoji="1" lang="en-US" sz="1800" i="1"/>
              <a:t>S</a:t>
            </a:r>
            <a:br>
              <a:rPr kumimoji="1" lang="en-US" sz="1800" i="1"/>
            </a:br>
            <a:r>
              <a:rPr kumimoji="1" lang="en-US" sz="1800" i="1"/>
              <a:t>	</a:t>
            </a:r>
            <a:r>
              <a:rPr kumimoji="1" lang="en-US" sz="1800" b="1"/>
              <a:t>where </a:t>
            </a:r>
            <a:r>
              <a:rPr kumimoji="1" lang="en-US" sz="1800" i="1"/>
              <a:t> T.assets &gt; S.assets </a:t>
            </a:r>
            <a:r>
              <a:rPr kumimoji="1" lang="en-US" sz="1800" b="1"/>
              <a:t>and</a:t>
            </a:r>
            <a:br>
              <a:rPr kumimoji="1" lang="en-US" sz="1800" b="1"/>
            </a:br>
            <a:r>
              <a:rPr kumimoji="1" lang="en-US" sz="1800" b="1"/>
              <a:t>	             </a:t>
            </a:r>
            <a:r>
              <a:rPr kumimoji="1" lang="en-US" sz="1800" i="1"/>
              <a:t>S.branch_city = </a:t>
            </a:r>
            <a:r>
              <a:rPr kumimoji="1" lang="en-US" sz="1800" i="1">
                <a:latin typeface="Century Gothic" pitchFamily="34" charset="0"/>
              </a:rPr>
              <a:t>'</a:t>
            </a:r>
            <a:r>
              <a:rPr kumimoji="1" lang="en-US" sz="1800"/>
              <a:t>Brooklyn</a:t>
            </a:r>
            <a:r>
              <a:rPr kumimoji="1" lang="en-US" sz="1800">
                <a:latin typeface="Century Gothic" pitchFamily="34" charset="0"/>
              </a:rPr>
              <a:t>' </a:t>
            </a:r>
            <a:endParaRPr lang="en-US" sz="18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utoUpdateAnimBg="0"/>
      <p:bldP spid="5735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0"/>
            <a:ext cx="8229600" cy="1143000"/>
          </a:xfrm>
        </p:spPr>
        <p:txBody>
          <a:bodyPr/>
          <a:lstStyle/>
          <a:p>
            <a:r>
              <a:rPr lang="en-US" dirty="0"/>
              <a:t>“All” Construct</a:t>
            </a:r>
          </a:p>
        </p:txBody>
      </p:sp>
      <p:sp>
        <p:nvSpPr>
          <p:cNvPr id="64515" name="Rectangle 3"/>
          <p:cNvSpPr>
            <a:spLocks noGrp="1" noChangeArrowheads="1"/>
          </p:cNvSpPr>
          <p:nvPr>
            <p:ph type="body" idx="1"/>
          </p:nvPr>
        </p:nvSpPr>
        <p:spPr>
          <a:xfrm>
            <a:off x="814388" y="1108075"/>
            <a:ext cx="7661275" cy="976313"/>
          </a:xfrm>
        </p:spPr>
        <p:txBody>
          <a:bodyPr/>
          <a:lstStyle/>
          <a:p>
            <a:pPr>
              <a:tabLst>
                <a:tab pos="1370013" algn="l"/>
                <a:tab pos="1830388" algn="l"/>
              </a:tabLst>
            </a:pPr>
            <a:r>
              <a:rPr lang="en-US"/>
              <a:t>Find the names of all branches that have greater assets than all branches located in Brooklyn.</a:t>
            </a:r>
          </a:p>
        </p:txBody>
      </p:sp>
      <p:sp>
        <p:nvSpPr>
          <p:cNvPr id="64516" name="Text Box 4"/>
          <p:cNvSpPr txBox="1">
            <a:spLocks noChangeArrowheads="1"/>
          </p:cNvSpPr>
          <p:nvPr/>
        </p:nvSpPr>
        <p:spPr bwMode="auto">
          <a:xfrm>
            <a:off x="1836738" y="2039938"/>
            <a:ext cx="5280025" cy="1739900"/>
          </a:xfrm>
          <a:prstGeom prst="rect">
            <a:avLst/>
          </a:prstGeom>
          <a:noFill/>
          <a:ln w="9525">
            <a:noFill/>
            <a:miter lim="800000"/>
            <a:headEnd/>
            <a:tailEnd/>
          </a:ln>
          <a:effectLst/>
        </p:spPr>
        <p:txBody>
          <a:bodyPr wrap="none">
            <a:spAutoFit/>
          </a:bodyPr>
          <a:lstStyle/>
          <a:p>
            <a:pPr algn="l">
              <a:spcBef>
                <a:spcPct val="35000"/>
              </a:spcBef>
              <a:buClr>
                <a:schemeClr val="tx2"/>
              </a:buClr>
              <a:buSzPct val="90000"/>
              <a:buFont typeface="Monotype Sorts" pitchFamily="2" charset="2"/>
              <a:buNone/>
            </a:pPr>
            <a:r>
              <a:rPr kumimoji="1" lang="en-US" sz="1800" b="1"/>
              <a:t>select </a:t>
            </a:r>
            <a:r>
              <a:rPr kumimoji="1" lang="en-US" sz="1800" i="1"/>
              <a:t>branch_name</a:t>
            </a:r>
            <a:br>
              <a:rPr kumimoji="1" lang="en-US" sz="1800" i="1"/>
            </a:br>
            <a:r>
              <a:rPr kumimoji="1" lang="en-US" sz="1800" i="1"/>
              <a:t>	</a:t>
            </a:r>
            <a:r>
              <a:rPr kumimoji="1" lang="en-US" sz="1800" b="1"/>
              <a:t>from </a:t>
            </a:r>
            <a:r>
              <a:rPr kumimoji="1" lang="en-US" sz="1800" i="1"/>
              <a:t>branch</a:t>
            </a:r>
            <a:br>
              <a:rPr kumimoji="1" lang="en-US" sz="1800" i="1"/>
            </a:br>
            <a:r>
              <a:rPr kumimoji="1" lang="en-US" sz="1800" i="1"/>
              <a:t>	</a:t>
            </a:r>
            <a:r>
              <a:rPr kumimoji="1" lang="en-US" sz="1800" b="1"/>
              <a:t>where </a:t>
            </a:r>
            <a:r>
              <a:rPr kumimoji="1" lang="en-US" sz="1800" i="1"/>
              <a:t>assets &gt; </a:t>
            </a:r>
            <a:r>
              <a:rPr kumimoji="1" lang="en-US" sz="1800" b="1"/>
              <a:t>all</a:t>
            </a:r>
            <a:br>
              <a:rPr kumimoji="1" lang="en-US" sz="1800" b="1"/>
            </a:br>
            <a:r>
              <a:rPr kumimoji="1" lang="en-US" sz="1800" b="1"/>
              <a:t>		(select </a:t>
            </a:r>
            <a:r>
              <a:rPr kumimoji="1" lang="en-US" sz="1800" i="1"/>
              <a:t>assets</a:t>
            </a:r>
            <a:br>
              <a:rPr kumimoji="1" lang="en-US" sz="1800" i="1"/>
            </a:br>
            <a:r>
              <a:rPr kumimoji="1" lang="en-US" sz="1800" i="1"/>
              <a:t>		</a:t>
            </a:r>
            <a:r>
              <a:rPr kumimoji="1" lang="en-US" sz="1800" b="1"/>
              <a:t>from</a:t>
            </a:r>
            <a:r>
              <a:rPr kumimoji="1" lang="en-US" sz="1800" i="1"/>
              <a:t> branch</a:t>
            </a:r>
            <a:br>
              <a:rPr kumimoji="1" lang="en-US" sz="1800" i="1"/>
            </a:br>
            <a:r>
              <a:rPr kumimoji="1" lang="en-US" sz="1800" i="1"/>
              <a:t>		</a:t>
            </a:r>
            <a:r>
              <a:rPr kumimoji="1" lang="en-US" sz="1800" b="1"/>
              <a:t>where </a:t>
            </a:r>
            <a:r>
              <a:rPr kumimoji="1" lang="en-US" sz="1800" i="1"/>
              <a:t>branch_city = </a:t>
            </a:r>
            <a:r>
              <a:rPr kumimoji="1" lang="en-US" sz="1800"/>
              <a:t>'Brooklyn') </a:t>
            </a:r>
            <a:endParaRPr lang="en-US" sz="18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pPr lvl="0"/>
            <a:r>
              <a:rPr lang="en-US" sz="5400" dirty="0" smtClean="0">
                <a:solidFill>
                  <a:prstClr val="black"/>
                </a:solidFill>
              </a:rPr>
              <a:t>Exist construct in nested query</a:t>
            </a:r>
            <a:br>
              <a:rPr lang="en-US" sz="5400" dirty="0" smtClean="0">
                <a:solidFill>
                  <a:prstClr val="black"/>
                </a:solidFill>
              </a:rPr>
            </a:br>
            <a:endParaRPr lang="en-US" dirty="0"/>
          </a:p>
        </p:txBody>
      </p:sp>
      <p:sp>
        <p:nvSpPr>
          <p:cNvPr id="3" name="Content Placeholder 2"/>
          <p:cNvSpPr>
            <a:spLocks noGrp="1"/>
          </p:cNvSpPr>
          <p:nvPr>
            <p:ph idx="1"/>
          </p:nvPr>
        </p:nvSpPr>
        <p:spPr>
          <a:xfrm>
            <a:off x="381000" y="1676400"/>
            <a:ext cx="8229600" cy="4648200"/>
          </a:xfrm>
        </p:spPr>
        <p:txBody>
          <a:bodyPr>
            <a:normAutofit/>
          </a:bodyPr>
          <a:lstStyle/>
          <a:p>
            <a:pPr algn="just" fontAlgn="base"/>
            <a:r>
              <a:rPr lang="en-US" sz="2400" dirty="0" smtClean="0"/>
              <a:t>When a </a:t>
            </a:r>
            <a:r>
              <a:rPr lang="en-US" sz="2400" dirty="0" err="1" smtClean="0"/>
              <a:t>subquery</a:t>
            </a:r>
            <a:r>
              <a:rPr lang="en-US" sz="2400" dirty="0" smtClean="0"/>
              <a:t> is used with </a:t>
            </a:r>
            <a:r>
              <a:rPr lang="en-US" sz="2400" b="1" dirty="0" smtClean="0"/>
              <a:t>EXISTS or NOT EXISTS operator</a:t>
            </a:r>
            <a:r>
              <a:rPr lang="en-US" sz="2400" dirty="0" smtClean="0"/>
              <a:t>, a </a:t>
            </a:r>
            <a:r>
              <a:rPr lang="en-US" sz="2400" dirty="0" err="1" smtClean="0"/>
              <a:t>subquery</a:t>
            </a:r>
            <a:r>
              <a:rPr lang="en-US" sz="2400" dirty="0" smtClean="0"/>
              <a:t> returns a Boolean value of TRUE or FALSE. </a:t>
            </a:r>
          </a:p>
          <a:p>
            <a:pPr algn="just" fontAlgn="base"/>
            <a:r>
              <a:rPr lang="en-US" sz="2400" dirty="0" smtClean="0"/>
              <a:t>The </a:t>
            </a:r>
            <a:r>
              <a:rPr lang="en-US" sz="2400" dirty="0" err="1" smtClean="0"/>
              <a:t>subquery</a:t>
            </a:r>
            <a:r>
              <a:rPr lang="en-US" sz="2400" dirty="0" smtClean="0"/>
              <a:t> acts as an existence check.</a:t>
            </a:r>
          </a:p>
          <a:p>
            <a:pPr algn="just"/>
            <a:r>
              <a:rPr lang="en-US" sz="2400" b="1" i="1" dirty="0" smtClean="0"/>
              <a:t>EXISTS</a:t>
            </a:r>
            <a:r>
              <a:rPr lang="en-US" sz="2400" i="1" dirty="0" smtClean="0"/>
              <a:t> simply tests whether the inner query returns any row. If it does, then the outer query proceeds. If not, the outer query does not execute, and the entire SQL statement returns nothing.</a:t>
            </a:r>
            <a:endParaRPr lang="en-US" sz="2400"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968" name="Group 176"/>
          <p:cNvGraphicFramePr>
            <a:graphicFrameLocks noGrp="1"/>
          </p:cNvGraphicFramePr>
          <p:nvPr>
            <p:ph sz="half" idx="1"/>
          </p:nvPr>
        </p:nvGraphicFramePr>
        <p:xfrm>
          <a:off x="381000" y="838200"/>
          <a:ext cx="4038600" cy="1981200"/>
        </p:xfrm>
        <a:graphic>
          <a:graphicData uri="http://schemas.openxmlformats.org/drawingml/2006/table">
            <a:tbl>
              <a:tblPr/>
              <a:tblGrid>
                <a:gridCol w="1503363"/>
                <a:gridCol w="955675"/>
                <a:gridCol w="1579562"/>
              </a:tblGrid>
              <a:tr h="3970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Times New Roman" pitchFamily="18" charset="0"/>
                        </a:rPr>
                        <a:t>Store name</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Times New Roman" pitchFamily="18" charset="0"/>
                        </a:rPr>
                        <a:t>Sales</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cs typeface="Times New Roman" pitchFamily="18" charset="0"/>
                        </a:rPr>
                        <a:t>Date</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506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Los Angeles</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$1500</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Jan-05-1999</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70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San Diego</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$250</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Jan-07-1999</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506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Los Angeles</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$300</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Jan-08-1999</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70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Boston</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$700</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Jan-08-1999</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62060" name="Group 268"/>
          <p:cNvGraphicFramePr>
            <a:graphicFrameLocks noGrp="1"/>
          </p:cNvGraphicFramePr>
          <p:nvPr>
            <p:ph sz="quarter" idx="2"/>
          </p:nvPr>
        </p:nvGraphicFramePr>
        <p:xfrm>
          <a:off x="4648200" y="838199"/>
          <a:ext cx="4038600" cy="1981201"/>
        </p:xfrm>
        <a:graphic>
          <a:graphicData uri="http://schemas.openxmlformats.org/drawingml/2006/table">
            <a:tbl>
              <a:tblPr/>
              <a:tblGrid>
                <a:gridCol w="2179638"/>
                <a:gridCol w="1858962"/>
              </a:tblGrid>
              <a:tr h="38780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err="1" smtClean="0">
                          <a:ln>
                            <a:noFill/>
                          </a:ln>
                          <a:solidFill>
                            <a:schemeClr val="tx1"/>
                          </a:solidFill>
                          <a:effectLst/>
                          <a:latin typeface="Verdana" pitchFamily="34" charset="0"/>
                          <a:cs typeface="Times New Roman" pitchFamily="18" charset="0"/>
                        </a:rPr>
                        <a:t>Region_name</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err="1" smtClean="0">
                          <a:ln>
                            <a:noFill/>
                          </a:ln>
                          <a:solidFill>
                            <a:schemeClr val="tx1"/>
                          </a:solidFill>
                          <a:effectLst/>
                          <a:latin typeface="Verdana" pitchFamily="34" charset="0"/>
                          <a:cs typeface="Times New Roman" pitchFamily="18" charset="0"/>
                        </a:rPr>
                        <a:t>Store_name</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722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East</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Boston</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94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East</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New York</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722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cs typeface="Times New Roman" pitchFamily="18" charset="0"/>
                        </a:rPr>
                        <a:t>West</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Los Angeles</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94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West</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cs typeface="Times New Roman" pitchFamily="18" charset="0"/>
                        </a:rPr>
                        <a:t>San Diego</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1978" name="Rectangle 186"/>
          <p:cNvSpPr>
            <a:spLocks noChangeArrowheads="1"/>
          </p:cNvSpPr>
          <p:nvPr/>
        </p:nvSpPr>
        <p:spPr bwMode="auto">
          <a:xfrm>
            <a:off x="457200" y="457200"/>
            <a:ext cx="2519363" cy="366713"/>
          </a:xfrm>
          <a:prstGeom prst="rect">
            <a:avLst/>
          </a:prstGeom>
          <a:noFill/>
          <a:ln w="9525">
            <a:noFill/>
            <a:miter lim="800000"/>
            <a:headEnd/>
            <a:tailEnd/>
          </a:ln>
          <a:effectLst/>
        </p:spPr>
        <p:txBody>
          <a:bodyPr wrap="none" anchor="ctr">
            <a:spAutoFit/>
          </a:bodyPr>
          <a:lstStyle/>
          <a:p>
            <a:pPr eaLnBrk="1" hangingPunct="1"/>
            <a:r>
              <a:rPr lang="en-US"/>
              <a:t>Table </a:t>
            </a:r>
            <a:r>
              <a:rPr lang="en-US" b="1" i="1"/>
              <a:t>Store_Information</a:t>
            </a:r>
          </a:p>
        </p:txBody>
      </p:sp>
      <p:sp>
        <p:nvSpPr>
          <p:cNvPr id="162045" name="Rectangle 253"/>
          <p:cNvSpPr>
            <a:spLocks noChangeArrowheads="1"/>
          </p:cNvSpPr>
          <p:nvPr/>
        </p:nvSpPr>
        <p:spPr bwMode="auto">
          <a:xfrm>
            <a:off x="5105400" y="457200"/>
            <a:ext cx="1865313" cy="366713"/>
          </a:xfrm>
          <a:prstGeom prst="rect">
            <a:avLst/>
          </a:prstGeom>
          <a:noFill/>
          <a:ln w="9525">
            <a:noFill/>
            <a:miter lim="800000"/>
            <a:headEnd/>
            <a:tailEnd/>
          </a:ln>
          <a:effectLst/>
        </p:spPr>
        <p:txBody>
          <a:bodyPr wrap="none" anchor="ctr">
            <a:spAutoFit/>
          </a:bodyPr>
          <a:lstStyle/>
          <a:p>
            <a:pPr eaLnBrk="1" hangingPunct="1"/>
            <a:r>
              <a:rPr lang="en-US" dirty="0"/>
              <a:t>Table </a:t>
            </a:r>
            <a:r>
              <a:rPr lang="en-US" b="1" i="1" dirty="0"/>
              <a:t>Geography</a:t>
            </a:r>
            <a:r>
              <a:rPr lang="en-US" dirty="0"/>
              <a:t> </a:t>
            </a:r>
          </a:p>
        </p:txBody>
      </p:sp>
      <p:sp>
        <p:nvSpPr>
          <p:cNvPr id="162046" name="Rectangle 254"/>
          <p:cNvSpPr>
            <a:spLocks noChangeArrowheads="1"/>
          </p:cNvSpPr>
          <p:nvPr/>
        </p:nvSpPr>
        <p:spPr bwMode="auto">
          <a:xfrm>
            <a:off x="457200" y="3122722"/>
            <a:ext cx="7391400" cy="1815882"/>
          </a:xfrm>
          <a:prstGeom prst="rect">
            <a:avLst/>
          </a:prstGeom>
          <a:noFill/>
          <a:ln w="9525">
            <a:noFill/>
            <a:miter lim="800000"/>
            <a:headEnd/>
            <a:tailEnd/>
          </a:ln>
          <a:effectLst/>
        </p:spPr>
        <p:txBody>
          <a:bodyPr anchor="ctr">
            <a:spAutoFit/>
          </a:bodyPr>
          <a:lstStyle/>
          <a:p>
            <a:r>
              <a:rPr lang="en-US" sz="1600" dirty="0" smtClean="0">
                <a:latin typeface="Arial" charset="0"/>
              </a:rPr>
              <a:t>Find the sales </a:t>
            </a:r>
            <a:r>
              <a:rPr lang="en-US" sz="1600" dirty="0">
                <a:latin typeface="Arial" charset="0"/>
              </a:rPr>
              <a:t>of all stores in the West region. To do so, we use the following SQL statement: </a:t>
            </a:r>
          </a:p>
          <a:p>
            <a:endParaRPr lang="en-US" sz="1600" dirty="0">
              <a:latin typeface="Arial" charset="0"/>
            </a:endParaRPr>
          </a:p>
          <a:p>
            <a:r>
              <a:rPr lang="en-US" sz="1600" b="1" dirty="0" smtClean="0">
                <a:solidFill>
                  <a:schemeClr val="accent2">
                    <a:lumMod val="75000"/>
                  </a:schemeClr>
                </a:solidFill>
                <a:latin typeface="PT Sans"/>
              </a:rPr>
              <a:t>SELECT SUM(Sales) FROM </a:t>
            </a:r>
            <a:r>
              <a:rPr lang="en-US" sz="1600" b="1" dirty="0" err="1" smtClean="0">
                <a:solidFill>
                  <a:schemeClr val="accent2">
                    <a:lumMod val="75000"/>
                  </a:schemeClr>
                </a:solidFill>
                <a:latin typeface="PT Sans"/>
              </a:rPr>
              <a:t>Store_Information</a:t>
            </a:r>
            <a:r>
              <a:rPr lang="en-US" sz="1600" b="1" dirty="0" smtClean="0">
                <a:solidFill>
                  <a:schemeClr val="accent2">
                    <a:lumMod val="75000"/>
                  </a:schemeClr>
                </a:solidFill>
                <a:latin typeface="PT Sans"/>
              </a:rPr>
              <a:t/>
            </a:r>
            <a:br>
              <a:rPr lang="en-US" sz="1600" b="1" dirty="0" smtClean="0">
                <a:solidFill>
                  <a:schemeClr val="accent2">
                    <a:lumMod val="75000"/>
                  </a:schemeClr>
                </a:solidFill>
                <a:latin typeface="PT Sans"/>
              </a:rPr>
            </a:br>
            <a:r>
              <a:rPr lang="en-US" sz="1600" b="1" dirty="0" smtClean="0">
                <a:solidFill>
                  <a:schemeClr val="accent2">
                    <a:lumMod val="75000"/>
                  </a:schemeClr>
                </a:solidFill>
                <a:latin typeface="PT Sans"/>
              </a:rPr>
              <a:t>WHERE EXISTS</a:t>
            </a:r>
            <a:br>
              <a:rPr lang="en-US" sz="1600" b="1" dirty="0" smtClean="0">
                <a:solidFill>
                  <a:schemeClr val="accent2">
                    <a:lumMod val="75000"/>
                  </a:schemeClr>
                </a:solidFill>
                <a:latin typeface="PT Sans"/>
              </a:rPr>
            </a:br>
            <a:r>
              <a:rPr lang="en-US" sz="1600" b="1" dirty="0" smtClean="0">
                <a:solidFill>
                  <a:schemeClr val="accent2">
                    <a:lumMod val="75000"/>
                  </a:schemeClr>
                </a:solidFill>
                <a:latin typeface="PT Sans"/>
              </a:rPr>
              <a:t>(SELECT * FROM Geography</a:t>
            </a:r>
            <a:br>
              <a:rPr lang="en-US" sz="1600" b="1" dirty="0" smtClean="0">
                <a:solidFill>
                  <a:schemeClr val="accent2">
                    <a:lumMod val="75000"/>
                  </a:schemeClr>
                </a:solidFill>
                <a:latin typeface="PT Sans"/>
              </a:rPr>
            </a:br>
            <a:r>
              <a:rPr lang="en-US" sz="1600" b="1" dirty="0" smtClean="0">
                <a:solidFill>
                  <a:schemeClr val="accent2">
                    <a:lumMod val="75000"/>
                  </a:schemeClr>
                </a:solidFill>
                <a:latin typeface="PT Sans"/>
              </a:rPr>
              <a:t>WHERE </a:t>
            </a:r>
            <a:r>
              <a:rPr lang="en-US" sz="1600" b="1" dirty="0" err="1" smtClean="0">
                <a:solidFill>
                  <a:schemeClr val="accent2">
                    <a:lumMod val="75000"/>
                  </a:schemeClr>
                </a:solidFill>
                <a:latin typeface="PT Sans"/>
              </a:rPr>
              <a:t>Region_Name</a:t>
            </a:r>
            <a:r>
              <a:rPr lang="en-US" sz="1600" b="1" dirty="0" smtClean="0">
                <a:solidFill>
                  <a:schemeClr val="accent2">
                    <a:lumMod val="75000"/>
                  </a:schemeClr>
                </a:solidFill>
                <a:latin typeface="PT Sans"/>
              </a:rPr>
              <a:t> = 'West');</a:t>
            </a:r>
            <a:endParaRPr lang="en-US" sz="1600" b="1" dirty="0">
              <a:solidFill>
                <a:schemeClr val="accent2">
                  <a:lumMod val="75000"/>
                </a:schemeClr>
              </a:solidFill>
              <a:latin typeface="Arial" charset="0"/>
            </a:endParaRPr>
          </a:p>
        </p:txBody>
      </p:sp>
      <p:graphicFrame>
        <p:nvGraphicFramePr>
          <p:cNvPr id="162062" name="Group 270"/>
          <p:cNvGraphicFramePr>
            <a:graphicFrameLocks noGrp="1"/>
          </p:cNvGraphicFramePr>
          <p:nvPr>
            <p:ph sz="quarter" idx="3"/>
          </p:nvPr>
        </p:nvGraphicFramePr>
        <p:xfrm>
          <a:off x="6858000" y="3962400"/>
          <a:ext cx="1676400" cy="792163"/>
        </p:xfrm>
        <a:graphic>
          <a:graphicData uri="http://schemas.openxmlformats.org/drawingml/2006/table">
            <a:tbl>
              <a:tblPr/>
              <a:tblGrid>
                <a:gridCol w="1676400"/>
              </a:tblGrid>
              <a:tr h="396875">
                <a:tc>
                  <a:txBody>
                    <a:bodyPr/>
                    <a:lstStyle/>
                    <a:p>
                      <a:r>
                        <a:rPr lang="en-US" u="sng" dirty="0">
                          <a:solidFill>
                            <a:srgbClr val="FF0000"/>
                          </a:solidFill>
                        </a:rPr>
                        <a:t>SUM(Sales)</a:t>
                      </a:r>
                      <a:endParaRPr lang="en-US" dirty="0">
                        <a:solidFill>
                          <a:srgbClr val="FF0000"/>
                        </a:solidFill>
                      </a:endParaRPr>
                    </a:p>
                  </a:txBody>
                  <a:tcPr anchor="ctr">
                    <a:lnL cap="flat">
                      <a:noFill/>
                    </a:lnL>
                    <a:lnR cap="flat">
                      <a:noFill/>
                    </a:lnR>
                    <a:lnT cap="flat">
                      <a:noFill/>
                    </a:lnT>
                    <a:lnB>
                      <a:noFill/>
                    </a:lnB>
                    <a:lnTlToBr>
                      <a:noFill/>
                    </a:lnTlToBr>
                    <a:lnBlToTr>
                      <a:noFill/>
                    </a:lnBlToTr>
                    <a:noFill/>
                  </a:tcPr>
                </a:tc>
              </a:tr>
              <a:tr h="395288">
                <a:tc>
                  <a:txBody>
                    <a:bodyPr/>
                    <a:lstStyle/>
                    <a:p>
                      <a:r>
                        <a:rPr lang="en-US" dirty="0">
                          <a:solidFill>
                            <a:srgbClr val="FF0000"/>
                          </a:solidFill>
                        </a:rPr>
                        <a:t>2750</a:t>
                      </a:r>
                    </a:p>
                  </a:txBody>
                  <a:tcPr anchor="ctr">
                    <a:lnL cap="flat">
                      <a:noFill/>
                    </a:lnL>
                    <a:lnR cap="flat">
                      <a:noFill/>
                    </a:lnR>
                    <a:lnT>
                      <a:noFill/>
                    </a:lnT>
                    <a:lnB cap="flat">
                      <a:noFill/>
                    </a:lnB>
                    <a:lnTlToBr>
                      <a:noFill/>
                    </a:lnTlToBr>
                    <a:lnBlToTr>
                      <a:noFill/>
                    </a:lnBlToTr>
                    <a:noFill/>
                  </a:tcPr>
                </a:tc>
              </a:tr>
            </a:tbl>
          </a:graphicData>
        </a:graphic>
      </p:graphicFrame>
      <p:sp>
        <p:nvSpPr>
          <p:cNvPr id="9" name="Right Arrow 8"/>
          <p:cNvSpPr/>
          <p:nvPr/>
        </p:nvSpPr>
        <p:spPr>
          <a:xfrm>
            <a:off x="5791200" y="42672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5105400"/>
            <a:ext cx="8153400" cy="1477328"/>
          </a:xfrm>
          <a:prstGeom prst="rect">
            <a:avLst/>
          </a:prstGeom>
        </p:spPr>
        <p:txBody>
          <a:bodyPr wrap="square">
            <a:spAutoFit/>
          </a:bodyPr>
          <a:lstStyle/>
          <a:p>
            <a:pPr algn="just"/>
            <a:r>
              <a:rPr lang="en-US" dirty="0" smtClean="0"/>
              <a:t>At first, this may appear confusing, because the </a:t>
            </a:r>
            <a:r>
              <a:rPr lang="en-US" dirty="0" err="1" smtClean="0"/>
              <a:t>subquery</a:t>
            </a:r>
            <a:r>
              <a:rPr lang="en-US" dirty="0" smtClean="0"/>
              <a:t> includes the [</a:t>
            </a:r>
            <a:r>
              <a:rPr lang="en-US" dirty="0" err="1" smtClean="0"/>
              <a:t>region_name</a:t>
            </a:r>
            <a:r>
              <a:rPr lang="en-US" dirty="0" smtClean="0"/>
              <a:t> = 'West'] condition, yet the query summed up stores for all regions. Upon closer inspection, we find that since the </a:t>
            </a:r>
            <a:r>
              <a:rPr lang="en-US" dirty="0" err="1" smtClean="0"/>
              <a:t>subquery</a:t>
            </a:r>
            <a:r>
              <a:rPr lang="en-US" dirty="0" smtClean="0"/>
              <a:t> returns more than 0 row, the </a:t>
            </a:r>
            <a:r>
              <a:rPr lang="en-US" b="1" dirty="0" smtClean="0"/>
              <a:t>EXISTS</a:t>
            </a:r>
            <a:r>
              <a:rPr lang="en-US" dirty="0" smtClean="0"/>
              <a:t> condition is true, and the condition placed inside the inner query does not influence how the outer query is run.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GB" sz="4000" b="0" smtClean="0"/>
              <a:t>Cartesian Products (Cross Join)</a:t>
            </a:r>
          </a:p>
        </p:txBody>
      </p:sp>
      <p:sp>
        <p:nvSpPr>
          <p:cNvPr id="24581" name="Rectangle 3"/>
          <p:cNvSpPr>
            <a:spLocks noGrp="1" noChangeArrowheads="1"/>
          </p:cNvSpPr>
          <p:nvPr>
            <p:ph type="body" idx="1"/>
          </p:nvPr>
        </p:nvSpPr>
        <p:spPr/>
        <p:txBody>
          <a:bodyPr/>
          <a:lstStyle/>
          <a:p>
            <a:r>
              <a:rPr lang="en-GB" dirty="0" smtClean="0"/>
              <a:t>join without a Join Condition </a:t>
            </a:r>
          </a:p>
          <a:p>
            <a:r>
              <a:rPr lang="en-GB" dirty="0" smtClean="0"/>
              <a:t>generate many rows of data, e.g., test data. </a:t>
            </a:r>
          </a:p>
          <a:p>
            <a:r>
              <a:rPr lang="en-GB" dirty="0" smtClean="0"/>
              <a:t>the base of all the other types of join.</a:t>
            </a:r>
          </a:p>
          <a:p>
            <a:r>
              <a:rPr lang="en-US" dirty="0" smtClean="0"/>
              <a:t>In other words, it will produce rows which combine each row from the first table with each row from the second table.</a:t>
            </a:r>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81000"/>
            <a:ext cx="8229600" cy="1295400"/>
          </a:xfrm>
        </p:spPr>
        <p:txBody>
          <a:bodyPr/>
          <a:lstStyle/>
          <a:p>
            <a:r>
              <a:rPr lang="en-GB" dirty="0" smtClean="0"/>
              <a:t> Example:</a:t>
            </a:r>
            <a:endParaRPr lang="en-GB" dirty="0"/>
          </a:p>
        </p:txBody>
      </p:sp>
      <p:sp>
        <p:nvSpPr>
          <p:cNvPr id="31747" name="Rectangle 3"/>
          <p:cNvSpPr>
            <a:spLocks noGrp="1" noChangeArrowheads="1"/>
          </p:cNvSpPr>
          <p:nvPr>
            <p:ph sz="half" idx="1"/>
          </p:nvPr>
        </p:nvSpPr>
        <p:spPr>
          <a:xfrm>
            <a:off x="4648200" y="1981200"/>
            <a:ext cx="3962400" cy="4191000"/>
          </a:xfrm>
        </p:spPr>
        <p:txBody>
          <a:bodyPr/>
          <a:lstStyle/>
          <a:p>
            <a:pPr>
              <a:buFontTx/>
              <a:buNone/>
            </a:pPr>
            <a:r>
              <a:rPr lang="en-GB" sz="2000" b="1" dirty="0">
                <a:latin typeface="Courier New" pitchFamily="49" charset="0"/>
              </a:rPr>
              <a:t>SELECT * FROM</a:t>
            </a:r>
          </a:p>
          <a:p>
            <a:pPr>
              <a:buFontTx/>
              <a:buNone/>
            </a:pPr>
            <a:r>
              <a:rPr lang="en-GB" sz="2000" b="1" dirty="0">
                <a:latin typeface="Courier New" pitchFamily="49" charset="0"/>
              </a:rPr>
              <a:t>  Student CROSS JOIN </a:t>
            </a:r>
          </a:p>
          <a:p>
            <a:pPr>
              <a:buFontTx/>
              <a:buNone/>
            </a:pPr>
            <a:r>
              <a:rPr lang="en-GB" sz="2000" b="1" dirty="0">
                <a:latin typeface="Courier New" pitchFamily="49" charset="0"/>
              </a:rPr>
              <a:t> 	</a:t>
            </a:r>
            <a:r>
              <a:rPr lang="en-GB" sz="2000" b="1" dirty="0" smtClean="0">
                <a:latin typeface="Courier New" pitchFamily="49" charset="0"/>
              </a:rPr>
              <a:t>Project</a:t>
            </a:r>
            <a:endParaRPr lang="en-GB" sz="2000" b="1" dirty="0">
              <a:latin typeface="Courier New" pitchFamily="49" charset="0"/>
            </a:endParaRPr>
          </a:p>
        </p:txBody>
      </p:sp>
      <p:grpSp>
        <p:nvGrpSpPr>
          <p:cNvPr id="2" name="Group 4"/>
          <p:cNvGrpSpPr>
            <a:grpSpLocks/>
          </p:cNvGrpSpPr>
          <p:nvPr/>
        </p:nvGrpSpPr>
        <p:grpSpPr bwMode="auto">
          <a:xfrm>
            <a:off x="1219200" y="4038600"/>
            <a:ext cx="1676400" cy="1984375"/>
            <a:chOff x="768" y="2592"/>
            <a:chExt cx="1056" cy="1250"/>
          </a:xfrm>
        </p:grpSpPr>
        <p:sp>
          <p:nvSpPr>
            <p:cNvPr id="31749" name="Text Box 5"/>
            <p:cNvSpPr txBox="1">
              <a:spLocks noChangeArrowheads="1"/>
            </p:cNvSpPr>
            <p:nvPr/>
          </p:nvSpPr>
          <p:spPr bwMode="auto">
            <a:xfrm>
              <a:off x="768" y="2592"/>
              <a:ext cx="1036" cy="1250"/>
            </a:xfrm>
            <a:prstGeom prst="rect">
              <a:avLst/>
            </a:prstGeom>
            <a:noFill/>
            <a:ln w="9525">
              <a:noFill/>
              <a:miter lim="800000"/>
              <a:headEnd/>
              <a:tailEnd/>
            </a:ln>
            <a:effectLst/>
          </p:spPr>
          <p:txBody>
            <a:bodyPr wrap="none">
              <a:spAutoFit/>
            </a:bodyPr>
            <a:lstStyle/>
            <a:p>
              <a:r>
                <a:rPr lang="en-GB" dirty="0" smtClean="0">
                  <a:latin typeface="Arial" charset="0"/>
                </a:rPr>
                <a:t>Project</a:t>
              </a:r>
              <a:endParaRPr lang="en-GB" sz="1800" dirty="0">
                <a:solidFill>
                  <a:schemeClr val="tx1"/>
                </a:solidFill>
                <a:latin typeface="Arial" charset="0"/>
              </a:endParaRPr>
            </a:p>
            <a:p>
              <a:endParaRPr lang="en-GB" sz="800" dirty="0">
                <a:solidFill>
                  <a:schemeClr val="tx1"/>
                </a:solidFill>
                <a:latin typeface="Arial" charset="0"/>
              </a:endParaRPr>
            </a:p>
            <a:p>
              <a:r>
                <a:rPr lang="en-GB" sz="1800" dirty="0">
                  <a:solidFill>
                    <a:schemeClr val="tx1"/>
                  </a:solidFill>
                  <a:latin typeface="Arial" charset="0"/>
                </a:rPr>
                <a:t>ID	Code</a:t>
              </a:r>
            </a:p>
            <a:p>
              <a:endParaRPr lang="en-GB" sz="800" dirty="0">
                <a:solidFill>
                  <a:schemeClr val="tx1"/>
                </a:solidFill>
                <a:latin typeface="Arial" charset="0"/>
              </a:endParaRPr>
            </a:p>
            <a:p>
              <a:r>
                <a:rPr lang="en-GB" sz="1800" dirty="0" smtClean="0">
                  <a:solidFill>
                    <a:schemeClr val="tx1"/>
                  </a:solidFill>
                  <a:latin typeface="Arial" charset="0"/>
                </a:rPr>
                <a:t>P123</a:t>
              </a:r>
              <a:r>
                <a:rPr lang="en-GB" sz="1800" dirty="0">
                  <a:solidFill>
                    <a:schemeClr val="tx1"/>
                  </a:solidFill>
                  <a:latin typeface="Arial" charset="0"/>
                </a:rPr>
                <a:t>	DBS</a:t>
              </a:r>
            </a:p>
            <a:p>
              <a:r>
                <a:rPr lang="en-GB" sz="1800" dirty="0" smtClean="0">
                  <a:solidFill>
                    <a:schemeClr val="tx1"/>
                  </a:solidFill>
                  <a:latin typeface="Arial" charset="0"/>
                </a:rPr>
                <a:t>P124</a:t>
              </a:r>
              <a:r>
                <a:rPr lang="en-GB" sz="1800" dirty="0">
                  <a:solidFill>
                    <a:schemeClr val="tx1"/>
                  </a:solidFill>
                  <a:latin typeface="Arial" charset="0"/>
                </a:rPr>
                <a:t>	PRG</a:t>
              </a:r>
            </a:p>
            <a:p>
              <a:r>
                <a:rPr lang="en-GB" sz="1800" dirty="0" smtClean="0">
                  <a:solidFill>
                    <a:schemeClr val="tx1"/>
                  </a:solidFill>
                  <a:latin typeface="Arial" charset="0"/>
                </a:rPr>
                <a:t>P124</a:t>
              </a:r>
              <a:r>
                <a:rPr lang="en-GB" sz="1800" dirty="0">
                  <a:solidFill>
                    <a:schemeClr val="tx1"/>
                  </a:solidFill>
                  <a:latin typeface="Arial" charset="0"/>
                </a:rPr>
                <a:t>	DBS</a:t>
              </a:r>
            </a:p>
            <a:p>
              <a:r>
                <a:rPr lang="en-GB" sz="1800" dirty="0" smtClean="0">
                  <a:solidFill>
                    <a:schemeClr val="tx1"/>
                  </a:solidFill>
                  <a:latin typeface="Arial" charset="0"/>
                </a:rPr>
                <a:t>P126</a:t>
              </a:r>
              <a:r>
                <a:rPr lang="en-GB" sz="1800" dirty="0">
                  <a:solidFill>
                    <a:schemeClr val="tx1"/>
                  </a:solidFill>
                  <a:latin typeface="Arial" charset="0"/>
                </a:rPr>
                <a:t>	PRG</a:t>
              </a:r>
            </a:p>
          </p:txBody>
        </p:sp>
        <p:sp>
          <p:nvSpPr>
            <p:cNvPr id="31750" name="Rectangle 6"/>
            <p:cNvSpPr>
              <a:spLocks noChangeArrowheads="1"/>
            </p:cNvSpPr>
            <p:nvPr/>
          </p:nvSpPr>
          <p:spPr bwMode="auto">
            <a:xfrm>
              <a:off x="768" y="283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1751" name="Line 7"/>
            <p:cNvSpPr>
              <a:spLocks noChangeShapeType="1"/>
            </p:cNvSpPr>
            <p:nvPr/>
          </p:nvSpPr>
          <p:spPr bwMode="auto">
            <a:xfrm>
              <a:off x="768" y="3072"/>
              <a:ext cx="1056" cy="0"/>
            </a:xfrm>
            <a:prstGeom prst="line">
              <a:avLst/>
            </a:prstGeom>
            <a:noFill/>
            <a:ln w="19050">
              <a:solidFill>
                <a:schemeClr val="tx1"/>
              </a:solidFill>
              <a:round/>
              <a:headEnd/>
              <a:tailEnd/>
            </a:ln>
            <a:effectLst/>
          </p:spPr>
          <p:txBody>
            <a:bodyPr wrap="none" anchor="ctr"/>
            <a:lstStyle/>
            <a:p>
              <a:endParaRPr lang="en-US"/>
            </a:p>
          </p:txBody>
        </p:sp>
        <p:sp>
          <p:nvSpPr>
            <p:cNvPr id="31752" name="Line 8"/>
            <p:cNvSpPr>
              <a:spLocks noChangeShapeType="1"/>
            </p:cNvSpPr>
            <p:nvPr/>
          </p:nvSpPr>
          <p:spPr bwMode="auto">
            <a:xfrm>
              <a:off x="1248" y="2832"/>
              <a:ext cx="0" cy="1008"/>
            </a:xfrm>
            <a:prstGeom prst="line">
              <a:avLst/>
            </a:prstGeom>
            <a:noFill/>
            <a:ln w="1905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1219200" y="1981200"/>
            <a:ext cx="1708150" cy="1984375"/>
            <a:chOff x="768" y="1152"/>
            <a:chExt cx="1076" cy="1250"/>
          </a:xfrm>
        </p:grpSpPr>
        <p:sp>
          <p:nvSpPr>
            <p:cNvPr id="31754" name="Text Box 10"/>
            <p:cNvSpPr txBox="1">
              <a:spLocks noChangeArrowheads="1"/>
            </p:cNvSpPr>
            <p:nvPr/>
          </p:nvSpPr>
          <p:spPr bwMode="auto">
            <a:xfrm>
              <a:off x="768" y="1152"/>
              <a:ext cx="1076" cy="1250"/>
            </a:xfrm>
            <a:prstGeom prst="rect">
              <a:avLst/>
            </a:prstGeom>
            <a:noFill/>
            <a:ln w="9525">
              <a:noFill/>
              <a:miter lim="800000"/>
              <a:headEnd/>
              <a:tailEnd/>
            </a:ln>
            <a:effectLst/>
          </p:spPr>
          <p:txBody>
            <a:bodyPr wrap="none">
              <a:spAutoFit/>
            </a:bodyPr>
            <a:lstStyle/>
            <a:p>
              <a:r>
                <a:rPr lang="en-GB" sz="1800">
                  <a:solidFill>
                    <a:schemeClr val="tx1"/>
                  </a:solidFill>
                  <a:latin typeface="Arial" charset="0"/>
                </a:rPr>
                <a:t>Student</a:t>
              </a:r>
            </a:p>
            <a:p>
              <a:endParaRPr lang="en-GB" sz="800">
                <a:solidFill>
                  <a:schemeClr val="tx1"/>
                </a:solidFill>
                <a:latin typeface="Arial" charset="0"/>
              </a:endParaRPr>
            </a:p>
            <a:p>
              <a:r>
                <a:rPr lang="en-GB" sz="1800">
                  <a:solidFill>
                    <a:schemeClr val="tx1"/>
                  </a:solidFill>
                  <a:latin typeface="Arial" charset="0"/>
                </a:rPr>
                <a:t>ID	Name</a:t>
              </a:r>
            </a:p>
            <a:p>
              <a:endParaRPr lang="en-GB" sz="800">
                <a:solidFill>
                  <a:schemeClr val="tx1"/>
                </a:solidFill>
                <a:latin typeface="Arial" charset="0"/>
              </a:endParaRPr>
            </a:p>
            <a:p>
              <a:r>
                <a:rPr lang="en-GB" sz="1800">
                  <a:solidFill>
                    <a:schemeClr val="tx1"/>
                  </a:solidFill>
                  <a:latin typeface="Arial" charset="0"/>
                </a:rPr>
                <a:t>123	John</a:t>
              </a:r>
            </a:p>
            <a:p>
              <a:r>
                <a:rPr lang="en-GB" sz="1800">
                  <a:solidFill>
                    <a:schemeClr val="tx1"/>
                  </a:solidFill>
                  <a:latin typeface="Arial" charset="0"/>
                </a:rPr>
                <a:t>124	Mary</a:t>
              </a:r>
            </a:p>
            <a:p>
              <a:r>
                <a:rPr lang="en-GB" sz="1800">
                  <a:solidFill>
                    <a:schemeClr val="tx1"/>
                  </a:solidFill>
                  <a:latin typeface="Arial" charset="0"/>
                </a:rPr>
                <a:t>125	Mark</a:t>
              </a:r>
            </a:p>
            <a:p>
              <a:r>
                <a:rPr lang="en-GB" sz="1800">
                  <a:solidFill>
                    <a:schemeClr val="tx1"/>
                  </a:solidFill>
                  <a:latin typeface="Arial" charset="0"/>
                </a:rPr>
                <a:t>126	Jane</a:t>
              </a:r>
            </a:p>
          </p:txBody>
        </p:sp>
        <p:sp>
          <p:nvSpPr>
            <p:cNvPr id="31755" name="Rectangle 11"/>
            <p:cNvSpPr>
              <a:spLocks noChangeArrowheads="1"/>
            </p:cNvSpPr>
            <p:nvPr/>
          </p:nvSpPr>
          <p:spPr bwMode="auto">
            <a:xfrm>
              <a:off x="768" y="139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1756" name="Line 12"/>
            <p:cNvSpPr>
              <a:spLocks noChangeShapeType="1"/>
            </p:cNvSpPr>
            <p:nvPr/>
          </p:nvSpPr>
          <p:spPr bwMode="auto">
            <a:xfrm>
              <a:off x="768" y="1632"/>
              <a:ext cx="1056" cy="0"/>
            </a:xfrm>
            <a:prstGeom prst="line">
              <a:avLst/>
            </a:prstGeom>
            <a:noFill/>
            <a:ln w="19050">
              <a:solidFill>
                <a:schemeClr val="tx1"/>
              </a:solidFill>
              <a:round/>
              <a:headEnd/>
              <a:tailEnd/>
            </a:ln>
            <a:effectLst/>
          </p:spPr>
          <p:txBody>
            <a:bodyPr wrap="none" anchor="ctr"/>
            <a:lstStyle/>
            <a:p>
              <a:endParaRPr lang="en-US"/>
            </a:p>
          </p:txBody>
        </p:sp>
        <p:sp>
          <p:nvSpPr>
            <p:cNvPr id="31757" name="Line 13"/>
            <p:cNvSpPr>
              <a:spLocks noChangeShapeType="1"/>
            </p:cNvSpPr>
            <p:nvPr/>
          </p:nvSpPr>
          <p:spPr bwMode="auto">
            <a:xfrm>
              <a:off x="1248" y="1392"/>
              <a:ext cx="0" cy="1008"/>
            </a:xfrm>
            <a:prstGeom prst="line">
              <a:avLst/>
            </a:prstGeom>
            <a:noFill/>
            <a:ln w="19050">
              <a:solidFill>
                <a:schemeClr val="tx1"/>
              </a:solidFill>
              <a:round/>
              <a:headEnd/>
              <a:tailEnd/>
            </a:ln>
            <a:effectLst/>
          </p:spPr>
          <p:txBody>
            <a:bodyPr wrap="none" anchor="ctr"/>
            <a:lstStyle/>
            <a:p>
              <a:endParaRPr lang="en-US"/>
            </a:p>
          </p:txBody>
        </p:sp>
      </p:grpSp>
      <p:sp>
        <p:nvSpPr>
          <p:cNvPr id="31758" name="Text Box 14"/>
          <p:cNvSpPr txBox="1">
            <a:spLocks noChangeArrowheads="1"/>
          </p:cNvSpPr>
          <p:nvPr/>
        </p:nvSpPr>
        <p:spPr bwMode="auto">
          <a:xfrm>
            <a:off x="4800600" y="3276600"/>
            <a:ext cx="3505200" cy="2903538"/>
          </a:xfrm>
          <a:prstGeom prst="rect">
            <a:avLst/>
          </a:prstGeom>
          <a:noFill/>
          <a:ln w="19050">
            <a:noFill/>
            <a:miter lim="800000"/>
            <a:headEnd/>
            <a:tailEnd/>
          </a:ln>
          <a:effectLst/>
        </p:spPr>
        <p:txBody>
          <a:bodyPr>
            <a:spAutoFit/>
          </a:bodyPr>
          <a:lstStyle/>
          <a:p>
            <a:r>
              <a:rPr lang="en-GB" sz="1600" dirty="0">
                <a:solidFill>
                  <a:schemeClr val="tx1"/>
                </a:solidFill>
                <a:latin typeface="Arial" charset="0"/>
              </a:rPr>
              <a:t>ID	Name	ID	Code</a:t>
            </a:r>
          </a:p>
          <a:p>
            <a:endParaRPr lang="en-GB" sz="800" dirty="0">
              <a:solidFill>
                <a:schemeClr val="tx1"/>
              </a:solidFill>
              <a:latin typeface="Arial" charset="0"/>
            </a:endParaRPr>
          </a:p>
          <a:p>
            <a:r>
              <a:rPr lang="en-GB" sz="1600" dirty="0">
                <a:solidFill>
                  <a:schemeClr val="tx1"/>
                </a:solidFill>
                <a:latin typeface="Arial" charset="0"/>
              </a:rPr>
              <a:t>123	John	</a:t>
            </a:r>
            <a:r>
              <a:rPr lang="en-GB" sz="1600" dirty="0" smtClean="0">
                <a:solidFill>
                  <a:schemeClr val="tx1"/>
                </a:solidFill>
                <a:latin typeface="Arial" charset="0"/>
              </a:rPr>
              <a:t>P123</a:t>
            </a:r>
            <a:r>
              <a:rPr lang="en-GB" sz="1600" dirty="0">
                <a:solidFill>
                  <a:schemeClr val="tx1"/>
                </a:solidFill>
                <a:latin typeface="Arial" charset="0"/>
              </a:rPr>
              <a:t>	DBS</a:t>
            </a:r>
          </a:p>
          <a:p>
            <a:r>
              <a:rPr lang="en-GB" sz="1600" dirty="0">
                <a:solidFill>
                  <a:schemeClr val="tx1"/>
                </a:solidFill>
                <a:latin typeface="Arial" charset="0"/>
              </a:rPr>
              <a:t>124	Mary	</a:t>
            </a:r>
            <a:r>
              <a:rPr lang="en-GB" sz="1600" dirty="0" smtClean="0">
                <a:solidFill>
                  <a:schemeClr val="tx1"/>
                </a:solidFill>
                <a:latin typeface="Arial" charset="0"/>
              </a:rPr>
              <a:t>P123</a:t>
            </a:r>
            <a:r>
              <a:rPr lang="en-GB" sz="1600" dirty="0">
                <a:solidFill>
                  <a:schemeClr val="tx1"/>
                </a:solidFill>
                <a:latin typeface="Arial" charset="0"/>
              </a:rPr>
              <a:t>	DBS</a:t>
            </a:r>
          </a:p>
          <a:p>
            <a:r>
              <a:rPr lang="en-GB" sz="1600" dirty="0">
                <a:solidFill>
                  <a:schemeClr val="tx1"/>
                </a:solidFill>
                <a:latin typeface="Arial" charset="0"/>
              </a:rPr>
              <a:t>125	Mark	</a:t>
            </a:r>
            <a:r>
              <a:rPr lang="en-GB" sz="1600" dirty="0" smtClean="0">
                <a:solidFill>
                  <a:schemeClr val="tx1"/>
                </a:solidFill>
                <a:latin typeface="Arial" charset="0"/>
              </a:rPr>
              <a:t>P123</a:t>
            </a:r>
            <a:r>
              <a:rPr lang="en-GB" sz="1600" dirty="0">
                <a:solidFill>
                  <a:schemeClr val="tx1"/>
                </a:solidFill>
                <a:latin typeface="Arial" charset="0"/>
              </a:rPr>
              <a:t>	DBS</a:t>
            </a:r>
          </a:p>
          <a:p>
            <a:r>
              <a:rPr lang="en-GB" sz="1600" dirty="0">
                <a:solidFill>
                  <a:schemeClr val="tx1"/>
                </a:solidFill>
                <a:latin typeface="Arial" charset="0"/>
              </a:rPr>
              <a:t>126	Jane	</a:t>
            </a:r>
            <a:r>
              <a:rPr lang="en-GB" sz="1600" dirty="0" smtClean="0">
                <a:solidFill>
                  <a:schemeClr val="tx1"/>
                </a:solidFill>
                <a:latin typeface="Arial" charset="0"/>
              </a:rPr>
              <a:t>P123</a:t>
            </a:r>
            <a:r>
              <a:rPr lang="en-GB" sz="1600" dirty="0">
                <a:solidFill>
                  <a:schemeClr val="tx1"/>
                </a:solidFill>
                <a:latin typeface="Arial" charset="0"/>
              </a:rPr>
              <a:t>	DBS</a:t>
            </a:r>
          </a:p>
          <a:p>
            <a:r>
              <a:rPr lang="en-GB" sz="1600" dirty="0">
                <a:solidFill>
                  <a:schemeClr val="tx1"/>
                </a:solidFill>
                <a:latin typeface="Arial" charset="0"/>
              </a:rPr>
              <a:t>123	John	</a:t>
            </a:r>
            <a:r>
              <a:rPr lang="en-GB" sz="1600" dirty="0" smtClean="0">
                <a:solidFill>
                  <a:schemeClr val="tx1"/>
                </a:solidFill>
                <a:latin typeface="Arial" charset="0"/>
              </a:rPr>
              <a:t>P124</a:t>
            </a:r>
            <a:r>
              <a:rPr lang="en-GB" sz="1600" dirty="0">
                <a:solidFill>
                  <a:schemeClr val="tx1"/>
                </a:solidFill>
                <a:latin typeface="Arial" charset="0"/>
              </a:rPr>
              <a:t>	PRG</a:t>
            </a:r>
          </a:p>
          <a:p>
            <a:r>
              <a:rPr lang="en-GB" sz="1600" dirty="0">
                <a:solidFill>
                  <a:schemeClr val="tx1"/>
                </a:solidFill>
                <a:latin typeface="Arial" charset="0"/>
              </a:rPr>
              <a:t>124	Mary	</a:t>
            </a:r>
            <a:r>
              <a:rPr lang="en-GB" sz="1600" dirty="0" smtClean="0">
                <a:solidFill>
                  <a:schemeClr val="tx1"/>
                </a:solidFill>
                <a:latin typeface="Arial" charset="0"/>
              </a:rPr>
              <a:t>P124</a:t>
            </a:r>
            <a:r>
              <a:rPr lang="en-GB" sz="1600" dirty="0">
                <a:solidFill>
                  <a:schemeClr val="tx1"/>
                </a:solidFill>
                <a:latin typeface="Arial" charset="0"/>
              </a:rPr>
              <a:t>	PRG</a:t>
            </a:r>
          </a:p>
          <a:p>
            <a:r>
              <a:rPr lang="en-GB" sz="1600" dirty="0">
                <a:solidFill>
                  <a:schemeClr val="tx1"/>
                </a:solidFill>
                <a:latin typeface="Arial" charset="0"/>
              </a:rPr>
              <a:t>125	Mark	</a:t>
            </a:r>
            <a:r>
              <a:rPr lang="en-GB" sz="1600" dirty="0" smtClean="0">
                <a:solidFill>
                  <a:schemeClr val="tx1"/>
                </a:solidFill>
                <a:latin typeface="Arial" charset="0"/>
              </a:rPr>
              <a:t>P124</a:t>
            </a:r>
            <a:r>
              <a:rPr lang="en-GB" sz="1600" dirty="0">
                <a:solidFill>
                  <a:schemeClr val="tx1"/>
                </a:solidFill>
                <a:latin typeface="Arial" charset="0"/>
              </a:rPr>
              <a:t>	PRG</a:t>
            </a:r>
          </a:p>
          <a:p>
            <a:r>
              <a:rPr lang="en-GB" sz="1600" dirty="0">
                <a:solidFill>
                  <a:schemeClr val="tx1"/>
                </a:solidFill>
                <a:latin typeface="Arial" charset="0"/>
              </a:rPr>
              <a:t>126	Jane	</a:t>
            </a:r>
            <a:r>
              <a:rPr lang="en-GB" sz="1600" dirty="0" smtClean="0">
                <a:solidFill>
                  <a:schemeClr val="tx1"/>
                </a:solidFill>
                <a:latin typeface="Arial" charset="0"/>
              </a:rPr>
              <a:t>P124</a:t>
            </a:r>
            <a:r>
              <a:rPr lang="en-GB" sz="1600" dirty="0">
                <a:solidFill>
                  <a:schemeClr val="tx1"/>
                </a:solidFill>
                <a:latin typeface="Arial" charset="0"/>
              </a:rPr>
              <a:t>	PRG</a:t>
            </a:r>
          </a:p>
          <a:p>
            <a:r>
              <a:rPr lang="en-GB" sz="1600" dirty="0">
                <a:solidFill>
                  <a:schemeClr val="tx1"/>
                </a:solidFill>
                <a:latin typeface="Arial" charset="0"/>
              </a:rPr>
              <a:t>123	John	</a:t>
            </a:r>
            <a:r>
              <a:rPr lang="en-GB" sz="1600" dirty="0" smtClean="0">
                <a:solidFill>
                  <a:schemeClr val="tx1"/>
                </a:solidFill>
                <a:latin typeface="Arial" charset="0"/>
              </a:rPr>
              <a:t>P124</a:t>
            </a:r>
            <a:r>
              <a:rPr lang="en-GB" sz="1600" dirty="0">
                <a:solidFill>
                  <a:schemeClr val="tx1"/>
                </a:solidFill>
                <a:latin typeface="Arial" charset="0"/>
              </a:rPr>
              <a:t>	DBS</a:t>
            </a:r>
          </a:p>
          <a:p>
            <a:r>
              <a:rPr lang="en-GB" sz="1600" dirty="0">
                <a:solidFill>
                  <a:schemeClr val="tx1"/>
                </a:solidFill>
                <a:latin typeface="Arial" charset="0"/>
              </a:rPr>
              <a:t>124	Mary	124	DBS</a:t>
            </a:r>
          </a:p>
        </p:txBody>
      </p:sp>
      <p:sp>
        <p:nvSpPr>
          <p:cNvPr id="31759" name="Line 15"/>
          <p:cNvSpPr>
            <a:spLocks noChangeShapeType="1"/>
          </p:cNvSpPr>
          <p:nvPr/>
        </p:nvSpPr>
        <p:spPr bwMode="auto">
          <a:xfrm>
            <a:off x="4800600" y="3657600"/>
            <a:ext cx="3505200" cy="0"/>
          </a:xfrm>
          <a:prstGeom prst="line">
            <a:avLst/>
          </a:prstGeom>
          <a:noFill/>
          <a:ln w="19050">
            <a:solidFill>
              <a:schemeClr val="tx1"/>
            </a:solidFill>
            <a:round/>
            <a:headEnd/>
            <a:tailEnd/>
          </a:ln>
          <a:effectLst/>
        </p:spPr>
        <p:txBody>
          <a:bodyPr wrap="none" anchor="ctr"/>
          <a:lstStyle/>
          <a:p>
            <a:endParaRPr lang="en-US"/>
          </a:p>
        </p:txBody>
      </p:sp>
      <p:sp>
        <p:nvSpPr>
          <p:cNvPr id="31760" name="Line 16"/>
          <p:cNvSpPr>
            <a:spLocks noChangeShapeType="1"/>
          </p:cNvSpPr>
          <p:nvPr/>
        </p:nvSpPr>
        <p:spPr bwMode="auto">
          <a:xfrm>
            <a:off x="5562600" y="3276600"/>
            <a:ext cx="0" cy="2895600"/>
          </a:xfrm>
          <a:prstGeom prst="line">
            <a:avLst/>
          </a:prstGeom>
          <a:noFill/>
          <a:ln w="19050">
            <a:solidFill>
              <a:schemeClr val="tx1"/>
            </a:solidFill>
            <a:round/>
            <a:headEnd/>
            <a:tailEnd/>
          </a:ln>
          <a:effectLst/>
        </p:spPr>
        <p:txBody>
          <a:bodyPr wrap="none" anchor="ctr"/>
          <a:lstStyle/>
          <a:p>
            <a:endParaRPr lang="en-US"/>
          </a:p>
        </p:txBody>
      </p:sp>
      <p:sp>
        <p:nvSpPr>
          <p:cNvPr id="31761" name="Line 17"/>
          <p:cNvSpPr>
            <a:spLocks noChangeShapeType="1"/>
          </p:cNvSpPr>
          <p:nvPr/>
        </p:nvSpPr>
        <p:spPr bwMode="auto">
          <a:xfrm>
            <a:off x="6553200" y="3276600"/>
            <a:ext cx="0" cy="2590800"/>
          </a:xfrm>
          <a:prstGeom prst="line">
            <a:avLst/>
          </a:prstGeom>
          <a:noFill/>
          <a:ln w="19050">
            <a:solidFill>
              <a:schemeClr val="tx1"/>
            </a:solidFill>
            <a:round/>
            <a:headEnd/>
            <a:tailEnd/>
          </a:ln>
          <a:effectLst/>
        </p:spPr>
        <p:txBody>
          <a:bodyPr wrap="none" anchor="ctr"/>
          <a:lstStyle/>
          <a:p>
            <a:endParaRPr lang="en-US"/>
          </a:p>
        </p:txBody>
      </p:sp>
      <p:sp>
        <p:nvSpPr>
          <p:cNvPr id="31762" name="Line 18"/>
          <p:cNvSpPr>
            <a:spLocks noChangeShapeType="1"/>
          </p:cNvSpPr>
          <p:nvPr/>
        </p:nvSpPr>
        <p:spPr bwMode="auto">
          <a:xfrm>
            <a:off x="7467600" y="3200400"/>
            <a:ext cx="0" cy="2743200"/>
          </a:xfrm>
          <a:prstGeom prst="line">
            <a:avLst/>
          </a:prstGeom>
          <a:noFill/>
          <a:ln w="19050">
            <a:solidFill>
              <a:schemeClr val="tx1"/>
            </a:solidFill>
            <a:round/>
            <a:headEnd/>
            <a:tailEnd/>
          </a:ln>
          <a:effectLst/>
        </p:spPr>
        <p:txBody>
          <a:bodyPr wrap="none" anchor="ctr"/>
          <a:lstStyle/>
          <a:p>
            <a:endParaRPr lang="en-US"/>
          </a:p>
        </p:txBody>
      </p:sp>
      <p:sp>
        <p:nvSpPr>
          <p:cNvPr id="31763" name="Line 19"/>
          <p:cNvSpPr>
            <a:spLocks noChangeShapeType="1"/>
          </p:cNvSpPr>
          <p:nvPr/>
        </p:nvSpPr>
        <p:spPr bwMode="auto">
          <a:xfrm flipV="1">
            <a:off x="4800600" y="3276600"/>
            <a:ext cx="0" cy="2895600"/>
          </a:xfrm>
          <a:prstGeom prst="line">
            <a:avLst/>
          </a:prstGeom>
          <a:noFill/>
          <a:ln w="19050">
            <a:solidFill>
              <a:schemeClr val="tx1"/>
            </a:solidFill>
            <a:round/>
            <a:headEnd/>
            <a:tailEnd/>
          </a:ln>
          <a:effectLst/>
        </p:spPr>
        <p:txBody>
          <a:bodyPr wrap="none" anchor="ctr"/>
          <a:lstStyle/>
          <a:p>
            <a:endParaRPr lang="en-US"/>
          </a:p>
        </p:txBody>
      </p:sp>
      <p:sp>
        <p:nvSpPr>
          <p:cNvPr id="31764" name="Line 20"/>
          <p:cNvSpPr>
            <a:spLocks noChangeShapeType="1"/>
          </p:cNvSpPr>
          <p:nvPr/>
        </p:nvSpPr>
        <p:spPr bwMode="auto">
          <a:xfrm>
            <a:off x="4800600" y="3276600"/>
            <a:ext cx="3505200" cy="0"/>
          </a:xfrm>
          <a:prstGeom prst="line">
            <a:avLst/>
          </a:prstGeom>
          <a:noFill/>
          <a:ln w="19050">
            <a:solidFill>
              <a:schemeClr val="tx1"/>
            </a:solidFill>
            <a:round/>
            <a:headEnd/>
            <a:tailEnd/>
          </a:ln>
          <a:effectLst/>
        </p:spPr>
        <p:txBody>
          <a:bodyPr wrap="none" anchor="ctr"/>
          <a:lstStyle/>
          <a:p>
            <a:endParaRPr lang="en-US"/>
          </a:p>
        </p:txBody>
      </p:sp>
      <p:sp>
        <p:nvSpPr>
          <p:cNvPr id="31765" name="Line 21"/>
          <p:cNvSpPr>
            <a:spLocks noChangeShapeType="1"/>
          </p:cNvSpPr>
          <p:nvPr/>
        </p:nvSpPr>
        <p:spPr bwMode="auto">
          <a:xfrm>
            <a:off x="8305800" y="3276600"/>
            <a:ext cx="0" cy="2895600"/>
          </a:xfrm>
          <a:prstGeom prst="line">
            <a:avLst/>
          </a:prstGeom>
          <a:noFill/>
          <a:ln w="19050">
            <a:solidFill>
              <a:schemeClr val="tx1"/>
            </a:solidFill>
            <a:round/>
            <a:headEnd/>
            <a:tailEnd/>
          </a:ln>
          <a:effectLst/>
        </p:spPr>
        <p:txBody>
          <a:bodyPr wrap="none" anchor="ctr"/>
          <a:lstStyle/>
          <a:p>
            <a:endParaRPr lang="en-US"/>
          </a:p>
        </p:txBody>
      </p:sp>
      <p:sp>
        <p:nvSpPr>
          <p:cNvPr id="31766" name="Freeform 22"/>
          <p:cNvSpPr>
            <a:spLocks/>
          </p:cNvSpPr>
          <p:nvPr/>
        </p:nvSpPr>
        <p:spPr bwMode="auto">
          <a:xfrm>
            <a:off x="4800600" y="5842000"/>
            <a:ext cx="3505200" cy="355600"/>
          </a:xfrm>
          <a:custGeom>
            <a:avLst/>
            <a:gdLst/>
            <a:ahLst/>
            <a:cxnLst>
              <a:cxn ang="0">
                <a:pos x="0" y="208"/>
              </a:cxn>
              <a:cxn ang="0">
                <a:pos x="240" y="112"/>
              </a:cxn>
              <a:cxn ang="0">
                <a:pos x="480" y="208"/>
              </a:cxn>
              <a:cxn ang="0">
                <a:pos x="816" y="112"/>
              </a:cxn>
              <a:cxn ang="0">
                <a:pos x="1104" y="16"/>
              </a:cxn>
              <a:cxn ang="0">
                <a:pos x="1440" y="16"/>
              </a:cxn>
              <a:cxn ang="0">
                <a:pos x="1632" y="112"/>
              </a:cxn>
              <a:cxn ang="0">
                <a:pos x="1920" y="208"/>
              </a:cxn>
              <a:cxn ang="0">
                <a:pos x="2208" y="208"/>
              </a:cxn>
            </a:cxnLst>
            <a:rect l="0" t="0" r="r" b="b"/>
            <a:pathLst>
              <a:path w="2208" h="224">
                <a:moveTo>
                  <a:pt x="0" y="208"/>
                </a:moveTo>
                <a:cubicBezTo>
                  <a:pt x="80" y="160"/>
                  <a:pt x="160" y="112"/>
                  <a:pt x="240" y="112"/>
                </a:cubicBezTo>
                <a:cubicBezTo>
                  <a:pt x="320" y="112"/>
                  <a:pt x="384" y="208"/>
                  <a:pt x="480" y="208"/>
                </a:cubicBezTo>
                <a:cubicBezTo>
                  <a:pt x="576" y="208"/>
                  <a:pt x="712" y="144"/>
                  <a:pt x="816" y="112"/>
                </a:cubicBezTo>
                <a:cubicBezTo>
                  <a:pt x="920" y="80"/>
                  <a:pt x="1000" y="32"/>
                  <a:pt x="1104" y="16"/>
                </a:cubicBezTo>
                <a:cubicBezTo>
                  <a:pt x="1208" y="0"/>
                  <a:pt x="1352" y="0"/>
                  <a:pt x="1440" y="16"/>
                </a:cubicBezTo>
                <a:cubicBezTo>
                  <a:pt x="1528" y="32"/>
                  <a:pt x="1552" y="80"/>
                  <a:pt x="1632" y="112"/>
                </a:cubicBezTo>
                <a:cubicBezTo>
                  <a:pt x="1712" y="144"/>
                  <a:pt x="1824" y="192"/>
                  <a:pt x="1920" y="208"/>
                </a:cubicBezTo>
                <a:cubicBezTo>
                  <a:pt x="2016" y="224"/>
                  <a:pt x="2112" y="216"/>
                  <a:pt x="2208" y="208"/>
                </a:cubicBezTo>
              </a:path>
            </a:pathLst>
          </a:custGeom>
          <a:solidFill>
            <a:schemeClr val="bg1"/>
          </a:solidFill>
          <a:ln w="19050" cap="flat" cmpd="sng">
            <a:solidFill>
              <a:schemeClr val="tx1"/>
            </a:solidFill>
            <a:prstDash val="dash"/>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9" name="Picture 11"/>
          <p:cNvPicPr>
            <a:picLocks noChangeAspect="1" noChangeArrowheads="1"/>
          </p:cNvPicPr>
          <p:nvPr/>
        </p:nvPicPr>
        <p:blipFill>
          <a:blip r:embed="rId3" cstate="print"/>
          <a:srcRect/>
          <a:stretch>
            <a:fillRect/>
          </a:stretch>
        </p:blipFill>
        <p:spPr bwMode="gray">
          <a:xfrm>
            <a:off x="4776788" y="2189163"/>
            <a:ext cx="3381375" cy="2257425"/>
          </a:xfrm>
          <a:prstGeom prst="rect">
            <a:avLst/>
          </a:prstGeom>
          <a:noFill/>
          <a:ln w="25400">
            <a:noFill/>
            <a:miter lim="800000"/>
            <a:headEnd type="none" w="sm" len="sm"/>
            <a:tailEnd type="none" w="sm" len="sm"/>
          </a:ln>
          <a:effectLst/>
        </p:spPr>
      </p:pic>
      <p:sp>
        <p:nvSpPr>
          <p:cNvPr id="370708" name="Rectangle 20"/>
          <p:cNvSpPr>
            <a:spLocks noGrp="1" noChangeArrowheads="1"/>
          </p:cNvSpPr>
          <p:nvPr>
            <p:ph type="title"/>
          </p:nvPr>
        </p:nvSpPr>
        <p:spPr/>
        <p:txBody>
          <a:bodyPr/>
          <a:lstStyle/>
          <a:p>
            <a:r>
              <a:rPr lang="en-US"/>
              <a:t>Generating a Cartesian Product</a:t>
            </a:r>
          </a:p>
        </p:txBody>
      </p:sp>
      <p:sp>
        <p:nvSpPr>
          <p:cNvPr id="370692" name="Line 4"/>
          <p:cNvSpPr>
            <a:spLocks noChangeShapeType="1"/>
          </p:cNvSpPr>
          <p:nvPr/>
        </p:nvSpPr>
        <p:spPr bwMode="auto">
          <a:xfrm flipV="1">
            <a:off x="4402138" y="3929063"/>
            <a:ext cx="0" cy="473075"/>
          </a:xfrm>
          <a:prstGeom prst="line">
            <a:avLst/>
          </a:prstGeom>
          <a:noFill/>
          <a:ln w="28575">
            <a:solidFill>
              <a:schemeClr val="tx1"/>
            </a:solidFill>
            <a:round/>
            <a:headEnd type="triangle" w="sm" len="sm"/>
            <a:tailEnd type="none" w="sm" len="sm"/>
          </a:ln>
          <a:effectLst/>
        </p:spPr>
        <p:txBody>
          <a:bodyPr/>
          <a:lstStyle/>
          <a:p>
            <a:endParaRPr lang="en-US"/>
          </a:p>
        </p:txBody>
      </p:sp>
      <p:sp>
        <p:nvSpPr>
          <p:cNvPr id="370693" name="Line 5"/>
          <p:cNvSpPr>
            <a:spLocks noChangeShapeType="1"/>
          </p:cNvSpPr>
          <p:nvPr/>
        </p:nvSpPr>
        <p:spPr bwMode="auto">
          <a:xfrm flipV="1">
            <a:off x="4664075" y="3929063"/>
            <a:ext cx="0" cy="473075"/>
          </a:xfrm>
          <a:prstGeom prst="line">
            <a:avLst/>
          </a:prstGeom>
          <a:noFill/>
          <a:ln w="28575">
            <a:solidFill>
              <a:schemeClr val="tx1"/>
            </a:solidFill>
            <a:round/>
            <a:headEnd type="triangle" w="sm" len="sm"/>
            <a:tailEnd type="none" w="sm" len="sm"/>
          </a:ln>
          <a:effectLst/>
        </p:spPr>
        <p:txBody>
          <a:bodyPr/>
          <a:lstStyle/>
          <a:p>
            <a:endParaRPr lang="en-US"/>
          </a:p>
        </p:txBody>
      </p:sp>
      <p:sp>
        <p:nvSpPr>
          <p:cNvPr id="370695" name="Rectangle 7"/>
          <p:cNvSpPr>
            <a:spLocks noChangeArrowheads="1"/>
          </p:cNvSpPr>
          <p:nvPr/>
        </p:nvSpPr>
        <p:spPr bwMode="auto">
          <a:xfrm>
            <a:off x="849313" y="4962525"/>
            <a:ext cx="2230437" cy="695325"/>
          </a:xfrm>
          <a:prstGeom prst="rect">
            <a:avLst/>
          </a:prstGeom>
          <a:noFill/>
          <a:ln w="9525">
            <a:noFill/>
            <a:miter lim="800000"/>
            <a:headEnd/>
            <a:tailEnd/>
          </a:ln>
          <a:effectLst/>
        </p:spPr>
        <p:txBody>
          <a:bodyPr lIns="92075" tIns="46038" rIns="92075" bIns="46038">
            <a:spAutoFit/>
          </a:bodyPr>
          <a:lstStyle/>
          <a:p>
            <a:pPr algn="r" eaLnBrk="0" hangingPunct="0">
              <a:lnSpc>
                <a:spcPct val="110000"/>
              </a:lnSpc>
              <a:spcBef>
                <a:spcPct val="0"/>
              </a:spcBef>
              <a:buClrTx/>
              <a:buFontTx/>
              <a:buNone/>
            </a:pPr>
            <a:r>
              <a:rPr lang="en-US"/>
              <a:t>Cartesian product: </a:t>
            </a:r>
            <a:br>
              <a:rPr lang="en-US"/>
            </a:br>
            <a:r>
              <a:rPr lang="en-US"/>
              <a:t>20 x 8 = 160 rows</a:t>
            </a:r>
          </a:p>
        </p:txBody>
      </p:sp>
      <p:sp>
        <p:nvSpPr>
          <p:cNvPr id="370697" name="Rectangle 9"/>
          <p:cNvSpPr>
            <a:spLocks noChangeArrowheads="1"/>
          </p:cNvSpPr>
          <p:nvPr/>
        </p:nvSpPr>
        <p:spPr bwMode="auto">
          <a:xfrm>
            <a:off x="781050" y="1831975"/>
            <a:ext cx="2698750"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EMPLOYEES</a:t>
            </a:r>
            <a:r>
              <a:rPr lang="en-US" sz="2000"/>
              <a:t>  </a:t>
            </a:r>
            <a:r>
              <a:rPr lang="en-US"/>
              <a:t>(20 rows)</a:t>
            </a:r>
          </a:p>
        </p:txBody>
      </p:sp>
      <p:sp>
        <p:nvSpPr>
          <p:cNvPr id="370698" name="Rectangle 10"/>
          <p:cNvSpPr>
            <a:spLocks noChangeArrowheads="1"/>
          </p:cNvSpPr>
          <p:nvPr/>
        </p:nvSpPr>
        <p:spPr bwMode="auto">
          <a:xfrm>
            <a:off x="4981575" y="1831975"/>
            <a:ext cx="2876550"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DEPARTMENTS</a:t>
            </a:r>
            <a:r>
              <a:rPr lang="en-US" sz="2000"/>
              <a:t>  </a:t>
            </a:r>
            <a:r>
              <a:rPr lang="en-US"/>
              <a:t>(8 rows)</a:t>
            </a:r>
          </a:p>
        </p:txBody>
      </p:sp>
      <p:pic>
        <p:nvPicPr>
          <p:cNvPr id="370700" name="Picture 12"/>
          <p:cNvPicPr>
            <a:picLocks noChangeAspect="1" noChangeArrowheads="1"/>
          </p:cNvPicPr>
          <p:nvPr/>
        </p:nvPicPr>
        <p:blipFill>
          <a:blip r:embed="rId4" cstate="print"/>
          <a:srcRect/>
          <a:stretch>
            <a:fillRect/>
          </a:stretch>
        </p:blipFill>
        <p:spPr bwMode="gray">
          <a:xfrm>
            <a:off x="841375" y="2206625"/>
            <a:ext cx="3076575" cy="704850"/>
          </a:xfrm>
          <a:prstGeom prst="rect">
            <a:avLst/>
          </a:prstGeom>
          <a:noFill/>
          <a:ln w="25400">
            <a:noFill/>
            <a:miter lim="800000"/>
            <a:headEnd type="none" w="sm" len="sm"/>
            <a:tailEnd type="none" w="sm" len="sm"/>
          </a:ln>
          <a:effectLst/>
        </p:spPr>
      </p:pic>
      <p:pic>
        <p:nvPicPr>
          <p:cNvPr id="370701" name="Picture 13"/>
          <p:cNvPicPr>
            <a:picLocks noChangeAspect="1" noChangeArrowheads="1"/>
          </p:cNvPicPr>
          <p:nvPr/>
        </p:nvPicPr>
        <p:blipFill>
          <a:blip r:embed="rId5" cstate="print"/>
          <a:srcRect/>
          <a:stretch>
            <a:fillRect/>
          </a:stretch>
        </p:blipFill>
        <p:spPr bwMode="gray">
          <a:xfrm>
            <a:off x="841375" y="3079750"/>
            <a:ext cx="3076575" cy="666750"/>
          </a:xfrm>
          <a:prstGeom prst="rect">
            <a:avLst/>
          </a:prstGeom>
          <a:noFill/>
          <a:ln w="25400">
            <a:noFill/>
            <a:miter lim="800000"/>
            <a:headEnd type="none" w="sm" len="sm"/>
            <a:tailEnd type="none" w="sm" len="sm"/>
          </a:ln>
          <a:effectLst/>
        </p:spPr>
      </p:pic>
      <p:pic>
        <p:nvPicPr>
          <p:cNvPr id="370702" name="Picture 14"/>
          <p:cNvPicPr>
            <a:picLocks noChangeAspect="1" noChangeArrowheads="1"/>
          </p:cNvPicPr>
          <p:nvPr/>
        </p:nvPicPr>
        <p:blipFill>
          <a:blip r:embed="rId6" cstate="print"/>
          <a:srcRect/>
          <a:stretch>
            <a:fillRect/>
          </a:stretch>
        </p:blipFill>
        <p:spPr bwMode="auto">
          <a:xfrm>
            <a:off x="841375" y="3751263"/>
            <a:ext cx="3079750" cy="214312"/>
          </a:xfrm>
          <a:prstGeom prst="rect">
            <a:avLst/>
          </a:prstGeom>
          <a:noFill/>
          <a:ln w="25400">
            <a:noFill/>
            <a:miter lim="800000"/>
            <a:headEnd type="none" w="sm" len="sm"/>
            <a:tailEnd type="none" w="sm" len="sm"/>
          </a:ln>
          <a:effectLst/>
        </p:spPr>
      </p:pic>
      <p:pic>
        <p:nvPicPr>
          <p:cNvPr id="370703" name="Picture 15"/>
          <p:cNvPicPr>
            <a:picLocks noChangeAspect="1" noChangeArrowheads="1"/>
          </p:cNvPicPr>
          <p:nvPr/>
        </p:nvPicPr>
        <p:blipFill>
          <a:blip r:embed="rId7" cstate="print"/>
          <a:srcRect/>
          <a:stretch>
            <a:fillRect/>
          </a:stretch>
        </p:blipFill>
        <p:spPr bwMode="gray">
          <a:xfrm>
            <a:off x="3154363" y="4457700"/>
            <a:ext cx="3086100" cy="1543050"/>
          </a:xfrm>
          <a:prstGeom prst="rect">
            <a:avLst/>
          </a:prstGeom>
          <a:noFill/>
          <a:ln w="25400">
            <a:noFill/>
            <a:miter lim="800000"/>
            <a:headEnd type="none" w="sm" len="sm"/>
            <a:tailEnd type="none" w="sm" len="sm"/>
          </a:ln>
          <a:effectLst/>
        </p:spPr>
      </p:pic>
      <p:pic>
        <p:nvPicPr>
          <p:cNvPr id="370704" name="Picture 16"/>
          <p:cNvPicPr>
            <a:picLocks noChangeAspect="1" noChangeArrowheads="1"/>
          </p:cNvPicPr>
          <p:nvPr/>
        </p:nvPicPr>
        <p:blipFill>
          <a:blip r:embed="rId8" cstate="print"/>
          <a:srcRect/>
          <a:stretch>
            <a:fillRect/>
          </a:stretch>
        </p:blipFill>
        <p:spPr bwMode="auto">
          <a:xfrm>
            <a:off x="3076575" y="6162675"/>
            <a:ext cx="3076575" cy="219075"/>
          </a:xfrm>
          <a:prstGeom prst="rect">
            <a:avLst/>
          </a:prstGeom>
          <a:noFill/>
          <a:ln w="25400">
            <a:noFill/>
            <a:miter lim="800000"/>
            <a:headEnd type="none" w="sm" len="sm"/>
            <a:tailEnd type="none" w="sm" len="sm"/>
          </a:ln>
          <a:effectLst/>
        </p:spPr>
      </p:pic>
      <p:sp>
        <p:nvSpPr>
          <p:cNvPr id="370705" name="Text Box 17"/>
          <p:cNvSpPr txBox="1">
            <a:spLocks noChangeArrowheads="1"/>
          </p:cNvSpPr>
          <p:nvPr/>
        </p:nvSpPr>
        <p:spPr bwMode="auto">
          <a:xfrm>
            <a:off x="822325" y="2714625"/>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70706" name="Text Box 18"/>
          <p:cNvSpPr txBox="1">
            <a:spLocks noChangeArrowheads="1"/>
          </p:cNvSpPr>
          <p:nvPr/>
        </p:nvSpPr>
        <p:spPr bwMode="auto">
          <a:xfrm>
            <a:off x="3041650" y="580548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algn="ctr"/>
            <a:r>
              <a:rPr lang="en-US" dirty="0" smtClean="0"/>
              <a:t>INNER JOIN</a:t>
            </a:r>
            <a:endParaRPr lang="en-US" dirty="0"/>
          </a:p>
        </p:txBody>
      </p:sp>
      <p:sp>
        <p:nvSpPr>
          <p:cNvPr id="3" name="Content Placeholder 2"/>
          <p:cNvSpPr>
            <a:spLocks noGrp="1"/>
          </p:cNvSpPr>
          <p:nvPr>
            <p:ph idx="1"/>
          </p:nvPr>
        </p:nvSpPr>
        <p:spPr>
          <a:xfrm>
            <a:off x="228600" y="990600"/>
            <a:ext cx="8763000" cy="5715000"/>
          </a:xfrm>
        </p:spPr>
        <p:txBody>
          <a:bodyPr>
            <a:normAutofit/>
          </a:bodyPr>
          <a:lstStyle/>
          <a:p>
            <a:pPr>
              <a:lnSpc>
                <a:spcPct val="110000"/>
              </a:lnSpc>
            </a:pPr>
            <a:r>
              <a:rPr lang="en-US" dirty="0" smtClean="0"/>
              <a:t>An '</a:t>
            </a:r>
            <a:r>
              <a:rPr lang="en-US" b="1" i="1" dirty="0" smtClean="0"/>
              <a:t>inner join'</a:t>
            </a:r>
            <a:r>
              <a:rPr lang="en-US" dirty="0" smtClean="0"/>
              <a:t> is the most common join operation used in applications and can be regarded as the </a:t>
            </a:r>
            <a:r>
              <a:rPr lang="en-US" i="1" dirty="0" smtClean="0"/>
              <a:t>default join-type</a:t>
            </a:r>
            <a:r>
              <a:rPr lang="en-US" dirty="0" smtClean="0"/>
              <a:t>. </a:t>
            </a:r>
          </a:p>
          <a:p>
            <a:pPr>
              <a:lnSpc>
                <a:spcPct val="110000"/>
              </a:lnSpc>
            </a:pPr>
            <a:r>
              <a:rPr lang="en-US" dirty="0" smtClean="0"/>
              <a:t>Inner join creates a new result table by combining column values of two tables (A and B) based upon the join-predicate. </a:t>
            </a:r>
          </a:p>
          <a:p>
            <a:pPr>
              <a:lnSpc>
                <a:spcPct val="110000"/>
              </a:lnSpc>
            </a:pPr>
            <a:r>
              <a:rPr lang="en-US" dirty="0" smtClean="0"/>
              <a:t>The result of the join can be defined as the outcome of first taking the Cartesian product (or Cross join) of all records in the tables (combining every record in table A with every record in table B) and then returning all records which satisfy the join predicate.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304800" y="228600"/>
            <a:ext cx="8229600" cy="838200"/>
          </a:xfrm>
        </p:spPr>
        <p:txBody>
          <a:bodyPr>
            <a:noAutofit/>
          </a:bodyPr>
          <a:lstStyle/>
          <a:p>
            <a:r>
              <a:rPr lang="en-US" sz="4800" dirty="0" smtClean="0"/>
              <a:t>                 Inner join Cont.</a:t>
            </a:r>
            <a:endParaRPr lang="en-US" sz="4800" dirty="0"/>
          </a:p>
        </p:txBody>
      </p:sp>
      <p:sp>
        <p:nvSpPr>
          <p:cNvPr id="103427" name="Rectangle 3"/>
          <p:cNvSpPr>
            <a:spLocks noGrp="1" noChangeArrowheads="1"/>
          </p:cNvSpPr>
          <p:nvPr>
            <p:ph type="body" idx="1"/>
          </p:nvPr>
        </p:nvSpPr>
        <p:spPr>
          <a:xfrm>
            <a:off x="381000" y="1143000"/>
            <a:ext cx="8534400" cy="5105400"/>
          </a:xfrm>
        </p:spPr>
        <p:txBody>
          <a:bodyPr>
            <a:noAutofit/>
          </a:bodyPr>
          <a:lstStyle/>
          <a:p>
            <a:pPr>
              <a:lnSpc>
                <a:spcPct val="150000"/>
              </a:lnSpc>
              <a:buFont typeface="Wingdings" pitchFamily="2" charset="2"/>
              <a:buChar char="§"/>
            </a:pPr>
            <a:r>
              <a:rPr lang="en-US" sz="1800" dirty="0" smtClean="0"/>
              <a:t>The </a:t>
            </a:r>
            <a:r>
              <a:rPr lang="en-US" sz="1800" dirty="0"/>
              <a:t>two tables must be </a:t>
            </a:r>
            <a:r>
              <a:rPr lang="en-US" sz="1800" i="1" dirty="0"/>
              <a:t>joined</a:t>
            </a:r>
            <a:r>
              <a:rPr lang="en-US" sz="1800" dirty="0"/>
              <a:t> by at </a:t>
            </a:r>
            <a:r>
              <a:rPr lang="en-US" sz="1800" i="1" dirty="0"/>
              <a:t>least one </a:t>
            </a:r>
            <a:r>
              <a:rPr lang="en-US" sz="1800" i="1" dirty="0" smtClean="0"/>
              <a:t>common field</a:t>
            </a:r>
            <a:r>
              <a:rPr lang="en-US" sz="1800" dirty="0" smtClean="0"/>
              <a:t>. That </a:t>
            </a:r>
            <a:r>
              <a:rPr lang="en-US" sz="1800" dirty="0"/>
              <a:t>is, the </a:t>
            </a:r>
            <a:r>
              <a:rPr lang="en-US" sz="1800" i="1" dirty="0"/>
              <a:t>join field </a:t>
            </a:r>
            <a:r>
              <a:rPr lang="en-US" sz="1800" dirty="0"/>
              <a:t>is a member of both tables. </a:t>
            </a:r>
            <a:endParaRPr lang="en-US" sz="1800" dirty="0" smtClean="0"/>
          </a:p>
          <a:p>
            <a:pPr>
              <a:lnSpc>
                <a:spcPct val="150000"/>
              </a:lnSpc>
              <a:buFont typeface="Wingdings" pitchFamily="2" charset="2"/>
              <a:buChar char="§"/>
            </a:pPr>
            <a:r>
              <a:rPr lang="en-US" sz="1800" dirty="0" smtClean="0"/>
              <a:t>Typically</a:t>
            </a:r>
            <a:r>
              <a:rPr lang="en-US" sz="1800" dirty="0"/>
              <a:t>, a join operation is part of a SELECT </a:t>
            </a:r>
            <a:r>
              <a:rPr lang="en-US" sz="1800" dirty="0" smtClean="0"/>
              <a:t>query.</a:t>
            </a:r>
            <a:endParaRPr lang="en-US" sz="1800" dirty="0"/>
          </a:p>
          <a:p>
            <a:pPr>
              <a:lnSpc>
                <a:spcPct val="150000"/>
              </a:lnSpc>
              <a:buFont typeface="Wingdings" pitchFamily="2" charset="2"/>
              <a:buChar char="§"/>
            </a:pPr>
            <a:r>
              <a:rPr lang="en-US" sz="1800" b="1" dirty="0" smtClean="0"/>
              <a:t>Syntax:  </a:t>
            </a:r>
          </a:p>
          <a:p>
            <a:pPr>
              <a:lnSpc>
                <a:spcPct val="150000"/>
              </a:lnSpc>
              <a:buNone/>
            </a:pPr>
            <a:r>
              <a:rPr lang="en-US" sz="1800" b="1" dirty="0" smtClean="0"/>
              <a:t>		Select </a:t>
            </a:r>
            <a:r>
              <a:rPr lang="en-US" sz="1800" b="1" dirty="0"/>
              <a:t>* from A, B where </a:t>
            </a:r>
            <a:r>
              <a:rPr lang="en-US" sz="1800" b="1" dirty="0" err="1"/>
              <a:t>A.x</a:t>
            </a:r>
            <a:r>
              <a:rPr lang="en-US" sz="1800" b="1" dirty="0"/>
              <a:t> = </a:t>
            </a:r>
            <a:r>
              <a:rPr lang="en-US" sz="1800" b="1" dirty="0" err="1"/>
              <a:t>B.y</a:t>
            </a:r>
            <a:r>
              <a:rPr lang="en-US" sz="1800" b="1" dirty="0"/>
              <a:t/>
            </a:r>
            <a:br>
              <a:rPr lang="en-US" sz="1800" b="1" dirty="0"/>
            </a:br>
            <a:r>
              <a:rPr lang="en-US" sz="1800" dirty="0" smtClean="0"/>
              <a:t>The </a:t>
            </a:r>
            <a:r>
              <a:rPr lang="en-US" sz="1800" dirty="0"/>
              <a:t>column names (x and y in this example) are often, but not necessarily, the same. </a:t>
            </a:r>
            <a:endParaRPr lang="en-US" sz="1800" dirty="0" smtClean="0"/>
          </a:p>
          <a:p>
            <a:pPr>
              <a:lnSpc>
                <a:spcPct val="150000"/>
              </a:lnSpc>
              <a:buFont typeface="Wingdings" pitchFamily="2" charset="2"/>
              <a:buChar char="§"/>
            </a:pPr>
            <a:r>
              <a:rPr lang="en-US" sz="1800" dirty="0" smtClean="0"/>
              <a:t>Example:  </a:t>
            </a:r>
          </a:p>
          <a:p>
            <a:pPr>
              <a:lnSpc>
                <a:spcPct val="150000"/>
              </a:lnSpc>
              <a:buNone/>
            </a:pPr>
            <a:r>
              <a:rPr lang="en-US" sz="1800" b="1" dirty="0" smtClean="0"/>
              <a:t>		</a:t>
            </a:r>
            <a:r>
              <a:rPr lang="en-US" sz="1800" dirty="0" smtClean="0"/>
              <a:t>SELECT CustomerName, TransDate FROM </a:t>
            </a:r>
            <a:r>
              <a:rPr lang="en-US" sz="1800" b="1" dirty="0" smtClean="0"/>
              <a:t>Customer </a:t>
            </a:r>
            <a:r>
              <a:rPr lang="en-US" sz="1800" i="1" dirty="0" smtClean="0"/>
              <a:t>INNER  JOIN </a:t>
            </a:r>
            <a:r>
              <a:rPr lang="en-US" sz="1800" b="1" dirty="0" smtClean="0"/>
              <a:t>	Transaction ON Customer.CustomerID = Transaction.CustomerID; </a:t>
            </a:r>
          </a:p>
          <a:p>
            <a:pPr>
              <a:lnSpc>
                <a:spcPct val="150000"/>
              </a:lnSpc>
              <a:buNone/>
            </a:pPr>
            <a:r>
              <a:rPr lang="en-US" sz="1800" dirty="0" smtClean="0"/>
              <a:t/>
            </a:r>
            <a:br>
              <a:rPr lang="en-US" sz="1800" dirty="0" smtClean="0"/>
            </a:br>
            <a:endParaRPr lang="en-US" sz="1800" dirty="0" smtClean="0"/>
          </a:p>
          <a:p>
            <a:pPr>
              <a:lnSpc>
                <a:spcPct val="150000"/>
              </a:lnSpc>
              <a:buFont typeface="Wingdings" pitchFamily="2" charset="2"/>
              <a:buNone/>
            </a:pP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553200"/>
          </a:xfrm>
        </p:spPr>
        <p:txBody>
          <a:bodyPr>
            <a:noAutofit/>
          </a:bodyPr>
          <a:lstStyle/>
          <a:p>
            <a:pPr>
              <a:lnSpc>
                <a:spcPct val="170000"/>
              </a:lnSpc>
              <a:buNone/>
            </a:pPr>
            <a:r>
              <a:rPr lang="en-US" sz="1800" dirty="0" smtClean="0"/>
              <a:t>		</a:t>
            </a:r>
          </a:p>
          <a:p>
            <a:pPr>
              <a:lnSpc>
                <a:spcPct val="170000"/>
              </a:lnSpc>
              <a:buNone/>
            </a:pPr>
            <a:r>
              <a:rPr lang="en-US" sz="1800" dirty="0" smtClean="0"/>
              <a:t>		</a:t>
            </a:r>
            <a:r>
              <a:rPr lang="en-US" sz="2000" dirty="0" smtClean="0"/>
              <a:t>SQL specifies two different syntactical ways to express joins:</a:t>
            </a:r>
            <a:endParaRPr lang="en-US" sz="1800" dirty="0" smtClean="0"/>
          </a:p>
          <a:p>
            <a:pPr>
              <a:lnSpc>
                <a:spcPct val="170000"/>
              </a:lnSpc>
            </a:pPr>
            <a:r>
              <a:rPr lang="en-US" sz="1800" dirty="0" smtClean="0"/>
              <a:t>The </a:t>
            </a:r>
            <a:r>
              <a:rPr lang="en-US" sz="1800" i="1" dirty="0" smtClean="0">
                <a:solidFill>
                  <a:srgbClr val="FF0000"/>
                </a:solidFill>
              </a:rPr>
              <a:t>"explicit join notation" </a:t>
            </a:r>
            <a:r>
              <a:rPr lang="en-US" sz="1800" dirty="0" smtClean="0"/>
              <a:t>uses the </a:t>
            </a:r>
            <a:r>
              <a:rPr lang="en-US" sz="1800" b="1" dirty="0" smtClean="0"/>
              <a:t>JOIN</a:t>
            </a:r>
            <a:r>
              <a:rPr lang="en-US" sz="1800" dirty="0" smtClean="0"/>
              <a:t> keyword, optionally preceded by the </a:t>
            </a:r>
            <a:r>
              <a:rPr lang="en-US" sz="1800" b="1" dirty="0" smtClean="0"/>
              <a:t>INNER</a:t>
            </a:r>
            <a:r>
              <a:rPr lang="en-US" sz="1800" dirty="0" smtClean="0"/>
              <a:t> keyword, to specify the table to join, and the </a:t>
            </a:r>
            <a:r>
              <a:rPr lang="en-US" sz="1800" b="1" dirty="0" smtClean="0"/>
              <a:t>ON</a:t>
            </a:r>
            <a:r>
              <a:rPr lang="en-US" sz="1800" dirty="0" smtClean="0"/>
              <a:t> keyword to specify the predicates for the join:</a:t>
            </a:r>
          </a:p>
          <a:p>
            <a:pPr>
              <a:lnSpc>
                <a:spcPct val="170000"/>
              </a:lnSpc>
              <a:buNone/>
            </a:pPr>
            <a:r>
              <a:rPr lang="en-US" sz="1800" b="1" dirty="0" smtClean="0"/>
              <a:t>		</a:t>
            </a:r>
            <a:r>
              <a:rPr lang="en-US" sz="1800" b="1" i="1" dirty="0" smtClean="0"/>
              <a:t>SELECT</a:t>
            </a:r>
            <a:r>
              <a:rPr lang="en-US" sz="1800" i="1" dirty="0" smtClean="0"/>
              <a:t> * </a:t>
            </a:r>
            <a:r>
              <a:rPr lang="en-US" sz="1800" b="1" i="1" dirty="0" smtClean="0"/>
              <a:t>FROM</a:t>
            </a:r>
            <a:r>
              <a:rPr lang="en-US" sz="1800" i="1" dirty="0" smtClean="0"/>
              <a:t> employee </a:t>
            </a:r>
            <a:r>
              <a:rPr lang="en-US" sz="1800" b="1" i="1" dirty="0" smtClean="0"/>
              <a:t>INNER</a:t>
            </a:r>
            <a:r>
              <a:rPr lang="en-US" sz="1800" i="1" dirty="0" smtClean="0"/>
              <a:t> </a:t>
            </a:r>
            <a:r>
              <a:rPr lang="en-US" sz="1800" b="1" i="1" dirty="0" smtClean="0"/>
              <a:t>JOIN</a:t>
            </a:r>
            <a:r>
              <a:rPr lang="en-US" sz="1800" i="1" dirty="0" smtClean="0"/>
              <a:t> department </a:t>
            </a:r>
            <a:r>
              <a:rPr lang="en-US" sz="1800" b="1" i="1" dirty="0" smtClean="0"/>
              <a:t>ON</a:t>
            </a:r>
            <a:r>
              <a:rPr lang="en-US" sz="1800" i="1" dirty="0" smtClean="0"/>
              <a:t> 	</a:t>
            </a:r>
            <a:r>
              <a:rPr lang="en-US" sz="1800" i="1" dirty="0" err="1" smtClean="0"/>
              <a:t>employee.DepartmentID</a:t>
            </a:r>
            <a:r>
              <a:rPr lang="en-US" sz="1800" i="1" dirty="0" smtClean="0"/>
              <a:t> = </a:t>
            </a:r>
            <a:r>
              <a:rPr lang="en-US" sz="1800" i="1" dirty="0" err="1" smtClean="0"/>
              <a:t>department.DepartmentID</a:t>
            </a:r>
            <a:r>
              <a:rPr lang="en-US" sz="1800" i="1" dirty="0" smtClean="0"/>
              <a:t>; </a:t>
            </a:r>
          </a:p>
          <a:p>
            <a:pPr>
              <a:lnSpc>
                <a:spcPct val="170000"/>
              </a:lnSpc>
              <a:buNone/>
            </a:pPr>
            <a:endParaRPr lang="en-US" sz="1800" i="1" dirty="0" smtClean="0"/>
          </a:p>
          <a:p>
            <a:pPr>
              <a:lnSpc>
                <a:spcPct val="170000"/>
              </a:lnSpc>
            </a:pPr>
            <a:r>
              <a:rPr lang="en-US" sz="1800" dirty="0" smtClean="0"/>
              <a:t>The </a:t>
            </a:r>
            <a:r>
              <a:rPr lang="en-US" sz="1800" dirty="0" smtClean="0">
                <a:solidFill>
                  <a:srgbClr val="FF0000"/>
                </a:solidFill>
              </a:rPr>
              <a:t>"implicit join notation" </a:t>
            </a:r>
            <a:r>
              <a:rPr lang="en-US" sz="1800" dirty="0" smtClean="0"/>
              <a:t>simply lists the tables for joining without using JOIN keyword.</a:t>
            </a:r>
            <a:r>
              <a:rPr lang="en-US" sz="1800" b="1" dirty="0" smtClean="0"/>
              <a:t>	</a:t>
            </a:r>
          </a:p>
          <a:p>
            <a:pPr>
              <a:lnSpc>
                <a:spcPct val="170000"/>
              </a:lnSpc>
              <a:buNone/>
            </a:pPr>
            <a:r>
              <a:rPr lang="en-US" sz="1800" b="1" i="1" dirty="0" smtClean="0"/>
              <a:t>		SELECT</a:t>
            </a:r>
            <a:r>
              <a:rPr lang="en-US" sz="1800" i="1" dirty="0" smtClean="0"/>
              <a:t> * </a:t>
            </a:r>
            <a:r>
              <a:rPr lang="en-US" sz="1800" b="1" i="1" dirty="0" smtClean="0"/>
              <a:t>FROM</a:t>
            </a:r>
            <a:r>
              <a:rPr lang="en-US" sz="1800" i="1" dirty="0" smtClean="0"/>
              <a:t> employee, department </a:t>
            </a:r>
            <a:r>
              <a:rPr lang="en-US" sz="1800" b="1" i="1" dirty="0" smtClean="0"/>
              <a:t>WHERE</a:t>
            </a:r>
            <a:r>
              <a:rPr lang="en-US" sz="1800" i="1" dirty="0" smtClean="0"/>
              <a:t> </a:t>
            </a:r>
            <a:r>
              <a:rPr lang="en-US" sz="1800" i="1" dirty="0" err="1" smtClean="0"/>
              <a:t>employee.DepartmentID</a:t>
            </a:r>
            <a:r>
              <a:rPr lang="en-US" sz="1800" i="1" dirty="0" smtClean="0"/>
              <a:t> = 	</a:t>
            </a:r>
            <a:r>
              <a:rPr lang="en-US" sz="1800" i="1" dirty="0" err="1" smtClean="0"/>
              <a:t>department.DepartmentID</a:t>
            </a:r>
            <a:r>
              <a:rPr lang="en-US" sz="1800" i="1" dirty="0" smtClean="0"/>
              <a:t>;</a:t>
            </a:r>
          </a:p>
          <a:p>
            <a:pPr>
              <a:lnSpc>
                <a:spcPct val="170000"/>
              </a:lnSpc>
            </a:pP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1356</TotalTime>
  <Words>1567</Words>
  <Application>Microsoft Office PowerPoint</Application>
  <PresentationFormat>On-screen Show (4:3)</PresentationFormat>
  <Paragraphs>361</Paragraphs>
  <Slides>34</Slides>
  <Notes>14</Notes>
  <HiddenSlides>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SQL </vt:lpstr>
      <vt:lpstr>Join </vt:lpstr>
      <vt:lpstr>Join Types</vt:lpstr>
      <vt:lpstr>Cartesian Products (Cross Join)</vt:lpstr>
      <vt:lpstr> Example:</vt:lpstr>
      <vt:lpstr>Generating a Cartesian Product</vt:lpstr>
      <vt:lpstr>INNER JOIN</vt:lpstr>
      <vt:lpstr>                 Inner join Cont.</vt:lpstr>
      <vt:lpstr>Slide 9</vt:lpstr>
      <vt:lpstr>Example with using clause:</vt:lpstr>
      <vt:lpstr>Creating Joins with the ON Clause</vt:lpstr>
      <vt:lpstr>Example with on clause:</vt:lpstr>
      <vt:lpstr>INNER JOIN cont.</vt:lpstr>
      <vt:lpstr>Equijoins</vt:lpstr>
      <vt:lpstr>Natural join </vt:lpstr>
      <vt:lpstr>NATURAL JOIN</vt:lpstr>
      <vt:lpstr>Self Join</vt:lpstr>
      <vt:lpstr>Example</vt:lpstr>
      <vt:lpstr>Self-Joins Using the ON Clause</vt:lpstr>
      <vt:lpstr>Outer Join</vt:lpstr>
      <vt:lpstr>Outer Joins</vt:lpstr>
      <vt:lpstr>LEFT OUTER JOIN</vt:lpstr>
      <vt:lpstr>RIGHT OUTER JOIN</vt:lpstr>
      <vt:lpstr>Sql Joins </vt:lpstr>
      <vt:lpstr>Nested Subqueries</vt:lpstr>
      <vt:lpstr> </vt:lpstr>
      <vt:lpstr>Slide 27</vt:lpstr>
      <vt:lpstr>Schema Used in Examples</vt:lpstr>
      <vt:lpstr>“In” Construct</vt:lpstr>
      <vt:lpstr>Slide 30</vt:lpstr>
      <vt:lpstr>“Some” Construct</vt:lpstr>
      <vt:lpstr>“All” Construct</vt:lpstr>
      <vt:lpstr>Exist construct in nested query </vt:lpstr>
      <vt:lpstr>Slide 34</vt:lpstr>
    </vt:vector>
  </TitlesOfParts>
  <Company>Jiitu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aditi.sharma</dc:creator>
  <cp:lastModifiedBy>indu.chawla</cp:lastModifiedBy>
  <cp:revision>262</cp:revision>
  <dcterms:created xsi:type="dcterms:W3CDTF">2013-08-26T08:53:47Z</dcterms:created>
  <dcterms:modified xsi:type="dcterms:W3CDTF">2018-10-03T06:12:45Z</dcterms:modified>
</cp:coreProperties>
</file>