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33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9" r:id="rId23"/>
    <p:sldId id="302" r:id="rId24"/>
    <p:sldId id="303" r:id="rId25"/>
    <p:sldId id="304" r:id="rId26"/>
    <p:sldId id="305" r:id="rId27"/>
    <p:sldId id="306" r:id="rId28"/>
    <p:sldId id="307" r:id="rId29"/>
    <p:sldId id="308" r:id="rId30"/>
    <p:sldId id="309" r:id="rId31"/>
    <p:sldId id="278" r:id="rId32"/>
    <p:sldId id="281" r:id="rId33"/>
    <p:sldId id="313" r:id="rId34"/>
    <p:sldId id="282" r:id="rId35"/>
    <p:sldId id="283" r:id="rId36"/>
    <p:sldId id="284" r:id="rId37"/>
    <p:sldId id="285" r:id="rId38"/>
    <p:sldId id="328" r:id="rId39"/>
    <p:sldId id="327" r:id="rId40"/>
    <p:sldId id="315" r:id="rId41"/>
    <p:sldId id="310" r:id="rId42"/>
    <p:sldId id="311" r:id="rId43"/>
    <p:sldId id="312" r:id="rId44"/>
    <p:sldId id="314" r:id="rId45"/>
    <p:sldId id="316" r:id="rId46"/>
    <p:sldId id="317" r:id="rId47"/>
    <p:sldId id="323" r:id="rId48"/>
    <p:sldId id="318" r:id="rId49"/>
    <p:sldId id="320" r:id="rId50"/>
    <p:sldId id="321" r:id="rId51"/>
    <p:sldId id="319" r:id="rId52"/>
    <p:sldId id="322" r:id="rId53"/>
    <p:sldId id="298" r:id="rId54"/>
    <p:sldId id="299" r:id="rId55"/>
    <p:sldId id="329" r:id="rId56"/>
    <p:sldId id="330" r:id="rId57"/>
    <p:sldId id="331" r:id="rId58"/>
    <p:sldId id="332" r:id="rId59"/>
    <p:sldId id="333" r:id="rId60"/>
    <p:sldId id="334" r:id="rId61"/>
    <p:sldId id="300" r:id="rId62"/>
    <p:sldId id="324" r:id="rId63"/>
    <p:sldId id="290" r:id="rId64"/>
    <p:sldId id="291" r:id="rId65"/>
    <p:sldId id="296" r:id="rId66"/>
    <p:sldId id="325" r:id="rId67"/>
    <p:sldId id="295" r:id="rId68"/>
    <p:sldId id="326" r:id="rId69"/>
    <p:sldId id="29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50"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73F11-67F1-4859-8F4E-8C5B7A062B52}" type="datetimeFigureOut">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A265D0-0DB3-4027-88CA-C4429B94D5CE}"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73F11-67F1-4859-8F4E-8C5B7A062B52}" type="datetimeFigureOut">
              <a:rPr lang="en-IN" smtClean="0"/>
              <a:pPr/>
              <a:t>30-11-2018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265D0-0DB3-4027-88CA-C4429B94D5CE}" type="slidenum">
              <a:rPr lang="en-IN" smtClean="0"/>
              <a:pPr/>
              <a:t>‹#›</a:t>
            </a:fld>
            <a:endParaRPr lang="en-IN" dirty="0"/>
          </a:p>
        </p:txBody>
      </p:sp>
      <p:cxnSp>
        <p:nvCxnSpPr>
          <p:cNvPr id="7" name="Straight Connector 6"/>
          <p:cNvCxnSpPr/>
          <p:nvPr userDrawn="1"/>
        </p:nvCxnSpPr>
        <p:spPr>
          <a:xfrm>
            <a:off x="467544" y="1484784"/>
            <a:ext cx="820891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67544" y="6165304"/>
            <a:ext cx="820891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Functional Dependency</a:t>
            </a:r>
            <a:br>
              <a:rPr lang="en-IN" dirty="0" smtClean="0"/>
            </a:br>
            <a:r>
              <a:rPr lang="en-IN" dirty="0" smtClean="0"/>
              <a:t>and </a:t>
            </a:r>
            <a:r>
              <a:rPr lang="en-IN" dirty="0" smtClean="0"/>
              <a:t>Normalization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Insertion anomalies</a:t>
            </a:r>
            <a:r>
              <a:rPr lang="en-IN" dirty="0" smtClean="0"/>
              <a:t>:</a:t>
            </a:r>
          </a:p>
          <a:p>
            <a:pPr marL="342900" lvl="1" indent="-342900">
              <a:buNone/>
            </a:pPr>
            <a:r>
              <a:rPr lang="en-US" sz="2200" dirty="0" smtClean="0"/>
              <a:t>  Emp_dep(Ename,</a:t>
            </a:r>
            <a:r>
              <a:rPr lang="en-US" sz="2200" u="sng" dirty="0" smtClean="0"/>
              <a:t>Ssn,</a:t>
            </a:r>
            <a:r>
              <a:rPr lang="en-US" sz="2200" dirty="0" smtClean="0"/>
              <a:t>Bdate,Address,Dnumber,Dname,Dmgr_ssn)</a:t>
            </a:r>
          </a:p>
          <a:p>
            <a:pPr marL="342900" lvl="1" indent="-342900"/>
            <a:r>
              <a:rPr lang="en-US" sz="2200" dirty="0" smtClean="0"/>
              <a:t>To insert a new employee tuple , we must include either the attribute value for the department that the employee works for, or NULLs (if the employee does not work for a department as yet).</a:t>
            </a:r>
          </a:p>
          <a:p>
            <a:pPr marL="342900" lvl="1" indent="-342900"/>
            <a:r>
              <a:rPr lang="en-US" sz="2200" dirty="0" smtClean="0"/>
              <a:t>It is difficult to insert a new department that the has no employees as yet . </a:t>
            </a:r>
          </a:p>
          <a:p>
            <a:pPr marL="742950" lvl="2" indent="-342900"/>
            <a:r>
              <a:rPr lang="en-US" sz="2000" dirty="0" smtClean="0"/>
              <a:t>The only way to do this is to place NULL values in the attributes for employee.</a:t>
            </a:r>
          </a:p>
          <a:p>
            <a:pPr marL="742950" lvl="2" indent="-342900"/>
            <a:r>
              <a:rPr lang="en-US" sz="2000" dirty="0" smtClean="0"/>
              <a:t>This cause a problem because </a:t>
            </a:r>
            <a:r>
              <a:rPr lang="en-US" sz="2000" dirty="0" err="1" smtClean="0"/>
              <a:t>Ssn</a:t>
            </a:r>
            <a:r>
              <a:rPr lang="en-US" sz="2000" dirty="0" smtClean="0"/>
              <a:t> is the primary key.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sp>
        <p:nvSpPr>
          <p:cNvPr id="3" name="Content Placeholder 2"/>
          <p:cNvSpPr>
            <a:spLocks noGrp="1"/>
          </p:cNvSpPr>
          <p:nvPr>
            <p:ph idx="1"/>
          </p:nvPr>
        </p:nvSpPr>
        <p:spPr/>
        <p:txBody>
          <a:bodyPr/>
          <a:lstStyle/>
          <a:p>
            <a:r>
              <a:rPr lang="en-US" dirty="0" smtClean="0"/>
              <a:t>Deletion Anomalies:</a:t>
            </a:r>
          </a:p>
          <a:p>
            <a:pPr>
              <a:buNone/>
            </a:pPr>
            <a:r>
              <a:rPr lang="en-US" sz="2200" dirty="0">
                <a:solidFill>
                  <a:prstClr val="black"/>
                </a:solidFill>
              </a:rPr>
              <a:t>Emp_dep(Ename,</a:t>
            </a:r>
            <a:r>
              <a:rPr lang="en-US" sz="2200" u="sng" dirty="0">
                <a:solidFill>
                  <a:prstClr val="black"/>
                </a:solidFill>
              </a:rPr>
              <a:t>Ssn,</a:t>
            </a:r>
            <a:r>
              <a:rPr lang="en-US" sz="2200" dirty="0">
                <a:solidFill>
                  <a:prstClr val="black"/>
                </a:solidFill>
              </a:rPr>
              <a:t>Bdate,Address,Dnumber,Dname,Dmgr_ssn)</a:t>
            </a:r>
            <a:endParaRPr lang="en-US" dirty="0" smtClean="0"/>
          </a:p>
          <a:p>
            <a:pPr lvl="1"/>
            <a:r>
              <a:rPr lang="en-US" dirty="0" smtClean="0"/>
              <a:t>If we delete an employee tuple that happens to represent the last employee working for a particular department, the information concerning that department is lost from the database.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sp>
        <p:nvSpPr>
          <p:cNvPr id="3" name="Content Placeholder 2"/>
          <p:cNvSpPr>
            <a:spLocks noGrp="1"/>
          </p:cNvSpPr>
          <p:nvPr>
            <p:ph idx="1"/>
          </p:nvPr>
        </p:nvSpPr>
        <p:spPr/>
        <p:txBody>
          <a:bodyPr/>
          <a:lstStyle/>
          <a:p>
            <a:r>
              <a:rPr lang="en-US" dirty="0" smtClean="0"/>
              <a:t>Modification Anomalies:</a:t>
            </a:r>
          </a:p>
          <a:p>
            <a:pPr>
              <a:buNone/>
            </a:pPr>
            <a:r>
              <a:rPr lang="en-US" sz="2200" dirty="0">
                <a:solidFill>
                  <a:prstClr val="black"/>
                </a:solidFill>
              </a:rPr>
              <a:t>Emp_dep(Ename,</a:t>
            </a:r>
            <a:r>
              <a:rPr lang="en-US" sz="2200" u="sng" dirty="0">
                <a:solidFill>
                  <a:prstClr val="black"/>
                </a:solidFill>
              </a:rPr>
              <a:t>Ssn,</a:t>
            </a:r>
            <a:r>
              <a:rPr lang="en-US" sz="2200" dirty="0">
                <a:solidFill>
                  <a:prstClr val="black"/>
                </a:solidFill>
              </a:rPr>
              <a:t>Bdate,Address,Dnumber,Dname,Dmgr_ssn)</a:t>
            </a:r>
            <a:endParaRPr lang="en-US" dirty="0" smtClean="0"/>
          </a:p>
          <a:p>
            <a:pPr lvl="1"/>
            <a:r>
              <a:rPr lang="en-US" dirty="0" smtClean="0"/>
              <a:t>If we change the value of one of the attributes of a particular department- the manger of department 5 - we </a:t>
            </a:r>
            <a:r>
              <a:rPr lang="en-US" dirty="0"/>
              <a:t>m</a:t>
            </a:r>
            <a:r>
              <a:rPr lang="en-US" dirty="0" smtClean="0"/>
              <a:t>ust update the tuples of all employees who work in the department.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sp>
        <p:nvSpPr>
          <p:cNvPr id="3" name="Content Placeholder 2"/>
          <p:cNvSpPr>
            <a:spLocks noGrp="1"/>
          </p:cNvSpPr>
          <p:nvPr>
            <p:ph idx="1"/>
          </p:nvPr>
        </p:nvSpPr>
        <p:spPr/>
        <p:txBody>
          <a:bodyPr/>
          <a:lstStyle/>
          <a:p>
            <a:r>
              <a:rPr lang="en-US" b="1" dirty="0" smtClean="0"/>
              <a:t>Guideline 2</a:t>
            </a:r>
            <a:r>
              <a:rPr lang="en-US" dirty="0" smtClean="0"/>
              <a:t>:</a:t>
            </a:r>
            <a:r>
              <a:rPr lang="en-US" b="1" dirty="0" smtClean="0"/>
              <a:t> </a:t>
            </a:r>
          </a:p>
          <a:p>
            <a:pPr lvl="1"/>
            <a:r>
              <a:rPr lang="en-US" dirty="0" smtClean="0"/>
              <a:t>Design </a:t>
            </a:r>
            <a:r>
              <a:rPr lang="en-US" dirty="0"/>
              <a:t>a schema that does not suffer from the insertion, deletion and update anomalies. If there are any present, then note them so that applications can be made to take them into account</a:t>
            </a:r>
            <a:r>
              <a:rPr lang="en-US" dirty="0" smtClean="0"/>
              <a:t> </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NULL values in tuples</a:t>
            </a:r>
            <a:endParaRPr lang="en-IN" dirty="0"/>
          </a:p>
        </p:txBody>
      </p:sp>
      <p:sp>
        <p:nvSpPr>
          <p:cNvPr id="3" name="Content Placeholder 2"/>
          <p:cNvSpPr>
            <a:spLocks noGrp="1"/>
          </p:cNvSpPr>
          <p:nvPr>
            <p:ph idx="1"/>
          </p:nvPr>
        </p:nvSpPr>
        <p:spPr/>
        <p:txBody>
          <a:bodyPr/>
          <a:lstStyle/>
          <a:p>
            <a:pPr marL="914400" lvl="1" indent="-514350"/>
            <a:r>
              <a:rPr lang="en-US" dirty="0" smtClean="0"/>
              <a:t>Waste space at the storage level.</a:t>
            </a:r>
          </a:p>
          <a:p>
            <a:pPr marL="914400" lvl="1" indent="-514350"/>
            <a:r>
              <a:rPr lang="en-US" dirty="0" smtClean="0"/>
              <a:t>May also lead to problems with understanding the meaning of the attributes.</a:t>
            </a:r>
          </a:p>
          <a:p>
            <a:pPr marL="914400" lvl="1" indent="-514350"/>
            <a:r>
              <a:rPr lang="en-US" dirty="0" smtClean="0"/>
              <a:t>Also problem with use of aggregate function.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NULL values in tuples…</a:t>
            </a:r>
            <a:endParaRPr lang="en-IN" dirty="0"/>
          </a:p>
        </p:txBody>
      </p:sp>
      <p:sp>
        <p:nvSpPr>
          <p:cNvPr id="3" name="Content Placeholder 2"/>
          <p:cNvSpPr>
            <a:spLocks noGrp="1"/>
          </p:cNvSpPr>
          <p:nvPr>
            <p:ph idx="1"/>
          </p:nvPr>
        </p:nvSpPr>
        <p:spPr/>
        <p:txBody>
          <a:bodyPr/>
          <a:lstStyle/>
          <a:p>
            <a:pPr>
              <a:lnSpc>
                <a:spcPct val="90000"/>
              </a:lnSpc>
            </a:pPr>
            <a:r>
              <a:rPr lang="en-US" b="1" dirty="0" smtClean="0"/>
              <a:t>Guideline 3: </a:t>
            </a:r>
          </a:p>
          <a:p>
            <a:pPr lvl="1">
              <a:lnSpc>
                <a:spcPct val="90000"/>
              </a:lnSpc>
            </a:pPr>
            <a:r>
              <a:rPr lang="en-US" dirty="0" smtClean="0"/>
              <a:t>Relations </a:t>
            </a:r>
            <a:r>
              <a:rPr lang="en-US" dirty="0"/>
              <a:t>should be designed such that their tuples will have as few NULL values as possible</a:t>
            </a:r>
          </a:p>
          <a:p>
            <a:pPr lvl="1">
              <a:lnSpc>
                <a:spcPct val="90000"/>
              </a:lnSpc>
            </a:pPr>
            <a:r>
              <a:rPr lang="en-US" dirty="0"/>
              <a:t> Attributes that are NULL frequently could be placed in separate relations (with the primary key)</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Generation of Spurious tuples</a:t>
            </a:r>
            <a:endParaRPr lang="en-IN"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Generation of Spurious tuples:</a:t>
            </a:r>
          </a:p>
          <a:p>
            <a:pPr marL="914400" lvl="1" indent="-514350"/>
            <a:r>
              <a:rPr lang="en-US" sz="2400" dirty="0"/>
              <a:t>Bad designs for a relational database may result in erroneous results for certain JOIN operations</a:t>
            </a:r>
          </a:p>
          <a:p>
            <a:pPr marL="914400" lvl="1" indent="-514350">
              <a:buNone/>
            </a:pPr>
            <a:endParaRPr lang="en-IN" dirty="0"/>
          </a:p>
        </p:txBody>
      </p:sp>
      <p:graphicFrame>
        <p:nvGraphicFramePr>
          <p:cNvPr id="4" name="Table 3"/>
          <p:cNvGraphicFramePr>
            <a:graphicFrameLocks noGrp="1"/>
          </p:cNvGraphicFramePr>
          <p:nvPr/>
        </p:nvGraphicFramePr>
        <p:xfrm>
          <a:off x="827584" y="3212976"/>
          <a:ext cx="2952328" cy="1224136"/>
        </p:xfrm>
        <a:graphic>
          <a:graphicData uri="http://schemas.openxmlformats.org/drawingml/2006/table">
            <a:tbl>
              <a:tblPr firstRow="1" bandRow="1">
                <a:tableStyleId>{5C22544A-7EE6-4342-B048-85BDC9FD1C3A}</a:tableStyleId>
              </a:tblPr>
              <a:tblGrid>
                <a:gridCol w="1476164"/>
                <a:gridCol w="1476164"/>
              </a:tblGrid>
              <a:tr h="306034">
                <a:tc>
                  <a:txBody>
                    <a:bodyPr/>
                    <a:lstStyle/>
                    <a:p>
                      <a:r>
                        <a:rPr lang="en-US" sz="1400" u="sng" dirty="0" smtClean="0"/>
                        <a:t>Ename</a:t>
                      </a:r>
                      <a:endParaRPr lang="en-IN" sz="1400" u="sng" dirty="0"/>
                    </a:p>
                  </a:txBody>
                  <a:tcPr/>
                </a:tc>
                <a:tc>
                  <a:txBody>
                    <a:bodyPr/>
                    <a:lstStyle/>
                    <a:p>
                      <a:r>
                        <a:rPr lang="en-US" sz="1400" u="none" dirty="0" err="1" smtClean="0"/>
                        <a:t>Plocation</a:t>
                      </a:r>
                      <a:endParaRPr lang="en-IN" sz="1400" u="none" dirty="0"/>
                    </a:p>
                  </a:txBody>
                  <a:tcPr/>
                </a:tc>
              </a:tr>
              <a:tr h="306034">
                <a:tc>
                  <a:txBody>
                    <a:bodyPr/>
                    <a:lstStyle/>
                    <a:p>
                      <a:r>
                        <a:rPr lang="en-US" sz="1400" dirty="0" err="1" smtClean="0"/>
                        <a:t>Ankit</a:t>
                      </a:r>
                      <a:endParaRPr lang="en-IN" sz="1400" dirty="0"/>
                    </a:p>
                  </a:txBody>
                  <a:tcPr/>
                </a:tc>
                <a:tc>
                  <a:txBody>
                    <a:bodyPr/>
                    <a:lstStyle/>
                    <a:p>
                      <a:r>
                        <a:rPr lang="en-US" sz="1400" dirty="0" err="1" smtClean="0"/>
                        <a:t>Noida</a:t>
                      </a:r>
                      <a:endParaRPr lang="en-IN" sz="1400" dirty="0"/>
                    </a:p>
                  </a:txBody>
                  <a:tcPr/>
                </a:tc>
              </a:tr>
              <a:tr h="306034">
                <a:tc>
                  <a:txBody>
                    <a:bodyPr/>
                    <a:lstStyle/>
                    <a:p>
                      <a:r>
                        <a:rPr lang="en-US" sz="1400" dirty="0" err="1" smtClean="0"/>
                        <a:t>Hemant</a:t>
                      </a:r>
                      <a:endParaRPr lang="en-IN" sz="1400" dirty="0"/>
                    </a:p>
                  </a:txBody>
                  <a:tcPr/>
                </a:tc>
                <a:tc>
                  <a:txBody>
                    <a:bodyPr/>
                    <a:lstStyle/>
                    <a:p>
                      <a:r>
                        <a:rPr lang="en-US" sz="1400" dirty="0" err="1" smtClean="0"/>
                        <a:t>Noida</a:t>
                      </a:r>
                      <a:endParaRPr lang="en-IN" sz="1400" dirty="0"/>
                    </a:p>
                  </a:txBody>
                  <a:tcPr/>
                </a:tc>
              </a:tr>
              <a:tr h="306034">
                <a:tc>
                  <a:txBody>
                    <a:bodyPr/>
                    <a:lstStyle/>
                    <a:p>
                      <a:r>
                        <a:rPr lang="en-US" sz="1400" dirty="0" err="1" smtClean="0"/>
                        <a:t>Vivek</a:t>
                      </a:r>
                      <a:endParaRPr lang="en-IN" sz="1400" dirty="0"/>
                    </a:p>
                  </a:txBody>
                  <a:tcPr/>
                </a:tc>
                <a:tc>
                  <a:txBody>
                    <a:bodyPr/>
                    <a:lstStyle/>
                    <a:p>
                      <a:r>
                        <a:rPr lang="en-US" sz="1400" dirty="0" smtClean="0"/>
                        <a:t>Hyderabad</a:t>
                      </a:r>
                      <a:endParaRPr lang="en-IN" sz="1400" dirty="0"/>
                    </a:p>
                  </a:txBody>
                  <a:tcPr/>
                </a:tc>
              </a:tr>
            </a:tbl>
          </a:graphicData>
        </a:graphic>
      </p:graphicFrame>
      <p:graphicFrame>
        <p:nvGraphicFramePr>
          <p:cNvPr id="5" name="Table 4"/>
          <p:cNvGraphicFramePr>
            <a:graphicFrameLocks noGrp="1"/>
          </p:cNvGraphicFramePr>
          <p:nvPr/>
        </p:nvGraphicFramePr>
        <p:xfrm>
          <a:off x="4139952" y="3212976"/>
          <a:ext cx="3312369" cy="1224136"/>
        </p:xfrm>
        <a:graphic>
          <a:graphicData uri="http://schemas.openxmlformats.org/drawingml/2006/table">
            <a:tbl>
              <a:tblPr firstRow="1" bandRow="1">
                <a:tableStyleId>{5C22544A-7EE6-4342-B048-85BDC9FD1C3A}</a:tableStyleId>
              </a:tblPr>
              <a:tblGrid>
                <a:gridCol w="1104123"/>
                <a:gridCol w="1104123"/>
                <a:gridCol w="1104123"/>
              </a:tblGrid>
              <a:tr h="306034">
                <a:tc>
                  <a:txBody>
                    <a:bodyPr/>
                    <a:lstStyle/>
                    <a:p>
                      <a:r>
                        <a:rPr lang="en-US" sz="1400" u="sng" dirty="0" err="1" smtClean="0"/>
                        <a:t>Ssn</a:t>
                      </a:r>
                      <a:endParaRPr lang="en-IN" sz="1400" u="sng" dirty="0"/>
                    </a:p>
                  </a:txBody>
                  <a:tcPr/>
                </a:tc>
                <a:tc>
                  <a:txBody>
                    <a:bodyPr/>
                    <a:lstStyle/>
                    <a:p>
                      <a:r>
                        <a:rPr lang="en-US" sz="1400" u="sng" dirty="0" err="1" smtClean="0"/>
                        <a:t>Pnumber</a:t>
                      </a:r>
                      <a:endParaRPr lang="en-IN" sz="1400" u="sng" dirty="0"/>
                    </a:p>
                  </a:txBody>
                  <a:tcPr/>
                </a:tc>
                <a:tc>
                  <a:txBody>
                    <a:bodyPr/>
                    <a:lstStyle/>
                    <a:p>
                      <a:r>
                        <a:rPr lang="en-US" sz="1400" dirty="0" err="1" smtClean="0"/>
                        <a:t>Plocation</a:t>
                      </a:r>
                      <a:endParaRPr lang="en-IN" sz="1400" dirty="0"/>
                    </a:p>
                  </a:txBody>
                  <a:tcPr/>
                </a:tc>
              </a:tr>
              <a:tr h="306034">
                <a:tc>
                  <a:txBody>
                    <a:bodyPr/>
                    <a:lstStyle/>
                    <a:p>
                      <a:r>
                        <a:rPr lang="en-US" sz="1400" dirty="0" smtClean="0"/>
                        <a:t>101</a:t>
                      </a:r>
                      <a:endParaRPr lang="en-IN" sz="1400" dirty="0"/>
                    </a:p>
                  </a:txBody>
                  <a:tcPr/>
                </a:tc>
                <a:tc>
                  <a:txBody>
                    <a:bodyPr/>
                    <a:lstStyle/>
                    <a:p>
                      <a:r>
                        <a:rPr lang="en-US" sz="1400" dirty="0" smtClean="0"/>
                        <a:t>1</a:t>
                      </a:r>
                      <a:endParaRPr lang="en-IN" sz="1400" dirty="0"/>
                    </a:p>
                  </a:txBody>
                  <a:tcPr/>
                </a:tc>
                <a:tc>
                  <a:txBody>
                    <a:bodyPr/>
                    <a:lstStyle/>
                    <a:p>
                      <a:r>
                        <a:rPr lang="en-US" sz="1400" dirty="0" err="1" smtClean="0"/>
                        <a:t>Noida</a:t>
                      </a:r>
                      <a:endParaRPr lang="en-IN" sz="1400" dirty="0"/>
                    </a:p>
                  </a:txBody>
                  <a:tcPr/>
                </a:tc>
              </a:tr>
              <a:tr h="306034">
                <a:tc>
                  <a:txBody>
                    <a:bodyPr/>
                    <a:lstStyle/>
                    <a:p>
                      <a:r>
                        <a:rPr lang="en-US" sz="1400" dirty="0" smtClean="0"/>
                        <a:t>102</a:t>
                      </a:r>
                      <a:endParaRPr lang="en-IN" sz="1400" dirty="0"/>
                    </a:p>
                  </a:txBody>
                  <a:tcPr/>
                </a:tc>
                <a:tc>
                  <a:txBody>
                    <a:bodyPr/>
                    <a:lstStyle/>
                    <a:p>
                      <a:r>
                        <a:rPr lang="en-US" sz="1400" dirty="0" smtClean="0"/>
                        <a:t>1</a:t>
                      </a:r>
                      <a:endParaRPr lang="en-IN" sz="1400" dirty="0"/>
                    </a:p>
                  </a:txBody>
                  <a:tcPr/>
                </a:tc>
                <a:tc>
                  <a:txBody>
                    <a:bodyPr/>
                    <a:lstStyle/>
                    <a:p>
                      <a:r>
                        <a:rPr lang="en-US" sz="1400" dirty="0" smtClean="0"/>
                        <a:t>Hyderabad</a:t>
                      </a:r>
                      <a:endParaRPr lang="en-IN" sz="1400" dirty="0"/>
                    </a:p>
                  </a:txBody>
                  <a:tcPr/>
                </a:tc>
              </a:tr>
              <a:tr h="306034">
                <a:tc>
                  <a:txBody>
                    <a:bodyPr/>
                    <a:lstStyle/>
                    <a:p>
                      <a:r>
                        <a:rPr lang="en-US" sz="1400" dirty="0" smtClean="0"/>
                        <a:t>103</a:t>
                      </a:r>
                      <a:endParaRPr lang="en-IN" sz="1400" dirty="0"/>
                    </a:p>
                  </a:txBody>
                  <a:tcPr/>
                </a:tc>
                <a:tc>
                  <a:txBody>
                    <a:bodyPr/>
                    <a:lstStyle/>
                    <a:p>
                      <a:r>
                        <a:rPr lang="en-US" sz="1400" dirty="0" smtClean="0"/>
                        <a:t>2</a:t>
                      </a:r>
                      <a:endParaRPr lang="en-IN" sz="1400" dirty="0"/>
                    </a:p>
                  </a:txBody>
                  <a:tcPr/>
                </a:tc>
                <a:tc>
                  <a:txBody>
                    <a:bodyPr/>
                    <a:lstStyle/>
                    <a:p>
                      <a:r>
                        <a:rPr lang="en-US" sz="1400" dirty="0" err="1" smtClean="0"/>
                        <a:t>Noida</a:t>
                      </a:r>
                      <a:endParaRPr lang="en-IN" sz="1400" dirty="0"/>
                    </a:p>
                  </a:txBody>
                  <a:tcPr/>
                </a:tc>
              </a:tr>
            </a:tbl>
          </a:graphicData>
        </a:graphic>
      </p:graphicFrame>
      <p:graphicFrame>
        <p:nvGraphicFramePr>
          <p:cNvPr id="6" name="Table 5"/>
          <p:cNvGraphicFramePr>
            <a:graphicFrameLocks noGrp="1"/>
          </p:cNvGraphicFramePr>
          <p:nvPr/>
        </p:nvGraphicFramePr>
        <p:xfrm>
          <a:off x="1763688" y="4869160"/>
          <a:ext cx="4752528" cy="1836204"/>
        </p:xfrm>
        <a:graphic>
          <a:graphicData uri="http://schemas.openxmlformats.org/drawingml/2006/table">
            <a:tbl>
              <a:tblPr firstRow="1" bandRow="1">
                <a:tableStyleId>{5C22544A-7EE6-4342-B048-85BDC9FD1C3A}</a:tableStyleId>
              </a:tblPr>
              <a:tblGrid>
                <a:gridCol w="1188132"/>
                <a:gridCol w="1188132"/>
                <a:gridCol w="1188132"/>
                <a:gridCol w="1188132"/>
              </a:tblGrid>
              <a:tr h="306034">
                <a:tc>
                  <a:txBody>
                    <a:bodyPr/>
                    <a:lstStyle/>
                    <a:p>
                      <a:r>
                        <a:rPr lang="en-US" sz="1400" dirty="0" err="1" smtClean="0"/>
                        <a:t>Ssn</a:t>
                      </a:r>
                      <a:endParaRPr lang="en-IN" sz="1400" dirty="0"/>
                    </a:p>
                  </a:txBody>
                  <a:tcPr/>
                </a:tc>
                <a:tc>
                  <a:txBody>
                    <a:bodyPr/>
                    <a:lstStyle/>
                    <a:p>
                      <a:r>
                        <a:rPr lang="en-US" sz="1400" dirty="0" err="1" smtClean="0"/>
                        <a:t>Pnumber</a:t>
                      </a:r>
                      <a:endParaRPr lang="en-IN" sz="1400" dirty="0"/>
                    </a:p>
                  </a:txBody>
                  <a:tcPr/>
                </a:tc>
                <a:tc>
                  <a:txBody>
                    <a:bodyPr/>
                    <a:lstStyle/>
                    <a:p>
                      <a:r>
                        <a:rPr lang="en-US" sz="1400" dirty="0" err="1" smtClean="0"/>
                        <a:t>Plocation</a:t>
                      </a:r>
                      <a:endParaRPr lang="en-IN" sz="1400" dirty="0"/>
                    </a:p>
                  </a:txBody>
                  <a:tcPr/>
                </a:tc>
                <a:tc>
                  <a:txBody>
                    <a:bodyPr/>
                    <a:lstStyle/>
                    <a:p>
                      <a:r>
                        <a:rPr lang="en-US" sz="1400" dirty="0" smtClean="0"/>
                        <a:t>Ename</a:t>
                      </a:r>
                      <a:endParaRPr lang="en-IN" sz="1400" dirty="0"/>
                    </a:p>
                  </a:txBody>
                  <a:tcPr/>
                </a:tc>
              </a:tr>
              <a:tr h="306034">
                <a:tc>
                  <a:txBody>
                    <a:bodyPr/>
                    <a:lstStyle/>
                    <a:p>
                      <a:r>
                        <a:rPr lang="en-US" sz="1400" dirty="0" smtClean="0"/>
                        <a:t>101</a:t>
                      </a:r>
                      <a:endParaRPr lang="en-IN" sz="1400" dirty="0"/>
                    </a:p>
                  </a:txBody>
                  <a:tcPr/>
                </a:tc>
                <a:tc>
                  <a:txBody>
                    <a:bodyPr/>
                    <a:lstStyle/>
                    <a:p>
                      <a:r>
                        <a:rPr lang="en-US" sz="1400" dirty="0" smtClean="0"/>
                        <a:t>1</a:t>
                      </a:r>
                      <a:endParaRPr lang="en-IN" sz="1400" dirty="0"/>
                    </a:p>
                  </a:txBody>
                  <a:tcPr/>
                </a:tc>
                <a:tc>
                  <a:txBody>
                    <a:bodyPr/>
                    <a:lstStyle/>
                    <a:p>
                      <a:r>
                        <a:rPr lang="en-US" sz="1400" dirty="0" err="1" smtClean="0"/>
                        <a:t>Noida</a:t>
                      </a:r>
                      <a:endParaRPr lang="en-IN" sz="1400" dirty="0"/>
                    </a:p>
                  </a:txBody>
                  <a:tcPr/>
                </a:tc>
                <a:tc>
                  <a:txBody>
                    <a:bodyPr/>
                    <a:lstStyle/>
                    <a:p>
                      <a:r>
                        <a:rPr lang="en-US" sz="1400" dirty="0" err="1" smtClean="0"/>
                        <a:t>Ankit</a:t>
                      </a:r>
                      <a:endParaRPr lang="en-IN" sz="1400" dirty="0"/>
                    </a:p>
                  </a:txBody>
                  <a:tcPr/>
                </a:tc>
              </a:tr>
              <a:tr h="306034">
                <a:tc>
                  <a:txBody>
                    <a:bodyPr/>
                    <a:lstStyle/>
                    <a:p>
                      <a:r>
                        <a:rPr lang="en-US" sz="1400" dirty="0" smtClean="0"/>
                        <a:t>103</a:t>
                      </a:r>
                      <a:endParaRPr lang="en-IN" sz="1400" dirty="0"/>
                    </a:p>
                  </a:txBody>
                  <a:tcPr/>
                </a:tc>
                <a:tc>
                  <a:txBody>
                    <a:bodyPr/>
                    <a:lstStyle/>
                    <a:p>
                      <a:r>
                        <a:rPr lang="en-US" sz="1400" dirty="0" smtClean="0"/>
                        <a:t>2</a:t>
                      </a:r>
                      <a:endParaRPr lang="en-IN" sz="1400" dirty="0"/>
                    </a:p>
                  </a:txBody>
                  <a:tcPr/>
                </a:tc>
                <a:tc>
                  <a:txBody>
                    <a:bodyPr/>
                    <a:lstStyle/>
                    <a:p>
                      <a:r>
                        <a:rPr lang="en-US" sz="1400" dirty="0" err="1" smtClean="0"/>
                        <a:t>Noida</a:t>
                      </a:r>
                      <a:endParaRPr lang="en-IN" sz="1400" dirty="0"/>
                    </a:p>
                  </a:txBody>
                  <a:tcPr/>
                </a:tc>
                <a:tc>
                  <a:txBody>
                    <a:bodyPr/>
                    <a:lstStyle/>
                    <a:p>
                      <a:r>
                        <a:rPr lang="en-US" sz="1400" dirty="0" err="1" smtClean="0"/>
                        <a:t>Ankit</a:t>
                      </a:r>
                      <a:endParaRPr lang="en-IN" sz="1400" dirty="0"/>
                    </a:p>
                  </a:txBody>
                  <a:tcPr/>
                </a:tc>
              </a:tr>
              <a:tr h="306034">
                <a:tc>
                  <a:txBody>
                    <a:bodyPr/>
                    <a:lstStyle/>
                    <a:p>
                      <a:r>
                        <a:rPr lang="en-US" sz="1400" dirty="0" smtClean="0"/>
                        <a:t>101</a:t>
                      </a:r>
                      <a:endParaRPr lang="en-IN" sz="1400" dirty="0"/>
                    </a:p>
                  </a:txBody>
                  <a:tcPr/>
                </a:tc>
                <a:tc>
                  <a:txBody>
                    <a:bodyPr/>
                    <a:lstStyle/>
                    <a:p>
                      <a:r>
                        <a:rPr lang="en-US" sz="1400" dirty="0" smtClean="0"/>
                        <a:t>1</a:t>
                      </a:r>
                      <a:endParaRPr lang="en-IN" sz="1400" dirty="0"/>
                    </a:p>
                  </a:txBody>
                  <a:tcPr/>
                </a:tc>
                <a:tc>
                  <a:txBody>
                    <a:bodyPr/>
                    <a:lstStyle/>
                    <a:p>
                      <a:r>
                        <a:rPr lang="en-US" sz="1400" dirty="0" err="1" smtClean="0"/>
                        <a:t>Noida</a:t>
                      </a:r>
                      <a:endParaRPr lang="en-IN" sz="1400" dirty="0"/>
                    </a:p>
                  </a:txBody>
                  <a:tcPr/>
                </a:tc>
                <a:tc>
                  <a:txBody>
                    <a:bodyPr/>
                    <a:lstStyle/>
                    <a:p>
                      <a:r>
                        <a:rPr lang="en-US" sz="1400" dirty="0" err="1" smtClean="0"/>
                        <a:t>Hemant</a:t>
                      </a:r>
                      <a:endParaRPr lang="en-IN" sz="1400" dirty="0"/>
                    </a:p>
                  </a:txBody>
                  <a:tcPr/>
                </a:tc>
              </a:tr>
              <a:tr h="306034">
                <a:tc>
                  <a:txBody>
                    <a:bodyPr/>
                    <a:lstStyle/>
                    <a:p>
                      <a:r>
                        <a:rPr lang="en-US" sz="1400" dirty="0" smtClean="0"/>
                        <a:t>103</a:t>
                      </a:r>
                      <a:endParaRPr lang="en-IN" sz="1400" dirty="0"/>
                    </a:p>
                  </a:txBody>
                  <a:tcPr/>
                </a:tc>
                <a:tc>
                  <a:txBody>
                    <a:bodyPr/>
                    <a:lstStyle/>
                    <a:p>
                      <a:r>
                        <a:rPr lang="en-US" sz="1400" dirty="0" smtClean="0"/>
                        <a:t>2</a:t>
                      </a:r>
                      <a:endParaRPr lang="en-IN" sz="1400" dirty="0"/>
                    </a:p>
                  </a:txBody>
                  <a:tcPr/>
                </a:tc>
                <a:tc>
                  <a:txBody>
                    <a:bodyPr/>
                    <a:lstStyle/>
                    <a:p>
                      <a:r>
                        <a:rPr lang="en-US" sz="1400" dirty="0" err="1" smtClean="0"/>
                        <a:t>Noida</a:t>
                      </a:r>
                      <a:endParaRPr lang="en-IN" sz="1400" dirty="0"/>
                    </a:p>
                  </a:txBody>
                  <a:tcPr/>
                </a:tc>
                <a:tc>
                  <a:txBody>
                    <a:bodyPr/>
                    <a:lstStyle/>
                    <a:p>
                      <a:r>
                        <a:rPr lang="en-US" sz="1400" dirty="0" err="1" smtClean="0"/>
                        <a:t>Hema</a:t>
                      </a:r>
                      <a:r>
                        <a:rPr lang="en-US" sz="1400" baseline="0" dirty="0" err="1" smtClean="0"/>
                        <a:t>nt</a:t>
                      </a:r>
                      <a:endParaRPr lang="en-IN" sz="1400" dirty="0"/>
                    </a:p>
                  </a:txBody>
                  <a:tcPr/>
                </a:tc>
              </a:tr>
              <a:tr h="306034">
                <a:tc>
                  <a:txBody>
                    <a:bodyPr/>
                    <a:lstStyle/>
                    <a:p>
                      <a:r>
                        <a:rPr lang="en-US" sz="1400" dirty="0" smtClean="0"/>
                        <a:t>102</a:t>
                      </a:r>
                      <a:endParaRPr lang="en-IN" sz="1400" dirty="0"/>
                    </a:p>
                  </a:txBody>
                  <a:tcPr/>
                </a:tc>
                <a:tc>
                  <a:txBody>
                    <a:bodyPr/>
                    <a:lstStyle/>
                    <a:p>
                      <a:r>
                        <a:rPr lang="en-US" sz="1400" dirty="0" smtClean="0"/>
                        <a:t>1</a:t>
                      </a:r>
                      <a:endParaRPr lang="en-IN" sz="1400" dirty="0"/>
                    </a:p>
                  </a:txBody>
                  <a:tcPr/>
                </a:tc>
                <a:tc>
                  <a:txBody>
                    <a:bodyPr/>
                    <a:lstStyle/>
                    <a:p>
                      <a:r>
                        <a:rPr lang="en-US" sz="1400" dirty="0" smtClean="0"/>
                        <a:t>Hyderabad</a:t>
                      </a:r>
                      <a:endParaRPr lang="en-IN" sz="1400" dirty="0"/>
                    </a:p>
                  </a:txBody>
                  <a:tcPr/>
                </a:tc>
                <a:tc>
                  <a:txBody>
                    <a:bodyPr/>
                    <a:lstStyle/>
                    <a:p>
                      <a:r>
                        <a:rPr lang="en-US" sz="1400" dirty="0" err="1" smtClean="0"/>
                        <a:t>Vivek</a:t>
                      </a:r>
                      <a:endParaRPr lang="en-IN" sz="1400" dirty="0"/>
                    </a:p>
                  </a:txBody>
                  <a:tcPr/>
                </a:tc>
              </a:tr>
            </a:tbl>
          </a:graphicData>
        </a:graphic>
      </p:graphicFrame>
      <p:sp>
        <p:nvSpPr>
          <p:cNvPr id="7" name="Rectangle 6"/>
          <p:cNvSpPr/>
          <p:nvPr/>
        </p:nvSpPr>
        <p:spPr>
          <a:xfrm>
            <a:off x="1331640" y="2924944"/>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Emp_locs</a:t>
            </a:r>
            <a:endParaRPr lang="en-IN" sz="1400" dirty="0">
              <a:solidFill>
                <a:schemeClr val="tx1"/>
              </a:solidFill>
            </a:endParaRPr>
          </a:p>
        </p:txBody>
      </p:sp>
      <p:sp>
        <p:nvSpPr>
          <p:cNvPr id="8" name="Rectangle 7"/>
          <p:cNvSpPr/>
          <p:nvPr/>
        </p:nvSpPr>
        <p:spPr>
          <a:xfrm>
            <a:off x="4572000" y="2924944"/>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Emp_proj</a:t>
            </a:r>
            <a:endParaRPr lang="en-IN" sz="1400" dirty="0">
              <a:solidFill>
                <a:schemeClr val="tx1"/>
              </a:solidFill>
            </a:endParaRPr>
          </a:p>
        </p:txBody>
      </p:sp>
      <p:sp>
        <p:nvSpPr>
          <p:cNvPr id="9" name="Rectangle 8"/>
          <p:cNvSpPr/>
          <p:nvPr/>
        </p:nvSpPr>
        <p:spPr>
          <a:xfrm>
            <a:off x="2051720" y="4581128"/>
            <a:ext cx="410445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Natural Join between </a:t>
            </a:r>
            <a:r>
              <a:rPr lang="en-US" sz="1400" dirty="0" err="1" smtClean="0">
                <a:solidFill>
                  <a:schemeClr val="tx1"/>
                </a:solidFill>
              </a:rPr>
              <a:t>Emp_proj</a:t>
            </a:r>
            <a:r>
              <a:rPr lang="en-US" sz="1400" dirty="0" smtClean="0">
                <a:solidFill>
                  <a:schemeClr val="tx1"/>
                </a:solidFill>
              </a:rPr>
              <a:t> and </a:t>
            </a:r>
            <a:r>
              <a:rPr lang="en-US" sz="1400" dirty="0" err="1" smtClean="0">
                <a:solidFill>
                  <a:schemeClr val="tx1"/>
                </a:solidFill>
              </a:rPr>
              <a:t>Emp_locs</a:t>
            </a:r>
            <a:endParaRPr lang="en-IN" sz="14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Generation of Spurious tuples…</a:t>
            </a:r>
            <a:endParaRPr lang="en-IN" dirty="0"/>
          </a:p>
        </p:txBody>
      </p:sp>
      <p:graphicFrame>
        <p:nvGraphicFramePr>
          <p:cNvPr id="4" name="Table 3"/>
          <p:cNvGraphicFramePr>
            <a:graphicFrameLocks noGrp="1"/>
          </p:cNvGraphicFramePr>
          <p:nvPr/>
        </p:nvGraphicFramePr>
        <p:xfrm>
          <a:off x="827584" y="2564904"/>
          <a:ext cx="2952327" cy="1224136"/>
        </p:xfrm>
        <a:graphic>
          <a:graphicData uri="http://schemas.openxmlformats.org/drawingml/2006/table">
            <a:tbl>
              <a:tblPr firstRow="1" bandRow="1">
                <a:tableStyleId>{5C22544A-7EE6-4342-B048-85BDC9FD1C3A}</a:tableStyleId>
              </a:tblPr>
              <a:tblGrid>
                <a:gridCol w="984109"/>
                <a:gridCol w="984109"/>
                <a:gridCol w="984109"/>
              </a:tblGrid>
              <a:tr h="306034">
                <a:tc>
                  <a:txBody>
                    <a:bodyPr/>
                    <a:lstStyle/>
                    <a:p>
                      <a:r>
                        <a:rPr lang="en-US" sz="1400" u="sng" dirty="0" err="1" smtClean="0"/>
                        <a:t>Ssn</a:t>
                      </a:r>
                      <a:endParaRPr lang="en-IN" sz="1400" u="sng" dirty="0"/>
                    </a:p>
                  </a:txBody>
                  <a:tcPr/>
                </a:tc>
                <a:tc>
                  <a:txBody>
                    <a:bodyPr/>
                    <a:lstStyle/>
                    <a:p>
                      <a:r>
                        <a:rPr lang="en-US" sz="1400" u="none" dirty="0" smtClean="0"/>
                        <a:t>Ename</a:t>
                      </a:r>
                      <a:endParaRPr lang="en-IN" sz="1400" u="none" dirty="0"/>
                    </a:p>
                  </a:txBody>
                  <a:tcPr/>
                </a:tc>
                <a:tc>
                  <a:txBody>
                    <a:bodyPr/>
                    <a:lstStyle/>
                    <a:p>
                      <a:r>
                        <a:rPr lang="en-US" sz="1400" u="none" dirty="0" err="1" smtClean="0"/>
                        <a:t>Dnumber</a:t>
                      </a:r>
                      <a:endParaRPr lang="en-IN" sz="1400" u="none" dirty="0"/>
                    </a:p>
                  </a:txBody>
                  <a:tcPr/>
                </a:tc>
              </a:tr>
              <a:tr h="306034">
                <a:tc>
                  <a:txBody>
                    <a:bodyPr/>
                    <a:lstStyle/>
                    <a:p>
                      <a:r>
                        <a:rPr lang="en-US" sz="1400" dirty="0" smtClean="0"/>
                        <a:t>101</a:t>
                      </a:r>
                      <a:endParaRPr lang="en-IN" sz="1400" dirty="0"/>
                    </a:p>
                  </a:txBody>
                  <a:tcPr/>
                </a:tc>
                <a:tc>
                  <a:txBody>
                    <a:bodyPr/>
                    <a:lstStyle/>
                    <a:p>
                      <a:r>
                        <a:rPr lang="en-US" sz="1400" dirty="0" err="1" smtClean="0"/>
                        <a:t>Ankit</a:t>
                      </a:r>
                      <a:endParaRPr lang="en-IN" sz="1400" dirty="0"/>
                    </a:p>
                  </a:txBody>
                  <a:tcPr/>
                </a:tc>
                <a:tc>
                  <a:txBody>
                    <a:bodyPr/>
                    <a:lstStyle/>
                    <a:p>
                      <a:r>
                        <a:rPr lang="en-US" sz="1400" dirty="0" smtClean="0"/>
                        <a:t>10</a:t>
                      </a:r>
                      <a:endParaRPr lang="en-IN" sz="1400" dirty="0"/>
                    </a:p>
                  </a:txBody>
                  <a:tcPr/>
                </a:tc>
              </a:tr>
              <a:tr h="306034">
                <a:tc>
                  <a:txBody>
                    <a:bodyPr/>
                    <a:lstStyle/>
                    <a:p>
                      <a:r>
                        <a:rPr lang="en-US" sz="1400" dirty="0" smtClean="0"/>
                        <a:t>102</a:t>
                      </a:r>
                      <a:endParaRPr lang="en-IN" sz="1400" dirty="0"/>
                    </a:p>
                  </a:txBody>
                  <a:tcPr/>
                </a:tc>
                <a:tc>
                  <a:txBody>
                    <a:bodyPr/>
                    <a:lstStyle/>
                    <a:p>
                      <a:r>
                        <a:rPr lang="en-US" sz="1400" dirty="0" err="1" smtClean="0"/>
                        <a:t>Hemant</a:t>
                      </a:r>
                      <a:endParaRPr lang="en-IN" sz="1400" dirty="0"/>
                    </a:p>
                  </a:txBody>
                  <a:tcPr/>
                </a:tc>
                <a:tc>
                  <a:txBody>
                    <a:bodyPr/>
                    <a:lstStyle/>
                    <a:p>
                      <a:r>
                        <a:rPr lang="en-US" sz="1400" dirty="0" smtClean="0"/>
                        <a:t>10</a:t>
                      </a:r>
                      <a:endParaRPr lang="en-IN" sz="1400" dirty="0"/>
                    </a:p>
                  </a:txBody>
                  <a:tcPr/>
                </a:tc>
              </a:tr>
              <a:tr h="306034">
                <a:tc>
                  <a:txBody>
                    <a:bodyPr/>
                    <a:lstStyle/>
                    <a:p>
                      <a:r>
                        <a:rPr lang="en-US" sz="1400" dirty="0" smtClean="0"/>
                        <a:t>103</a:t>
                      </a:r>
                      <a:endParaRPr lang="en-IN" sz="1400" dirty="0"/>
                    </a:p>
                  </a:txBody>
                  <a:tcPr/>
                </a:tc>
                <a:tc>
                  <a:txBody>
                    <a:bodyPr/>
                    <a:lstStyle/>
                    <a:p>
                      <a:r>
                        <a:rPr lang="en-US" sz="1400" dirty="0" err="1" smtClean="0"/>
                        <a:t>Vivek</a:t>
                      </a:r>
                      <a:endParaRPr lang="en-IN" sz="1400" dirty="0"/>
                    </a:p>
                  </a:txBody>
                  <a:tcPr/>
                </a:tc>
                <a:tc>
                  <a:txBody>
                    <a:bodyPr/>
                    <a:lstStyle/>
                    <a:p>
                      <a:r>
                        <a:rPr lang="en-US" sz="1400" dirty="0" smtClean="0"/>
                        <a:t>11</a:t>
                      </a:r>
                      <a:endParaRPr lang="en-IN" sz="1400" dirty="0"/>
                    </a:p>
                  </a:txBody>
                  <a:tcPr/>
                </a:tc>
              </a:tr>
            </a:tbl>
          </a:graphicData>
        </a:graphic>
      </p:graphicFrame>
      <p:graphicFrame>
        <p:nvGraphicFramePr>
          <p:cNvPr id="5" name="Table 4"/>
          <p:cNvGraphicFramePr>
            <a:graphicFrameLocks noGrp="1"/>
          </p:cNvGraphicFramePr>
          <p:nvPr/>
        </p:nvGraphicFramePr>
        <p:xfrm>
          <a:off x="5508104" y="2780928"/>
          <a:ext cx="2208246" cy="918102"/>
        </p:xfrm>
        <a:graphic>
          <a:graphicData uri="http://schemas.openxmlformats.org/drawingml/2006/table">
            <a:tbl>
              <a:tblPr firstRow="1" bandRow="1">
                <a:tableStyleId>{5C22544A-7EE6-4342-B048-85BDC9FD1C3A}</a:tableStyleId>
              </a:tblPr>
              <a:tblGrid>
                <a:gridCol w="1104123"/>
                <a:gridCol w="1104123"/>
              </a:tblGrid>
              <a:tr h="306034">
                <a:tc>
                  <a:txBody>
                    <a:bodyPr/>
                    <a:lstStyle/>
                    <a:p>
                      <a:r>
                        <a:rPr lang="en-US" sz="1400" u="sng" dirty="0" err="1" smtClean="0"/>
                        <a:t>Dnumber</a:t>
                      </a:r>
                      <a:endParaRPr lang="en-IN" sz="1400" u="sng" dirty="0"/>
                    </a:p>
                  </a:txBody>
                  <a:tcPr/>
                </a:tc>
                <a:tc>
                  <a:txBody>
                    <a:bodyPr/>
                    <a:lstStyle/>
                    <a:p>
                      <a:r>
                        <a:rPr lang="en-US" sz="1400" dirty="0" err="1" smtClean="0"/>
                        <a:t>Dlocation</a:t>
                      </a:r>
                      <a:endParaRPr lang="en-IN" sz="1400" dirty="0"/>
                    </a:p>
                  </a:txBody>
                  <a:tcPr/>
                </a:tc>
              </a:tr>
              <a:tr h="306034">
                <a:tc>
                  <a:txBody>
                    <a:bodyPr/>
                    <a:lstStyle/>
                    <a:p>
                      <a:r>
                        <a:rPr lang="en-US" sz="1400" dirty="0" smtClean="0"/>
                        <a:t>10</a:t>
                      </a:r>
                      <a:endParaRPr lang="en-IN" sz="1400" dirty="0"/>
                    </a:p>
                  </a:txBody>
                  <a:tcPr/>
                </a:tc>
                <a:tc>
                  <a:txBody>
                    <a:bodyPr/>
                    <a:lstStyle/>
                    <a:p>
                      <a:r>
                        <a:rPr lang="en-US" sz="1400" dirty="0" err="1" smtClean="0"/>
                        <a:t>Noida</a:t>
                      </a:r>
                      <a:endParaRPr lang="en-IN" sz="1400" dirty="0"/>
                    </a:p>
                  </a:txBody>
                  <a:tcPr/>
                </a:tc>
              </a:tr>
              <a:tr h="306034">
                <a:tc>
                  <a:txBody>
                    <a:bodyPr/>
                    <a:lstStyle/>
                    <a:p>
                      <a:r>
                        <a:rPr lang="en-US" sz="1400" dirty="0" smtClean="0"/>
                        <a:t>11</a:t>
                      </a:r>
                      <a:endParaRPr lang="en-IN" sz="1400" dirty="0"/>
                    </a:p>
                  </a:txBody>
                  <a:tcPr/>
                </a:tc>
                <a:tc>
                  <a:txBody>
                    <a:bodyPr/>
                    <a:lstStyle/>
                    <a:p>
                      <a:r>
                        <a:rPr lang="en-US" sz="1400" dirty="0" smtClean="0"/>
                        <a:t>Indore</a:t>
                      </a:r>
                      <a:endParaRPr lang="en-IN" sz="1400" dirty="0"/>
                    </a:p>
                  </a:txBody>
                  <a:tcPr/>
                </a:tc>
              </a:tr>
            </a:tbl>
          </a:graphicData>
        </a:graphic>
      </p:graphicFrame>
      <p:graphicFrame>
        <p:nvGraphicFramePr>
          <p:cNvPr id="6" name="Table 5"/>
          <p:cNvGraphicFramePr>
            <a:graphicFrameLocks noGrp="1"/>
          </p:cNvGraphicFramePr>
          <p:nvPr/>
        </p:nvGraphicFramePr>
        <p:xfrm>
          <a:off x="2714192" y="4437112"/>
          <a:ext cx="3802024" cy="1224136"/>
        </p:xfrm>
        <a:graphic>
          <a:graphicData uri="http://schemas.openxmlformats.org/drawingml/2006/table">
            <a:tbl>
              <a:tblPr firstRow="1" bandRow="1">
                <a:tableStyleId>{5C22544A-7EE6-4342-B048-85BDC9FD1C3A}</a:tableStyleId>
              </a:tblPr>
              <a:tblGrid>
                <a:gridCol w="950506"/>
                <a:gridCol w="950506"/>
                <a:gridCol w="950506"/>
                <a:gridCol w="950506"/>
              </a:tblGrid>
              <a:tr h="306034">
                <a:tc>
                  <a:txBody>
                    <a:bodyPr/>
                    <a:lstStyle/>
                    <a:p>
                      <a:r>
                        <a:rPr lang="en-US" sz="1400" dirty="0" err="1" smtClean="0"/>
                        <a:t>Ssn</a:t>
                      </a:r>
                      <a:endParaRPr lang="en-IN" sz="1400" dirty="0"/>
                    </a:p>
                  </a:txBody>
                  <a:tcPr/>
                </a:tc>
                <a:tc>
                  <a:txBody>
                    <a:bodyPr/>
                    <a:lstStyle/>
                    <a:p>
                      <a:r>
                        <a:rPr lang="en-US" sz="1400" dirty="0" smtClean="0"/>
                        <a:t>Ename</a:t>
                      </a:r>
                      <a:endParaRPr lang="en-IN" sz="1400" dirty="0"/>
                    </a:p>
                  </a:txBody>
                  <a:tcPr/>
                </a:tc>
                <a:tc>
                  <a:txBody>
                    <a:bodyPr/>
                    <a:lstStyle/>
                    <a:p>
                      <a:r>
                        <a:rPr lang="en-US" sz="1400" dirty="0" err="1" smtClean="0"/>
                        <a:t>Dnumber</a:t>
                      </a:r>
                      <a:endParaRPr lang="en-IN" sz="1400" dirty="0"/>
                    </a:p>
                  </a:txBody>
                  <a:tcPr/>
                </a:tc>
                <a:tc>
                  <a:txBody>
                    <a:bodyPr/>
                    <a:lstStyle/>
                    <a:p>
                      <a:r>
                        <a:rPr lang="en-US" sz="1400" dirty="0" err="1" smtClean="0"/>
                        <a:t>Plocation</a:t>
                      </a:r>
                      <a:endParaRPr lang="en-IN" sz="1400" dirty="0"/>
                    </a:p>
                  </a:txBody>
                  <a:tcPr/>
                </a:tc>
              </a:tr>
              <a:tr h="306034">
                <a:tc>
                  <a:txBody>
                    <a:bodyPr/>
                    <a:lstStyle/>
                    <a:p>
                      <a:r>
                        <a:rPr lang="en-US" sz="1400" dirty="0" smtClean="0"/>
                        <a:t>101</a:t>
                      </a:r>
                      <a:endParaRPr lang="en-IN" sz="1400" dirty="0"/>
                    </a:p>
                  </a:txBody>
                  <a:tcPr/>
                </a:tc>
                <a:tc>
                  <a:txBody>
                    <a:bodyPr/>
                    <a:lstStyle/>
                    <a:p>
                      <a:r>
                        <a:rPr lang="en-US" sz="1400" dirty="0" err="1" smtClean="0"/>
                        <a:t>Ankit</a:t>
                      </a:r>
                      <a:endParaRPr lang="en-IN" sz="1400" dirty="0"/>
                    </a:p>
                  </a:txBody>
                  <a:tcPr/>
                </a:tc>
                <a:tc>
                  <a:txBody>
                    <a:bodyPr/>
                    <a:lstStyle/>
                    <a:p>
                      <a:r>
                        <a:rPr lang="en-US" sz="1400" dirty="0" smtClean="0"/>
                        <a:t>10</a:t>
                      </a:r>
                      <a:endParaRPr lang="en-IN" sz="1400" dirty="0"/>
                    </a:p>
                  </a:txBody>
                  <a:tcPr/>
                </a:tc>
                <a:tc>
                  <a:txBody>
                    <a:bodyPr/>
                    <a:lstStyle/>
                    <a:p>
                      <a:r>
                        <a:rPr lang="en-US" sz="1400" dirty="0" err="1" smtClean="0"/>
                        <a:t>Noida</a:t>
                      </a:r>
                      <a:endParaRPr lang="en-IN" sz="1400" dirty="0"/>
                    </a:p>
                  </a:txBody>
                  <a:tcPr/>
                </a:tc>
              </a:tr>
              <a:tr h="306034">
                <a:tc>
                  <a:txBody>
                    <a:bodyPr/>
                    <a:lstStyle/>
                    <a:p>
                      <a:r>
                        <a:rPr lang="en-US" sz="1400" dirty="0" smtClean="0"/>
                        <a:t>101</a:t>
                      </a:r>
                      <a:endParaRPr lang="en-IN" sz="1400" dirty="0"/>
                    </a:p>
                  </a:txBody>
                  <a:tcPr/>
                </a:tc>
                <a:tc>
                  <a:txBody>
                    <a:bodyPr/>
                    <a:lstStyle/>
                    <a:p>
                      <a:r>
                        <a:rPr lang="en-US" sz="1400" dirty="0" err="1" smtClean="0"/>
                        <a:t>Hemant</a:t>
                      </a:r>
                      <a:endParaRPr lang="en-IN" sz="1400" dirty="0"/>
                    </a:p>
                  </a:txBody>
                  <a:tcPr/>
                </a:tc>
                <a:tc>
                  <a:txBody>
                    <a:bodyPr/>
                    <a:lstStyle/>
                    <a:p>
                      <a:r>
                        <a:rPr lang="en-US" sz="1400" dirty="0" smtClean="0"/>
                        <a:t>10</a:t>
                      </a:r>
                      <a:endParaRPr lang="en-IN" sz="1400" dirty="0"/>
                    </a:p>
                  </a:txBody>
                  <a:tcPr/>
                </a:tc>
                <a:tc>
                  <a:txBody>
                    <a:bodyPr/>
                    <a:lstStyle/>
                    <a:p>
                      <a:r>
                        <a:rPr lang="en-US" sz="1400" dirty="0" err="1" smtClean="0"/>
                        <a:t>Noida</a:t>
                      </a:r>
                      <a:endParaRPr lang="en-IN" sz="1400" dirty="0"/>
                    </a:p>
                  </a:txBody>
                  <a:tcPr/>
                </a:tc>
              </a:tr>
              <a:tr h="306034">
                <a:tc>
                  <a:txBody>
                    <a:bodyPr/>
                    <a:lstStyle/>
                    <a:p>
                      <a:r>
                        <a:rPr lang="en-US" sz="1400" dirty="0" smtClean="0"/>
                        <a:t>102</a:t>
                      </a:r>
                      <a:endParaRPr lang="en-IN" sz="1400" dirty="0"/>
                    </a:p>
                  </a:txBody>
                  <a:tcPr/>
                </a:tc>
                <a:tc>
                  <a:txBody>
                    <a:bodyPr/>
                    <a:lstStyle/>
                    <a:p>
                      <a:r>
                        <a:rPr lang="en-US" sz="1400" dirty="0" err="1" smtClean="0"/>
                        <a:t>Vivek</a:t>
                      </a:r>
                      <a:endParaRPr lang="en-IN" sz="1400" dirty="0"/>
                    </a:p>
                  </a:txBody>
                  <a:tcPr/>
                </a:tc>
                <a:tc>
                  <a:txBody>
                    <a:bodyPr/>
                    <a:lstStyle/>
                    <a:p>
                      <a:r>
                        <a:rPr lang="en-US" sz="1400" dirty="0" smtClean="0"/>
                        <a:t>11</a:t>
                      </a:r>
                      <a:endParaRPr lang="en-IN" sz="1400" dirty="0"/>
                    </a:p>
                  </a:txBody>
                  <a:tcPr/>
                </a:tc>
                <a:tc>
                  <a:txBody>
                    <a:bodyPr/>
                    <a:lstStyle/>
                    <a:p>
                      <a:r>
                        <a:rPr lang="en-US" sz="1400" dirty="0" smtClean="0"/>
                        <a:t>Indore</a:t>
                      </a:r>
                      <a:endParaRPr lang="en-IN" sz="1400" dirty="0"/>
                    </a:p>
                  </a:txBody>
                  <a:tcPr/>
                </a:tc>
              </a:tr>
            </a:tbl>
          </a:graphicData>
        </a:graphic>
      </p:graphicFrame>
      <p:sp>
        <p:nvSpPr>
          <p:cNvPr id="7" name="Rectangle 6"/>
          <p:cNvSpPr/>
          <p:nvPr/>
        </p:nvSpPr>
        <p:spPr>
          <a:xfrm>
            <a:off x="1331640" y="227687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Emp</a:t>
            </a:r>
            <a:endParaRPr lang="en-IN" sz="1400" dirty="0">
              <a:solidFill>
                <a:schemeClr val="tx1"/>
              </a:solidFill>
            </a:endParaRPr>
          </a:p>
        </p:txBody>
      </p:sp>
      <p:sp>
        <p:nvSpPr>
          <p:cNvPr id="8" name="Rectangle 7"/>
          <p:cNvSpPr/>
          <p:nvPr/>
        </p:nvSpPr>
        <p:spPr>
          <a:xfrm>
            <a:off x="5436096" y="2492896"/>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Dep</a:t>
            </a:r>
            <a:endParaRPr lang="en-IN" sz="1400" dirty="0">
              <a:solidFill>
                <a:schemeClr val="tx1"/>
              </a:solidFill>
            </a:endParaRPr>
          </a:p>
        </p:txBody>
      </p:sp>
      <p:sp>
        <p:nvSpPr>
          <p:cNvPr id="9" name="Rectangle 8"/>
          <p:cNvSpPr/>
          <p:nvPr/>
        </p:nvSpPr>
        <p:spPr>
          <a:xfrm>
            <a:off x="3074232" y="4149080"/>
            <a:ext cx="302433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Natural join between </a:t>
            </a:r>
            <a:r>
              <a:rPr lang="en-US" sz="1400" dirty="0" err="1" smtClean="0">
                <a:solidFill>
                  <a:schemeClr val="tx1"/>
                </a:solidFill>
              </a:rPr>
              <a:t>Emp</a:t>
            </a:r>
            <a:r>
              <a:rPr lang="en-US" sz="1400" dirty="0" smtClean="0">
                <a:solidFill>
                  <a:schemeClr val="tx1"/>
                </a:solidFill>
              </a:rPr>
              <a:t> and </a:t>
            </a:r>
            <a:r>
              <a:rPr lang="en-US" sz="1400" dirty="0" err="1" smtClean="0">
                <a:solidFill>
                  <a:schemeClr val="tx1"/>
                </a:solidFill>
              </a:rPr>
              <a:t>Dep</a:t>
            </a:r>
            <a:endParaRPr lang="en-IN" sz="14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Generation of Spurious tuples…</a:t>
            </a:r>
            <a:endParaRPr lang="en-IN" dirty="0"/>
          </a:p>
        </p:txBody>
      </p:sp>
      <p:sp>
        <p:nvSpPr>
          <p:cNvPr id="3" name="Content Placeholder 2"/>
          <p:cNvSpPr>
            <a:spLocks noGrp="1"/>
          </p:cNvSpPr>
          <p:nvPr>
            <p:ph idx="1"/>
          </p:nvPr>
        </p:nvSpPr>
        <p:spPr/>
        <p:txBody>
          <a:bodyPr/>
          <a:lstStyle/>
          <a:p>
            <a:r>
              <a:rPr lang="en-US" b="1" dirty="0" smtClean="0"/>
              <a:t>Guidelines:</a:t>
            </a:r>
          </a:p>
          <a:p>
            <a:pPr lvl="1"/>
            <a:r>
              <a:rPr lang="en-US" sz="2400" dirty="0" smtClean="0"/>
              <a:t>Design relation schemas so that they can be joined with equality conditions on attributes that are(primary key, foreign key) pairs.</a:t>
            </a:r>
          </a:p>
          <a:p>
            <a:pPr lvl="1"/>
            <a:r>
              <a:rPr lang="en-US" sz="2400" dirty="0" smtClean="0"/>
              <a:t>Avoid relations that contains matching attributes that are not(foreign key, primary key) combinations because joining on such attributes may produce spurious tuples.</a:t>
            </a: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Functional Dependencies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Design</a:t>
            </a:r>
            <a:endParaRPr lang="en-IN" dirty="0"/>
          </a:p>
        </p:txBody>
      </p:sp>
      <p:sp>
        <p:nvSpPr>
          <p:cNvPr id="3" name="Content Placeholder 2"/>
          <p:cNvSpPr>
            <a:spLocks noGrp="1"/>
          </p:cNvSpPr>
          <p:nvPr>
            <p:ph idx="1"/>
          </p:nvPr>
        </p:nvSpPr>
        <p:spPr/>
        <p:txBody>
          <a:bodyPr/>
          <a:lstStyle/>
          <a:p>
            <a:r>
              <a:rPr lang="en-US" dirty="0"/>
              <a:t>What is relational database design?</a:t>
            </a:r>
          </a:p>
          <a:p>
            <a:pPr lvl="1"/>
            <a:r>
              <a:rPr lang="en-US" dirty="0" smtClean="0"/>
              <a:t>The </a:t>
            </a:r>
            <a:r>
              <a:rPr lang="en-US" dirty="0"/>
              <a:t>grouping of attributes to form "good" </a:t>
            </a:r>
            <a:r>
              <a:rPr lang="en-US" dirty="0" smtClean="0"/>
              <a:t>relation  schemas</a:t>
            </a:r>
          </a:p>
          <a:p>
            <a:pPr lvl="1"/>
            <a:r>
              <a:rPr lang="en-US" dirty="0" smtClean="0"/>
              <a:t>Measure formally why one set of groupings of attributes into relation schemas is better than other.</a:t>
            </a:r>
            <a:endParaRPr lang="en-US" dirty="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IN" dirty="0"/>
          </a:p>
        </p:txBody>
      </p:sp>
      <p:sp>
        <p:nvSpPr>
          <p:cNvPr id="3" name="Content Placeholder 2"/>
          <p:cNvSpPr>
            <a:spLocks noGrp="1"/>
          </p:cNvSpPr>
          <p:nvPr>
            <p:ph idx="1"/>
          </p:nvPr>
        </p:nvSpPr>
        <p:spPr/>
        <p:txBody>
          <a:bodyPr>
            <a:normAutofit/>
          </a:bodyPr>
          <a:lstStyle/>
          <a:p>
            <a:pPr>
              <a:lnSpc>
                <a:spcPct val="90000"/>
              </a:lnSpc>
            </a:pPr>
            <a:r>
              <a:rPr lang="en-US" dirty="0" smtClean="0"/>
              <a:t>Functional dependencies (FDs) are used to specify </a:t>
            </a:r>
            <a:r>
              <a:rPr lang="en-US" i="1" dirty="0" smtClean="0"/>
              <a:t>formal measures</a:t>
            </a:r>
            <a:r>
              <a:rPr lang="en-US" dirty="0" smtClean="0"/>
              <a:t>  of the "goodness" of relational designs</a:t>
            </a:r>
          </a:p>
          <a:p>
            <a:pPr>
              <a:lnSpc>
                <a:spcPct val="90000"/>
              </a:lnSpc>
            </a:pPr>
            <a:r>
              <a:rPr lang="en-US" dirty="0" smtClean="0"/>
              <a:t>FDs are </a:t>
            </a:r>
            <a:r>
              <a:rPr lang="en-US" b="1" dirty="0" smtClean="0"/>
              <a:t>constraints</a:t>
            </a:r>
            <a:r>
              <a:rPr lang="en-US" dirty="0" smtClean="0"/>
              <a:t> that are derived from the </a:t>
            </a:r>
            <a:r>
              <a:rPr lang="en-US" i="1" dirty="0" smtClean="0"/>
              <a:t>meaning</a:t>
            </a:r>
            <a:r>
              <a:rPr lang="en-US" dirty="0" smtClean="0"/>
              <a:t>  and </a:t>
            </a:r>
            <a:r>
              <a:rPr lang="en-US" i="1" dirty="0" smtClean="0"/>
              <a:t>interrelationships</a:t>
            </a:r>
            <a:r>
              <a:rPr lang="en-US" dirty="0" smtClean="0"/>
              <a:t>  of the data attributes</a:t>
            </a:r>
          </a:p>
          <a:p>
            <a:pPr>
              <a:lnSpc>
                <a:spcPct val="90000"/>
              </a:lnSpc>
            </a:pPr>
            <a:r>
              <a:rPr lang="en-US" dirty="0" smtClean="0"/>
              <a:t>A set of attributes X </a:t>
            </a:r>
            <a:r>
              <a:rPr lang="en-US" i="1" dirty="0" smtClean="0"/>
              <a:t>functionally determines</a:t>
            </a:r>
            <a:r>
              <a:rPr lang="en-US" dirty="0" smtClean="0"/>
              <a:t>  a set of attributes Y if the value of X determines a unique value for 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IN" dirty="0"/>
          </a:p>
        </p:txBody>
      </p:sp>
      <p:sp>
        <p:nvSpPr>
          <p:cNvPr id="3" name="Content Placeholder 2"/>
          <p:cNvSpPr>
            <a:spLocks noGrp="1"/>
          </p:cNvSpPr>
          <p:nvPr>
            <p:ph idx="1"/>
          </p:nvPr>
        </p:nvSpPr>
        <p:spPr/>
        <p:txBody>
          <a:bodyPr/>
          <a:lstStyle/>
          <a:p>
            <a:pPr>
              <a:lnSpc>
                <a:spcPct val="90000"/>
              </a:lnSpc>
            </a:pPr>
            <a:r>
              <a:rPr lang="en-US" dirty="0" err="1" smtClean="0"/>
              <a:t>Emp_id</a:t>
            </a:r>
            <a:r>
              <a:rPr lang="en-US" dirty="0" smtClean="0"/>
              <a:t> determines employee name</a:t>
            </a:r>
          </a:p>
          <a:p>
            <a:pPr>
              <a:lnSpc>
                <a:spcPct val="90000"/>
              </a:lnSpc>
              <a:buFont typeface="Wingdings" pitchFamily="2" charset="2"/>
              <a:buNone/>
            </a:pPr>
            <a:r>
              <a:rPr lang="en-US" dirty="0" smtClean="0"/>
              <a:t>	</a:t>
            </a:r>
            <a:r>
              <a:rPr lang="en-US" dirty="0" err="1" smtClean="0"/>
              <a:t>emp_id</a:t>
            </a:r>
            <a:r>
              <a:rPr lang="en-US" dirty="0" smtClean="0"/>
              <a:t> </a:t>
            </a:r>
            <a:r>
              <a:rPr lang="en-US" dirty="0" smtClean="0">
                <a:latin typeface="BostonII" charset="0"/>
              </a:rPr>
              <a:t>-&gt; </a:t>
            </a:r>
            <a:r>
              <a:rPr lang="en-US" dirty="0" smtClean="0"/>
              <a:t>ENAME</a:t>
            </a:r>
          </a:p>
          <a:p>
            <a:pPr>
              <a:lnSpc>
                <a:spcPct val="90000"/>
              </a:lnSpc>
            </a:pPr>
            <a:r>
              <a:rPr lang="en-US" dirty="0" smtClean="0"/>
              <a:t>project number determines project name and location</a:t>
            </a:r>
          </a:p>
          <a:p>
            <a:pPr>
              <a:lnSpc>
                <a:spcPct val="90000"/>
              </a:lnSpc>
              <a:buFont typeface="Wingdings" pitchFamily="2" charset="2"/>
              <a:buNone/>
            </a:pPr>
            <a:r>
              <a:rPr lang="en-US" dirty="0" smtClean="0"/>
              <a:t>	PNUMBER </a:t>
            </a:r>
            <a:r>
              <a:rPr lang="en-US" dirty="0" smtClean="0">
                <a:latin typeface="BostonII" charset="0"/>
              </a:rPr>
              <a:t>-&gt; </a:t>
            </a:r>
            <a:r>
              <a:rPr lang="en-US" dirty="0" smtClean="0"/>
              <a:t>{PNAME, PLOCATION}</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IN" dirty="0"/>
          </a:p>
        </p:txBody>
      </p:sp>
      <p:sp>
        <p:nvSpPr>
          <p:cNvPr id="3" name="Content Placeholder 2"/>
          <p:cNvSpPr>
            <a:spLocks noGrp="1"/>
          </p:cNvSpPr>
          <p:nvPr>
            <p:ph idx="1"/>
          </p:nvPr>
        </p:nvSpPr>
        <p:spPr/>
        <p:txBody>
          <a:bodyPr>
            <a:noAutofit/>
          </a:bodyPr>
          <a:lstStyle/>
          <a:p>
            <a:pPr>
              <a:lnSpc>
                <a:spcPct val="90000"/>
              </a:lnSpc>
              <a:tabLst>
                <a:tab pos="2917825" algn="ctr"/>
              </a:tabLst>
            </a:pPr>
            <a:r>
              <a:rPr lang="en-US" sz="2200" dirty="0" smtClean="0"/>
              <a:t>Let </a:t>
            </a:r>
            <a:r>
              <a:rPr lang="en-US" sz="2200" i="1" dirty="0" smtClean="0"/>
              <a:t>R</a:t>
            </a:r>
            <a:r>
              <a:rPr lang="en-US" sz="2200" dirty="0" smtClean="0"/>
              <a:t> be a relation schema</a:t>
            </a:r>
          </a:p>
          <a:p>
            <a:pPr>
              <a:lnSpc>
                <a:spcPct val="90000"/>
              </a:lnSpc>
              <a:buFont typeface="Monotype Sorts" pitchFamily="2" charset="2"/>
              <a:buNone/>
              <a:tabLst>
                <a:tab pos="2917825" algn="ctr"/>
              </a:tabLst>
            </a:pPr>
            <a:r>
              <a:rPr lang="en-US" sz="2200" dirty="0" smtClean="0"/>
              <a:t>		</a:t>
            </a:r>
            <a:r>
              <a:rPr lang="en-US" sz="2200" dirty="0" smtClean="0">
                <a:sym typeface="Symbol" pitchFamily="18" charset="2"/>
              </a:rPr>
              <a:t>  </a:t>
            </a:r>
            <a:r>
              <a:rPr lang="en-US" sz="2200" i="1" dirty="0" smtClean="0">
                <a:sym typeface="Symbol" pitchFamily="18" charset="2"/>
              </a:rPr>
              <a:t>R  and   </a:t>
            </a:r>
            <a:r>
              <a:rPr lang="en-US" sz="2200" dirty="0" smtClean="0">
                <a:sym typeface="Symbol" pitchFamily="18" charset="2"/>
              </a:rPr>
              <a:t> </a:t>
            </a:r>
            <a:r>
              <a:rPr lang="en-US" sz="2200" i="1" dirty="0" smtClean="0">
                <a:sym typeface="Symbol" pitchFamily="18" charset="2"/>
              </a:rPr>
              <a:t>R</a:t>
            </a:r>
          </a:p>
          <a:p>
            <a:pPr>
              <a:lnSpc>
                <a:spcPct val="90000"/>
              </a:lnSpc>
              <a:tabLst>
                <a:tab pos="2917825" algn="ctr"/>
              </a:tabLst>
            </a:pPr>
            <a:r>
              <a:rPr lang="en-US" sz="2200" dirty="0" smtClean="0">
                <a:sym typeface="Symbol" pitchFamily="18" charset="2"/>
              </a:rPr>
              <a:t>The functional dependency</a:t>
            </a:r>
          </a:p>
          <a:p>
            <a:pPr>
              <a:lnSpc>
                <a:spcPct val="90000"/>
              </a:lnSpc>
              <a:buFont typeface="Monotype Sorts" pitchFamily="2" charset="2"/>
              <a:buNone/>
              <a:tabLst>
                <a:tab pos="2917825" algn="ctr"/>
              </a:tabLst>
            </a:pPr>
            <a:r>
              <a:rPr lang="en-US" sz="2200" i="1" dirty="0" smtClean="0">
                <a:sym typeface="Symbol" pitchFamily="18" charset="2"/>
              </a:rPr>
              <a:t>		 </a:t>
            </a:r>
            <a:r>
              <a:rPr lang="en-US" sz="2200" dirty="0" smtClean="0">
                <a:sym typeface="Symbol" pitchFamily="18" charset="2"/>
              </a:rPr>
              <a:t> </a:t>
            </a:r>
            <a:r>
              <a:rPr lang="en-US" sz="2200" dirty="0" smtClean="0">
                <a:sym typeface="Monotype Sorts" pitchFamily="2" charset="2"/>
              </a:rPr>
              <a:t> </a:t>
            </a:r>
            <a:r>
              <a:rPr lang="en-US" sz="2200" i="1" dirty="0" smtClean="0">
                <a:sym typeface="Symbol" pitchFamily="18" charset="2"/>
              </a:rPr>
              <a:t></a:t>
            </a:r>
            <a:br>
              <a:rPr lang="en-US" sz="2200" i="1" dirty="0" smtClean="0">
                <a:sym typeface="Symbol" pitchFamily="18" charset="2"/>
              </a:rPr>
            </a:br>
            <a:r>
              <a:rPr lang="en-US" sz="2200" dirty="0" smtClean="0">
                <a:solidFill>
                  <a:schemeClr val="tx2"/>
                </a:solidFill>
                <a:sym typeface="Symbol" pitchFamily="18" charset="2"/>
              </a:rPr>
              <a:t>holds on</a:t>
            </a:r>
            <a:r>
              <a:rPr lang="en-US" sz="2200" dirty="0" smtClean="0">
                <a:sym typeface="Symbol" pitchFamily="18" charset="2"/>
              </a:rPr>
              <a:t> </a:t>
            </a:r>
            <a:r>
              <a:rPr lang="en-US" sz="2200" i="1" dirty="0" smtClean="0">
                <a:sym typeface="Symbol" pitchFamily="18" charset="2"/>
              </a:rPr>
              <a:t>R</a:t>
            </a:r>
            <a:r>
              <a:rPr lang="en-US" sz="2200" dirty="0" smtClean="0">
                <a:sym typeface="Symbol" pitchFamily="18" charset="2"/>
              </a:rPr>
              <a:t> if and only if for any legal relations </a:t>
            </a:r>
            <a:r>
              <a:rPr lang="en-US" sz="2200" i="1" dirty="0" smtClean="0">
                <a:sym typeface="Symbol" pitchFamily="18" charset="2"/>
              </a:rPr>
              <a:t>r</a:t>
            </a:r>
            <a:r>
              <a:rPr lang="en-US" sz="2200" dirty="0" smtClean="0">
                <a:sym typeface="Symbol" pitchFamily="18" charset="2"/>
              </a:rPr>
              <a:t>(R), whenever any two tuples </a:t>
            </a:r>
            <a:r>
              <a:rPr lang="en-US" sz="2200" i="1" dirty="0" smtClean="0">
                <a:sym typeface="Symbol" pitchFamily="18" charset="2"/>
              </a:rPr>
              <a:t>t</a:t>
            </a:r>
            <a:r>
              <a:rPr lang="en-US" sz="2200" baseline="-25000" dirty="0" smtClean="0">
                <a:sym typeface="Symbol" pitchFamily="18" charset="2"/>
              </a:rPr>
              <a:t>1</a:t>
            </a:r>
            <a:r>
              <a:rPr lang="en-US" sz="2200" i="1" dirty="0" smtClean="0">
                <a:sym typeface="Symbol" pitchFamily="18" charset="2"/>
              </a:rPr>
              <a:t> </a:t>
            </a:r>
            <a:r>
              <a:rPr lang="en-US" sz="2200" dirty="0" smtClean="0">
                <a:sym typeface="Symbol" pitchFamily="18" charset="2"/>
              </a:rPr>
              <a:t>and </a:t>
            </a:r>
            <a:r>
              <a:rPr lang="en-US" sz="2200" i="1" dirty="0" smtClean="0">
                <a:sym typeface="Symbol" pitchFamily="18" charset="2"/>
              </a:rPr>
              <a:t>t</a:t>
            </a:r>
            <a:r>
              <a:rPr lang="en-US" sz="2200" baseline="-25000" dirty="0" smtClean="0">
                <a:sym typeface="Symbol" pitchFamily="18" charset="2"/>
              </a:rPr>
              <a:t>2</a:t>
            </a:r>
            <a:r>
              <a:rPr lang="en-US" sz="2200" dirty="0" smtClean="0">
                <a:sym typeface="Symbol" pitchFamily="18" charset="2"/>
              </a:rPr>
              <a:t> of </a:t>
            </a:r>
            <a:r>
              <a:rPr lang="en-US" sz="2200" i="1" dirty="0" smtClean="0">
                <a:sym typeface="Symbol" pitchFamily="18" charset="2"/>
              </a:rPr>
              <a:t>r</a:t>
            </a:r>
            <a:r>
              <a:rPr lang="en-US" sz="2200" dirty="0" smtClean="0">
                <a:sym typeface="Symbol" pitchFamily="18" charset="2"/>
              </a:rPr>
              <a:t> agree on the attributes , they also agree on the attributes </a:t>
            </a:r>
            <a:r>
              <a:rPr lang="en-US" sz="2200" i="1" dirty="0" smtClean="0">
                <a:sym typeface="Symbol" pitchFamily="18" charset="2"/>
              </a:rPr>
              <a:t>. </a:t>
            </a:r>
            <a:r>
              <a:rPr lang="en-US" sz="2200" dirty="0" smtClean="0">
                <a:sym typeface="Symbol" pitchFamily="18" charset="2"/>
              </a:rPr>
              <a:t> That is, </a:t>
            </a:r>
          </a:p>
          <a:p>
            <a:pPr>
              <a:lnSpc>
                <a:spcPct val="90000"/>
              </a:lnSpc>
              <a:buFont typeface="Monotype Sorts" pitchFamily="2" charset="2"/>
              <a:buNone/>
              <a:tabLst>
                <a:tab pos="2917825" algn="ctr"/>
              </a:tabLst>
            </a:pPr>
            <a:r>
              <a:rPr lang="en-US" sz="2200" i="1" dirty="0" smtClean="0">
                <a:sym typeface="Symbol" pitchFamily="18" charset="2"/>
              </a:rPr>
              <a:t>		 t</a:t>
            </a:r>
            <a:r>
              <a:rPr lang="en-US" sz="2200" baseline="-25000" dirty="0" smtClean="0">
                <a:sym typeface="Symbol" pitchFamily="18" charset="2"/>
              </a:rPr>
              <a:t>1</a:t>
            </a:r>
            <a:r>
              <a:rPr lang="en-US" sz="2200" dirty="0" smtClean="0">
                <a:sym typeface="Symbol" pitchFamily="18" charset="2"/>
              </a:rPr>
              <a:t>[] = </a:t>
            </a:r>
            <a:r>
              <a:rPr lang="en-US" sz="2200" i="1" dirty="0" smtClean="0">
                <a:sym typeface="Symbol" pitchFamily="18" charset="2"/>
              </a:rPr>
              <a:t>t</a:t>
            </a:r>
            <a:r>
              <a:rPr lang="en-US" sz="2200" baseline="-25000" dirty="0" smtClean="0">
                <a:sym typeface="Symbol" pitchFamily="18" charset="2"/>
              </a:rPr>
              <a:t>2 </a:t>
            </a:r>
            <a:r>
              <a:rPr lang="en-US" sz="2200" dirty="0" smtClean="0">
                <a:sym typeface="Symbol" pitchFamily="18" charset="2"/>
              </a:rPr>
              <a:t>[]      </a:t>
            </a:r>
            <a:r>
              <a:rPr lang="en-US" sz="2200" i="1" dirty="0" smtClean="0">
                <a:sym typeface="Symbol" pitchFamily="18" charset="2"/>
              </a:rPr>
              <a:t>t</a:t>
            </a:r>
            <a:r>
              <a:rPr lang="en-US" sz="2200" baseline="-25000" dirty="0" smtClean="0">
                <a:sym typeface="Symbol" pitchFamily="18" charset="2"/>
              </a:rPr>
              <a:t>1</a:t>
            </a:r>
            <a:r>
              <a:rPr lang="en-US" sz="2200" dirty="0" smtClean="0">
                <a:sym typeface="Symbol" pitchFamily="18" charset="2"/>
              </a:rPr>
              <a:t>[</a:t>
            </a:r>
            <a:r>
              <a:rPr lang="en-US" sz="2200" i="1" dirty="0" smtClean="0">
                <a:sym typeface="Symbol" pitchFamily="18" charset="2"/>
              </a:rPr>
              <a:t> </a:t>
            </a:r>
            <a:r>
              <a:rPr lang="en-US" sz="2200" dirty="0" smtClean="0">
                <a:sym typeface="Symbol" pitchFamily="18" charset="2"/>
              </a:rPr>
              <a:t>]  = </a:t>
            </a:r>
            <a:r>
              <a:rPr lang="en-US" sz="2200" i="1" dirty="0" smtClean="0">
                <a:sym typeface="Symbol" pitchFamily="18" charset="2"/>
              </a:rPr>
              <a:t>t</a:t>
            </a:r>
            <a:r>
              <a:rPr lang="en-US" sz="2200" baseline="-25000" dirty="0" smtClean="0">
                <a:sym typeface="Symbol" pitchFamily="18" charset="2"/>
              </a:rPr>
              <a:t>2 </a:t>
            </a:r>
            <a:r>
              <a:rPr lang="en-US" sz="2200" dirty="0" smtClean="0">
                <a:sym typeface="Symbol" pitchFamily="18" charset="2"/>
              </a:rPr>
              <a:t>[</a:t>
            </a:r>
            <a:r>
              <a:rPr lang="en-US" sz="2200" i="1" dirty="0" smtClean="0">
                <a:sym typeface="Symbol" pitchFamily="18" charset="2"/>
              </a:rPr>
              <a:t> </a:t>
            </a:r>
            <a:r>
              <a:rPr lang="en-US" sz="2200" dirty="0" smtClean="0">
                <a:sym typeface="Symbol" pitchFamily="18" charset="2"/>
              </a:rPr>
              <a:t>] </a:t>
            </a:r>
          </a:p>
          <a:p>
            <a:pPr>
              <a:lnSpc>
                <a:spcPct val="90000"/>
              </a:lnSpc>
              <a:tabLst>
                <a:tab pos="2917825" algn="ctr"/>
              </a:tabLst>
            </a:pPr>
            <a:r>
              <a:rPr lang="en-US" sz="2200" dirty="0" smtClean="0"/>
              <a:t>Example:  Consider </a:t>
            </a:r>
            <a:r>
              <a:rPr lang="en-US" sz="2200" i="1" dirty="0" smtClean="0"/>
              <a:t>r</a:t>
            </a:r>
            <a:r>
              <a:rPr lang="en-US" sz="2200" dirty="0" smtClean="0"/>
              <a:t>(A</a:t>
            </a:r>
            <a:r>
              <a:rPr lang="en-US" sz="2200" i="1" dirty="0" smtClean="0"/>
              <a:t>,B </a:t>
            </a:r>
            <a:r>
              <a:rPr lang="en-US" sz="2200" dirty="0" smtClean="0"/>
              <a:t>) with the following instance of </a:t>
            </a:r>
            <a:r>
              <a:rPr lang="en-US" sz="2200" i="1" dirty="0" smtClean="0"/>
              <a:t>r.</a:t>
            </a:r>
            <a:endParaRPr lang="en-US" sz="2200" dirty="0" smtClean="0"/>
          </a:p>
          <a:p>
            <a:pPr>
              <a:lnSpc>
                <a:spcPct val="90000"/>
              </a:lnSpc>
              <a:tabLst>
                <a:tab pos="2917825" algn="ctr"/>
              </a:tabLst>
            </a:pPr>
            <a:endParaRPr lang="en-US" sz="2200" dirty="0" smtClean="0"/>
          </a:p>
          <a:p>
            <a:pPr>
              <a:lnSpc>
                <a:spcPct val="90000"/>
              </a:lnSpc>
              <a:tabLst>
                <a:tab pos="2917825" algn="ctr"/>
              </a:tabLst>
            </a:pPr>
            <a:endParaRPr lang="en-US" sz="2200" dirty="0" smtClean="0"/>
          </a:p>
          <a:p>
            <a:pPr>
              <a:lnSpc>
                <a:spcPct val="90000"/>
              </a:lnSpc>
              <a:tabLst>
                <a:tab pos="2917825" algn="ctr"/>
              </a:tabLst>
            </a:pPr>
            <a:endParaRPr lang="en-US" sz="2200" dirty="0" smtClean="0"/>
          </a:p>
          <a:p>
            <a:pPr>
              <a:lnSpc>
                <a:spcPct val="90000"/>
              </a:lnSpc>
              <a:tabLst>
                <a:tab pos="2917825" algn="ctr"/>
              </a:tabLst>
            </a:pPr>
            <a:r>
              <a:rPr lang="en-US" sz="2200" dirty="0" smtClean="0"/>
              <a:t>On this instance, </a:t>
            </a:r>
            <a:r>
              <a:rPr lang="en-US" sz="2200" i="1" dirty="0" smtClean="0"/>
              <a:t>A</a:t>
            </a:r>
            <a:r>
              <a:rPr lang="en-US" sz="2200" dirty="0" smtClean="0"/>
              <a:t> </a:t>
            </a:r>
            <a:r>
              <a:rPr lang="en-US" sz="2200" dirty="0" smtClean="0">
                <a:sym typeface="Symbol" pitchFamily="18" charset="2"/>
              </a:rPr>
              <a:t></a:t>
            </a:r>
            <a:r>
              <a:rPr lang="en-US" sz="2200" dirty="0" smtClean="0">
                <a:sym typeface="Monotype Sorts" pitchFamily="2" charset="2"/>
              </a:rPr>
              <a:t> </a:t>
            </a:r>
            <a:r>
              <a:rPr lang="en-US" sz="2200" i="1" dirty="0" smtClean="0"/>
              <a:t>B</a:t>
            </a:r>
            <a:r>
              <a:rPr lang="en-US" sz="2200" dirty="0" smtClean="0"/>
              <a:t> does </a:t>
            </a:r>
            <a:r>
              <a:rPr lang="en-US" sz="2200" b="1" dirty="0" smtClean="0"/>
              <a:t>NOT</a:t>
            </a:r>
            <a:r>
              <a:rPr lang="en-US" sz="2200" dirty="0" smtClean="0"/>
              <a:t> hold, but  </a:t>
            </a:r>
            <a:r>
              <a:rPr lang="en-US" sz="2200" i="1" dirty="0" smtClean="0"/>
              <a:t>B</a:t>
            </a:r>
            <a:r>
              <a:rPr lang="en-US" sz="2200" dirty="0" smtClean="0"/>
              <a:t> </a:t>
            </a:r>
            <a:r>
              <a:rPr lang="en-US" sz="2200" dirty="0" smtClean="0">
                <a:sym typeface="Symbol" pitchFamily="18" charset="2"/>
              </a:rPr>
              <a:t></a:t>
            </a:r>
            <a:r>
              <a:rPr lang="en-US" sz="2200" dirty="0" smtClean="0"/>
              <a:t> </a:t>
            </a:r>
            <a:r>
              <a:rPr lang="en-US" sz="2200" i="1" dirty="0" smtClean="0"/>
              <a:t>A</a:t>
            </a:r>
            <a:r>
              <a:rPr lang="en-US" sz="2200" dirty="0" smtClean="0"/>
              <a:t> does hold. </a:t>
            </a:r>
          </a:p>
          <a:p>
            <a:pPr>
              <a:lnSpc>
                <a:spcPct val="90000"/>
              </a:lnSpc>
              <a:tabLst>
                <a:tab pos="2917825" algn="ctr"/>
              </a:tabLst>
            </a:pPr>
            <a:endParaRPr lang="en-US" sz="2200" i="1" dirty="0" smtClean="0">
              <a:sym typeface="Symbol" pitchFamily="18" charset="2"/>
            </a:endParaRPr>
          </a:p>
          <a:p>
            <a:endParaRPr lang="en-IN" sz="2200" dirty="0"/>
          </a:p>
        </p:txBody>
      </p:sp>
      <p:sp>
        <p:nvSpPr>
          <p:cNvPr id="4" name="Text Box 4"/>
          <p:cNvSpPr txBox="1">
            <a:spLocks noChangeArrowheads="1"/>
          </p:cNvSpPr>
          <p:nvPr/>
        </p:nvSpPr>
        <p:spPr bwMode="auto">
          <a:xfrm>
            <a:off x="3275856" y="4797152"/>
            <a:ext cx="788999" cy="923330"/>
          </a:xfrm>
          <a:prstGeom prst="rect">
            <a:avLst/>
          </a:prstGeom>
          <a:noFill/>
          <a:ln w="9525">
            <a:solidFill>
              <a:schemeClr val="tx1"/>
            </a:solidFill>
            <a:miter lim="800000"/>
            <a:headEnd/>
            <a:tailEnd/>
          </a:ln>
          <a:effectLst/>
        </p:spPr>
        <p:txBody>
          <a:bodyPr wrap="none">
            <a:spAutoFit/>
          </a:bodyPr>
          <a:lstStyle/>
          <a:p>
            <a:pPr marL="457200" indent="-457200">
              <a:buFontTx/>
              <a:buAutoNum type="arabicPlain"/>
            </a:pPr>
            <a:r>
              <a:rPr lang="en-US" sz="1800" dirty="0"/>
              <a:t>4</a:t>
            </a:r>
          </a:p>
          <a:p>
            <a:pPr marL="457200" indent="-457200"/>
            <a:r>
              <a:rPr lang="en-US" sz="1800" dirty="0"/>
              <a:t>1     </a:t>
            </a:r>
            <a:r>
              <a:rPr lang="en-US" sz="1800" dirty="0" smtClean="0"/>
              <a:t>  5</a:t>
            </a:r>
            <a:endParaRPr lang="en-US" sz="1800" dirty="0"/>
          </a:p>
          <a:p>
            <a:pPr marL="457200" indent="-457200"/>
            <a:r>
              <a:rPr lang="en-US" sz="1800" dirty="0"/>
              <a:t>3	7</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YES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YES</a:t>
            </a:r>
          </a:p>
          <a:p>
            <a:pPr>
              <a:buFont typeface="Arial" pitchFamily="34" charset="0"/>
              <a:buChar char="•"/>
            </a:pPr>
            <a:r>
              <a:rPr lang="en-US" sz="2400" dirty="0" smtClean="0">
                <a:solidFill>
                  <a:schemeClr val="tx1"/>
                </a:solidFill>
              </a:rPr>
              <a:t>B-&gt;C</a:t>
            </a:r>
            <a:endParaRPr lang="en-IN" sz="24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YES</a:t>
            </a:r>
          </a:p>
          <a:p>
            <a:pPr>
              <a:buFont typeface="Arial" pitchFamily="34" charset="0"/>
              <a:buChar char="•"/>
            </a:pPr>
            <a:r>
              <a:rPr lang="en-US" sz="2400" dirty="0" smtClean="0">
                <a:solidFill>
                  <a:schemeClr val="tx1"/>
                </a:solidFill>
              </a:rPr>
              <a:t>B-&gt;C      NO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YES</a:t>
            </a:r>
          </a:p>
          <a:p>
            <a:pPr>
              <a:buFont typeface="Arial" pitchFamily="34" charset="0"/>
              <a:buChar char="•"/>
            </a:pPr>
            <a:r>
              <a:rPr lang="en-US" sz="2400" dirty="0" smtClean="0">
                <a:solidFill>
                  <a:schemeClr val="tx1"/>
                </a:solidFill>
              </a:rPr>
              <a:t>B-&gt;C      NO</a:t>
            </a:r>
          </a:p>
          <a:p>
            <a:pPr>
              <a:buFont typeface="Arial" pitchFamily="34" charset="0"/>
              <a:buChar char="•"/>
            </a:pPr>
            <a:r>
              <a:rPr lang="en-US" sz="2400" dirty="0" smtClean="0">
                <a:solidFill>
                  <a:schemeClr val="tx1"/>
                </a:solidFill>
              </a:rPr>
              <a:t>AC-&gt;B</a:t>
            </a:r>
            <a:endParaRPr lang="en-IN" sz="24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YES</a:t>
            </a:r>
          </a:p>
          <a:p>
            <a:pPr>
              <a:buFont typeface="Arial" pitchFamily="34" charset="0"/>
              <a:buChar char="•"/>
            </a:pPr>
            <a:r>
              <a:rPr lang="en-US" sz="2400" dirty="0" smtClean="0">
                <a:solidFill>
                  <a:schemeClr val="tx1"/>
                </a:solidFill>
              </a:rPr>
              <a:t>B-&gt;C      NO</a:t>
            </a:r>
          </a:p>
          <a:p>
            <a:pPr>
              <a:buFont typeface="Arial" pitchFamily="34" charset="0"/>
              <a:buChar char="•"/>
            </a:pPr>
            <a:r>
              <a:rPr lang="en-US" sz="2400" dirty="0" smtClean="0">
                <a:solidFill>
                  <a:schemeClr val="tx1"/>
                </a:solidFill>
              </a:rPr>
              <a:t>AC-&gt;B   YES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YES</a:t>
            </a:r>
          </a:p>
          <a:p>
            <a:pPr>
              <a:buFont typeface="Arial" pitchFamily="34" charset="0"/>
              <a:buChar char="•"/>
            </a:pPr>
            <a:r>
              <a:rPr lang="en-US" sz="2400" dirty="0" smtClean="0">
                <a:solidFill>
                  <a:schemeClr val="tx1"/>
                </a:solidFill>
              </a:rPr>
              <a:t>B-&gt;C      NO</a:t>
            </a:r>
          </a:p>
          <a:p>
            <a:pPr>
              <a:buFont typeface="Arial" pitchFamily="34" charset="0"/>
              <a:buChar char="•"/>
            </a:pPr>
            <a:r>
              <a:rPr lang="en-US" sz="2400" dirty="0" smtClean="0">
                <a:solidFill>
                  <a:schemeClr val="tx1"/>
                </a:solidFill>
              </a:rPr>
              <a:t>AC-&gt;B   YES</a:t>
            </a:r>
          </a:p>
          <a:p>
            <a:pPr>
              <a:buFont typeface="Arial" pitchFamily="34" charset="0"/>
              <a:buChar char="•"/>
            </a:pPr>
            <a:r>
              <a:rPr lang="en-US" sz="2400" dirty="0" smtClean="0">
                <a:solidFill>
                  <a:schemeClr val="tx1"/>
                </a:solidFill>
              </a:rPr>
              <a:t>AB-&gt;C    </a:t>
            </a:r>
            <a:endParaRPr lang="en-IN"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Design…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There are two levels at which we can discuss the goodness of relational schemas:</a:t>
            </a:r>
          </a:p>
          <a:p>
            <a:pPr lvl="1"/>
            <a:r>
              <a:rPr lang="en-US" dirty="0" smtClean="0"/>
              <a:t>Logical(or conceptual) level</a:t>
            </a:r>
          </a:p>
          <a:p>
            <a:pPr lvl="1"/>
            <a:r>
              <a:rPr lang="en-US" dirty="0" smtClean="0"/>
              <a:t>Implementation(or Storage) level</a:t>
            </a:r>
          </a:p>
          <a:p>
            <a:r>
              <a:rPr lang="en-US" dirty="0" smtClean="0"/>
              <a:t>Logical level: how user interpret the relation schemas and the meaning of their attributes.</a:t>
            </a:r>
          </a:p>
          <a:p>
            <a:r>
              <a:rPr lang="en-US" dirty="0" smtClean="0"/>
              <a:t>Implementation level: how tuples in a base relation are stored and updated.</a:t>
            </a:r>
          </a:p>
          <a:p>
            <a:pPr>
              <a:buNone/>
            </a:pPr>
            <a:r>
              <a:rPr lang="en-US" dirty="0" smtClean="0"/>
              <a:t>Note: </a:t>
            </a:r>
            <a:r>
              <a:rPr lang="en-US" dirty="0"/>
              <a:t>Design is concerned mainly with base </a:t>
            </a:r>
            <a:r>
              <a:rPr lang="en-US" dirty="0" smtClean="0"/>
              <a:t>relations.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39888"/>
          <a:ext cx="2386608" cy="1854200"/>
        </p:xfrm>
        <a:graphic>
          <a:graphicData uri="http://schemas.openxmlformats.org/drawingml/2006/table">
            <a:tbl>
              <a:tblPr firstRow="1" bandRow="1">
                <a:tableStyleId>{5C22544A-7EE6-4342-B048-85BDC9FD1C3A}</a:tableStyleId>
              </a:tblPr>
              <a:tblGrid>
                <a:gridCol w="795536"/>
                <a:gridCol w="795536"/>
                <a:gridCol w="795536"/>
              </a:tblGrid>
              <a:tr h="370840">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A1</a:t>
                      </a:r>
                      <a:endParaRPr lang="en-IN" dirty="0"/>
                    </a:p>
                  </a:txBody>
                  <a:tcPr/>
                </a:tc>
                <a:tc>
                  <a:txBody>
                    <a:bodyPr/>
                    <a:lstStyle/>
                    <a:p>
                      <a:r>
                        <a:rPr lang="en-US" dirty="0" smtClean="0"/>
                        <a:t>B1</a:t>
                      </a:r>
                      <a:endParaRPr lang="en-IN" dirty="0"/>
                    </a:p>
                  </a:txBody>
                  <a:tcPr/>
                </a:tc>
                <a:tc>
                  <a:txBody>
                    <a:bodyPr/>
                    <a:lstStyle/>
                    <a:p>
                      <a:r>
                        <a:rPr lang="en-US" dirty="0" smtClean="0"/>
                        <a:t>C2</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C1</a:t>
                      </a:r>
                      <a:endParaRPr lang="en-IN" dirty="0"/>
                    </a:p>
                  </a:txBody>
                  <a:tcPr/>
                </a:tc>
              </a:tr>
              <a:tr h="370840">
                <a:tc>
                  <a:txBody>
                    <a:bodyPr/>
                    <a:lstStyle/>
                    <a:p>
                      <a:r>
                        <a:rPr lang="en-US" dirty="0" smtClean="0"/>
                        <a:t>A2</a:t>
                      </a:r>
                      <a:endParaRPr lang="en-IN" dirty="0"/>
                    </a:p>
                  </a:txBody>
                  <a:tcPr/>
                </a:tc>
                <a:tc>
                  <a:txBody>
                    <a:bodyPr/>
                    <a:lstStyle/>
                    <a:p>
                      <a:r>
                        <a:rPr lang="en-US" dirty="0" smtClean="0"/>
                        <a:t>b1</a:t>
                      </a:r>
                      <a:endParaRPr lang="en-IN" dirty="0"/>
                    </a:p>
                  </a:txBody>
                  <a:tcPr/>
                </a:tc>
                <a:tc>
                  <a:txBody>
                    <a:bodyPr/>
                    <a:lstStyle/>
                    <a:p>
                      <a:r>
                        <a:rPr lang="en-US" dirty="0" smtClean="0"/>
                        <a:t>c3</a:t>
                      </a:r>
                      <a:endParaRPr lang="en-IN" dirty="0"/>
                    </a:p>
                  </a:txBody>
                  <a:tcPr/>
                </a:tc>
              </a:tr>
            </a:tbl>
          </a:graphicData>
        </a:graphic>
      </p:graphicFrame>
      <p:sp>
        <p:nvSpPr>
          <p:cNvPr id="5" name="Rectangle 4"/>
          <p:cNvSpPr/>
          <p:nvPr/>
        </p:nvSpPr>
        <p:spPr>
          <a:xfrm>
            <a:off x="3059832" y="170080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Find FD’s</a:t>
            </a:r>
            <a:endParaRPr lang="en-IN" dirty="0">
              <a:solidFill>
                <a:schemeClr val="tx1"/>
              </a:solidFill>
            </a:endParaRPr>
          </a:p>
        </p:txBody>
      </p:sp>
      <p:sp>
        <p:nvSpPr>
          <p:cNvPr id="6" name="Rectangle 5"/>
          <p:cNvSpPr/>
          <p:nvPr/>
        </p:nvSpPr>
        <p:spPr>
          <a:xfrm>
            <a:off x="3131840" y="2204864"/>
            <a:ext cx="2880320"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smtClean="0">
                <a:solidFill>
                  <a:schemeClr val="tx1"/>
                </a:solidFill>
              </a:rPr>
              <a:t> A-&gt;B     YES</a:t>
            </a:r>
          </a:p>
          <a:p>
            <a:pPr>
              <a:buFont typeface="Arial" pitchFamily="34" charset="0"/>
              <a:buChar char="•"/>
            </a:pPr>
            <a:r>
              <a:rPr lang="en-US" sz="2400" dirty="0" smtClean="0">
                <a:solidFill>
                  <a:schemeClr val="tx1"/>
                </a:solidFill>
              </a:rPr>
              <a:t>B-&gt;C      NO</a:t>
            </a:r>
          </a:p>
          <a:p>
            <a:pPr>
              <a:buFont typeface="Arial" pitchFamily="34" charset="0"/>
              <a:buChar char="•"/>
            </a:pPr>
            <a:r>
              <a:rPr lang="en-US" sz="2400" dirty="0" smtClean="0">
                <a:solidFill>
                  <a:schemeClr val="tx1"/>
                </a:solidFill>
              </a:rPr>
              <a:t>AC-&gt;B   YES</a:t>
            </a:r>
          </a:p>
          <a:p>
            <a:pPr>
              <a:buFont typeface="Arial" pitchFamily="34" charset="0"/>
              <a:buChar char="•"/>
            </a:pPr>
            <a:r>
              <a:rPr lang="en-US" sz="2400" dirty="0" smtClean="0">
                <a:solidFill>
                  <a:schemeClr val="tx1"/>
                </a:solidFill>
              </a:rPr>
              <a:t>AB-&gt;C    NO</a:t>
            </a:r>
            <a:endParaRPr lang="en-IN" sz="24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An FD is a property of the attributes in the schema R</a:t>
            </a:r>
          </a:p>
          <a:p>
            <a:r>
              <a:rPr lang="en-US" dirty="0" smtClean="0"/>
              <a:t>The constraint must hold on </a:t>
            </a:r>
            <a:r>
              <a:rPr lang="en-US" i="1" dirty="0" smtClean="0"/>
              <a:t>every relation instance</a:t>
            </a:r>
            <a:r>
              <a:rPr lang="en-US" dirty="0" smtClean="0"/>
              <a:t>  r(R)</a:t>
            </a:r>
          </a:p>
          <a:p>
            <a:r>
              <a:rPr lang="en-US" dirty="0" smtClean="0"/>
              <a:t>Note:  A specific instance of a relation schema may satisfy a functional dependency even if the functional dependency does not hold on all legal instances.  </a:t>
            </a:r>
          </a:p>
          <a:p>
            <a:pPr lvl="1"/>
            <a:r>
              <a:rPr lang="en-US" dirty="0" smtClean="0"/>
              <a:t>For example, a specific instance of </a:t>
            </a:r>
            <a:r>
              <a:rPr lang="en-US" i="1" dirty="0" err="1" smtClean="0"/>
              <a:t>Emp</a:t>
            </a:r>
            <a:r>
              <a:rPr lang="en-US" i="1" dirty="0" smtClean="0"/>
              <a:t> relation</a:t>
            </a:r>
            <a:r>
              <a:rPr lang="en-US" dirty="0" smtClean="0"/>
              <a:t> may, by chance, satisfy </a:t>
            </a:r>
            <a:br>
              <a:rPr lang="en-US" dirty="0" smtClean="0"/>
            </a:br>
            <a:r>
              <a:rPr lang="en-US" dirty="0" smtClean="0"/>
              <a:t>               </a:t>
            </a:r>
            <a:r>
              <a:rPr lang="en-US" i="1" dirty="0" err="1" smtClean="0"/>
              <a:t>Ename</a:t>
            </a:r>
            <a:r>
              <a:rPr lang="en-US" i="1" dirty="0" smtClean="0"/>
              <a:t> </a:t>
            </a:r>
            <a:r>
              <a:rPr lang="en-US" dirty="0" smtClean="0">
                <a:sym typeface="Symbol" pitchFamily="18" charset="2"/>
              </a:rPr>
              <a:t></a:t>
            </a:r>
            <a:r>
              <a:rPr lang="en-US" dirty="0" smtClean="0">
                <a:sym typeface="Monotype Sorts" pitchFamily="2" charset="2"/>
              </a:rPr>
              <a:t> </a:t>
            </a:r>
            <a:r>
              <a:rPr lang="en-US" i="1" dirty="0" err="1" smtClean="0">
                <a:sym typeface="Monotype Sorts" pitchFamily="2" charset="2"/>
              </a:rPr>
              <a:t>Ssn</a:t>
            </a:r>
            <a:r>
              <a:rPr lang="en-US" i="1" dirty="0" smtClean="0">
                <a:sym typeface="Monotype Sorts" pitchFamily="2" charset="2"/>
              </a:rPr>
              <a:t>.</a:t>
            </a:r>
            <a:endParaRPr lang="en-US" dirty="0" smtClean="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IN" dirty="0"/>
          </a:p>
        </p:txBody>
      </p:sp>
      <p:sp>
        <p:nvSpPr>
          <p:cNvPr id="3" name="Content Placeholder 2"/>
          <p:cNvSpPr>
            <a:spLocks noGrp="1"/>
          </p:cNvSpPr>
          <p:nvPr>
            <p:ph idx="1"/>
          </p:nvPr>
        </p:nvSpPr>
        <p:spPr/>
        <p:txBody>
          <a:bodyPr>
            <a:normAutofit fontScale="92500" lnSpcReduction="20000"/>
          </a:bodyPr>
          <a:lstStyle/>
          <a:p>
            <a:pPr>
              <a:tabLst>
                <a:tab pos="1250950" algn="l"/>
                <a:tab pos="2173288" algn="l"/>
                <a:tab pos="3378200" algn="l"/>
              </a:tabLst>
            </a:pPr>
            <a:r>
              <a:rPr lang="en-US" i="1" dirty="0" smtClean="0">
                <a:sym typeface="Symbol" pitchFamily="18" charset="2"/>
              </a:rPr>
              <a:t>K</a:t>
            </a:r>
            <a:r>
              <a:rPr lang="en-US" dirty="0" smtClean="0">
                <a:sym typeface="Symbol" pitchFamily="18" charset="2"/>
              </a:rPr>
              <a:t> is a </a:t>
            </a:r>
            <a:r>
              <a:rPr lang="en-US" dirty="0" err="1" smtClean="0">
                <a:sym typeface="Symbol" pitchFamily="18" charset="2"/>
              </a:rPr>
              <a:t>superkey</a:t>
            </a:r>
            <a:r>
              <a:rPr lang="en-US" dirty="0" smtClean="0">
                <a:sym typeface="Symbol" pitchFamily="18" charset="2"/>
              </a:rPr>
              <a:t> for relation schema </a:t>
            </a:r>
            <a:r>
              <a:rPr lang="en-US" i="1" dirty="0" smtClean="0">
                <a:sym typeface="Symbol" pitchFamily="18" charset="2"/>
              </a:rPr>
              <a:t>R</a:t>
            </a:r>
            <a:r>
              <a:rPr lang="en-US" dirty="0" smtClean="0">
                <a:sym typeface="Symbol" pitchFamily="18" charset="2"/>
              </a:rPr>
              <a:t> if and only if </a:t>
            </a:r>
            <a:r>
              <a:rPr lang="en-US" i="1" dirty="0" smtClean="0">
                <a:sym typeface="Symbol" pitchFamily="18" charset="2"/>
              </a:rPr>
              <a:t>K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R</a:t>
            </a:r>
            <a:endParaRPr lang="en-US" dirty="0" smtClean="0">
              <a:sym typeface="Monotype Sorts" pitchFamily="2" charset="2"/>
            </a:endParaRPr>
          </a:p>
          <a:p>
            <a:pPr>
              <a:tabLst>
                <a:tab pos="1250950" algn="l"/>
                <a:tab pos="2173288" algn="l"/>
                <a:tab pos="3378200" algn="l"/>
              </a:tabLst>
            </a:pPr>
            <a:r>
              <a:rPr lang="en-US" i="1" dirty="0" smtClean="0">
                <a:sym typeface="Monotype Sorts" pitchFamily="2" charset="2"/>
              </a:rPr>
              <a:t>K</a:t>
            </a:r>
            <a:r>
              <a:rPr lang="en-US" dirty="0" smtClean="0">
                <a:sym typeface="Monotype Sorts" pitchFamily="2" charset="2"/>
              </a:rPr>
              <a:t> is a candidate key for </a:t>
            </a:r>
            <a:r>
              <a:rPr lang="en-US" i="1" dirty="0" smtClean="0">
                <a:sym typeface="Monotype Sorts" pitchFamily="2" charset="2"/>
              </a:rPr>
              <a:t>R</a:t>
            </a:r>
            <a:r>
              <a:rPr lang="en-US" dirty="0" smtClean="0">
                <a:sym typeface="Monotype Sorts" pitchFamily="2" charset="2"/>
              </a:rPr>
              <a:t> if and only if </a:t>
            </a:r>
          </a:p>
          <a:p>
            <a:pPr lvl="1">
              <a:tabLst>
                <a:tab pos="1250950" algn="l"/>
                <a:tab pos="2173288" algn="l"/>
                <a:tab pos="3378200" algn="l"/>
              </a:tabLst>
            </a:pPr>
            <a:r>
              <a:rPr lang="en-US" i="1" dirty="0" smtClean="0">
                <a:sym typeface="Monotype Sorts" pitchFamily="2" charset="2"/>
              </a:rPr>
              <a:t>K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R</a:t>
            </a:r>
            <a:r>
              <a:rPr lang="en-US" dirty="0" smtClean="0">
                <a:sym typeface="Monotype Sorts" pitchFamily="2" charset="2"/>
              </a:rPr>
              <a:t>, and</a:t>
            </a:r>
          </a:p>
          <a:p>
            <a:pPr lvl="1">
              <a:tabLst>
                <a:tab pos="1250950" algn="l"/>
                <a:tab pos="2173288" algn="l"/>
                <a:tab pos="3378200" algn="l"/>
              </a:tabLst>
            </a:pPr>
            <a:r>
              <a:rPr lang="en-US" dirty="0" smtClean="0">
                <a:sym typeface="Monotype Sorts" pitchFamily="2" charset="2"/>
              </a:rPr>
              <a:t>for no </a:t>
            </a:r>
            <a:r>
              <a:rPr lang="en-US" dirty="0" smtClean="0">
                <a:sym typeface="Symbol" pitchFamily="18" charset="2"/>
              </a:rPr>
              <a:t>  </a:t>
            </a:r>
            <a:r>
              <a:rPr lang="en-US" i="1" dirty="0" smtClean="0">
                <a:sym typeface="Symbol" pitchFamily="18" charset="2"/>
              </a:rPr>
              <a:t>K, </a:t>
            </a:r>
            <a:r>
              <a:rPr lang="en-US" dirty="0" smtClean="0">
                <a:sym typeface="Symbol" pitchFamily="18" charset="2"/>
              </a:rPr>
              <a:t> </a:t>
            </a:r>
            <a:r>
              <a:rPr lang="en-US" dirty="0" smtClean="0">
                <a:sym typeface="Monotype Sorts" pitchFamily="2" charset="2"/>
              </a:rPr>
              <a:t> </a:t>
            </a:r>
            <a:r>
              <a:rPr lang="en-US" i="1" dirty="0" smtClean="0">
                <a:sym typeface="Monotype Sorts" pitchFamily="2" charset="2"/>
              </a:rPr>
              <a:t>R</a:t>
            </a:r>
          </a:p>
          <a:p>
            <a:r>
              <a:rPr lang="en-US" dirty="0" smtClean="0">
                <a:sym typeface="Symbol" pitchFamily="18" charset="2"/>
              </a:rPr>
              <a:t> </a:t>
            </a:r>
            <a:r>
              <a:rPr lang="en-US" dirty="0" smtClean="0">
                <a:sym typeface="Monotype Sorts" pitchFamily="2" charset="2"/>
              </a:rPr>
              <a:t> </a:t>
            </a:r>
            <a:r>
              <a:rPr lang="en-US" i="1" dirty="0" smtClean="0">
                <a:sym typeface="Symbol" pitchFamily="18" charset="2"/>
              </a:rPr>
              <a:t> </a:t>
            </a:r>
            <a:r>
              <a:rPr lang="en-US" dirty="0" smtClean="0">
                <a:sym typeface="Symbol" pitchFamily="18" charset="2"/>
              </a:rPr>
              <a:t>is trivial if</a:t>
            </a:r>
            <a:r>
              <a:rPr lang="en-US" i="1" dirty="0" smtClean="0">
                <a:sym typeface="Symbol" pitchFamily="18" charset="2"/>
              </a:rPr>
              <a:t> </a:t>
            </a:r>
            <a:r>
              <a:rPr lang="en-US" dirty="0" smtClean="0">
                <a:sym typeface="Symbol" pitchFamily="18" charset="2"/>
              </a:rPr>
              <a:t>   </a:t>
            </a:r>
          </a:p>
          <a:p>
            <a:r>
              <a:rPr lang="en-US" dirty="0" smtClean="0">
                <a:sym typeface="Monotype Sorts" pitchFamily="2" charset="2"/>
              </a:rPr>
              <a:t>Example</a:t>
            </a:r>
            <a:r>
              <a:rPr lang="en-US" i="1" dirty="0" smtClean="0">
                <a:sym typeface="Monotype Sorts" pitchFamily="2" charset="2"/>
              </a:rPr>
              <a:t>:</a:t>
            </a:r>
          </a:p>
          <a:p>
            <a:pPr lvl="2"/>
            <a:r>
              <a:rPr lang="en-US" i="1" dirty="0" smtClean="0">
                <a:sym typeface="Monotype Sorts" pitchFamily="2" charset="2"/>
              </a:rPr>
              <a:t> </a:t>
            </a:r>
            <a:r>
              <a:rPr lang="en-US" i="1" dirty="0" err="1" smtClean="0">
                <a:sym typeface="Monotype Sorts" pitchFamily="2" charset="2"/>
              </a:rPr>
              <a:t>customer_name</a:t>
            </a:r>
            <a:r>
              <a:rPr lang="en-US" i="1" dirty="0" smtClean="0">
                <a:sym typeface="Monotype Sorts" pitchFamily="2" charset="2"/>
              </a:rPr>
              <a:t>, </a:t>
            </a:r>
            <a:r>
              <a:rPr lang="en-US" i="1" dirty="0" err="1" smtClean="0"/>
              <a:t>loan_number</a:t>
            </a:r>
            <a:r>
              <a:rPr lang="en-US" i="1" dirty="0" smtClean="0"/>
              <a:t> </a:t>
            </a:r>
            <a:r>
              <a:rPr lang="en-US" dirty="0" smtClean="0">
                <a:sym typeface="Symbol" pitchFamily="18" charset="2"/>
              </a:rPr>
              <a:t></a:t>
            </a:r>
            <a:r>
              <a:rPr lang="en-US" dirty="0" smtClean="0">
                <a:sym typeface="Monotype Sorts" pitchFamily="2" charset="2"/>
              </a:rPr>
              <a:t> </a:t>
            </a:r>
            <a:r>
              <a:rPr lang="en-US" i="1" dirty="0" err="1" smtClean="0">
                <a:sym typeface="Monotype Sorts" pitchFamily="2" charset="2"/>
              </a:rPr>
              <a:t>customer_name</a:t>
            </a:r>
            <a:endParaRPr lang="en-US" i="1" dirty="0" smtClean="0">
              <a:sym typeface="Monotype Sorts" pitchFamily="2" charset="2"/>
            </a:endParaRPr>
          </a:p>
          <a:p>
            <a:pPr lvl="2"/>
            <a:r>
              <a:rPr lang="en-US" i="1" dirty="0" smtClean="0">
                <a:sym typeface="Monotype Sorts" pitchFamily="2" charset="2"/>
              </a:rPr>
              <a:t> </a:t>
            </a:r>
            <a:r>
              <a:rPr lang="en-US" i="1" dirty="0" err="1" smtClean="0">
                <a:sym typeface="Monotype Sorts" pitchFamily="2" charset="2"/>
              </a:rPr>
              <a:t>customer_name</a:t>
            </a:r>
            <a:r>
              <a:rPr lang="en-US" i="1"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err="1" smtClean="0">
                <a:sym typeface="Monotype Sorts" pitchFamily="2" charset="2"/>
              </a:rPr>
              <a:t>customer_name</a:t>
            </a:r>
            <a:endParaRPr lang="en-US" i="1" dirty="0" smtClean="0">
              <a:sym typeface="Monotype Sorts" pitchFamily="2" charset="2"/>
            </a:endParaRPr>
          </a:p>
          <a:p>
            <a:pPr lvl="1">
              <a:buNone/>
            </a:pPr>
            <a:r>
              <a:rPr lang="en-US" i="1" dirty="0" smtClean="0">
                <a:sym typeface="Symbol" pitchFamily="18" charset="2"/>
              </a:rPr>
              <a:t/>
            </a:r>
            <a:br>
              <a:rPr lang="en-US" i="1" dirty="0" smtClean="0">
                <a:sym typeface="Symbol" pitchFamily="18" charset="2"/>
              </a:rPr>
            </a:br>
            <a:r>
              <a:rPr lang="en-US" i="1" dirty="0" smtClean="0">
                <a:sym typeface="Symbol" pitchFamily="18" charset="2"/>
              </a:rPr>
              <a:t> </a:t>
            </a:r>
          </a:p>
          <a:p>
            <a:endParaRPr lang="en-US" dirty="0" smtClean="0"/>
          </a:p>
          <a:p>
            <a:pPr>
              <a:tabLst>
                <a:tab pos="1250950" algn="l"/>
                <a:tab pos="2173288" algn="l"/>
                <a:tab pos="3378200" algn="l"/>
              </a:tabLst>
            </a:pPr>
            <a:endParaRPr lang="en-US" i="1" dirty="0" smtClean="0">
              <a:sym typeface="Monotype Sorts" pitchFamily="2" charset="2"/>
            </a:endParaRPr>
          </a:p>
          <a:p>
            <a:pPr>
              <a:buFont typeface="Monotype Sorts" pitchFamily="2" charset="2"/>
              <a:buNone/>
              <a:tabLst>
                <a:tab pos="1250950" algn="l"/>
                <a:tab pos="2173288" algn="l"/>
                <a:tab pos="3378200" algn="l"/>
              </a:tabLst>
            </a:pPr>
            <a:endParaRPr lang="en-US" i="1" dirty="0" smtClean="0">
              <a:sym typeface="Monotype Sorts" pitchFamily="2" charset="2"/>
            </a:endParaRP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Usage of Functional Dependency</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Identifying additional FD’s</a:t>
            </a:r>
          </a:p>
          <a:p>
            <a:pPr marL="514350" indent="-514350">
              <a:buFont typeface="+mj-lt"/>
              <a:buAutoNum type="arabicPeriod"/>
            </a:pPr>
            <a:r>
              <a:rPr lang="en-US" dirty="0" smtClean="0"/>
              <a:t>Identifying key’s</a:t>
            </a:r>
          </a:p>
          <a:p>
            <a:pPr marL="514350" indent="-514350">
              <a:buFont typeface="+mj-lt"/>
              <a:buAutoNum type="arabicPeriod"/>
            </a:pPr>
            <a:r>
              <a:rPr lang="en-US" dirty="0" smtClean="0"/>
              <a:t>Identifying equivalence of FD’s</a:t>
            </a:r>
          </a:p>
          <a:p>
            <a:pPr marL="514350" indent="-514350">
              <a:buFont typeface="+mj-lt"/>
              <a:buAutoNum type="arabicPeriod"/>
            </a:pPr>
            <a:r>
              <a:rPr lang="en-US" dirty="0" smtClean="0"/>
              <a:t>Finding minimal FD set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514350" indent="-514350"/>
            <a:r>
              <a:rPr lang="en-US" dirty="0" smtClean="0"/>
              <a:t>Identifying additional FD’s</a:t>
            </a:r>
          </a:p>
        </p:txBody>
      </p:sp>
      <p:sp>
        <p:nvSpPr>
          <p:cNvPr id="3" name="Subtitle 2"/>
          <p:cNvSpPr>
            <a:spLocks noGrp="1"/>
          </p:cNvSpPr>
          <p:nvPr>
            <p:ph type="subTitle" idx="1"/>
          </p:nvPr>
        </p:nvSpPr>
        <p:spPr>
          <a:xfrm>
            <a:off x="1371600" y="3886200"/>
            <a:ext cx="6400800" cy="1198984"/>
          </a:xfrm>
        </p:spPr>
        <p:txBody>
          <a:bodyPr/>
          <a:lstStyle/>
          <a:p>
            <a:pPr marL="571500" indent="-571500" algn="l">
              <a:buFont typeface="+mj-lt"/>
              <a:buAutoNum type="romanUcPeriod"/>
            </a:pPr>
            <a:r>
              <a:rPr lang="en-US" dirty="0" smtClean="0">
                <a:solidFill>
                  <a:schemeClr val="tx1"/>
                </a:solidFill>
              </a:rPr>
              <a:t> Inference rule</a:t>
            </a:r>
          </a:p>
          <a:p>
            <a:pPr marL="571500" indent="-571500" algn="l">
              <a:buFont typeface="+mj-lt"/>
              <a:buAutoNum type="romanUcPeriod"/>
            </a:pPr>
            <a:r>
              <a:rPr lang="en-US" dirty="0" smtClean="0">
                <a:solidFill>
                  <a:schemeClr val="tx1"/>
                </a:solidFill>
              </a:rPr>
              <a:t> Closure set of attributes</a:t>
            </a:r>
            <a:endParaRPr lang="en-IN"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UcPeriod"/>
            </a:pPr>
            <a:r>
              <a:rPr lang="en-US" dirty="0" smtClean="0"/>
              <a:t>Inference rule</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Given a set </a:t>
            </a:r>
            <a:r>
              <a:rPr lang="en-US" i="1" dirty="0" smtClean="0"/>
              <a:t>F</a:t>
            </a:r>
            <a:r>
              <a:rPr lang="en-US" dirty="0" smtClean="0"/>
              <a:t> set of functional dependencies, there are certain other functional dependencies that are logically implied by </a:t>
            </a:r>
            <a:r>
              <a:rPr lang="en-US" i="1" dirty="0" smtClean="0"/>
              <a:t>F</a:t>
            </a:r>
            <a:r>
              <a:rPr lang="en-US" dirty="0" smtClean="0"/>
              <a:t>.</a:t>
            </a:r>
          </a:p>
          <a:p>
            <a:pPr lvl="1"/>
            <a:r>
              <a:rPr lang="en-US" dirty="0" smtClean="0"/>
              <a:t>For example:  If  </a:t>
            </a:r>
            <a:r>
              <a:rPr lang="en-US" i="1" dirty="0" smtClean="0"/>
              <a:t>A</a:t>
            </a:r>
            <a:r>
              <a:rPr lang="en-US" dirty="0" smtClean="0"/>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r>
              <a:rPr lang="en-US" dirty="0" smtClean="0">
                <a:sym typeface="Monotype Sorts" pitchFamily="2" charset="2"/>
              </a:rPr>
              <a:t> and  </a:t>
            </a:r>
            <a:r>
              <a:rPr lang="en-US" i="1" dirty="0" smtClean="0">
                <a:sym typeface="Monotype Sorts" pitchFamily="2" charset="2"/>
              </a:rPr>
              <a:t>B</a:t>
            </a:r>
            <a:r>
              <a:rPr lang="en-US"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a:t>
            </a:r>
            <a:r>
              <a:rPr lang="en-US" dirty="0" smtClean="0">
                <a:sym typeface="Monotype Sorts" pitchFamily="2" charset="2"/>
              </a:rPr>
              <a:t>,  then we can infer that </a:t>
            </a:r>
            <a:r>
              <a:rPr lang="en-US" i="1" dirty="0" smtClean="0">
                <a:sym typeface="Monotype Sorts" pitchFamily="2" charset="2"/>
              </a:rPr>
              <a:t>A</a:t>
            </a:r>
            <a:r>
              <a:rPr lang="en-US" dirty="0" smtClean="0">
                <a:sym typeface="Monotype Sorts" pitchFamily="2" charset="2"/>
              </a:rPr>
              <a:t> </a:t>
            </a:r>
            <a:r>
              <a:rPr lang="en-US" dirty="0" smtClean="0">
                <a:sym typeface="Symbol" pitchFamily="18" charset="2"/>
              </a:rPr>
              <a:t></a:t>
            </a:r>
            <a:r>
              <a:rPr lang="en-US" dirty="0" smtClean="0">
                <a:sym typeface="Monotype Sorts" pitchFamily="2" charset="2"/>
              </a:rPr>
              <a:t> C</a:t>
            </a:r>
            <a:endParaRPr lang="en-US" i="1" dirty="0" smtClean="0"/>
          </a:p>
          <a:p>
            <a:r>
              <a:rPr lang="en-US" dirty="0" smtClean="0"/>
              <a:t>We can find all additional FD’s</a:t>
            </a:r>
            <a:r>
              <a:rPr lang="en-US" i="1" dirty="0" smtClean="0"/>
              <a:t> </a:t>
            </a:r>
            <a:r>
              <a:rPr lang="en-US" dirty="0" smtClean="0"/>
              <a:t>by applying Armstrong’s Axioms(or rules of inference ):</a:t>
            </a:r>
          </a:p>
          <a:p>
            <a:pPr lvl="1"/>
            <a:r>
              <a:rPr lang="en-US" dirty="0" smtClean="0"/>
              <a:t>if </a:t>
            </a:r>
            <a:r>
              <a:rPr lang="en-US" i="1" dirty="0" smtClean="0">
                <a:sym typeface="Symbol" pitchFamily="18" charset="2"/>
              </a:rPr>
              <a:t></a:t>
            </a:r>
            <a:r>
              <a:rPr lang="en-US" dirty="0" smtClean="0">
                <a:sym typeface="Symbol" pitchFamily="18" charset="2"/>
              </a:rPr>
              <a:t>  , then  </a:t>
            </a:r>
            <a:r>
              <a:rPr lang="en-US" dirty="0" smtClean="0">
                <a:sym typeface="Monotype Sorts" pitchFamily="2" charset="2"/>
              </a:rPr>
              <a:t> </a:t>
            </a:r>
            <a:r>
              <a:rPr lang="en-US" i="1" dirty="0" smtClean="0">
                <a:sym typeface="Symbol" pitchFamily="18" charset="2"/>
              </a:rPr>
              <a:t>                      </a:t>
            </a:r>
            <a:r>
              <a:rPr lang="en-US" b="1" dirty="0" smtClean="0">
                <a:sym typeface="Symbol" pitchFamily="18" charset="2"/>
              </a:rPr>
              <a:t>(reflexivity)</a:t>
            </a:r>
            <a:endParaRPr lang="en-US" dirty="0" smtClean="0">
              <a:sym typeface="Symbol" pitchFamily="18" charset="2"/>
            </a:endParaRPr>
          </a:p>
          <a:p>
            <a:pPr lvl="1"/>
            <a:r>
              <a:rPr lang="en-US" dirty="0" smtClean="0">
                <a:sym typeface="Symbol" pitchFamily="18" charset="2"/>
              </a:rPr>
              <a:t>if  </a:t>
            </a:r>
            <a:r>
              <a:rPr lang="en-US" dirty="0" smtClean="0">
                <a:sym typeface="Monotype Sorts" pitchFamily="2" charset="2"/>
              </a:rPr>
              <a:t> </a:t>
            </a:r>
            <a:r>
              <a:rPr lang="en-US" i="1" dirty="0" smtClean="0">
                <a:sym typeface="Symbol" pitchFamily="18" charset="2"/>
              </a:rPr>
              <a:t>, </a:t>
            </a:r>
            <a:r>
              <a:rPr lang="en-US" dirty="0" smtClean="0">
                <a:sym typeface="Symbol" pitchFamily="18" charset="2"/>
              </a:rPr>
              <a:t>then </a:t>
            </a:r>
            <a:r>
              <a:rPr lang="en-US" dirty="0" smtClean="0">
                <a:sym typeface="Greek Symbols" pitchFamily="18" charset="2"/>
              </a:rPr>
              <a:t> </a:t>
            </a:r>
            <a:r>
              <a:rPr lang="en-US" dirty="0" smtClean="0">
                <a:sym typeface="Symbol" pitchFamily="18" charset="2"/>
              </a:rPr>
              <a:t> </a:t>
            </a:r>
            <a:r>
              <a:rPr lang="en-US" dirty="0" smtClean="0">
                <a:sym typeface="Monotype Sorts" pitchFamily="2" charset="2"/>
              </a:rPr>
              <a:t> </a:t>
            </a:r>
            <a:r>
              <a:rPr lang="en-US" dirty="0" smtClean="0">
                <a:sym typeface="Symbol" pitchFamily="18" charset="2"/>
              </a:rPr>
              <a:t> </a:t>
            </a:r>
            <a:r>
              <a:rPr lang="en-US" dirty="0" smtClean="0">
                <a:sym typeface="Monotype Sorts" pitchFamily="2" charset="2"/>
              </a:rPr>
              <a:t> </a:t>
            </a:r>
            <a:r>
              <a:rPr lang="en-US" i="1" dirty="0" smtClean="0">
                <a:sym typeface="Symbol" pitchFamily="18" charset="2"/>
              </a:rPr>
              <a:t>               </a:t>
            </a:r>
            <a:r>
              <a:rPr lang="en-US" b="1" dirty="0" smtClean="0">
                <a:sym typeface="Symbol" pitchFamily="18" charset="2"/>
              </a:rPr>
              <a:t>(augmentation)</a:t>
            </a:r>
            <a:endParaRPr lang="en-US" dirty="0" smtClean="0">
              <a:sym typeface="Symbol" pitchFamily="18" charset="2"/>
            </a:endParaRPr>
          </a:p>
          <a:p>
            <a:pPr lvl="1"/>
            <a:r>
              <a:rPr lang="en-US" dirty="0" smtClean="0">
                <a:sym typeface="Symbol" pitchFamily="18" charset="2"/>
              </a:rPr>
              <a:t>if  </a:t>
            </a:r>
            <a:r>
              <a:rPr lang="en-US" dirty="0" smtClean="0">
                <a:sym typeface="Monotype Sorts" pitchFamily="2" charset="2"/>
              </a:rPr>
              <a:t> </a:t>
            </a:r>
            <a:r>
              <a:rPr lang="en-US" i="1" dirty="0" smtClean="0">
                <a:sym typeface="Symbol" pitchFamily="18" charset="2"/>
              </a:rPr>
              <a:t>, </a:t>
            </a:r>
            <a:r>
              <a:rPr lang="en-US" dirty="0" smtClean="0">
                <a:sym typeface="Symbol" pitchFamily="18" charset="2"/>
              </a:rPr>
              <a:t>and </a:t>
            </a:r>
            <a:r>
              <a:rPr lang="en-US" i="1" dirty="0" smtClean="0">
                <a:sym typeface="Symbol" pitchFamily="18" charset="2"/>
              </a:rPr>
              <a:t> </a:t>
            </a:r>
            <a:r>
              <a:rPr lang="en-US" dirty="0" smtClean="0">
                <a:sym typeface="Symbol" pitchFamily="18" charset="2"/>
              </a:rPr>
              <a:t> </a:t>
            </a:r>
            <a:r>
              <a:rPr lang="en-US" dirty="0" smtClean="0">
                <a:sym typeface="Monotype Sorts" pitchFamily="2" charset="2"/>
              </a:rPr>
              <a:t>, then </a:t>
            </a:r>
            <a:r>
              <a:rPr lang="en-US" dirty="0" smtClean="0">
                <a:sym typeface="Symbol" pitchFamily="18" charset="2"/>
              </a:rPr>
              <a:t> </a:t>
            </a:r>
            <a:r>
              <a:rPr lang="en-US" dirty="0" smtClean="0">
                <a:sym typeface="Monotype Sorts" pitchFamily="2" charset="2"/>
              </a:rPr>
              <a:t> </a:t>
            </a:r>
            <a:r>
              <a:rPr lang="en-US" dirty="0" smtClean="0">
                <a:sym typeface="Symbol" pitchFamily="18" charset="2"/>
              </a:rPr>
              <a:t> </a:t>
            </a:r>
            <a:r>
              <a:rPr lang="en-US" dirty="0" smtClean="0">
                <a:sym typeface="Greek Symbols" pitchFamily="18" charset="2"/>
              </a:rPr>
              <a:t>   </a:t>
            </a:r>
            <a:r>
              <a:rPr lang="en-US" b="1" dirty="0" smtClean="0">
                <a:sym typeface="Greek Symbols" pitchFamily="18" charset="2"/>
              </a:rPr>
              <a:t>(transitivity)</a:t>
            </a:r>
          </a:p>
          <a:p>
            <a:r>
              <a:rPr lang="en-US" dirty="0" smtClean="0">
                <a:sym typeface="Greek Symbols" pitchFamily="18" charset="2"/>
              </a:rPr>
              <a:t>These rules are </a:t>
            </a:r>
          </a:p>
          <a:p>
            <a:pPr lvl="1"/>
            <a:r>
              <a:rPr lang="en-US" dirty="0" smtClean="0">
                <a:solidFill>
                  <a:schemeClr val="tx2"/>
                </a:solidFill>
                <a:sym typeface="Greek Symbols" pitchFamily="18" charset="2"/>
              </a:rPr>
              <a:t>sound</a:t>
            </a:r>
            <a:r>
              <a:rPr lang="en-US" dirty="0" smtClean="0">
                <a:sym typeface="Greek Symbols" pitchFamily="18" charset="2"/>
              </a:rPr>
              <a:t> (generate only functional dependencies that actually hold) and </a:t>
            </a:r>
          </a:p>
          <a:p>
            <a:pPr lvl="1"/>
            <a:r>
              <a:rPr lang="en-US" dirty="0" smtClean="0">
                <a:solidFill>
                  <a:schemeClr val="tx2"/>
                </a:solidFill>
                <a:sym typeface="Greek Symbols" pitchFamily="18" charset="2"/>
              </a:rPr>
              <a:t>complete</a:t>
            </a:r>
            <a:r>
              <a:rPr lang="en-US" dirty="0" smtClean="0">
                <a:sym typeface="Greek Symbols" pitchFamily="18" charset="2"/>
              </a:rPr>
              <a:t> (generate all functional dependencies that hold).</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rule…</a:t>
            </a:r>
            <a:endParaRPr lang="en-IN" dirty="0"/>
          </a:p>
        </p:txBody>
      </p:sp>
      <p:sp>
        <p:nvSpPr>
          <p:cNvPr id="3" name="Content Placeholder 2"/>
          <p:cNvSpPr>
            <a:spLocks noGrp="1"/>
          </p:cNvSpPr>
          <p:nvPr>
            <p:ph idx="1"/>
          </p:nvPr>
        </p:nvSpPr>
        <p:spPr/>
        <p:txBody>
          <a:bodyPr>
            <a:normAutofit/>
          </a:bodyPr>
          <a:lstStyle/>
          <a:p>
            <a:r>
              <a:rPr lang="en-US" sz="2400" dirty="0" smtClean="0"/>
              <a:t>We can further simplify manual computation by using the following additional rules.</a:t>
            </a:r>
          </a:p>
          <a:p>
            <a:pPr lvl="1"/>
            <a:r>
              <a:rPr lang="en-US" sz="2400" dirty="0" smtClean="0">
                <a:sym typeface="Symbol" pitchFamily="18" charset="2"/>
              </a:rPr>
              <a:t>If  </a:t>
            </a:r>
            <a:r>
              <a:rPr lang="en-US" sz="2400" dirty="0" smtClean="0">
                <a:sym typeface="Monotype Sorts" pitchFamily="2" charset="2"/>
              </a:rPr>
              <a:t> </a:t>
            </a:r>
            <a:r>
              <a:rPr lang="en-US" sz="2400" i="1" dirty="0" smtClean="0">
                <a:sym typeface="Symbol" pitchFamily="18" charset="2"/>
              </a:rPr>
              <a:t> </a:t>
            </a:r>
            <a:r>
              <a:rPr lang="en-US" sz="2400" dirty="0" smtClean="0">
                <a:sym typeface="Symbol" pitchFamily="18" charset="2"/>
              </a:rPr>
              <a:t>holds</a:t>
            </a:r>
            <a:r>
              <a:rPr lang="en-US" sz="2400" i="1" dirty="0" smtClean="0">
                <a:sym typeface="Symbol" pitchFamily="18" charset="2"/>
              </a:rPr>
              <a:t> a</a:t>
            </a:r>
            <a:r>
              <a:rPr lang="en-US" sz="2400" dirty="0" smtClean="0">
                <a:sym typeface="Symbol" pitchFamily="18" charset="2"/>
              </a:rPr>
              <a:t>nd </a:t>
            </a:r>
            <a:r>
              <a:rPr lang="en-US" sz="2400" i="1" dirty="0" smtClean="0">
                <a:sym typeface="Symbol" pitchFamily="18" charset="2"/>
              </a:rPr>
              <a:t> </a:t>
            </a:r>
            <a:r>
              <a:rPr lang="en-US" sz="2400" dirty="0" smtClean="0">
                <a:sym typeface="Symbol" pitchFamily="18" charset="2"/>
              </a:rPr>
              <a:t></a:t>
            </a:r>
            <a:r>
              <a:rPr lang="en-US" sz="2400" dirty="0" smtClean="0">
                <a:sym typeface="Monotype Sorts" pitchFamily="2" charset="2"/>
              </a:rPr>
              <a:t> </a:t>
            </a:r>
            <a:r>
              <a:rPr lang="en-US" sz="2400" dirty="0" smtClean="0">
                <a:sym typeface="Symbol" pitchFamily="18" charset="2"/>
              </a:rPr>
              <a:t></a:t>
            </a:r>
            <a:r>
              <a:rPr lang="en-US" sz="2400" dirty="0" smtClean="0">
                <a:sym typeface="Monotype Sorts" pitchFamily="2" charset="2"/>
              </a:rPr>
              <a:t> holds,  then </a:t>
            </a:r>
            <a:r>
              <a:rPr lang="en-US" sz="2400" dirty="0" smtClean="0">
                <a:sym typeface="Symbol" pitchFamily="18" charset="2"/>
              </a:rPr>
              <a:t> </a:t>
            </a:r>
            <a:r>
              <a:rPr lang="en-US" sz="2400" dirty="0" smtClean="0">
                <a:sym typeface="Monotype Sorts" pitchFamily="2" charset="2"/>
              </a:rPr>
              <a:t> </a:t>
            </a:r>
            <a:r>
              <a:rPr lang="en-US" sz="2400" i="1" dirty="0" smtClean="0">
                <a:sym typeface="Symbol" pitchFamily="18" charset="2"/>
              </a:rPr>
              <a:t> </a:t>
            </a:r>
            <a:r>
              <a:rPr lang="en-US" sz="2400" dirty="0" smtClean="0">
                <a:sym typeface="Symbol" pitchFamily="18" charset="2"/>
              </a:rPr>
              <a:t></a:t>
            </a:r>
            <a:r>
              <a:rPr lang="en-US" sz="2400" dirty="0" smtClean="0">
                <a:sym typeface="Greek Symbols" pitchFamily="18" charset="2"/>
              </a:rPr>
              <a:t> holds </a:t>
            </a:r>
            <a:r>
              <a:rPr lang="en-US" sz="2400" b="1" dirty="0" smtClean="0">
                <a:sym typeface="Greek Symbols" pitchFamily="18" charset="2"/>
              </a:rPr>
              <a:t>(union)</a:t>
            </a:r>
            <a:endParaRPr lang="en-US" sz="2400" dirty="0" smtClean="0">
              <a:sym typeface="Greek Symbols" pitchFamily="18" charset="2"/>
            </a:endParaRPr>
          </a:p>
          <a:p>
            <a:pPr lvl="1"/>
            <a:r>
              <a:rPr lang="en-US" sz="2400" dirty="0" smtClean="0">
                <a:sym typeface="Greek Symbols" pitchFamily="18" charset="2"/>
              </a:rPr>
              <a:t>If </a:t>
            </a:r>
            <a:r>
              <a:rPr lang="en-US" sz="2400" dirty="0" smtClean="0">
                <a:sym typeface="Symbol" pitchFamily="18" charset="2"/>
              </a:rPr>
              <a:t> </a:t>
            </a:r>
            <a:r>
              <a:rPr lang="en-US" sz="2400" dirty="0" smtClean="0">
                <a:sym typeface="Monotype Sorts" pitchFamily="2" charset="2"/>
              </a:rPr>
              <a:t> </a:t>
            </a:r>
            <a:r>
              <a:rPr lang="en-US" sz="2400" i="1" dirty="0" smtClean="0">
                <a:sym typeface="Symbol" pitchFamily="18" charset="2"/>
              </a:rPr>
              <a:t> </a:t>
            </a:r>
            <a:r>
              <a:rPr lang="en-US" sz="2400" dirty="0" smtClean="0">
                <a:sym typeface="Symbol" pitchFamily="18" charset="2"/>
              </a:rPr>
              <a:t></a:t>
            </a:r>
            <a:r>
              <a:rPr lang="en-US" sz="2400" dirty="0" smtClean="0">
                <a:sym typeface="Monotype Sorts" pitchFamily="2" charset="2"/>
              </a:rPr>
              <a:t> holds, then </a:t>
            </a:r>
            <a:r>
              <a:rPr lang="en-US" sz="2400" dirty="0" smtClean="0">
                <a:sym typeface="Symbol" pitchFamily="18" charset="2"/>
              </a:rPr>
              <a:t> </a:t>
            </a:r>
            <a:r>
              <a:rPr lang="en-US" sz="2400" dirty="0" smtClean="0">
                <a:sym typeface="Monotype Sorts" pitchFamily="2" charset="2"/>
              </a:rPr>
              <a:t> </a:t>
            </a:r>
            <a:r>
              <a:rPr lang="en-US" sz="2400" i="1" dirty="0" smtClean="0">
                <a:sym typeface="Symbol" pitchFamily="18" charset="2"/>
              </a:rPr>
              <a:t>  </a:t>
            </a:r>
            <a:r>
              <a:rPr lang="en-US" sz="2400" dirty="0" smtClean="0">
                <a:sym typeface="Symbol" pitchFamily="18" charset="2"/>
              </a:rPr>
              <a:t>holds and </a:t>
            </a:r>
            <a:r>
              <a:rPr lang="en-US" sz="2400" i="1" dirty="0" smtClean="0">
                <a:sym typeface="Symbol" pitchFamily="18" charset="2"/>
              </a:rPr>
              <a:t> </a:t>
            </a:r>
            <a:r>
              <a:rPr lang="en-US" sz="2400" dirty="0" smtClean="0">
                <a:sym typeface="Symbol" pitchFamily="18" charset="2"/>
              </a:rPr>
              <a:t></a:t>
            </a:r>
            <a:r>
              <a:rPr lang="en-US" sz="2400" dirty="0" smtClean="0">
                <a:sym typeface="Monotype Sorts" pitchFamily="2" charset="2"/>
              </a:rPr>
              <a:t> </a:t>
            </a:r>
            <a:r>
              <a:rPr lang="en-US" sz="2400" dirty="0" smtClean="0">
                <a:sym typeface="Symbol" pitchFamily="18" charset="2"/>
              </a:rPr>
              <a:t></a:t>
            </a:r>
            <a:r>
              <a:rPr lang="en-US" sz="2400" dirty="0" smtClean="0">
                <a:sym typeface="Monotype Sorts" pitchFamily="2" charset="2"/>
              </a:rPr>
              <a:t> holds </a:t>
            </a:r>
            <a:r>
              <a:rPr lang="en-US" sz="2400" b="1" dirty="0" smtClean="0">
                <a:sym typeface="Monotype Sorts" pitchFamily="2" charset="2"/>
              </a:rPr>
              <a:t>(decomposition)</a:t>
            </a:r>
            <a:endParaRPr lang="en-US" sz="2400" dirty="0" smtClean="0">
              <a:sym typeface="Monotype Sorts" pitchFamily="2" charset="2"/>
            </a:endParaRPr>
          </a:p>
          <a:p>
            <a:pPr lvl="1"/>
            <a:r>
              <a:rPr lang="en-US" sz="2400" dirty="0" smtClean="0">
                <a:sym typeface="Monotype Sorts" pitchFamily="2" charset="2"/>
              </a:rPr>
              <a:t>If </a:t>
            </a:r>
            <a:r>
              <a:rPr lang="en-US" sz="2400" dirty="0" smtClean="0">
                <a:sym typeface="Symbol" pitchFamily="18" charset="2"/>
              </a:rPr>
              <a:t> </a:t>
            </a:r>
            <a:r>
              <a:rPr lang="en-US" sz="2400" dirty="0" smtClean="0">
                <a:sym typeface="Monotype Sorts" pitchFamily="2" charset="2"/>
              </a:rPr>
              <a:t> </a:t>
            </a:r>
            <a:r>
              <a:rPr lang="en-US" sz="2400" i="1" dirty="0" smtClean="0">
                <a:sym typeface="Symbol" pitchFamily="18" charset="2"/>
              </a:rPr>
              <a:t>  </a:t>
            </a:r>
            <a:r>
              <a:rPr lang="en-US" sz="2400" dirty="0" smtClean="0">
                <a:sym typeface="Symbol" pitchFamily="18" charset="2"/>
              </a:rPr>
              <a:t>holds</a:t>
            </a:r>
            <a:r>
              <a:rPr lang="en-US" sz="2400" i="1" dirty="0" smtClean="0">
                <a:sym typeface="Symbol" pitchFamily="18" charset="2"/>
              </a:rPr>
              <a:t> a</a:t>
            </a:r>
            <a:r>
              <a:rPr lang="en-US" sz="2400" dirty="0" smtClean="0">
                <a:sym typeface="Symbol" pitchFamily="18" charset="2"/>
              </a:rPr>
              <a:t>nd </a:t>
            </a:r>
            <a:r>
              <a:rPr lang="en-US" sz="2400" dirty="0" smtClean="0">
                <a:sym typeface="Greek Symbols" pitchFamily="18" charset="2"/>
              </a:rPr>
              <a:t> </a:t>
            </a:r>
            <a:r>
              <a:rPr lang="en-US" sz="2400" i="1" dirty="0" smtClean="0">
                <a:sym typeface="Symbol" pitchFamily="18" charset="2"/>
              </a:rPr>
              <a:t> </a:t>
            </a:r>
            <a:r>
              <a:rPr lang="en-US" sz="2400" dirty="0" smtClean="0">
                <a:sym typeface="Symbol" pitchFamily="18" charset="2"/>
              </a:rPr>
              <a:t></a:t>
            </a:r>
            <a:r>
              <a:rPr lang="en-US" sz="2400" dirty="0" smtClean="0">
                <a:sym typeface="Monotype Sorts" pitchFamily="2" charset="2"/>
              </a:rPr>
              <a:t> </a:t>
            </a:r>
            <a:r>
              <a:rPr lang="en-US" sz="2400" dirty="0" smtClean="0">
                <a:sym typeface="Symbol" pitchFamily="18" charset="2"/>
              </a:rPr>
              <a:t></a:t>
            </a:r>
            <a:r>
              <a:rPr lang="en-US" sz="2400" dirty="0" smtClean="0">
                <a:sym typeface="Greek Symbols" pitchFamily="18" charset="2"/>
              </a:rPr>
              <a:t> holds, then </a:t>
            </a:r>
            <a:r>
              <a:rPr lang="en-US" sz="2400" dirty="0" smtClean="0">
                <a:sym typeface="Symbol" pitchFamily="18" charset="2"/>
              </a:rPr>
              <a:t> </a:t>
            </a:r>
            <a:r>
              <a:rPr lang="en-US" sz="2400" dirty="0" smtClean="0">
                <a:sym typeface="Greek Symbols" pitchFamily="18" charset="2"/>
              </a:rPr>
              <a:t> </a:t>
            </a:r>
            <a:r>
              <a:rPr lang="en-US" sz="2400" dirty="0" smtClean="0">
                <a:sym typeface="Symbol" pitchFamily="18" charset="2"/>
              </a:rPr>
              <a:t></a:t>
            </a:r>
            <a:r>
              <a:rPr lang="en-US" sz="2400" dirty="0" smtClean="0">
                <a:sym typeface="Monotype Sorts" pitchFamily="2" charset="2"/>
              </a:rPr>
              <a:t> </a:t>
            </a:r>
            <a:r>
              <a:rPr lang="en-US" sz="2400" dirty="0" smtClean="0">
                <a:sym typeface="Symbol" pitchFamily="18" charset="2"/>
              </a:rPr>
              <a:t></a:t>
            </a:r>
            <a:r>
              <a:rPr lang="en-US" sz="2400" dirty="0" smtClean="0">
                <a:sym typeface="Greek Symbols" pitchFamily="18" charset="2"/>
              </a:rPr>
              <a:t> holds</a:t>
            </a:r>
            <a:r>
              <a:rPr lang="en-US" sz="2400" b="1" dirty="0" smtClean="0">
                <a:sym typeface="Greek Symbols" pitchFamily="18" charset="2"/>
              </a:rPr>
              <a:t> (pseudo transitivity)</a:t>
            </a:r>
            <a:endParaRPr lang="en-US" sz="2400" dirty="0" smtClean="0">
              <a:sym typeface="Greek Symbols" pitchFamily="18" charset="2"/>
            </a:endParaRPr>
          </a:p>
          <a:p>
            <a:pPr lvl="1">
              <a:buFont typeface="Monotype Sorts" pitchFamily="2" charset="2"/>
              <a:buNone/>
            </a:pPr>
            <a:r>
              <a:rPr lang="en-US" sz="2400" dirty="0" smtClean="0">
                <a:sym typeface="Greek Symbols" pitchFamily="18" charset="2"/>
              </a:rPr>
              <a:t>The above rules can be inferred from Armstrong’s axioms.</a:t>
            </a:r>
          </a:p>
          <a:p>
            <a:endParaRPr lang="en-I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Example(Inference rule…)</a:t>
            </a:r>
            <a:endParaRPr lang="en-IN" dirty="0"/>
          </a:p>
        </p:txBody>
      </p:sp>
      <p:sp>
        <p:nvSpPr>
          <p:cNvPr id="3" name="Content Placeholder 2"/>
          <p:cNvSpPr>
            <a:spLocks noGrp="1"/>
          </p:cNvSpPr>
          <p:nvPr>
            <p:ph idx="1"/>
          </p:nvPr>
        </p:nvSpPr>
        <p:spPr/>
        <p:txBody>
          <a:bodyPr>
            <a:normAutofit/>
          </a:bodyPr>
          <a:lstStyle/>
          <a:p>
            <a:pPr>
              <a:tabLst>
                <a:tab pos="803275" algn="l"/>
              </a:tabLst>
            </a:pPr>
            <a:r>
              <a:rPr lang="en-US" sz="2000" i="1" dirty="0" smtClean="0"/>
              <a:t>R = (A, B, C, G, H, I)</a:t>
            </a:r>
            <a:br>
              <a:rPr lang="en-US" sz="2000" i="1" dirty="0" smtClean="0"/>
            </a:br>
            <a:r>
              <a:rPr lang="en-US" sz="2000" i="1" dirty="0" smtClean="0"/>
              <a:t>F = </a:t>
            </a:r>
            <a:r>
              <a:rPr lang="en-US" sz="2000" dirty="0" smtClean="0"/>
              <a:t>{  </a:t>
            </a:r>
            <a:r>
              <a:rPr lang="en-US" sz="2000" i="1" dirty="0" smtClean="0">
                <a:sym typeface="Iconic Symbols Ext" pitchFamily="2" charset="2"/>
              </a:rPr>
              <a:t>A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B</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A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C</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CG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H</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CG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I</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H</a:t>
            </a:r>
            <a:r>
              <a:rPr lang="en-US" sz="2000" dirty="0" smtClean="0">
                <a:sym typeface="Monotype Sorts" pitchFamily="2" charset="2"/>
              </a:rPr>
              <a:t>}</a:t>
            </a:r>
          </a:p>
          <a:p>
            <a:pPr>
              <a:tabLst>
                <a:tab pos="803275" algn="l"/>
              </a:tabLst>
            </a:pPr>
            <a:r>
              <a:rPr lang="en-US" sz="2000" dirty="0" smtClean="0">
                <a:sym typeface="Monotype Sorts" pitchFamily="2" charset="2"/>
              </a:rPr>
              <a:t>Additional FD’s</a:t>
            </a:r>
            <a:endParaRPr lang="en-US" sz="2000" dirty="0" smtClean="0">
              <a:sym typeface="MS LineDraw" pitchFamily="49" charset="2"/>
            </a:endParaRPr>
          </a:p>
          <a:p>
            <a:pPr lvl="1">
              <a:tabLst>
                <a:tab pos="803275" algn="l"/>
              </a:tabLst>
            </a:pPr>
            <a:r>
              <a:rPr lang="en-US" sz="2000" i="1" dirty="0" smtClean="0">
                <a:sym typeface="Monotype Sorts" pitchFamily="2" charset="2"/>
              </a:rPr>
              <a:t>A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H        </a:t>
            </a:r>
          </a:p>
          <a:p>
            <a:pPr>
              <a:buNone/>
            </a:pPr>
            <a:endParaRPr lang="en-I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Example(Inference rule…)</a:t>
            </a:r>
            <a:endParaRPr lang="en-IN" dirty="0"/>
          </a:p>
        </p:txBody>
      </p:sp>
      <p:sp>
        <p:nvSpPr>
          <p:cNvPr id="3" name="Content Placeholder 2"/>
          <p:cNvSpPr>
            <a:spLocks noGrp="1"/>
          </p:cNvSpPr>
          <p:nvPr>
            <p:ph idx="1"/>
          </p:nvPr>
        </p:nvSpPr>
        <p:spPr/>
        <p:txBody>
          <a:bodyPr>
            <a:normAutofit/>
          </a:bodyPr>
          <a:lstStyle/>
          <a:p>
            <a:pPr>
              <a:tabLst>
                <a:tab pos="803275" algn="l"/>
              </a:tabLst>
            </a:pPr>
            <a:r>
              <a:rPr lang="en-US" sz="2000" i="1" dirty="0" smtClean="0"/>
              <a:t>R = (A, B, C, G, H, I)</a:t>
            </a:r>
            <a:br>
              <a:rPr lang="en-US" sz="2000" i="1" dirty="0" smtClean="0"/>
            </a:br>
            <a:r>
              <a:rPr lang="en-US" sz="2000" i="1" dirty="0" smtClean="0"/>
              <a:t>F = </a:t>
            </a:r>
            <a:r>
              <a:rPr lang="en-US" sz="2000" dirty="0" smtClean="0"/>
              <a:t>{  </a:t>
            </a:r>
            <a:r>
              <a:rPr lang="en-US" sz="2000" i="1" dirty="0" smtClean="0">
                <a:sym typeface="Iconic Symbols Ext" pitchFamily="2" charset="2"/>
              </a:rPr>
              <a:t>A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B</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A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C</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CG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H</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CG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I</a:t>
            </a:r>
            <a:br>
              <a:rPr lang="en-US" sz="2000" i="1" dirty="0" smtClean="0">
                <a:sym typeface="Monotype Sorts" pitchFamily="2" charset="2"/>
              </a:rPr>
            </a:br>
            <a:r>
              <a:rPr lang="en-US" sz="2000" i="1" dirty="0" smtClean="0">
                <a:sym typeface="Monotype Sorts" pitchFamily="2" charset="2"/>
              </a:rPr>
              <a:t>	   </a:t>
            </a:r>
            <a:r>
              <a:rPr lang="en-US" sz="2000" i="1" dirty="0" smtClean="0">
                <a:sym typeface="Iconic Symbols Ext" pitchFamily="2" charset="2"/>
              </a:rPr>
              <a:t>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H</a:t>
            </a:r>
            <a:r>
              <a:rPr lang="en-US" sz="2000" dirty="0" smtClean="0">
                <a:sym typeface="Monotype Sorts" pitchFamily="2" charset="2"/>
              </a:rPr>
              <a:t>}</a:t>
            </a:r>
          </a:p>
          <a:p>
            <a:pPr>
              <a:tabLst>
                <a:tab pos="803275" algn="l"/>
              </a:tabLst>
            </a:pPr>
            <a:r>
              <a:rPr lang="en-US" sz="2000" dirty="0" smtClean="0">
                <a:sym typeface="Monotype Sorts" pitchFamily="2" charset="2"/>
              </a:rPr>
              <a:t>Additional FD’s</a:t>
            </a:r>
            <a:endParaRPr lang="en-US" sz="2000" dirty="0" smtClean="0">
              <a:sym typeface="MS LineDraw" pitchFamily="49" charset="2"/>
            </a:endParaRPr>
          </a:p>
          <a:p>
            <a:pPr lvl="1">
              <a:tabLst>
                <a:tab pos="803275" algn="l"/>
              </a:tabLst>
            </a:pPr>
            <a:r>
              <a:rPr lang="en-US" sz="2000" i="1" dirty="0" smtClean="0">
                <a:sym typeface="Monotype Sorts" pitchFamily="2" charset="2"/>
              </a:rPr>
              <a:t>A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H        </a:t>
            </a:r>
          </a:p>
          <a:p>
            <a:pPr lvl="2">
              <a:tabLst>
                <a:tab pos="803275" algn="l"/>
              </a:tabLst>
            </a:pPr>
            <a:r>
              <a:rPr lang="en-US" sz="2000" dirty="0" smtClean="0">
                <a:sym typeface="Monotype Sorts" pitchFamily="2" charset="2"/>
              </a:rPr>
              <a:t>by transitivity from </a:t>
            </a:r>
            <a:r>
              <a:rPr lang="en-US" sz="2000" i="1" dirty="0" smtClean="0">
                <a:sym typeface="Iconic Symbols Ext" pitchFamily="2" charset="2"/>
              </a:rPr>
              <a:t>A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B and </a:t>
            </a:r>
            <a:r>
              <a:rPr lang="en-US" sz="2000" i="1" dirty="0" smtClean="0">
                <a:sym typeface="Iconic Symbols Ext" pitchFamily="2" charset="2"/>
              </a:rPr>
              <a:t>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H</a:t>
            </a:r>
          </a:p>
          <a:p>
            <a:pPr lvl="1">
              <a:tabLst>
                <a:tab pos="803275" algn="l"/>
              </a:tabLst>
            </a:pPr>
            <a:r>
              <a:rPr lang="en-US" sz="2000" i="1" dirty="0" smtClean="0">
                <a:sym typeface="Monotype Sorts" pitchFamily="2" charset="2"/>
              </a:rPr>
              <a:t>AG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I       </a:t>
            </a:r>
            <a:endParaRPr lang="en-US" sz="2000" dirty="0" smtClean="0">
              <a:sym typeface="Monotype Sorts" pitchFamily="2" charset="2"/>
            </a:endParaRPr>
          </a:p>
          <a:p>
            <a:endParaRPr lang="en-I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Example(Inference rule…)</a:t>
            </a:r>
            <a:endParaRPr lang="en-IN" dirty="0"/>
          </a:p>
        </p:txBody>
      </p:sp>
      <p:sp>
        <p:nvSpPr>
          <p:cNvPr id="3" name="Content Placeholder 2"/>
          <p:cNvSpPr>
            <a:spLocks noGrp="1"/>
          </p:cNvSpPr>
          <p:nvPr>
            <p:ph idx="1"/>
          </p:nvPr>
        </p:nvSpPr>
        <p:spPr/>
        <p:txBody>
          <a:bodyPr>
            <a:normAutofit/>
          </a:bodyPr>
          <a:lstStyle/>
          <a:p>
            <a:pPr>
              <a:tabLst>
                <a:tab pos="803275" algn="l"/>
              </a:tabLst>
            </a:pPr>
            <a:r>
              <a:rPr lang="en-US" sz="1600" i="1" dirty="0" smtClean="0"/>
              <a:t>R = (A, B, C, G, H, I)</a:t>
            </a:r>
            <a:br>
              <a:rPr lang="en-US" sz="1600" i="1" dirty="0" smtClean="0"/>
            </a:br>
            <a:r>
              <a:rPr lang="en-US" sz="1600" i="1" dirty="0" smtClean="0"/>
              <a:t>F = </a:t>
            </a:r>
            <a:r>
              <a:rPr lang="en-US" sz="1600" dirty="0" smtClean="0"/>
              <a:t>{  </a:t>
            </a:r>
            <a:r>
              <a:rPr lang="en-US" sz="1600" i="1" dirty="0" smtClean="0">
                <a:sym typeface="Iconic Symbols Ext" pitchFamily="2" charset="2"/>
              </a:rPr>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a:t>
            </a:r>
            <a:br>
              <a:rPr lang="en-US" sz="1600" i="1" dirty="0" smtClean="0">
                <a:sym typeface="Monotype Sorts" pitchFamily="2" charset="2"/>
              </a:rPr>
            </a:br>
            <a:r>
              <a:rPr lang="en-US" sz="1600" i="1" dirty="0" smtClean="0">
                <a:sym typeface="Monotype Sorts" pitchFamily="2" charset="2"/>
              </a:rPr>
              <a:t>	   </a:t>
            </a:r>
            <a:r>
              <a:rPr lang="en-US" sz="1600" i="1" dirty="0" smtClean="0">
                <a:sym typeface="Iconic Symbols Ext" pitchFamily="2" charset="2"/>
              </a:rPr>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a:t>
            </a:r>
            <a:br>
              <a:rPr lang="en-US" sz="1600" i="1" dirty="0" smtClean="0">
                <a:sym typeface="Monotype Sorts" pitchFamily="2" charset="2"/>
              </a:rPr>
            </a:br>
            <a:r>
              <a:rPr lang="en-US" sz="1600" i="1" dirty="0" smtClean="0">
                <a:sym typeface="Monotype Sorts" pitchFamily="2" charset="2"/>
              </a:rPr>
              <a:t>	</a:t>
            </a:r>
            <a:r>
              <a:rPr lang="en-US" sz="1600" i="1" dirty="0" smtClean="0">
                <a:sym typeface="Iconic Symbols Ext" pitchFamily="2" charset="2"/>
              </a:rPr>
              <a:t>CG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a:t>
            </a:r>
            <a:br>
              <a:rPr lang="en-US" sz="1600" i="1" dirty="0" smtClean="0">
                <a:sym typeface="Monotype Sorts" pitchFamily="2" charset="2"/>
              </a:rPr>
            </a:br>
            <a:r>
              <a:rPr lang="en-US" sz="1600" i="1" dirty="0" smtClean="0">
                <a:sym typeface="Monotype Sorts" pitchFamily="2" charset="2"/>
              </a:rPr>
              <a:t>	</a:t>
            </a:r>
            <a:r>
              <a:rPr lang="en-US" sz="1600" i="1" dirty="0" smtClean="0">
                <a:sym typeface="Iconic Symbols Ext" pitchFamily="2" charset="2"/>
              </a:rPr>
              <a:t>CG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I</a:t>
            </a:r>
            <a:br>
              <a:rPr lang="en-US" sz="1600" i="1" dirty="0" smtClean="0">
                <a:sym typeface="Monotype Sorts" pitchFamily="2" charset="2"/>
              </a:rPr>
            </a:br>
            <a:r>
              <a:rPr lang="en-US" sz="1600" i="1" dirty="0" smtClean="0">
                <a:sym typeface="Monotype Sorts" pitchFamily="2" charset="2"/>
              </a:rPr>
              <a:t>	   </a:t>
            </a:r>
            <a:r>
              <a:rPr lang="en-US" sz="1600" i="1" dirty="0" smtClean="0">
                <a:sym typeface="Iconic Symbols Ext" pitchFamily="2" charset="2"/>
              </a:rPr>
              <a:t>B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a:t>
            </a:r>
            <a:r>
              <a:rPr lang="en-US" sz="1600" dirty="0" smtClean="0">
                <a:sym typeface="Monotype Sorts" pitchFamily="2" charset="2"/>
              </a:rPr>
              <a:t>}</a:t>
            </a:r>
          </a:p>
          <a:p>
            <a:pPr>
              <a:tabLst>
                <a:tab pos="803275" algn="l"/>
              </a:tabLst>
            </a:pPr>
            <a:r>
              <a:rPr lang="en-US" sz="1600" dirty="0" smtClean="0">
                <a:sym typeface="Monotype Sorts" pitchFamily="2" charset="2"/>
              </a:rPr>
              <a:t>Additional FD’s</a:t>
            </a:r>
            <a:endParaRPr lang="en-US" sz="1600" dirty="0" smtClean="0">
              <a:sym typeface="MS LineDraw" pitchFamily="49" charset="2"/>
            </a:endParaRPr>
          </a:p>
          <a:p>
            <a:pPr lvl="1">
              <a:tabLst>
                <a:tab pos="803275" algn="l"/>
              </a:tabLst>
            </a:pPr>
            <a:r>
              <a:rPr lang="en-US" sz="1600" i="1" dirty="0" smtClean="0">
                <a:sym typeface="Monotype Sorts" pitchFamily="2" charset="2"/>
              </a:rPr>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        </a:t>
            </a:r>
          </a:p>
          <a:p>
            <a:pPr lvl="2">
              <a:tabLst>
                <a:tab pos="803275" algn="l"/>
              </a:tabLst>
            </a:pPr>
            <a:r>
              <a:rPr lang="en-US" sz="1600" dirty="0" smtClean="0">
                <a:sym typeface="Monotype Sorts" pitchFamily="2" charset="2"/>
              </a:rPr>
              <a:t>by transitivity from </a:t>
            </a:r>
            <a:r>
              <a:rPr lang="en-US" sz="1600" i="1" dirty="0" smtClean="0">
                <a:sym typeface="Iconic Symbols Ext" pitchFamily="2" charset="2"/>
              </a:rPr>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 and </a:t>
            </a:r>
            <a:r>
              <a:rPr lang="en-US" sz="1600" i="1" dirty="0" smtClean="0">
                <a:sym typeface="Iconic Symbols Ext" pitchFamily="2" charset="2"/>
              </a:rPr>
              <a:t>B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a:t>
            </a:r>
          </a:p>
          <a:p>
            <a:pPr lvl="1">
              <a:tabLst>
                <a:tab pos="803275" algn="l"/>
              </a:tabLst>
            </a:pPr>
            <a:r>
              <a:rPr lang="en-US" sz="1600" i="1" dirty="0" smtClean="0">
                <a:sym typeface="Monotype Sorts" pitchFamily="2" charset="2"/>
              </a:rPr>
              <a:t>AG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I       </a:t>
            </a:r>
            <a:endParaRPr lang="en-US" sz="1600" dirty="0" smtClean="0">
              <a:sym typeface="Monotype Sorts" pitchFamily="2" charset="2"/>
            </a:endParaRPr>
          </a:p>
          <a:p>
            <a:pPr lvl="2">
              <a:tabLst>
                <a:tab pos="803275" algn="l"/>
              </a:tabLst>
            </a:pPr>
            <a:r>
              <a:rPr lang="en-US" sz="1600" dirty="0" smtClean="0">
                <a:sym typeface="Monotype Sorts" pitchFamily="2" charset="2"/>
              </a:rPr>
              <a:t>by augmenting </a:t>
            </a:r>
            <a:r>
              <a:rPr lang="en-US" sz="1600" i="1" dirty="0" smtClean="0">
                <a:sym typeface="Iconic Symbols Ext" pitchFamily="2" charset="2"/>
              </a:rPr>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 </a:t>
            </a:r>
            <a:r>
              <a:rPr lang="en-US" sz="1600" dirty="0" smtClean="0">
                <a:sym typeface="Monotype Sorts" pitchFamily="2" charset="2"/>
              </a:rPr>
              <a:t>with G, to get </a:t>
            </a:r>
            <a:r>
              <a:rPr lang="en-US" sz="1600" i="1" dirty="0" smtClean="0">
                <a:sym typeface="Iconic Symbols Ext" pitchFamily="2" charset="2"/>
              </a:rPr>
              <a:t>AG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CG </a:t>
            </a:r>
            <a:br>
              <a:rPr lang="en-US" sz="1600" i="1" dirty="0" smtClean="0">
                <a:sym typeface="Monotype Sorts" pitchFamily="2" charset="2"/>
              </a:rPr>
            </a:br>
            <a:r>
              <a:rPr lang="en-US" sz="1600" i="1" dirty="0" smtClean="0">
                <a:sym typeface="Monotype Sorts" pitchFamily="2" charset="2"/>
              </a:rPr>
              <a:t>                   </a:t>
            </a:r>
            <a:r>
              <a:rPr lang="en-US" sz="1600" dirty="0" smtClean="0">
                <a:sym typeface="Monotype Sorts" pitchFamily="2" charset="2"/>
              </a:rPr>
              <a:t>and then transitivity with </a:t>
            </a:r>
            <a:r>
              <a:rPr lang="en-US" sz="1600" i="1" dirty="0" smtClean="0">
                <a:sym typeface="Iconic Symbols Ext" pitchFamily="2" charset="2"/>
              </a:rPr>
              <a:t>CG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I </a:t>
            </a:r>
            <a:endParaRPr lang="en-US" sz="1600" dirty="0" smtClean="0">
              <a:sym typeface="Monotype Sorts" pitchFamily="2" charset="2"/>
            </a:endParaRPr>
          </a:p>
          <a:p>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Informal design guidelines for relational schemas…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Semantics of the attributes</a:t>
            </a:r>
          </a:p>
          <a:p>
            <a:pPr marL="514350" indent="-514350">
              <a:buFont typeface="+mj-lt"/>
              <a:buAutoNum type="arabicPeriod"/>
            </a:pPr>
            <a:r>
              <a:rPr lang="en-US" dirty="0" smtClean="0"/>
              <a:t>Reducing the redundant information in tuples</a:t>
            </a:r>
          </a:p>
          <a:p>
            <a:pPr marL="514350" indent="-514350">
              <a:buFont typeface="+mj-lt"/>
              <a:buAutoNum type="arabicPeriod"/>
            </a:pPr>
            <a:r>
              <a:rPr lang="en-US" dirty="0" smtClean="0"/>
              <a:t>Reducing the NULL values in tuples</a:t>
            </a:r>
          </a:p>
          <a:p>
            <a:pPr marL="514350" indent="-514350">
              <a:buFont typeface="+mj-lt"/>
              <a:buAutoNum type="arabicPeriod"/>
            </a:pPr>
            <a:r>
              <a:rPr lang="en-US" dirty="0" smtClean="0"/>
              <a:t>Disallowing the possibility of generating of spurious tuples.</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rule…</a:t>
            </a:r>
            <a:endParaRPr lang="en-IN" dirty="0"/>
          </a:p>
        </p:txBody>
      </p:sp>
      <p:sp>
        <p:nvSpPr>
          <p:cNvPr id="3" name="Content Placeholder 2"/>
          <p:cNvSpPr>
            <a:spLocks noGrp="1"/>
          </p:cNvSpPr>
          <p:nvPr>
            <p:ph idx="1"/>
          </p:nvPr>
        </p:nvSpPr>
        <p:spPr/>
        <p:txBody>
          <a:bodyPr/>
          <a:lstStyle/>
          <a:p>
            <a:r>
              <a:rPr lang="en-US" dirty="0" smtClean="0"/>
              <a:t>Limitation of using inference rule for identifying additional functional dependency.</a:t>
            </a:r>
          </a:p>
          <a:p>
            <a:pPr lvl="1"/>
            <a:r>
              <a:rPr lang="en-US" dirty="0" smtClean="0"/>
              <a:t>Though inference rule are simple but they are error-prone.</a:t>
            </a:r>
          </a:p>
          <a:p>
            <a:pPr lvl="1"/>
            <a:r>
              <a:rPr lang="en-US" dirty="0" smtClean="0"/>
              <a:t>Time consuming process. Specially when we have large number of FD’s.  </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571500" indent="-571500">
              <a:buFont typeface="+mj-lt"/>
              <a:buAutoNum type="romanUcPeriod" startAt="2"/>
            </a:pPr>
            <a:r>
              <a:rPr lang="en-US" dirty="0" smtClean="0"/>
              <a:t>Closure of Attribute Sets</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of Attribute Sets…</a:t>
            </a:r>
            <a:endParaRPr lang="en-IN" dirty="0"/>
          </a:p>
        </p:txBody>
      </p:sp>
      <p:sp>
        <p:nvSpPr>
          <p:cNvPr id="3" name="Content Placeholder 2"/>
          <p:cNvSpPr>
            <a:spLocks noGrp="1"/>
          </p:cNvSpPr>
          <p:nvPr>
            <p:ph idx="1"/>
          </p:nvPr>
        </p:nvSpPr>
        <p:spPr/>
        <p:txBody>
          <a:bodyPr>
            <a:normAutofit fontScale="85000" lnSpcReduction="20000"/>
          </a:bodyPr>
          <a:lstStyle/>
          <a:p>
            <a:pPr>
              <a:tabLst>
                <a:tab pos="1027113" algn="l"/>
                <a:tab pos="1547813" algn="l"/>
                <a:tab pos="1771650" algn="l"/>
                <a:tab pos="2054225" algn="l"/>
                <a:tab pos="3140075" algn="ctr"/>
              </a:tabLst>
            </a:pPr>
            <a:r>
              <a:rPr lang="en-US" dirty="0" smtClean="0"/>
              <a:t>Given a set of attributes </a:t>
            </a:r>
            <a:r>
              <a:rPr lang="en-US" dirty="0" smtClean="0">
                <a:latin typeface="Symbol" pitchFamily="18" charset="2"/>
                <a:sym typeface="Greek Symbols" pitchFamily="18" charset="2"/>
              </a:rPr>
              <a:t>a,</a:t>
            </a:r>
            <a:r>
              <a:rPr lang="en-US" dirty="0" smtClean="0"/>
              <a:t> define the </a:t>
            </a:r>
            <a:r>
              <a:rPr lang="en-US" i="1" dirty="0" smtClean="0">
                <a:solidFill>
                  <a:schemeClr val="tx2"/>
                </a:solidFill>
              </a:rPr>
              <a:t>closure</a:t>
            </a:r>
            <a:r>
              <a:rPr lang="en-US" i="1" dirty="0" smtClean="0"/>
              <a:t> </a:t>
            </a:r>
            <a:r>
              <a:rPr lang="en-US" dirty="0" smtClean="0"/>
              <a:t>of </a:t>
            </a:r>
            <a:r>
              <a:rPr lang="en-US" dirty="0" smtClean="0">
                <a:latin typeface="Symbol" pitchFamily="18" charset="2"/>
                <a:sym typeface="Greek Symbols" pitchFamily="18" charset="2"/>
              </a:rPr>
              <a:t>a</a:t>
            </a:r>
            <a:r>
              <a:rPr lang="en-US" dirty="0" smtClean="0">
                <a:sym typeface="Greek Symbols" pitchFamily="18" charset="2"/>
              </a:rPr>
              <a:t> </a:t>
            </a:r>
            <a:r>
              <a:rPr lang="en-US" dirty="0" smtClean="0">
                <a:solidFill>
                  <a:schemeClr val="tx2"/>
                </a:solidFill>
                <a:sym typeface="Greek Symbols" pitchFamily="18" charset="2"/>
              </a:rPr>
              <a:t>under</a:t>
            </a:r>
            <a:r>
              <a:rPr lang="en-US" dirty="0" smtClean="0">
                <a:sym typeface="Greek Symbols" pitchFamily="18" charset="2"/>
              </a:rPr>
              <a:t> </a:t>
            </a:r>
            <a:r>
              <a:rPr lang="en-US" i="1" dirty="0" smtClean="0">
                <a:sym typeface="Greek Symbols" pitchFamily="18" charset="2"/>
              </a:rPr>
              <a:t>F</a:t>
            </a:r>
            <a:r>
              <a:rPr lang="en-US" dirty="0" smtClean="0">
                <a:sym typeface="Greek Symbols" pitchFamily="18" charset="2"/>
              </a:rPr>
              <a:t> (denoted by </a:t>
            </a:r>
            <a:r>
              <a:rPr lang="en-US" dirty="0" smtClean="0">
                <a:latin typeface="Symbol" pitchFamily="18" charset="2"/>
                <a:sym typeface="Greek Symbols" pitchFamily="18" charset="2"/>
              </a:rPr>
              <a:t>a</a:t>
            </a:r>
            <a:r>
              <a:rPr lang="en-US" baseline="30000" dirty="0" smtClean="0">
                <a:sym typeface="Greek Symbols" pitchFamily="18" charset="2"/>
              </a:rPr>
              <a:t>+</a:t>
            </a:r>
            <a:r>
              <a:rPr lang="en-US" dirty="0" smtClean="0">
                <a:sym typeface="Greek Symbols" pitchFamily="18" charset="2"/>
              </a:rPr>
              <a:t>) as the set of attributes that are functionally determined by </a:t>
            </a:r>
            <a:r>
              <a:rPr lang="en-US" dirty="0" smtClean="0">
                <a:latin typeface="Symbol" pitchFamily="18" charset="2"/>
                <a:sym typeface="Greek Symbols" pitchFamily="18" charset="2"/>
              </a:rPr>
              <a:t>a</a:t>
            </a:r>
            <a:r>
              <a:rPr lang="en-US" dirty="0" smtClean="0">
                <a:sym typeface="Greek Symbols" pitchFamily="18" charset="2"/>
              </a:rPr>
              <a:t> under </a:t>
            </a:r>
            <a:r>
              <a:rPr lang="en-US" i="1" dirty="0" smtClean="0">
                <a:sym typeface="Greek Symbols" pitchFamily="18" charset="2"/>
              </a:rPr>
              <a:t>F</a:t>
            </a:r>
          </a:p>
          <a:p>
            <a:pPr>
              <a:tabLst>
                <a:tab pos="1027113" algn="l"/>
                <a:tab pos="1547813" algn="l"/>
                <a:tab pos="1771650" algn="l"/>
                <a:tab pos="2054225" algn="l"/>
                <a:tab pos="3140075" algn="ctr"/>
              </a:tabLst>
            </a:pPr>
            <a:endParaRPr lang="en-US" i="1" dirty="0" smtClean="0">
              <a:sym typeface="Greek Symbols" pitchFamily="18" charset="2"/>
            </a:endParaRPr>
          </a:p>
          <a:p>
            <a:pPr>
              <a:tabLst>
                <a:tab pos="1027113" algn="l"/>
                <a:tab pos="1547813" algn="l"/>
                <a:tab pos="1771650" algn="l"/>
                <a:tab pos="2054225" algn="l"/>
                <a:tab pos="3140075" algn="ctr"/>
              </a:tabLst>
            </a:pPr>
            <a:r>
              <a:rPr lang="en-US" dirty="0" smtClean="0">
                <a:sym typeface="Greek Symbols" pitchFamily="18" charset="2"/>
              </a:rPr>
              <a:t> Algorithm to compute </a:t>
            </a:r>
            <a:r>
              <a:rPr lang="en-US" dirty="0" smtClean="0">
                <a:latin typeface="Symbol" pitchFamily="18" charset="2"/>
                <a:sym typeface="Greek Symbols" pitchFamily="18" charset="2"/>
              </a:rPr>
              <a:t>a</a:t>
            </a:r>
            <a:r>
              <a:rPr lang="en-US" baseline="30000" dirty="0" smtClean="0">
                <a:sym typeface="Greek Symbols" pitchFamily="18" charset="2"/>
              </a:rPr>
              <a:t>+</a:t>
            </a:r>
            <a:r>
              <a:rPr lang="en-US" dirty="0" smtClean="0">
                <a:sym typeface="Greek Symbols" pitchFamily="18" charset="2"/>
              </a:rPr>
              <a:t>, the closure of </a:t>
            </a:r>
            <a:r>
              <a:rPr lang="en-US" dirty="0" smtClean="0">
                <a:latin typeface="Symbol" pitchFamily="18" charset="2"/>
                <a:sym typeface="Greek Symbols" pitchFamily="18" charset="2"/>
              </a:rPr>
              <a:t>a</a:t>
            </a:r>
            <a:r>
              <a:rPr lang="en-US" dirty="0" smtClean="0">
                <a:sym typeface="Greek Symbols" pitchFamily="18" charset="2"/>
              </a:rPr>
              <a:t> under </a:t>
            </a:r>
            <a:r>
              <a:rPr lang="en-US" i="1" dirty="0" smtClean="0">
                <a:sym typeface="Greek Symbols" pitchFamily="18" charset="2"/>
              </a:rPr>
              <a:t>F</a:t>
            </a:r>
            <a:br>
              <a:rPr lang="en-US" i="1" dirty="0" smtClean="0">
                <a:sym typeface="Greek Symbols" pitchFamily="18" charset="2"/>
              </a:rPr>
            </a:br>
            <a:endParaRPr lang="en-US" i="1" dirty="0" smtClean="0">
              <a:sym typeface="Greek Symbols" pitchFamily="18" charset="2"/>
            </a:endParaRPr>
          </a:p>
          <a:p>
            <a:pPr>
              <a:buFont typeface="Monotype Sorts" pitchFamily="2" charset="2"/>
              <a:buNone/>
              <a:tabLst>
                <a:tab pos="1027113" algn="l"/>
                <a:tab pos="1547813" algn="l"/>
                <a:tab pos="1771650" algn="l"/>
                <a:tab pos="2054225" algn="l"/>
                <a:tab pos="3140075" algn="ctr"/>
              </a:tabLst>
            </a:pPr>
            <a:r>
              <a:rPr lang="en-US" i="1" dirty="0" smtClean="0">
                <a:sym typeface="Greek Symbols" pitchFamily="18" charset="2"/>
              </a:rPr>
              <a:t>      	result </a:t>
            </a:r>
            <a:r>
              <a:rPr lang="en-US" dirty="0" smtClean="0">
                <a:sym typeface="Greek Symbols" pitchFamily="18" charset="2"/>
              </a:rPr>
              <a:t>:= </a:t>
            </a:r>
            <a:r>
              <a:rPr lang="en-US" dirty="0" smtClean="0">
                <a:latin typeface="Symbol" pitchFamily="18" charset="2"/>
                <a:sym typeface="Greek Symbols" pitchFamily="18" charset="2"/>
              </a:rPr>
              <a:t>a</a:t>
            </a:r>
            <a:r>
              <a:rPr lang="en-US" dirty="0" smtClean="0">
                <a:sym typeface="Greek Symbols" pitchFamily="18" charset="2"/>
              </a:rPr>
              <a:t>;</a:t>
            </a:r>
            <a:br>
              <a:rPr lang="en-US" dirty="0" smtClean="0">
                <a:sym typeface="Greek Symbols" pitchFamily="18" charset="2"/>
              </a:rPr>
            </a:br>
            <a:r>
              <a:rPr lang="en-US" dirty="0" smtClean="0">
                <a:sym typeface="Greek Symbols" pitchFamily="18" charset="2"/>
              </a:rPr>
              <a:t>	</a:t>
            </a:r>
            <a:r>
              <a:rPr lang="en-US" b="1" dirty="0" smtClean="0">
                <a:sym typeface="Greek Symbols" pitchFamily="18" charset="2"/>
              </a:rPr>
              <a:t>while</a:t>
            </a:r>
            <a:r>
              <a:rPr lang="en-US" dirty="0" smtClean="0">
                <a:sym typeface="Greek Symbols" pitchFamily="18" charset="2"/>
              </a:rPr>
              <a:t> (changes to </a:t>
            </a:r>
            <a:r>
              <a:rPr lang="en-US" i="1" dirty="0" smtClean="0">
                <a:sym typeface="Greek Symbols" pitchFamily="18" charset="2"/>
              </a:rPr>
              <a:t>result</a:t>
            </a:r>
            <a:r>
              <a:rPr lang="en-US" dirty="0" smtClean="0">
                <a:sym typeface="Greek Symbols" pitchFamily="18" charset="2"/>
              </a:rPr>
              <a:t>) </a:t>
            </a:r>
            <a:r>
              <a:rPr lang="en-US" b="1" dirty="0" smtClean="0">
                <a:sym typeface="Greek Symbols" pitchFamily="18" charset="2"/>
              </a:rPr>
              <a:t>do</a:t>
            </a:r>
            <a:br>
              <a:rPr lang="en-US" b="1" dirty="0" smtClean="0">
                <a:sym typeface="Greek Symbols" pitchFamily="18" charset="2"/>
              </a:rPr>
            </a:br>
            <a:r>
              <a:rPr lang="en-US" b="1" dirty="0" smtClean="0">
                <a:sym typeface="Greek Symbols" pitchFamily="18" charset="2"/>
              </a:rPr>
              <a:t>		for each </a:t>
            </a:r>
            <a:r>
              <a:rPr lang="en-US" dirty="0" smtClean="0">
                <a:sym typeface="Symbol" pitchFamily="18" charset="2"/>
              </a:rPr>
              <a:t></a:t>
            </a:r>
            <a:r>
              <a:rPr lang="en-US" i="1"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 </a:t>
            </a:r>
            <a:r>
              <a:rPr lang="en-US" b="1" dirty="0" smtClean="0">
                <a:sym typeface="Greek Symbols" pitchFamily="18" charset="2"/>
              </a:rPr>
              <a:t>in</a:t>
            </a:r>
            <a:r>
              <a:rPr lang="en-US" i="1" dirty="0" smtClean="0">
                <a:sym typeface="Greek Symbols" pitchFamily="18" charset="2"/>
              </a:rPr>
              <a:t> F</a:t>
            </a:r>
            <a:r>
              <a:rPr lang="en-US" b="1" dirty="0" smtClean="0">
                <a:sym typeface="Greek Symbols" pitchFamily="18" charset="2"/>
              </a:rPr>
              <a:t> do</a:t>
            </a:r>
            <a:br>
              <a:rPr lang="en-US" b="1" dirty="0" smtClean="0">
                <a:sym typeface="Greek Symbols" pitchFamily="18" charset="2"/>
              </a:rPr>
            </a:br>
            <a:r>
              <a:rPr lang="en-US" b="1" dirty="0" smtClean="0">
                <a:sym typeface="Greek Symbols" pitchFamily="18" charset="2"/>
              </a:rPr>
              <a:t>			begin</a:t>
            </a:r>
            <a:br>
              <a:rPr lang="en-US" b="1" dirty="0" smtClean="0">
                <a:sym typeface="Greek Symbols" pitchFamily="18" charset="2"/>
              </a:rPr>
            </a:br>
            <a:r>
              <a:rPr lang="en-US" b="1" dirty="0" smtClean="0">
                <a:sym typeface="Greek Symbols" pitchFamily="18" charset="2"/>
              </a:rPr>
              <a:t>				if </a:t>
            </a:r>
            <a:r>
              <a:rPr lang="en-US" dirty="0" smtClean="0">
                <a:sym typeface="Symbol" pitchFamily="18" charset="2"/>
              </a:rPr>
              <a:t></a:t>
            </a:r>
            <a:r>
              <a:rPr lang="en-US" i="1" dirty="0" smtClean="0">
                <a:sym typeface="Greek Symbols" pitchFamily="18" charset="2"/>
              </a:rPr>
              <a:t> </a:t>
            </a:r>
            <a:r>
              <a:rPr lang="en-US" dirty="0" smtClean="0">
                <a:sym typeface="Symbol" pitchFamily="18" charset="2"/>
              </a:rPr>
              <a:t> </a:t>
            </a:r>
            <a:r>
              <a:rPr lang="en-US" i="1" dirty="0" smtClean="0">
                <a:sym typeface="Symbol" pitchFamily="18" charset="2"/>
              </a:rPr>
              <a:t>result</a:t>
            </a:r>
            <a:r>
              <a:rPr lang="en-US" b="1" dirty="0" smtClean="0">
                <a:sym typeface="Symbol" pitchFamily="18" charset="2"/>
              </a:rPr>
              <a:t> then </a:t>
            </a:r>
            <a:r>
              <a:rPr lang="en-US" i="1" dirty="0" smtClean="0">
                <a:sym typeface="Symbol" pitchFamily="18" charset="2"/>
              </a:rPr>
              <a:t> result </a:t>
            </a:r>
            <a:r>
              <a:rPr lang="en-US" dirty="0" smtClean="0">
                <a:sym typeface="Symbol" pitchFamily="18" charset="2"/>
              </a:rPr>
              <a:t>:= </a:t>
            </a:r>
            <a:r>
              <a:rPr lang="en-US" i="1" dirty="0" smtClean="0">
                <a:sym typeface="Symbol" pitchFamily="18" charset="2"/>
              </a:rPr>
              <a:t>result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t>
            </a:r>
            <a:r>
              <a:rPr lang="en-US" b="1" dirty="0" smtClean="0">
                <a:sym typeface="Greek Symbols" pitchFamily="18" charset="2"/>
              </a:rPr>
              <a:t>end</a:t>
            </a:r>
          </a:p>
          <a:p>
            <a:pPr>
              <a:buFont typeface="Monotype Sorts" pitchFamily="2" charset="2"/>
              <a:buNone/>
              <a:tabLst>
                <a:tab pos="1027113" algn="l"/>
                <a:tab pos="1547813" algn="l"/>
                <a:tab pos="1771650" algn="l"/>
                <a:tab pos="2054225" algn="l"/>
                <a:tab pos="3140075" algn="ctr"/>
              </a:tabLst>
            </a:pPr>
            <a:endParaRPr lang="en-US" b="1" dirty="0" smtClean="0">
              <a:sym typeface="Greek Symbols" pitchFamily="18" charset="2"/>
            </a:endParaRPr>
          </a:p>
          <a:p>
            <a:pPr>
              <a:buFont typeface="Monotype Sorts" pitchFamily="2" charset="2"/>
              <a:buNone/>
              <a:tabLst>
                <a:tab pos="1027113" algn="l"/>
                <a:tab pos="1547813" algn="l"/>
                <a:tab pos="1771650" algn="l"/>
                <a:tab pos="2054225" algn="l"/>
                <a:tab pos="3140075" algn="ctr"/>
              </a:tabLst>
            </a:pPr>
            <a:endParaRPr lang="en-US" b="1" dirty="0" smtClean="0">
              <a:sym typeface="Greek Symbols" pitchFamily="18" charset="2"/>
            </a:endParaRP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pPr>
              <a:lnSpc>
                <a:spcPct val="90000"/>
              </a:lnSpc>
              <a:tabLst>
                <a:tab pos="803275" algn="l"/>
                <a:tab pos="2633663" algn="l"/>
                <a:tab pos="3140075" algn="l"/>
              </a:tabLst>
            </a:pPr>
            <a:r>
              <a:rPr lang="en-US" sz="1800" i="1" dirty="0" smtClean="0"/>
              <a:t>R = (A, B, C, G, H, I)</a:t>
            </a:r>
          </a:p>
          <a:p>
            <a:pPr>
              <a:lnSpc>
                <a:spcPct val="90000"/>
              </a:lnSpc>
              <a:tabLst>
                <a:tab pos="803275" algn="l"/>
                <a:tab pos="2633663" algn="l"/>
                <a:tab pos="3140075" algn="l"/>
              </a:tabLst>
            </a:pPr>
            <a:r>
              <a:rPr lang="en-US" sz="1800" i="1" dirty="0" smtClean="0"/>
              <a:t>F = </a:t>
            </a:r>
            <a:r>
              <a:rPr lang="en-US" sz="1800" dirty="0" smtClean="0"/>
              <a:t>{</a:t>
            </a:r>
            <a:r>
              <a:rPr lang="en-US" sz="1800" i="1" dirty="0" smtClean="0">
                <a:sym typeface="Iconic Symbols Ext" pitchFamily="2" charset="2"/>
              </a:rPr>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B</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B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sym typeface="Monotype Sorts" pitchFamily="2" charset="2"/>
              </a:rPr>
              <a:t>}</a:t>
            </a:r>
            <a:endParaRPr lang="en-US" sz="1800" dirty="0" smtClean="0">
              <a:sym typeface="MS LineDraw" pitchFamily="49" charset="2"/>
            </a:endParaRPr>
          </a:p>
          <a:p>
            <a:pPr>
              <a:lnSpc>
                <a:spcPct val="90000"/>
              </a:lnSpc>
              <a:tabLst>
                <a:tab pos="803275" algn="l"/>
                <a:tab pos="2633663" algn="l"/>
                <a:tab pos="3140075" algn="l"/>
              </a:tabLst>
            </a:pPr>
            <a:r>
              <a:rPr lang="en-US" sz="1800" dirty="0" smtClean="0">
                <a:sym typeface="MS LineDraw" pitchFamily="49" charset="2"/>
              </a:rPr>
              <a:t>(</a:t>
            </a:r>
            <a:r>
              <a:rPr lang="en-US" sz="1800" i="1" dirty="0" smtClean="0">
                <a:sym typeface="MS LineDraw" pitchFamily="49" charset="2"/>
              </a:rPr>
              <a:t>AG)</a:t>
            </a:r>
            <a:r>
              <a:rPr lang="en-US" sz="1800" baseline="30000" dirty="0" smtClean="0">
                <a:sym typeface="MS LineDraw" pitchFamily="49" charset="2"/>
              </a:rPr>
              <a:t>+</a:t>
            </a:r>
            <a:endParaRPr lang="en-US" sz="1800"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sz="1800" dirty="0" smtClean="0">
                <a:sym typeface="MS LineDraw" pitchFamily="49" charset="2"/>
              </a:rPr>
              <a:t>1.	</a:t>
            </a:r>
            <a:r>
              <a:rPr lang="en-US" sz="1800" i="1" dirty="0" smtClean="0">
                <a:sym typeface="MS LineDraw" pitchFamily="49" charset="2"/>
              </a:rPr>
              <a:t>result = AG</a:t>
            </a:r>
            <a:endParaRPr lang="en-US" sz="1800"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sz="1800" dirty="0" smtClean="0">
                <a:sym typeface="MS LineDraw" pitchFamily="49" charset="2"/>
              </a:rPr>
              <a:t>2.	</a:t>
            </a:r>
            <a:r>
              <a:rPr lang="en-US" sz="1800" i="1" dirty="0" smtClean="0">
                <a:sym typeface="MS LineDraw" pitchFamily="49" charset="2"/>
              </a:rPr>
              <a:t>result = AGCB	(A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t>
            </a:r>
            <a:r>
              <a:rPr lang="en-US" sz="1800" dirty="0" smtClean="0">
                <a:sym typeface="Monotype Sorts" pitchFamily="2" charset="2"/>
              </a:rPr>
              <a:t>and </a:t>
            </a:r>
            <a:r>
              <a:rPr lang="en-US" sz="1800" i="1" dirty="0" smtClean="0">
                <a:sym typeface="Monotype Sorts" pitchFamily="2" charset="2"/>
              </a:rPr>
              <a:t>A </a:t>
            </a:r>
            <a:r>
              <a:rPr lang="en-US" sz="1800" dirty="0" smtClean="0">
                <a:sym typeface="Symbol" pitchFamily="18" charset="2"/>
              </a:rPr>
              <a:t></a:t>
            </a:r>
            <a:r>
              <a:rPr lang="en-US" sz="1800" i="1" dirty="0" smtClean="0">
                <a:sym typeface="Symbol" pitchFamily="18" charset="2"/>
              </a:rPr>
              <a:t> B)</a:t>
            </a:r>
            <a:endParaRPr lang="en-US" sz="1800" dirty="0" smtClean="0">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sz="1800" dirty="0" smtClean="0">
                <a:sym typeface="Symbol" pitchFamily="18" charset="2"/>
              </a:rPr>
              <a:t>3.	</a:t>
            </a:r>
            <a:r>
              <a:rPr lang="en-US" sz="1800" i="1" dirty="0" smtClean="0">
                <a:sym typeface="MS LineDraw" pitchFamily="49" charset="2"/>
              </a:rPr>
              <a:t>result = AGCB</a:t>
            </a:r>
            <a:r>
              <a:rPr lang="en-US" sz="1800" i="1" dirty="0" smtClean="0">
                <a:sym typeface="Monotype Sorts" pitchFamily="2" charset="2"/>
              </a:rPr>
              <a:t>H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sym typeface="Monotype Sorts" pitchFamily="2" charset="2"/>
              </a:rPr>
              <a:t> </a:t>
            </a:r>
            <a:r>
              <a:rPr lang="en-US" sz="1800" i="1" dirty="0" smtClean="0">
                <a:sym typeface="Symbol" pitchFamily="18" charset="2"/>
              </a:rPr>
              <a:t>)</a:t>
            </a:r>
          </a:p>
          <a:p>
            <a:pPr marL="971550" lvl="1" indent="-514350">
              <a:lnSpc>
                <a:spcPct val="90000"/>
              </a:lnSpc>
              <a:buFont typeface="Monotype Sorts" pitchFamily="2" charset="2"/>
              <a:buAutoNum type="arabicPeriod" startAt="4"/>
              <a:tabLst>
                <a:tab pos="803275" algn="l"/>
                <a:tab pos="2633663" algn="l"/>
                <a:tab pos="3140075" algn="l"/>
              </a:tabLst>
            </a:pPr>
            <a:r>
              <a:rPr lang="en-US" sz="1800" i="1" dirty="0" smtClean="0">
                <a:sym typeface="MS LineDraw" pitchFamily="49" charset="2"/>
              </a:rPr>
              <a:t>result = ABCG</a:t>
            </a:r>
            <a:r>
              <a:rPr lang="en-US" sz="1800" i="1" dirty="0" smtClean="0">
                <a:sym typeface="Monotype Sorts" pitchFamily="2" charset="2"/>
              </a:rPr>
              <a:t>HI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a:t>
            </a:r>
            <a:r>
              <a:rPr lang="en-US" sz="1800" dirty="0" smtClean="0">
                <a:sym typeface="Monotype Sorts" pitchFamily="2" charset="2"/>
              </a:rPr>
              <a:t> </a:t>
            </a:r>
            <a:r>
              <a:rPr lang="en-US" sz="1800" i="1" dirty="0" smtClean="0">
                <a:sym typeface="Symbol" pitchFamily="18" charset="2"/>
              </a:rPr>
              <a:t>)</a:t>
            </a:r>
          </a:p>
          <a:p>
            <a:pPr>
              <a:lnSpc>
                <a:spcPct val="90000"/>
              </a:lnSpc>
              <a:tabLst>
                <a:tab pos="803275" algn="l"/>
                <a:tab pos="2633663" algn="l"/>
                <a:tab pos="3140075" algn="l"/>
              </a:tabLst>
            </a:pPr>
            <a:r>
              <a:rPr lang="en-US" sz="1800" dirty="0" smtClean="0">
                <a:sym typeface="MS LineDraw" pitchFamily="49" charset="2"/>
              </a:rPr>
              <a:t>(</a:t>
            </a:r>
            <a:r>
              <a:rPr lang="en-US" sz="1800" i="1" dirty="0" smtClean="0">
                <a:sym typeface="MS LineDraw" pitchFamily="49" charset="2"/>
              </a:rPr>
              <a:t>A)</a:t>
            </a:r>
            <a:r>
              <a:rPr lang="en-US" sz="1800" baseline="30000" dirty="0" smtClean="0">
                <a:sym typeface="MS LineDraw" pitchFamily="49" charset="2"/>
              </a:rPr>
              <a:t>+</a:t>
            </a:r>
            <a:endParaRPr lang="en-US" sz="1800" dirty="0" smtClean="0">
              <a:sym typeface="MS LineDraw" pitchFamily="49" charset="2"/>
            </a:endParaRPr>
          </a:p>
          <a:p>
            <a:pPr marL="971550" lvl="1" indent="-514350">
              <a:lnSpc>
                <a:spcPct val="90000"/>
              </a:lnSpc>
              <a:buNone/>
              <a:tabLst>
                <a:tab pos="803275" algn="l"/>
                <a:tab pos="2633663" algn="l"/>
                <a:tab pos="3140075" algn="l"/>
              </a:tabLst>
            </a:pPr>
            <a:endParaRPr lang="en-US" i="1" dirty="0" smtClean="0">
              <a:sym typeface="Symbol" pitchFamily="18" charset="2"/>
            </a:endParaRPr>
          </a:p>
          <a:p>
            <a:pPr marL="514350" indent="-514350">
              <a:lnSpc>
                <a:spcPct val="90000"/>
              </a:lnSpc>
              <a:tabLst>
                <a:tab pos="803275" algn="l"/>
                <a:tab pos="2633663" algn="l"/>
                <a:tab pos="3140075" algn="l"/>
              </a:tabLst>
            </a:pPr>
            <a:endParaRPr lang="en-US" dirty="0" smtClean="0">
              <a:sym typeface="Symbol" pitchFamily="18" charset="2"/>
            </a:endParaRPr>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067944" y="1602110"/>
            <a:ext cx="4648200"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tabLst>
                <a:tab pos="803275" algn="l"/>
                <a:tab pos="2633663" algn="l"/>
                <a:tab pos="3140075" algn="l"/>
              </a:tabLst>
            </a:pPr>
            <a:r>
              <a:rPr lang="en-US" i="1" dirty="0" smtClean="0"/>
              <a:t>R = (A, B, C, G, H, I)</a:t>
            </a:r>
          </a:p>
          <a:p>
            <a:pPr>
              <a:lnSpc>
                <a:spcPct val="90000"/>
              </a:lnSpc>
              <a:tabLst>
                <a:tab pos="803275" algn="l"/>
                <a:tab pos="2633663" algn="l"/>
                <a:tab pos="3140075" algn="l"/>
              </a:tabLst>
            </a:pPr>
            <a:r>
              <a:rPr lang="en-US" i="1" dirty="0" smtClean="0"/>
              <a:t>F = </a:t>
            </a:r>
            <a:r>
              <a:rPr lang="en-US" dirty="0" smtClean="0"/>
              <a:t>{</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dirty="0" smtClean="0">
              <a:sym typeface="MS LineDraw" pitchFamily="49" charset="2"/>
            </a:endParaRPr>
          </a:p>
          <a:p>
            <a:pPr>
              <a:lnSpc>
                <a:spcPct val="90000"/>
              </a:lnSpc>
              <a:tabLst>
                <a:tab pos="803275" algn="l"/>
                <a:tab pos="2633663" algn="l"/>
                <a:tab pos="3140075" algn="l"/>
              </a:tabLst>
            </a:pPr>
            <a:r>
              <a:rPr lang="en-US" dirty="0" smtClean="0">
                <a:sym typeface="MS LineDraw" pitchFamily="49" charset="2"/>
              </a:rPr>
              <a:t>(</a:t>
            </a:r>
            <a:r>
              <a:rPr lang="en-US" i="1" dirty="0" smtClean="0">
                <a:sym typeface="MS LineDraw" pitchFamily="49" charset="2"/>
              </a:rPr>
              <a:t>AG)</a:t>
            </a:r>
            <a:r>
              <a:rPr lang="en-US" baseline="30000" dirty="0" smtClean="0">
                <a:sym typeface="MS LineDraw" pitchFamily="49" charset="2"/>
              </a:rPr>
              <a:t>+</a:t>
            </a:r>
            <a:endParaRPr lang="en-US"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dirty="0" smtClean="0">
                <a:sym typeface="MS LineDraw" pitchFamily="49" charset="2"/>
              </a:rPr>
              <a:t>1.	</a:t>
            </a:r>
            <a:r>
              <a:rPr lang="en-US" i="1" dirty="0" smtClean="0">
                <a:sym typeface="MS LineDraw" pitchFamily="49" charset="2"/>
              </a:rPr>
              <a:t>result = AG</a:t>
            </a:r>
            <a:endParaRPr lang="en-US"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dirty="0" smtClean="0">
                <a:sym typeface="MS LineDraw" pitchFamily="49" charset="2"/>
              </a:rPr>
              <a:t>2.	</a:t>
            </a:r>
            <a:r>
              <a:rPr lang="en-US" i="1" dirty="0" smtClean="0">
                <a:sym typeface="MS LineDraw" pitchFamily="49" charset="2"/>
              </a:rPr>
              <a:t>result = ABCG	(A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r>
              <a:rPr lang="en-US" dirty="0" smtClean="0">
                <a:sym typeface="Monotype Sorts" pitchFamily="2" charset="2"/>
              </a:rPr>
              <a:t>and </a:t>
            </a:r>
            <a:r>
              <a:rPr lang="en-US" i="1" dirty="0" smtClean="0">
                <a:sym typeface="Monotype Sorts" pitchFamily="2" charset="2"/>
              </a:rPr>
              <a:t>A </a:t>
            </a:r>
            <a:r>
              <a:rPr lang="en-US" dirty="0" smtClean="0">
                <a:sym typeface="Symbol" pitchFamily="18" charset="2"/>
              </a:rPr>
              <a:t></a:t>
            </a:r>
            <a:r>
              <a:rPr lang="en-US" i="1" dirty="0" smtClean="0">
                <a:sym typeface="Symbol" pitchFamily="18" charset="2"/>
              </a:rPr>
              <a:t> B)</a:t>
            </a:r>
            <a:endParaRPr lang="en-US" dirty="0" smtClean="0">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dirty="0" smtClean="0">
                <a:sym typeface="Symbol" pitchFamily="18" charset="2"/>
              </a:rPr>
              <a:t>3.	</a:t>
            </a:r>
            <a:r>
              <a:rPr lang="en-US" i="1" dirty="0" smtClean="0">
                <a:sym typeface="MS LineDraw" pitchFamily="49" charset="2"/>
              </a:rPr>
              <a:t>result = ABCG</a:t>
            </a:r>
            <a:r>
              <a:rPr lang="en-US" i="1" dirty="0" smtClean="0">
                <a:sym typeface="Monotype Sorts" pitchFamily="2" charset="2"/>
              </a:rPr>
              <a:t>H	(CG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 </a:t>
            </a:r>
            <a:r>
              <a:rPr lang="en-US" i="1" dirty="0" smtClean="0">
                <a:sym typeface="Symbol" pitchFamily="18" charset="2"/>
              </a:rPr>
              <a:t>)</a:t>
            </a:r>
          </a:p>
          <a:p>
            <a:pPr marL="971550" lvl="1" indent="-514350">
              <a:lnSpc>
                <a:spcPct val="90000"/>
              </a:lnSpc>
              <a:buFont typeface="Monotype Sorts" pitchFamily="2" charset="2"/>
              <a:buAutoNum type="arabicPeriod" startAt="4"/>
              <a:tabLst>
                <a:tab pos="803275" algn="l"/>
                <a:tab pos="2633663" algn="l"/>
                <a:tab pos="3140075" algn="l"/>
              </a:tabLst>
            </a:pPr>
            <a:r>
              <a:rPr lang="en-US" i="1" dirty="0" smtClean="0">
                <a:sym typeface="MS LineDraw" pitchFamily="49" charset="2"/>
              </a:rPr>
              <a:t>result = ABCG</a:t>
            </a:r>
            <a:r>
              <a:rPr lang="en-US" i="1" dirty="0" smtClean="0">
                <a:sym typeface="Monotype Sorts" pitchFamily="2" charset="2"/>
              </a:rPr>
              <a:t>HI	(CG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r>
              <a:rPr lang="en-US" dirty="0" smtClean="0">
                <a:sym typeface="Monotype Sorts" pitchFamily="2" charset="2"/>
              </a:rPr>
              <a:t> </a:t>
            </a:r>
            <a:r>
              <a:rPr lang="en-US" i="1" dirty="0" smtClean="0">
                <a:sym typeface="Symbol" pitchFamily="18" charset="2"/>
              </a:rPr>
              <a:t>)</a:t>
            </a:r>
          </a:p>
          <a:p>
            <a:pPr marL="971550" lvl="1" indent="-514350">
              <a:lnSpc>
                <a:spcPct val="90000"/>
              </a:lnSpc>
              <a:buFont typeface="Monotype Sorts" pitchFamily="2" charset="2"/>
              <a:buAutoNum type="arabicPeriod" startAt="4"/>
              <a:tabLst>
                <a:tab pos="803275" algn="l"/>
                <a:tab pos="2633663" algn="l"/>
                <a:tab pos="3140075" algn="l"/>
              </a:tabLst>
            </a:pPr>
            <a:r>
              <a:rPr lang="en-US" i="1" dirty="0" smtClean="0">
                <a:sym typeface="Symbol" pitchFamily="18" charset="2"/>
              </a:rPr>
              <a:t>AG</a:t>
            </a:r>
            <a:r>
              <a:rPr lang="en-US" i="1" dirty="0" smtClean="0">
                <a:sym typeface="Wingdings" pitchFamily="2" charset="2"/>
              </a:rPr>
              <a:t> ABCGHI</a:t>
            </a:r>
            <a:endParaRPr lang="en-US" i="1" dirty="0" smtClean="0">
              <a:sym typeface="Symbol" pitchFamily="18" charset="2"/>
            </a:endParaRPr>
          </a:p>
          <a:p>
            <a:pPr>
              <a:lnSpc>
                <a:spcPct val="90000"/>
              </a:lnSpc>
              <a:tabLst>
                <a:tab pos="803275" algn="l"/>
                <a:tab pos="2633663" algn="l"/>
                <a:tab pos="3140075" algn="l"/>
              </a:tabLst>
            </a:pPr>
            <a:r>
              <a:rPr lang="en-US" dirty="0" smtClean="0">
                <a:sym typeface="MS LineDraw" pitchFamily="49" charset="2"/>
              </a:rPr>
              <a:t>(</a:t>
            </a:r>
            <a:r>
              <a:rPr lang="en-US" i="1" dirty="0" smtClean="0">
                <a:sym typeface="MS LineDraw" pitchFamily="49" charset="2"/>
              </a:rPr>
              <a:t>A)</a:t>
            </a:r>
            <a:r>
              <a:rPr lang="en-US" baseline="30000" dirty="0" smtClean="0">
                <a:sym typeface="MS LineDraw" pitchFamily="49" charset="2"/>
              </a:rPr>
              <a:t>+</a:t>
            </a:r>
            <a:endParaRPr lang="en-US"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dirty="0" smtClean="0">
                <a:sym typeface="MS LineDraw" pitchFamily="49" charset="2"/>
              </a:rPr>
              <a:t>1.	</a:t>
            </a:r>
            <a:r>
              <a:rPr lang="en-US" i="1" dirty="0" smtClean="0">
                <a:sym typeface="MS LineDraw" pitchFamily="49" charset="2"/>
              </a:rPr>
              <a:t>result = A</a:t>
            </a:r>
            <a:endParaRPr lang="en-US"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dirty="0" smtClean="0">
                <a:sym typeface="MS LineDraw" pitchFamily="49" charset="2"/>
              </a:rPr>
              <a:t>2.	</a:t>
            </a:r>
            <a:r>
              <a:rPr lang="en-US" i="1" dirty="0" smtClean="0">
                <a:sym typeface="MS LineDraw" pitchFamily="49" charset="2"/>
              </a:rPr>
              <a:t>result = ABC	(A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r>
              <a:rPr lang="en-US" dirty="0" smtClean="0">
                <a:sym typeface="Monotype Sorts" pitchFamily="2" charset="2"/>
              </a:rPr>
              <a:t>and </a:t>
            </a:r>
            <a:r>
              <a:rPr lang="en-US" i="1" dirty="0" smtClean="0">
                <a:sym typeface="Monotype Sorts" pitchFamily="2" charset="2"/>
              </a:rPr>
              <a:t>A </a:t>
            </a:r>
            <a:r>
              <a:rPr lang="en-US" dirty="0" smtClean="0">
                <a:sym typeface="Symbol" pitchFamily="18" charset="2"/>
              </a:rPr>
              <a:t></a:t>
            </a:r>
            <a:r>
              <a:rPr lang="en-US" i="1" dirty="0" smtClean="0">
                <a:sym typeface="Symbol" pitchFamily="18" charset="2"/>
              </a:rPr>
              <a:t> B)</a:t>
            </a:r>
            <a:endParaRPr lang="en-US" dirty="0" smtClean="0">
              <a:sym typeface="Symbol" pitchFamily="18" charset="2"/>
            </a:endParaRPr>
          </a:p>
          <a:p>
            <a:pPr marL="971550" lvl="1" indent="-514350">
              <a:lnSpc>
                <a:spcPct val="90000"/>
              </a:lnSpc>
              <a:buFont typeface="Monotype Sorts" pitchFamily="2" charset="2"/>
              <a:buAutoNum type="arabicPeriod" startAt="3"/>
              <a:tabLst>
                <a:tab pos="803275" algn="l"/>
                <a:tab pos="2633663" algn="l"/>
                <a:tab pos="3140075" algn="l"/>
              </a:tabLst>
            </a:pPr>
            <a:r>
              <a:rPr lang="en-US" i="1" dirty="0" smtClean="0">
                <a:sym typeface="MS LineDraw" pitchFamily="49" charset="2"/>
              </a:rPr>
              <a:t>result = ABC</a:t>
            </a:r>
            <a:r>
              <a:rPr lang="en-US" i="1" dirty="0" smtClean="0">
                <a:sym typeface="Monotype Sorts" pitchFamily="2" charset="2"/>
              </a:rPr>
              <a:t>H	(B-&gt;H</a:t>
            </a:r>
            <a:r>
              <a:rPr lang="en-US" i="1" dirty="0" smtClean="0">
                <a:sym typeface="Symbol" pitchFamily="18" charset="2"/>
              </a:rPr>
              <a:t>)</a:t>
            </a:r>
          </a:p>
          <a:p>
            <a:pPr marL="971550" lvl="1" indent="-514350">
              <a:lnSpc>
                <a:spcPct val="90000"/>
              </a:lnSpc>
              <a:buFont typeface="Monotype Sorts" pitchFamily="2" charset="2"/>
              <a:buAutoNum type="arabicPeriod" startAt="3"/>
              <a:tabLst>
                <a:tab pos="803275" algn="l"/>
                <a:tab pos="2633663" algn="l"/>
                <a:tab pos="3140075" algn="l"/>
              </a:tabLst>
            </a:pPr>
            <a:r>
              <a:rPr lang="en-US" i="1" dirty="0" smtClean="0">
                <a:sym typeface="Symbol" pitchFamily="18" charset="2"/>
              </a:rPr>
              <a:t>A</a:t>
            </a:r>
            <a:r>
              <a:rPr lang="en-US" i="1" dirty="0" smtClean="0">
                <a:sym typeface="Wingdings" pitchFamily="2" charset="2"/>
              </a:rPr>
              <a:t> ABCH</a:t>
            </a:r>
          </a:p>
          <a:p>
            <a:pPr marL="571500" indent="-514350">
              <a:lnSpc>
                <a:spcPct val="90000"/>
              </a:lnSpc>
              <a:tabLst>
                <a:tab pos="803275" algn="l"/>
                <a:tab pos="2633663" algn="l"/>
                <a:tab pos="3140075" algn="l"/>
              </a:tabLst>
            </a:pPr>
            <a:r>
              <a:rPr lang="en-US" i="1" dirty="0" smtClean="0">
                <a:sym typeface="Wingdings" pitchFamily="2" charset="2"/>
              </a:rPr>
              <a:t>Similarly   CGCGHI, </a:t>
            </a:r>
            <a:endParaRPr lang="en-US" i="1" dirty="0" smtClean="0">
              <a:sym typeface="Symbol" pitchFamily="18" charset="2"/>
            </a:endParaRPr>
          </a:p>
          <a:p>
            <a:pPr marL="971550" lvl="1" indent="-514350">
              <a:lnSpc>
                <a:spcPct val="90000"/>
              </a:lnSpc>
              <a:buNone/>
              <a:tabLst>
                <a:tab pos="803275" algn="l"/>
                <a:tab pos="2633663" algn="l"/>
                <a:tab pos="3140075" algn="l"/>
              </a:tabLst>
            </a:pPr>
            <a:endParaRPr lang="en-US" i="1" dirty="0" smtClean="0">
              <a:sym typeface="Symbol" pitchFamily="18" charset="2"/>
            </a:endParaRPr>
          </a:p>
          <a:p>
            <a:pPr marL="514350" indent="-514350">
              <a:lnSpc>
                <a:spcPct val="90000"/>
              </a:lnSpc>
              <a:tabLst>
                <a:tab pos="803275" algn="l"/>
                <a:tab pos="2633663" algn="l"/>
                <a:tab pos="3140075" algn="l"/>
              </a:tabLst>
            </a:pPr>
            <a:endParaRPr lang="en-US" dirty="0" smtClean="0">
              <a:sym typeface="Symbol" pitchFamily="18" charset="2"/>
            </a:endParaRPr>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067944" y="1602110"/>
            <a:ext cx="4648200"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 Identifying Key’s</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Key’s…</a:t>
            </a:r>
            <a:endParaRPr lang="en-IN" dirty="0"/>
          </a:p>
        </p:txBody>
      </p:sp>
      <p:sp>
        <p:nvSpPr>
          <p:cNvPr id="3" name="Content Placeholder 2"/>
          <p:cNvSpPr>
            <a:spLocks noGrp="1"/>
          </p:cNvSpPr>
          <p:nvPr>
            <p:ph idx="1"/>
          </p:nvPr>
        </p:nvSpPr>
        <p:spPr/>
        <p:txBody>
          <a:bodyPr>
            <a:normAutofit/>
          </a:bodyPr>
          <a:lstStyle/>
          <a:p>
            <a:r>
              <a:rPr lang="en-US" sz="2400" dirty="0" smtClean="0"/>
              <a:t>Let R be a relation with n attributes i.e. R(a</a:t>
            </a:r>
            <a:r>
              <a:rPr lang="en-US" sz="2400" baseline="-25000" dirty="0" smtClean="0"/>
              <a:t>1</a:t>
            </a:r>
            <a:r>
              <a:rPr lang="en-US" sz="2400" dirty="0" smtClean="0"/>
              <a:t>,a</a:t>
            </a:r>
            <a:r>
              <a:rPr lang="en-US" sz="2400" baseline="-25000" dirty="0" smtClean="0"/>
              <a:t>2</a:t>
            </a:r>
            <a:r>
              <a:rPr lang="en-US" sz="2400" dirty="0" smtClean="0"/>
              <a:t>….a</a:t>
            </a:r>
            <a:r>
              <a:rPr lang="en-US" sz="2400" baseline="-25000" dirty="0" smtClean="0"/>
              <a:t>n</a:t>
            </a:r>
            <a:r>
              <a:rPr lang="en-US" sz="2400" dirty="0" smtClean="0"/>
              <a:t>)</a:t>
            </a:r>
            <a:r>
              <a:rPr lang="en-IN" sz="2400" dirty="0" smtClean="0"/>
              <a:t> how many candidate key’s may be possible in a relation: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Key’s…</a:t>
            </a:r>
            <a:endParaRPr lang="en-IN" dirty="0"/>
          </a:p>
        </p:txBody>
      </p:sp>
      <p:sp>
        <p:nvSpPr>
          <p:cNvPr id="3" name="Content Placeholder 2"/>
          <p:cNvSpPr>
            <a:spLocks noGrp="1"/>
          </p:cNvSpPr>
          <p:nvPr>
            <p:ph idx="1"/>
          </p:nvPr>
        </p:nvSpPr>
        <p:spPr/>
        <p:txBody>
          <a:bodyPr>
            <a:normAutofit/>
          </a:bodyPr>
          <a:lstStyle/>
          <a:p>
            <a:r>
              <a:rPr lang="en-US" sz="2400" dirty="0" smtClean="0"/>
              <a:t>Let R be a relation with n attributes i.e. R(a</a:t>
            </a:r>
            <a:r>
              <a:rPr lang="en-US" sz="2400" baseline="-25000" dirty="0" smtClean="0"/>
              <a:t>1</a:t>
            </a:r>
            <a:r>
              <a:rPr lang="en-US" sz="2400" dirty="0" smtClean="0"/>
              <a:t>,a</a:t>
            </a:r>
            <a:r>
              <a:rPr lang="en-US" sz="2400" baseline="-25000" dirty="0" smtClean="0"/>
              <a:t>2</a:t>
            </a:r>
            <a:r>
              <a:rPr lang="en-US" sz="2400" dirty="0" smtClean="0"/>
              <a:t>….a</a:t>
            </a:r>
            <a:r>
              <a:rPr lang="en-US" sz="2400" baseline="-25000" dirty="0" smtClean="0"/>
              <a:t>n</a:t>
            </a:r>
            <a:r>
              <a:rPr lang="en-US" sz="2400" dirty="0" smtClean="0"/>
              <a:t>)</a:t>
            </a:r>
            <a:r>
              <a:rPr lang="en-IN" sz="2400" dirty="0" smtClean="0"/>
              <a:t> how many candidate key’s may be possible in a relation:</a:t>
            </a:r>
          </a:p>
          <a:p>
            <a:r>
              <a:rPr lang="en-IN" sz="2400" dirty="0" smtClean="0"/>
              <a:t>2</a:t>
            </a:r>
            <a:r>
              <a:rPr lang="en-IN" sz="2400" baseline="42000" dirty="0" smtClean="0"/>
              <a:t>n</a:t>
            </a:r>
            <a:r>
              <a:rPr lang="en-IN" sz="2400" dirty="0" smtClean="0"/>
              <a:t>-1    (not including null set)</a:t>
            </a:r>
          </a:p>
          <a:p>
            <a:r>
              <a:rPr lang="en-IN" sz="2400" dirty="0" smtClean="0"/>
              <a:t>Let R(A,B,C,D) and FD={A</a:t>
            </a:r>
            <a:r>
              <a:rPr lang="en-IN" sz="2400" dirty="0" smtClean="0">
                <a:sym typeface="Wingdings" pitchFamily="2" charset="2"/>
              </a:rPr>
              <a:t>B,</a:t>
            </a:r>
            <a:r>
              <a:rPr lang="en-IN" sz="2400" dirty="0" smtClean="0"/>
              <a:t> B</a:t>
            </a:r>
            <a:r>
              <a:rPr lang="en-IN" sz="2400" dirty="0" smtClean="0">
                <a:sym typeface="Wingdings" pitchFamily="2" charset="2"/>
              </a:rPr>
              <a:t>C,</a:t>
            </a:r>
            <a:r>
              <a:rPr lang="en-IN" sz="2400" dirty="0" smtClean="0"/>
              <a:t> C</a:t>
            </a:r>
            <a:r>
              <a:rPr lang="en-IN" sz="2400" dirty="0" smtClean="0">
                <a:sym typeface="Wingdings" pitchFamily="2" charset="2"/>
              </a:rPr>
              <a:t>D,</a:t>
            </a:r>
            <a:r>
              <a:rPr lang="en-IN" sz="2400" dirty="0" smtClean="0"/>
              <a:t> D</a:t>
            </a:r>
            <a:r>
              <a:rPr lang="en-IN" sz="2400" dirty="0" smtClean="0">
                <a:sym typeface="Wingdings" pitchFamily="2" charset="2"/>
              </a:rPr>
              <a:t>A</a:t>
            </a:r>
            <a:r>
              <a:rPr lang="en-IN" sz="2400" dirty="0" smtClean="0"/>
              <a:t>} </a:t>
            </a:r>
          </a:p>
          <a:p>
            <a:pPr lvl="1"/>
            <a:r>
              <a:rPr lang="en-US" sz="2200" dirty="0" smtClean="0"/>
              <a:t>Possible candidate key’s are 2</a:t>
            </a:r>
            <a:r>
              <a:rPr lang="en-US" sz="2200" baseline="40000" dirty="0" smtClean="0"/>
              <a:t>4</a:t>
            </a:r>
            <a:r>
              <a:rPr lang="en-US" sz="2200" dirty="0" smtClean="0"/>
              <a:t>-1=15</a:t>
            </a:r>
          </a:p>
          <a:p>
            <a:pPr lvl="1"/>
            <a:r>
              <a:rPr lang="en-US" sz="2200" dirty="0" smtClean="0"/>
              <a:t>(ABCD)</a:t>
            </a:r>
          </a:p>
          <a:p>
            <a:pPr lvl="1"/>
            <a:r>
              <a:rPr lang="en-US" sz="2200" dirty="0" smtClean="0"/>
              <a:t>(AB) (AC) (AD) (BC) (BD) (CD) </a:t>
            </a:r>
          </a:p>
          <a:p>
            <a:pPr lvl="1"/>
            <a:r>
              <a:rPr lang="en-US" sz="2200" dirty="0" smtClean="0"/>
              <a:t>(A) (B) (C) (D)</a:t>
            </a:r>
          </a:p>
        </p:txBody>
      </p:sp>
      <p:sp>
        <p:nvSpPr>
          <p:cNvPr id="4" name="Right Brace 3"/>
          <p:cNvSpPr/>
          <p:nvPr/>
        </p:nvSpPr>
        <p:spPr>
          <a:xfrm>
            <a:off x="4932040" y="3789040"/>
            <a:ext cx="936104" cy="1152128"/>
          </a:xfrm>
          <a:prstGeom prst="rightBrace">
            <a:avLst>
              <a:gd name="adj1" fmla="val 8333"/>
              <a:gd name="adj2" fmla="val 488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Rectangle 4"/>
          <p:cNvSpPr/>
          <p:nvPr/>
        </p:nvSpPr>
        <p:spPr>
          <a:xfrm>
            <a:off x="6012160" y="4077072"/>
            <a:ext cx="180020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 possible key’s</a:t>
            </a:r>
            <a:endParaRPr lang="en-IN"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Key’s…</a:t>
            </a:r>
            <a:endParaRPr lang="en-IN" dirty="0"/>
          </a:p>
        </p:txBody>
      </p:sp>
      <p:sp>
        <p:nvSpPr>
          <p:cNvPr id="3" name="Content Placeholder 2"/>
          <p:cNvSpPr>
            <a:spLocks noGrp="1"/>
          </p:cNvSpPr>
          <p:nvPr>
            <p:ph idx="1"/>
          </p:nvPr>
        </p:nvSpPr>
        <p:spPr/>
        <p:txBody>
          <a:bodyPr>
            <a:normAutofit/>
          </a:bodyPr>
          <a:lstStyle/>
          <a:p>
            <a:r>
              <a:rPr lang="en-IN" sz="2400" dirty="0" smtClean="0"/>
              <a:t>R(A,B,C,D) and FD={A</a:t>
            </a:r>
            <a:r>
              <a:rPr lang="en-IN" sz="2400" dirty="0" smtClean="0">
                <a:sym typeface="Wingdings" pitchFamily="2" charset="2"/>
              </a:rPr>
              <a:t>B,</a:t>
            </a:r>
            <a:r>
              <a:rPr lang="en-IN" sz="2400" dirty="0" smtClean="0"/>
              <a:t> B</a:t>
            </a:r>
            <a:r>
              <a:rPr lang="en-IN" sz="2400" dirty="0" smtClean="0">
                <a:sym typeface="Wingdings" pitchFamily="2" charset="2"/>
              </a:rPr>
              <a:t>C,</a:t>
            </a:r>
            <a:r>
              <a:rPr lang="en-IN" sz="2400" dirty="0" smtClean="0"/>
              <a:t> C</a:t>
            </a:r>
            <a:r>
              <a:rPr lang="en-IN" sz="2400" dirty="0" smtClean="0">
                <a:sym typeface="Wingdings" pitchFamily="2" charset="2"/>
              </a:rPr>
              <a:t>D,</a:t>
            </a:r>
            <a:r>
              <a:rPr lang="en-IN" sz="2400" dirty="0" smtClean="0"/>
              <a:t> D</a:t>
            </a:r>
            <a:r>
              <a:rPr lang="en-IN" sz="2400" dirty="0" smtClean="0">
                <a:sym typeface="Wingdings" pitchFamily="2" charset="2"/>
              </a:rPr>
              <a:t>A</a:t>
            </a:r>
            <a:r>
              <a:rPr lang="en-IN" sz="2400" dirty="0" smtClean="0"/>
              <a:t>}</a:t>
            </a:r>
          </a:p>
          <a:p>
            <a:pPr lvl="1"/>
            <a:r>
              <a:rPr lang="en-US" sz="2200" dirty="0" smtClean="0"/>
              <a:t>A</a:t>
            </a:r>
            <a:r>
              <a:rPr lang="en-US" sz="2200" baseline="30000" dirty="0" smtClean="0"/>
              <a:t>+</a:t>
            </a:r>
            <a:r>
              <a:rPr lang="en-US" sz="2200" dirty="0" smtClean="0"/>
              <a:t>=ABCD  i.e.   A</a:t>
            </a:r>
            <a:r>
              <a:rPr lang="en-US" sz="2200" dirty="0" smtClean="0">
                <a:sym typeface="Wingdings" pitchFamily="2" charset="2"/>
              </a:rPr>
              <a:t>ABCD  or AR</a:t>
            </a:r>
          </a:p>
          <a:p>
            <a:pPr lvl="1"/>
            <a:r>
              <a:rPr lang="en-US" sz="2200" dirty="0" smtClean="0">
                <a:sym typeface="Wingdings" pitchFamily="2" charset="2"/>
              </a:rPr>
              <a:t>B</a:t>
            </a:r>
            <a:r>
              <a:rPr lang="en-US" sz="2200" baseline="30000" dirty="0" smtClean="0"/>
              <a:t>+</a:t>
            </a:r>
            <a:r>
              <a:rPr lang="en-US" sz="2200" dirty="0" smtClean="0">
                <a:sym typeface="Wingdings" pitchFamily="2" charset="2"/>
              </a:rPr>
              <a:t>=BCDA   i.e. BR</a:t>
            </a:r>
          </a:p>
          <a:p>
            <a:pPr lvl="1"/>
            <a:r>
              <a:rPr lang="en-US" sz="2200" dirty="0" smtClean="0">
                <a:sym typeface="Wingdings" pitchFamily="2" charset="2"/>
              </a:rPr>
              <a:t>C</a:t>
            </a:r>
            <a:r>
              <a:rPr lang="en-US" sz="2200" baseline="30000" dirty="0" smtClean="0"/>
              <a:t>+</a:t>
            </a:r>
            <a:r>
              <a:rPr lang="en-US" sz="2200" dirty="0" smtClean="0">
                <a:sym typeface="Wingdings" pitchFamily="2" charset="2"/>
              </a:rPr>
              <a:t>=CDAB   i.e. CR</a:t>
            </a:r>
          </a:p>
          <a:p>
            <a:pPr lvl="1"/>
            <a:r>
              <a:rPr lang="en-US" sz="2200" dirty="0" smtClean="0">
                <a:sym typeface="Wingdings" pitchFamily="2" charset="2"/>
              </a:rPr>
              <a:t>D</a:t>
            </a:r>
            <a:r>
              <a:rPr lang="en-US" sz="2200" baseline="30000" dirty="0" smtClean="0"/>
              <a:t>+</a:t>
            </a:r>
            <a:r>
              <a:rPr lang="en-US" sz="2200" dirty="0" smtClean="0">
                <a:sym typeface="Wingdings" pitchFamily="2" charset="2"/>
              </a:rPr>
              <a:t>=DABC   i.e. DR</a:t>
            </a:r>
          </a:p>
          <a:p>
            <a:pPr lvl="1"/>
            <a:r>
              <a:rPr lang="en-US" sz="2200" dirty="0" smtClean="0"/>
              <a:t>(ABCD)(AB) (AC) (AD) (BC) (BD) (CD) not a candidate key’s because their subset is already a key but may be a </a:t>
            </a:r>
            <a:r>
              <a:rPr lang="en-US" sz="2200" b="1" dirty="0" err="1" smtClean="0"/>
              <a:t>Superkey</a:t>
            </a:r>
            <a:r>
              <a:rPr lang="en-US" sz="2200" dirty="0" smtClean="0"/>
              <a:t> .</a:t>
            </a:r>
          </a:p>
          <a:p>
            <a:pPr lvl="1"/>
            <a:endParaRPr lang="en-US" sz="2200" dirty="0" smtClean="0">
              <a:sym typeface="Wingdings" pitchFamily="2" charset="2"/>
            </a:endParaRPr>
          </a:p>
          <a:p>
            <a:pPr lvl="1"/>
            <a:endParaRPr lang="en-US" sz="2200" dirty="0" smtClean="0">
              <a:sym typeface="Wingdings" pitchFamily="2" charset="2"/>
            </a:endParaRPr>
          </a:p>
          <a:p>
            <a:pPr lvl="1"/>
            <a:endParaRPr lang="en-IN"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Example(Identifying Key’s…)</a:t>
            </a:r>
            <a:endParaRPr lang="en-IN" dirty="0"/>
          </a:p>
        </p:txBody>
      </p:sp>
      <p:sp>
        <p:nvSpPr>
          <p:cNvPr id="3" name="Content Placeholder 2"/>
          <p:cNvSpPr>
            <a:spLocks noGrp="1"/>
          </p:cNvSpPr>
          <p:nvPr>
            <p:ph idx="1"/>
          </p:nvPr>
        </p:nvSpPr>
        <p:spPr/>
        <p:txBody>
          <a:bodyPr>
            <a:normAutofit/>
          </a:bodyPr>
          <a:lstStyle/>
          <a:p>
            <a:r>
              <a:rPr lang="en-US" sz="2000" dirty="0" smtClean="0"/>
              <a:t>Find all the candidate key’s:</a:t>
            </a:r>
          </a:p>
          <a:p>
            <a:r>
              <a:rPr lang="en-US" sz="2000" dirty="0" smtClean="0"/>
              <a:t>R=(A,B,C,D,E) and</a:t>
            </a:r>
            <a:r>
              <a:rPr lang="en-IN" sz="2000" dirty="0" smtClean="0"/>
              <a:t> </a:t>
            </a:r>
          </a:p>
          <a:p>
            <a:pPr>
              <a:buNone/>
            </a:pPr>
            <a:r>
              <a:rPr lang="en-US" sz="2000" dirty="0" smtClean="0"/>
              <a:t>    FD’s={  AB</a:t>
            </a:r>
            <a:r>
              <a:rPr lang="en-US" sz="2000" dirty="0" smtClean="0">
                <a:sym typeface="Wingdings" pitchFamily="2" charset="2"/>
              </a:rPr>
              <a:t>C</a:t>
            </a:r>
          </a:p>
          <a:p>
            <a:pPr>
              <a:buNone/>
            </a:pPr>
            <a:r>
              <a:rPr lang="en-US" sz="2000" dirty="0" smtClean="0">
                <a:sym typeface="Wingdings" pitchFamily="2" charset="2"/>
              </a:rPr>
              <a:t>		 </a:t>
            </a:r>
            <a:r>
              <a:rPr lang="en-US" sz="2000" dirty="0" smtClean="0"/>
              <a:t>BC</a:t>
            </a:r>
            <a:r>
              <a:rPr lang="en-US" sz="2000" dirty="0" smtClean="0">
                <a:sym typeface="Wingdings" pitchFamily="2" charset="2"/>
              </a:rPr>
              <a:t>E</a:t>
            </a:r>
          </a:p>
          <a:p>
            <a:pPr>
              <a:buNone/>
            </a:pPr>
            <a:r>
              <a:rPr lang="en-US" sz="2000" dirty="0" smtClean="0"/>
              <a:t>		ED</a:t>
            </a:r>
            <a:r>
              <a:rPr lang="en-US" sz="2000" dirty="0" smtClean="0">
                <a:sym typeface="Wingdings" pitchFamily="2" charset="2"/>
              </a:rPr>
              <a:t>A   </a:t>
            </a:r>
            <a:r>
              <a:rPr lang="en-US" sz="2000" dirty="0" smtClean="0"/>
              <a:t>}</a:t>
            </a:r>
          </a:p>
          <a:p>
            <a:r>
              <a:rPr lang="en-US" sz="2000" dirty="0" smtClean="0"/>
              <a:t>Candidate key’s are</a:t>
            </a:r>
            <a:endParaRPr lang="en-IN" sz="2000" dirty="0" smtClean="0"/>
          </a:p>
          <a:p>
            <a:endParaRPr lang="en-US" sz="2000" dirty="0" smtClean="0"/>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 Semantics of the attributes</a:t>
            </a:r>
            <a:br>
              <a:rPr lang="en-US" dirty="0" smtClean="0"/>
            </a:b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Semantics of the attributes</a:t>
            </a:r>
          </a:p>
          <a:p>
            <a:pPr marL="914400" lvl="1" indent="-514350"/>
            <a:r>
              <a:rPr lang="en-US" dirty="0" smtClean="0"/>
              <a:t>Interpretation of attributes values in a tuples.</a:t>
            </a:r>
            <a:endParaRPr lang="en-IN" dirty="0" smtClean="0"/>
          </a:p>
          <a:p>
            <a:pPr marL="514350" indent="-514350"/>
            <a:r>
              <a:rPr lang="en-US" b="1" dirty="0" smtClean="0"/>
              <a:t>Guideline 1:</a:t>
            </a:r>
          </a:p>
          <a:p>
            <a:pPr lvl="1">
              <a:lnSpc>
                <a:spcPct val="90000"/>
              </a:lnSpc>
            </a:pPr>
            <a:r>
              <a:rPr lang="en-US" dirty="0" smtClean="0"/>
              <a:t>    </a:t>
            </a:r>
            <a:r>
              <a:rPr lang="en-US" sz="2400" dirty="0" smtClean="0"/>
              <a:t>Informally</a:t>
            </a:r>
            <a:r>
              <a:rPr lang="en-US" sz="2400" dirty="0"/>
              <a:t>, each tuple in a relation should represent </a:t>
            </a:r>
            <a:r>
              <a:rPr lang="en-US" sz="2400" dirty="0" smtClean="0"/>
              <a:t>one entity </a:t>
            </a:r>
            <a:r>
              <a:rPr lang="en-US" sz="2400" dirty="0"/>
              <a:t>or relationship instance. </a:t>
            </a:r>
          </a:p>
          <a:p>
            <a:pPr lvl="1">
              <a:lnSpc>
                <a:spcPct val="90000"/>
              </a:lnSpc>
            </a:pPr>
            <a:r>
              <a:rPr lang="en-US" sz="2400" dirty="0"/>
              <a:t>Attributes of different </a:t>
            </a:r>
            <a:r>
              <a:rPr lang="en-US" sz="2400" dirty="0" smtClean="0"/>
              <a:t>entities </a:t>
            </a:r>
            <a:r>
              <a:rPr lang="en-US" sz="2400" dirty="0"/>
              <a:t>(EMPLOYEEs, DEPARTMENTs, PROJECTs) should not be mixed in the same relation</a:t>
            </a:r>
          </a:p>
          <a:p>
            <a:pPr lvl="1">
              <a:lnSpc>
                <a:spcPct val="90000"/>
              </a:lnSpc>
            </a:pPr>
            <a:r>
              <a:rPr lang="en-US" sz="2400" dirty="0"/>
              <a:t>Only foreign keys should be used to refer to other </a:t>
            </a:r>
            <a:r>
              <a:rPr lang="en-US" sz="2400" dirty="0" smtClean="0"/>
              <a:t>entities</a:t>
            </a:r>
            <a:endParaRPr lang="en-US" sz="2600" dirty="0"/>
          </a:p>
          <a:p>
            <a:pPr marL="914400" lvl="1" indent="-514350"/>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Example(Identifying Key’s…)</a:t>
            </a:r>
            <a:endParaRPr lang="en-IN" dirty="0"/>
          </a:p>
        </p:txBody>
      </p:sp>
      <p:sp>
        <p:nvSpPr>
          <p:cNvPr id="3" name="Content Placeholder 2"/>
          <p:cNvSpPr>
            <a:spLocks noGrp="1"/>
          </p:cNvSpPr>
          <p:nvPr>
            <p:ph idx="1"/>
          </p:nvPr>
        </p:nvSpPr>
        <p:spPr/>
        <p:txBody>
          <a:bodyPr>
            <a:normAutofit/>
          </a:bodyPr>
          <a:lstStyle/>
          <a:p>
            <a:r>
              <a:rPr lang="en-US" sz="2000" dirty="0" smtClean="0"/>
              <a:t>Find all the candidate key’s:</a:t>
            </a:r>
          </a:p>
          <a:p>
            <a:r>
              <a:rPr lang="en-US" sz="2000" dirty="0" smtClean="0"/>
              <a:t>R=(A,B,C,D,E) and</a:t>
            </a:r>
            <a:r>
              <a:rPr lang="en-IN" sz="2000" dirty="0" smtClean="0"/>
              <a:t> </a:t>
            </a:r>
          </a:p>
          <a:p>
            <a:pPr>
              <a:buNone/>
            </a:pPr>
            <a:r>
              <a:rPr lang="en-US" sz="2000" dirty="0" smtClean="0"/>
              <a:t>    FD’s={  AB</a:t>
            </a:r>
            <a:r>
              <a:rPr lang="en-US" sz="2000" dirty="0" smtClean="0">
                <a:sym typeface="Wingdings" pitchFamily="2" charset="2"/>
              </a:rPr>
              <a:t>C</a:t>
            </a:r>
          </a:p>
          <a:p>
            <a:pPr>
              <a:buNone/>
            </a:pPr>
            <a:r>
              <a:rPr lang="en-US" sz="2000" dirty="0" smtClean="0">
                <a:sym typeface="Wingdings" pitchFamily="2" charset="2"/>
              </a:rPr>
              <a:t>		 </a:t>
            </a:r>
            <a:r>
              <a:rPr lang="en-US" sz="2000" dirty="0" smtClean="0"/>
              <a:t>BC</a:t>
            </a:r>
            <a:r>
              <a:rPr lang="en-US" sz="2000" dirty="0" smtClean="0">
                <a:sym typeface="Wingdings" pitchFamily="2" charset="2"/>
              </a:rPr>
              <a:t>E</a:t>
            </a:r>
          </a:p>
          <a:p>
            <a:pPr>
              <a:buNone/>
            </a:pPr>
            <a:r>
              <a:rPr lang="en-US" sz="2000" dirty="0" smtClean="0"/>
              <a:t>		ED</a:t>
            </a:r>
            <a:r>
              <a:rPr lang="en-US" sz="2000" dirty="0" smtClean="0">
                <a:sym typeface="Wingdings" pitchFamily="2" charset="2"/>
              </a:rPr>
              <a:t>A   </a:t>
            </a:r>
            <a:r>
              <a:rPr lang="en-US" sz="2000" dirty="0" smtClean="0"/>
              <a:t>}</a:t>
            </a:r>
          </a:p>
          <a:p>
            <a:r>
              <a:rPr lang="en-US" sz="2000" dirty="0" smtClean="0"/>
              <a:t>Candidate key’s are  ABD, CBD, EBD </a:t>
            </a:r>
            <a:endParaRPr lang="en-IN" sz="2000" dirty="0" smtClean="0"/>
          </a:p>
          <a:p>
            <a:endParaRPr lang="en-US" sz="2000" dirty="0" smtClean="0"/>
          </a:p>
          <a:p>
            <a:endParaRPr lang="en-IN"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Example(Identifying Key’s…)</a:t>
            </a:r>
            <a:endParaRPr lang="en-IN" dirty="0"/>
          </a:p>
        </p:txBody>
      </p:sp>
      <p:sp>
        <p:nvSpPr>
          <p:cNvPr id="3" name="Content Placeholder 2"/>
          <p:cNvSpPr>
            <a:spLocks noGrp="1"/>
          </p:cNvSpPr>
          <p:nvPr>
            <p:ph idx="1"/>
          </p:nvPr>
        </p:nvSpPr>
        <p:spPr/>
        <p:txBody>
          <a:bodyPr/>
          <a:lstStyle/>
          <a:p>
            <a:r>
              <a:rPr lang="en-US" sz="2000" dirty="0" smtClean="0"/>
              <a:t>Find all the candidate key’s:</a:t>
            </a:r>
          </a:p>
          <a:p>
            <a:r>
              <a:rPr lang="en-US" sz="2000" dirty="0" smtClean="0"/>
              <a:t>R=(A,B,C,D,E,F,G,H,I) and</a:t>
            </a:r>
            <a:r>
              <a:rPr lang="en-IN" sz="2000" dirty="0" smtClean="0"/>
              <a:t> </a:t>
            </a:r>
          </a:p>
          <a:p>
            <a:pPr>
              <a:buNone/>
            </a:pPr>
            <a:r>
              <a:rPr lang="en-US" sz="2000" dirty="0" smtClean="0"/>
              <a:t>    FD’s={  AB</a:t>
            </a:r>
            <a:r>
              <a:rPr lang="en-US" sz="2000" dirty="0" smtClean="0">
                <a:sym typeface="Wingdings" pitchFamily="2" charset="2"/>
              </a:rPr>
              <a:t>C</a:t>
            </a:r>
          </a:p>
          <a:p>
            <a:pPr>
              <a:buNone/>
            </a:pPr>
            <a:r>
              <a:rPr lang="en-US" sz="2000" dirty="0" smtClean="0">
                <a:sym typeface="Wingdings" pitchFamily="2" charset="2"/>
              </a:rPr>
              <a:t>		 </a:t>
            </a:r>
            <a:r>
              <a:rPr lang="en-US" sz="2000" dirty="0" smtClean="0"/>
              <a:t>BD</a:t>
            </a:r>
            <a:r>
              <a:rPr lang="en-US" sz="2000" dirty="0" smtClean="0">
                <a:sym typeface="Wingdings" pitchFamily="2" charset="2"/>
              </a:rPr>
              <a:t>EF</a:t>
            </a:r>
          </a:p>
          <a:p>
            <a:pPr>
              <a:buNone/>
            </a:pPr>
            <a:r>
              <a:rPr lang="en-US" sz="2000" dirty="0" smtClean="0"/>
              <a:t>		AD</a:t>
            </a:r>
            <a:r>
              <a:rPr lang="en-US" sz="2000" dirty="0" smtClean="0">
                <a:sym typeface="Wingdings" pitchFamily="2" charset="2"/>
              </a:rPr>
              <a:t>GH</a:t>
            </a:r>
          </a:p>
          <a:p>
            <a:pPr>
              <a:buNone/>
            </a:pPr>
            <a:r>
              <a:rPr lang="en-US" sz="2000" dirty="0" smtClean="0"/>
              <a:t>		A</a:t>
            </a:r>
            <a:r>
              <a:rPr lang="en-US" sz="2000" dirty="0" smtClean="0">
                <a:sym typeface="Wingdings" pitchFamily="2" charset="2"/>
              </a:rPr>
              <a:t>I</a:t>
            </a:r>
          </a:p>
          <a:p>
            <a:pPr>
              <a:buNone/>
            </a:pPr>
            <a:r>
              <a:rPr lang="en-US" sz="2000" dirty="0" smtClean="0">
                <a:sym typeface="Wingdings" pitchFamily="2" charset="2"/>
              </a:rPr>
              <a:t>		HJ 	</a:t>
            </a:r>
            <a:r>
              <a:rPr lang="en-US" sz="2000" dirty="0" smtClean="0"/>
              <a:t>}</a:t>
            </a:r>
            <a:endParaRPr lang="en-IN" sz="2000" dirty="0" smtClean="0"/>
          </a:p>
          <a:p>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Example(Identifying Key’s…)</a:t>
            </a:r>
            <a:endParaRPr lang="en-IN" dirty="0"/>
          </a:p>
        </p:txBody>
      </p:sp>
      <p:sp>
        <p:nvSpPr>
          <p:cNvPr id="3" name="Content Placeholder 2"/>
          <p:cNvSpPr>
            <a:spLocks noGrp="1"/>
          </p:cNvSpPr>
          <p:nvPr>
            <p:ph idx="1"/>
          </p:nvPr>
        </p:nvSpPr>
        <p:spPr/>
        <p:txBody>
          <a:bodyPr>
            <a:normAutofit/>
          </a:bodyPr>
          <a:lstStyle/>
          <a:p>
            <a:r>
              <a:rPr lang="en-US" sz="2000" dirty="0" smtClean="0"/>
              <a:t>Find all the candidate key’s:</a:t>
            </a:r>
          </a:p>
          <a:p>
            <a:r>
              <a:rPr lang="en-US" sz="2000" dirty="0" smtClean="0"/>
              <a:t>R=(A,B,C,D,E,F,G,H,I) and</a:t>
            </a:r>
            <a:r>
              <a:rPr lang="en-IN" sz="2000" dirty="0" smtClean="0"/>
              <a:t> </a:t>
            </a:r>
          </a:p>
          <a:p>
            <a:pPr>
              <a:buNone/>
            </a:pPr>
            <a:r>
              <a:rPr lang="en-US" sz="2000" dirty="0" smtClean="0"/>
              <a:t>    FD’s={  AB</a:t>
            </a:r>
            <a:r>
              <a:rPr lang="en-US" sz="2000" dirty="0" smtClean="0">
                <a:sym typeface="Wingdings" pitchFamily="2" charset="2"/>
              </a:rPr>
              <a:t>C</a:t>
            </a:r>
          </a:p>
          <a:p>
            <a:pPr>
              <a:buNone/>
            </a:pPr>
            <a:r>
              <a:rPr lang="en-US" sz="2000" dirty="0" smtClean="0">
                <a:sym typeface="Wingdings" pitchFamily="2" charset="2"/>
              </a:rPr>
              <a:t>		 </a:t>
            </a:r>
            <a:r>
              <a:rPr lang="en-US" sz="2000" dirty="0" smtClean="0"/>
              <a:t>BD</a:t>
            </a:r>
            <a:r>
              <a:rPr lang="en-US" sz="2000" dirty="0" smtClean="0">
                <a:sym typeface="Wingdings" pitchFamily="2" charset="2"/>
              </a:rPr>
              <a:t>EF</a:t>
            </a:r>
          </a:p>
          <a:p>
            <a:pPr>
              <a:buNone/>
            </a:pPr>
            <a:r>
              <a:rPr lang="en-US" sz="2000" dirty="0" smtClean="0"/>
              <a:t>		AD</a:t>
            </a:r>
            <a:r>
              <a:rPr lang="en-US" sz="2000" dirty="0" smtClean="0">
                <a:sym typeface="Wingdings" pitchFamily="2" charset="2"/>
              </a:rPr>
              <a:t>GH</a:t>
            </a:r>
          </a:p>
          <a:p>
            <a:pPr>
              <a:buNone/>
            </a:pPr>
            <a:r>
              <a:rPr lang="en-US" sz="2000" dirty="0" smtClean="0"/>
              <a:t>		A</a:t>
            </a:r>
            <a:r>
              <a:rPr lang="en-US" sz="2000" dirty="0" smtClean="0">
                <a:sym typeface="Wingdings" pitchFamily="2" charset="2"/>
              </a:rPr>
              <a:t>I</a:t>
            </a:r>
          </a:p>
          <a:p>
            <a:pPr>
              <a:buNone/>
            </a:pPr>
            <a:r>
              <a:rPr lang="en-US" sz="2000" dirty="0" smtClean="0">
                <a:sym typeface="Wingdings" pitchFamily="2" charset="2"/>
              </a:rPr>
              <a:t>		HJ 	</a:t>
            </a:r>
            <a:r>
              <a:rPr lang="en-US" sz="2000" dirty="0" smtClean="0"/>
              <a:t>}</a:t>
            </a:r>
          </a:p>
          <a:p>
            <a:r>
              <a:rPr lang="en-US" sz="2000" dirty="0" smtClean="0"/>
              <a:t>Candidate key is ABDH</a:t>
            </a:r>
            <a:endParaRPr lang="en-IN" sz="2000" dirty="0" smtClean="0"/>
          </a:p>
          <a:p>
            <a:endParaRPr lang="en-US" sz="2000" dirty="0" smtClean="0"/>
          </a:p>
          <a:p>
            <a:endParaRPr lang="en-IN"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 Identifying Equivalence of FDs</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of Sets of FDs…</a:t>
            </a:r>
            <a:endParaRPr lang="en-IN" dirty="0"/>
          </a:p>
        </p:txBody>
      </p:sp>
      <p:sp>
        <p:nvSpPr>
          <p:cNvPr id="3" name="Content Placeholder 2"/>
          <p:cNvSpPr>
            <a:spLocks noGrp="1"/>
          </p:cNvSpPr>
          <p:nvPr>
            <p:ph idx="1"/>
          </p:nvPr>
        </p:nvSpPr>
        <p:spPr/>
        <p:txBody>
          <a:bodyPr>
            <a:normAutofit/>
          </a:bodyPr>
          <a:lstStyle/>
          <a:p>
            <a:pPr>
              <a:lnSpc>
                <a:spcPct val="90000"/>
              </a:lnSpc>
            </a:pPr>
            <a:r>
              <a:rPr lang="en-US" sz="2400" dirty="0" smtClean="0"/>
              <a:t>Two sets of FDs F and G are </a:t>
            </a:r>
            <a:r>
              <a:rPr lang="en-US" sz="2400" b="1" dirty="0" smtClean="0"/>
              <a:t>equivalent</a:t>
            </a:r>
            <a:r>
              <a:rPr lang="en-US" sz="2400" dirty="0" smtClean="0"/>
              <a:t> if:</a:t>
            </a:r>
          </a:p>
          <a:p>
            <a:pPr>
              <a:lnSpc>
                <a:spcPct val="90000"/>
              </a:lnSpc>
              <a:buFont typeface="Wingdings" pitchFamily="2" charset="2"/>
              <a:buNone/>
            </a:pPr>
            <a:r>
              <a:rPr lang="en-US" sz="2400" dirty="0" smtClean="0"/>
              <a:t>	- every FD in F can be inferred from G, </a:t>
            </a:r>
            <a:r>
              <a:rPr lang="en-US" sz="2400" i="1" dirty="0" smtClean="0"/>
              <a:t>and</a:t>
            </a:r>
            <a:endParaRPr lang="en-US" sz="2400" dirty="0" smtClean="0"/>
          </a:p>
          <a:p>
            <a:pPr>
              <a:lnSpc>
                <a:spcPct val="90000"/>
              </a:lnSpc>
              <a:buFont typeface="Wingdings" pitchFamily="2" charset="2"/>
              <a:buNone/>
            </a:pPr>
            <a:r>
              <a:rPr lang="en-US" sz="2400" dirty="0" smtClean="0"/>
              <a:t>	- every FD in G can be inferred from F</a:t>
            </a:r>
          </a:p>
          <a:p>
            <a:pPr>
              <a:lnSpc>
                <a:spcPct val="90000"/>
              </a:lnSpc>
            </a:pPr>
            <a:r>
              <a:rPr lang="en-US" sz="2400" dirty="0" smtClean="0"/>
              <a:t>Hence, F and G are equivalent if F </a:t>
            </a:r>
            <a:r>
              <a:rPr lang="en-US" sz="2400" baseline="30000" dirty="0" smtClean="0"/>
              <a:t>+</a:t>
            </a:r>
            <a:r>
              <a:rPr lang="en-US" sz="2400" dirty="0" smtClean="0"/>
              <a:t> =G </a:t>
            </a:r>
            <a:r>
              <a:rPr lang="en-US" sz="2400" baseline="30000" dirty="0" smtClean="0"/>
              <a:t>+</a:t>
            </a:r>
            <a:endParaRPr lang="en-US" sz="2400" dirty="0" smtClean="0"/>
          </a:p>
          <a:p>
            <a:pPr>
              <a:lnSpc>
                <a:spcPct val="90000"/>
              </a:lnSpc>
              <a:buFont typeface="Wingdings" pitchFamily="2" charset="2"/>
              <a:buNone/>
            </a:pPr>
            <a:endParaRPr lang="en-US" sz="2400" dirty="0" smtClean="0"/>
          </a:p>
          <a:p>
            <a:pPr>
              <a:lnSpc>
                <a:spcPct val="90000"/>
              </a:lnSpc>
              <a:buNone/>
            </a:pPr>
            <a:endParaRPr lang="en-US" sz="2400" dirty="0" smtClean="0"/>
          </a:p>
          <a:p>
            <a:endParaRPr lang="en-IN"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b="1" u="sng" dirty="0" smtClean="0"/>
              <a:t/>
            </a:r>
            <a:br>
              <a:rPr lang="en-IN" b="1" u="sng" dirty="0" smtClean="0"/>
            </a:br>
            <a:r>
              <a:rPr lang="en-IN" b="1" u="sng" dirty="0" smtClean="0"/>
              <a:t>Equivalence of two sets of Functional Dependencies-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We will be provided a relation with two different sets of functional dependencies and we will be asked to determine whether the given two sets of functional dependencies are equivalent or not.</a:t>
            </a:r>
          </a:p>
          <a:p>
            <a:pPr>
              <a:buNone/>
            </a:pPr>
            <a:r>
              <a:rPr lang="en-IN" dirty="0" smtClean="0"/>
              <a:t>If F and G are the two sets of functional dependencies, then three cases are possible-</a:t>
            </a:r>
          </a:p>
          <a:p>
            <a:pPr>
              <a:buNone/>
            </a:pPr>
            <a:r>
              <a:rPr lang="en-IN" b="1" u="sng" dirty="0" smtClean="0"/>
              <a:t>Case-01:</a:t>
            </a:r>
            <a:r>
              <a:rPr lang="en-IN" b="1" dirty="0" smtClean="0"/>
              <a:t> </a:t>
            </a:r>
            <a:r>
              <a:rPr lang="en-IN" dirty="0" smtClean="0"/>
              <a:t>F covers G (F ⊇ G)</a:t>
            </a:r>
          </a:p>
          <a:p>
            <a:pPr>
              <a:buNone/>
            </a:pPr>
            <a:r>
              <a:rPr lang="en-IN" b="1" u="sng" dirty="0" smtClean="0"/>
              <a:t>Case-02:</a:t>
            </a:r>
            <a:r>
              <a:rPr lang="en-IN" b="1" dirty="0" smtClean="0"/>
              <a:t> </a:t>
            </a:r>
            <a:r>
              <a:rPr lang="en-IN" dirty="0" smtClean="0"/>
              <a:t>G covers F (G ⊇ F)</a:t>
            </a:r>
          </a:p>
          <a:p>
            <a:pPr>
              <a:buNone/>
            </a:pPr>
            <a:r>
              <a:rPr lang="en-IN" b="1" u="sng" dirty="0" smtClean="0"/>
              <a:t>Case-03:</a:t>
            </a:r>
            <a:r>
              <a:rPr lang="en-IN" b="1" dirty="0" smtClean="0"/>
              <a:t> </a:t>
            </a:r>
            <a:r>
              <a:rPr lang="en-IN" dirty="0" smtClean="0"/>
              <a:t>Both F and G covers each other (F = G)</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CASE-01:Checking whether F covers G (F ⊇ G)-</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b="1" u="sng" dirty="0" smtClean="0"/>
              <a:t>Step-01:</a:t>
            </a:r>
            <a:endParaRPr lang="en-IN" dirty="0" smtClean="0"/>
          </a:p>
          <a:p>
            <a:pPr>
              <a:buNone/>
            </a:pPr>
            <a:r>
              <a:rPr lang="en-IN" dirty="0" smtClean="0"/>
              <a:t>Take the functional dependencies of set G and for each functional dependency X → Y, find out the closure of the left side X using the functional dependencies of set G.</a:t>
            </a:r>
          </a:p>
          <a:p>
            <a:pPr>
              <a:buNone/>
            </a:pPr>
            <a:r>
              <a:rPr lang="en-IN" b="1" u="sng" dirty="0" smtClean="0"/>
              <a:t>Step-02:</a:t>
            </a:r>
            <a:endParaRPr lang="en-IN" dirty="0" smtClean="0"/>
          </a:p>
          <a:p>
            <a:pPr>
              <a:buNone/>
            </a:pPr>
            <a:r>
              <a:rPr lang="en-IN" dirty="0" smtClean="0"/>
              <a:t>Now, Again take the functional dependencies of set G and for each functional dependency X → Y, find out the closure of the left side X using the functional dependencies of set F.</a:t>
            </a:r>
          </a:p>
          <a:p>
            <a:pPr>
              <a:buNone/>
            </a:pPr>
            <a:r>
              <a:rPr lang="en-IN" dirty="0" smtClean="0"/>
              <a:t>The reason being now we will check whether the functional dependencies of set F can determine all those attributes which have been determined by the functional dependencies of set G.</a:t>
            </a:r>
          </a:p>
          <a:p>
            <a:pPr>
              <a:buNone/>
            </a:pPr>
            <a:r>
              <a:rPr lang="en-IN" b="1" u="sng" dirty="0" smtClean="0"/>
              <a:t>Step-03:</a:t>
            </a:r>
            <a:endParaRPr lang="en-IN" dirty="0" smtClean="0"/>
          </a:p>
          <a:p>
            <a:pPr>
              <a:buNone/>
            </a:pPr>
            <a:r>
              <a:rPr lang="en-IN" dirty="0" smtClean="0"/>
              <a:t>Now, compare the results of step-01 and step-02.</a:t>
            </a:r>
          </a:p>
          <a:p>
            <a:pPr>
              <a:buNone/>
            </a:pPr>
            <a:r>
              <a:rPr lang="en-IN" dirty="0" smtClean="0"/>
              <a:t>If the functional dependencies of set F has determined all those attributes that were determined by the functional dependencies of set G, then it means that F covers G and we infer F ⊇ G.</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a:buNone/>
            </a:pPr>
            <a:r>
              <a:rPr lang="en-IN" b="1" u="sng" dirty="0" smtClean="0"/>
              <a:t>Problem-</a:t>
            </a:r>
            <a:endParaRPr lang="en-IN" b="1" dirty="0" smtClean="0"/>
          </a:p>
          <a:p>
            <a:pPr>
              <a:buNone/>
            </a:pPr>
            <a:r>
              <a:rPr lang="en-IN" dirty="0" smtClean="0"/>
              <a:t>A relation R (A , C , D , E , H) is having two functional dependencies sets F and G as shown-</a:t>
            </a:r>
          </a:p>
          <a:p>
            <a:pPr>
              <a:buNone/>
            </a:pPr>
            <a:r>
              <a:rPr lang="en-IN" b="1" u="sng" dirty="0" smtClean="0"/>
              <a:t>Set F:</a:t>
            </a:r>
            <a:endParaRPr lang="en-IN" dirty="0" smtClean="0"/>
          </a:p>
          <a:p>
            <a:pPr>
              <a:buNone/>
            </a:pPr>
            <a:r>
              <a:rPr lang="en-IN" dirty="0" smtClean="0"/>
              <a:t>A → C</a:t>
            </a:r>
          </a:p>
          <a:p>
            <a:pPr>
              <a:buNone/>
            </a:pPr>
            <a:r>
              <a:rPr lang="en-IN" dirty="0" smtClean="0"/>
              <a:t>AC → D</a:t>
            </a:r>
          </a:p>
          <a:p>
            <a:pPr>
              <a:buNone/>
            </a:pPr>
            <a:r>
              <a:rPr lang="en-IN" dirty="0" smtClean="0"/>
              <a:t>E → AD</a:t>
            </a:r>
          </a:p>
          <a:p>
            <a:pPr>
              <a:buNone/>
            </a:pPr>
            <a:r>
              <a:rPr lang="en-IN" dirty="0" smtClean="0"/>
              <a:t>E → H</a:t>
            </a:r>
          </a:p>
          <a:p>
            <a:pPr>
              <a:buNone/>
            </a:pPr>
            <a:r>
              <a:rPr lang="en-IN" b="1" u="sng" dirty="0" smtClean="0"/>
              <a:t>Set G:</a:t>
            </a:r>
            <a:endParaRPr lang="en-IN" dirty="0" smtClean="0"/>
          </a:p>
          <a:p>
            <a:pPr>
              <a:buNone/>
            </a:pPr>
            <a:r>
              <a:rPr lang="en-IN" dirty="0" smtClean="0"/>
              <a:t>A → CD</a:t>
            </a:r>
          </a:p>
          <a:p>
            <a:pPr>
              <a:buNone/>
            </a:pPr>
            <a:r>
              <a:rPr lang="en-IN" dirty="0" smtClean="0"/>
              <a:t>E → AH</a:t>
            </a:r>
          </a:p>
          <a:p>
            <a:pPr>
              <a:buNone/>
            </a:pPr>
            <a:r>
              <a:rPr lang="en-IN" dirty="0" smtClean="0"/>
              <a:t>Which of the following holds true?</a:t>
            </a:r>
          </a:p>
          <a:p>
            <a:pPr>
              <a:buNone/>
            </a:pPr>
            <a:r>
              <a:rPr lang="en-IN" dirty="0" smtClean="0"/>
              <a:t>(A) G ⊇ F</a:t>
            </a:r>
          </a:p>
          <a:p>
            <a:pPr>
              <a:buNone/>
            </a:pPr>
            <a:r>
              <a:rPr lang="en-IN" dirty="0" smtClean="0"/>
              <a:t>(B) F ⊇ G</a:t>
            </a:r>
          </a:p>
          <a:p>
            <a:pPr>
              <a:buNone/>
            </a:pPr>
            <a:r>
              <a:rPr lang="en-IN" dirty="0" smtClean="0"/>
              <a:t>(C) F = G</a:t>
            </a:r>
          </a:p>
          <a:p>
            <a:pPr>
              <a:buNone/>
            </a:pPr>
            <a:r>
              <a:rPr lang="en-IN" dirty="0" smtClean="0"/>
              <a:t>(D) All of the above</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Solution</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b="1" u="sng" dirty="0" smtClean="0"/>
              <a:t>First let us check whether F covers G (F ⊇ G)-</a:t>
            </a:r>
            <a:endParaRPr lang="en-IN" dirty="0" smtClean="0"/>
          </a:p>
          <a:p>
            <a:pPr>
              <a:buNone/>
            </a:pPr>
            <a:r>
              <a:rPr lang="en-IN" b="1" u="sng" dirty="0" smtClean="0"/>
              <a:t>Step-01: </a:t>
            </a:r>
            <a:endParaRPr lang="en-IN" dirty="0" smtClean="0"/>
          </a:p>
          <a:p>
            <a:pPr>
              <a:buNone/>
            </a:pPr>
            <a:r>
              <a:rPr lang="en-IN" dirty="0" smtClean="0"/>
              <a:t>(A)</a:t>
            </a:r>
            <a:r>
              <a:rPr lang="en-IN" baseline="30000" dirty="0" smtClean="0"/>
              <a:t>+</a:t>
            </a:r>
            <a:r>
              <a:rPr lang="en-IN" dirty="0" smtClean="0"/>
              <a:t> = { A , C , D }                   // closure of left side of A → CD using set G</a:t>
            </a:r>
          </a:p>
          <a:p>
            <a:pPr>
              <a:buNone/>
            </a:pPr>
            <a:r>
              <a:rPr lang="en-IN" dirty="0" smtClean="0"/>
              <a:t>(E)</a:t>
            </a:r>
            <a:r>
              <a:rPr lang="en-IN" baseline="30000" dirty="0" smtClean="0"/>
              <a:t>+</a:t>
            </a:r>
            <a:r>
              <a:rPr lang="en-IN" dirty="0" smtClean="0"/>
              <a:t> = { A , C , D , E , H }        // closure of left side of E → AH using set G</a:t>
            </a:r>
          </a:p>
          <a:p>
            <a:pPr>
              <a:buNone/>
            </a:pPr>
            <a:r>
              <a:rPr lang="en-IN" b="1" u="sng" dirty="0" smtClean="0"/>
              <a:t>Step-02: </a:t>
            </a:r>
            <a:endParaRPr lang="en-IN" dirty="0" smtClean="0"/>
          </a:p>
          <a:p>
            <a:pPr>
              <a:buNone/>
            </a:pPr>
            <a:r>
              <a:rPr lang="en-IN" dirty="0" smtClean="0"/>
              <a:t>(A)</a:t>
            </a:r>
            <a:r>
              <a:rPr lang="en-IN" baseline="30000" dirty="0" smtClean="0"/>
              <a:t>+</a:t>
            </a:r>
            <a:r>
              <a:rPr lang="en-IN" dirty="0" smtClean="0"/>
              <a:t> = { A , C , D }                   // closure of left side of A → CD using set F</a:t>
            </a:r>
          </a:p>
          <a:p>
            <a:pPr>
              <a:buNone/>
            </a:pPr>
            <a:r>
              <a:rPr lang="en-IN" dirty="0" smtClean="0"/>
              <a:t>(E)</a:t>
            </a:r>
            <a:r>
              <a:rPr lang="en-IN" baseline="30000" dirty="0" smtClean="0"/>
              <a:t>+</a:t>
            </a:r>
            <a:r>
              <a:rPr lang="en-IN" dirty="0" smtClean="0"/>
              <a:t> = { A , C , D , E , H }        // closure of left side of E → AH using set F</a:t>
            </a:r>
          </a:p>
          <a:p>
            <a:pPr>
              <a:buNone/>
            </a:pPr>
            <a:r>
              <a:rPr lang="en-IN" b="1" u="sng" dirty="0" smtClean="0"/>
              <a:t>Step-03: </a:t>
            </a:r>
            <a:endParaRPr lang="en-IN" dirty="0" smtClean="0"/>
          </a:p>
          <a:p>
            <a:pPr>
              <a:buNone/>
            </a:pPr>
            <a:r>
              <a:rPr lang="en-IN" dirty="0" smtClean="0"/>
              <a:t>Comparing the results of step-01 and step-02, we find that the functional dependencies of set F can determine all the attributes which have been determined by the functional dependencies of set G.</a:t>
            </a:r>
          </a:p>
          <a:p>
            <a:pPr>
              <a:buNone/>
            </a:pPr>
            <a:r>
              <a:rPr lang="en-IN" dirty="0" smtClean="0"/>
              <a:t>Thus, it means that F covers G and we infer </a:t>
            </a:r>
            <a:r>
              <a:rPr lang="en-IN" b="1" dirty="0" smtClean="0"/>
              <a:t>F ⊇ G</a:t>
            </a:r>
            <a:r>
              <a:rPr lang="en-IN" dirty="0" smtClean="0"/>
              <a:t>.</a:t>
            </a:r>
          </a:p>
          <a:p>
            <a:pPr>
              <a:buNone/>
            </a:pP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a:buNone/>
            </a:pPr>
            <a:r>
              <a:rPr lang="en-IN" b="1" u="sng" dirty="0" smtClean="0"/>
              <a:t>Now let us check whether G covers F (G ⊇ F)-</a:t>
            </a:r>
            <a:endParaRPr lang="en-IN" dirty="0" smtClean="0"/>
          </a:p>
          <a:p>
            <a:pPr>
              <a:buNone/>
            </a:pPr>
            <a:r>
              <a:rPr lang="en-IN" b="1" u="sng" dirty="0" smtClean="0"/>
              <a:t>Step-01: </a:t>
            </a:r>
            <a:endParaRPr lang="en-IN" dirty="0" smtClean="0"/>
          </a:p>
          <a:p>
            <a:pPr>
              <a:buNone/>
            </a:pPr>
            <a:r>
              <a:rPr lang="en-IN" dirty="0" smtClean="0"/>
              <a:t>(A)</a:t>
            </a:r>
            <a:r>
              <a:rPr lang="en-IN" baseline="30000" dirty="0" smtClean="0"/>
              <a:t>+</a:t>
            </a:r>
            <a:r>
              <a:rPr lang="en-IN" dirty="0" smtClean="0"/>
              <a:t> = { A , C , D }                   // closure of left side of A → C using set F</a:t>
            </a:r>
          </a:p>
          <a:p>
            <a:pPr>
              <a:buNone/>
            </a:pPr>
            <a:r>
              <a:rPr lang="en-IN" dirty="0" smtClean="0"/>
              <a:t>(AC)</a:t>
            </a:r>
            <a:r>
              <a:rPr lang="en-IN" baseline="30000" dirty="0" smtClean="0"/>
              <a:t>+</a:t>
            </a:r>
            <a:r>
              <a:rPr lang="en-IN" dirty="0" smtClean="0"/>
              <a:t> = { A , C , D }                // closure of left side of AC → D using set F</a:t>
            </a:r>
          </a:p>
          <a:p>
            <a:pPr>
              <a:buNone/>
            </a:pPr>
            <a:r>
              <a:rPr lang="en-IN" dirty="0" smtClean="0"/>
              <a:t>(E)</a:t>
            </a:r>
            <a:r>
              <a:rPr lang="en-IN" baseline="30000" dirty="0" smtClean="0"/>
              <a:t>+</a:t>
            </a:r>
            <a:r>
              <a:rPr lang="en-IN" dirty="0" smtClean="0"/>
              <a:t> = { A , C , D , E , H }        // closure of left side of E → AD and E → H using set F</a:t>
            </a:r>
          </a:p>
          <a:p>
            <a:pPr>
              <a:buNone/>
            </a:pPr>
            <a:r>
              <a:rPr lang="en-IN" b="1" u="sng" dirty="0" smtClean="0"/>
              <a:t>Step-02: </a:t>
            </a:r>
            <a:endParaRPr lang="en-IN" dirty="0" smtClean="0"/>
          </a:p>
          <a:p>
            <a:pPr>
              <a:buNone/>
            </a:pPr>
            <a:r>
              <a:rPr lang="en-IN" dirty="0" smtClean="0"/>
              <a:t>(A)</a:t>
            </a:r>
            <a:r>
              <a:rPr lang="en-IN" baseline="30000" dirty="0" smtClean="0"/>
              <a:t>+</a:t>
            </a:r>
            <a:r>
              <a:rPr lang="en-IN" dirty="0" smtClean="0"/>
              <a:t> = { A , C , D }                   // closure of left side of A → C using set G</a:t>
            </a:r>
          </a:p>
          <a:p>
            <a:pPr>
              <a:buNone/>
            </a:pPr>
            <a:r>
              <a:rPr lang="en-IN" dirty="0" smtClean="0"/>
              <a:t>(AC)</a:t>
            </a:r>
            <a:r>
              <a:rPr lang="en-IN" baseline="30000" dirty="0" smtClean="0"/>
              <a:t>+</a:t>
            </a:r>
            <a:r>
              <a:rPr lang="en-IN" dirty="0" smtClean="0"/>
              <a:t> = { A , C , D }                // closure of left side of AC → D using set G</a:t>
            </a:r>
          </a:p>
          <a:p>
            <a:pPr>
              <a:buNone/>
            </a:pPr>
            <a:r>
              <a:rPr lang="en-IN" dirty="0" smtClean="0"/>
              <a:t>(E)</a:t>
            </a:r>
            <a:r>
              <a:rPr lang="en-IN" baseline="30000" dirty="0" smtClean="0"/>
              <a:t>+</a:t>
            </a:r>
            <a:r>
              <a:rPr lang="en-IN" dirty="0" smtClean="0"/>
              <a:t> = { A , C , D , E , H }        // closure of left side of E → AD and E → H using set G</a:t>
            </a:r>
          </a:p>
          <a:p>
            <a:pPr>
              <a:buNone/>
            </a:pPr>
            <a:r>
              <a:rPr lang="en-IN" b="1" u="sng" dirty="0" smtClean="0"/>
              <a:t>Step-03: </a:t>
            </a:r>
            <a:endParaRPr lang="en-IN" dirty="0" smtClean="0"/>
          </a:p>
          <a:p>
            <a:pPr>
              <a:buNone/>
            </a:pPr>
            <a:r>
              <a:rPr lang="en-IN" dirty="0" smtClean="0"/>
              <a:t>Comparing the results of step-01 and step-02, we find that the functional dependencies of set G can determine all the attributes which have been determined by the functional dependencies of set F.</a:t>
            </a:r>
          </a:p>
          <a:p>
            <a:pPr>
              <a:buNone/>
            </a:pPr>
            <a:r>
              <a:rPr lang="en-IN" dirty="0" smtClean="0"/>
              <a:t>Thus, it means that G covers F and we infer </a:t>
            </a:r>
            <a:r>
              <a:rPr lang="en-IN" b="1" dirty="0" smtClean="0"/>
              <a:t>G ⊇ F</a:t>
            </a:r>
            <a:r>
              <a:rPr lang="en-IN" dirty="0" smtClean="0"/>
              <a:t>.</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sp>
        <p:nvSpPr>
          <p:cNvPr id="3" name="Content Placeholder 2"/>
          <p:cNvSpPr>
            <a:spLocks noGrp="1"/>
          </p:cNvSpPr>
          <p:nvPr>
            <p:ph idx="1"/>
          </p:nvPr>
        </p:nvSpPr>
        <p:spPr/>
        <p:txBody>
          <a:bodyPr/>
          <a:lstStyle/>
          <a:p>
            <a:r>
              <a:rPr lang="en-US" dirty="0" smtClean="0"/>
              <a:t>Reducing the redundant information in tuples</a:t>
            </a:r>
          </a:p>
          <a:p>
            <a:pPr lvl="1"/>
            <a:r>
              <a:rPr lang="en-US" dirty="0"/>
              <a:t>Mixing attributes of multiple entities may cause problems</a:t>
            </a:r>
          </a:p>
          <a:p>
            <a:pPr lvl="1"/>
            <a:r>
              <a:rPr lang="en-US" dirty="0"/>
              <a:t>Information is stored redundantly wasting </a:t>
            </a:r>
            <a:r>
              <a:rPr lang="en-US" dirty="0" smtClean="0"/>
              <a:t>storage</a:t>
            </a:r>
          </a:p>
          <a:p>
            <a:r>
              <a:rPr lang="en-US" dirty="0" smtClean="0"/>
              <a:t>Which one is better design choice</a:t>
            </a:r>
          </a:p>
          <a:p>
            <a:pPr marL="514350" indent="-514350">
              <a:buFont typeface="+mj-lt"/>
              <a:buAutoNum type="arabicPeriod"/>
            </a:pPr>
            <a:r>
              <a:rPr lang="en-US" dirty="0" smtClean="0"/>
              <a:t>Two schema Employee and Department</a:t>
            </a:r>
          </a:p>
          <a:p>
            <a:pPr marL="514350" indent="-514350">
              <a:buFont typeface="+mj-lt"/>
              <a:buAutoNum type="arabicPeriod"/>
            </a:pPr>
            <a:r>
              <a:rPr lang="en-US" dirty="0" smtClean="0"/>
              <a:t>One schema Emp_dept</a:t>
            </a:r>
            <a:endParaRPr lang="en-US" dirty="0"/>
          </a:p>
          <a:p>
            <a:pPr lvl="1"/>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b="1" u="sng" dirty="0" smtClean="0"/>
              <a:t>Now let us check whether both F and G covers each other (F = G)-</a:t>
            </a:r>
            <a:endParaRPr lang="en-IN" dirty="0" smtClean="0"/>
          </a:p>
          <a:p>
            <a:pPr>
              <a:buNone/>
            </a:pPr>
            <a:r>
              <a:rPr lang="en-IN" dirty="0" smtClean="0"/>
              <a:t>From above, we can infer that both </a:t>
            </a:r>
            <a:r>
              <a:rPr lang="en-IN" b="1" dirty="0" smtClean="0"/>
              <a:t>F ⊇ G </a:t>
            </a:r>
            <a:r>
              <a:rPr lang="en-IN" dirty="0" smtClean="0"/>
              <a:t>and</a:t>
            </a:r>
            <a:r>
              <a:rPr lang="en-IN" b="1" dirty="0" smtClean="0"/>
              <a:t> G ⊇ F </a:t>
            </a:r>
            <a:r>
              <a:rPr lang="en-IN" dirty="0" smtClean="0"/>
              <a:t>holds true.</a:t>
            </a:r>
          </a:p>
          <a:p>
            <a:pPr>
              <a:buNone/>
            </a:pPr>
            <a:r>
              <a:rPr lang="en-IN" dirty="0" smtClean="0"/>
              <a:t>So, we can conclude that both F and G covers each other i.e. </a:t>
            </a:r>
            <a:r>
              <a:rPr lang="en-IN" b="1" dirty="0" smtClean="0"/>
              <a:t>F = G</a:t>
            </a:r>
            <a:r>
              <a:rPr lang="en-IN" dirty="0" smtClean="0"/>
              <a:t>.</a:t>
            </a:r>
          </a:p>
          <a:p>
            <a:pPr>
              <a:buNone/>
            </a:pPr>
            <a:r>
              <a:rPr lang="en-IN" dirty="0" smtClean="0"/>
              <a:t>Therefore, Option (D) is correct.</a:t>
            </a:r>
          </a:p>
          <a:p>
            <a:pPr>
              <a:buNone/>
            </a:pP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Example(Equivalence of Sets of FDs…)</a:t>
            </a:r>
            <a:endParaRPr lang="en-IN" dirty="0"/>
          </a:p>
        </p:txBody>
      </p:sp>
      <p:sp>
        <p:nvSpPr>
          <p:cNvPr id="3" name="Content Placeholder 2"/>
          <p:cNvSpPr>
            <a:spLocks noGrp="1"/>
          </p:cNvSpPr>
          <p:nvPr>
            <p:ph idx="1"/>
          </p:nvPr>
        </p:nvSpPr>
        <p:spPr/>
        <p:txBody>
          <a:bodyPr/>
          <a:lstStyle/>
          <a:p>
            <a:r>
              <a:rPr lang="en-US" dirty="0" smtClean="0"/>
              <a:t>Find given set of FD’s are equivalent or not.</a:t>
            </a:r>
          </a:p>
          <a:p>
            <a:pPr lvl="1">
              <a:buNone/>
            </a:pPr>
            <a:r>
              <a:rPr lang="en-US" sz="1800" dirty="0" smtClean="0"/>
              <a:t>F={A-&gt;C,AC-&gt;D,E-&gt;AD,E-&gt;H} ,G={A-&gt;CD,E-&gt;AH}</a:t>
            </a:r>
          </a:p>
          <a:p>
            <a:pPr>
              <a:buNone/>
            </a:pPr>
            <a:endParaRPr lang="en-US" sz="1800" dirty="0" smtClean="0"/>
          </a:p>
          <a:p>
            <a:pPr lvl="1">
              <a:buNone/>
            </a:pPr>
            <a:endParaRPr lang="en-IN" sz="18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Example(Equivalence of Sets of FDs…)</a:t>
            </a:r>
            <a:endParaRPr lang="en-IN" dirty="0"/>
          </a:p>
        </p:txBody>
      </p:sp>
      <p:sp>
        <p:nvSpPr>
          <p:cNvPr id="3" name="Content Placeholder 2"/>
          <p:cNvSpPr>
            <a:spLocks noGrp="1"/>
          </p:cNvSpPr>
          <p:nvPr>
            <p:ph idx="1"/>
          </p:nvPr>
        </p:nvSpPr>
        <p:spPr/>
        <p:txBody>
          <a:bodyPr/>
          <a:lstStyle/>
          <a:p>
            <a:r>
              <a:rPr lang="en-US" dirty="0" smtClean="0"/>
              <a:t>Find given set of FD’s are equivalent or not.</a:t>
            </a:r>
          </a:p>
          <a:p>
            <a:pPr lvl="1">
              <a:buNone/>
            </a:pPr>
            <a:r>
              <a:rPr lang="en-US" sz="1800" dirty="0" smtClean="0"/>
              <a:t>F={A-&gt;BC,C-&gt;D} ,    G={A-&gt;B,B-&gt;C,C-&gt;D}</a:t>
            </a:r>
          </a:p>
          <a:p>
            <a:pPr>
              <a:buNone/>
            </a:pPr>
            <a:endParaRPr lang="en-US" sz="1800" dirty="0" smtClean="0"/>
          </a:p>
          <a:p>
            <a:pPr lvl="1">
              <a:buNone/>
            </a:pPr>
            <a:endParaRPr lang="en-IN" sz="1800" dirty="0" smtClean="0"/>
          </a:p>
          <a:p>
            <a:pPr>
              <a:buNone/>
            </a:pPr>
            <a:endParaRPr lang="en-IN"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Canonical Cover/Minimal Set of FD’s</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Cover…</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Sets of functional dependencies may have redundant dependencies that can be inferred from the others</a:t>
            </a:r>
          </a:p>
          <a:p>
            <a:pPr lvl="1"/>
            <a:r>
              <a:rPr lang="en-US" dirty="0" smtClean="0"/>
              <a:t>For example:  </a:t>
            </a:r>
            <a:r>
              <a:rPr lang="en-US" i="1" dirty="0" smtClean="0"/>
              <a:t>A </a:t>
            </a:r>
            <a:r>
              <a:rPr lang="en-US" dirty="0" smtClean="0">
                <a:sym typeface="Symbol" pitchFamily="18" charset="2"/>
              </a:rPr>
              <a:t></a:t>
            </a:r>
            <a:r>
              <a:rPr lang="en-US" i="1" dirty="0" smtClean="0"/>
              <a:t> C</a:t>
            </a:r>
            <a:r>
              <a:rPr lang="en-US" dirty="0" smtClean="0"/>
              <a:t> is redundant in:   {</a:t>
            </a:r>
            <a:r>
              <a:rPr lang="en-US" i="1" dirty="0" smtClean="0"/>
              <a:t>A</a:t>
            </a:r>
            <a:r>
              <a:rPr lang="en-US" dirty="0" smtClean="0"/>
              <a:t>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a:t>
            </a:r>
          </a:p>
          <a:p>
            <a:pPr lvl="1"/>
            <a:r>
              <a:rPr lang="en-US" dirty="0" smtClean="0"/>
              <a:t>Parts of a functional dependency may be redundant</a:t>
            </a:r>
          </a:p>
          <a:p>
            <a:pPr lvl="2"/>
            <a:r>
              <a:rPr lang="en-US" dirty="0" smtClean="0"/>
              <a:t>E.g.: on RHS:   {</a:t>
            </a:r>
            <a:r>
              <a:rPr lang="en-US" i="1" dirty="0" smtClean="0"/>
              <a:t>A</a:t>
            </a:r>
            <a:r>
              <a:rPr lang="en-US" dirty="0" smtClean="0"/>
              <a:t>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a:t>
            </a:r>
            <a:r>
              <a:rPr lang="en-US" dirty="0" smtClean="0"/>
              <a:t> </a:t>
            </a:r>
            <a:r>
              <a:rPr lang="en-US" dirty="0" smtClean="0">
                <a:sym typeface="Symbol" pitchFamily="18" charset="2"/>
              </a:rPr>
              <a:t></a:t>
            </a:r>
            <a:r>
              <a:rPr lang="en-US" dirty="0" smtClean="0"/>
              <a:t> </a:t>
            </a:r>
            <a:r>
              <a:rPr lang="en-US" i="1" dirty="0" smtClean="0"/>
              <a:t>CD</a:t>
            </a:r>
            <a:r>
              <a:rPr lang="en-US" dirty="0" smtClean="0"/>
              <a:t>}  can be simplified to </a:t>
            </a:r>
            <a:br>
              <a:rPr lang="en-US" dirty="0" smtClean="0"/>
            </a:br>
            <a:r>
              <a:rPr lang="en-US" dirty="0" smtClean="0"/>
              <a:t>                         {</a:t>
            </a:r>
            <a:r>
              <a:rPr lang="en-US" i="1" dirty="0" smtClean="0"/>
              <a:t>A</a:t>
            </a:r>
            <a:r>
              <a:rPr lang="en-US" dirty="0" smtClean="0"/>
              <a:t> </a:t>
            </a:r>
            <a:r>
              <a:rPr lang="en-US" dirty="0" smtClean="0">
                <a:sym typeface="Symbol" pitchFamily="18" charset="2"/>
              </a:rPr>
              <a:t></a:t>
            </a:r>
            <a:r>
              <a:rPr lang="en-US" i="1" dirty="0" smtClean="0"/>
              <a:t> 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a:t>
            </a:r>
            <a:r>
              <a:rPr lang="en-US" dirty="0" smtClean="0"/>
              <a:t> </a:t>
            </a:r>
            <a:r>
              <a:rPr lang="en-US" dirty="0" smtClean="0">
                <a:sym typeface="Symbol" pitchFamily="18" charset="2"/>
              </a:rPr>
              <a:t></a:t>
            </a:r>
            <a:r>
              <a:rPr lang="en-US" dirty="0" smtClean="0"/>
              <a:t> </a:t>
            </a:r>
            <a:r>
              <a:rPr lang="en-US" i="1" dirty="0" smtClean="0"/>
              <a:t>D</a:t>
            </a:r>
            <a:r>
              <a:rPr lang="en-US" dirty="0" smtClean="0"/>
              <a:t>} </a:t>
            </a:r>
          </a:p>
          <a:p>
            <a:pPr lvl="2"/>
            <a:r>
              <a:rPr lang="en-US" dirty="0" smtClean="0"/>
              <a:t>E.g.: on LHS:    {A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AC</a:t>
            </a:r>
            <a:r>
              <a:rPr lang="en-US" dirty="0" smtClean="0"/>
              <a:t> </a:t>
            </a:r>
            <a:r>
              <a:rPr lang="en-US" dirty="0" smtClean="0">
                <a:sym typeface="Symbol" pitchFamily="18" charset="2"/>
              </a:rPr>
              <a:t></a:t>
            </a:r>
            <a:r>
              <a:rPr lang="en-US" dirty="0" smtClean="0"/>
              <a:t> </a:t>
            </a:r>
            <a:r>
              <a:rPr lang="en-US" i="1" dirty="0" smtClean="0"/>
              <a:t>D</a:t>
            </a:r>
            <a:r>
              <a:rPr lang="en-US" dirty="0" smtClean="0"/>
              <a:t>}  can be simplified to </a:t>
            </a:r>
            <a:br>
              <a:rPr lang="en-US" dirty="0" smtClean="0"/>
            </a:br>
            <a:r>
              <a:rPr lang="en-US" dirty="0" smtClean="0"/>
              <a:t>                         {A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a:t>
            </a:r>
            <a:r>
              <a:rPr lang="en-US" dirty="0" smtClean="0"/>
              <a:t> </a:t>
            </a:r>
            <a:r>
              <a:rPr lang="en-US" dirty="0" smtClean="0">
                <a:sym typeface="Symbol" pitchFamily="18" charset="2"/>
              </a:rPr>
              <a:t></a:t>
            </a:r>
            <a:r>
              <a:rPr lang="en-US" dirty="0" smtClean="0"/>
              <a:t> </a:t>
            </a:r>
            <a:r>
              <a:rPr lang="en-US" i="1" dirty="0" smtClean="0"/>
              <a:t>D</a:t>
            </a:r>
            <a:r>
              <a:rPr lang="en-US" dirty="0" smtClean="0"/>
              <a:t>} </a:t>
            </a:r>
          </a:p>
          <a:p>
            <a:r>
              <a:rPr lang="en-US" dirty="0" smtClean="0"/>
              <a:t>a canonical cover of F is a “minimal” set of functional dependencies equivalent to F, having no redundant dependencies or redundant parts of dependencies </a:t>
            </a:r>
          </a:p>
          <a:p>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Cover…</a:t>
            </a:r>
            <a:endParaRPr lang="en-IN" dirty="0"/>
          </a:p>
        </p:txBody>
      </p:sp>
      <p:sp>
        <p:nvSpPr>
          <p:cNvPr id="3" name="Content Placeholder 2"/>
          <p:cNvSpPr>
            <a:spLocks noGrp="1"/>
          </p:cNvSpPr>
          <p:nvPr>
            <p:ph idx="1"/>
          </p:nvPr>
        </p:nvSpPr>
        <p:spPr/>
        <p:txBody>
          <a:bodyPr>
            <a:normAutofit/>
          </a:bodyPr>
          <a:lstStyle/>
          <a:p>
            <a:pPr marL="533400" indent="-533400"/>
            <a:r>
              <a:rPr lang="en-US" sz="2000" dirty="0" smtClean="0"/>
              <a:t>A set of FDs is </a:t>
            </a:r>
            <a:r>
              <a:rPr lang="en-US" sz="2000" b="1" dirty="0" smtClean="0"/>
              <a:t>Canonical</a:t>
            </a:r>
            <a:r>
              <a:rPr lang="en-US" sz="2000" dirty="0" smtClean="0"/>
              <a:t> if it satisfies the following conditions:</a:t>
            </a:r>
          </a:p>
          <a:p>
            <a:pPr marL="533400" indent="-533400">
              <a:buFont typeface="Wingdings" pitchFamily="2" charset="2"/>
              <a:buAutoNum type="arabicParenBoth"/>
            </a:pPr>
            <a:r>
              <a:rPr lang="en-US" sz="2000" dirty="0" smtClean="0"/>
              <a:t>Every dependency in F has a single attribute for its RHS.</a:t>
            </a:r>
          </a:p>
          <a:p>
            <a:pPr marL="533400" indent="-533400">
              <a:buFont typeface="Wingdings" pitchFamily="2" charset="2"/>
              <a:buAutoNum type="arabicParenBoth"/>
            </a:pPr>
            <a:r>
              <a:rPr lang="en-US" sz="2000" dirty="0" smtClean="0"/>
              <a:t>For each functional dependency X-&gt;A in F</a:t>
            </a:r>
          </a:p>
          <a:p>
            <a:pPr marL="1333500" lvl="2" indent="-533400">
              <a:buNone/>
            </a:pPr>
            <a:r>
              <a:rPr lang="en-US" sz="2000" dirty="0" smtClean="0"/>
              <a:t>For each attribute B that is an element of X</a:t>
            </a:r>
          </a:p>
          <a:p>
            <a:pPr marL="1790700" lvl="3" indent="-533400">
              <a:buNone/>
            </a:pPr>
            <a:r>
              <a:rPr lang="en-US" sz="2000" dirty="0" smtClean="0"/>
              <a:t>If{{F-{X-&gt;A}} U { (X-{B})-&gt;A}} is equivalent to F</a:t>
            </a:r>
          </a:p>
          <a:p>
            <a:pPr marL="2247900" lvl="4" indent="-533400">
              <a:buNone/>
            </a:pPr>
            <a:r>
              <a:rPr lang="en-US" dirty="0" smtClean="0"/>
              <a:t>Then replace X-&gt;A with (X-{B})-&gt;A in F</a:t>
            </a:r>
          </a:p>
          <a:p>
            <a:pPr marL="2247900" lvl="4" indent="-533400">
              <a:buNone/>
            </a:pPr>
            <a:endParaRPr lang="en-US" sz="1200" dirty="0" smtClean="0"/>
          </a:p>
          <a:p>
            <a:pPr marL="533400" indent="-533400">
              <a:buFont typeface="Wingdings" pitchFamily="2" charset="2"/>
              <a:buAutoNum type="arabicParenBoth"/>
            </a:pPr>
            <a:r>
              <a:rPr lang="en-US" sz="2000" dirty="0" smtClean="0"/>
              <a:t>For each remaining functional dependency X-&gt;A in F</a:t>
            </a:r>
          </a:p>
          <a:p>
            <a:pPr marL="1333500" lvl="2" indent="-533400">
              <a:buNone/>
            </a:pPr>
            <a:r>
              <a:rPr lang="en-US" sz="2000" dirty="0" smtClean="0"/>
              <a:t>If {F-{X-&gt;A}} is equivalent to F,</a:t>
            </a:r>
          </a:p>
          <a:p>
            <a:pPr marL="1790700" lvl="3" indent="-533400">
              <a:buNone/>
            </a:pPr>
            <a:r>
              <a:rPr lang="en-US" sz="2000" dirty="0" smtClean="0"/>
              <a:t>Then remove X-&gt;A from F</a:t>
            </a:r>
          </a:p>
          <a:p>
            <a:pPr marL="533400" indent="-533400">
              <a:buFont typeface="Wingdings" pitchFamily="2" charset="2"/>
              <a:buNone/>
            </a:pPr>
            <a:endParaRPr lang="en-US" sz="2000" dirty="0" smtClean="0"/>
          </a:p>
          <a:p>
            <a:endParaRPr lang="en-IN"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Cover…</a:t>
            </a:r>
            <a:endParaRPr lang="en-IN" dirty="0"/>
          </a:p>
        </p:txBody>
      </p:sp>
      <p:sp>
        <p:nvSpPr>
          <p:cNvPr id="3" name="Content Placeholder 2"/>
          <p:cNvSpPr>
            <a:spLocks noGrp="1"/>
          </p:cNvSpPr>
          <p:nvPr>
            <p:ph idx="1"/>
          </p:nvPr>
        </p:nvSpPr>
        <p:spPr/>
        <p:txBody>
          <a:bodyPr>
            <a:normAutofit/>
          </a:bodyPr>
          <a:lstStyle/>
          <a:p>
            <a:r>
              <a:rPr lang="en-US" sz="2400" dirty="0" smtClean="0"/>
              <a:t>Procedure to find minimal set:</a:t>
            </a:r>
          </a:p>
          <a:p>
            <a:pPr marL="514350" indent="-514350">
              <a:buFont typeface="+mj-lt"/>
              <a:buAutoNum type="arabicPeriod"/>
            </a:pPr>
            <a:r>
              <a:rPr lang="en-US" sz="2400" dirty="0" smtClean="0"/>
              <a:t>Split the FDs such that RHS contain single attribute.</a:t>
            </a:r>
            <a:r>
              <a:rPr lang="en-IN" sz="2400" dirty="0" smtClean="0"/>
              <a:t> Ex:  A</a:t>
            </a:r>
            <a:r>
              <a:rPr lang="en-IN" sz="2400" dirty="0" smtClean="0">
                <a:sym typeface="Wingdings" pitchFamily="2" charset="2"/>
              </a:rPr>
              <a:t>BC  =&gt;    AB and AC</a:t>
            </a:r>
          </a:p>
          <a:p>
            <a:pPr marL="514350" indent="-514350">
              <a:buFont typeface="+mj-lt"/>
              <a:buAutoNum type="arabicPeriod"/>
            </a:pPr>
            <a:r>
              <a:rPr lang="en-US" sz="2400" dirty="0" smtClean="0">
                <a:sym typeface="Wingdings" pitchFamily="2" charset="2"/>
              </a:rPr>
              <a:t>Find the redundant FDs and delete them from the set. </a:t>
            </a:r>
          </a:p>
          <a:p>
            <a:pPr marL="914400" lvl="1" indent="-514350">
              <a:buNone/>
            </a:pPr>
            <a:r>
              <a:rPr lang="en-US" sz="2400" dirty="0" smtClean="0">
                <a:sym typeface="Wingdings" pitchFamily="2" charset="2"/>
              </a:rPr>
              <a:t>Ex: {</a:t>
            </a:r>
            <a:r>
              <a:rPr lang="en-IN" sz="2400" dirty="0" smtClean="0">
                <a:sym typeface="Wingdings" pitchFamily="2" charset="2"/>
              </a:rPr>
              <a:t>AB, BC, AC</a:t>
            </a:r>
            <a:r>
              <a:rPr lang="en-US" sz="2400" dirty="0" smtClean="0">
                <a:sym typeface="Wingdings" pitchFamily="2" charset="2"/>
              </a:rPr>
              <a:t>} =&gt; {</a:t>
            </a:r>
            <a:r>
              <a:rPr lang="en-IN" sz="2400" dirty="0" smtClean="0">
                <a:sym typeface="Wingdings" pitchFamily="2" charset="2"/>
              </a:rPr>
              <a:t>AB, BC</a:t>
            </a:r>
            <a:r>
              <a:rPr lang="en-US" sz="2400" dirty="0" smtClean="0">
                <a:sym typeface="Wingdings" pitchFamily="2" charset="2"/>
              </a:rPr>
              <a:t>}</a:t>
            </a:r>
          </a:p>
          <a:p>
            <a:pPr marL="514350" indent="-514350">
              <a:buFont typeface="+mj-lt"/>
              <a:buAutoNum type="arabicPeriod"/>
            </a:pPr>
            <a:r>
              <a:rPr lang="en-US" sz="2400" dirty="0" smtClean="0">
                <a:sym typeface="Wingdings" pitchFamily="2" charset="2"/>
              </a:rPr>
              <a:t>Find the redundant attributes on LHS and delete them.</a:t>
            </a:r>
          </a:p>
          <a:p>
            <a:pPr marL="914400" lvl="1" indent="-514350">
              <a:buNone/>
            </a:pPr>
            <a:r>
              <a:rPr lang="en-US" sz="2400" dirty="0" smtClean="0">
                <a:sym typeface="Wingdings" pitchFamily="2" charset="2"/>
              </a:rPr>
              <a:t>Ex: </a:t>
            </a:r>
            <a:r>
              <a:rPr lang="en-IN" sz="2400" dirty="0" smtClean="0">
                <a:sym typeface="Wingdings" pitchFamily="2" charset="2"/>
              </a:rPr>
              <a:t>ABC ,   A  can be deleted if B</a:t>
            </a:r>
            <a:r>
              <a:rPr lang="en-IN" sz="2400" baseline="30000" dirty="0" smtClean="0">
                <a:sym typeface="Wingdings" pitchFamily="2" charset="2"/>
              </a:rPr>
              <a:t>+</a:t>
            </a:r>
            <a:r>
              <a:rPr lang="en-IN" sz="2400" dirty="0" smtClean="0">
                <a:sym typeface="Wingdings" pitchFamily="2" charset="2"/>
              </a:rPr>
              <a:t> contains A.</a:t>
            </a:r>
            <a:endParaRPr lang="en-US" sz="2400" dirty="0" smtClean="0">
              <a:sym typeface="Wingdings" pitchFamily="2"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Example(Canonical Cover…)</a:t>
            </a:r>
            <a:endParaRPr lang="en-IN" dirty="0"/>
          </a:p>
        </p:txBody>
      </p:sp>
      <p:sp>
        <p:nvSpPr>
          <p:cNvPr id="3" name="Content Placeholder 2"/>
          <p:cNvSpPr>
            <a:spLocks noGrp="1"/>
          </p:cNvSpPr>
          <p:nvPr>
            <p:ph idx="1"/>
          </p:nvPr>
        </p:nvSpPr>
        <p:spPr/>
        <p:txBody>
          <a:bodyPr>
            <a:normAutofit lnSpcReduction="10000"/>
          </a:bodyPr>
          <a:lstStyle/>
          <a:p>
            <a:pPr>
              <a:tabLst>
                <a:tab pos="684213" algn="l"/>
                <a:tab pos="2917825" algn="l"/>
              </a:tabLst>
            </a:pPr>
            <a:r>
              <a:rPr lang="en-US" sz="1600" i="1" dirty="0" smtClean="0"/>
              <a:t>R </a:t>
            </a:r>
            <a:r>
              <a:rPr lang="en-US" sz="1600" dirty="0" smtClean="0"/>
              <a:t>= (</a:t>
            </a:r>
            <a:r>
              <a:rPr lang="en-US" sz="1600" i="1" dirty="0" smtClean="0"/>
              <a:t>A, B, C,D,E,H)</a:t>
            </a:r>
            <a:br>
              <a:rPr lang="en-US" sz="1600" i="1" dirty="0" smtClean="0"/>
            </a:br>
            <a:r>
              <a:rPr lang="en-US" sz="1600" i="1" dirty="0" smtClean="0"/>
              <a:t>F = {A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a:t>
            </a:r>
            <a:br>
              <a:rPr lang="en-US" sz="1600" i="1" dirty="0" smtClean="0">
                <a:sym typeface="Monotype Sorts" pitchFamily="2" charset="2"/>
              </a:rPr>
            </a:br>
            <a:r>
              <a:rPr lang="en-US" sz="1600" i="1" dirty="0" smtClean="0">
                <a:sym typeface="Monotype Sorts" pitchFamily="2" charset="2"/>
              </a:rPr>
              <a:t>	  AC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a:t>
            </a:r>
            <a:br>
              <a:rPr lang="en-US" sz="1600" i="1" dirty="0" smtClean="0">
                <a:sym typeface="Monotype Sorts" pitchFamily="2" charset="2"/>
              </a:rPr>
            </a:br>
            <a:r>
              <a:rPr lang="en-US" sz="1600" i="1" dirty="0" smtClean="0">
                <a:sym typeface="Monotype Sorts" pitchFamily="2" charset="2"/>
              </a:rPr>
              <a:t>	  E</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AD</a:t>
            </a:r>
            <a:r>
              <a:rPr lang="en-US" sz="1600" dirty="0" smtClean="0">
                <a:sym typeface="Monotype Sorts" pitchFamily="2" charset="2"/>
              </a:rPr>
              <a:t/>
            </a:r>
            <a:br>
              <a:rPr lang="en-US" sz="1600" dirty="0" smtClean="0">
                <a:sym typeface="Monotype Sorts" pitchFamily="2" charset="2"/>
              </a:rPr>
            </a:br>
            <a:r>
              <a:rPr lang="en-US" sz="1600" dirty="0" smtClean="0">
                <a:sym typeface="Monotype Sorts" pitchFamily="2" charset="2"/>
              </a:rPr>
              <a:t>	</a:t>
            </a:r>
            <a:r>
              <a:rPr lang="en-US" sz="1600" i="1" dirty="0" smtClean="0">
                <a:sym typeface="Monotype Sorts" pitchFamily="2" charset="2"/>
              </a:rPr>
              <a:t>E</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a:t>
            </a:r>
            <a:r>
              <a:rPr lang="en-US" sz="1600" dirty="0" smtClean="0">
                <a:sym typeface="Monotype Sorts" pitchFamily="2" charset="2"/>
              </a:rPr>
              <a:t>}</a:t>
            </a:r>
          </a:p>
          <a:p>
            <a:r>
              <a:rPr lang="en-US" sz="1800" dirty="0" smtClean="0"/>
              <a:t>Find minimal cover</a:t>
            </a:r>
          </a:p>
          <a:p>
            <a:r>
              <a:rPr lang="en-US" sz="1800" dirty="0" smtClean="0"/>
              <a:t>Step 1: Split RHS i.e. </a:t>
            </a:r>
            <a:r>
              <a:rPr lang="en-US" sz="1800" i="1" dirty="0" smtClean="0"/>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,AC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D, E</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A, E</a:t>
            </a:r>
            <a:r>
              <a:rPr lang="en-US" sz="1800" dirty="0" smtClean="0">
                <a:sym typeface="Symbol" pitchFamily="18" charset="2"/>
              </a:rPr>
              <a:t> </a:t>
            </a:r>
            <a:r>
              <a:rPr lang="en-US" sz="1800" i="1" dirty="0" smtClean="0">
                <a:sym typeface="Monotype Sorts" pitchFamily="2" charset="2"/>
              </a:rPr>
              <a:t>D, E</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t> </a:t>
            </a:r>
          </a:p>
          <a:p>
            <a:r>
              <a:rPr lang="en-US" sz="1800" dirty="0" smtClean="0"/>
              <a:t>Step 2: Delete redundant FDs</a:t>
            </a:r>
          </a:p>
          <a:p>
            <a:pPr lvl="1"/>
            <a:r>
              <a:rPr lang="en-US" sz="1600" dirty="0" smtClean="0"/>
              <a:t>Redundant FD is </a:t>
            </a:r>
            <a:r>
              <a:rPr lang="en-US" sz="1600" i="1" dirty="0" smtClean="0">
                <a:sym typeface="Monotype Sorts" pitchFamily="2" charset="2"/>
              </a:rPr>
              <a:t>E</a:t>
            </a:r>
            <a:r>
              <a:rPr lang="en-US" sz="1600" dirty="0" smtClean="0">
                <a:sym typeface="Symbol" pitchFamily="18" charset="2"/>
              </a:rPr>
              <a:t>D remove it</a:t>
            </a:r>
          </a:p>
          <a:p>
            <a:pPr lvl="1"/>
            <a:r>
              <a:rPr lang="en-US" sz="1600" dirty="0" smtClean="0"/>
              <a:t> </a:t>
            </a:r>
            <a:r>
              <a:rPr lang="en-US" sz="1600" i="1" dirty="0" smtClean="0"/>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 ,AC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 E</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 , E</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a:t>
            </a:r>
            <a:endParaRPr lang="en-US" sz="1600" dirty="0" smtClean="0"/>
          </a:p>
          <a:p>
            <a:r>
              <a:rPr lang="en-US" sz="1800" dirty="0" smtClean="0"/>
              <a:t>Step 3: Redundant attribute on LHS</a:t>
            </a:r>
          </a:p>
          <a:p>
            <a:pPr lvl="1"/>
            <a:r>
              <a:rPr lang="en-US" sz="1600" dirty="0" smtClean="0"/>
              <a:t>Only </a:t>
            </a:r>
            <a:r>
              <a:rPr lang="en-US" sz="1600" i="1" dirty="0" smtClean="0">
                <a:sym typeface="Monotype Sorts" pitchFamily="2" charset="2"/>
              </a:rPr>
              <a:t>AC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 </a:t>
            </a:r>
            <a:r>
              <a:rPr lang="en-US" sz="1600" dirty="0" smtClean="0">
                <a:sym typeface="Monotype Sorts" pitchFamily="2" charset="2"/>
              </a:rPr>
              <a:t>have two attributes on LHS</a:t>
            </a:r>
            <a:r>
              <a:rPr lang="en-US" sz="1600" dirty="0" smtClean="0"/>
              <a:t>  </a:t>
            </a:r>
          </a:p>
          <a:p>
            <a:pPr lvl="1"/>
            <a:r>
              <a:rPr lang="en-US" sz="1600" dirty="0" smtClean="0"/>
              <a:t>C is redundant </a:t>
            </a:r>
          </a:p>
          <a:p>
            <a:pPr lvl="1"/>
            <a:r>
              <a:rPr lang="en-US" sz="1600" dirty="0" smtClean="0"/>
              <a:t> </a:t>
            </a:r>
            <a:r>
              <a:rPr lang="en-US" sz="1600" i="1" dirty="0" smtClean="0"/>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 ,A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 E</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 , E</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a:t>
            </a:r>
          </a:p>
          <a:p>
            <a:pPr lvl="1"/>
            <a:r>
              <a:rPr lang="en-US" sz="1600" dirty="0" smtClean="0"/>
              <a:t> </a:t>
            </a:r>
            <a:r>
              <a:rPr lang="en-US" sz="1600" i="1" dirty="0" smtClean="0"/>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CD, E</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AH</a:t>
            </a:r>
          </a:p>
          <a:p>
            <a:r>
              <a:rPr lang="en-US" sz="1800" dirty="0" smtClean="0">
                <a:sym typeface="Monotype Sorts" pitchFamily="2" charset="2"/>
              </a:rPr>
              <a:t>Minimal cover of F is</a:t>
            </a:r>
            <a:r>
              <a:rPr lang="en-US" sz="1800" i="1" dirty="0" smtClean="0">
                <a:sym typeface="Monotype Sorts" pitchFamily="2" charset="2"/>
              </a:rPr>
              <a:t> </a:t>
            </a:r>
            <a:r>
              <a:rPr lang="en-US" sz="1800" i="1" dirty="0" smtClean="0"/>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CD, E</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AH </a:t>
            </a:r>
            <a:endParaRPr lang="en-US" sz="1800" dirty="0" smtClean="0"/>
          </a:p>
          <a:p>
            <a:pPr lvl="1"/>
            <a:endParaRPr lang="en-US" sz="1600" dirty="0" smtClean="0"/>
          </a:p>
          <a:p>
            <a:pPr lvl="1"/>
            <a:endParaRPr lang="en-IN" sz="1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Example(Canonical Cover…)</a:t>
            </a:r>
            <a:endParaRPr lang="en-IN" dirty="0"/>
          </a:p>
        </p:txBody>
      </p:sp>
      <p:sp>
        <p:nvSpPr>
          <p:cNvPr id="3" name="Content Placeholder 2"/>
          <p:cNvSpPr>
            <a:spLocks noGrp="1"/>
          </p:cNvSpPr>
          <p:nvPr>
            <p:ph idx="1"/>
          </p:nvPr>
        </p:nvSpPr>
        <p:spPr/>
        <p:txBody>
          <a:bodyPr>
            <a:normAutofit/>
          </a:bodyPr>
          <a:lstStyle/>
          <a:p>
            <a:pPr>
              <a:buFont typeface="+mj-lt"/>
              <a:buAutoNum type="arabicPeriod"/>
              <a:tabLst>
                <a:tab pos="684213" algn="l"/>
                <a:tab pos="2917825" algn="l"/>
              </a:tabLst>
            </a:pPr>
            <a:r>
              <a:rPr lang="en-US" sz="1600" i="1" dirty="0" smtClean="0"/>
              <a:t>R </a:t>
            </a:r>
            <a:r>
              <a:rPr lang="en-US" sz="1600" dirty="0" smtClean="0"/>
              <a:t>= (</a:t>
            </a:r>
            <a:r>
              <a:rPr lang="en-US" sz="1600" i="1" dirty="0" smtClean="0"/>
              <a:t>A, B, C,D)</a:t>
            </a:r>
            <a:br>
              <a:rPr lang="en-US" sz="1600" i="1" dirty="0" smtClean="0"/>
            </a:br>
            <a:r>
              <a:rPr lang="en-US" sz="1600" i="1" dirty="0" smtClean="0"/>
              <a:t>F = {A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a:t>
            </a:r>
            <a:br>
              <a:rPr lang="en-US" sz="1600" i="1" dirty="0" smtClean="0">
                <a:sym typeface="Monotype Sorts" pitchFamily="2" charset="2"/>
              </a:rPr>
            </a:br>
            <a:r>
              <a:rPr lang="en-US" sz="1600" i="1" dirty="0" smtClean="0">
                <a:sym typeface="Monotype Sorts" pitchFamily="2" charset="2"/>
              </a:rPr>
              <a:t>	  C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a:t>
            </a:r>
            <a:br>
              <a:rPr lang="en-US" sz="1600" i="1" dirty="0" smtClean="0">
                <a:sym typeface="Monotype Sorts" pitchFamily="2" charset="2"/>
              </a:rPr>
            </a:br>
            <a:r>
              <a:rPr lang="en-US" sz="1600" i="1" dirty="0" smtClean="0">
                <a:sym typeface="Monotype Sorts" pitchFamily="2" charset="2"/>
              </a:rPr>
              <a:t>	  D</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ABC</a:t>
            </a:r>
            <a:r>
              <a:rPr lang="en-US" sz="1600" dirty="0" smtClean="0">
                <a:sym typeface="Monotype Sorts" pitchFamily="2" charset="2"/>
              </a:rPr>
              <a:t/>
            </a:r>
            <a:br>
              <a:rPr lang="en-US" sz="1600" dirty="0" smtClean="0">
                <a:sym typeface="Monotype Sorts" pitchFamily="2" charset="2"/>
              </a:rPr>
            </a:br>
            <a:r>
              <a:rPr lang="en-US" sz="1600" dirty="0" smtClean="0">
                <a:sym typeface="Monotype Sorts" pitchFamily="2" charset="2"/>
              </a:rPr>
              <a:t>	</a:t>
            </a:r>
            <a:r>
              <a:rPr lang="en-US" sz="1600" i="1" dirty="0" smtClean="0">
                <a:sym typeface="Monotype Sorts" pitchFamily="2" charset="2"/>
              </a:rPr>
              <a:t>AC</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a:t>
            </a:r>
            <a:r>
              <a:rPr lang="en-US" sz="1600" dirty="0" smtClean="0">
                <a:sym typeface="Monotype Sorts" pitchFamily="2" charset="2"/>
              </a:rPr>
              <a:t>}</a:t>
            </a:r>
          </a:p>
          <a:p>
            <a:pPr>
              <a:buNone/>
              <a:tabLst>
                <a:tab pos="684213" algn="l"/>
                <a:tab pos="2917825" algn="l"/>
              </a:tabLst>
            </a:pPr>
            <a:r>
              <a:rPr lang="en-US" sz="1600" dirty="0" smtClean="0">
                <a:sym typeface="Monotype Sorts" pitchFamily="2" charset="2"/>
              </a:rPr>
              <a:t>Find Minimal cover ?</a:t>
            </a:r>
          </a:p>
          <a:p>
            <a:pPr>
              <a:buFont typeface="+mj-lt"/>
              <a:buAutoNum type="arabicPeriod"/>
              <a:tabLst>
                <a:tab pos="684213" algn="l"/>
                <a:tab pos="2917825" algn="l"/>
              </a:tabLst>
            </a:pPr>
            <a:endParaRPr lang="en-US" sz="1600" dirty="0" smtClean="0">
              <a:sym typeface="Monotype Sorts" pitchFamily="2" charset="2"/>
            </a:endParaRPr>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pPr>
              <a:buFont typeface="+mj-lt"/>
              <a:buAutoNum type="arabicPeriod"/>
              <a:tabLst>
                <a:tab pos="684213" algn="l"/>
                <a:tab pos="2917825" algn="l"/>
              </a:tabLst>
            </a:pPr>
            <a:r>
              <a:rPr lang="en-US" sz="1600" i="1" dirty="0" smtClean="0"/>
              <a:t>R </a:t>
            </a:r>
            <a:r>
              <a:rPr lang="en-US" sz="1600" dirty="0" smtClean="0"/>
              <a:t>= (</a:t>
            </a:r>
            <a:r>
              <a:rPr lang="en-US" sz="1600" i="1" dirty="0" smtClean="0"/>
              <a:t>A, B, C,D)</a:t>
            </a:r>
            <a:br>
              <a:rPr lang="en-US" sz="1600" i="1" dirty="0" smtClean="0"/>
            </a:br>
            <a:r>
              <a:rPr lang="en-US" sz="1600" i="1" dirty="0" smtClean="0"/>
              <a:t>F = {A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a:t>
            </a:r>
            <a:br>
              <a:rPr lang="en-US" sz="1600" i="1" dirty="0" smtClean="0">
                <a:sym typeface="Monotype Sorts" pitchFamily="2" charset="2"/>
              </a:rPr>
            </a:br>
            <a:r>
              <a:rPr lang="en-US" sz="1600" i="1" dirty="0" smtClean="0">
                <a:sym typeface="Monotype Sorts" pitchFamily="2" charset="2"/>
              </a:rPr>
              <a:t>	  C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a:t>
            </a:r>
            <a:br>
              <a:rPr lang="en-US" sz="1600" i="1" dirty="0" smtClean="0">
                <a:sym typeface="Monotype Sorts" pitchFamily="2" charset="2"/>
              </a:rPr>
            </a:br>
            <a:r>
              <a:rPr lang="en-US" sz="1600" i="1" dirty="0" smtClean="0">
                <a:sym typeface="Monotype Sorts" pitchFamily="2" charset="2"/>
              </a:rPr>
              <a:t>	  D</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ABC</a:t>
            </a:r>
            <a:r>
              <a:rPr lang="en-US" sz="1600" dirty="0" smtClean="0">
                <a:sym typeface="Monotype Sorts" pitchFamily="2" charset="2"/>
              </a:rPr>
              <a:t/>
            </a:r>
            <a:br>
              <a:rPr lang="en-US" sz="1600" dirty="0" smtClean="0">
                <a:sym typeface="Monotype Sorts" pitchFamily="2" charset="2"/>
              </a:rPr>
            </a:br>
            <a:r>
              <a:rPr lang="en-US" sz="1600" dirty="0" smtClean="0">
                <a:sym typeface="Monotype Sorts" pitchFamily="2" charset="2"/>
              </a:rPr>
              <a:t>	</a:t>
            </a:r>
            <a:r>
              <a:rPr lang="en-US" sz="1600" i="1" dirty="0" smtClean="0">
                <a:sym typeface="Monotype Sorts" pitchFamily="2" charset="2"/>
              </a:rPr>
              <a:t>AC</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a:t>
            </a:r>
            <a:r>
              <a:rPr lang="en-US" sz="1600" dirty="0" smtClean="0">
                <a:sym typeface="Monotype Sorts" pitchFamily="2" charset="2"/>
              </a:rPr>
              <a:t>}</a:t>
            </a:r>
          </a:p>
          <a:p>
            <a:pPr>
              <a:buNone/>
              <a:tabLst>
                <a:tab pos="684213" algn="l"/>
                <a:tab pos="2917825" algn="l"/>
              </a:tabLst>
            </a:pPr>
            <a:r>
              <a:rPr lang="en-US" sz="1600" dirty="0" smtClean="0">
                <a:sym typeface="Monotype Sorts" pitchFamily="2" charset="2"/>
              </a:rPr>
              <a:t>Minimal cover is </a:t>
            </a:r>
            <a:r>
              <a:rPr lang="en-US" sz="1600" i="1" dirty="0" smtClean="0"/>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B,C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 D</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 D</a:t>
            </a:r>
            <a:r>
              <a:rPr lang="en-US" sz="1600" dirty="0" smtClean="0">
                <a:sym typeface="Symbol" pitchFamily="18" charset="2"/>
              </a:rPr>
              <a:t> </a:t>
            </a:r>
            <a:r>
              <a:rPr lang="en-US" sz="1600" i="1" dirty="0" smtClean="0">
                <a:sym typeface="Monotype Sorts" pitchFamily="2" charset="2"/>
              </a:rPr>
              <a:t>C</a:t>
            </a:r>
            <a:r>
              <a:rPr lang="en-US" sz="1600" dirty="0" smtClean="0">
                <a:sym typeface="Monotype Sorts" pitchFamily="2" charset="2"/>
              </a:rPr>
              <a:t>, </a:t>
            </a:r>
            <a:r>
              <a:rPr lang="en-US" sz="1600" i="1" dirty="0" smtClean="0">
                <a:sym typeface="Monotype Sorts" pitchFamily="2" charset="2"/>
              </a:rPr>
              <a:t>AC</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   or </a:t>
            </a:r>
            <a:r>
              <a:rPr lang="en-US" sz="1600" i="1" dirty="0" smtClean="0"/>
              <a:t>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B,C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B, D</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AC</a:t>
            </a:r>
            <a:r>
              <a:rPr lang="en-US" sz="1600" dirty="0" smtClean="0">
                <a:sym typeface="Monotype Sorts" pitchFamily="2" charset="2"/>
              </a:rPr>
              <a:t>, </a:t>
            </a:r>
            <a:r>
              <a:rPr lang="en-US" sz="1600" i="1" dirty="0" smtClean="0">
                <a:sym typeface="Monotype Sorts" pitchFamily="2" charset="2"/>
              </a:rPr>
              <a:t>AC</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D  </a:t>
            </a:r>
            <a:r>
              <a:rPr lang="en-US" sz="1600" dirty="0" smtClean="0">
                <a:sym typeface="Monotype Sorts" pitchFamily="2" charset="2"/>
              </a:rPr>
              <a:t> </a:t>
            </a:r>
          </a:p>
          <a:p>
            <a:pPr>
              <a:buFont typeface="+mj-lt"/>
              <a:buAutoNum type="arabicPeriod"/>
              <a:tabLst>
                <a:tab pos="684213" algn="l"/>
                <a:tab pos="2917825" algn="l"/>
              </a:tabLst>
            </a:pPr>
            <a:endParaRPr lang="en-US" sz="1600" dirty="0" smtClean="0">
              <a:sym typeface="Monotype Sorts" pitchFamily="2" charset="2"/>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67544" y="1844824"/>
            <a:ext cx="5743575" cy="19431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372200" y="1844824"/>
            <a:ext cx="2505075" cy="117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778422" y="2452688"/>
            <a:ext cx="7682010" cy="2272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Reducing the redundant information in tuples…</a:t>
            </a:r>
            <a:endParaRPr lang="en-IN" dirty="0"/>
          </a:p>
        </p:txBody>
      </p:sp>
      <p:sp>
        <p:nvSpPr>
          <p:cNvPr id="3" name="Content Placeholder 2"/>
          <p:cNvSpPr>
            <a:spLocks noGrp="1"/>
          </p:cNvSpPr>
          <p:nvPr>
            <p:ph idx="1"/>
          </p:nvPr>
        </p:nvSpPr>
        <p:spPr/>
        <p:txBody>
          <a:bodyPr/>
          <a:lstStyle/>
          <a:p>
            <a:r>
              <a:rPr lang="en-US" dirty="0"/>
              <a:t>Problems </a:t>
            </a:r>
            <a:r>
              <a:rPr lang="en-US" dirty="0" smtClean="0"/>
              <a:t>may occur due to redundancy(update anomalies)</a:t>
            </a:r>
            <a:endParaRPr lang="en-US" dirty="0"/>
          </a:p>
          <a:p>
            <a:pPr lvl="1"/>
            <a:r>
              <a:rPr lang="en-US" dirty="0"/>
              <a:t>Insertion anomalies</a:t>
            </a:r>
          </a:p>
          <a:p>
            <a:pPr lvl="1"/>
            <a:r>
              <a:rPr lang="en-US" dirty="0"/>
              <a:t>Deletion anomalies</a:t>
            </a:r>
            <a:endParaRPr lang="en-US" sz="2400" dirty="0"/>
          </a:p>
          <a:p>
            <a:pPr lvl="1"/>
            <a:r>
              <a:rPr lang="en-US" dirty="0"/>
              <a:t>Modification anomalies</a:t>
            </a:r>
            <a:r>
              <a:rPr lang="en-US" dirty="0" smtClean="0"/>
              <a:t> </a:t>
            </a:r>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1462</TotalTime>
  <Words>2513</Words>
  <Application>Microsoft Office PowerPoint</Application>
  <PresentationFormat>On-screen Show (4:3)</PresentationFormat>
  <Paragraphs>590</Paragraphs>
  <Slides>69</Slides>
  <Notes>0</Notes>
  <HiddenSlides>2</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Functional Dependency and Normalization</vt:lpstr>
      <vt:lpstr>Relational Database Design</vt:lpstr>
      <vt:lpstr>Relational Database Design…</vt:lpstr>
      <vt:lpstr>Informal design guidelines for relational schemas…</vt:lpstr>
      <vt:lpstr> 1. Semantics of the attributes </vt:lpstr>
      <vt:lpstr>2. Reducing the redundant information in tuples</vt:lpstr>
      <vt:lpstr>2. Reducing the redundant information in tuples…</vt:lpstr>
      <vt:lpstr>2. Reducing the redundant information in tuples…</vt:lpstr>
      <vt:lpstr>2. Reducing the redundant information in tuples…</vt:lpstr>
      <vt:lpstr>2. Reducing the redundant information in tuples…</vt:lpstr>
      <vt:lpstr>2. Reducing the redundant information in tuples…</vt:lpstr>
      <vt:lpstr>2. Reducing the redundant information in tuples…</vt:lpstr>
      <vt:lpstr>2. Reducing the redundant information in tuples…</vt:lpstr>
      <vt:lpstr>3. NULL values in tuples</vt:lpstr>
      <vt:lpstr>3. NULL values in tuples…</vt:lpstr>
      <vt:lpstr>4. Generation of Spurious tuples</vt:lpstr>
      <vt:lpstr>4. Generation of Spurious tuples…</vt:lpstr>
      <vt:lpstr>4. Generation of Spurious tuples…</vt:lpstr>
      <vt:lpstr>Functional Dependencies</vt:lpstr>
      <vt:lpstr>Functional Dependencies…</vt:lpstr>
      <vt:lpstr>Functional Dependencies…</vt:lpstr>
      <vt:lpstr>Functional Dependencies…</vt:lpstr>
      <vt:lpstr>Slide 23</vt:lpstr>
      <vt:lpstr>Slide 24</vt:lpstr>
      <vt:lpstr>Slide 25</vt:lpstr>
      <vt:lpstr>Slide 26</vt:lpstr>
      <vt:lpstr>Slide 27</vt:lpstr>
      <vt:lpstr>Slide 28</vt:lpstr>
      <vt:lpstr>Slide 29</vt:lpstr>
      <vt:lpstr>Slide 30</vt:lpstr>
      <vt:lpstr>Functional Dependencies…</vt:lpstr>
      <vt:lpstr>Functional Dependencies…</vt:lpstr>
      <vt:lpstr>Usage of Functional Dependency</vt:lpstr>
      <vt:lpstr>Identifying additional FD’s</vt:lpstr>
      <vt:lpstr>Inference rule</vt:lpstr>
      <vt:lpstr>Inference rule…</vt:lpstr>
      <vt:lpstr>Example(Inference rule…)</vt:lpstr>
      <vt:lpstr>Example(Inference rule…)</vt:lpstr>
      <vt:lpstr>Example(Inference rule…)</vt:lpstr>
      <vt:lpstr>Inference rule…</vt:lpstr>
      <vt:lpstr>Closure of Attribute Sets</vt:lpstr>
      <vt:lpstr>Closure of Attribute Sets…</vt:lpstr>
      <vt:lpstr>Example</vt:lpstr>
      <vt:lpstr>Example</vt:lpstr>
      <vt:lpstr>2. Identifying Key’s</vt:lpstr>
      <vt:lpstr>Identifying Key’s…</vt:lpstr>
      <vt:lpstr>Identifying Key’s…</vt:lpstr>
      <vt:lpstr>Identifying Key’s…</vt:lpstr>
      <vt:lpstr>Example(Identifying Key’s…)</vt:lpstr>
      <vt:lpstr>Example(Identifying Key’s…)</vt:lpstr>
      <vt:lpstr>Example(Identifying Key’s…)</vt:lpstr>
      <vt:lpstr>Example(Identifying Key’s…)</vt:lpstr>
      <vt:lpstr>3. Identifying Equivalence of FDs</vt:lpstr>
      <vt:lpstr>Equivalence of Sets of FDs…</vt:lpstr>
      <vt:lpstr> Equivalence of two sets of Functional Dependencies- </vt:lpstr>
      <vt:lpstr>CASE-01:Checking whether F covers G (F ⊇ G)- </vt:lpstr>
      <vt:lpstr>Slide 57</vt:lpstr>
      <vt:lpstr>Solution </vt:lpstr>
      <vt:lpstr>Slide 59</vt:lpstr>
      <vt:lpstr>Slide 60</vt:lpstr>
      <vt:lpstr>Example(Equivalence of Sets of FDs…)</vt:lpstr>
      <vt:lpstr>Example(Equivalence of Sets of FDs…)</vt:lpstr>
      <vt:lpstr>Canonical Cover/Minimal Set of FD’s</vt:lpstr>
      <vt:lpstr>Canonical Cover…</vt:lpstr>
      <vt:lpstr>Canonical Cover…</vt:lpstr>
      <vt:lpstr>Canonical Cover…</vt:lpstr>
      <vt:lpstr>Example(Canonical Cover…)</vt:lpstr>
      <vt:lpstr>Example(Canonical Cover…)</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Design</dc:title>
  <dc:creator>Kashav</dc:creator>
  <cp:lastModifiedBy>indu.chawla</cp:lastModifiedBy>
  <cp:revision>150</cp:revision>
  <dcterms:created xsi:type="dcterms:W3CDTF">2015-09-12T14:43:27Z</dcterms:created>
  <dcterms:modified xsi:type="dcterms:W3CDTF">2018-11-30T04:41:38Z</dcterms:modified>
</cp:coreProperties>
</file>