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64" r:id="rId11"/>
    <p:sldId id="273" r:id="rId12"/>
    <p:sldId id="265" r:id="rId13"/>
    <p:sldId id="272" r:id="rId14"/>
    <p:sldId id="275" r:id="rId15"/>
    <p:sldId id="26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50A35-ECE3-41DC-9236-349DD6F1E7A1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3C0D7-13F7-4C45-BCC2-64A4FA680B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53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33ACA-1BEE-43EC-B67F-401235EDED37}" type="slidenum">
              <a:rPr lang="en-CA"/>
              <a:pPr/>
              <a:t>2</a:t>
            </a:fld>
            <a:endParaRPr lang="en-CA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4BBE4-2C62-46AC-B892-2C9E19910895}" type="slidenum">
              <a:rPr lang="en-US"/>
              <a:pPr/>
              <a:t>3</a:t>
            </a:fld>
            <a:endParaRPr lang="en-US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27C97-EA14-42B1-B69B-2A088C7D987D}" type="slidenum">
              <a:rPr lang="en-US"/>
              <a:pPr/>
              <a:t>4</a:t>
            </a:fld>
            <a:endParaRPr lang="en-US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C1889-12CC-47DC-8D72-FF8F324ECFDA}" type="slidenum">
              <a:rPr lang="en-US"/>
              <a:pPr/>
              <a:t>6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F2173-E1A2-4BDC-A839-EB61FE104194}" type="slidenum">
              <a:rPr lang="en-US"/>
              <a:pPr/>
              <a:t>7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EC2CC-E977-4EEF-B576-A56049D450DE}" type="slidenum">
              <a:rPr lang="en-US"/>
              <a:pPr/>
              <a:t>10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92A9-76F7-4BC7-9106-44268D5ADB27}" type="slidenum">
              <a:rPr lang="en-US"/>
              <a:pPr/>
              <a:t>12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DA614-9047-49DF-99C9-1899A1979195}" type="slidenum">
              <a:rPr lang="en-US"/>
              <a:pPr/>
              <a:t>14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5A3A310-9ED1-4E0A-AC11-F12D3D49212B}" type="datetime1">
              <a:rPr lang="en-US" altLang="zh-CN" smtClean="0"/>
              <a:pPr/>
              <a:t>11/28/2018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7FC176-3D63-408E-B044-50EC9E575A6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F5A55C-DA3A-40FA-AD72-9BC3EE8DEC7B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AAE282-0DB4-42AC-8864-E32D86D77B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 </a:t>
            </a:r>
            <a:r>
              <a:rPr lang="en-US"/>
              <a:t>Database </a:t>
            </a:r>
            <a:r>
              <a:rPr lang="en-US" smtClean="0"/>
              <a:t>Modification(undo/redo)</a:t>
            </a:r>
            <a:endParaRPr lang="en-US" dirty="0"/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log follows an actual database modification. That is, database is modified immediately after every operation.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undoing may be needed, update logs must have both old value and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, X,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74" y="381000"/>
            <a:ext cx="909052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Immediate Database Modification (Cont.)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Recovery procedure has two operations instead of one: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 undo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-25000" dirty="0"/>
              <a:t>i</a:t>
            </a:r>
            <a:r>
              <a:rPr lang="en-US" dirty="0"/>
              <a:t>) restores the value of all data items updated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to their old values, going backwards from the last log record for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b="1" dirty="0"/>
              <a:t>redo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-25000" dirty="0"/>
              <a:t>i</a:t>
            </a:r>
            <a:r>
              <a:rPr lang="en-US" dirty="0"/>
              <a:t>) sets the value of all data items updated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to the new values, going forward from the first log record for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/>
              <a:t>recovering after failure: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Transaction</a:t>
            </a:r>
            <a:r>
              <a:rPr lang="en-US" i="1" dirty="0"/>
              <a:t> 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needs to be undone if the log contains the record </a:t>
            </a:r>
            <a:br>
              <a:rPr lang="en-US" dirty="0"/>
            </a:b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b="1" dirty="0"/>
              <a:t>start</a:t>
            </a:r>
            <a:r>
              <a:rPr lang="en-US" i="1" dirty="0"/>
              <a:t>&gt;</a:t>
            </a:r>
            <a:r>
              <a:rPr lang="en-US" dirty="0"/>
              <a:t>, but does not contain the record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dirty="0"/>
              <a:t>commit</a:t>
            </a:r>
            <a:r>
              <a:rPr lang="en-US" i="1" dirty="0"/>
              <a:t>&gt;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needs to be redone if the log contains both the record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dirty="0"/>
              <a:t>start</a:t>
            </a:r>
            <a:r>
              <a:rPr lang="en-US" i="1" dirty="0"/>
              <a:t>&gt;</a:t>
            </a:r>
            <a:r>
              <a:rPr lang="en-US" dirty="0"/>
              <a:t> and the record </a:t>
            </a:r>
            <a:r>
              <a:rPr lang="en-US" i="1" dirty="0"/>
              <a:t>&lt;T</a:t>
            </a:r>
            <a:r>
              <a:rPr lang="en-US" i="1" baseline="-25000" dirty="0"/>
              <a:t>i </a:t>
            </a:r>
            <a:r>
              <a:rPr lang="en-US" b="1" dirty="0"/>
              <a:t>commit</a:t>
            </a:r>
            <a:r>
              <a:rPr lang="en-US" i="1" dirty="0"/>
              <a:t>&gt;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Undo operations are performed first, then redo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dirty="0"/>
              <a:t>Checkpoints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458200" cy="4906963"/>
          </a:xfrm>
        </p:spPr>
        <p:txBody>
          <a:bodyPr>
            <a:normAutofit/>
          </a:bodyPr>
          <a:lstStyle/>
          <a:p>
            <a:pPr marL="381000" indent="-381000" algn="just"/>
            <a:r>
              <a:rPr lang="en-US" dirty="0" smtClean="0"/>
              <a:t>Checkpoint is a mechanism where all the previous logs are removed from the system and stored permanently in storage disk. </a:t>
            </a:r>
          </a:p>
          <a:p>
            <a:pPr marL="381000" indent="-381000" algn="just"/>
            <a:r>
              <a:rPr lang="en-US" dirty="0" smtClean="0"/>
              <a:t>Checkpoint declares a point before which the DBMS was in consistent state and all the transactions were committed.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Checkpoints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8991600" cy="5181600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During recovery we need to consider only the most recent transaction Ti that started before the checkpoint, and transactions that started after Ti.</a:t>
            </a:r>
          </a:p>
          <a:p>
            <a:pPr marL="850392" lvl="1" indent="-457200">
              <a:buAutoNum type="arabicPeriod"/>
            </a:pPr>
            <a:r>
              <a:rPr lang="en-US" altLang="zh-CN" dirty="0" smtClean="0">
                <a:ea typeface="宋体" pitchFamily="2" charset="-122"/>
              </a:rPr>
              <a:t>Scan backwards from end of log to find the most recent &lt;checkpoint&gt; record </a:t>
            </a:r>
          </a:p>
          <a:p>
            <a:pPr marL="850392" lvl="1" indent="-457200">
              <a:buAutoNum type="arabicPeriod"/>
            </a:pPr>
            <a:r>
              <a:rPr lang="en-US" altLang="zh-CN" dirty="0" smtClean="0">
                <a:ea typeface="宋体" pitchFamily="2" charset="-122"/>
              </a:rPr>
              <a:t>Continue scanning backwards till a record &lt;</a:t>
            </a:r>
            <a:r>
              <a:rPr lang="en-US" altLang="zh-CN" b="1" dirty="0" smtClean="0">
                <a:ea typeface="宋体" pitchFamily="2" charset="-122"/>
              </a:rPr>
              <a:t>Ti start</a:t>
            </a:r>
            <a:r>
              <a:rPr lang="en-US" altLang="zh-CN" dirty="0" smtClean="0">
                <a:ea typeface="宋体" pitchFamily="2" charset="-122"/>
              </a:rPr>
              <a:t>&gt; is found. </a:t>
            </a:r>
          </a:p>
          <a:p>
            <a:pPr marL="850392" lvl="1" indent="-457200">
              <a:buAutoNum type="arabicPeriod"/>
            </a:pPr>
            <a:r>
              <a:rPr lang="en-US" altLang="zh-CN" dirty="0" smtClean="0">
                <a:ea typeface="宋体" pitchFamily="2" charset="-122"/>
              </a:rPr>
              <a:t> Need only consider the part of log following above start record. Earlier part of log can be ignored during recovery, and can be erased whenever desired. </a:t>
            </a:r>
          </a:p>
          <a:p>
            <a:pPr marL="850392" lvl="1" indent="-457200">
              <a:buAutoNum type="arabicPeriod"/>
            </a:pPr>
            <a:r>
              <a:rPr lang="en-US" altLang="zh-CN" dirty="0" smtClean="0">
                <a:ea typeface="宋体" pitchFamily="2" charset="-122"/>
              </a:rPr>
              <a:t>For all transactions (starting from Ti or later) with no &lt;Ti commit&gt;, execute </a:t>
            </a:r>
            <a:r>
              <a:rPr lang="en-US" altLang="zh-CN" b="1" dirty="0" smtClean="0">
                <a:ea typeface="宋体" pitchFamily="2" charset="-122"/>
              </a:rPr>
              <a:t>undo(</a:t>
            </a:r>
            <a:r>
              <a:rPr lang="en-US" altLang="zh-CN" dirty="0" smtClean="0">
                <a:ea typeface="宋体" pitchFamily="2" charset="-122"/>
              </a:rPr>
              <a:t>Ti). (Done only in case of immediate modification.)</a:t>
            </a:r>
          </a:p>
          <a:p>
            <a:pPr marL="850392" lvl="1" indent="-457200">
              <a:buAutoNum type="arabicPeriod"/>
            </a:pPr>
            <a:r>
              <a:rPr lang="en-US" altLang="zh-CN" dirty="0" smtClean="0">
                <a:ea typeface="宋体" pitchFamily="2" charset="-122"/>
              </a:rPr>
              <a:t>Scanning forward in the log, for all transactions starting from Ti or later with a &lt;Ti </a:t>
            </a:r>
            <a:r>
              <a:rPr lang="en-US" altLang="zh-CN" b="1" dirty="0" smtClean="0">
                <a:ea typeface="宋体" pitchFamily="2" charset="-122"/>
              </a:rPr>
              <a:t>commit</a:t>
            </a:r>
            <a:r>
              <a:rPr lang="en-US" altLang="zh-CN" dirty="0" smtClean="0">
                <a:ea typeface="宋体" pitchFamily="2" charset="-122"/>
              </a:rPr>
              <a:t>&gt;, execute </a:t>
            </a:r>
            <a:r>
              <a:rPr lang="en-US" altLang="zh-CN" b="1" dirty="0" smtClean="0">
                <a:ea typeface="宋体" pitchFamily="2" charset="-122"/>
              </a:rPr>
              <a:t>redo</a:t>
            </a:r>
            <a:r>
              <a:rPr lang="en-US" altLang="zh-CN" dirty="0" smtClean="0">
                <a:ea typeface="宋体" pitchFamily="2" charset="-122"/>
              </a:rPr>
              <a:t>(Ti)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Why </a:t>
            </a:r>
            <a:r>
              <a:rPr lang="en-US" sz="5400" b="1" dirty="0" smtClean="0"/>
              <a:t>recovery</a:t>
            </a:r>
            <a:r>
              <a:rPr lang="en-US" sz="5400" dirty="0" smtClean="0"/>
              <a:t> is needed: 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69427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229600" cy="5791200"/>
          </a:xfrm>
        </p:spPr>
        <p:txBody>
          <a:bodyPr>
            <a:normAutofit/>
          </a:bodyPr>
          <a:lstStyle/>
          <a:p>
            <a:pPr marL="952500" lvl="1" indent="-495300">
              <a:lnSpc>
                <a:spcPct val="80000"/>
              </a:lnSpc>
              <a:buSzTx/>
              <a:buNone/>
            </a:pPr>
            <a:endParaRPr lang="en-US" sz="2000" dirty="0" smtClean="0"/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000" b="1" dirty="0" smtClean="0"/>
              <a:t>Transaction failure : </a:t>
            </a:r>
          </a:p>
          <a:p>
            <a:pPr marL="1226820" lvl="2" indent="-495300">
              <a:lnSpc>
                <a:spcPct val="80000"/>
              </a:lnSpc>
              <a:buSzTx/>
            </a:pPr>
            <a:r>
              <a:rPr lang="en-US" sz="2000" dirty="0" smtClean="0"/>
              <a:t>Logical errors: transaction cannot complete due to some internal error condition </a:t>
            </a:r>
          </a:p>
          <a:p>
            <a:pPr marL="1226820" lvl="2" indent="-495300">
              <a:lnSpc>
                <a:spcPct val="80000"/>
              </a:lnSpc>
              <a:buSzTx/>
            </a:pPr>
            <a:r>
              <a:rPr lang="en-US" sz="2000" dirty="0" smtClean="0"/>
              <a:t>System errors: the database system must terminate an active transaction due to an error condition (e.g., deadlock) </a:t>
            </a:r>
          </a:p>
          <a:p>
            <a:pPr marL="1226820" lvl="2" indent="-495300">
              <a:lnSpc>
                <a:spcPct val="80000"/>
              </a:lnSpc>
              <a:buSzTx/>
              <a:buNone/>
            </a:pPr>
            <a:endParaRPr lang="en-US" sz="2000" dirty="0" smtClean="0"/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en-US" sz="2000" b="1" dirty="0" smtClean="0"/>
              <a:t>System crash: </a:t>
            </a:r>
            <a:r>
              <a:rPr lang="en-US" sz="2000" dirty="0" smtClean="0"/>
              <a:t>a power failure or other hardware or software failure </a:t>
            </a:r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sz="2000" dirty="0" smtClean="0"/>
              <a:t>                               causes the system to crash. </a:t>
            </a:r>
          </a:p>
          <a:p>
            <a:pPr marL="1226820" lvl="2" indent="-495300">
              <a:lnSpc>
                <a:spcPct val="80000"/>
              </a:lnSpc>
              <a:buSzTx/>
            </a:pPr>
            <a:r>
              <a:rPr lang="en-US" sz="2000" dirty="0" smtClean="0"/>
              <a:t>Fail-stop assumption: non-volatile storage contents are assumed to not be corrupted by system crash </a:t>
            </a:r>
          </a:p>
          <a:p>
            <a:pPr marL="1501140" lvl="3" indent="-495300">
              <a:lnSpc>
                <a:spcPct val="80000"/>
              </a:lnSpc>
              <a:buSzTx/>
              <a:buFont typeface="Wingdings" pitchFamily="2" charset="2"/>
              <a:buChar char="Ø"/>
            </a:pPr>
            <a:r>
              <a:rPr lang="en-US" dirty="0" smtClean="0"/>
              <a:t>Database systems have numerous integrity checks to prevent corruption of disk data </a:t>
            </a:r>
          </a:p>
          <a:p>
            <a:pPr marL="1501140" lvl="3" indent="-495300">
              <a:lnSpc>
                <a:spcPct val="80000"/>
              </a:lnSpc>
              <a:buSzTx/>
              <a:buNone/>
            </a:pPr>
            <a:endParaRPr lang="en-US" dirty="0" smtClean="0"/>
          </a:p>
          <a:p>
            <a:pPr marL="746125" lvl="3" indent="-288925">
              <a:lnSpc>
                <a:spcPct val="80000"/>
              </a:lnSpc>
              <a:buSzTx/>
              <a:buAutoNum type="arabicPeriod" startAt="3"/>
            </a:pPr>
            <a:r>
              <a:rPr lang="en-US" b="1" dirty="0" smtClean="0"/>
              <a:t>Disk failure</a:t>
            </a:r>
            <a:r>
              <a:rPr lang="en-US" dirty="0" smtClean="0"/>
              <a:t>: a head crash or similar disk failure destroys  all or        </a:t>
            </a:r>
          </a:p>
          <a:p>
            <a:pPr marL="746125" lvl="3" indent="-288925">
              <a:lnSpc>
                <a:spcPct val="80000"/>
              </a:lnSpc>
              <a:buSzTx/>
              <a:buNone/>
            </a:pPr>
            <a:r>
              <a:rPr lang="en-US" dirty="0" smtClean="0"/>
              <a:t>                             part of disk storage </a:t>
            </a:r>
          </a:p>
          <a:p>
            <a:pPr marL="1500188" lvl="3" indent="-754063">
              <a:lnSpc>
                <a:spcPct val="80000"/>
              </a:lnSpc>
              <a:buSzTx/>
              <a:tabLst>
                <a:tab pos="1265238" algn="l"/>
              </a:tabLst>
            </a:pPr>
            <a:r>
              <a:rPr lang="en-US" dirty="0" smtClean="0"/>
              <a:t>Destruction is assumed to be detectable: disk drives use checksums to detect failures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Recovery Schemes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229600" cy="438912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/>
              <a:t>Recovery schemes are techniques to ensure database consistency and transaction atomicity and durability despite failures such as transaction failures, system crashes, disk failures.</a:t>
            </a:r>
          </a:p>
          <a:p>
            <a:pPr marL="381000" indent="-381000"/>
            <a:r>
              <a:rPr lang="en-US" dirty="0" smtClean="0"/>
              <a:t>Recovery algorithms have two parts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b="1" dirty="0" smtClean="0"/>
              <a:t>Actions taken during normal transaction </a:t>
            </a:r>
            <a:r>
              <a:rPr lang="en-US" dirty="0" smtClean="0"/>
              <a:t>processing to ensure enough information exists to recover from failures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b="1" dirty="0" smtClean="0"/>
              <a:t>Actions </a:t>
            </a:r>
            <a:r>
              <a:rPr lang="en-US" b="1" dirty="0"/>
              <a:t>taken after a failure to recover </a:t>
            </a:r>
            <a:r>
              <a:rPr lang="en-US" dirty="0"/>
              <a:t>the database contents to a state that ensures atomicity, consistency and durability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047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Recovery and Atomicity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approaches are possible: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log-based recovery</a:t>
            </a:r>
            <a:r>
              <a:rPr lang="en-US" dirty="0"/>
              <a:t>, and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shadow-paging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The log files role in rollbacks and failure recovery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itchFamily="2" charset="-122"/>
              </a:rPr>
              <a:t>A log file maintains a record of all changes to the database, including the ID of the perpetrating transaction, a before-image of each modified object.</a:t>
            </a:r>
          </a:p>
          <a:p>
            <a:r>
              <a:rPr lang="en-US" altLang="zh-CN" sz="2800" dirty="0">
                <a:ea typeface="宋体" pitchFamily="2" charset="-122"/>
              </a:rPr>
              <a:t>The log file enables recovery from a failure that loses the memory buffer’s contents but doesn’t corrupt the database. </a:t>
            </a:r>
            <a:endParaRPr lang="en-US" altLang="zh-CN" sz="16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914400"/>
          </a:xfrm>
        </p:spPr>
        <p:txBody>
          <a:bodyPr/>
          <a:lstStyle/>
          <a:p>
            <a:r>
              <a:rPr lang="en-US" dirty="0"/>
              <a:t>Log-Based Recovery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3058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 </a:t>
            </a:r>
            <a:r>
              <a:rPr lang="en-US" b="1" dirty="0">
                <a:solidFill>
                  <a:schemeClr val="tx2"/>
                </a:solidFill>
              </a:rPr>
              <a:t>log</a:t>
            </a:r>
            <a:r>
              <a:rPr lang="en-US" dirty="0"/>
              <a:t> is kept on stable storage.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log is a sequence of </a:t>
            </a:r>
            <a:r>
              <a:rPr lang="en-US" b="1" dirty="0">
                <a:solidFill>
                  <a:schemeClr val="tx2"/>
                </a:solidFill>
              </a:rPr>
              <a:t>log records</a:t>
            </a:r>
            <a:r>
              <a:rPr lang="en-US" dirty="0"/>
              <a:t>, and maintains a record of update activities on the database.</a:t>
            </a:r>
          </a:p>
          <a:p>
            <a:pPr>
              <a:lnSpc>
                <a:spcPct val="110000"/>
              </a:lnSpc>
            </a:pPr>
            <a:r>
              <a:rPr lang="en-US" dirty="0"/>
              <a:t>When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starts, it registers itself by writing a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/>
              <a:t>&lt;T</a:t>
            </a:r>
            <a:r>
              <a:rPr lang="en-US" i="1" baseline="-25000" dirty="0"/>
              <a:t>i  </a:t>
            </a:r>
            <a:r>
              <a:rPr lang="en-US" b="1" dirty="0"/>
              <a:t>start</a:t>
            </a:r>
            <a:r>
              <a:rPr lang="en-US" dirty="0"/>
              <a:t>&gt;log record</a:t>
            </a:r>
          </a:p>
          <a:p>
            <a:pPr>
              <a:lnSpc>
                <a:spcPct val="110000"/>
              </a:lnSpc>
            </a:pPr>
            <a:r>
              <a:rPr lang="en-US" i="1" dirty="0"/>
              <a:t>Before 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a log record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, X,  V</a:t>
            </a:r>
            <a:r>
              <a:rPr lang="en-US" i="1" baseline="-25000" dirty="0"/>
              <a:t>1</a:t>
            </a:r>
            <a:r>
              <a:rPr lang="en-US" i="1" dirty="0"/>
              <a:t>,  V</a:t>
            </a:r>
            <a:r>
              <a:rPr lang="en-US" i="1" baseline="-25000" dirty="0"/>
              <a:t>2</a:t>
            </a:r>
            <a:r>
              <a:rPr lang="en-US" i="1" dirty="0"/>
              <a:t>&gt; </a:t>
            </a:r>
            <a:r>
              <a:rPr lang="en-US" dirty="0"/>
              <a:t>is written, where</a:t>
            </a:r>
            <a:r>
              <a:rPr lang="en-US" i="1" dirty="0"/>
              <a:t> V</a:t>
            </a:r>
            <a:r>
              <a:rPr lang="en-US" i="1" baseline="-25000" dirty="0"/>
              <a:t>1</a:t>
            </a:r>
            <a:r>
              <a:rPr lang="en-US" dirty="0"/>
              <a:t> is the value of </a:t>
            </a:r>
            <a:r>
              <a:rPr lang="en-US" i="1" dirty="0"/>
              <a:t>X</a:t>
            </a:r>
            <a:r>
              <a:rPr lang="en-US" dirty="0"/>
              <a:t>  before the write, and 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is the value to be written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Log record notes that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has performed a write on data item </a:t>
            </a:r>
            <a:r>
              <a:rPr lang="en-US" i="1" dirty="0" smtClean="0"/>
              <a:t>X</a:t>
            </a:r>
            <a:r>
              <a:rPr lang="en-US" i="1" dirty="0"/>
              <a:t>.</a:t>
            </a:r>
            <a:r>
              <a:rPr lang="en-US" i="1" baseline="-25000" dirty="0" smtClean="0"/>
              <a:t> </a:t>
            </a:r>
            <a:r>
              <a:rPr lang="en-US" i="1" dirty="0" smtClean="0"/>
              <a:t>  X</a:t>
            </a:r>
            <a:r>
              <a:rPr lang="en-US" i="1" baseline="-25000" dirty="0"/>
              <a:t> </a:t>
            </a:r>
            <a:r>
              <a:rPr lang="en-US" dirty="0" smtClean="0"/>
              <a:t>had </a:t>
            </a:r>
            <a:r>
              <a:rPr lang="en-US" dirty="0"/>
              <a:t>value </a:t>
            </a:r>
            <a:r>
              <a:rPr lang="en-US" i="1" dirty="0"/>
              <a:t>V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before the write, and will have value 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after the write. </a:t>
            </a:r>
          </a:p>
          <a:p>
            <a:pPr>
              <a:lnSpc>
                <a:spcPct val="110000"/>
              </a:lnSpc>
            </a:pPr>
            <a:r>
              <a:rPr lang="en-US" dirty="0"/>
              <a:t>When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finishes it last statement, the log record &lt;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i="1" dirty="0"/>
              <a:t> </a:t>
            </a:r>
            <a:r>
              <a:rPr lang="en-US" b="1" dirty="0"/>
              <a:t>commi</a:t>
            </a:r>
            <a:r>
              <a:rPr lang="en-US" dirty="0"/>
              <a:t>t&gt; is written. </a:t>
            </a:r>
          </a:p>
          <a:p>
            <a:pPr>
              <a:lnSpc>
                <a:spcPct val="110000"/>
              </a:lnSpc>
            </a:pPr>
            <a:r>
              <a:rPr lang="en-US" dirty="0"/>
              <a:t>For writing the actual records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Deferred database modification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Immediate database modification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Deferred Database </a:t>
            </a:r>
            <a:r>
              <a:rPr lang="en-US" dirty="0" smtClean="0"/>
              <a:t>Modification(No-undo/redo)</a:t>
            </a:r>
            <a:endParaRPr lang="en-US" dirty="0"/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7737475" cy="5181600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tx2"/>
                </a:solidFill>
              </a:rPr>
              <a:t>deferred database modification</a:t>
            </a:r>
            <a:r>
              <a:rPr lang="en-US" sz="2400" dirty="0"/>
              <a:t> scheme records all modifications to the log, and defers </a:t>
            </a:r>
            <a:r>
              <a:rPr lang="en-US" sz="2400" b="1" dirty="0"/>
              <a:t>write</a:t>
            </a:r>
            <a:r>
              <a:rPr lang="en-US" sz="2400" dirty="0"/>
              <a:t>s to after partial commit.</a:t>
            </a:r>
          </a:p>
          <a:p>
            <a:r>
              <a:rPr lang="en-US" sz="2400" dirty="0"/>
              <a:t>Transaction starts by writing </a:t>
            </a:r>
            <a:r>
              <a:rPr lang="en-US" sz="2400" i="1" dirty="0"/>
              <a:t>&lt;T</a:t>
            </a:r>
            <a:r>
              <a:rPr lang="en-US" sz="2400" i="1" baseline="-25000" dirty="0"/>
              <a:t>i</a:t>
            </a:r>
            <a:r>
              <a:rPr lang="en-US" sz="2400" i="1" dirty="0"/>
              <a:t>  </a:t>
            </a:r>
            <a:r>
              <a:rPr lang="en-US" sz="2400" b="1" i="1" dirty="0"/>
              <a:t>start</a:t>
            </a:r>
            <a:r>
              <a:rPr lang="en-US" sz="2400" i="1" dirty="0"/>
              <a:t>&gt; </a:t>
            </a:r>
            <a:r>
              <a:rPr lang="en-US" sz="2400" dirty="0"/>
              <a:t>record to log. </a:t>
            </a:r>
          </a:p>
          <a:p>
            <a:r>
              <a:rPr lang="en-US" sz="2400" dirty="0"/>
              <a:t>A  </a:t>
            </a:r>
            <a:r>
              <a:rPr lang="en-US" sz="2400" b="1" dirty="0"/>
              <a:t>write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operation results in a log record  </a:t>
            </a:r>
            <a:r>
              <a:rPr lang="en-US" sz="2400" i="1" dirty="0">
                <a:solidFill>
                  <a:srgbClr val="FF0000"/>
                </a:solidFill>
              </a:rPr>
              <a:t>&lt;T</a:t>
            </a:r>
            <a:r>
              <a:rPr lang="en-US" sz="1800" i="1" baseline="-25000" dirty="0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, X, V&gt; </a:t>
            </a:r>
            <a:r>
              <a:rPr lang="en-US" sz="2400" dirty="0"/>
              <a:t>being written, where </a:t>
            </a:r>
            <a:r>
              <a:rPr lang="en-US" sz="2400" i="1" dirty="0"/>
              <a:t>V </a:t>
            </a:r>
            <a:r>
              <a:rPr lang="en-US" sz="2400" dirty="0"/>
              <a:t>is the new value for </a:t>
            </a:r>
            <a:r>
              <a:rPr lang="en-US" sz="2400" i="1" dirty="0"/>
              <a:t>X </a:t>
            </a:r>
            <a:r>
              <a:rPr lang="en-US" sz="2400" dirty="0"/>
              <a:t>(old value is not needed).</a:t>
            </a:r>
          </a:p>
          <a:p>
            <a:pPr lvl="1"/>
            <a:r>
              <a:rPr lang="en-US" sz="2000" dirty="0"/>
              <a:t>The write is not performed on </a:t>
            </a:r>
            <a:r>
              <a:rPr lang="en-US" sz="2000" i="1" dirty="0"/>
              <a:t>X </a:t>
            </a:r>
            <a:r>
              <a:rPr lang="en-US" sz="2000" dirty="0"/>
              <a:t>at this time, but is deferred.</a:t>
            </a:r>
          </a:p>
          <a:p>
            <a:r>
              <a:rPr lang="en-US" sz="2400" dirty="0"/>
              <a:t>When </a:t>
            </a:r>
            <a:r>
              <a:rPr lang="en-US" sz="2400" i="1" dirty="0"/>
              <a:t>T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partially commits, &lt;</a:t>
            </a:r>
            <a:r>
              <a:rPr lang="en-US" sz="2400" i="1" dirty="0"/>
              <a:t>T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b="1" dirty="0"/>
              <a:t>commit</a:t>
            </a:r>
            <a:r>
              <a:rPr lang="en-US" sz="2400" dirty="0"/>
              <a:t>&gt; is written to the log </a:t>
            </a:r>
          </a:p>
          <a:p>
            <a:r>
              <a:rPr lang="en-US" sz="2400" dirty="0"/>
              <a:t>After that, the log records are read and used to actually execute the previously deferred writes.</a:t>
            </a:r>
          </a:p>
          <a:p>
            <a:pPr>
              <a:buFont typeface="Monotype Sorts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8363"/>
            <a:ext cx="8817673" cy="642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0" y="56388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   A=1000</a:t>
            </a:r>
          </a:p>
          <a:p>
            <a:pPr algn="ctr"/>
            <a:r>
              <a:rPr lang="en-US" sz="2400" b="1" dirty="0" smtClean="0"/>
              <a:t>   B=2000</a:t>
            </a:r>
          </a:p>
          <a:p>
            <a:pPr algn="ctr"/>
            <a:r>
              <a:rPr lang="en-US" sz="2400" b="1" dirty="0" smtClean="0"/>
              <a:t>C=700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228600"/>
            <a:ext cx="896302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387</TotalTime>
  <Words>740</Words>
  <Application>Microsoft Office PowerPoint</Application>
  <PresentationFormat>On-screen Show (4:3)</PresentationFormat>
  <Paragraphs>77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Recovery</vt:lpstr>
      <vt:lpstr>Why recovery is needed:  </vt:lpstr>
      <vt:lpstr>Recovery Schemes</vt:lpstr>
      <vt:lpstr>Recovery and Atomicity</vt:lpstr>
      <vt:lpstr>The log files role in rollbacks and failure recovery</vt:lpstr>
      <vt:lpstr>Log-Based Recovery</vt:lpstr>
      <vt:lpstr>Deferred Database Modification(No-undo/redo)</vt:lpstr>
      <vt:lpstr>Slide 8</vt:lpstr>
      <vt:lpstr>Slide 9</vt:lpstr>
      <vt:lpstr>Immediate Database Modification(undo/redo)</vt:lpstr>
      <vt:lpstr>Slide 11</vt:lpstr>
      <vt:lpstr>Immediate Database Modification (Cont.)</vt:lpstr>
      <vt:lpstr>Slide 13</vt:lpstr>
      <vt:lpstr>Checkpoints</vt:lpstr>
      <vt:lpstr>Checkpoints</vt:lpstr>
      <vt:lpstr>Slide 16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</dc:title>
  <dc:creator>aditi.sharma</dc:creator>
  <cp:lastModifiedBy>indu.chawla</cp:lastModifiedBy>
  <cp:revision>69</cp:revision>
  <dcterms:created xsi:type="dcterms:W3CDTF">2013-11-21T03:51:02Z</dcterms:created>
  <dcterms:modified xsi:type="dcterms:W3CDTF">2018-11-28T06:32:56Z</dcterms:modified>
</cp:coreProperties>
</file>