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7" r:id="rId2"/>
    <p:sldId id="307" r:id="rId3"/>
    <p:sldId id="308" r:id="rId4"/>
    <p:sldId id="345" r:id="rId5"/>
    <p:sldId id="317" r:id="rId6"/>
    <p:sldId id="316" r:id="rId7"/>
    <p:sldId id="327" r:id="rId8"/>
    <p:sldId id="328" r:id="rId9"/>
    <p:sldId id="322" r:id="rId10"/>
    <p:sldId id="314" r:id="rId11"/>
    <p:sldId id="320" r:id="rId12"/>
    <p:sldId id="329" r:id="rId13"/>
    <p:sldId id="330" r:id="rId14"/>
    <p:sldId id="341" r:id="rId15"/>
    <p:sldId id="331" r:id="rId16"/>
    <p:sldId id="332" r:id="rId17"/>
    <p:sldId id="333" r:id="rId18"/>
    <p:sldId id="334" r:id="rId19"/>
    <p:sldId id="335" r:id="rId20"/>
    <p:sldId id="336" r:id="rId21"/>
    <p:sldId id="342" r:id="rId22"/>
    <p:sldId id="325" r:id="rId23"/>
    <p:sldId id="337" r:id="rId24"/>
    <p:sldId id="338" r:id="rId25"/>
    <p:sldId id="346" r:id="rId26"/>
    <p:sldId id="34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8E3EF-789D-4101-9CD8-0E279CC42AC1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A2A22-24BE-492F-A1C1-29F3E38372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8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5F6F6E-5D41-4397-ADF2-FC8952FBE284}" type="slidenum">
              <a:rPr lang="en-CA"/>
              <a:pPr/>
              <a:t>2</a:t>
            </a:fld>
            <a:endParaRPr lang="en-CA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D6DC27-A6DA-41C8-BC4A-567F78A77855}" type="slidenum">
              <a:rPr lang="en-CA"/>
              <a:pPr/>
              <a:t>5</a:t>
            </a:fld>
            <a:endParaRPr lang="en-CA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5EC-DD9D-43CE-A4BC-5A251DF0995E}" type="slidenum">
              <a:rPr lang="en-US"/>
              <a:pPr/>
              <a:t>9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025"/>
            <a:ext cx="5029200" cy="41144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620B96-9754-4BA3-9D7E-0CD96B72FB5C}" type="slidenum">
              <a:rPr lang="en-CA"/>
              <a:pPr/>
              <a:t>10</a:t>
            </a:fld>
            <a:endParaRPr lang="en-CA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536410-9774-491F-B036-7E8F46FE6871}" type="slidenum">
              <a:rPr lang="en-US"/>
              <a:pPr/>
              <a:t>11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025"/>
            <a:ext cx="5029200" cy="41144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0DCC22-2AD7-412C-8D98-C72BAC276A62}" type="slidenum">
              <a:rPr lang="en-US"/>
              <a:pPr/>
              <a:t>19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C12220D-7960-4602-A3D5-AB1A7746C69A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C000FBA-62D9-47E3-9612-941C0E5C3D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220D-7960-4602-A3D5-AB1A7746C69A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0FBA-62D9-47E3-9612-941C0E5C3D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220D-7960-4602-A3D5-AB1A7746C69A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0FBA-62D9-47E3-9612-941C0E5C3D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C12220D-7960-4602-A3D5-AB1A7746C69A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C000FBA-62D9-47E3-9612-941C0E5C3D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C12220D-7960-4602-A3D5-AB1A7746C69A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C000FBA-62D9-47E3-9612-941C0E5C3D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220D-7960-4602-A3D5-AB1A7746C69A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0FBA-62D9-47E3-9612-941C0E5C3D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220D-7960-4602-A3D5-AB1A7746C69A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0FBA-62D9-47E3-9612-941C0E5C3D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C12220D-7960-4602-A3D5-AB1A7746C69A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C000FBA-62D9-47E3-9612-941C0E5C3D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220D-7960-4602-A3D5-AB1A7746C69A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0FBA-62D9-47E3-9612-941C0E5C3D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C12220D-7960-4602-A3D5-AB1A7746C69A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C000FBA-62D9-47E3-9612-941C0E5C3D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C12220D-7960-4602-A3D5-AB1A7746C69A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C000FBA-62D9-47E3-9612-941C0E5C3D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C12220D-7960-4602-A3D5-AB1A7746C69A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C000FBA-62D9-47E3-9612-941C0E5C3D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Enhanced Entity-Relationship (EER) Modeling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fig04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619250"/>
            <a:ext cx="74676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Text Box 4" descr="Pink tissue paper"/>
          <p:cNvSpPr txBox="1">
            <a:spLocks noChangeArrowheads="1"/>
          </p:cNvSpPr>
          <p:nvPr/>
        </p:nvSpPr>
        <p:spPr bwMode="auto">
          <a:xfrm>
            <a:off x="838200" y="593725"/>
            <a:ext cx="7010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800000"/>
                </a:solidFill>
              </a:rPr>
              <a:t>Subclasses and Superclasses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95400" y="3352800"/>
            <a:ext cx="152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90600" y="29718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Specific Attribute</a:t>
            </a:r>
            <a:endParaRPr lang="en-US" sz="14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553200" y="54864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91200" y="5562600"/>
            <a:ext cx="129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Specific relationship type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924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Specialization </a:t>
            </a:r>
            <a:r>
              <a:rPr lang="en-US" dirty="0"/>
              <a:t>and Generalization</a:t>
            </a:r>
            <a:br>
              <a:rPr lang="en-US" dirty="0"/>
            </a:b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143000"/>
            <a:ext cx="8229600" cy="5334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Specialization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2400" dirty="0"/>
              <a:t>Process of defining subclasses of an entity type (</a:t>
            </a:r>
            <a:r>
              <a:rPr lang="en-US" sz="2400" dirty="0" err="1"/>
              <a:t>superclass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2400" dirty="0"/>
              <a:t>Defined on the basis of some distinguishing characteristics of the entities in the </a:t>
            </a:r>
            <a:r>
              <a:rPr lang="en-US" sz="2400" dirty="0" err="1"/>
              <a:t>superclass</a:t>
            </a:r>
            <a:r>
              <a:rPr lang="en-US" sz="2400" dirty="0"/>
              <a:t>.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2400" dirty="0"/>
              <a:t>A (super)class </a:t>
            </a:r>
            <a:r>
              <a:rPr lang="en-US" sz="2000" dirty="0">
                <a:sym typeface="Symbol" pitchFamily="18" charset="2"/>
              </a:rPr>
              <a:t></a:t>
            </a:r>
            <a:r>
              <a:rPr lang="en-US" sz="2400" dirty="0"/>
              <a:t> a set of subclasses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Method of pay {</a:t>
            </a:r>
            <a:r>
              <a:rPr lang="en-US" sz="2000" dirty="0" smtClean="0">
                <a:solidFill>
                  <a:schemeClr val="accent1"/>
                </a:solidFill>
              </a:rPr>
              <a:t>SALARIED_EMPLOYEE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chemeClr val="accent1"/>
                </a:solidFill>
              </a:rPr>
              <a:t>HOURLY_EMPLOYEE</a:t>
            </a:r>
            <a:r>
              <a:rPr lang="en-US" sz="2000" dirty="0"/>
              <a:t>}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Job type {</a:t>
            </a:r>
            <a:r>
              <a:rPr lang="en-US" sz="2000" dirty="0">
                <a:solidFill>
                  <a:schemeClr val="accent1"/>
                </a:solidFill>
              </a:rPr>
              <a:t>SECRETARY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1"/>
                </a:solidFill>
              </a:rPr>
              <a:t>ENGINEER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1"/>
                </a:solidFill>
              </a:rPr>
              <a:t>TECHICIAN</a:t>
            </a:r>
            <a:r>
              <a:rPr lang="en-US" sz="2000" dirty="0"/>
              <a:t>} </a:t>
            </a:r>
          </a:p>
          <a:p>
            <a:pPr lvl="1">
              <a:lnSpc>
                <a:spcPct val="90000"/>
              </a:lnSpc>
              <a:buFontTx/>
              <a:buChar char="•"/>
            </a:pPr>
            <a:endParaRPr lang="en-US" sz="2400" dirty="0" smtClean="0"/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2400" dirty="0" smtClean="0"/>
              <a:t>Why </a:t>
            </a:r>
            <a:r>
              <a:rPr lang="en-US" sz="2400" dirty="0"/>
              <a:t>specialization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Attributes applied to some but not all entities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Only members of the subclass participate in a specific relationship type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A0A8FEA-741F-49A3-991D-4C1E75774AF6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sz="4000" dirty="0"/>
              <a:t>Generalization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524000"/>
            <a:ext cx="8534400" cy="487375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/>
              <a:t>The reverse of the specialization process </a:t>
            </a:r>
          </a:p>
          <a:p>
            <a:pPr>
              <a:buFont typeface="Arial" pitchFamily="34" charset="0"/>
              <a:buChar char="•"/>
            </a:pPr>
            <a:endParaRPr lang="en-US" sz="1800" dirty="0" smtClean="0"/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Several </a:t>
            </a:r>
            <a:r>
              <a:rPr lang="en-US" sz="1800" dirty="0"/>
              <a:t>classes with common features are generalized into a superclass; original classes become its subclasses</a:t>
            </a:r>
          </a:p>
          <a:p>
            <a:pPr>
              <a:buFont typeface="Arial" pitchFamily="34" charset="0"/>
              <a:buChar char="•"/>
            </a:pPr>
            <a:endParaRPr lang="en-US" sz="1800" dirty="0" smtClean="0"/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Example</a:t>
            </a:r>
            <a:r>
              <a:rPr lang="en-US" sz="1800" dirty="0"/>
              <a:t>: CAR, TRUCK generalized into VEHICLE; both CAR, TRUCK become subclasses of the superclass VEHICLE.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/>
              <a:t>We can view {CAR, TRUCK} as a specialization of VEHICLE 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/>
              <a:t>Alternatively, we can view VEHICLE as a generalization of CAR and TRUCK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762000"/>
          </a:xfrm>
        </p:spPr>
        <p:txBody>
          <a:bodyPr/>
          <a:lstStyle/>
          <a:p>
            <a:r>
              <a:rPr lang="en-US" sz="2000" b="1"/>
              <a:t>Figure 4.3</a:t>
            </a:r>
            <a:r>
              <a:rPr lang="en-US" sz="2000"/>
              <a:t>  Examples of generalization. (a) Two entity types CAR and TRUCK. (b) Generalizing CAR and TRUCK into VEHICLE.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357B5C-158C-4F92-B5CA-63CD708AB33D}" type="slidenum">
              <a:rPr lang="en-US"/>
              <a:pPr/>
              <a:t>13</a:t>
            </a:fld>
            <a:endParaRPr lang="en-US"/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228600" y="854075"/>
          <a:ext cx="8491538" cy="585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Photo Editor Photo" r:id="rId3" imgW="8295238" imgH="6563641" progId="">
                  <p:embed/>
                </p:oleObj>
              </mc:Choice>
              <mc:Fallback>
                <p:oleObj name="Photo Editor Photo" r:id="rId3" imgW="8295238" imgH="6563641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854075"/>
                        <a:ext cx="8491538" cy="585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162800" cy="97231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GENERALIZATION &amp; SPECIALIZATION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61444" name="Oval 4"/>
          <p:cNvSpPr>
            <a:spLocks noChangeArrowheads="1"/>
          </p:cNvSpPr>
          <p:nvPr/>
        </p:nvSpPr>
        <p:spPr bwMode="auto">
          <a:xfrm>
            <a:off x="4953000" y="1981200"/>
            <a:ext cx="7620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800">
                <a:ea typeface="宋体" pitchFamily="2" charset="-122"/>
              </a:rPr>
              <a:t>sid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3352800" y="2057400"/>
            <a:ext cx="1130300" cy="376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800">
                <a:ea typeface="宋体" pitchFamily="2" charset="-122"/>
              </a:rPr>
              <a:t>student</a:t>
            </a:r>
          </a:p>
        </p:txBody>
      </p:sp>
      <p:sp>
        <p:nvSpPr>
          <p:cNvPr id="61446" name="Oval 6"/>
          <p:cNvSpPr>
            <a:spLocks noChangeArrowheads="1"/>
          </p:cNvSpPr>
          <p:nvPr/>
        </p:nvSpPr>
        <p:spPr bwMode="auto">
          <a:xfrm>
            <a:off x="4953000" y="2438400"/>
            <a:ext cx="7620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800">
                <a:ea typeface="宋体" pitchFamily="2" charset="-122"/>
              </a:rPr>
              <a:t>name</a:t>
            </a:r>
          </a:p>
        </p:txBody>
      </p:sp>
      <p:sp>
        <p:nvSpPr>
          <p:cNvPr id="61447" name="AutoShape 7"/>
          <p:cNvSpPr>
            <a:spLocks noChangeArrowheads="1"/>
          </p:cNvSpPr>
          <p:nvPr/>
        </p:nvSpPr>
        <p:spPr bwMode="auto">
          <a:xfrm rot="10800000">
            <a:off x="3594100" y="2819400"/>
            <a:ext cx="838200" cy="609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r>
              <a:rPr kumimoji="1" lang="en-US" altLang="zh-CN" sz="1800" dirty="0">
                <a:ea typeface="宋体" pitchFamily="2" charset="-122"/>
              </a:rPr>
              <a:t>is A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4724400" y="4114800"/>
            <a:ext cx="1066800" cy="376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800">
                <a:ea typeface="宋体" pitchFamily="2" charset="-122"/>
              </a:rPr>
              <a:t>graduate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1981200" y="4119563"/>
            <a:ext cx="1295400" cy="376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800">
                <a:ea typeface="宋体" pitchFamily="2" charset="-122"/>
              </a:rPr>
              <a:t>Undergrad</a:t>
            </a: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 flipH="1">
            <a:off x="3048000" y="32766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4127500" y="32639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 flipH="1">
            <a:off x="4495800" y="213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4495800" y="2286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54" name="Line 14"/>
          <p:cNvSpPr>
            <a:spLocks noChangeShapeType="1"/>
          </p:cNvSpPr>
          <p:nvPr/>
        </p:nvSpPr>
        <p:spPr bwMode="auto">
          <a:xfrm flipV="1">
            <a:off x="4025900" y="2425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6324600" y="25908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6299200" y="28575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800">
                <a:ea typeface="宋体" pitchFamily="2" charset="-122"/>
              </a:rPr>
              <a:t>Specialization</a:t>
            </a:r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533400" y="2859088"/>
            <a:ext cx="1790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800" dirty="0">
                <a:ea typeface="宋体" pitchFamily="2" charset="-122"/>
              </a:rPr>
              <a:t>Generalization</a:t>
            </a:r>
          </a:p>
        </p:txBody>
      </p:sp>
      <p:sp>
        <p:nvSpPr>
          <p:cNvPr id="61458" name="Line 18"/>
          <p:cNvSpPr>
            <a:spLocks noChangeShapeType="1"/>
          </p:cNvSpPr>
          <p:nvPr/>
        </p:nvSpPr>
        <p:spPr bwMode="auto">
          <a:xfrm rot="10800000">
            <a:off x="2209800" y="25781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Constraints on Specialization and Generalization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935480"/>
            <a:ext cx="8458200" cy="4389120"/>
          </a:xfrm>
        </p:spPr>
        <p:txBody>
          <a:bodyPr/>
          <a:lstStyle/>
          <a:p>
            <a:r>
              <a:rPr lang="en-US" dirty="0"/>
              <a:t>Two basic constraints can apply to </a:t>
            </a:r>
            <a:r>
              <a:rPr lang="en-US" dirty="0" smtClean="0"/>
              <a:t>a specialization/generalization</a:t>
            </a:r>
            <a:r>
              <a:rPr lang="en-US" dirty="0"/>
              <a:t>: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Disjointness</a:t>
            </a:r>
            <a:r>
              <a:rPr lang="en-US" dirty="0" smtClean="0"/>
              <a:t> </a:t>
            </a:r>
            <a:r>
              <a:rPr lang="en-US" dirty="0"/>
              <a:t>Constraint: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Completeness </a:t>
            </a:r>
            <a:r>
              <a:rPr lang="en-US" dirty="0"/>
              <a:t>Constraint: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Constraints on Specialization and Generalization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Disjointness</a:t>
            </a:r>
            <a:r>
              <a:rPr lang="en-US" dirty="0"/>
              <a:t> Constraint: </a:t>
            </a:r>
          </a:p>
          <a:p>
            <a:pPr lvl="1"/>
            <a:r>
              <a:rPr lang="en-US" dirty="0"/>
              <a:t>Specifies that the subclasses of the specialization must be </a:t>
            </a:r>
            <a:r>
              <a:rPr lang="en-US" i="1" dirty="0"/>
              <a:t>disjoint</a:t>
            </a:r>
            <a:r>
              <a:rPr lang="en-US" dirty="0"/>
              <a:t>: </a:t>
            </a:r>
            <a:r>
              <a:rPr lang="en-US" b="1" dirty="0"/>
              <a:t>an entity can be a member of at most one of the subclasses of the specialization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Specified by </a:t>
            </a:r>
            <a:r>
              <a:rPr lang="en-US" b="1" i="1" u="sng" dirty="0"/>
              <a:t>d</a:t>
            </a:r>
            <a:r>
              <a:rPr lang="en-US" dirty="0"/>
              <a:t> in EER diagram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Displaying an attribute-defined specialization in EER diagrams</a:t>
            </a:r>
          </a:p>
        </p:txBody>
      </p:sp>
      <p:pic>
        <p:nvPicPr>
          <p:cNvPr id="71683" name="Picture 3" descr="fig04_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57400"/>
            <a:ext cx="8413750" cy="391636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Constraints on Specialization and Generalization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 typeface="Wingdings" pitchFamily="2" charset="2"/>
              <a:buNone/>
            </a:pPr>
            <a:endParaRPr lang="en-US" dirty="0"/>
          </a:p>
          <a:p>
            <a:pPr lvl="1"/>
            <a:r>
              <a:rPr lang="en-US" sz="2800" dirty="0"/>
              <a:t>If not disjoint, specialization is </a:t>
            </a:r>
            <a:r>
              <a:rPr lang="en-US" sz="2800" b="1" i="1" dirty="0"/>
              <a:t>overlapping</a:t>
            </a:r>
            <a:r>
              <a:rPr lang="en-US" sz="2800" b="1" dirty="0"/>
              <a:t>:</a:t>
            </a:r>
          </a:p>
          <a:p>
            <a:pPr lvl="2"/>
            <a:r>
              <a:rPr lang="en-US" sz="2400" dirty="0"/>
              <a:t>that is the same entity may be a member of more than one subclass of the specialization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Specified by </a:t>
            </a:r>
            <a:r>
              <a:rPr lang="en-US" b="1" i="1" u="sng" dirty="0"/>
              <a:t>o</a:t>
            </a:r>
            <a:r>
              <a:rPr lang="en-US" dirty="0"/>
              <a:t> in EER diagram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fig04_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638" y="2432050"/>
            <a:ext cx="8539162" cy="2376488"/>
          </a:xfrm>
          <a:prstGeom prst="rect">
            <a:avLst/>
          </a:prstGeom>
          <a:noFill/>
        </p:spPr>
      </p:pic>
      <p:sp>
        <p:nvSpPr>
          <p:cNvPr id="73731" name="Text Box 3" descr="Pink tissue paper"/>
          <p:cNvSpPr txBox="1">
            <a:spLocks noChangeArrowheads="1"/>
          </p:cNvSpPr>
          <p:nvPr/>
        </p:nvSpPr>
        <p:spPr bwMode="auto">
          <a:xfrm>
            <a:off x="1295400" y="10668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800000"/>
                </a:solidFill>
                <a:latin typeface="Arial" pitchFamily="34" charset="0"/>
              </a:rPr>
              <a:t>Example of overlapping total Specialization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Topics Covered</a:t>
            </a:r>
          </a:p>
        </p:txBody>
      </p:sp>
      <p:sp>
        <p:nvSpPr>
          <p:cNvPr id="5124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3200" dirty="0" smtClean="0"/>
              <a:t>EER stands for Enhanced ER or Extended ER</a:t>
            </a:r>
          </a:p>
          <a:p>
            <a:pPr eaLnBrk="1" hangingPunct="1">
              <a:lnSpc>
                <a:spcPct val="150000"/>
              </a:lnSpc>
            </a:pPr>
            <a:r>
              <a:rPr lang="en-US" sz="3200" dirty="0" smtClean="0"/>
              <a:t>EER Model Concepts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800" dirty="0" smtClean="0"/>
              <a:t>Includes all modeling concepts of basic ER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800" dirty="0" smtClean="0"/>
              <a:t>Additional concepts: 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2800" dirty="0" smtClean="0"/>
              <a:t>subclasses/</a:t>
            </a:r>
            <a:r>
              <a:rPr lang="en-US" sz="2800" dirty="0" err="1" smtClean="0"/>
              <a:t>superclasses</a:t>
            </a:r>
            <a:endParaRPr lang="en-US" sz="2800" dirty="0" smtClean="0"/>
          </a:p>
          <a:p>
            <a:pPr lvl="2" eaLnBrk="1" hangingPunct="1">
              <a:lnSpc>
                <a:spcPct val="150000"/>
              </a:lnSpc>
            </a:pPr>
            <a:r>
              <a:rPr lang="en-US" sz="2800" dirty="0" smtClean="0"/>
              <a:t>specialization/generalization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2800" dirty="0" smtClean="0"/>
              <a:t>categories (UNION types)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2800" dirty="0" smtClean="0"/>
              <a:t>attribute and relationship inheritance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Constraints on Specialization and Generalization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600200"/>
            <a:ext cx="8382000" cy="487375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Completeness Constraint: </a:t>
            </a:r>
          </a:p>
          <a:p>
            <a:pPr lvl="1">
              <a:lnSpc>
                <a:spcPct val="80000"/>
              </a:lnSpc>
            </a:pPr>
            <a:r>
              <a:rPr lang="en-US" sz="2000" b="1" i="1" dirty="0"/>
              <a:t>Total</a:t>
            </a:r>
            <a:r>
              <a:rPr lang="en-US" sz="2000" b="1" dirty="0"/>
              <a:t> </a:t>
            </a:r>
            <a:r>
              <a:rPr lang="en-US" sz="2000" dirty="0"/>
              <a:t>specifies that every entity in the superclass must be a member of some subclass in </a:t>
            </a:r>
            <a:r>
              <a:rPr lang="en-US" sz="2000" dirty="0" err="1" smtClean="0"/>
              <a:t>thes</a:t>
            </a:r>
            <a:r>
              <a:rPr lang="en-US" sz="2000" dirty="0" smtClean="0"/>
              <a:t> </a:t>
            </a:r>
            <a:r>
              <a:rPr lang="en-US" sz="2000" dirty="0" err="1" smtClean="0"/>
              <a:t>pecialization</a:t>
            </a:r>
            <a:r>
              <a:rPr lang="en-US" sz="2000" dirty="0" smtClean="0"/>
              <a:t>/generalization </a:t>
            </a:r>
            <a:endParaRPr lang="en-US" sz="2000" dirty="0"/>
          </a:p>
          <a:p>
            <a:pPr lvl="1">
              <a:lnSpc>
                <a:spcPct val="80000"/>
              </a:lnSpc>
            </a:pPr>
            <a:endParaRPr lang="en-US" sz="2000" dirty="0" smtClean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Shown </a:t>
            </a:r>
            <a:r>
              <a:rPr lang="en-US" sz="2000" dirty="0"/>
              <a:t>in EER diagrams by a </a:t>
            </a:r>
            <a:r>
              <a:rPr lang="en-US" sz="2000" b="1" i="1" u="sng" dirty="0"/>
              <a:t>double line</a:t>
            </a:r>
            <a:r>
              <a:rPr lang="en-US" sz="2000" dirty="0"/>
              <a:t> 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b="1" i="1" dirty="0"/>
              <a:t>Partial</a:t>
            </a:r>
            <a:r>
              <a:rPr lang="en-US" sz="2000" dirty="0"/>
              <a:t> allows an entity not to belong to any of the subclasses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Shown in EER diagrams by a </a:t>
            </a:r>
            <a:r>
              <a:rPr lang="en-US" sz="2000" b="1" i="1" u="sng" dirty="0"/>
              <a:t>single line</a:t>
            </a:r>
          </a:p>
          <a:p>
            <a:pPr lvl="1">
              <a:lnSpc>
                <a:spcPct val="80000"/>
              </a:lnSpc>
              <a:buNone/>
            </a:pPr>
            <a:endParaRPr lang="en-US" sz="2000" b="1" i="1" u="sng" dirty="0"/>
          </a:p>
          <a:p>
            <a:pPr lvl="1">
              <a:lnSpc>
                <a:spcPct val="80000"/>
              </a:lnSpc>
            </a:pPr>
            <a:r>
              <a:rPr lang="en-US" sz="2000" dirty="0"/>
              <a:t>In general, a </a:t>
            </a:r>
            <a:r>
              <a:rPr lang="en-US" sz="2000" dirty="0" err="1"/>
              <a:t>superclass</a:t>
            </a:r>
            <a:r>
              <a:rPr lang="en-US" sz="2000" dirty="0"/>
              <a:t> that was identified through the generalization process usually </a:t>
            </a:r>
            <a:r>
              <a:rPr lang="en-US" sz="2000" b="1" dirty="0"/>
              <a:t>total, </a:t>
            </a:r>
            <a:r>
              <a:rPr lang="en-US" sz="2000" dirty="0"/>
              <a:t>because the </a:t>
            </a:r>
            <a:r>
              <a:rPr lang="en-US" sz="2000" dirty="0" err="1"/>
              <a:t>superclass</a:t>
            </a:r>
            <a:r>
              <a:rPr lang="en-US" sz="2000" dirty="0"/>
              <a:t> is </a:t>
            </a:r>
            <a:r>
              <a:rPr lang="en-US" sz="2000" i="1" u="sng" dirty="0"/>
              <a:t>derived from</a:t>
            </a:r>
            <a:r>
              <a:rPr lang="en-US" sz="2000" dirty="0"/>
              <a:t> the subclasses and hence contains only the entities that are in the subclass</a:t>
            </a:r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Constraints on Specialization and Generalization 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143000"/>
            <a:ext cx="8686800" cy="5638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If </a:t>
            </a:r>
            <a:r>
              <a:rPr lang="en-US" sz="1800" dirty="0"/>
              <a:t>all subclasses in a specialization have membership condition on same attribute of the superclass, specialization is called an </a:t>
            </a:r>
            <a:r>
              <a:rPr lang="en-US" sz="1800" b="1" i="1" dirty="0"/>
              <a:t>attribute defined</a:t>
            </a:r>
            <a:r>
              <a:rPr lang="en-US" sz="1800" b="1" dirty="0"/>
              <a:t>-specialization 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Attribute is called the defining attribute of the specialization 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Example: </a:t>
            </a:r>
            <a:r>
              <a:rPr lang="en-US" sz="1800" dirty="0" err="1"/>
              <a:t>JobType</a:t>
            </a:r>
            <a:r>
              <a:rPr lang="en-US" sz="1800" dirty="0"/>
              <a:t> is the defining attribute of the specialization {SECRETARY, TECHNICIAN, ENGINEER} of </a:t>
            </a:r>
            <a:r>
              <a:rPr lang="en-US" sz="1800" dirty="0" smtClean="0"/>
              <a:t>EMPLOYEE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Use defined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User identifies how the subclasses are formed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Constraints for Specialization and Generalization</a:t>
            </a:r>
          </a:p>
        </p:txBody>
      </p:sp>
      <p:sp>
        <p:nvSpPr>
          <p:cNvPr id="200717" name="Rectangle 13"/>
          <p:cNvSpPr txBox="1">
            <a:spLocks noGrp="1" noChangeArrowheads="1"/>
          </p:cNvSpPr>
          <p:nvPr>
            <p:ph sz="quarter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400" b="1" dirty="0">
              <a:solidFill>
                <a:schemeClr val="hlink"/>
              </a:solidFill>
            </a:endParaRPr>
          </a:p>
        </p:txBody>
      </p:sp>
      <p:pic>
        <p:nvPicPr>
          <p:cNvPr id="200708" name="Picture 4" descr="fig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628775"/>
            <a:ext cx="5486400" cy="522922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6858000" y="2667000"/>
            <a:ext cx="990600" cy="609600"/>
          </a:xfrm>
          <a:prstGeom prst="rect">
            <a:avLst/>
          </a:prstGeom>
          <a:noFill/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10" name="Line 6"/>
          <p:cNvSpPr>
            <a:spLocks noChangeShapeType="1"/>
          </p:cNvSpPr>
          <p:nvPr/>
        </p:nvSpPr>
        <p:spPr bwMode="auto">
          <a:xfrm flipH="1">
            <a:off x="7391400" y="2286000"/>
            <a:ext cx="609600" cy="3810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00711" name="Text Box 7"/>
          <p:cNvSpPr txBox="1">
            <a:spLocks noChangeArrowheads="1"/>
          </p:cNvSpPr>
          <p:nvPr/>
        </p:nvSpPr>
        <p:spPr bwMode="auto">
          <a:xfrm>
            <a:off x="8061325" y="2144713"/>
            <a:ext cx="879475" cy="517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hlink"/>
                </a:solidFill>
              </a:rPr>
              <a:t>Defining </a:t>
            </a:r>
          </a:p>
          <a:p>
            <a:r>
              <a:rPr lang="en-US" sz="1400" b="1">
                <a:solidFill>
                  <a:schemeClr val="hlink"/>
                </a:solidFill>
              </a:rPr>
              <a:t>attribute</a:t>
            </a:r>
          </a:p>
        </p:txBody>
      </p:sp>
      <p:sp>
        <p:nvSpPr>
          <p:cNvPr id="200712" name="Line 8"/>
          <p:cNvSpPr>
            <a:spLocks noChangeShapeType="1"/>
          </p:cNvSpPr>
          <p:nvPr/>
        </p:nvSpPr>
        <p:spPr bwMode="auto">
          <a:xfrm flipH="1">
            <a:off x="6172200" y="4724400"/>
            <a:ext cx="609600" cy="2286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00713" name="Text Box 9"/>
          <p:cNvSpPr txBox="1">
            <a:spLocks noChangeArrowheads="1"/>
          </p:cNvSpPr>
          <p:nvPr/>
        </p:nvSpPr>
        <p:spPr bwMode="auto">
          <a:xfrm>
            <a:off x="6842125" y="4354513"/>
            <a:ext cx="1658938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hlink"/>
                </a:solidFill>
              </a:rPr>
              <a:t>Predicate condition</a:t>
            </a:r>
          </a:p>
        </p:txBody>
      </p:sp>
      <p:sp>
        <p:nvSpPr>
          <p:cNvPr id="200714" name="Oval 10"/>
          <p:cNvSpPr>
            <a:spLocks noChangeArrowheads="1"/>
          </p:cNvSpPr>
          <p:nvPr/>
        </p:nvSpPr>
        <p:spPr bwMode="auto">
          <a:xfrm>
            <a:off x="2514600" y="6019800"/>
            <a:ext cx="1905000" cy="533400"/>
          </a:xfrm>
          <a:prstGeom prst="ellipse">
            <a:avLst/>
          </a:prstGeom>
          <a:noFill/>
          <a:ln w="127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b="1">
              <a:solidFill>
                <a:schemeClr val="hlink"/>
              </a:solidFill>
            </a:endParaRPr>
          </a:p>
        </p:txBody>
      </p:sp>
      <p:sp>
        <p:nvSpPr>
          <p:cNvPr id="200715" name="Line 11"/>
          <p:cNvSpPr>
            <a:spLocks noChangeShapeType="1"/>
          </p:cNvSpPr>
          <p:nvPr/>
        </p:nvSpPr>
        <p:spPr bwMode="auto">
          <a:xfrm>
            <a:off x="2286000" y="5715000"/>
            <a:ext cx="381000" cy="38100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00719" name="Text Box 15"/>
          <p:cNvSpPr txBox="1">
            <a:spLocks noChangeArrowheads="1"/>
          </p:cNvSpPr>
          <p:nvPr/>
        </p:nvSpPr>
        <p:spPr bwMode="auto">
          <a:xfrm>
            <a:off x="1295400" y="5486400"/>
            <a:ext cx="1525588" cy="517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hlink"/>
                </a:solidFill>
              </a:rPr>
              <a:t>Predicate-defined</a:t>
            </a:r>
          </a:p>
          <a:p>
            <a:r>
              <a:rPr lang="en-US" sz="1400" b="1">
                <a:solidFill>
                  <a:schemeClr val="hlink"/>
                </a:solidFill>
              </a:rPr>
              <a:t>subclass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All of the </a:t>
            </a:r>
            <a:r>
              <a:rPr lang="en-US" sz="2800" dirty="0" err="1"/>
              <a:t>superclass</a:t>
            </a:r>
            <a:r>
              <a:rPr lang="en-US" sz="2800" dirty="0"/>
              <a:t>/subclass relationships we have seen so far origin from a </a:t>
            </a:r>
            <a:r>
              <a:rPr lang="en-US" sz="2800" i="1" u="sng" dirty="0"/>
              <a:t>single </a:t>
            </a:r>
            <a:r>
              <a:rPr lang="en-US" sz="2800" i="1" u="sng" dirty="0" err="1"/>
              <a:t>superclass</a:t>
            </a:r>
            <a:endParaRPr lang="en-US" sz="2800" i="1" u="sng" dirty="0"/>
          </a:p>
          <a:p>
            <a:pPr>
              <a:lnSpc>
                <a:spcPct val="80000"/>
              </a:lnSpc>
            </a:pPr>
            <a:endParaRPr lang="en-US" sz="2800" i="1" u="sng" dirty="0"/>
          </a:p>
          <a:p>
            <a:pPr>
              <a:lnSpc>
                <a:spcPct val="80000"/>
              </a:lnSpc>
            </a:pPr>
            <a:r>
              <a:rPr lang="en-US" sz="2800" dirty="0"/>
              <a:t>Sometimes we may need </a:t>
            </a:r>
            <a:r>
              <a:rPr lang="en-US" sz="2800" i="1" u="sng" dirty="0"/>
              <a:t>more than one </a:t>
            </a:r>
            <a:r>
              <a:rPr lang="en-US" sz="2800" i="1" u="sng" dirty="0" err="1"/>
              <a:t>superclass</a:t>
            </a:r>
            <a:endParaRPr lang="en-US" sz="2800" i="1" u="sng" dirty="0"/>
          </a:p>
          <a:p>
            <a:pPr>
              <a:lnSpc>
                <a:spcPct val="80000"/>
              </a:lnSpc>
            </a:pPr>
            <a:r>
              <a:rPr lang="en-US" sz="2800" dirty="0"/>
              <a:t>In this case, the subclass will represent a collection of objects that is a subset of the UNION of distinct entity types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We call such a </a:t>
            </a:r>
            <a:r>
              <a:rPr lang="en-US" sz="2800" i="1" dirty="0"/>
              <a:t>subclass</a:t>
            </a:r>
            <a:r>
              <a:rPr lang="en-US" sz="2800" dirty="0"/>
              <a:t> a </a:t>
            </a:r>
            <a:r>
              <a:rPr lang="en-US" sz="2800" b="1" dirty="0"/>
              <a:t>UNION TYPE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Example: In a database for vehicle registration, a vehicle owner can be a PERSON, a BANK (holding a lien on a vehicle) or a COMPANY.</a:t>
            </a:r>
          </a:p>
          <a:p>
            <a:pPr lvl="1"/>
            <a:r>
              <a:rPr lang="en-US"/>
              <a:t>A UNION type called OWNER is created to represent a subset of the </a:t>
            </a:r>
            <a:r>
              <a:rPr lang="en-US" i="1"/>
              <a:t>union</a:t>
            </a:r>
            <a:r>
              <a:rPr lang="en-US"/>
              <a:t> of the three superclasses COMPANY, BANK, and PERSON 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809625"/>
            <a:ext cx="8077200" cy="50466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184150"/>
            <a:ext cx="9267825" cy="477838"/>
          </a:xfrm>
        </p:spPr>
        <p:txBody>
          <a:bodyPr>
            <a:normAutofit fontScale="90000"/>
          </a:bodyPr>
          <a:lstStyle/>
          <a:p>
            <a:r>
              <a:rPr lang="en-US" sz="2800"/>
              <a:t>Summary of Symbols Used in E-R Notation</a:t>
            </a:r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2" cstate="print"/>
          <a:srcRect l="20950" t="558" r="21368" b="1396"/>
          <a:stretch>
            <a:fillRect/>
          </a:stretch>
        </p:blipFill>
        <p:spPr bwMode="auto">
          <a:xfrm>
            <a:off x="2298700" y="985838"/>
            <a:ext cx="4340225" cy="55324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sz="3600" dirty="0"/>
              <a:t>Subclasses and </a:t>
            </a:r>
            <a:r>
              <a:rPr lang="en-US" sz="3600" dirty="0" err="1"/>
              <a:t>Superclasses</a:t>
            </a:r>
            <a:r>
              <a:rPr lang="en-US" sz="3600" dirty="0"/>
              <a:t> 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19200"/>
            <a:ext cx="8458200" cy="5486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An entity type may have additional meaningful </a:t>
            </a:r>
            <a:r>
              <a:rPr lang="en-US" sz="2400" dirty="0" err="1"/>
              <a:t>subgroupings</a:t>
            </a:r>
            <a:r>
              <a:rPr lang="en-US" sz="2400" dirty="0"/>
              <a:t> of its entities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Example: EMPLOYEE may be further grouped into SECRETARY, ENGINEER, MANAGER, TECHNICIAN, SALARIED_EMPLOYEE, HOURLY_EMPLOYEE,…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Each of these groupings is a subset of EMPLOYEE entities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Each is called a subclass of EMPLOYEE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EMPLOYEE is the </a:t>
            </a:r>
            <a:r>
              <a:rPr lang="en-US" sz="2000" dirty="0" err="1"/>
              <a:t>superclass</a:t>
            </a:r>
            <a:r>
              <a:rPr lang="en-US" sz="2000" dirty="0"/>
              <a:t> for each of these subclasses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These are called </a:t>
            </a:r>
            <a:r>
              <a:rPr lang="en-US" sz="2400" dirty="0" err="1"/>
              <a:t>superclass</a:t>
            </a:r>
            <a:r>
              <a:rPr lang="en-US" sz="2400" dirty="0"/>
              <a:t>/subclass relationships.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Example: EMPLOYEE/SECRETARY, </a:t>
            </a:r>
            <a:r>
              <a:rPr lang="en-US" sz="2400" dirty="0" smtClean="0"/>
              <a:t>EMPLOYEE/TECHNICIAN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13498"/>
          </a:xfrm>
        </p:spPr>
        <p:txBody>
          <a:bodyPr/>
          <a:lstStyle/>
          <a:p>
            <a:r>
              <a:rPr lang="en-US" dirty="0" smtClean="0"/>
              <a:t>Super class and Subclass</a:t>
            </a:r>
            <a:endParaRPr lang="en-US" dirty="0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19150" y="2491740"/>
            <a:ext cx="6743700" cy="3147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Representing Specialization in EER Diagrams</a:t>
            </a:r>
          </a:p>
        </p:txBody>
      </p:sp>
      <p:pic>
        <p:nvPicPr>
          <p:cNvPr id="11268" name="Picture 4" descr="fig04_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438" y="1820863"/>
            <a:ext cx="8285162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304800"/>
            <a:ext cx="8229600" cy="60198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These are also called </a:t>
            </a:r>
            <a:r>
              <a:rPr lang="en-US" b="1" dirty="0" smtClean="0"/>
              <a:t>“IS-A” relationship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Members of a subclass must be members of the </a:t>
            </a:r>
            <a:r>
              <a:rPr lang="en-US" sz="2000" dirty="0" err="1" smtClean="0"/>
              <a:t>superclass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SECRETARY IS-A EMPLOYEE, TECHNICIAN IS-A EMPLOYEE, ….</a:t>
            </a:r>
          </a:p>
          <a:p>
            <a:endParaRPr lang="en-US" dirty="0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4464050" y="3048000"/>
            <a:ext cx="1590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>
                <a:latin typeface="Arial" charset="0"/>
                <a:cs typeface="Arial" charset="0"/>
              </a:rPr>
              <a:t>Movie Person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4792663" y="4038600"/>
            <a:ext cx="930275" cy="9271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>
                <a:latin typeface="Arial" charset="0"/>
                <a:cs typeface="Arial" charset="0"/>
              </a:rPr>
              <a:t>ISA</a:t>
            </a: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3905250" y="5567363"/>
            <a:ext cx="7270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>
                <a:latin typeface="Arial" charset="0"/>
                <a:cs typeface="Arial" charset="0"/>
              </a:rPr>
              <a:t>Actor</a:t>
            </a:r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 flipH="1">
            <a:off x="3429000" y="571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544" name="Line 8"/>
          <p:cNvSpPr>
            <a:spLocks noChangeShapeType="1"/>
          </p:cNvSpPr>
          <p:nvPr/>
        </p:nvSpPr>
        <p:spPr bwMode="auto">
          <a:xfrm flipH="1">
            <a:off x="4419600" y="49530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45" name="Line 9"/>
          <p:cNvSpPr>
            <a:spLocks noChangeShapeType="1"/>
          </p:cNvSpPr>
          <p:nvPr/>
        </p:nvSpPr>
        <p:spPr bwMode="auto">
          <a:xfrm>
            <a:off x="5410200" y="49530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46" name="Line 10"/>
          <p:cNvSpPr>
            <a:spLocks noChangeShapeType="1"/>
          </p:cNvSpPr>
          <p:nvPr/>
        </p:nvSpPr>
        <p:spPr bwMode="auto">
          <a:xfrm>
            <a:off x="5257800" y="3429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47" name="Oval 11"/>
          <p:cNvSpPr>
            <a:spLocks noChangeArrowheads="1"/>
          </p:cNvSpPr>
          <p:nvPr/>
        </p:nvSpPr>
        <p:spPr bwMode="auto">
          <a:xfrm>
            <a:off x="6396038" y="2362200"/>
            <a:ext cx="842962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u="sng">
                <a:latin typeface="Arial" charset="0"/>
                <a:cs typeface="Arial" charset="0"/>
              </a:rPr>
              <a:t>id</a:t>
            </a:r>
          </a:p>
        </p:txBody>
      </p:sp>
      <p:sp>
        <p:nvSpPr>
          <p:cNvPr id="65548" name="Oval 12"/>
          <p:cNvSpPr>
            <a:spLocks noChangeArrowheads="1"/>
          </p:cNvSpPr>
          <p:nvPr/>
        </p:nvSpPr>
        <p:spPr bwMode="auto">
          <a:xfrm>
            <a:off x="6548438" y="3276600"/>
            <a:ext cx="842962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Arial" charset="0"/>
                <a:cs typeface="Arial" charset="0"/>
              </a:rPr>
              <a:t>name</a:t>
            </a:r>
          </a:p>
        </p:txBody>
      </p:sp>
      <p:sp>
        <p:nvSpPr>
          <p:cNvPr id="65549" name="Oval 13"/>
          <p:cNvSpPr>
            <a:spLocks noChangeArrowheads="1"/>
          </p:cNvSpPr>
          <p:nvPr/>
        </p:nvSpPr>
        <p:spPr bwMode="auto">
          <a:xfrm>
            <a:off x="4800600" y="1981200"/>
            <a:ext cx="1066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Arial" charset="0"/>
                <a:cs typeface="Arial" charset="0"/>
              </a:rPr>
              <a:t>address</a:t>
            </a:r>
          </a:p>
        </p:txBody>
      </p:sp>
      <p:sp>
        <p:nvSpPr>
          <p:cNvPr id="65550" name="Oval 14"/>
          <p:cNvSpPr>
            <a:spLocks noChangeArrowheads="1"/>
          </p:cNvSpPr>
          <p:nvPr/>
        </p:nvSpPr>
        <p:spPr bwMode="auto">
          <a:xfrm>
            <a:off x="2438400" y="2557463"/>
            <a:ext cx="1568450" cy="4905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/>
            <a:r>
              <a:rPr lang="en-US">
                <a:latin typeface="Arial" charset="0"/>
                <a:cs typeface="Arial" charset="0"/>
              </a:rPr>
              <a:t>birthday</a:t>
            </a:r>
          </a:p>
        </p:txBody>
      </p:sp>
      <p:sp>
        <p:nvSpPr>
          <p:cNvPr id="65551" name="Line 15"/>
          <p:cNvSpPr>
            <a:spLocks noChangeShapeType="1"/>
          </p:cNvSpPr>
          <p:nvPr/>
        </p:nvSpPr>
        <p:spPr bwMode="auto">
          <a:xfrm>
            <a:off x="3962400" y="28956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>
            <a:off x="52578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53" name="Line 17"/>
          <p:cNvSpPr>
            <a:spLocks noChangeShapeType="1"/>
          </p:cNvSpPr>
          <p:nvPr/>
        </p:nvSpPr>
        <p:spPr bwMode="auto">
          <a:xfrm flipH="1">
            <a:off x="5867400" y="28194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54" name="Line 18"/>
          <p:cNvSpPr>
            <a:spLocks noChangeShapeType="1"/>
          </p:cNvSpPr>
          <p:nvPr/>
        </p:nvSpPr>
        <p:spPr bwMode="auto">
          <a:xfrm flipH="1" flipV="1">
            <a:off x="6019800" y="33528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55" name="Oval 19"/>
          <p:cNvSpPr>
            <a:spLocks noChangeArrowheads="1"/>
          </p:cNvSpPr>
          <p:nvPr/>
        </p:nvSpPr>
        <p:spPr bwMode="auto">
          <a:xfrm>
            <a:off x="2286000" y="5453063"/>
            <a:ext cx="1165225" cy="4905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>
                <a:latin typeface="Arial" charset="0"/>
                <a:cs typeface="Arial" charset="0"/>
              </a:rPr>
              <a:t>picture</a:t>
            </a:r>
          </a:p>
        </p:txBody>
      </p:sp>
      <p:sp>
        <p:nvSpPr>
          <p:cNvPr id="65556" name="Rectangle 20"/>
          <p:cNvSpPr>
            <a:spLocks noChangeArrowheads="1"/>
          </p:cNvSpPr>
          <p:nvPr/>
        </p:nvSpPr>
        <p:spPr bwMode="auto">
          <a:xfrm>
            <a:off x="5597525" y="5562600"/>
            <a:ext cx="99377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>
                <a:latin typeface="Arial" charset="0"/>
                <a:cs typeface="Arial" charset="0"/>
              </a:rPr>
              <a:t>Director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Subclasses, Superclasses and Inheritance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An important concept associated with subclasses is that of </a:t>
            </a:r>
            <a:r>
              <a:rPr lang="en-US" sz="2800" b="1" dirty="0"/>
              <a:t>type </a:t>
            </a:r>
            <a:r>
              <a:rPr lang="en-US" sz="2800" b="1" dirty="0" smtClean="0"/>
              <a:t>inheritance</a:t>
            </a:r>
            <a:endParaRPr lang="en-US" sz="2800" dirty="0"/>
          </a:p>
          <a:p>
            <a:r>
              <a:rPr lang="en-US" sz="2800" dirty="0"/>
              <a:t>An entity that is member of a subclass </a:t>
            </a:r>
            <a:r>
              <a:rPr lang="en-US" sz="2800" i="1" dirty="0"/>
              <a:t>inherits</a:t>
            </a:r>
            <a:r>
              <a:rPr lang="en-US" sz="2800" dirty="0"/>
              <a:t> </a:t>
            </a:r>
          </a:p>
          <a:p>
            <a:pPr lvl="1"/>
            <a:r>
              <a:rPr lang="en-US" sz="2400" dirty="0"/>
              <a:t>All </a:t>
            </a:r>
            <a:r>
              <a:rPr lang="en-US" sz="2400" b="1" dirty="0"/>
              <a:t>attributes</a:t>
            </a:r>
            <a:r>
              <a:rPr lang="en-US" sz="2400" dirty="0"/>
              <a:t> of the entity as a member of the </a:t>
            </a:r>
            <a:r>
              <a:rPr lang="en-US" sz="2400" dirty="0" err="1"/>
              <a:t>superclass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All </a:t>
            </a:r>
            <a:r>
              <a:rPr lang="en-US" sz="2400" b="1" dirty="0"/>
              <a:t>relationships</a:t>
            </a:r>
            <a:r>
              <a:rPr lang="en-US" sz="2400" dirty="0"/>
              <a:t> of the entity as a member of the </a:t>
            </a:r>
            <a:r>
              <a:rPr lang="en-US" sz="2400" dirty="0" err="1"/>
              <a:t>superclass</a:t>
            </a:r>
            <a:endParaRPr lang="en-US" sz="2400" dirty="0"/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Subclasses, Superclasses and Inheritance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In the previous slide, SECRETARY (as well as TECHNICIAN and ENGINEER) inherit the attributes Name, SSN, …, from EMPLOYEE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Every </a:t>
            </a:r>
            <a:r>
              <a:rPr lang="en-US" dirty="0"/>
              <a:t>SECRETARY entity will have values for the inherited attributes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Every </a:t>
            </a:r>
            <a:r>
              <a:rPr lang="en-US" dirty="0"/>
              <a:t>SECRETARY entity will also keep all relationships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440613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Entity Type Inheritance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752600"/>
            <a:ext cx="8153400" cy="4306888"/>
          </a:xfrm>
        </p:spPr>
        <p:txBody>
          <a:bodyPr/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/>
              <a:t>Type Inheritance among </a:t>
            </a:r>
            <a:r>
              <a:rPr lang="en-US" dirty="0" smtClean="0"/>
              <a:t>Classes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Inherited Attributes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a subclass inherits the attributes of the superclass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HOURLY_EMPLOYEE (Name, SSN, Address)</a:t>
            </a:r>
          </a:p>
          <a:p>
            <a:pPr marL="365760" lvl="1" indent="0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Local (Specific) Attributes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a subclass may have its own attributes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HOURLY_EMPLOYEE (</a:t>
            </a:r>
            <a:r>
              <a:rPr lang="en-US" dirty="0" err="1" smtClean="0"/>
              <a:t>Hourly_rate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SALARIED_EMPLOYEE (</a:t>
            </a:r>
            <a:r>
              <a:rPr lang="en-US" dirty="0" err="1" smtClean="0"/>
              <a:t>Annual_salary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3E9A48-E828-4964-B7FB-CD4C331A7E7E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239</TotalTime>
  <Words>881</Words>
  <Application>Microsoft Office PowerPoint</Application>
  <PresentationFormat>On-screen Show (4:3)</PresentationFormat>
  <Paragraphs>148</Paragraphs>
  <Slides>26</Slides>
  <Notes>6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Oriel</vt:lpstr>
      <vt:lpstr>Photo Editor Photo</vt:lpstr>
      <vt:lpstr>Enhanced Entity-Relationship (EER) Modeling</vt:lpstr>
      <vt:lpstr>Topics Covered</vt:lpstr>
      <vt:lpstr>Subclasses and Superclasses </vt:lpstr>
      <vt:lpstr>Super class and Subclass</vt:lpstr>
      <vt:lpstr>Representing Specialization in EER Diagrams</vt:lpstr>
      <vt:lpstr>PowerPoint Presentation</vt:lpstr>
      <vt:lpstr>Subclasses, Superclasses and Inheritance</vt:lpstr>
      <vt:lpstr>Subclasses, Superclasses and Inheritance</vt:lpstr>
      <vt:lpstr>Entity Type Inheritance</vt:lpstr>
      <vt:lpstr>PowerPoint Presentation</vt:lpstr>
      <vt:lpstr>    Specialization and Generalization </vt:lpstr>
      <vt:lpstr>Generalization</vt:lpstr>
      <vt:lpstr>Figure 4.3  Examples of generalization. (a) Two entity types CAR and TRUCK. (b) Generalizing CAR and TRUCK into VEHICLE.</vt:lpstr>
      <vt:lpstr>     GENERALIZATION &amp; SPECIALIZATION</vt:lpstr>
      <vt:lpstr>Constraints on Specialization and Generalization</vt:lpstr>
      <vt:lpstr>Constraints on Specialization and Generalization</vt:lpstr>
      <vt:lpstr>Displaying an attribute-defined specialization in EER diagrams</vt:lpstr>
      <vt:lpstr>Constraints on Specialization and Generalization</vt:lpstr>
      <vt:lpstr>PowerPoint Presentation</vt:lpstr>
      <vt:lpstr>Constraints on Specialization and Generalization</vt:lpstr>
      <vt:lpstr>Constraints on Specialization and Generalization </vt:lpstr>
      <vt:lpstr>Constraints for Specialization and Generalization</vt:lpstr>
      <vt:lpstr>Union</vt:lpstr>
      <vt:lpstr>Union</vt:lpstr>
      <vt:lpstr>PowerPoint Presentation</vt:lpstr>
      <vt:lpstr>Summary of Symbols Used in E-R Notation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aditi</dc:creator>
  <cp:lastModifiedBy>SangeetaPC</cp:lastModifiedBy>
  <cp:revision>102</cp:revision>
  <dcterms:created xsi:type="dcterms:W3CDTF">2013-07-28T16:10:51Z</dcterms:created>
  <dcterms:modified xsi:type="dcterms:W3CDTF">2018-08-28T08:28:33Z</dcterms:modified>
</cp:coreProperties>
</file>