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7"/>
  </p:notesMasterIdLst>
  <p:sldIdLst>
    <p:sldId id="299" r:id="rId2"/>
    <p:sldId id="307" r:id="rId3"/>
    <p:sldId id="275" r:id="rId4"/>
    <p:sldId id="257" r:id="rId5"/>
    <p:sldId id="278" r:id="rId6"/>
    <p:sldId id="301" r:id="rId7"/>
    <p:sldId id="302" r:id="rId8"/>
    <p:sldId id="279" r:id="rId9"/>
    <p:sldId id="280" r:id="rId10"/>
    <p:sldId id="281" r:id="rId11"/>
    <p:sldId id="282" r:id="rId12"/>
    <p:sldId id="283" r:id="rId13"/>
    <p:sldId id="339" r:id="rId14"/>
    <p:sldId id="340" r:id="rId15"/>
    <p:sldId id="303" r:id="rId16"/>
    <p:sldId id="284" r:id="rId17"/>
    <p:sldId id="285" r:id="rId18"/>
    <p:sldId id="286" r:id="rId19"/>
    <p:sldId id="305" r:id="rId20"/>
    <p:sldId id="288" r:id="rId21"/>
    <p:sldId id="289" r:id="rId22"/>
    <p:sldId id="308" r:id="rId23"/>
    <p:sldId id="314" r:id="rId24"/>
    <p:sldId id="306" r:id="rId25"/>
    <p:sldId id="295" r:id="rId26"/>
    <p:sldId id="296" r:id="rId27"/>
    <p:sldId id="297" r:id="rId28"/>
    <p:sldId id="344" r:id="rId29"/>
    <p:sldId id="345" r:id="rId30"/>
    <p:sldId id="346" r:id="rId31"/>
    <p:sldId id="310" r:id="rId32"/>
    <p:sldId id="338" r:id="rId33"/>
    <p:sldId id="341" r:id="rId34"/>
    <p:sldId id="342" r:id="rId35"/>
    <p:sldId id="34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42" y="-3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FB278-5AAF-4350-831B-8F42F6891144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7DCAD-B289-4AAA-9BBC-5C5F7F6B70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0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/>
              <a:t>6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37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  <a:noFill/>
          <a:ln/>
        </p:spPr>
        <p:txBody>
          <a:bodyPr/>
          <a:lstStyle/>
          <a:p>
            <a:endParaRPr lang="en-US" smtClean="0">
              <a:latin typeface="Book Antiqua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/>
              <a:t>7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578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  <a:noFill/>
          <a:ln/>
        </p:spPr>
        <p:txBody>
          <a:bodyPr/>
          <a:lstStyle/>
          <a:p>
            <a:r>
              <a:rPr lang="en-US" smtClean="0">
                <a:latin typeface="Book Antiqua" pitchFamily="18" charset="0"/>
              </a:rPr>
              <a:t>Department manager contains information in both departments and manages</a:t>
            </a:r>
          </a:p>
          <a:p>
            <a:r>
              <a:rPr lang="en-US" smtClean="0">
                <a:latin typeface="Book Antiqua" pitchFamily="18" charset="0"/>
              </a:rPr>
              <a:t>Pro: eliminates relation (the Departments table)</a:t>
            </a:r>
          </a:p>
          <a:p>
            <a:r>
              <a:rPr lang="en-US" smtClean="0">
                <a:latin typeface="Book Antiqua" pitchFamily="18" charset="0"/>
              </a:rPr>
              <a:t>Con: wastes space if not all departments have managers</a:t>
            </a:r>
          </a:p>
          <a:p>
            <a:r>
              <a:rPr lang="en-US" smtClean="0">
                <a:latin typeface="Book Antiqua" pitchFamily="18" charset="0"/>
              </a:rPr>
              <a:t>Set up and illustrate in SQL Server.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7DCAD-B289-4AAA-9BBC-5C5F7F6B709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/>
              <a:t>15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0650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Book Antiqua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CA2D-A60F-4203-B4AA-BA07E5126507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41D15-1E0B-4FCD-BE4C-201D32A07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CA2D-A60F-4203-B4AA-BA07E5126507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41D15-1E0B-4FCD-BE4C-201D32A07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CA2D-A60F-4203-B4AA-BA07E5126507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41D15-1E0B-4FCD-BE4C-201D32A07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0A0457A-84F2-4F3E-B800-D92AD853A6C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CA2D-A60F-4203-B4AA-BA07E5126507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41D15-1E0B-4FCD-BE4C-201D32A07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CA2D-A60F-4203-B4AA-BA07E5126507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41D15-1E0B-4FCD-BE4C-201D32A07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CA2D-A60F-4203-B4AA-BA07E5126507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41D15-1E0B-4FCD-BE4C-201D32A07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CA2D-A60F-4203-B4AA-BA07E5126507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41D15-1E0B-4FCD-BE4C-201D32A07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CA2D-A60F-4203-B4AA-BA07E5126507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41D15-1E0B-4FCD-BE4C-201D32A07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CA2D-A60F-4203-B4AA-BA07E5126507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41D15-1E0B-4FCD-BE4C-201D32A07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CA2D-A60F-4203-B4AA-BA07E5126507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41D15-1E0B-4FCD-BE4C-201D32A07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CA2D-A60F-4203-B4AA-BA07E5126507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CD41D15-1E0B-4FCD-BE4C-201D32A075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22CA2D-A60F-4203-B4AA-BA07E5126507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CD41D15-1E0B-4FCD-BE4C-201D32A0756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4384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Mapping of ER-diagram to Relational Schema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54182" y="496270"/>
            <a:ext cx="8229600" cy="1143000"/>
          </a:xfrm>
        </p:spPr>
        <p:txBody>
          <a:bodyPr/>
          <a:lstStyle/>
          <a:p>
            <a:r>
              <a:rPr lang="en-US" altLang="zh-TW" sz="4000" dirty="0">
                <a:solidFill>
                  <a:srgbClr val="0000FF"/>
                </a:solidFill>
              </a:rPr>
              <a:t>Representation of Relationship Set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38912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zh-TW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Unary/Binary Relationship set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z="2000" dirty="0"/>
              <a:t>Depends on the cardinality and participation of the relationship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z="2000" dirty="0"/>
              <a:t>Two possible approaches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N-</a:t>
            </a:r>
            <a:r>
              <a:rPr lang="en-US" altLang="zh-TW" sz="2400" dirty="0" err="1"/>
              <a:t>ary</a:t>
            </a:r>
            <a:r>
              <a:rPr lang="en-US" altLang="zh-TW" sz="2400" dirty="0"/>
              <a:t> (multiple) Relationship set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z="2000" dirty="0"/>
              <a:t>Primary Key Issue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Identifying Relationship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z="2000" dirty="0"/>
              <a:t>No relational model representation necessary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4000" dirty="0">
                <a:solidFill>
                  <a:srgbClr val="0000FF"/>
                </a:solidFill>
              </a:rPr>
              <a:t>Representing Relationship Set</a:t>
            </a:r>
            <a:br>
              <a:rPr lang="en-US" altLang="zh-TW" sz="4000" dirty="0">
                <a:solidFill>
                  <a:srgbClr val="0000FF"/>
                </a:solidFill>
              </a:rPr>
            </a:br>
            <a:endParaRPr lang="en-US" altLang="zh-TW" sz="3200" dirty="0">
              <a:solidFill>
                <a:srgbClr val="0000FF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sz="2400" u="sng" dirty="0" smtClean="0"/>
              <a:t>1. For </a:t>
            </a:r>
            <a:r>
              <a:rPr lang="en-US" altLang="zh-TW" sz="2400" b="1" u="sng" dirty="0"/>
              <a:t>one-to-one relationship </a:t>
            </a:r>
            <a:r>
              <a:rPr lang="en-US" altLang="zh-TW" sz="2400" i="1" u="sng" dirty="0" smtClean="0"/>
              <a:t>without </a:t>
            </a:r>
            <a:r>
              <a:rPr lang="en-US" altLang="zh-TW" sz="2400" i="1" u="sng" dirty="0"/>
              <a:t>total participation</a:t>
            </a:r>
            <a:r>
              <a:rPr lang="en-US" altLang="zh-TW" sz="2400" i="1" dirty="0"/>
              <a:t> </a:t>
            </a:r>
          </a:p>
          <a:p>
            <a:pPr lvl="1"/>
            <a:r>
              <a:rPr lang="en-US" altLang="zh-TW" sz="2400" dirty="0"/>
              <a:t>Build a table with two columns, one column for each participating entity set’s primary key.  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Add </a:t>
            </a:r>
            <a:r>
              <a:rPr lang="en-US" altLang="zh-TW" sz="2400" dirty="0"/>
              <a:t>successive columns, one for each descriptive attributes of the relationship set (if any</a:t>
            </a:r>
            <a:r>
              <a:rPr lang="en-US" altLang="zh-TW" sz="2400" dirty="0" smtClean="0"/>
              <a:t>).</a:t>
            </a:r>
            <a:endParaRPr lang="en-US" altLang="zh-TW" sz="2400" dirty="0"/>
          </a:p>
        </p:txBody>
      </p:sp>
      <p:sp>
        <p:nvSpPr>
          <p:cNvPr id="4" name="Rectangle 3"/>
          <p:cNvSpPr/>
          <p:nvPr/>
        </p:nvSpPr>
        <p:spPr>
          <a:xfrm>
            <a:off x="685800" y="1143000"/>
            <a:ext cx="487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solidFill>
                  <a:srgbClr val="00B0F0"/>
                </a:solidFill>
              </a:rPr>
              <a:t> </a:t>
            </a:r>
            <a:r>
              <a:rPr lang="en-US" altLang="zh-TW" sz="2400" dirty="0" smtClean="0">
                <a:solidFill>
                  <a:srgbClr val="00B0F0"/>
                </a:solidFill>
              </a:rPr>
              <a:t>Unary or Binary Relationship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  <a:noFill/>
        </p:spPr>
        <p:txBody>
          <a:bodyPr/>
          <a:lstStyle/>
          <a:p>
            <a:r>
              <a:rPr lang="en-US" altLang="zh-TW" sz="3200" dirty="0">
                <a:solidFill>
                  <a:srgbClr val="0000FF"/>
                </a:solidFill>
              </a:rPr>
              <a:t>Example – One-to-One Relationship Set</a:t>
            </a:r>
          </a:p>
        </p:txBody>
      </p:sp>
      <p:graphicFrame>
        <p:nvGraphicFramePr>
          <p:cNvPr id="19515" name="Group 59"/>
          <p:cNvGraphicFramePr>
            <a:graphicFrameLocks noGrp="1"/>
          </p:cNvGraphicFramePr>
          <p:nvPr>
            <p:ph sz="half" idx="1"/>
          </p:nvPr>
        </p:nvGraphicFramePr>
        <p:xfrm>
          <a:off x="1828800" y="4724400"/>
          <a:ext cx="5029200" cy="1188720"/>
        </p:xfrm>
        <a:graphic>
          <a:graphicData uri="http://schemas.openxmlformats.org/drawingml/2006/table">
            <a:tbl>
              <a:tblPr/>
              <a:tblGrid>
                <a:gridCol w="1676400"/>
                <a:gridCol w="1676400"/>
                <a:gridCol w="16764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Maj_ID</a:t>
                      </a:r>
                      <a:r>
                        <a:rPr kumimoji="1" lang="en-US" altLang="zh-TW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S_Degree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8888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5678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1447800" y="20574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1524000" y="21336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Student</a:t>
            </a:r>
          </a:p>
        </p:txBody>
      </p:sp>
      <p:sp>
        <p:nvSpPr>
          <p:cNvPr id="19479" name="Oval 23"/>
          <p:cNvSpPr>
            <a:spLocks noChangeArrowheads="1"/>
          </p:cNvSpPr>
          <p:nvPr/>
        </p:nvSpPr>
        <p:spPr bwMode="auto">
          <a:xfrm>
            <a:off x="1905000" y="12192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Oval 24"/>
          <p:cNvSpPr>
            <a:spLocks noChangeArrowheads="1"/>
          </p:cNvSpPr>
          <p:nvPr/>
        </p:nvSpPr>
        <p:spPr bwMode="auto">
          <a:xfrm>
            <a:off x="304800" y="12192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1" name="Oval 25"/>
          <p:cNvSpPr>
            <a:spLocks noChangeArrowheads="1"/>
          </p:cNvSpPr>
          <p:nvPr/>
        </p:nvSpPr>
        <p:spPr bwMode="auto">
          <a:xfrm>
            <a:off x="304800" y="28956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Oval 26"/>
          <p:cNvSpPr>
            <a:spLocks noChangeArrowheads="1"/>
          </p:cNvSpPr>
          <p:nvPr/>
        </p:nvSpPr>
        <p:spPr bwMode="auto">
          <a:xfrm>
            <a:off x="2286000" y="29718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Line 27"/>
          <p:cNvSpPr>
            <a:spLocks noChangeShapeType="1"/>
          </p:cNvSpPr>
          <p:nvPr/>
        </p:nvSpPr>
        <p:spPr bwMode="auto">
          <a:xfrm>
            <a:off x="914400" y="1752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84" name="Line 28"/>
          <p:cNvSpPr>
            <a:spLocks noChangeShapeType="1"/>
          </p:cNvSpPr>
          <p:nvPr/>
        </p:nvSpPr>
        <p:spPr bwMode="auto">
          <a:xfrm flipH="1">
            <a:off x="2057400" y="1752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85" name="Line 29"/>
          <p:cNvSpPr>
            <a:spLocks noChangeShapeType="1"/>
          </p:cNvSpPr>
          <p:nvPr/>
        </p:nvSpPr>
        <p:spPr bwMode="auto">
          <a:xfrm flipH="1" flipV="1">
            <a:off x="2209800" y="2514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86" name="Line 30"/>
          <p:cNvSpPr>
            <a:spLocks noChangeShapeType="1"/>
          </p:cNvSpPr>
          <p:nvPr/>
        </p:nvSpPr>
        <p:spPr bwMode="auto">
          <a:xfrm flipV="1">
            <a:off x="1143000" y="2514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87" name="Text Box 31"/>
          <p:cNvSpPr txBox="1">
            <a:spLocks noChangeArrowheads="1"/>
          </p:cNvSpPr>
          <p:nvPr/>
        </p:nvSpPr>
        <p:spPr bwMode="auto">
          <a:xfrm>
            <a:off x="533400" y="12954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u="sng"/>
              <a:t>SID</a:t>
            </a:r>
          </a:p>
        </p:txBody>
      </p:sp>
      <p:sp>
        <p:nvSpPr>
          <p:cNvPr id="19488" name="Text Box 32"/>
          <p:cNvSpPr txBox="1">
            <a:spLocks noChangeArrowheads="1"/>
          </p:cNvSpPr>
          <p:nvPr/>
        </p:nvSpPr>
        <p:spPr bwMode="auto">
          <a:xfrm>
            <a:off x="2057400" y="12954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Name</a:t>
            </a:r>
          </a:p>
        </p:txBody>
      </p:sp>
      <p:sp>
        <p:nvSpPr>
          <p:cNvPr id="19489" name="Text Box 33"/>
          <p:cNvSpPr txBox="1">
            <a:spLocks noChangeArrowheads="1"/>
          </p:cNvSpPr>
          <p:nvPr/>
        </p:nvSpPr>
        <p:spPr bwMode="auto">
          <a:xfrm>
            <a:off x="457200" y="2971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Major</a:t>
            </a:r>
          </a:p>
        </p:txBody>
      </p:sp>
      <p:sp>
        <p:nvSpPr>
          <p:cNvPr id="19490" name="Text Box 34"/>
          <p:cNvSpPr txBox="1">
            <a:spLocks noChangeArrowheads="1"/>
          </p:cNvSpPr>
          <p:nvPr/>
        </p:nvSpPr>
        <p:spPr bwMode="auto">
          <a:xfrm>
            <a:off x="2514600" y="3048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GPA</a:t>
            </a:r>
          </a:p>
        </p:txBody>
      </p:sp>
      <p:sp>
        <p:nvSpPr>
          <p:cNvPr id="19491" name="AutoShape 35"/>
          <p:cNvSpPr>
            <a:spLocks noChangeArrowheads="1"/>
          </p:cNvSpPr>
          <p:nvPr/>
        </p:nvSpPr>
        <p:spPr bwMode="auto">
          <a:xfrm>
            <a:off x="3733800" y="1905000"/>
            <a:ext cx="16764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92" name="Rectangle 36"/>
          <p:cNvSpPr>
            <a:spLocks noChangeArrowheads="1"/>
          </p:cNvSpPr>
          <p:nvPr/>
        </p:nvSpPr>
        <p:spPr bwMode="auto">
          <a:xfrm>
            <a:off x="6553200" y="20574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93" name="Oval 37"/>
          <p:cNvSpPr>
            <a:spLocks noChangeArrowheads="1"/>
          </p:cNvSpPr>
          <p:nvPr/>
        </p:nvSpPr>
        <p:spPr bwMode="auto">
          <a:xfrm>
            <a:off x="7315200" y="12192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94" name="Text Box 38"/>
          <p:cNvSpPr txBox="1">
            <a:spLocks noChangeArrowheads="1"/>
          </p:cNvSpPr>
          <p:nvPr/>
        </p:nvSpPr>
        <p:spPr bwMode="auto">
          <a:xfrm>
            <a:off x="7315200" y="12954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u="sng"/>
              <a:t>ID Code</a:t>
            </a:r>
          </a:p>
        </p:txBody>
      </p:sp>
      <p:sp>
        <p:nvSpPr>
          <p:cNvPr id="19497" name="Line 41"/>
          <p:cNvSpPr>
            <a:spLocks noChangeShapeType="1"/>
          </p:cNvSpPr>
          <p:nvPr/>
        </p:nvSpPr>
        <p:spPr bwMode="auto">
          <a:xfrm flipH="1">
            <a:off x="7239000" y="17526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98" name="AutoShape 42"/>
          <p:cNvSpPr>
            <a:spLocks noChangeArrowheads="1"/>
          </p:cNvSpPr>
          <p:nvPr/>
        </p:nvSpPr>
        <p:spPr bwMode="auto">
          <a:xfrm>
            <a:off x="3581400" y="3048000"/>
            <a:ext cx="1905000" cy="1143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9503" name="Line 47"/>
          <p:cNvSpPr>
            <a:spLocks noChangeShapeType="1"/>
          </p:cNvSpPr>
          <p:nvPr/>
        </p:nvSpPr>
        <p:spPr bwMode="auto">
          <a:xfrm flipH="1">
            <a:off x="2590800" y="2286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505" name="Text Box 49"/>
          <p:cNvSpPr txBox="1">
            <a:spLocks noChangeArrowheads="1"/>
          </p:cNvSpPr>
          <p:nvPr/>
        </p:nvSpPr>
        <p:spPr bwMode="auto">
          <a:xfrm>
            <a:off x="6781800" y="21336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Major</a:t>
            </a:r>
          </a:p>
        </p:txBody>
      </p:sp>
      <p:sp>
        <p:nvSpPr>
          <p:cNvPr id="19507" name="Text Box 51"/>
          <p:cNvSpPr txBox="1">
            <a:spLocks noChangeArrowheads="1"/>
          </p:cNvSpPr>
          <p:nvPr/>
        </p:nvSpPr>
        <p:spPr bwMode="auto">
          <a:xfrm>
            <a:off x="4191000" y="21336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study</a:t>
            </a:r>
          </a:p>
        </p:txBody>
      </p:sp>
      <p:sp>
        <p:nvSpPr>
          <p:cNvPr id="19508" name="Text Box 52"/>
          <p:cNvSpPr txBox="1">
            <a:spLocks noChangeArrowheads="1"/>
          </p:cNvSpPr>
          <p:nvPr/>
        </p:nvSpPr>
        <p:spPr bwMode="auto">
          <a:xfrm>
            <a:off x="381000" y="6172200"/>
            <a:ext cx="830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* Primary key can be either </a:t>
            </a:r>
            <a:r>
              <a:rPr lang="en-US" altLang="zh-TW" i="1" dirty="0"/>
              <a:t>SID</a:t>
            </a:r>
            <a:r>
              <a:rPr lang="en-US" altLang="zh-TW" dirty="0"/>
              <a:t> or </a:t>
            </a:r>
            <a:r>
              <a:rPr lang="en-US" altLang="zh-TW" dirty="0" err="1"/>
              <a:t>Maj_</a:t>
            </a:r>
            <a:r>
              <a:rPr lang="en-US" altLang="zh-TW" i="1" dirty="0" err="1"/>
              <a:t>ID_Co</a:t>
            </a:r>
            <a:r>
              <a:rPr lang="en-US" altLang="zh-TW" dirty="0"/>
              <a:t> </a:t>
            </a:r>
          </a:p>
        </p:txBody>
      </p:sp>
      <p:sp>
        <p:nvSpPr>
          <p:cNvPr id="19509" name="Line 53"/>
          <p:cNvSpPr>
            <a:spLocks noChangeShapeType="1"/>
          </p:cNvSpPr>
          <p:nvPr/>
        </p:nvSpPr>
        <p:spPr bwMode="auto">
          <a:xfrm>
            <a:off x="5410200" y="2286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510" name="Oval 54"/>
          <p:cNvSpPr>
            <a:spLocks noChangeArrowheads="1"/>
          </p:cNvSpPr>
          <p:nvPr/>
        </p:nvSpPr>
        <p:spPr bwMode="auto">
          <a:xfrm>
            <a:off x="4572000" y="9906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11" name="Text Box 55"/>
          <p:cNvSpPr txBox="1">
            <a:spLocks noChangeArrowheads="1"/>
          </p:cNvSpPr>
          <p:nvPr/>
        </p:nvSpPr>
        <p:spPr bwMode="auto">
          <a:xfrm>
            <a:off x="4648200" y="10668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Degree</a:t>
            </a:r>
          </a:p>
        </p:txBody>
      </p:sp>
      <p:sp>
        <p:nvSpPr>
          <p:cNvPr id="19513" name="Line 57"/>
          <p:cNvSpPr>
            <a:spLocks noChangeShapeType="1"/>
          </p:cNvSpPr>
          <p:nvPr/>
        </p:nvSpPr>
        <p:spPr bwMode="auto">
          <a:xfrm flipV="1">
            <a:off x="4724400" y="1524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304800"/>
            <a:ext cx="8077200" cy="6248400"/>
          </a:xfrm>
          <a:noFill/>
        </p:spPr>
        <p:txBody>
          <a:bodyPr/>
          <a:lstStyle/>
          <a:p>
            <a:r>
              <a:rPr lang="en-US" sz="2400" dirty="0" smtClean="0"/>
              <a:t>Each dept has at most one manager, according to the </a:t>
            </a:r>
            <a:r>
              <a:rPr lang="en-US" sz="2400" i="1" u="sng" dirty="0" smtClean="0">
                <a:solidFill>
                  <a:schemeClr val="accent2"/>
                </a:solidFill>
              </a:rPr>
              <a:t>key constraint</a:t>
            </a:r>
            <a:r>
              <a:rPr lang="en-US" sz="2400" i="1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on Manages.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6400800" y="4724400"/>
            <a:ext cx="23050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i="1">
                <a:solidFill>
                  <a:schemeClr val="accent2"/>
                </a:solidFill>
                <a:latin typeface="Book Antiqua" pitchFamily="18" charset="0"/>
              </a:rPr>
              <a:t>Translation to </a:t>
            </a:r>
          </a:p>
          <a:p>
            <a:r>
              <a:rPr lang="en-US" i="1">
                <a:solidFill>
                  <a:schemeClr val="accent2"/>
                </a:solidFill>
                <a:latin typeface="Book Antiqua" pitchFamily="18" charset="0"/>
              </a:rPr>
              <a:t>relational model?</a:t>
            </a:r>
          </a:p>
        </p:txBody>
      </p:sp>
      <p:sp>
        <p:nvSpPr>
          <p:cNvPr id="72711" name="Freeform 7"/>
          <p:cNvSpPr>
            <a:spLocks/>
          </p:cNvSpPr>
          <p:nvPr/>
        </p:nvSpPr>
        <p:spPr bwMode="auto">
          <a:xfrm>
            <a:off x="1149350" y="3752850"/>
            <a:ext cx="338138" cy="2149475"/>
          </a:xfrm>
          <a:custGeom>
            <a:avLst/>
            <a:gdLst>
              <a:gd name="T0" fmla="*/ 2147483647 w 213"/>
              <a:gd name="T1" fmla="*/ 2147483647 h 1354"/>
              <a:gd name="T2" fmla="*/ 2147483647 w 213"/>
              <a:gd name="T3" fmla="*/ 2147483647 h 1354"/>
              <a:gd name="T4" fmla="*/ 2147483647 w 213"/>
              <a:gd name="T5" fmla="*/ 2147483647 h 1354"/>
              <a:gd name="T6" fmla="*/ 2147483647 w 213"/>
              <a:gd name="T7" fmla="*/ 2147483647 h 1354"/>
              <a:gd name="T8" fmla="*/ 2147483647 w 213"/>
              <a:gd name="T9" fmla="*/ 2147483647 h 1354"/>
              <a:gd name="T10" fmla="*/ 2147483647 w 213"/>
              <a:gd name="T11" fmla="*/ 2147483647 h 1354"/>
              <a:gd name="T12" fmla="*/ 2147483647 w 213"/>
              <a:gd name="T13" fmla="*/ 2147483647 h 1354"/>
              <a:gd name="T14" fmla="*/ 2147483647 w 213"/>
              <a:gd name="T15" fmla="*/ 2147483647 h 1354"/>
              <a:gd name="T16" fmla="*/ 2147483647 w 213"/>
              <a:gd name="T17" fmla="*/ 2147483647 h 1354"/>
              <a:gd name="T18" fmla="*/ 2147483647 w 213"/>
              <a:gd name="T19" fmla="*/ 2147483647 h 1354"/>
              <a:gd name="T20" fmla="*/ 2147483647 w 213"/>
              <a:gd name="T21" fmla="*/ 2147483647 h 1354"/>
              <a:gd name="T22" fmla="*/ 2147483647 w 213"/>
              <a:gd name="T23" fmla="*/ 2147483647 h 1354"/>
              <a:gd name="T24" fmla="*/ 2147483647 w 213"/>
              <a:gd name="T25" fmla="*/ 2147483647 h 1354"/>
              <a:gd name="T26" fmla="*/ 2147483647 w 213"/>
              <a:gd name="T27" fmla="*/ 2147483647 h 1354"/>
              <a:gd name="T28" fmla="*/ 2147483647 w 213"/>
              <a:gd name="T29" fmla="*/ 2147483647 h 1354"/>
              <a:gd name="T30" fmla="*/ 2147483647 w 213"/>
              <a:gd name="T31" fmla="*/ 2147483647 h 1354"/>
              <a:gd name="T32" fmla="*/ 2147483647 w 213"/>
              <a:gd name="T33" fmla="*/ 2147483647 h 1354"/>
              <a:gd name="T34" fmla="*/ 2147483647 w 213"/>
              <a:gd name="T35" fmla="*/ 2147483647 h 1354"/>
              <a:gd name="T36" fmla="*/ 2147483647 w 213"/>
              <a:gd name="T37" fmla="*/ 2147483647 h 1354"/>
              <a:gd name="T38" fmla="*/ 2147483647 w 213"/>
              <a:gd name="T39" fmla="*/ 2147483647 h 1354"/>
              <a:gd name="T40" fmla="*/ 2147483647 w 213"/>
              <a:gd name="T41" fmla="*/ 2147483647 h 1354"/>
              <a:gd name="T42" fmla="*/ 2147483647 w 213"/>
              <a:gd name="T43" fmla="*/ 2147483647 h 1354"/>
              <a:gd name="T44" fmla="*/ 2147483647 w 213"/>
              <a:gd name="T45" fmla="*/ 2147483647 h 1354"/>
              <a:gd name="T46" fmla="*/ 2147483647 w 213"/>
              <a:gd name="T47" fmla="*/ 2147483647 h 1354"/>
              <a:gd name="T48" fmla="*/ 2147483647 w 213"/>
              <a:gd name="T49" fmla="*/ 2147483647 h 1354"/>
              <a:gd name="T50" fmla="*/ 2147483647 w 213"/>
              <a:gd name="T51" fmla="*/ 2147483647 h 1354"/>
              <a:gd name="T52" fmla="*/ 2147483647 w 213"/>
              <a:gd name="T53" fmla="*/ 2147483647 h 1354"/>
              <a:gd name="T54" fmla="*/ 2147483647 w 213"/>
              <a:gd name="T55" fmla="*/ 2147483647 h 1354"/>
              <a:gd name="T56" fmla="*/ 2147483647 w 213"/>
              <a:gd name="T57" fmla="*/ 2147483647 h 1354"/>
              <a:gd name="T58" fmla="*/ 2147483647 w 213"/>
              <a:gd name="T59" fmla="*/ 2147483647 h 1354"/>
              <a:gd name="T60" fmla="*/ 2147483647 w 213"/>
              <a:gd name="T61" fmla="*/ 2147483647 h 1354"/>
              <a:gd name="T62" fmla="*/ 2147483647 w 213"/>
              <a:gd name="T63" fmla="*/ 2147483647 h 1354"/>
              <a:gd name="T64" fmla="*/ 2147483647 w 213"/>
              <a:gd name="T65" fmla="*/ 2147483647 h 1354"/>
              <a:gd name="T66" fmla="*/ 2147483647 w 213"/>
              <a:gd name="T67" fmla="*/ 2147483647 h 1354"/>
              <a:gd name="T68" fmla="*/ 2147483647 w 213"/>
              <a:gd name="T69" fmla="*/ 2147483647 h 1354"/>
              <a:gd name="T70" fmla="*/ 2147483647 w 213"/>
              <a:gd name="T71" fmla="*/ 2147483647 h 135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13"/>
              <a:gd name="T109" fmla="*/ 0 h 1354"/>
              <a:gd name="T110" fmla="*/ 213 w 213"/>
              <a:gd name="T111" fmla="*/ 1354 h 135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6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7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6" y="445"/>
                </a:lnTo>
                <a:lnTo>
                  <a:pt x="4" y="501"/>
                </a:lnTo>
                <a:lnTo>
                  <a:pt x="2" y="559"/>
                </a:lnTo>
                <a:lnTo>
                  <a:pt x="1" y="617"/>
                </a:lnTo>
                <a:lnTo>
                  <a:pt x="0" y="677"/>
                </a:lnTo>
                <a:lnTo>
                  <a:pt x="1" y="735"/>
                </a:lnTo>
                <a:lnTo>
                  <a:pt x="2" y="794"/>
                </a:lnTo>
                <a:lnTo>
                  <a:pt x="4" y="851"/>
                </a:lnTo>
                <a:lnTo>
                  <a:pt x="6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7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6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2712" name="Freeform 8"/>
          <p:cNvSpPr>
            <a:spLocks/>
          </p:cNvSpPr>
          <p:nvPr/>
        </p:nvSpPr>
        <p:spPr bwMode="auto">
          <a:xfrm>
            <a:off x="1973263" y="3760788"/>
            <a:ext cx="338137" cy="2149475"/>
          </a:xfrm>
          <a:custGeom>
            <a:avLst/>
            <a:gdLst>
              <a:gd name="T0" fmla="*/ 2147483647 w 213"/>
              <a:gd name="T1" fmla="*/ 2147483647 h 1354"/>
              <a:gd name="T2" fmla="*/ 2147483647 w 213"/>
              <a:gd name="T3" fmla="*/ 2147483647 h 1354"/>
              <a:gd name="T4" fmla="*/ 2147483647 w 213"/>
              <a:gd name="T5" fmla="*/ 2147483647 h 1354"/>
              <a:gd name="T6" fmla="*/ 2147483647 w 213"/>
              <a:gd name="T7" fmla="*/ 2147483647 h 1354"/>
              <a:gd name="T8" fmla="*/ 2147483647 w 213"/>
              <a:gd name="T9" fmla="*/ 2147483647 h 1354"/>
              <a:gd name="T10" fmla="*/ 2147483647 w 213"/>
              <a:gd name="T11" fmla="*/ 2147483647 h 1354"/>
              <a:gd name="T12" fmla="*/ 2147483647 w 213"/>
              <a:gd name="T13" fmla="*/ 2147483647 h 1354"/>
              <a:gd name="T14" fmla="*/ 2147483647 w 213"/>
              <a:gd name="T15" fmla="*/ 2147483647 h 1354"/>
              <a:gd name="T16" fmla="*/ 2147483647 w 213"/>
              <a:gd name="T17" fmla="*/ 2147483647 h 1354"/>
              <a:gd name="T18" fmla="*/ 2147483647 w 213"/>
              <a:gd name="T19" fmla="*/ 2147483647 h 1354"/>
              <a:gd name="T20" fmla="*/ 2147483647 w 213"/>
              <a:gd name="T21" fmla="*/ 2147483647 h 1354"/>
              <a:gd name="T22" fmla="*/ 2147483647 w 213"/>
              <a:gd name="T23" fmla="*/ 2147483647 h 1354"/>
              <a:gd name="T24" fmla="*/ 2147483647 w 213"/>
              <a:gd name="T25" fmla="*/ 2147483647 h 1354"/>
              <a:gd name="T26" fmla="*/ 2147483647 w 213"/>
              <a:gd name="T27" fmla="*/ 2147483647 h 1354"/>
              <a:gd name="T28" fmla="*/ 2147483647 w 213"/>
              <a:gd name="T29" fmla="*/ 2147483647 h 1354"/>
              <a:gd name="T30" fmla="*/ 2147483647 w 213"/>
              <a:gd name="T31" fmla="*/ 2147483647 h 1354"/>
              <a:gd name="T32" fmla="*/ 2147483647 w 213"/>
              <a:gd name="T33" fmla="*/ 2147483647 h 1354"/>
              <a:gd name="T34" fmla="*/ 2147483647 w 213"/>
              <a:gd name="T35" fmla="*/ 2147483647 h 1354"/>
              <a:gd name="T36" fmla="*/ 2147483647 w 213"/>
              <a:gd name="T37" fmla="*/ 2147483647 h 1354"/>
              <a:gd name="T38" fmla="*/ 2147483647 w 213"/>
              <a:gd name="T39" fmla="*/ 2147483647 h 1354"/>
              <a:gd name="T40" fmla="*/ 2147483647 w 213"/>
              <a:gd name="T41" fmla="*/ 2147483647 h 1354"/>
              <a:gd name="T42" fmla="*/ 2147483647 w 213"/>
              <a:gd name="T43" fmla="*/ 2147483647 h 1354"/>
              <a:gd name="T44" fmla="*/ 2147483647 w 213"/>
              <a:gd name="T45" fmla="*/ 2147483647 h 1354"/>
              <a:gd name="T46" fmla="*/ 2147483647 w 213"/>
              <a:gd name="T47" fmla="*/ 2147483647 h 1354"/>
              <a:gd name="T48" fmla="*/ 2147483647 w 213"/>
              <a:gd name="T49" fmla="*/ 2147483647 h 1354"/>
              <a:gd name="T50" fmla="*/ 2147483647 w 213"/>
              <a:gd name="T51" fmla="*/ 2147483647 h 1354"/>
              <a:gd name="T52" fmla="*/ 2147483647 w 213"/>
              <a:gd name="T53" fmla="*/ 2147483647 h 1354"/>
              <a:gd name="T54" fmla="*/ 2147483647 w 213"/>
              <a:gd name="T55" fmla="*/ 2147483647 h 1354"/>
              <a:gd name="T56" fmla="*/ 2147483647 w 213"/>
              <a:gd name="T57" fmla="*/ 2147483647 h 1354"/>
              <a:gd name="T58" fmla="*/ 2147483647 w 213"/>
              <a:gd name="T59" fmla="*/ 2147483647 h 1354"/>
              <a:gd name="T60" fmla="*/ 2147483647 w 213"/>
              <a:gd name="T61" fmla="*/ 2147483647 h 1354"/>
              <a:gd name="T62" fmla="*/ 2147483647 w 213"/>
              <a:gd name="T63" fmla="*/ 2147483647 h 1354"/>
              <a:gd name="T64" fmla="*/ 2147483647 w 213"/>
              <a:gd name="T65" fmla="*/ 2147483647 h 1354"/>
              <a:gd name="T66" fmla="*/ 2147483647 w 213"/>
              <a:gd name="T67" fmla="*/ 2147483647 h 1354"/>
              <a:gd name="T68" fmla="*/ 2147483647 w 213"/>
              <a:gd name="T69" fmla="*/ 2147483647 h 1354"/>
              <a:gd name="T70" fmla="*/ 2147483647 w 213"/>
              <a:gd name="T71" fmla="*/ 2147483647 h 135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13"/>
              <a:gd name="T109" fmla="*/ 0 h 1354"/>
              <a:gd name="T110" fmla="*/ 213 w 213"/>
              <a:gd name="T111" fmla="*/ 1354 h 135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3" y="22"/>
                </a:lnTo>
                <a:lnTo>
                  <a:pt x="125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6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20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1" y="617"/>
                </a:lnTo>
                <a:lnTo>
                  <a:pt x="0" y="677"/>
                </a:lnTo>
                <a:lnTo>
                  <a:pt x="1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20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6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5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2713" name="Freeform 9"/>
          <p:cNvSpPr>
            <a:spLocks/>
          </p:cNvSpPr>
          <p:nvPr/>
        </p:nvSpPr>
        <p:spPr bwMode="auto">
          <a:xfrm>
            <a:off x="2632075" y="3752850"/>
            <a:ext cx="338138" cy="2149475"/>
          </a:xfrm>
          <a:custGeom>
            <a:avLst/>
            <a:gdLst>
              <a:gd name="T0" fmla="*/ 2147483647 w 213"/>
              <a:gd name="T1" fmla="*/ 2147483647 h 1354"/>
              <a:gd name="T2" fmla="*/ 2147483647 w 213"/>
              <a:gd name="T3" fmla="*/ 2147483647 h 1354"/>
              <a:gd name="T4" fmla="*/ 2147483647 w 213"/>
              <a:gd name="T5" fmla="*/ 2147483647 h 1354"/>
              <a:gd name="T6" fmla="*/ 2147483647 w 213"/>
              <a:gd name="T7" fmla="*/ 2147483647 h 1354"/>
              <a:gd name="T8" fmla="*/ 2147483647 w 213"/>
              <a:gd name="T9" fmla="*/ 2147483647 h 1354"/>
              <a:gd name="T10" fmla="*/ 2147483647 w 213"/>
              <a:gd name="T11" fmla="*/ 2147483647 h 1354"/>
              <a:gd name="T12" fmla="*/ 2147483647 w 213"/>
              <a:gd name="T13" fmla="*/ 2147483647 h 1354"/>
              <a:gd name="T14" fmla="*/ 2147483647 w 213"/>
              <a:gd name="T15" fmla="*/ 2147483647 h 1354"/>
              <a:gd name="T16" fmla="*/ 2147483647 w 213"/>
              <a:gd name="T17" fmla="*/ 2147483647 h 1354"/>
              <a:gd name="T18" fmla="*/ 2147483647 w 213"/>
              <a:gd name="T19" fmla="*/ 2147483647 h 1354"/>
              <a:gd name="T20" fmla="*/ 2147483647 w 213"/>
              <a:gd name="T21" fmla="*/ 2147483647 h 1354"/>
              <a:gd name="T22" fmla="*/ 2147483647 w 213"/>
              <a:gd name="T23" fmla="*/ 2147483647 h 1354"/>
              <a:gd name="T24" fmla="*/ 2147483647 w 213"/>
              <a:gd name="T25" fmla="*/ 2147483647 h 1354"/>
              <a:gd name="T26" fmla="*/ 2147483647 w 213"/>
              <a:gd name="T27" fmla="*/ 2147483647 h 1354"/>
              <a:gd name="T28" fmla="*/ 2147483647 w 213"/>
              <a:gd name="T29" fmla="*/ 2147483647 h 1354"/>
              <a:gd name="T30" fmla="*/ 2147483647 w 213"/>
              <a:gd name="T31" fmla="*/ 2147483647 h 1354"/>
              <a:gd name="T32" fmla="*/ 2147483647 w 213"/>
              <a:gd name="T33" fmla="*/ 2147483647 h 1354"/>
              <a:gd name="T34" fmla="*/ 0 w 213"/>
              <a:gd name="T35" fmla="*/ 2147483647 h 1354"/>
              <a:gd name="T36" fmla="*/ 0 w 213"/>
              <a:gd name="T37" fmla="*/ 2147483647 h 1354"/>
              <a:gd name="T38" fmla="*/ 2147483647 w 213"/>
              <a:gd name="T39" fmla="*/ 2147483647 h 1354"/>
              <a:gd name="T40" fmla="*/ 2147483647 w 213"/>
              <a:gd name="T41" fmla="*/ 2147483647 h 1354"/>
              <a:gd name="T42" fmla="*/ 2147483647 w 213"/>
              <a:gd name="T43" fmla="*/ 2147483647 h 1354"/>
              <a:gd name="T44" fmla="*/ 2147483647 w 213"/>
              <a:gd name="T45" fmla="*/ 2147483647 h 1354"/>
              <a:gd name="T46" fmla="*/ 2147483647 w 213"/>
              <a:gd name="T47" fmla="*/ 2147483647 h 1354"/>
              <a:gd name="T48" fmla="*/ 2147483647 w 213"/>
              <a:gd name="T49" fmla="*/ 2147483647 h 1354"/>
              <a:gd name="T50" fmla="*/ 2147483647 w 213"/>
              <a:gd name="T51" fmla="*/ 2147483647 h 1354"/>
              <a:gd name="T52" fmla="*/ 2147483647 w 213"/>
              <a:gd name="T53" fmla="*/ 2147483647 h 1354"/>
              <a:gd name="T54" fmla="*/ 2147483647 w 213"/>
              <a:gd name="T55" fmla="*/ 2147483647 h 1354"/>
              <a:gd name="T56" fmla="*/ 2147483647 w 213"/>
              <a:gd name="T57" fmla="*/ 2147483647 h 1354"/>
              <a:gd name="T58" fmla="*/ 2147483647 w 213"/>
              <a:gd name="T59" fmla="*/ 2147483647 h 1354"/>
              <a:gd name="T60" fmla="*/ 2147483647 w 213"/>
              <a:gd name="T61" fmla="*/ 2147483647 h 1354"/>
              <a:gd name="T62" fmla="*/ 2147483647 w 213"/>
              <a:gd name="T63" fmla="*/ 2147483647 h 1354"/>
              <a:gd name="T64" fmla="*/ 2147483647 w 213"/>
              <a:gd name="T65" fmla="*/ 2147483647 h 1354"/>
              <a:gd name="T66" fmla="*/ 2147483647 w 213"/>
              <a:gd name="T67" fmla="*/ 2147483647 h 1354"/>
              <a:gd name="T68" fmla="*/ 2147483647 w 213"/>
              <a:gd name="T69" fmla="*/ 2147483647 h 1354"/>
              <a:gd name="T70" fmla="*/ 2147483647 w 213"/>
              <a:gd name="T71" fmla="*/ 2147483647 h 135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13"/>
              <a:gd name="T109" fmla="*/ 0 h 1354"/>
              <a:gd name="T110" fmla="*/ 213 w 213"/>
              <a:gd name="T111" fmla="*/ 1354 h 135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0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7" y="10"/>
                </a:lnTo>
                <a:lnTo>
                  <a:pt x="78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6" y="445"/>
                </a:lnTo>
                <a:lnTo>
                  <a:pt x="3" y="501"/>
                </a:lnTo>
                <a:lnTo>
                  <a:pt x="1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1" y="794"/>
                </a:lnTo>
                <a:lnTo>
                  <a:pt x="3" y="851"/>
                </a:lnTo>
                <a:lnTo>
                  <a:pt x="6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8" y="1330"/>
                </a:lnTo>
                <a:lnTo>
                  <a:pt x="87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0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2714" name="Freeform 10"/>
          <p:cNvSpPr>
            <a:spLocks/>
          </p:cNvSpPr>
          <p:nvPr/>
        </p:nvSpPr>
        <p:spPr bwMode="auto">
          <a:xfrm>
            <a:off x="3471863" y="3752850"/>
            <a:ext cx="338137" cy="2149475"/>
          </a:xfrm>
          <a:custGeom>
            <a:avLst/>
            <a:gdLst>
              <a:gd name="T0" fmla="*/ 2147483647 w 213"/>
              <a:gd name="T1" fmla="*/ 2147483647 h 1354"/>
              <a:gd name="T2" fmla="*/ 2147483647 w 213"/>
              <a:gd name="T3" fmla="*/ 2147483647 h 1354"/>
              <a:gd name="T4" fmla="*/ 2147483647 w 213"/>
              <a:gd name="T5" fmla="*/ 2147483647 h 1354"/>
              <a:gd name="T6" fmla="*/ 2147483647 w 213"/>
              <a:gd name="T7" fmla="*/ 2147483647 h 1354"/>
              <a:gd name="T8" fmla="*/ 2147483647 w 213"/>
              <a:gd name="T9" fmla="*/ 2147483647 h 1354"/>
              <a:gd name="T10" fmla="*/ 2147483647 w 213"/>
              <a:gd name="T11" fmla="*/ 2147483647 h 1354"/>
              <a:gd name="T12" fmla="*/ 2147483647 w 213"/>
              <a:gd name="T13" fmla="*/ 2147483647 h 1354"/>
              <a:gd name="T14" fmla="*/ 2147483647 w 213"/>
              <a:gd name="T15" fmla="*/ 2147483647 h 1354"/>
              <a:gd name="T16" fmla="*/ 2147483647 w 213"/>
              <a:gd name="T17" fmla="*/ 2147483647 h 1354"/>
              <a:gd name="T18" fmla="*/ 2147483647 w 213"/>
              <a:gd name="T19" fmla="*/ 2147483647 h 1354"/>
              <a:gd name="T20" fmla="*/ 2147483647 w 213"/>
              <a:gd name="T21" fmla="*/ 2147483647 h 1354"/>
              <a:gd name="T22" fmla="*/ 2147483647 w 213"/>
              <a:gd name="T23" fmla="*/ 2147483647 h 1354"/>
              <a:gd name="T24" fmla="*/ 2147483647 w 213"/>
              <a:gd name="T25" fmla="*/ 2147483647 h 1354"/>
              <a:gd name="T26" fmla="*/ 2147483647 w 213"/>
              <a:gd name="T27" fmla="*/ 2147483647 h 1354"/>
              <a:gd name="T28" fmla="*/ 2147483647 w 213"/>
              <a:gd name="T29" fmla="*/ 2147483647 h 1354"/>
              <a:gd name="T30" fmla="*/ 2147483647 w 213"/>
              <a:gd name="T31" fmla="*/ 2147483647 h 1354"/>
              <a:gd name="T32" fmla="*/ 2147483647 w 213"/>
              <a:gd name="T33" fmla="*/ 2147483647 h 1354"/>
              <a:gd name="T34" fmla="*/ 0 w 213"/>
              <a:gd name="T35" fmla="*/ 2147483647 h 1354"/>
              <a:gd name="T36" fmla="*/ 0 w 213"/>
              <a:gd name="T37" fmla="*/ 2147483647 h 1354"/>
              <a:gd name="T38" fmla="*/ 2147483647 w 213"/>
              <a:gd name="T39" fmla="*/ 2147483647 h 1354"/>
              <a:gd name="T40" fmla="*/ 2147483647 w 213"/>
              <a:gd name="T41" fmla="*/ 2147483647 h 1354"/>
              <a:gd name="T42" fmla="*/ 2147483647 w 213"/>
              <a:gd name="T43" fmla="*/ 2147483647 h 1354"/>
              <a:gd name="T44" fmla="*/ 2147483647 w 213"/>
              <a:gd name="T45" fmla="*/ 2147483647 h 1354"/>
              <a:gd name="T46" fmla="*/ 2147483647 w 213"/>
              <a:gd name="T47" fmla="*/ 2147483647 h 1354"/>
              <a:gd name="T48" fmla="*/ 2147483647 w 213"/>
              <a:gd name="T49" fmla="*/ 2147483647 h 1354"/>
              <a:gd name="T50" fmla="*/ 2147483647 w 213"/>
              <a:gd name="T51" fmla="*/ 2147483647 h 1354"/>
              <a:gd name="T52" fmla="*/ 2147483647 w 213"/>
              <a:gd name="T53" fmla="*/ 2147483647 h 1354"/>
              <a:gd name="T54" fmla="*/ 2147483647 w 213"/>
              <a:gd name="T55" fmla="*/ 2147483647 h 1354"/>
              <a:gd name="T56" fmla="*/ 2147483647 w 213"/>
              <a:gd name="T57" fmla="*/ 2147483647 h 1354"/>
              <a:gd name="T58" fmla="*/ 2147483647 w 213"/>
              <a:gd name="T59" fmla="*/ 2147483647 h 1354"/>
              <a:gd name="T60" fmla="*/ 2147483647 w 213"/>
              <a:gd name="T61" fmla="*/ 2147483647 h 1354"/>
              <a:gd name="T62" fmla="*/ 2147483647 w 213"/>
              <a:gd name="T63" fmla="*/ 2147483647 h 1354"/>
              <a:gd name="T64" fmla="*/ 2147483647 w 213"/>
              <a:gd name="T65" fmla="*/ 2147483647 h 1354"/>
              <a:gd name="T66" fmla="*/ 2147483647 w 213"/>
              <a:gd name="T67" fmla="*/ 2147483647 h 1354"/>
              <a:gd name="T68" fmla="*/ 2147483647 w 213"/>
              <a:gd name="T69" fmla="*/ 2147483647 h 1354"/>
              <a:gd name="T70" fmla="*/ 2147483647 w 213"/>
              <a:gd name="T71" fmla="*/ 2147483647 h 135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13"/>
              <a:gd name="T109" fmla="*/ 0 h 1354"/>
              <a:gd name="T110" fmla="*/ 213 w 213"/>
              <a:gd name="T111" fmla="*/ 1354 h 135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6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20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20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6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2715" name="Freeform 11"/>
          <p:cNvSpPr>
            <a:spLocks/>
          </p:cNvSpPr>
          <p:nvPr/>
        </p:nvSpPr>
        <p:spPr bwMode="auto">
          <a:xfrm>
            <a:off x="4122738" y="3768725"/>
            <a:ext cx="338137" cy="2149475"/>
          </a:xfrm>
          <a:custGeom>
            <a:avLst/>
            <a:gdLst>
              <a:gd name="T0" fmla="*/ 2147483647 w 213"/>
              <a:gd name="T1" fmla="*/ 2147483647 h 1354"/>
              <a:gd name="T2" fmla="*/ 2147483647 w 213"/>
              <a:gd name="T3" fmla="*/ 2147483647 h 1354"/>
              <a:gd name="T4" fmla="*/ 2147483647 w 213"/>
              <a:gd name="T5" fmla="*/ 2147483647 h 1354"/>
              <a:gd name="T6" fmla="*/ 2147483647 w 213"/>
              <a:gd name="T7" fmla="*/ 2147483647 h 1354"/>
              <a:gd name="T8" fmla="*/ 2147483647 w 213"/>
              <a:gd name="T9" fmla="*/ 2147483647 h 1354"/>
              <a:gd name="T10" fmla="*/ 2147483647 w 213"/>
              <a:gd name="T11" fmla="*/ 2147483647 h 1354"/>
              <a:gd name="T12" fmla="*/ 2147483647 w 213"/>
              <a:gd name="T13" fmla="*/ 2147483647 h 1354"/>
              <a:gd name="T14" fmla="*/ 2147483647 w 213"/>
              <a:gd name="T15" fmla="*/ 2147483647 h 1354"/>
              <a:gd name="T16" fmla="*/ 2147483647 w 213"/>
              <a:gd name="T17" fmla="*/ 2147483647 h 1354"/>
              <a:gd name="T18" fmla="*/ 2147483647 w 213"/>
              <a:gd name="T19" fmla="*/ 2147483647 h 1354"/>
              <a:gd name="T20" fmla="*/ 2147483647 w 213"/>
              <a:gd name="T21" fmla="*/ 2147483647 h 1354"/>
              <a:gd name="T22" fmla="*/ 2147483647 w 213"/>
              <a:gd name="T23" fmla="*/ 2147483647 h 1354"/>
              <a:gd name="T24" fmla="*/ 2147483647 w 213"/>
              <a:gd name="T25" fmla="*/ 2147483647 h 1354"/>
              <a:gd name="T26" fmla="*/ 2147483647 w 213"/>
              <a:gd name="T27" fmla="*/ 2147483647 h 1354"/>
              <a:gd name="T28" fmla="*/ 2147483647 w 213"/>
              <a:gd name="T29" fmla="*/ 2147483647 h 1354"/>
              <a:gd name="T30" fmla="*/ 2147483647 w 213"/>
              <a:gd name="T31" fmla="*/ 2147483647 h 1354"/>
              <a:gd name="T32" fmla="*/ 2147483647 w 213"/>
              <a:gd name="T33" fmla="*/ 2147483647 h 1354"/>
              <a:gd name="T34" fmla="*/ 0 w 213"/>
              <a:gd name="T35" fmla="*/ 2147483647 h 1354"/>
              <a:gd name="T36" fmla="*/ 0 w 213"/>
              <a:gd name="T37" fmla="*/ 2147483647 h 1354"/>
              <a:gd name="T38" fmla="*/ 2147483647 w 213"/>
              <a:gd name="T39" fmla="*/ 2147483647 h 1354"/>
              <a:gd name="T40" fmla="*/ 2147483647 w 213"/>
              <a:gd name="T41" fmla="*/ 2147483647 h 1354"/>
              <a:gd name="T42" fmla="*/ 2147483647 w 213"/>
              <a:gd name="T43" fmla="*/ 2147483647 h 1354"/>
              <a:gd name="T44" fmla="*/ 2147483647 w 213"/>
              <a:gd name="T45" fmla="*/ 2147483647 h 1354"/>
              <a:gd name="T46" fmla="*/ 2147483647 w 213"/>
              <a:gd name="T47" fmla="*/ 2147483647 h 1354"/>
              <a:gd name="T48" fmla="*/ 2147483647 w 213"/>
              <a:gd name="T49" fmla="*/ 2147483647 h 1354"/>
              <a:gd name="T50" fmla="*/ 2147483647 w 213"/>
              <a:gd name="T51" fmla="*/ 2147483647 h 1354"/>
              <a:gd name="T52" fmla="*/ 2147483647 w 213"/>
              <a:gd name="T53" fmla="*/ 2147483647 h 1354"/>
              <a:gd name="T54" fmla="*/ 2147483647 w 213"/>
              <a:gd name="T55" fmla="*/ 2147483647 h 1354"/>
              <a:gd name="T56" fmla="*/ 2147483647 w 213"/>
              <a:gd name="T57" fmla="*/ 2147483647 h 1354"/>
              <a:gd name="T58" fmla="*/ 2147483647 w 213"/>
              <a:gd name="T59" fmla="*/ 2147483647 h 1354"/>
              <a:gd name="T60" fmla="*/ 2147483647 w 213"/>
              <a:gd name="T61" fmla="*/ 2147483647 h 1354"/>
              <a:gd name="T62" fmla="*/ 2147483647 w 213"/>
              <a:gd name="T63" fmla="*/ 2147483647 h 1354"/>
              <a:gd name="T64" fmla="*/ 2147483647 w 213"/>
              <a:gd name="T65" fmla="*/ 2147483647 h 1354"/>
              <a:gd name="T66" fmla="*/ 2147483647 w 213"/>
              <a:gd name="T67" fmla="*/ 2147483647 h 1354"/>
              <a:gd name="T68" fmla="*/ 2147483647 w 213"/>
              <a:gd name="T69" fmla="*/ 2147483647 h 1354"/>
              <a:gd name="T70" fmla="*/ 2147483647 w 213"/>
              <a:gd name="T71" fmla="*/ 2147483647 h 135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13"/>
              <a:gd name="T109" fmla="*/ 0 h 1354"/>
              <a:gd name="T110" fmla="*/ 213 w 213"/>
              <a:gd name="T111" fmla="*/ 1354 h 135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7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0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6" y="2"/>
                </a:lnTo>
                <a:lnTo>
                  <a:pt x="87" y="10"/>
                </a:lnTo>
                <a:lnTo>
                  <a:pt x="78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4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6" y="445"/>
                </a:lnTo>
                <a:lnTo>
                  <a:pt x="3" y="501"/>
                </a:lnTo>
                <a:lnTo>
                  <a:pt x="1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1" y="794"/>
                </a:lnTo>
                <a:lnTo>
                  <a:pt x="3" y="851"/>
                </a:lnTo>
                <a:lnTo>
                  <a:pt x="6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4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8" y="1330"/>
                </a:lnTo>
                <a:lnTo>
                  <a:pt x="87" y="1343"/>
                </a:lnTo>
                <a:lnTo>
                  <a:pt x="96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0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7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2716" name="Freeform 12"/>
          <p:cNvSpPr>
            <a:spLocks/>
          </p:cNvSpPr>
          <p:nvPr/>
        </p:nvSpPr>
        <p:spPr bwMode="auto">
          <a:xfrm>
            <a:off x="506413" y="3760788"/>
            <a:ext cx="338137" cy="2149475"/>
          </a:xfrm>
          <a:custGeom>
            <a:avLst/>
            <a:gdLst>
              <a:gd name="T0" fmla="*/ 2147483647 w 213"/>
              <a:gd name="T1" fmla="*/ 2147483647 h 1354"/>
              <a:gd name="T2" fmla="*/ 2147483647 w 213"/>
              <a:gd name="T3" fmla="*/ 2147483647 h 1354"/>
              <a:gd name="T4" fmla="*/ 2147483647 w 213"/>
              <a:gd name="T5" fmla="*/ 2147483647 h 1354"/>
              <a:gd name="T6" fmla="*/ 2147483647 w 213"/>
              <a:gd name="T7" fmla="*/ 2147483647 h 1354"/>
              <a:gd name="T8" fmla="*/ 2147483647 w 213"/>
              <a:gd name="T9" fmla="*/ 2147483647 h 1354"/>
              <a:gd name="T10" fmla="*/ 2147483647 w 213"/>
              <a:gd name="T11" fmla="*/ 2147483647 h 1354"/>
              <a:gd name="T12" fmla="*/ 2147483647 w 213"/>
              <a:gd name="T13" fmla="*/ 2147483647 h 1354"/>
              <a:gd name="T14" fmla="*/ 2147483647 w 213"/>
              <a:gd name="T15" fmla="*/ 2147483647 h 1354"/>
              <a:gd name="T16" fmla="*/ 2147483647 w 213"/>
              <a:gd name="T17" fmla="*/ 2147483647 h 1354"/>
              <a:gd name="T18" fmla="*/ 2147483647 w 213"/>
              <a:gd name="T19" fmla="*/ 2147483647 h 1354"/>
              <a:gd name="T20" fmla="*/ 2147483647 w 213"/>
              <a:gd name="T21" fmla="*/ 2147483647 h 1354"/>
              <a:gd name="T22" fmla="*/ 2147483647 w 213"/>
              <a:gd name="T23" fmla="*/ 2147483647 h 1354"/>
              <a:gd name="T24" fmla="*/ 2147483647 w 213"/>
              <a:gd name="T25" fmla="*/ 2147483647 h 1354"/>
              <a:gd name="T26" fmla="*/ 2147483647 w 213"/>
              <a:gd name="T27" fmla="*/ 2147483647 h 1354"/>
              <a:gd name="T28" fmla="*/ 2147483647 w 213"/>
              <a:gd name="T29" fmla="*/ 2147483647 h 1354"/>
              <a:gd name="T30" fmla="*/ 2147483647 w 213"/>
              <a:gd name="T31" fmla="*/ 2147483647 h 1354"/>
              <a:gd name="T32" fmla="*/ 2147483647 w 213"/>
              <a:gd name="T33" fmla="*/ 2147483647 h 1354"/>
              <a:gd name="T34" fmla="*/ 2147483647 w 213"/>
              <a:gd name="T35" fmla="*/ 2147483647 h 1354"/>
              <a:gd name="T36" fmla="*/ 2147483647 w 213"/>
              <a:gd name="T37" fmla="*/ 2147483647 h 1354"/>
              <a:gd name="T38" fmla="*/ 2147483647 w 213"/>
              <a:gd name="T39" fmla="*/ 2147483647 h 1354"/>
              <a:gd name="T40" fmla="*/ 2147483647 w 213"/>
              <a:gd name="T41" fmla="*/ 2147483647 h 1354"/>
              <a:gd name="T42" fmla="*/ 2147483647 w 213"/>
              <a:gd name="T43" fmla="*/ 2147483647 h 1354"/>
              <a:gd name="T44" fmla="*/ 2147483647 w 213"/>
              <a:gd name="T45" fmla="*/ 2147483647 h 1354"/>
              <a:gd name="T46" fmla="*/ 2147483647 w 213"/>
              <a:gd name="T47" fmla="*/ 2147483647 h 1354"/>
              <a:gd name="T48" fmla="*/ 2147483647 w 213"/>
              <a:gd name="T49" fmla="*/ 2147483647 h 1354"/>
              <a:gd name="T50" fmla="*/ 2147483647 w 213"/>
              <a:gd name="T51" fmla="*/ 2147483647 h 1354"/>
              <a:gd name="T52" fmla="*/ 2147483647 w 213"/>
              <a:gd name="T53" fmla="*/ 2147483647 h 1354"/>
              <a:gd name="T54" fmla="*/ 2147483647 w 213"/>
              <a:gd name="T55" fmla="*/ 2147483647 h 1354"/>
              <a:gd name="T56" fmla="*/ 2147483647 w 213"/>
              <a:gd name="T57" fmla="*/ 2147483647 h 1354"/>
              <a:gd name="T58" fmla="*/ 2147483647 w 213"/>
              <a:gd name="T59" fmla="*/ 2147483647 h 1354"/>
              <a:gd name="T60" fmla="*/ 2147483647 w 213"/>
              <a:gd name="T61" fmla="*/ 2147483647 h 1354"/>
              <a:gd name="T62" fmla="*/ 2147483647 w 213"/>
              <a:gd name="T63" fmla="*/ 2147483647 h 1354"/>
              <a:gd name="T64" fmla="*/ 2147483647 w 213"/>
              <a:gd name="T65" fmla="*/ 2147483647 h 1354"/>
              <a:gd name="T66" fmla="*/ 2147483647 w 213"/>
              <a:gd name="T67" fmla="*/ 2147483647 h 1354"/>
              <a:gd name="T68" fmla="*/ 2147483647 w 213"/>
              <a:gd name="T69" fmla="*/ 2147483647 h 1354"/>
              <a:gd name="T70" fmla="*/ 2147483647 w 213"/>
              <a:gd name="T71" fmla="*/ 2147483647 h 135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13"/>
              <a:gd name="T109" fmla="*/ 0 h 1354"/>
              <a:gd name="T110" fmla="*/ 213 w 213"/>
              <a:gd name="T111" fmla="*/ 1354 h 135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9" y="501"/>
                </a:lnTo>
                <a:lnTo>
                  <a:pt x="206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4" y="22"/>
                </a:lnTo>
                <a:lnTo>
                  <a:pt x="125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6" y="122"/>
                </a:lnTo>
                <a:lnTo>
                  <a:pt x="38" y="158"/>
                </a:lnTo>
                <a:lnTo>
                  <a:pt x="32" y="198"/>
                </a:lnTo>
                <a:lnTo>
                  <a:pt x="25" y="241"/>
                </a:lnTo>
                <a:lnTo>
                  <a:pt x="20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1" y="617"/>
                </a:lnTo>
                <a:lnTo>
                  <a:pt x="0" y="677"/>
                </a:lnTo>
                <a:lnTo>
                  <a:pt x="1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20" y="1064"/>
                </a:lnTo>
                <a:lnTo>
                  <a:pt x="25" y="1112"/>
                </a:lnTo>
                <a:lnTo>
                  <a:pt x="32" y="1155"/>
                </a:lnTo>
                <a:lnTo>
                  <a:pt x="38" y="1195"/>
                </a:lnTo>
                <a:lnTo>
                  <a:pt x="46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5" y="1343"/>
                </a:lnTo>
                <a:lnTo>
                  <a:pt x="134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6" y="908"/>
                </a:lnTo>
                <a:lnTo>
                  <a:pt x="209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2717" name="Rectangle 13"/>
          <p:cNvSpPr>
            <a:spLocks noChangeArrowheads="1"/>
          </p:cNvSpPr>
          <p:nvPr/>
        </p:nvSpPr>
        <p:spPr bwMode="auto">
          <a:xfrm>
            <a:off x="4876800" y="5943600"/>
            <a:ext cx="15462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Many-to-Many</a:t>
            </a:r>
          </a:p>
        </p:txBody>
      </p:sp>
      <p:sp>
        <p:nvSpPr>
          <p:cNvPr id="72718" name="Freeform 14"/>
          <p:cNvSpPr>
            <a:spLocks/>
          </p:cNvSpPr>
          <p:nvPr/>
        </p:nvSpPr>
        <p:spPr bwMode="auto">
          <a:xfrm>
            <a:off x="4954588" y="3752850"/>
            <a:ext cx="338137" cy="2149475"/>
          </a:xfrm>
          <a:custGeom>
            <a:avLst/>
            <a:gdLst>
              <a:gd name="T0" fmla="*/ 2147483647 w 213"/>
              <a:gd name="T1" fmla="*/ 2147483647 h 1354"/>
              <a:gd name="T2" fmla="*/ 2147483647 w 213"/>
              <a:gd name="T3" fmla="*/ 2147483647 h 1354"/>
              <a:gd name="T4" fmla="*/ 2147483647 w 213"/>
              <a:gd name="T5" fmla="*/ 2147483647 h 1354"/>
              <a:gd name="T6" fmla="*/ 2147483647 w 213"/>
              <a:gd name="T7" fmla="*/ 2147483647 h 1354"/>
              <a:gd name="T8" fmla="*/ 2147483647 w 213"/>
              <a:gd name="T9" fmla="*/ 2147483647 h 1354"/>
              <a:gd name="T10" fmla="*/ 2147483647 w 213"/>
              <a:gd name="T11" fmla="*/ 2147483647 h 1354"/>
              <a:gd name="T12" fmla="*/ 2147483647 w 213"/>
              <a:gd name="T13" fmla="*/ 2147483647 h 1354"/>
              <a:gd name="T14" fmla="*/ 2147483647 w 213"/>
              <a:gd name="T15" fmla="*/ 2147483647 h 1354"/>
              <a:gd name="T16" fmla="*/ 2147483647 w 213"/>
              <a:gd name="T17" fmla="*/ 2147483647 h 1354"/>
              <a:gd name="T18" fmla="*/ 2147483647 w 213"/>
              <a:gd name="T19" fmla="*/ 2147483647 h 1354"/>
              <a:gd name="T20" fmla="*/ 2147483647 w 213"/>
              <a:gd name="T21" fmla="*/ 2147483647 h 1354"/>
              <a:gd name="T22" fmla="*/ 2147483647 w 213"/>
              <a:gd name="T23" fmla="*/ 2147483647 h 1354"/>
              <a:gd name="T24" fmla="*/ 2147483647 w 213"/>
              <a:gd name="T25" fmla="*/ 2147483647 h 1354"/>
              <a:gd name="T26" fmla="*/ 2147483647 w 213"/>
              <a:gd name="T27" fmla="*/ 2147483647 h 1354"/>
              <a:gd name="T28" fmla="*/ 2147483647 w 213"/>
              <a:gd name="T29" fmla="*/ 2147483647 h 1354"/>
              <a:gd name="T30" fmla="*/ 2147483647 w 213"/>
              <a:gd name="T31" fmla="*/ 2147483647 h 1354"/>
              <a:gd name="T32" fmla="*/ 2147483647 w 213"/>
              <a:gd name="T33" fmla="*/ 2147483647 h 1354"/>
              <a:gd name="T34" fmla="*/ 0 w 213"/>
              <a:gd name="T35" fmla="*/ 2147483647 h 1354"/>
              <a:gd name="T36" fmla="*/ 0 w 213"/>
              <a:gd name="T37" fmla="*/ 2147483647 h 1354"/>
              <a:gd name="T38" fmla="*/ 2147483647 w 213"/>
              <a:gd name="T39" fmla="*/ 2147483647 h 1354"/>
              <a:gd name="T40" fmla="*/ 2147483647 w 213"/>
              <a:gd name="T41" fmla="*/ 2147483647 h 1354"/>
              <a:gd name="T42" fmla="*/ 2147483647 w 213"/>
              <a:gd name="T43" fmla="*/ 2147483647 h 1354"/>
              <a:gd name="T44" fmla="*/ 2147483647 w 213"/>
              <a:gd name="T45" fmla="*/ 2147483647 h 1354"/>
              <a:gd name="T46" fmla="*/ 2147483647 w 213"/>
              <a:gd name="T47" fmla="*/ 2147483647 h 1354"/>
              <a:gd name="T48" fmla="*/ 2147483647 w 213"/>
              <a:gd name="T49" fmla="*/ 2147483647 h 1354"/>
              <a:gd name="T50" fmla="*/ 2147483647 w 213"/>
              <a:gd name="T51" fmla="*/ 2147483647 h 1354"/>
              <a:gd name="T52" fmla="*/ 2147483647 w 213"/>
              <a:gd name="T53" fmla="*/ 2147483647 h 1354"/>
              <a:gd name="T54" fmla="*/ 2147483647 w 213"/>
              <a:gd name="T55" fmla="*/ 2147483647 h 1354"/>
              <a:gd name="T56" fmla="*/ 2147483647 w 213"/>
              <a:gd name="T57" fmla="*/ 2147483647 h 1354"/>
              <a:gd name="T58" fmla="*/ 2147483647 w 213"/>
              <a:gd name="T59" fmla="*/ 2147483647 h 1354"/>
              <a:gd name="T60" fmla="*/ 2147483647 w 213"/>
              <a:gd name="T61" fmla="*/ 2147483647 h 1354"/>
              <a:gd name="T62" fmla="*/ 2147483647 w 213"/>
              <a:gd name="T63" fmla="*/ 2147483647 h 1354"/>
              <a:gd name="T64" fmla="*/ 2147483647 w 213"/>
              <a:gd name="T65" fmla="*/ 2147483647 h 1354"/>
              <a:gd name="T66" fmla="*/ 2147483647 w 213"/>
              <a:gd name="T67" fmla="*/ 2147483647 h 1354"/>
              <a:gd name="T68" fmla="*/ 2147483647 w 213"/>
              <a:gd name="T69" fmla="*/ 2147483647 h 1354"/>
              <a:gd name="T70" fmla="*/ 2147483647 w 213"/>
              <a:gd name="T71" fmla="*/ 2147483647 h 135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13"/>
              <a:gd name="T109" fmla="*/ 0 h 1354"/>
              <a:gd name="T110" fmla="*/ 213 w 213"/>
              <a:gd name="T111" fmla="*/ 1354 h 135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7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7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2719" name="Freeform 15"/>
          <p:cNvSpPr>
            <a:spLocks/>
          </p:cNvSpPr>
          <p:nvPr/>
        </p:nvSpPr>
        <p:spPr bwMode="auto">
          <a:xfrm>
            <a:off x="5597525" y="3752850"/>
            <a:ext cx="338138" cy="2149475"/>
          </a:xfrm>
          <a:custGeom>
            <a:avLst/>
            <a:gdLst>
              <a:gd name="T0" fmla="*/ 2147483647 w 213"/>
              <a:gd name="T1" fmla="*/ 2147483647 h 1354"/>
              <a:gd name="T2" fmla="*/ 2147483647 w 213"/>
              <a:gd name="T3" fmla="*/ 2147483647 h 1354"/>
              <a:gd name="T4" fmla="*/ 2147483647 w 213"/>
              <a:gd name="T5" fmla="*/ 2147483647 h 1354"/>
              <a:gd name="T6" fmla="*/ 2147483647 w 213"/>
              <a:gd name="T7" fmla="*/ 2147483647 h 1354"/>
              <a:gd name="T8" fmla="*/ 2147483647 w 213"/>
              <a:gd name="T9" fmla="*/ 2147483647 h 1354"/>
              <a:gd name="T10" fmla="*/ 2147483647 w 213"/>
              <a:gd name="T11" fmla="*/ 2147483647 h 1354"/>
              <a:gd name="T12" fmla="*/ 2147483647 w 213"/>
              <a:gd name="T13" fmla="*/ 2147483647 h 1354"/>
              <a:gd name="T14" fmla="*/ 2147483647 w 213"/>
              <a:gd name="T15" fmla="*/ 2147483647 h 1354"/>
              <a:gd name="T16" fmla="*/ 2147483647 w 213"/>
              <a:gd name="T17" fmla="*/ 2147483647 h 1354"/>
              <a:gd name="T18" fmla="*/ 2147483647 w 213"/>
              <a:gd name="T19" fmla="*/ 2147483647 h 1354"/>
              <a:gd name="T20" fmla="*/ 2147483647 w 213"/>
              <a:gd name="T21" fmla="*/ 2147483647 h 1354"/>
              <a:gd name="T22" fmla="*/ 2147483647 w 213"/>
              <a:gd name="T23" fmla="*/ 2147483647 h 1354"/>
              <a:gd name="T24" fmla="*/ 2147483647 w 213"/>
              <a:gd name="T25" fmla="*/ 2147483647 h 1354"/>
              <a:gd name="T26" fmla="*/ 2147483647 w 213"/>
              <a:gd name="T27" fmla="*/ 2147483647 h 1354"/>
              <a:gd name="T28" fmla="*/ 2147483647 w 213"/>
              <a:gd name="T29" fmla="*/ 2147483647 h 1354"/>
              <a:gd name="T30" fmla="*/ 2147483647 w 213"/>
              <a:gd name="T31" fmla="*/ 2147483647 h 1354"/>
              <a:gd name="T32" fmla="*/ 2147483647 w 213"/>
              <a:gd name="T33" fmla="*/ 2147483647 h 1354"/>
              <a:gd name="T34" fmla="*/ 0 w 213"/>
              <a:gd name="T35" fmla="*/ 2147483647 h 1354"/>
              <a:gd name="T36" fmla="*/ 0 w 213"/>
              <a:gd name="T37" fmla="*/ 2147483647 h 1354"/>
              <a:gd name="T38" fmla="*/ 2147483647 w 213"/>
              <a:gd name="T39" fmla="*/ 2147483647 h 1354"/>
              <a:gd name="T40" fmla="*/ 2147483647 w 213"/>
              <a:gd name="T41" fmla="*/ 2147483647 h 1354"/>
              <a:gd name="T42" fmla="*/ 2147483647 w 213"/>
              <a:gd name="T43" fmla="*/ 2147483647 h 1354"/>
              <a:gd name="T44" fmla="*/ 2147483647 w 213"/>
              <a:gd name="T45" fmla="*/ 2147483647 h 1354"/>
              <a:gd name="T46" fmla="*/ 2147483647 w 213"/>
              <a:gd name="T47" fmla="*/ 2147483647 h 1354"/>
              <a:gd name="T48" fmla="*/ 2147483647 w 213"/>
              <a:gd name="T49" fmla="*/ 2147483647 h 1354"/>
              <a:gd name="T50" fmla="*/ 2147483647 w 213"/>
              <a:gd name="T51" fmla="*/ 2147483647 h 1354"/>
              <a:gd name="T52" fmla="*/ 2147483647 w 213"/>
              <a:gd name="T53" fmla="*/ 2147483647 h 1354"/>
              <a:gd name="T54" fmla="*/ 2147483647 w 213"/>
              <a:gd name="T55" fmla="*/ 2147483647 h 1354"/>
              <a:gd name="T56" fmla="*/ 2147483647 w 213"/>
              <a:gd name="T57" fmla="*/ 2147483647 h 1354"/>
              <a:gd name="T58" fmla="*/ 2147483647 w 213"/>
              <a:gd name="T59" fmla="*/ 2147483647 h 1354"/>
              <a:gd name="T60" fmla="*/ 2147483647 w 213"/>
              <a:gd name="T61" fmla="*/ 2147483647 h 1354"/>
              <a:gd name="T62" fmla="*/ 2147483647 w 213"/>
              <a:gd name="T63" fmla="*/ 2147483647 h 1354"/>
              <a:gd name="T64" fmla="*/ 2147483647 w 213"/>
              <a:gd name="T65" fmla="*/ 2147483647 h 1354"/>
              <a:gd name="T66" fmla="*/ 2147483647 w 213"/>
              <a:gd name="T67" fmla="*/ 2147483647 h 1354"/>
              <a:gd name="T68" fmla="*/ 2147483647 w 213"/>
              <a:gd name="T69" fmla="*/ 2147483647 h 1354"/>
              <a:gd name="T70" fmla="*/ 2147483647 w 213"/>
              <a:gd name="T71" fmla="*/ 2147483647 h 135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13"/>
              <a:gd name="T109" fmla="*/ 0 h 1354"/>
              <a:gd name="T110" fmla="*/ 213 w 213"/>
              <a:gd name="T111" fmla="*/ 1354 h 135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7" y="338"/>
                </a:lnTo>
                <a:lnTo>
                  <a:pt x="192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6" y="122"/>
                </a:lnTo>
                <a:lnTo>
                  <a:pt x="159" y="90"/>
                </a:lnTo>
                <a:lnTo>
                  <a:pt x="150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6" y="2"/>
                </a:lnTo>
                <a:lnTo>
                  <a:pt x="87" y="10"/>
                </a:lnTo>
                <a:lnTo>
                  <a:pt x="78" y="22"/>
                </a:lnTo>
                <a:lnTo>
                  <a:pt x="69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4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6" y="445"/>
                </a:lnTo>
                <a:lnTo>
                  <a:pt x="3" y="501"/>
                </a:lnTo>
                <a:lnTo>
                  <a:pt x="1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1" y="794"/>
                </a:lnTo>
                <a:lnTo>
                  <a:pt x="3" y="851"/>
                </a:lnTo>
                <a:lnTo>
                  <a:pt x="6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4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69" y="1312"/>
                </a:lnTo>
                <a:lnTo>
                  <a:pt x="78" y="1330"/>
                </a:lnTo>
                <a:lnTo>
                  <a:pt x="87" y="1343"/>
                </a:lnTo>
                <a:lnTo>
                  <a:pt x="96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0" y="1289"/>
                </a:lnTo>
                <a:lnTo>
                  <a:pt x="159" y="1262"/>
                </a:lnTo>
                <a:lnTo>
                  <a:pt x="166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2" y="1064"/>
                </a:lnTo>
                <a:lnTo>
                  <a:pt x="197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2720" name="Rectangle 16"/>
          <p:cNvSpPr>
            <a:spLocks noChangeArrowheads="1"/>
          </p:cNvSpPr>
          <p:nvPr/>
        </p:nvSpPr>
        <p:spPr bwMode="auto">
          <a:xfrm>
            <a:off x="609600" y="5943600"/>
            <a:ext cx="7334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1-to-1</a:t>
            </a:r>
          </a:p>
        </p:txBody>
      </p:sp>
      <p:sp>
        <p:nvSpPr>
          <p:cNvPr id="72721" name="Rectangle 17"/>
          <p:cNvSpPr>
            <a:spLocks noChangeArrowheads="1"/>
          </p:cNvSpPr>
          <p:nvPr/>
        </p:nvSpPr>
        <p:spPr bwMode="auto">
          <a:xfrm>
            <a:off x="1973263" y="5943600"/>
            <a:ext cx="112871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1-to Many</a:t>
            </a:r>
          </a:p>
        </p:txBody>
      </p:sp>
      <p:sp>
        <p:nvSpPr>
          <p:cNvPr id="72722" name="Rectangle 18"/>
          <p:cNvSpPr>
            <a:spLocks noChangeArrowheads="1"/>
          </p:cNvSpPr>
          <p:nvPr/>
        </p:nvSpPr>
        <p:spPr bwMode="auto">
          <a:xfrm>
            <a:off x="3424238" y="5943600"/>
            <a:ext cx="11398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Many-to-1</a:t>
            </a:r>
          </a:p>
        </p:txBody>
      </p:sp>
      <p:sp>
        <p:nvSpPr>
          <p:cNvPr id="72723" name="Line 19"/>
          <p:cNvSpPr>
            <a:spLocks noChangeShapeType="1"/>
          </p:cNvSpPr>
          <p:nvPr/>
        </p:nvSpPr>
        <p:spPr bwMode="auto">
          <a:xfrm>
            <a:off x="690563" y="4105275"/>
            <a:ext cx="609600" cy="873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2724" name="Line 20"/>
          <p:cNvSpPr>
            <a:spLocks noChangeShapeType="1"/>
          </p:cNvSpPr>
          <p:nvPr/>
        </p:nvSpPr>
        <p:spPr bwMode="auto">
          <a:xfrm>
            <a:off x="671513" y="4465638"/>
            <a:ext cx="649287" cy="127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2725" name="Line 21"/>
          <p:cNvSpPr>
            <a:spLocks noChangeShapeType="1"/>
          </p:cNvSpPr>
          <p:nvPr/>
        </p:nvSpPr>
        <p:spPr bwMode="auto">
          <a:xfrm flipV="1">
            <a:off x="663575" y="4984750"/>
            <a:ext cx="649288" cy="635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2726" name="Line 22"/>
          <p:cNvSpPr>
            <a:spLocks noChangeShapeType="1"/>
          </p:cNvSpPr>
          <p:nvPr/>
        </p:nvSpPr>
        <p:spPr bwMode="auto">
          <a:xfrm>
            <a:off x="2174875" y="4084638"/>
            <a:ext cx="630238" cy="107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2727" name="Line 23"/>
          <p:cNvSpPr>
            <a:spLocks noChangeShapeType="1"/>
          </p:cNvSpPr>
          <p:nvPr/>
        </p:nvSpPr>
        <p:spPr bwMode="auto">
          <a:xfrm>
            <a:off x="2155825" y="4465638"/>
            <a:ext cx="628650" cy="1476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2728" name="Line 24"/>
          <p:cNvSpPr>
            <a:spLocks noChangeShapeType="1"/>
          </p:cNvSpPr>
          <p:nvPr/>
        </p:nvSpPr>
        <p:spPr bwMode="auto">
          <a:xfrm>
            <a:off x="2174875" y="4486275"/>
            <a:ext cx="609600" cy="9286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2729" name="Line 25"/>
          <p:cNvSpPr>
            <a:spLocks noChangeShapeType="1"/>
          </p:cNvSpPr>
          <p:nvPr/>
        </p:nvSpPr>
        <p:spPr bwMode="auto">
          <a:xfrm flipH="1">
            <a:off x="2122488" y="5006975"/>
            <a:ext cx="674687" cy="588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2730" name="Line 26"/>
          <p:cNvSpPr>
            <a:spLocks noChangeShapeType="1"/>
          </p:cNvSpPr>
          <p:nvPr/>
        </p:nvSpPr>
        <p:spPr bwMode="auto">
          <a:xfrm>
            <a:off x="3600450" y="4084638"/>
            <a:ext cx="708025" cy="107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2731" name="Line 27"/>
          <p:cNvSpPr>
            <a:spLocks noChangeShapeType="1"/>
          </p:cNvSpPr>
          <p:nvPr/>
        </p:nvSpPr>
        <p:spPr bwMode="auto">
          <a:xfrm>
            <a:off x="3659188" y="4465638"/>
            <a:ext cx="609600" cy="107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2732" name="Line 28"/>
          <p:cNvSpPr>
            <a:spLocks noChangeShapeType="1"/>
          </p:cNvSpPr>
          <p:nvPr/>
        </p:nvSpPr>
        <p:spPr bwMode="auto">
          <a:xfrm>
            <a:off x="3640138" y="4846638"/>
            <a:ext cx="649287" cy="1682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2733" name="Line 29"/>
          <p:cNvSpPr>
            <a:spLocks noChangeShapeType="1"/>
          </p:cNvSpPr>
          <p:nvPr/>
        </p:nvSpPr>
        <p:spPr bwMode="auto">
          <a:xfrm flipV="1">
            <a:off x="3609975" y="4954588"/>
            <a:ext cx="649288" cy="673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2734" name="Line 30"/>
          <p:cNvSpPr>
            <a:spLocks noChangeShapeType="1"/>
          </p:cNvSpPr>
          <p:nvPr/>
        </p:nvSpPr>
        <p:spPr bwMode="auto">
          <a:xfrm>
            <a:off x="5103813" y="4105275"/>
            <a:ext cx="630237" cy="873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2735" name="Line 31"/>
          <p:cNvSpPr>
            <a:spLocks noChangeShapeType="1"/>
          </p:cNvSpPr>
          <p:nvPr/>
        </p:nvSpPr>
        <p:spPr bwMode="auto">
          <a:xfrm>
            <a:off x="5145088" y="4486275"/>
            <a:ext cx="649287" cy="873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2736" name="Line 32"/>
          <p:cNvSpPr>
            <a:spLocks noChangeShapeType="1"/>
          </p:cNvSpPr>
          <p:nvPr/>
        </p:nvSpPr>
        <p:spPr bwMode="auto">
          <a:xfrm flipV="1">
            <a:off x="5124450" y="4152900"/>
            <a:ext cx="609600" cy="1054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2737" name="Line 33"/>
          <p:cNvSpPr>
            <a:spLocks noChangeShapeType="1"/>
          </p:cNvSpPr>
          <p:nvPr/>
        </p:nvSpPr>
        <p:spPr bwMode="auto">
          <a:xfrm>
            <a:off x="5103813" y="4465638"/>
            <a:ext cx="669925" cy="9302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2749" name="Oval 59"/>
          <p:cNvSpPr>
            <a:spLocks noChangeArrowheads="1"/>
          </p:cNvSpPr>
          <p:nvPr/>
        </p:nvSpPr>
        <p:spPr bwMode="auto">
          <a:xfrm>
            <a:off x="604838" y="4064000"/>
            <a:ext cx="87312" cy="1047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50" name="Oval 60"/>
          <p:cNvSpPr>
            <a:spLocks noChangeArrowheads="1"/>
          </p:cNvSpPr>
          <p:nvPr/>
        </p:nvSpPr>
        <p:spPr bwMode="auto">
          <a:xfrm>
            <a:off x="604838" y="4440238"/>
            <a:ext cx="87312" cy="1047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51" name="Oval 61"/>
          <p:cNvSpPr>
            <a:spLocks noChangeArrowheads="1"/>
          </p:cNvSpPr>
          <p:nvPr/>
        </p:nvSpPr>
        <p:spPr bwMode="auto">
          <a:xfrm>
            <a:off x="604838" y="4806950"/>
            <a:ext cx="87312" cy="1047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52" name="Oval 62"/>
          <p:cNvSpPr>
            <a:spLocks noChangeArrowheads="1"/>
          </p:cNvSpPr>
          <p:nvPr/>
        </p:nvSpPr>
        <p:spPr bwMode="auto">
          <a:xfrm>
            <a:off x="604838" y="5176838"/>
            <a:ext cx="87312" cy="1047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53" name="Oval 63"/>
          <p:cNvSpPr>
            <a:spLocks noChangeArrowheads="1"/>
          </p:cNvSpPr>
          <p:nvPr/>
        </p:nvSpPr>
        <p:spPr bwMode="auto">
          <a:xfrm>
            <a:off x="604838" y="5545138"/>
            <a:ext cx="87312" cy="1047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69"/>
          <p:cNvGrpSpPr>
            <a:grpSpLocks/>
          </p:cNvGrpSpPr>
          <p:nvPr/>
        </p:nvGrpSpPr>
        <p:grpSpPr bwMode="auto">
          <a:xfrm>
            <a:off x="2108200" y="4041775"/>
            <a:ext cx="87313" cy="1585913"/>
            <a:chOff x="1328" y="2546"/>
            <a:chExt cx="55" cy="999"/>
          </a:xfrm>
        </p:grpSpPr>
        <p:sp>
          <p:nvSpPr>
            <p:cNvPr id="72796" name="Oval 64"/>
            <p:cNvSpPr>
              <a:spLocks noChangeArrowheads="1"/>
            </p:cNvSpPr>
            <p:nvPr/>
          </p:nvSpPr>
          <p:spPr bwMode="auto">
            <a:xfrm>
              <a:off x="1328" y="2546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97" name="Oval 65"/>
            <p:cNvSpPr>
              <a:spLocks noChangeArrowheads="1"/>
            </p:cNvSpPr>
            <p:nvPr/>
          </p:nvSpPr>
          <p:spPr bwMode="auto">
            <a:xfrm>
              <a:off x="1328" y="2783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98" name="Oval 66"/>
            <p:cNvSpPr>
              <a:spLocks noChangeArrowheads="1"/>
            </p:cNvSpPr>
            <p:nvPr/>
          </p:nvSpPr>
          <p:spPr bwMode="auto">
            <a:xfrm>
              <a:off x="1328" y="3014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99" name="Oval 67"/>
            <p:cNvSpPr>
              <a:spLocks noChangeArrowheads="1"/>
            </p:cNvSpPr>
            <p:nvPr/>
          </p:nvSpPr>
          <p:spPr bwMode="auto">
            <a:xfrm>
              <a:off x="1328" y="3247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00" name="Oval 68"/>
            <p:cNvSpPr>
              <a:spLocks noChangeArrowheads="1"/>
            </p:cNvSpPr>
            <p:nvPr/>
          </p:nvSpPr>
          <p:spPr bwMode="auto">
            <a:xfrm>
              <a:off x="1328" y="3479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3568700" y="4046538"/>
            <a:ext cx="87313" cy="1585912"/>
            <a:chOff x="2248" y="2549"/>
            <a:chExt cx="55" cy="999"/>
          </a:xfrm>
        </p:grpSpPr>
        <p:sp>
          <p:nvSpPr>
            <p:cNvPr id="72791" name="Oval 70"/>
            <p:cNvSpPr>
              <a:spLocks noChangeArrowheads="1"/>
            </p:cNvSpPr>
            <p:nvPr/>
          </p:nvSpPr>
          <p:spPr bwMode="auto">
            <a:xfrm>
              <a:off x="2248" y="2549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92" name="Oval 71"/>
            <p:cNvSpPr>
              <a:spLocks noChangeArrowheads="1"/>
            </p:cNvSpPr>
            <p:nvPr/>
          </p:nvSpPr>
          <p:spPr bwMode="auto">
            <a:xfrm>
              <a:off x="2248" y="2786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93" name="Oval 72"/>
            <p:cNvSpPr>
              <a:spLocks noChangeArrowheads="1"/>
            </p:cNvSpPr>
            <p:nvPr/>
          </p:nvSpPr>
          <p:spPr bwMode="auto">
            <a:xfrm>
              <a:off x="2248" y="3017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94" name="Oval 73"/>
            <p:cNvSpPr>
              <a:spLocks noChangeArrowheads="1"/>
            </p:cNvSpPr>
            <p:nvPr/>
          </p:nvSpPr>
          <p:spPr bwMode="auto">
            <a:xfrm>
              <a:off x="2248" y="3250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95" name="Oval 74"/>
            <p:cNvSpPr>
              <a:spLocks noChangeArrowheads="1"/>
            </p:cNvSpPr>
            <p:nvPr/>
          </p:nvSpPr>
          <p:spPr bwMode="auto">
            <a:xfrm>
              <a:off x="2248" y="3482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81"/>
          <p:cNvGrpSpPr>
            <a:grpSpLocks/>
          </p:cNvGrpSpPr>
          <p:nvPr/>
        </p:nvGrpSpPr>
        <p:grpSpPr bwMode="auto">
          <a:xfrm>
            <a:off x="5062538" y="4049713"/>
            <a:ext cx="87312" cy="1585912"/>
            <a:chOff x="3189" y="2551"/>
            <a:chExt cx="55" cy="999"/>
          </a:xfrm>
        </p:grpSpPr>
        <p:sp>
          <p:nvSpPr>
            <p:cNvPr id="72786" name="Oval 76"/>
            <p:cNvSpPr>
              <a:spLocks noChangeArrowheads="1"/>
            </p:cNvSpPr>
            <p:nvPr/>
          </p:nvSpPr>
          <p:spPr bwMode="auto">
            <a:xfrm>
              <a:off x="3189" y="2551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87" name="Oval 77"/>
            <p:cNvSpPr>
              <a:spLocks noChangeArrowheads="1"/>
            </p:cNvSpPr>
            <p:nvPr/>
          </p:nvSpPr>
          <p:spPr bwMode="auto">
            <a:xfrm>
              <a:off x="3189" y="2788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88" name="Oval 78"/>
            <p:cNvSpPr>
              <a:spLocks noChangeArrowheads="1"/>
            </p:cNvSpPr>
            <p:nvPr/>
          </p:nvSpPr>
          <p:spPr bwMode="auto">
            <a:xfrm>
              <a:off x="3189" y="3019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89" name="Oval 79"/>
            <p:cNvSpPr>
              <a:spLocks noChangeArrowheads="1"/>
            </p:cNvSpPr>
            <p:nvPr/>
          </p:nvSpPr>
          <p:spPr bwMode="auto">
            <a:xfrm>
              <a:off x="3189" y="3252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90" name="Oval 80"/>
            <p:cNvSpPr>
              <a:spLocks noChangeArrowheads="1"/>
            </p:cNvSpPr>
            <p:nvPr/>
          </p:nvSpPr>
          <p:spPr bwMode="auto">
            <a:xfrm>
              <a:off x="3189" y="3484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86"/>
          <p:cNvGrpSpPr>
            <a:grpSpLocks/>
          </p:cNvGrpSpPr>
          <p:nvPr/>
        </p:nvGrpSpPr>
        <p:grpSpPr bwMode="auto">
          <a:xfrm>
            <a:off x="1258888" y="4143375"/>
            <a:ext cx="87312" cy="1295400"/>
            <a:chOff x="793" y="2610"/>
            <a:chExt cx="55" cy="816"/>
          </a:xfrm>
        </p:grpSpPr>
        <p:sp>
          <p:nvSpPr>
            <p:cNvPr id="72782" name="Oval 82"/>
            <p:cNvSpPr>
              <a:spLocks noChangeArrowheads="1"/>
            </p:cNvSpPr>
            <p:nvPr/>
          </p:nvSpPr>
          <p:spPr bwMode="auto">
            <a:xfrm>
              <a:off x="793" y="2610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83" name="Oval 83"/>
            <p:cNvSpPr>
              <a:spLocks noChangeArrowheads="1"/>
            </p:cNvSpPr>
            <p:nvPr/>
          </p:nvSpPr>
          <p:spPr bwMode="auto">
            <a:xfrm>
              <a:off x="793" y="2857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84" name="Oval 84"/>
            <p:cNvSpPr>
              <a:spLocks noChangeArrowheads="1"/>
            </p:cNvSpPr>
            <p:nvPr/>
          </p:nvSpPr>
          <p:spPr bwMode="auto">
            <a:xfrm>
              <a:off x="793" y="3110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85" name="Oval 85"/>
            <p:cNvSpPr>
              <a:spLocks noChangeArrowheads="1"/>
            </p:cNvSpPr>
            <p:nvPr/>
          </p:nvSpPr>
          <p:spPr bwMode="auto">
            <a:xfrm>
              <a:off x="793" y="3360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91"/>
          <p:cNvGrpSpPr>
            <a:grpSpLocks/>
          </p:cNvGrpSpPr>
          <p:nvPr/>
        </p:nvGrpSpPr>
        <p:grpSpPr bwMode="auto">
          <a:xfrm>
            <a:off x="2752725" y="4154488"/>
            <a:ext cx="87313" cy="1295400"/>
            <a:chOff x="1734" y="2617"/>
            <a:chExt cx="55" cy="816"/>
          </a:xfrm>
        </p:grpSpPr>
        <p:sp>
          <p:nvSpPr>
            <p:cNvPr id="72778" name="Oval 87"/>
            <p:cNvSpPr>
              <a:spLocks noChangeArrowheads="1"/>
            </p:cNvSpPr>
            <p:nvPr/>
          </p:nvSpPr>
          <p:spPr bwMode="auto">
            <a:xfrm>
              <a:off x="1734" y="2617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79" name="Oval 88"/>
            <p:cNvSpPr>
              <a:spLocks noChangeArrowheads="1"/>
            </p:cNvSpPr>
            <p:nvPr/>
          </p:nvSpPr>
          <p:spPr bwMode="auto">
            <a:xfrm>
              <a:off x="1734" y="2864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80" name="Oval 89"/>
            <p:cNvSpPr>
              <a:spLocks noChangeArrowheads="1"/>
            </p:cNvSpPr>
            <p:nvPr/>
          </p:nvSpPr>
          <p:spPr bwMode="auto">
            <a:xfrm>
              <a:off x="1734" y="3117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81" name="Oval 90"/>
            <p:cNvSpPr>
              <a:spLocks noChangeArrowheads="1"/>
            </p:cNvSpPr>
            <p:nvPr/>
          </p:nvSpPr>
          <p:spPr bwMode="auto">
            <a:xfrm>
              <a:off x="1734" y="3367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96"/>
          <p:cNvGrpSpPr>
            <a:grpSpLocks/>
          </p:cNvGrpSpPr>
          <p:nvPr/>
        </p:nvGrpSpPr>
        <p:grpSpPr bwMode="auto">
          <a:xfrm>
            <a:off x="4262438" y="4140200"/>
            <a:ext cx="87312" cy="1295400"/>
            <a:chOff x="2685" y="2608"/>
            <a:chExt cx="55" cy="816"/>
          </a:xfrm>
        </p:grpSpPr>
        <p:sp>
          <p:nvSpPr>
            <p:cNvPr id="72774" name="Oval 92"/>
            <p:cNvSpPr>
              <a:spLocks noChangeArrowheads="1"/>
            </p:cNvSpPr>
            <p:nvPr/>
          </p:nvSpPr>
          <p:spPr bwMode="auto">
            <a:xfrm>
              <a:off x="2685" y="2608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75" name="Oval 93"/>
            <p:cNvSpPr>
              <a:spLocks noChangeArrowheads="1"/>
            </p:cNvSpPr>
            <p:nvPr/>
          </p:nvSpPr>
          <p:spPr bwMode="auto">
            <a:xfrm>
              <a:off x="2685" y="2855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76" name="Oval 94"/>
            <p:cNvSpPr>
              <a:spLocks noChangeArrowheads="1"/>
            </p:cNvSpPr>
            <p:nvPr/>
          </p:nvSpPr>
          <p:spPr bwMode="auto">
            <a:xfrm>
              <a:off x="2685" y="3108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77" name="Oval 95"/>
            <p:cNvSpPr>
              <a:spLocks noChangeArrowheads="1"/>
            </p:cNvSpPr>
            <p:nvPr/>
          </p:nvSpPr>
          <p:spPr bwMode="auto">
            <a:xfrm>
              <a:off x="2685" y="3358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01"/>
          <p:cNvGrpSpPr>
            <a:grpSpLocks/>
          </p:cNvGrpSpPr>
          <p:nvPr/>
        </p:nvGrpSpPr>
        <p:grpSpPr bwMode="auto">
          <a:xfrm>
            <a:off x="5732463" y="4133850"/>
            <a:ext cx="87312" cy="1295400"/>
            <a:chOff x="3611" y="2604"/>
            <a:chExt cx="55" cy="816"/>
          </a:xfrm>
        </p:grpSpPr>
        <p:sp>
          <p:nvSpPr>
            <p:cNvPr id="72770" name="Oval 97"/>
            <p:cNvSpPr>
              <a:spLocks noChangeArrowheads="1"/>
            </p:cNvSpPr>
            <p:nvPr/>
          </p:nvSpPr>
          <p:spPr bwMode="auto">
            <a:xfrm>
              <a:off x="3611" y="2604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71" name="Oval 98"/>
            <p:cNvSpPr>
              <a:spLocks noChangeArrowheads="1"/>
            </p:cNvSpPr>
            <p:nvPr/>
          </p:nvSpPr>
          <p:spPr bwMode="auto">
            <a:xfrm>
              <a:off x="3611" y="2851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72" name="Oval 99"/>
            <p:cNvSpPr>
              <a:spLocks noChangeArrowheads="1"/>
            </p:cNvSpPr>
            <p:nvPr/>
          </p:nvSpPr>
          <p:spPr bwMode="auto">
            <a:xfrm>
              <a:off x="3611" y="3104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73" name="Oval 100"/>
            <p:cNvSpPr>
              <a:spLocks noChangeArrowheads="1"/>
            </p:cNvSpPr>
            <p:nvPr/>
          </p:nvSpPr>
          <p:spPr bwMode="auto">
            <a:xfrm>
              <a:off x="3611" y="3354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295400"/>
            <a:ext cx="617220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266700"/>
            <a:ext cx="8229600" cy="647700"/>
          </a:xfrm>
          <a:noFill/>
        </p:spPr>
        <p:txBody>
          <a:bodyPr/>
          <a:lstStyle/>
          <a:p>
            <a:r>
              <a:rPr lang="en-US" sz="3200" dirty="0" smtClean="0"/>
              <a:t>Translating ER Diagrams </a:t>
            </a:r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1274" y="1143000"/>
            <a:ext cx="4454525" cy="5189538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Map relationship to a table: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dirty="0" smtClean="0">
                <a:ea typeface="ＭＳ Ｐゴシック" charset="-128"/>
              </a:rPr>
              <a:t>Note that </a:t>
            </a:r>
            <a:r>
              <a:rPr lang="en-US" dirty="0" smtClean="0">
                <a:solidFill>
                  <a:schemeClr val="accent2"/>
                </a:solidFill>
                <a:ea typeface="ＭＳ Ｐゴシック" charset="-128"/>
              </a:rPr>
              <a:t>did</a:t>
            </a:r>
            <a:r>
              <a:rPr lang="en-US" dirty="0" smtClean="0">
                <a:ea typeface="ＭＳ Ｐゴシック" charset="-128"/>
              </a:rPr>
              <a:t> is the </a:t>
            </a:r>
          </a:p>
          <a:p>
            <a:pPr lvl="1">
              <a:lnSpc>
                <a:spcPct val="90000"/>
              </a:lnSpc>
              <a:buSzPct val="75000"/>
              <a:buNone/>
            </a:pPr>
            <a:r>
              <a:rPr lang="en-US" dirty="0" smtClean="0">
                <a:ea typeface="ＭＳ Ｐゴシック" charset="-128"/>
              </a:rPr>
              <a:t>   key now!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dirty="0" smtClean="0">
                <a:ea typeface="ＭＳ Ｐゴシック" charset="-128"/>
              </a:rPr>
              <a:t>Separate tables for Employees and Departments.</a:t>
            </a:r>
            <a:endParaRPr lang="en-US" sz="2000" dirty="0" smtClean="0">
              <a:ea typeface="ＭＳ Ｐゴシック" charset="-128"/>
            </a:endParaRP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1752600" y="4572000"/>
            <a:ext cx="7010400" cy="20287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r>
              <a:rPr lang="en-US" sz="1600" dirty="0">
                <a:latin typeface="Book Antiqua" pitchFamily="18" charset="0"/>
              </a:rPr>
              <a:t>CREATE TABLE  </a:t>
            </a:r>
            <a:r>
              <a:rPr lang="en-US" sz="1800" dirty="0">
                <a:latin typeface="Book Antiqua" pitchFamily="18" charset="0"/>
              </a:rPr>
              <a:t>Manages(</a:t>
            </a:r>
          </a:p>
          <a:p>
            <a:r>
              <a:rPr lang="en-US" sz="1800" dirty="0">
                <a:latin typeface="Book Antiqua" pitchFamily="18" charset="0"/>
              </a:rPr>
              <a:t>   </a:t>
            </a:r>
            <a:r>
              <a:rPr lang="en-US" sz="1800" dirty="0" err="1">
                <a:solidFill>
                  <a:srgbClr val="434FD6"/>
                </a:solidFill>
                <a:latin typeface="Book Antiqua" pitchFamily="18" charset="0"/>
              </a:rPr>
              <a:t>ssn</a:t>
            </a:r>
            <a:r>
              <a:rPr lang="en-US" sz="1800" dirty="0">
                <a:solidFill>
                  <a:srgbClr val="434FD6"/>
                </a:solidFill>
                <a:latin typeface="Book Antiqua" pitchFamily="18" charset="0"/>
              </a:rPr>
              <a:t>  </a:t>
            </a:r>
            <a:r>
              <a:rPr lang="en-US" sz="1600" dirty="0">
                <a:solidFill>
                  <a:srgbClr val="434FD6"/>
                </a:solidFill>
                <a:latin typeface="Book Antiqua" pitchFamily="18" charset="0"/>
              </a:rPr>
              <a:t>CHAR(11)</a:t>
            </a:r>
            <a:r>
              <a:rPr lang="en-US" sz="1800" dirty="0">
                <a:solidFill>
                  <a:srgbClr val="434FD6"/>
                </a:solidFill>
                <a:latin typeface="Book Antiqua" pitchFamily="18" charset="0"/>
              </a:rPr>
              <a:t>,</a:t>
            </a:r>
          </a:p>
          <a:p>
            <a:r>
              <a:rPr lang="en-US" sz="1800" dirty="0">
                <a:solidFill>
                  <a:srgbClr val="434FD6"/>
                </a:solidFill>
                <a:latin typeface="Book Antiqua" pitchFamily="18" charset="0"/>
              </a:rPr>
              <a:t>   did  </a:t>
            </a:r>
            <a:r>
              <a:rPr lang="en-US" sz="1600" dirty="0">
                <a:solidFill>
                  <a:srgbClr val="434FD6"/>
                </a:solidFill>
                <a:latin typeface="Book Antiqua" pitchFamily="18" charset="0"/>
              </a:rPr>
              <a:t>INTEGER</a:t>
            </a:r>
            <a:r>
              <a:rPr lang="en-US" sz="1800" dirty="0">
                <a:solidFill>
                  <a:srgbClr val="434FD6"/>
                </a:solidFill>
                <a:latin typeface="Book Antiqua" pitchFamily="18" charset="0"/>
              </a:rPr>
              <a:t>,</a:t>
            </a:r>
          </a:p>
          <a:p>
            <a:r>
              <a:rPr lang="en-US" sz="1800" dirty="0">
                <a:solidFill>
                  <a:srgbClr val="434FD6"/>
                </a:solidFill>
                <a:latin typeface="Book Antiqua" pitchFamily="18" charset="0"/>
              </a:rPr>
              <a:t>   since  </a:t>
            </a:r>
            <a:r>
              <a:rPr lang="en-US" sz="1600" dirty="0">
                <a:solidFill>
                  <a:srgbClr val="434FD6"/>
                </a:solidFill>
                <a:latin typeface="Book Antiqua" pitchFamily="18" charset="0"/>
              </a:rPr>
              <a:t>DATE</a:t>
            </a:r>
            <a:r>
              <a:rPr lang="en-US" sz="1800" dirty="0">
                <a:solidFill>
                  <a:srgbClr val="434FD6"/>
                </a:solidFill>
                <a:latin typeface="Book Antiqua" pitchFamily="18" charset="0"/>
              </a:rPr>
              <a:t>,</a:t>
            </a:r>
            <a:endParaRPr lang="en-US" sz="1800" dirty="0">
              <a:latin typeface="Book Antiqua" pitchFamily="18" charset="0"/>
            </a:endParaRPr>
          </a:p>
          <a:p>
            <a:r>
              <a:rPr lang="en-US" sz="1800" dirty="0">
                <a:latin typeface="Book Antiqua" pitchFamily="18" charset="0"/>
              </a:rPr>
              <a:t>   </a:t>
            </a:r>
            <a:r>
              <a:rPr lang="en-US" sz="1600" dirty="0">
                <a:solidFill>
                  <a:schemeClr val="accent2"/>
                </a:solidFill>
                <a:latin typeface="Book Antiqua" pitchFamily="18" charset="0"/>
              </a:rPr>
              <a:t>PRIMARY KEY  </a:t>
            </a:r>
            <a:r>
              <a:rPr lang="en-US" sz="1800" dirty="0">
                <a:solidFill>
                  <a:schemeClr val="accent2"/>
                </a:solidFill>
                <a:latin typeface="Book Antiqua" pitchFamily="18" charset="0"/>
              </a:rPr>
              <a:t>(did),</a:t>
            </a:r>
          </a:p>
          <a:p>
            <a:r>
              <a:rPr lang="en-US" sz="1800" dirty="0">
                <a:solidFill>
                  <a:schemeClr val="accent2"/>
                </a:solidFill>
                <a:latin typeface="Book Antiqua" pitchFamily="18" charset="0"/>
              </a:rPr>
              <a:t>   </a:t>
            </a:r>
            <a:r>
              <a:rPr lang="en-US" sz="1600" dirty="0">
                <a:solidFill>
                  <a:schemeClr val="accent2"/>
                </a:solidFill>
                <a:latin typeface="Book Antiqua" pitchFamily="18" charset="0"/>
              </a:rPr>
              <a:t>FOREIGN KEY </a:t>
            </a:r>
            <a:r>
              <a:rPr lang="en-US" sz="1800" dirty="0">
                <a:solidFill>
                  <a:schemeClr val="accent2"/>
                </a:solidFill>
                <a:latin typeface="Book Antiqua" pitchFamily="18" charset="0"/>
              </a:rPr>
              <a:t>(</a:t>
            </a:r>
            <a:r>
              <a:rPr lang="en-US" sz="1800" dirty="0" err="1">
                <a:solidFill>
                  <a:schemeClr val="accent2"/>
                </a:solidFill>
                <a:latin typeface="Book Antiqua" pitchFamily="18" charset="0"/>
              </a:rPr>
              <a:t>ssn</a:t>
            </a:r>
            <a:r>
              <a:rPr lang="en-US" sz="1800" dirty="0">
                <a:solidFill>
                  <a:schemeClr val="accent2"/>
                </a:solidFill>
                <a:latin typeface="Book Antiqua" pitchFamily="18" charset="0"/>
              </a:rPr>
              <a:t>) </a:t>
            </a:r>
            <a:r>
              <a:rPr lang="en-US" sz="1600" dirty="0">
                <a:solidFill>
                  <a:schemeClr val="accent2"/>
                </a:solidFill>
                <a:latin typeface="Book Antiqua" pitchFamily="18" charset="0"/>
              </a:rPr>
              <a:t>REFERENCES</a:t>
            </a:r>
            <a:r>
              <a:rPr lang="en-US" sz="1800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Book Antiqua" pitchFamily="18" charset="0"/>
              </a:rPr>
              <a:t>Employees(</a:t>
            </a:r>
            <a:r>
              <a:rPr lang="en-US" sz="1800" dirty="0" err="1" smtClean="0">
                <a:solidFill>
                  <a:schemeClr val="accent2"/>
                </a:solidFill>
                <a:latin typeface="Book Antiqua" pitchFamily="18" charset="0"/>
              </a:rPr>
              <a:t>ssn</a:t>
            </a:r>
            <a:r>
              <a:rPr lang="en-US" sz="1800" dirty="0" smtClean="0">
                <a:solidFill>
                  <a:schemeClr val="accent2"/>
                </a:solidFill>
                <a:latin typeface="Book Antiqua" pitchFamily="18" charset="0"/>
              </a:rPr>
              <a:t>),</a:t>
            </a:r>
            <a:endParaRPr lang="en-US" sz="1800" dirty="0">
              <a:solidFill>
                <a:schemeClr val="accent2"/>
              </a:solidFill>
              <a:latin typeface="Book Antiqua" pitchFamily="18" charset="0"/>
            </a:endParaRPr>
          </a:p>
          <a:p>
            <a:r>
              <a:rPr lang="en-US" sz="1800" dirty="0">
                <a:solidFill>
                  <a:schemeClr val="accent2"/>
                </a:solidFill>
                <a:latin typeface="Book Antiqua" pitchFamily="18" charset="0"/>
              </a:rPr>
              <a:t>   </a:t>
            </a:r>
            <a:r>
              <a:rPr lang="en-US" sz="1600" dirty="0">
                <a:solidFill>
                  <a:schemeClr val="accent2"/>
                </a:solidFill>
                <a:latin typeface="Book Antiqua" pitchFamily="18" charset="0"/>
              </a:rPr>
              <a:t>FOREIGN KEY </a:t>
            </a:r>
            <a:r>
              <a:rPr lang="en-US" sz="1800" dirty="0">
                <a:solidFill>
                  <a:schemeClr val="accent2"/>
                </a:solidFill>
                <a:latin typeface="Book Antiqua" pitchFamily="18" charset="0"/>
              </a:rPr>
              <a:t>(did) </a:t>
            </a:r>
            <a:r>
              <a:rPr lang="en-US" sz="1600" dirty="0">
                <a:solidFill>
                  <a:schemeClr val="accent2"/>
                </a:solidFill>
                <a:latin typeface="Book Antiqua" pitchFamily="18" charset="0"/>
              </a:rPr>
              <a:t>REFERENCES </a:t>
            </a:r>
            <a:r>
              <a:rPr lang="en-US" sz="1800" dirty="0" smtClean="0">
                <a:solidFill>
                  <a:schemeClr val="accent2"/>
                </a:solidFill>
                <a:latin typeface="Book Antiqua" pitchFamily="18" charset="0"/>
              </a:rPr>
              <a:t>Departments(did));</a:t>
            </a:r>
            <a:endParaRPr lang="en-US" sz="1800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1752600"/>
            <a:ext cx="53340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Down Arrow 7"/>
          <p:cNvSpPr/>
          <p:nvPr/>
        </p:nvSpPr>
        <p:spPr>
          <a:xfrm>
            <a:off x="5943600" y="3886200"/>
            <a:ext cx="4572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990600"/>
            <a:ext cx="8229600" cy="5364325"/>
          </a:xfrm>
        </p:spPr>
        <p:txBody>
          <a:bodyPr>
            <a:normAutofit/>
          </a:bodyPr>
          <a:lstStyle/>
          <a:p>
            <a:r>
              <a:rPr lang="en-US" altLang="zh-TW" sz="2400" u="sng" dirty="0" smtClean="0"/>
              <a:t>For </a:t>
            </a:r>
            <a:r>
              <a:rPr lang="en-US" altLang="zh-TW" sz="2400" b="1" u="sng" dirty="0" smtClean="0"/>
              <a:t>one-to-one relationship </a:t>
            </a:r>
            <a:r>
              <a:rPr lang="en-US" altLang="zh-TW" sz="2400" i="1" u="sng" dirty="0" smtClean="0"/>
              <a:t>with one entity set having total participation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Augment one extra column </a:t>
            </a:r>
            <a:r>
              <a:rPr lang="en-US" altLang="zh-TW" dirty="0" smtClean="0"/>
              <a:t>on the right side of the table of the entity set </a:t>
            </a:r>
            <a:r>
              <a:rPr lang="en-US" altLang="zh-TW" dirty="0" smtClean="0">
                <a:solidFill>
                  <a:srgbClr val="FF0000"/>
                </a:solidFill>
              </a:rPr>
              <a:t>with total participation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put in there </a:t>
            </a:r>
            <a:r>
              <a:rPr lang="en-US" altLang="zh-TW" dirty="0" smtClean="0">
                <a:solidFill>
                  <a:srgbClr val="FF0000"/>
                </a:solidFill>
              </a:rPr>
              <a:t>the primary key of the entity </a:t>
            </a:r>
            <a:r>
              <a:rPr lang="en-US" altLang="zh-TW" dirty="0" smtClean="0"/>
              <a:t>set </a:t>
            </a:r>
            <a:r>
              <a:rPr lang="en-US" altLang="zh-TW" dirty="0" smtClean="0">
                <a:solidFill>
                  <a:srgbClr val="00B050"/>
                </a:solidFill>
              </a:rPr>
              <a:t>without complete participation </a:t>
            </a:r>
            <a:r>
              <a:rPr lang="en-US" altLang="zh-TW" dirty="0" smtClean="0"/>
              <a:t>as per to the relationship.  </a:t>
            </a:r>
            <a:endParaRPr lang="en-US" altLang="zh-TW" sz="2000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  <a:noFill/>
        </p:spPr>
        <p:txBody>
          <a:bodyPr/>
          <a:lstStyle/>
          <a:p>
            <a:r>
              <a:rPr lang="en-US" altLang="zh-TW" sz="3200" dirty="0">
                <a:solidFill>
                  <a:srgbClr val="0000FF"/>
                </a:solidFill>
              </a:rPr>
              <a:t>Example – One-to-One Relationship Set</a:t>
            </a:r>
          </a:p>
        </p:txBody>
      </p:sp>
      <p:graphicFrame>
        <p:nvGraphicFramePr>
          <p:cNvPr id="20568" name="Group 88"/>
          <p:cNvGraphicFramePr>
            <a:graphicFrameLocks noGrp="1"/>
          </p:cNvGraphicFramePr>
          <p:nvPr>
            <p:ph sz="half" idx="1"/>
          </p:nvPr>
        </p:nvGraphicFramePr>
        <p:xfrm>
          <a:off x="304800" y="4495800"/>
          <a:ext cx="8534400" cy="1188720"/>
        </p:xfrm>
        <a:graphic>
          <a:graphicData uri="http://schemas.openxmlformats.org/drawingml/2006/table">
            <a:tbl>
              <a:tblPr/>
              <a:tblGrid>
                <a:gridCol w="1422400"/>
                <a:gridCol w="1422400"/>
                <a:gridCol w="1422400"/>
                <a:gridCol w="1422400"/>
                <a:gridCol w="1422400"/>
                <a:gridCol w="14224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Major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LP_S/N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Hav_Cond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Bart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Economy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-4.0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123-456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8888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Lisa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Physics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4.0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567-890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Loan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1447800" y="20574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1524000" y="21336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Student</a:t>
            </a:r>
          </a:p>
        </p:txBody>
      </p:sp>
      <p:sp>
        <p:nvSpPr>
          <p:cNvPr id="20503" name="Oval 23"/>
          <p:cNvSpPr>
            <a:spLocks noChangeArrowheads="1"/>
          </p:cNvSpPr>
          <p:nvPr/>
        </p:nvSpPr>
        <p:spPr bwMode="auto">
          <a:xfrm>
            <a:off x="1905000" y="12192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Oval 24"/>
          <p:cNvSpPr>
            <a:spLocks noChangeArrowheads="1"/>
          </p:cNvSpPr>
          <p:nvPr/>
        </p:nvSpPr>
        <p:spPr bwMode="auto">
          <a:xfrm>
            <a:off x="304800" y="12192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Oval 25"/>
          <p:cNvSpPr>
            <a:spLocks noChangeArrowheads="1"/>
          </p:cNvSpPr>
          <p:nvPr/>
        </p:nvSpPr>
        <p:spPr bwMode="auto">
          <a:xfrm>
            <a:off x="304800" y="28956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6" name="Oval 26"/>
          <p:cNvSpPr>
            <a:spLocks noChangeArrowheads="1"/>
          </p:cNvSpPr>
          <p:nvPr/>
        </p:nvSpPr>
        <p:spPr bwMode="auto">
          <a:xfrm>
            <a:off x="2286000" y="29718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>
            <a:off x="914400" y="1752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 flipH="1">
            <a:off x="2057400" y="1752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09" name="Line 29"/>
          <p:cNvSpPr>
            <a:spLocks noChangeShapeType="1"/>
          </p:cNvSpPr>
          <p:nvPr/>
        </p:nvSpPr>
        <p:spPr bwMode="auto">
          <a:xfrm flipH="1" flipV="1">
            <a:off x="2209800" y="2514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10" name="Line 30"/>
          <p:cNvSpPr>
            <a:spLocks noChangeShapeType="1"/>
          </p:cNvSpPr>
          <p:nvPr/>
        </p:nvSpPr>
        <p:spPr bwMode="auto">
          <a:xfrm flipV="1">
            <a:off x="1143000" y="2514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11" name="Text Box 31"/>
          <p:cNvSpPr txBox="1">
            <a:spLocks noChangeArrowheads="1"/>
          </p:cNvSpPr>
          <p:nvPr/>
        </p:nvSpPr>
        <p:spPr bwMode="auto">
          <a:xfrm>
            <a:off x="533400" y="12954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u="sng"/>
              <a:t>SID</a:t>
            </a:r>
          </a:p>
        </p:txBody>
      </p:sp>
      <p:sp>
        <p:nvSpPr>
          <p:cNvPr id="20512" name="Text Box 32"/>
          <p:cNvSpPr txBox="1">
            <a:spLocks noChangeArrowheads="1"/>
          </p:cNvSpPr>
          <p:nvPr/>
        </p:nvSpPr>
        <p:spPr bwMode="auto">
          <a:xfrm>
            <a:off x="2057400" y="12954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Name</a:t>
            </a:r>
          </a:p>
        </p:txBody>
      </p:sp>
      <p:sp>
        <p:nvSpPr>
          <p:cNvPr id="20513" name="Text Box 33"/>
          <p:cNvSpPr txBox="1">
            <a:spLocks noChangeArrowheads="1"/>
          </p:cNvSpPr>
          <p:nvPr/>
        </p:nvSpPr>
        <p:spPr bwMode="auto">
          <a:xfrm>
            <a:off x="457200" y="29718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Major</a:t>
            </a:r>
          </a:p>
        </p:txBody>
      </p:sp>
      <p:sp>
        <p:nvSpPr>
          <p:cNvPr id="20514" name="Text Box 34"/>
          <p:cNvSpPr txBox="1">
            <a:spLocks noChangeArrowheads="1"/>
          </p:cNvSpPr>
          <p:nvPr/>
        </p:nvSpPr>
        <p:spPr bwMode="auto">
          <a:xfrm>
            <a:off x="2514600" y="3048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GPA</a:t>
            </a:r>
          </a:p>
        </p:txBody>
      </p:sp>
      <p:sp>
        <p:nvSpPr>
          <p:cNvPr id="20515" name="AutoShape 35"/>
          <p:cNvSpPr>
            <a:spLocks noChangeArrowheads="1"/>
          </p:cNvSpPr>
          <p:nvPr/>
        </p:nvSpPr>
        <p:spPr bwMode="auto">
          <a:xfrm>
            <a:off x="3733800" y="1905000"/>
            <a:ext cx="16764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6" name="Rectangle 36"/>
          <p:cNvSpPr>
            <a:spLocks noChangeArrowheads="1"/>
          </p:cNvSpPr>
          <p:nvPr/>
        </p:nvSpPr>
        <p:spPr bwMode="auto">
          <a:xfrm>
            <a:off x="6553200" y="20574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7" name="Oval 37"/>
          <p:cNvSpPr>
            <a:spLocks noChangeArrowheads="1"/>
          </p:cNvSpPr>
          <p:nvPr/>
        </p:nvSpPr>
        <p:spPr bwMode="auto">
          <a:xfrm>
            <a:off x="7315200" y="12192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8" name="Text Box 38"/>
          <p:cNvSpPr txBox="1">
            <a:spLocks noChangeArrowheads="1"/>
          </p:cNvSpPr>
          <p:nvPr/>
        </p:nvSpPr>
        <p:spPr bwMode="auto">
          <a:xfrm>
            <a:off x="7467600" y="12954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u="sng"/>
              <a:t>S/N #</a:t>
            </a:r>
          </a:p>
        </p:txBody>
      </p:sp>
      <p:sp>
        <p:nvSpPr>
          <p:cNvPr id="20519" name="Line 39"/>
          <p:cNvSpPr>
            <a:spLocks noChangeShapeType="1"/>
          </p:cNvSpPr>
          <p:nvPr/>
        </p:nvSpPr>
        <p:spPr bwMode="auto">
          <a:xfrm flipH="1">
            <a:off x="7239000" y="17526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20" name="AutoShape 40"/>
          <p:cNvSpPr>
            <a:spLocks noChangeArrowheads="1"/>
          </p:cNvSpPr>
          <p:nvPr/>
        </p:nvSpPr>
        <p:spPr bwMode="auto">
          <a:xfrm>
            <a:off x="3657600" y="3048000"/>
            <a:ext cx="1905000" cy="1143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0522" name="Text Box 42"/>
          <p:cNvSpPr txBox="1">
            <a:spLocks noChangeArrowheads="1"/>
          </p:cNvSpPr>
          <p:nvPr/>
        </p:nvSpPr>
        <p:spPr bwMode="auto">
          <a:xfrm>
            <a:off x="6629400" y="21336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Laptop</a:t>
            </a:r>
          </a:p>
        </p:txBody>
      </p:sp>
      <p:sp>
        <p:nvSpPr>
          <p:cNvPr id="20523" name="Text Box 43"/>
          <p:cNvSpPr txBox="1">
            <a:spLocks noChangeArrowheads="1"/>
          </p:cNvSpPr>
          <p:nvPr/>
        </p:nvSpPr>
        <p:spPr bwMode="auto">
          <a:xfrm>
            <a:off x="4191000" y="21336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Have</a:t>
            </a:r>
          </a:p>
        </p:txBody>
      </p:sp>
      <p:sp>
        <p:nvSpPr>
          <p:cNvPr id="20524" name="Text Box 44"/>
          <p:cNvSpPr txBox="1">
            <a:spLocks noChangeArrowheads="1"/>
          </p:cNvSpPr>
          <p:nvPr/>
        </p:nvSpPr>
        <p:spPr bwMode="auto">
          <a:xfrm>
            <a:off x="381000" y="6172200"/>
            <a:ext cx="830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* Primary key can be either </a:t>
            </a:r>
            <a:r>
              <a:rPr lang="en-US" altLang="zh-TW" i="1"/>
              <a:t>SID</a:t>
            </a:r>
            <a:r>
              <a:rPr lang="en-US" altLang="zh-TW"/>
              <a:t> or </a:t>
            </a:r>
            <a:r>
              <a:rPr lang="en-US" altLang="zh-TW" i="1"/>
              <a:t>LP_S/N</a:t>
            </a:r>
            <a:endParaRPr lang="en-US" altLang="zh-TW"/>
          </a:p>
        </p:txBody>
      </p:sp>
      <p:sp>
        <p:nvSpPr>
          <p:cNvPr id="20525" name="Line 45"/>
          <p:cNvSpPr>
            <a:spLocks noChangeShapeType="1"/>
          </p:cNvSpPr>
          <p:nvPr/>
        </p:nvSpPr>
        <p:spPr bwMode="auto">
          <a:xfrm>
            <a:off x="5410200" y="2286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26" name="Oval 46"/>
          <p:cNvSpPr>
            <a:spLocks noChangeArrowheads="1"/>
          </p:cNvSpPr>
          <p:nvPr/>
        </p:nvSpPr>
        <p:spPr bwMode="auto">
          <a:xfrm>
            <a:off x="4876800" y="10668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7" name="Text Box 47"/>
          <p:cNvSpPr txBox="1">
            <a:spLocks noChangeArrowheads="1"/>
          </p:cNvSpPr>
          <p:nvPr/>
        </p:nvSpPr>
        <p:spPr bwMode="auto">
          <a:xfrm>
            <a:off x="4800600" y="11430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Condition</a:t>
            </a:r>
          </a:p>
        </p:txBody>
      </p:sp>
      <p:sp>
        <p:nvSpPr>
          <p:cNvPr id="20528" name="Line 48"/>
          <p:cNvSpPr>
            <a:spLocks noChangeShapeType="1"/>
          </p:cNvSpPr>
          <p:nvPr/>
        </p:nvSpPr>
        <p:spPr bwMode="auto">
          <a:xfrm flipV="1">
            <a:off x="4876800" y="1600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31" name="Oval 51"/>
          <p:cNvSpPr>
            <a:spLocks noChangeArrowheads="1"/>
          </p:cNvSpPr>
          <p:nvPr/>
        </p:nvSpPr>
        <p:spPr bwMode="auto">
          <a:xfrm>
            <a:off x="7467600" y="30480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32" name="Text Box 52"/>
          <p:cNvSpPr txBox="1">
            <a:spLocks noChangeArrowheads="1"/>
          </p:cNvSpPr>
          <p:nvPr/>
        </p:nvSpPr>
        <p:spPr bwMode="auto">
          <a:xfrm>
            <a:off x="7543800" y="31242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Brand</a:t>
            </a:r>
          </a:p>
        </p:txBody>
      </p:sp>
      <p:sp>
        <p:nvSpPr>
          <p:cNvPr id="20533" name="Line 53"/>
          <p:cNvSpPr>
            <a:spLocks noChangeShapeType="1"/>
          </p:cNvSpPr>
          <p:nvPr/>
        </p:nvSpPr>
        <p:spPr bwMode="auto">
          <a:xfrm>
            <a:off x="7543800" y="2590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34" name="Line 54"/>
          <p:cNvSpPr>
            <a:spLocks noChangeShapeType="1"/>
          </p:cNvSpPr>
          <p:nvPr/>
        </p:nvSpPr>
        <p:spPr bwMode="auto">
          <a:xfrm flipH="1">
            <a:off x="2590800" y="2209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35" name="Line 55"/>
          <p:cNvSpPr>
            <a:spLocks noChangeShapeType="1"/>
          </p:cNvSpPr>
          <p:nvPr/>
        </p:nvSpPr>
        <p:spPr bwMode="auto">
          <a:xfrm>
            <a:off x="2590800" y="2286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36" name="Text Box 56"/>
          <p:cNvSpPr txBox="1">
            <a:spLocks noChangeArrowheads="1"/>
          </p:cNvSpPr>
          <p:nvPr/>
        </p:nvSpPr>
        <p:spPr bwMode="auto">
          <a:xfrm>
            <a:off x="2895600" y="990600"/>
            <a:ext cx="1828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/>
              <a:t>1</a:t>
            </a:r>
            <a:r>
              <a:rPr lang="en-US" altLang="zh-TW" sz="2000" dirty="0" smtClean="0"/>
              <a:t>: 1</a:t>
            </a:r>
            <a:r>
              <a:rPr lang="en-US" altLang="zh-TW" dirty="0" smtClean="0"/>
              <a:t> </a:t>
            </a:r>
            <a:r>
              <a:rPr lang="en-US" altLang="zh-TW" dirty="0"/>
              <a:t>Relationship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TW" sz="2800" u="sng" dirty="0" smtClean="0"/>
              <a:t>2. For </a:t>
            </a:r>
            <a:r>
              <a:rPr lang="en-US" altLang="zh-TW" sz="2800" b="1" u="sng" dirty="0" smtClean="0"/>
              <a:t>one-to-many</a:t>
            </a:r>
            <a:r>
              <a:rPr lang="en-US" altLang="zh-TW" sz="2800" u="sng" dirty="0" smtClean="0"/>
              <a:t> relationship </a:t>
            </a:r>
            <a:r>
              <a:rPr lang="en-US" altLang="zh-TW" sz="2800" u="sng" dirty="0"/>
              <a:t>w/out total participation</a:t>
            </a:r>
            <a:r>
              <a:rPr lang="en-US" altLang="zh-TW" sz="28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Same thing as </a:t>
            </a:r>
            <a:r>
              <a:rPr lang="en-US" altLang="zh-TW" dirty="0" smtClean="0"/>
              <a:t>one-to-one</a:t>
            </a:r>
          </a:p>
          <a:p>
            <a:pPr lvl="1">
              <a:lnSpc>
                <a:spcPct val="90000"/>
              </a:lnSpc>
              <a:buNone/>
            </a:pPr>
            <a:endParaRPr lang="en-US" altLang="zh-TW" dirty="0"/>
          </a:p>
          <a:p>
            <a:pPr>
              <a:lnSpc>
                <a:spcPct val="90000"/>
              </a:lnSpc>
              <a:buNone/>
            </a:pPr>
            <a:r>
              <a:rPr lang="en-US" altLang="zh-TW" sz="2800" u="sng" dirty="0" smtClean="0"/>
              <a:t>3. For </a:t>
            </a:r>
            <a:r>
              <a:rPr lang="en-US" altLang="zh-TW" sz="2800" b="1" u="sng" dirty="0" smtClean="0"/>
              <a:t>one-to-many/many-to-one </a:t>
            </a:r>
            <a:r>
              <a:rPr lang="en-US" altLang="zh-TW" sz="2800" u="sng" dirty="0" smtClean="0"/>
              <a:t>relationship </a:t>
            </a:r>
            <a:r>
              <a:rPr lang="en-US" altLang="zh-TW" sz="2800" u="sng" dirty="0"/>
              <a:t>with one entity set having total participation on “many” side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Augment one extra column </a:t>
            </a:r>
            <a:r>
              <a:rPr lang="en-US" altLang="zh-TW" dirty="0"/>
              <a:t>on the right side of the table of the entity set </a:t>
            </a:r>
            <a:r>
              <a:rPr lang="en-US" altLang="zh-TW" u="sng" dirty="0"/>
              <a:t>on the “many” side</a:t>
            </a:r>
            <a:r>
              <a:rPr lang="en-US" altLang="zh-TW" dirty="0"/>
              <a:t>, </a:t>
            </a:r>
            <a:endParaRPr lang="en-US" altLang="zh-TW" dirty="0" smtClean="0"/>
          </a:p>
          <a:p>
            <a:pPr lvl="1">
              <a:lnSpc>
                <a:spcPct val="90000"/>
              </a:lnSpc>
            </a:pPr>
            <a:r>
              <a:rPr lang="en-US" altLang="zh-TW" dirty="0" smtClean="0"/>
              <a:t>put </a:t>
            </a:r>
            <a:r>
              <a:rPr lang="en-US" altLang="zh-TW" dirty="0"/>
              <a:t>in there the primary key of the entity set </a:t>
            </a:r>
            <a:r>
              <a:rPr lang="en-US" altLang="zh-TW" u="sng" dirty="0"/>
              <a:t>on the “one” </a:t>
            </a:r>
            <a:r>
              <a:rPr lang="en-US" altLang="zh-TW" u="sng" dirty="0">
                <a:solidFill>
                  <a:srgbClr val="FF0000"/>
                </a:solidFill>
              </a:rPr>
              <a:t>side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as foreign key</a:t>
            </a:r>
            <a:r>
              <a:rPr lang="en-US" altLang="zh-TW" dirty="0" smtClean="0"/>
              <a:t>) as </a:t>
            </a:r>
            <a:r>
              <a:rPr lang="en-US" altLang="zh-TW" dirty="0"/>
              <a:t>per to the relationship.  </a:t>
            </a:r>
            <a:endParaRPr lang="en-US" altLang="zh-TW" dirty="0" smtClean="0"/>
          </a:p>
          <a:p>
            <a:pPr lvl="1">
              <a:lnSpc>
                <a:spcPct val="90000"/>
              </a:lnSpc>
              <a:buNone/>
            </a:pPr>
            <a:endParaRPr lang="en-US" altLang="zh-TW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  <a:noFill/>
        </p:spPr>
        <p:txBody>
          <a:bodyPr/>
          <a:lstStyle/>
          <a:p>
            <a:r>
              <a:rPr lang="en-US" altLang="zh-TW" sz="3200" dirty="0">
                <a:solidFill>
                  <a:srgbClr val="0000FF"/>
                </a:solidFill>
              </a:rPr>
              <a:t>Example – Many-to-One Relationship Set</a:t>
            </a:r>
          </a:p>
        </p:txBody>
      </p:sp>
      <p:graphicFrame>
        <p:nvGraphicFramePr>
          <p:cNvPr id="22604" name="Group 76"/>
          <p:cNvGraphicFramePr>
            <a:graphicFrameLocks noGrp="1"/>
          </p:cNvGraphicFramePr>
          <p:nvPr>
            <p:ph sz="half" idx="1"/>
          </p:nvPr>
        </p:nvGraphicFramePr>
        <p:xfrm>
          <a:off x="304800" y="4495800"/>
          <a:ext cx="8534400" cy="1188720"/>
        </p:xfrm>
        <a:graphic>
          <a:graphicData uri="http://schemas.openxmlformats.org/drawingml/2006/table">
            <a:tbl>
              <a:tblPr/>
              <a:tblGrid>
                <a:gridCol w="1422400"/>
                <a:gridCol w="1422400"/>
                <a:gridCol w="1422400"/>
                <a:gridCol w="1422400"/>
                <a:gridCol w="1422400"/>
                <a:gridCol w="14224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Major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Pro_SSN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Ad_Sem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Bart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Economy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-4.0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123-456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Fall 2006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8888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Lisa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Physics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4.0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567-890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Fall 2005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61" name="Rectangle 33"/>
          <p:cNvSpPr>
            <a:spLocks noChangeArrowheads="1"/>
          </p:cNvSpPr>
          <p:nvPr/>
        </p:nvSpPr>
        <p:spPr bwMode="auto">
          <a:xfrm>
            <a:off x="1447800" y="20574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62" name="Text Box 34"/>
          <p:cNvSpPr txBox="1">
            <a:spLocks noChangeArrowheads="1"/>
          </p:cNvSpPr>
          <p:nvPr/>
        </p:nvSpPr>
        <p:spPr bwMode="auto">
          <a:xfrm>
            <a:off x="1524000" y="21336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Student</a:t>
            </a:r>
          </a:p>
        </p:txBody>
      </p:sp>
      <p:sp>
        <p:nvSpPr>
          <p:cNvPr id="22563" name="Oval 35"/>
          <p:cNvSpPr>
            <a:spLocks noChangeArrowheads="1"/>
          </p:cNvSpPr>
          <p:nvPr/>
        </p:nvSpPr>
        <p:spPr bwMode="auto">
          <a:xfrm>
            <a:off x="1905000" y="12192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64" name="Oval 36"/>
          <p:cNvSpPr>
            <a:spLocks noChangeArrowheads="1"/>
          </p:cNvSpPr>
          <p:nvPr/>
        </p:nvSpPr>
        <p:spPr bwMode="auto">
          <a:xfrm>
            <a:off x="304800" y="12192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65" name="Oval 37"/>
          <p:cNvSpPr>
            <a:spLocks noChangeArrowheads="1"/>
          </p:cNvSpPr>
          <p:nvPr/>
        </p:nvSpPr>
        <p:spPr bwMode="auto">
          <a:xfrm>
            <a:off x="304800" y="28956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66" name="Oval 38"/>
          <p:cNvSpPr>
            <a:spLocks noChangeArrowheads="1"/>
          </p:cNvSpPr>
          <p:nvPr/>
        </p:nvSpPr>
        <p:spPr bwMode="auto">
          <a:xfrm>
            <a:off x="2286000" y="29718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67" name="Line 39"/>
          <p:cNvSpPr>
            <a:spLocks noChangeShapeType="1"/>
          </p:cNvSpPr>
          <p:nvPr/>
        </p:nvSpPr>
        <p:spPr bwMode="auto">
          <a:xfrm>
            <a:off x="914400" y="1752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68" name="Line 40"/>
          <p:cNvSpPr>
            <a:spLocks noChangeShapeType="1"/>
          </p:cNvSpPr>
          <p:nvPr/>
        </p:nvSpPr>
        <p:spPr bwMode="auto">
          <a:xfrm flipH="1">
            <a:off x="2057400" y="1752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69" name="Line 41"/>
          <p:cNvSpPr>
            <a:spLocks noChangeShapeType="1"/>
          </p:cNvSpPr>
          <p:nvPr/>
        </p:nvSpPr>
        <p:spPr bwMode="auto">
          <a:xfrm flipH="1" flipV="1">
            <a:off x="2209800" y="2514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70" name="Line 42"/>
          <p:cNvSpPr>
            <a:spLocks noChangeShapeType="1"/>
          </p:cNvSpPr>
          <p:nvPr/>
        </p:nvSpPr>
        <p:spPr bwMode="auto">
          <a:xfrm flipV="1">
            <a:off x="1143000" y="2514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71" name="Text Box 43"/>
          <p:cNvSpPr txBox="1">
            <a:spLocks noChangeArrowheads="1"/>
          </p:cNvSpPr>
          <p:nvPr/>
        </p:nvSpPr>
        <p:spPr bwMode="auto">
          <a:xfrm>
            <a:off x="533400" y="12954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u="sng"/>
              <a:t>SID</a:t>
            </a:r>
          </a:p>
        </p:txBody>
      </p:sp>
      <p:sp>
        <p:nvSpPr>
          <p:cNvPr id="22572" name="Text Box 44"/>
          <p:cNvSpPr txBox="1">
            <a:spLocks noChangeArrowheads="1"/>
          </p:cNvSpPr>
          <p:nvPr/>
        </p:nvSpPr>
        <p:spPr bwMode="auto">
          <a:xfrm>
            <a:off x="2057400" y="12954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Name</a:t>
            </a:r>
          </a:p>
        </p:txBody>
      </p:sp>
      <p:sp>
        <p:nvSpPr>
          <p:cNvPr id="22573" name="Text Box 45"/>
          <p:cNvSpPr txBox="1">
            <a:spLocks noChangeArrowheads="1"/>
          </p:cNvSpPr>
          <p:nvPr/>
        </p:nvSpPr>
        <p:spPr bwMode="auto">
          <a:xfrm>
            <a:off x="457200" y="29718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Major</a:t>
            </a:r>
          </a:p>
        </p:txBody>
      </p:sp>
      <p:sp>
        <p:nvSpPr>
          <p:cNvPr id="22574" name="Text Box 46"/>
          <p:cNvSpPr txBox="1">
            <a:spLocks noChangeArrowheads="1"/>
          </p:cNvSpPr>
          <p:nvPr/>
        </p:nvSpPr>
        <p:spPr bwMode="auto">
          <a:xfrm>
            <a:off x="2514600" y="3048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GPA</a:t>
            </a:r>
          </a:p>
        </p:txBody>
      </p:sp>
      <p:sp>
        <p:nvSpPr>
          <p:cNvPr id="22575" name="AutoShape 47"/>
          <p:cNvSpPr>
            <a:spLocks noChangeArrowheads="1"/>
          </p:cNvSpPr>
          <p:nvPr/>
        </p:nvSpPr>
        <p:spPr bwMode="auto">
          <a:xfrm>
            <a:off x="3733800" y="1905000"/>
            <a:ext cx="16764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76" name="Rectangle 48"/>
          <p:cNvSpPr>
            <a:spLocks noChangeArrowheads="1"/>
          </p:cNvSpPr>
          <p:nvPr/>
        </p:nvSpPr>
        <p:spPr bwMode="auto">
          <a:xfrm>
            <a:off x="6553200" y="20574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77" name="Oval 49"/>
          <p:cNvSpPr>
            <a:spLocks noChangeArrowheads="1"/>
          </p:cNvSpPr>
          <p:nvPr/>
        </p:nvSpPr>
        <p:spPr bwMode="auto">
          <a:xfrm>
            <a:off x="7315200" y="12192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78" name="Text Box 50"/>
          <p:cNvSpPr txBox="1">
            <a:spLocks noChangeArrowheads="1"/>
          </p:cNvSpPr>
          <p:nvPr/>
        </p:nvSpPr>
        <p:spPr bwMode="auto">
          <a:xfrm>
            <a:off x="7467600" y="12954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u="sng"/>
              <a:t>SSN</a:t>
            </a:r>
          </a:p>
        </p:txBody>
      </p:sp>
      <p:sp>
        <p:nvSpPr>
          <p:cNvPr id="22579" name="Line 51"/>
          <p:cNvSpPr>
            <a:spLocks noChangeShapeType="1"/>
          </p:cNvSpPr>
          <p:nvPr/>
        </p:nvSpPr>
        <p:spPr bwMode="auto">
          <a:xfrm flipH="1">
            <a:off x="7239000" y="17526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80" name="AutoShape 52"/>
          <p:cNvSpPr>
            <a:spLocks noChangeArrowheads="1"/>
          </p:cNvSpPr>
          <p:nvPr/>
        </p:nvSpPr>
        <p:spPr bwMode="auto">
          <a:xfrm>
            <a:off x="3581400" y="3048000"/>
            <a:ext cx="1905000" cy="1143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2581" name="Text Box 53"/>
          <p:cNvSpPr txBox="1">
            <a:spLocks noChangeArrowheads="1"/>
          </p:cNvSpPr>
          <p:nvPr/>
        </p:nvSpPr>
        <p:spPr bwMode="auto">
          <a:xfrm>
            <a:off x="6629400" y="21336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Professor</a:t>
            </a:r>
          </a:p>
        </p:txBody>
      </p:sp>
      <p:sp>
        <p:nvSpPr>
          <p:cNvPr id="22583" name="Text Box 55"/>
          <p:cNvSpPr txBox="1">
            <a:spLocks noChangeArrowheads="1"/>
          </p:cNvSpPr>
          <p:nvPr/>
        </p:nvSpPr>
        <p:spPr bwMode="auto">
          <a:xfrm>
            <a:off x="381000" y="6172200"/>
            <a:ext cx="830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* Primary key of this table is </a:t>
            </a:r>
            <a:r>
              <a:rPr lang="en-US" altLang="zh-TW" i="1"/>
              <a:t>SID</a:t>
            </a:r>
            <a:r>
              <a:rPr lang="en-US" altLang="zh-TW"/>
              <a:t> </a:t>
            </a:r>
          </a:p>
        </p:txBody>
      </p:sp>
      <p:sp>
        <p:nvSpPr>
          <p:cNvPr id="22584" name="Line 56"/>
          <p:cNvSpPr>
            <a:spLocks noChangeShapeType="1"/>
          </p:cNvSpPr>
          <p:nvPr/>
        </p:nvSpPr>
        <p:spPr bwMode="auto">
          <a:xfrm>
            <a:off x="5410200" y="2286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85" name="Oval 57"/>
          <p:cNvSpPr>
            <a:spLocks noChangeArrowheads="1"/>
          </p:cNvSpPr>
          <p:nvPr/>
        </p:nvSpPr>
        <p:spPr bwMode="auto">
          <a:xfrm>
            <a:off x="5029200" y="12192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86" name="Text Box 58"/>
          <p:cNvSpPr txBox="1">
            <a:spLocks noChangeArrowheads="1"/>
          </p:cNvSpPr>
          <p:nvPr/>
        </p:nvSpPr>
        <p:spPr bwMode="auto">
          <a:xfrm>
            <a:off x="5029200" y="12954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Semester</a:t>
            </a:r>
          </a:p>
        </p:txBody>
      </p:sp>
      <p:sp>
        <p:nvSpPr>
          <p:cNvPr id="22587" name="Line 59"/>
          <p:cNvSpPr>
            <a:spLocks noChangeShapeType="1"/>
          </p:cNvSpPr>
          <p:nvPr/>
        </p:nvSpPr>
        <p:spPr bwMode="auto">
          <a:xfrm flipV="1">
            <a:off x="4953000" y="1752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88" name="Oval 60"/>
          <p:cNvSpPr>
            <a:spLocks noChangeArrowheads="1"/>
          </p:cNvSpPr>
          <p:nvPr/>
        </p:nvSpPr>
        <p:spPr bwMode="auto">
          <a:xfrm>
            <a:off x="7467600" y="30480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89" name="Text Box 61"/>
          <p:cNvSpPr txBox="1">
            <a:spLocks noChangeArrowheads="1"/>
          </p:cNvSpPr>
          <p:nvPr/>
        </p:nvSpPr>
        <p:spPr bwMode="auto">
          <a:xfrm>
            <a:off x="7543800" y="31242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Name</a:t>
            </a:r>
          </a:p>
        </p:txBody>
      </p:sp>
      <p:sp>
        <p:nvSpPr>
          <p:cNvPr id="22590" name="Line 62"/>
          <p:cNvSpPr>
            <a:spLocks noChangeShapeType="1"/>
          </p:cNvSpPr>
          <p:nvPr/>
        </p:nvSpPr>
        <p:spPr bwMode="auto">
          <a:xfrm>
            <a:off x="7543800" y="2590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91" name="Line 63"/>
          <p:cNvSpPr>
            <a:spLocks noChangeShapeType="1"/>
          </p:cNvSpPr>
          <p:nvPr/>
        </p:nvSpPr>
        <p:spPr bwMode="auto">
          <a:xfrm flipH="1">
            <a:off x="2590800" y="2209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93" name="Text Box 65"/>
          <p:cNvSpPr txBox="1">
            <a:spLocks noChangeArrowheads="1"/>
          </p:cNvSpPr>
          <p:nvPr/>
        </p:nvSpPr>
        <p:spPr bwMode="auto">
          <a:xfrm>
            <a:off x="2971800" y="1524000"/>
            <a:ext cx="1981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N</a:t>
            </a:r>
            <a:r>
              <a:rPr lang="en-US" altLang="zh-TW" dirty="0" smtClean="0"/>
              <a:t>: 1 </a:t>
            </a:r>
            <a:r>
              <a:rPr lang="en-US" altLang="zh-TW" dirty="0"/>
              <a:t>Relationship</a:t>
            </a:r>
          </a:p>
        </p:txBody>
      </p:sp>
      <p:sp>
        <p:nvSpPr>
          <p:cNvPr id="22594" name="Oval 66"/>
          <p:cNvSpPr>
            <a:spLocks noChangeArrowheads="1"/>
          </p:cNvSpPr>
          <p:nvPr/>
        </p:nvSpPr>
        <p:spPr bwMode="auto">
          <a:xfrm>
            <a:off x="5943600" y="30480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95" name="Text Box 67"/>
          <p:cNvSpPr txBox="1">
            <a:spLocks noChangeArrowheads="1"/>
          </p:cNvSpPr>
          <p:nvPr/>
        </p:nvSpPr>
        <p:spPr bwMode="auto">
          <a:xfrm>
            <a:off x="6172200" y="3124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Dept</a:t>
            </a:r>
          </a:p>
        </p:txBody>
      </p:sp>
      <p:sp>
        <p:nvSpPr>
          <p:cNvPr id="22596" name="Line 68"/>
          <p:cNvSpPr>
            <a:spLocks noChangeShapeType="1"/>
          </p:cNvSpPr>
          <p:nvPr/>
        </p:nvSpPr>
        <p:spPr bwMode="auto">
          <a:xfrm flipH="1">
            <a:off x="6553200" y="2590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97" name="Line 69"/>
          <p:cNvSpPr>
            <a:spLocks noChangeShapeType="1"/>
          </p:cNvSpPr>
          <p:nvPr/>
        </p:nvSpPr>
        <p:spPr bwMode="auto">
          <a:xfrm>
            <a:off x="2590800" y="2362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98" name="Text Box 70"/>
          <p:cNvSpPr txBox="1">
            <a:spLocks noChangeArrowheads="1"/>
          </p:cNvSpPr>
          <p:nvPr/>
        </p:nvSpPr>
        <p:spPr bwMode="auto">
          <a:xfrm>
            <a:off x="4114800" y="20574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Advisor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9D330F-5209-47E1-83F3-B2D7A3338171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33795" name="Picture 5" descr="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008187"/>
            <a:ext cx="3994150" cy="484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6" descr="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1371600"/>
            <a:ext cx="5054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8600" y="228600"/>
            <a:ext cx="86106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0" lvl="1" indent="-237744">
              <a:defRPr/>
            </a:pPr>
            <a:r>
              <a:rPr lang="en-US" sz="2800" b="1" dirty="0" smtClean="0">
                <a:solidFill>
                  <a:srgbClr val="002060"/>
                </a:solidFill>
              </a:rPr>
              <a:t>4. M:N relationships</a:t>
            </a:r>
          </a:p>
          <a:p>
            <a:pPr marL="640080" lvl="1" indent="-237744"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   Create another relation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include primary keys of all </a:t>
            </a:r>
            <a:r>
              <a:rPr lang="en-US" sz="2000" dirty="0" smtClean="0"/>
              <a:t>relations as primary key of new relation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303213"/>
            <a:ext cx="8534400" cy="842962"/>
          </a:xfrm>
        </p:spPr>
        <p:txBody>
          <a:bodyPr/>
          <a:lstStyle/>
          <a:p>
            <a:r>
              <a:rPr lang="en-US" sz="3600" b="1" dirty="0" smtClean="0"/>
              <a:t>  Outline</a:t>
            </a:r>
            <a:endParaRPr lang="en-US" sz="3600" b="1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389063"/>
            <a:ext cx="8458200" cy="4811712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2000" b="1" dirty="0"/>
          </a:p>
          <a:p>
            <a:pPr>
              <a:lnSpc>
                <a:spcPct val="80000"/>
              </a:lnSpc>
            </a:pPr>
            <a:r>
              <a:rPr lang="en-US" sz="2800" b="1" dirty="0">
                <a:latin typeface="Arial" charset="0"/>
              </a:rPr>
              <a:t>ER-to-Relational Mapping Algorithm</a:t>
            </a:r>
            <a:r>
              <a:rPr lang="en-US" sz="2800" b="1" dirty="0"/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 b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	</a:t>
            </a:r>
            <a:r>
              <a:rPr lang="en-US" sz="2000" dirty="0"/>
              <a:t>Step 1: Mapping of </a:t>
            </a:r>
            <a:r>
              <a:rPr lang="en-US" sz="2000" dirty="0" smtClean="0"/>
              <a:t>Regular/strong </a:t>
            </a:r>
            <a:r>
              <a:rPr lang="en-US" sz="2000" dirty="0"/>
              <a:t>Entity Types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Step 2: Mapping of Weak Entity Types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Step 3: Mapping of Binary 1:1 </a:t>
            </a:r>
            <a:r>
              <a:rPr lang="en-US" sz="2000" dirty="0" smtClean="0"/>
              <a:t>Relationship </a:t>
            </a:r>
            <a:r>
              <a:rPr lang="en-US" sz="2000" dirty="0"/>
              <a:t>Types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Step 4: Mapping of Binary 1:N Relationship Types.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Step 5: Mapping of Binary M:N Relationship Types.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smtClean="0"/>
              <a:t>Step </a:t>
            </a:r>
            <a:r>
              <a:rPr lang="en-US" sz="2000" dirty="0"/>
              <a:t>6</a:t>
            </a:r>
            <a:r>
              <a:rPr lang="en-US" sz="2000" dirty="0" smtClean="0"/>
              <a:t>: </a:t>
            </a:r>
            <a:r>
              <a:rPr lang="en-US" sz="2000" dirty="0"/>
              <a:t>Mapping of N-</a:t>
            </a:r>
            <a:r>
              <a:rPr lang="en-US" sz="2000" dirty="0" err="1"/>
              <a:t>ary</a:t>
            </a:r>
            <a:r>
              <a:rPr lang="en-US" sz="2000" dirty="0"/>
              <a:t> Relationship Types.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800" b="1" dirty="0">
                <a:latin typeface="Arial" charset="0"/>
              </a:rPr>
              <a:t>Mapping EER Model Constructs to Relations</a:t>
            </a:r>
            <a:r>
              <a:rPr lang="en-US" sz="2800" b="1" dirty="0"/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 b="1" dirty="0"/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     </a:t>
            </a:r>
            <a:r>
              <a:rPr lang="en-US" sz="2000" dirty="0"/>
              <a:t>Step </a:t>
            </a:r>
            <a:r>
              <a:rPr lang="en-US" sz="2000" dirty="0" smtClean="0"/>
              <a:t>7: </a:t>
            </a:r>
            <a:r>
              <a:rPr lang="en-US" sz="2000" dirty="0"/>
              <a:t>Options for Mapping Specialization or Generalization.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    Step </a:t>
            </a:r>
            <a:r>
              <a:rPr lang="en-US" sz="2000" dirty="0" smtClean="0"/>
              <a:t>8: </a:t>
            </a:r>
            <a:r>
              <a:rPr lang="en-US" sz="2000" dirty="0"/>
              <a:t>Mapping of Union Types (Categories).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solidFill>
                  <a:srgbClr val="0000FF"/>
                </a:solidFill>
              </a:rPr>
              <a:t>Representing Relationship Set</a:t>
            </a:r>
            <a:br>
              <a:rPr lang="en-US" altLang="zh-TW" sz="4000">
                <a:solidFill>
                  <a:srgbClr val="0000FF"/>
                </a:solidFill>
              </a:rPr>
            </a:br>
            <a:r>
              <a:rPr lang="en-US" altLang="zh-TW" sz="3200">
                <a:solidFill>
                  <a:srgbClr val="0000FF"/>
                </a:solidFill>
              </a:rPr>
              <a:t>N-ary Relationship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sz="2400" dirty="0" smtClean="0"/>
              <a:t>Build </a:t>
            </a:r>
            <a:r>
              <a:rPr lang="en-US" altLang="zh-TW" sz="2400" dirty="0"/>
              <a:t>a new table with as many columns as there are attributes for the union of the primary keys of all participating entity sets.</a:t>
            </a:r>
          </a:p>
          <a:p>
            <a:pPr lvl="1"/>
            <a:r>
              <a:rPr lang="en-US" altLang="zh-TW" sz="2400" dirty="0"/>
              <a:t>Augment additional columns for descriptive attributes of the relationship set (if necessary)</a:t>
            </a:r>
          </a:p>
          <a:p>
            <a:pPr lvl="1"/>
            <a:r>
              <a:rPr lang="en-US" altLang="zh-TW" sz="2400" i="1" dirty="0"/>
              <a:t>The primary key of this table is the union of all primary keys of entity sets that are on “many” side</a:t>
            </a:r>
          </a:p>
          <a:p>
            <a:pPr lvl="1">
              <a:buNone/>
            </a:pPr>
            <a:endParaRPr lang="en-US" altLang="zh-TW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7239000" cy="609600"/>
          </a:xfrm>
          <a:noFill/>
        </p:spPr>
        <p:txBody>
          <a:bodyPr/>
          <a:lstStyle/>
          <a:p>
            <a:r>
              <a:rPr lang="en-US" altLang="zh-TW" sz="3200" dirty="0">
                <a:solidFill>
                  <a:srgbClr val="0000FF"/>
                </a:solidFill>
              </a:rPr>
              <a:t>Example – N-</a:t>
            </a:r>
            <a:r>
              <a:rPr lang="en-US" altLang="zh-TW" sz="3200" dirty="0" err="1">
                <a:solidFill>
                  <a:srgbClr val="0000FF"/>
                </a:solidFill>
              </a:rPr>
              <a:t>ary</a:t>
            </a:r>
            <a:r>
              <a:rPr lang="en-US" altLang="zh-TW" sz="3200" dirty="0">
                <a:solidFill>
                  <a:srgbClr val="0000FF"/>
                </a:solidFill>
              </a:rPr>
              <a:t> Relationship Set</a:t>
            </a:r>
          </a:p>
        </p:txBody>
      </p:sp>
      <p:graphicFrame>
        <p:nvGraphicFramePr>
          <p:cNvPr id="25690" name="Group 90"/>
          <p:cNvGraphicFramePr>
            <a:graphicFrameLocks noGrp="1"/>
          </p:cNvGraphicFramePr>
          <p:nvPr>
            <p:ph sz="half" idx="1"/>
          </p:nvPr>
        </p:nvGraphicFramePr>
        <p:xfrm>
          <a:off x="1524000" y="4495800"/>
          <a:ext cx="7112000" cy="1188720"/>
        </p:xfrm>
        <a:graphic>
          <a:graphicData uri="http://schemas.openxmlformats.org/drawingml/2006/table">
            <a:tbl>
              <a:tblPr/>
              <a:tblGrid>
                <a:gridCol w="1422400"/>
                <a:gridCol w="1422400"/>
                <a:gridCol w="1422400"/>
                <a:gridCol w="1422400"/>
                <a:gridCol w="14224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P-Key1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P-Key2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P-Key3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A-Key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D-Attribute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8888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7777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6666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1234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5678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9012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3456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33" name="Rectangle 33"/>
          <p:cNvSpPr>
            <a:spLocks noChangeArrowheads="1"/>
          </p:cNvSpPr>
          <p:nvPr/>
        </p:nvSpPr>
        <p:spPr bwMode="auto">
          <a:xfrm>
            <a:off x="1447800" y="12192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34" name="Text Box 34"/>
          <p:cNvSpPr txBox="1">
            <a:spLocks noChangeArrowheads="1"/>
          </p:cNvSpPr>
          <p:nvPr/>
        </p:nvSpPr>
        <p:spPr bwMode="auto">
          <a:xfrm>
            <a:off x="1524000" y="12954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E-Set 1</a:t>
            </a:r>
          </a:p>
        </p:txBody>
      </p:sp>
      <p:sp>
        <p:nvSpPr>
          <p:cNvPr id="25636" name="Oval 36"/>
          <p:cNvSpPr>
            <a:spLocks noChangeArrowheads="1"/>
          </p:cNvSpPr>
          <p:nvPr/>
        </p:nvSpPr>
        <p:spPr bwMode="auto">
          <a:xfrm>
            <a:off x="228600" y="7620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3" name="Text Box 43"/>
          <p:cNvSpPr txBox="1">
            <a:spLocks noChangeArrowheads="1"/>
          </p:cNvSpPr>
          <p:nvPr/>
        </p:nvSpPr>
        <p:spPr bwMode="auto">
          <a:xfrm>
            <a:off x="381000" y="8382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u="sng"/>
              <a:t>P-Key1</a:t>
            </a:r>
          </a:p>
        </p:txBody>
      </p:sp>
      <p:sp>
        <p:nvSpPr>
          <p:cNvPr id="25647" name="AutoShape 47"/>
          <p:cNvSpPr>
            <a:spLocks noChangeArrowheads="1"/>
          </p:cNvSpPr>
          <p:nvPr/>
        </p:nvSpPr>
        <p:spPr bwMode="auto">
          <a:xfrm>
            <a:off x="3733800" y="1905000"/>
            <a:ext cx="1828800" cy="8382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8" name="Rectangle 48"/>
          <p:cNvSpPr>
            <a:spLocks noChangeArrowheads="1"/>
          </p:cNvSpPr>
          <p:nvPr/>
        </p:nvSpPr>
        <p:spPr bwMode="auto">
          <a:xfrm>
            <a:off x="6553200" y="20574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52" name="AutoShape 52"/>
          <p:cNvSpPr>
            <a:spLocks noChangeArrowheads="1"/>
          </p:cNvSpPr>
          <p:nvPr/>
        </p:nvSpPr>
        <p:spPr bwMode="auto">
          <a:xfrm>
            <a:off x="4114800" y="3048000"/>
            <a:ext cx="1371600" cy="1143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5653" name="Text Box 53"/>
          <p:cNvSpPr txBox="1">
            <a:spLocks noChangeArrowheads="1"/>
          </p:cNvSpPr>
          <p:nvPr/>
        </p:nvSpPr>
        <p:spPr bwMode="auto">
          <a:xfrm>
            <a:off x="6477000" y="21336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Another Set</a:t>
            </a:r>
          </a:p>
        </p:txBody>
      </p:sp>
      <p:sp>
        <p:nvSpPr>
          <p:cNvPr id="25654" name="Text Box 54"/>
          <p:cNvSpPr txBox="1">
            <a:spLocks noChangeArrowheads="1"/>
          </p:cNvSpPr>
          <p:nvPr/>
        </p:nvSpPr>
        <p:spPr bwMode="auto">
          <a:xfrm>
            <a:off x="381000" y="6172200"/>
            <a:ext cx="830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* Primary key of this table is </a:t>
            </a:r>
            <a:r>
              <a:rPr lang="en-US" altLang="zh-TW" i="1"/>
              <a:t>P-Key1 + P-Key2 + P-Key3</a:t>
            </a:r>
            <a:r>
              <a:rPr lang="en-US" altLang="zh-TW"/>
              <a:t> </a:t>
            </a:r>
          </a:p>
        </p:txBody>
      </p:sp>
      <p:sp>
        <p:nvSpPr>
          <p:cNvPr id="25655" name="Line 55"/>
          <p:cNvSpPr>
            <a:spLocks noChangeShapeType="1"/>
          </p:cNvSpPr>
          <p:nvPr/>
        </p:nvSpPr>
        <p:spPr bwMode="auto">
          <a:xfrm>
            <a:off x="5562600" y="228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56" name="Oval 56"/>
          <p:cNvSpPr>
            <a:spLocks noChangeArrowheads="1"/>
          </p:cNvSpPr>
          <p:nvPr/>
        </p:nvSpPr>
        <p:spPr bwMode="auto">
          <a:xfrm>
            <a:off x="4419600" y="990600"/>
            <a:ext cx="15240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57" name="Text Box 57"/>
          <p:cNvSpPr txBox="1">
            <a:spLocks noChangeArrowheads="1"/>
          </p:cNvSpPr>
          <p:nvPr/>
        </p:nvSpPr>
        <p:spPr bwMode="auto">
          <a:xfrm>
            <a:off x="4495800" y="106680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D-Attribute</a:t>
            </a:r>
          </a:p>
        </p:txBody>
      </p:sp>
      <p:sp>
        <p:nvSpPr>
          <p:cNvPr id="25658" name="Line 58"/>
          <p:cNvSpPr>
            <a:spLocks noChangeShapeType="1"/>
          </p:cNvSpPr>
          <p:nvPr/>
        </p:nvSpPr>
        <p:spPr bwMode="auto">
          <a:xfrm flipV="1">
            <a:off x="4876800" y="15240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68" name="Text Box 68"/>
          <p:cNvSpPr txBox="1">
            <a:spLocks noChangeArrowheads="1"/>
          </p:cNvSpPr>
          <p:nvPr/>
        </p:nvSpPr>
        <p:spPr bwMode="auto">
          <a:xfrm>
            <a:off x="3810000" y="2133600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A relationship</a:t>
            </a:r>
          </a:p>
        </p:txBody>
      </p:sp>
      <p:sp>
        <p:nvSpPr>
          <p:cNvPr id="25669" name="Oval 69"/>
          <p:cNvSpPr>
            <a:spLocks noChangeArrowheads="1"/>
          </p:cNvSpPr>
          <p:nvPr/>
        </p:nvSpPr>
        <p:spPr bwMode="auto">
          <a:xfrm>
            <a:off x="7162800" y="9906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70" name="Text Box 70"/>
          <p:cNvSpPr txBox="1">
            <a:spLocks noChangeArrowheads="1"/>
          </p:cNvSpPr>
          <p:nvPr/>
        </p:nvSpPr>
        <p:spPr bwMode="auto">
          <a:xfrm>
            <a:off x="7239000" y="10668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u="sng"/>
              <a:t>A-Key</a:t>
            </a:r>
          </a:p>
        </p:txBody>
      </p:sp>
      <p:sp>
        <p:nvSpPr>
          <p:cNvPr id="25671" name="Line 71"/>
          <p:cNvSpPr>
            <a:spLocks noChangeShapeType="1"/>
          </p:cNvSpPr>
          <p:nvPr/>
        </p:nvSpPr>
        <p:spPr bwMode="auto">
          <a:xfrm flipH="1">
            <a:off x="7162800" y="1524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72" name="Rectangle 72"/>
          <p:cNvSpPr>
            <a:spLocks noChangeArrowheads="1"/>
          </p:cNvSpPr>
          <p:nvPr/>
        </p:nvSpPr>
        <p:spPr bwMode="auto">
          <a:xfrm>
            <a:off x="1371600" y="23622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73" name="Text Box 73"/>
          <p:cNvSpPr txBox="1">
            <a:spLocks noChangeArrowheads="1"/>
          </p:cNvSpPr>
          <p:nvPr/>
        </p:nvSpPr>
        <p:spPr bwMode="auto">
          <a:xfrm>
            <a:off x="1447800" y="24384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E-Set 2</a:t>
            </a:r>
          </a:p>
        </p:txBody>
      </p:sp>
      <p:sp>
        <p:nvSpPr>
          <p:cNvPr id="25674" name="Oval 74"/>
          <p:cNvSpPr>
            <a:spLocks noChangeArrowheads="1"/>
          </p:cNvSpPr>
          <p:nvPr/>
        </p:nvSpPr>
        <p:spPr bwMode="auto">
          <a:xfrm>
            <a:off x="152400" y="19050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75" name="Text Box 75"/>
          <p:cNvSpPr txBox="1">
            <a:spLocks noChangeArrowheads="1"/>
          </p:cNvSpPr>
          <p:nvPr/>
        </p:nvSpPr>
        <p:spPr bwMode="auto">
          <a:xfrm>
            <a:off x="304800" y="19812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u="sng"/>
              <a:t>P-Key2</a:t>
            </a:r>
          </a:p>
        </p:txBody>
      </p:sp>
      <p:sp>
        <p:nvSpPr>
          <p:cNvPr id="25676" name="Rectangle 76"/>
          <p:cNvSpPr>
            <a:spLocks noChangeArrowheads="1"/>
          </p:cNvSpPr>
          <p:nvPr/>
        </p:nvSpPr>
        <p:spPr bwMode="auto">
          <a:xfrm>
            <a:off x="1447800" y="34290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77" name="Text Box 77"/>
          <p:cNvSpPr txBox="1">
            <a:spLocks noChangeArrowheads="1"/>
          </p:cNvSpPr>
          <p:nvPr/>
        </p:nvSpPr>
        <p:spPr bwMode="auto">
          <a:xfrm>
            <a:off x="1524000" y="35052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E-Set 3</a:t>
            </a:r>
          </a:p>
        </p:txBody>
      </p:sp>
      <p:sp>
        <p:nvSpPr>
          <p:cNvPr id="25678" name="Oval 78"/>
          <p:cNvSpPr>
            <a:spLocks noChangeArrowheads="1"/>
          </p:cNvSpPr>
          <p:nvPr/>
        </p:nvSpPr>
        <p:spPr bwMode="auto">
          <a:xfrm>
            <a:off x="228600" y="29718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79" name="Text Box 79"/>
          <p:cNvSpPr txBox="1">
            <a:spLocks noChangeArrowheads="1"/>
          </p:cNvSpPr>
          <p:nvPr/>
        </p:nvSpPr>
        <p:spPr bwMode="auto">
          <a:xfrm>
            <a:off x="381000" y="30480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u="sng"/>
              <a:t>P-Key3</a:t>
            </a:r>
          </a:p>
        </p:txBody>
      </p:sp>
      <p:sp>
        <p:nvSpPr>
          <p:cNvPr id="25681" name="Line 81"/>
          <p:cNvSpPr>
            <a:spLocks noChangeShapeType="1"/>
          </p:cNvSpPr>
          <p:nvPr/>
        </p:nvSpPr>
        <p:spPr bwMode="auto">
          <a:xfrm>
            <a:off x="1143000" y="12192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83" name="Line 83"/>
          <p:cNvSpPr>
            <a:spLocks noChangeShapeType="1"/>
          </p:cNvSpPr>
          <p:nvPr/>
        </p:nvSpPr>
        <p:spPr bwMode="auto">
          <a:xfrm>
            <a:off x="1066800" y="23622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84" name="Line 84"/>
          <p:cNvSpPr>
            <a:spLocks noChangeShapeType="1"/>
          </p:cNvSpPr>
          <p:nvPr/>
        </p:nvSpPr>
        <p:spPr bwMode="auto">
          <a:xfrm>
            <a:off x="1219200" y="33528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85" name="Line 85"/>
          <p:cNvSpPr>
            <a:spLocks noChangeShapeType="1"/>
          </p:cNvSpPr>
          <p:nvPr/>
        </p:nvSpPr>
        <p:spPr bwMode="auto">
          <a:xfrm>
            <a:off x="2590800" y="1447800"/>
            <a:ext cx="1752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86" name="Line 86"/>
          <p:cNvSpPr>
            <a:spLocks noChangeShapeType="1"/>
          </p:cNvSpPr>
          <p:nvPr/>
        </p:nvSpPr>
        <p:spPr bwMode="auto">
          <a:xfrm flipV="1">
            <a:off x="2514600" y="23622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87" name="Line 87"/>
          <p:cNvSpPr>
            <a:spLocks noChangeShapeType="1"/>
          </p:cNvSpPr>
          <p:nvPr/>
        </p:nvSpPr>
        <p:spPr bwMode="auto">
          <a:xfrm flipV="1">
            <a:off x="2590800" y="2514600"/>
            <a:ext cx="1524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9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"/>
            <a:ext cx="7924800" cy="990600"/>
          </a:xfrm>
        </p:spPr>
        <p:txBody>
          <a:bodyPr anchor="t"/>
          <a:lstStyle/>
          <a:p>
            <a:pPr algn="l"/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Ternary relationship types. (a) The SUPPLY relationship. </a:t>
            </a:r>
            <a:endParaRPr lang="en-US" dirty="0"/>
          </a:p>
        </p:txBody>
      </p:sp>
      <p:pic>
        <p:nvPicPr>
          <p:cNvPr id="229381" name="Picture 5" descr="31755_FIG0411a.gif                                             0001035BEeyore                         B91DCF3B: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" y="1066800"/>
            <a:ext cx="6477000" cy="2211917"/>
          </a:xfrm>
        </p:spPr>
      </p:pic>
      <p:pic>
        <p:nvPicPr>
          <p:cNvPr id="5" name="Picture 1027" descr="31755_FIG0901.gif                                              0001035BEeyore                         B91DCF3B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676400" y="3581400"/>
            <a:ext cx="7086600" cy="312420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4495800" y="2819400"/>
            <a:ext cx="762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Autofit/>
          </a:bodyPr>
          <a:lstStyle/>
          <a:p>
            <a:r>
              <a:rPr lang="en-US" altLang="zh-TW" sz="3600" dirty="0">
                <a:solidFill>
                  <a:srgbClr val="0000FF"/>
                </a:solidFill>
              </a:rPr>
              <a:t/>
            </a:r>
            <a:br>
              <a:rPr lang="en-US" altLang="zh-TW" sz="3600" dirty="0">
                <a:solidFill>
                  <a:srgbClr val="0000FF"/>
                </a:solidFill>
              </a:rPr>
            </a:br>
            <a:r>
              <a:rPr lang="en-US" altLang="zh-TW" sz="3600" dirty="0" smtClean="0">
                <a:solidFill>
                  <a:srgbClr val="0000FF"/>
                </a:solidFill>
              </a:rPr>
              <a:t>Mapping Identifying </a:t>
            </a:r>
            <a:r>
              <a:rPr lang="en-US" altLang="zh-TW" sz="3600" dirty="0">
                <a:solidFill>
                  <a:srgbClr val="0000FF"/>
                </a:solidFill>
              </a:rPr>
              <a:t>Relationship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229600" cy="4389120"/>
          </a:xfrm>
        </p:spPr>
        <p:txBody>
          <a:bodyPr/>
          <a:lstStyle/>
          <a:p>
            <a:r>
              <a:rPr lang="en-US" sz="2200" dirty="0" smtClean="0"/>
              <a:t>Weak entity set and identifying relationship set are translated into a single table.</a:t>
            </a:r>
          </a:p>
          <a:p>
            <a:pPr lvl="1">
              <a:buSzPct val="75000"/>
            </a:pPr>
            <a:r>
              <a:rPr lang="en-US" sz="2200" dirty="0" smtClean="0">
                <a:solidFill>
                  <a:schemeClr val="accent2"/>
                </a:solidFill>
                <a:ea typeface="ＭＳ Ｐゴシック" charset="-128"/>
              </a:rPr>
              <a:t>When the strong entity is deleted, all owned weak entities must also be deleted.</a:t>
            </a:r>
          </a:p>
          <a:p>
            <a:pPr lvl="1">
              <a:buNone/>
            </a:pPr>
            <a:endParaRPr lang="en-US" altLang="zh-TW" sz="2000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990600" y="4648200"/>
            <a:ext cx="7620000" cy="1905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r>
              <a:rPr lang="en-US" dirty="0" smtClean="0">
                <a:latin typeface="Book Antiqua" pitchFamily="18" charset="0"/>
              </a:rPr>
              <a:t>   CREATE </a:t>
            </a:r>
            <a:r>
              <a:rPr lang="en-US" dirty="0">
                <a:latin typeface="Book Antiqua" pitchFamily="18" charset="0"/>
              </a:rPr>
              <a:t>TABLE  </a:t>
            </a:r>
            <a:r>
              <a:rPr lang="en-US" sz="1600" dirty="0" err="1">
                <a:latin typeface="Book Antiqua" pitchFamily="18" charset="0"/>
              </a:rPr>
              <a:t>Dep_Policy</a:t>
            </a:r>
            <a:r>
              <a:rPr lang="en-US" sz="1600" dirty="0">
                <a:latin typeface="Book Antiqua" pitchFamily="18" charset="0"/>
              </a:rPr>
              <a:t> (</a:t>
            </a:r>
          </a:p>
          <a:p>
            <a:r>
              <a:rPr lang="en-US" sz="1600" dirty="0">
                <a:latin typeface="Book Antiqua" pitchFamily="18" charset="0"/>
              </a:rPr>
              <a:t>   </a:t>
            </a:r>
            <a:r>
              <a:rPr lang="en-US" sz="1600" dirty="0" err="1">
                <a:solidFill>
                  <a:srgbClr val="434FD6"/>
                </a:solidFill>
                <a:latin typeface="Book Antiqua" pitchFamily="18" charset="0"/>
              </a:rPr>
              <a:t>pname</a:t>
            </a:r>
            <a:r>
              <a:rPr lang="en-US" sz="1600" dirty="0">
                <a:solidFill>
                  <a:srgbClr val="434FD6"/>
                </a:solidFill>
                <a:latin typeface="Book Antiqua" pitchFamily="18" charset="0"/>
              </a:rPr>
              <a:t>  </a:t>
            </a:r>
            <a:r>
              <a:rPr lang="en-US" sz="1600" dirty="0" smtClean="0">
                <a:solidFill>
                  <a:srgbClr val="434FD6"/>
                </a:solidFill>
                <a:latin typeface="Book Antiqua" pitchFamily="18" charset="0"/>
              </a:rPr>
              <a:t>VARHAR(20</a:t>
            </a:r>
            <a:r>
              <a:rPr lang="en-US" sz="1600" dirty="0">
                <a:solidFill>
                  <a:srgbClr val="434FD6"/>
                </a:solidFill>
                <a:latin typeface="Book Antiqua" pitchFamily="18" charset="0"/>
              </a:rPr>
              <a:t>),</a:t>
            </a:r>
          </a:p>
          <a:p>
            <a:r>
              <a:rPr lang="en-US" sz="1600" dirty="0">
                <a:solidFill>
                  <a:srgbClr val="434FD6"/>
                </a:solidFill>
                <a:latin typeface="Book Antiqua" pitchFamily="18" charset="0"/>
              </a:rPr>
              <a:t>   age  INTEGER,</a:t>
            </a:r>
          </a:p>
          <a:p>
            <a:r>
              <a:rPr lang="en-US" sz="1600" dirty="0">
                <a:solidFill>
                  <a:srgbClr val="434FD6"/>
                </a:solidFill>
                <a:latin typeface="Book Antiqua" pitchFamily="18" charset="0"/>
              </a:rPr>
              <a:t>   cost  REAL,</a:t>
            </a:r>
          </a:p>
          <a:p>
            <a:r>
              <a:rPr lang="en-US" sz="1600" dirty="0">
                <a:solidFill>
                  <a:srgbClr val="434FD6"/>
                </a:solidFill>
                <a:latin typeface="Book Antiqua" pitchFamily="18" charset="0"/>
              </a:rPr>
              <a:t>   </a:t>
            </a:r>
            <a:r>
              <a:rPr lang="en-US" sz="1600" dirty="0" err="1" smtClean="0">
                <a:solidFill>
                  <a:srgbClr val="434FD6"/>
                </a:solidFill>
                <a:latin typeface="Book Antiqua" pitchFamily="18" charset="0"/>
              </a:rPr>
              <a:t>ssn</a:t>
            </a:r>
            <a:r>
              <a:rPr lang="en-US" sz="1600" dirty="0" smtClean="0">
                <a:solidFill>
                  <a:srgbClr val="434FD6"/>
                </a:solidFill>
                <a:latin typeface="Book Antiqua" pitchFamily="18" charset="0"/>
              </a:rPr>
              <a:t>  VARCHAR(11</a:t>
            </a:r>
            <a:r>
              <a:rPr lang="en-US" sz="1600" dirty="0">
                <a:solidFill>
                  <a:srgbClr val="434FD6"/>
                </a:solidFill>
                <a:latin typeface="Book Antiqua" pitchFamily="18" charset="0"/>
              </a:rPr>
              <a:t>),</a:t>
            </a:r>
          </a:p>
          <a:p>
            <a:r>
              <a:rPr lang="en-US" sz="1600" dirty="0">
                <a:solidFill>
                  <a:srgbClr val="434FD6"/>
                </a:solidFill>
                <a:latin typeface="Book Antiqua" pitchFamily="18" charset="0"/>
              </a:rPr>
              <a:t>   </a:t>
            </a:r>
            <a:r>
              <a:rPr lang="en-US" b="1" dirty="0">
                <a:latin typeface="Book Antiqua" pitchFamily="18" charset="0"/>
              </a:rPr>
              <a:t>PRIMARY KEY  </a:t>
            </a:r>
            <a:r>
              <a:rPr lang="en-US" sz="1600" b="1" dirty="0">
                <a:latin typeface="Book Antiqua" pitchFamily="18" charset="0"/>
              </a:rPr>
              <a:t>(</a:t>
            </a:r>
            <a:r>
              <a:rPr lang="en-US" sz="1600" b="1" dirty="0" err="1">
                <a:latin typeface="Book Antiqua" pitchFamily="18" charset="0"/>
              </a:rPr>
              <a:t>pname</a:t>
            </a:r>
            <a:r>
              <a:rPr lang="en-US" sz="1600" b="1" dirty="0">
                <a:latin typeface="Book Antiqua" pitchFamily="18" charset="0"/>
              </a:rPr>
              <a:t>, </a:t>
            </a:r>
            <a:r>
              <a:rPr lang="en-US" sz="1600" b="1" dirty="0" err="1" smtClean="0">
                <a:latin typeface="Book Antiqua" pitchFamily="18" charset="0"/>
              </a:rPr>
              <a:t>ssn</a:t>
            </a:r>
            <a:r>
              <a:rPr lang="en-US" sz="1600" b="1" dirty="0" smtClean="0">
                <a:latin typeface="Book Antiqua" pitchFamily="18" charset="0"/>
              </a:rPr>
              <a:t>),</a:t>
            </a:r>
            <a:endParaRPr lang="en-US" sz="1600" b="1" dirty="0">
              <a:latin typeface="Book Antiqua" pitchFamily="18" charset="0"/>
            </a:endParaRPr>
          </a:p>
          <a:p>
            <a:r>
              <a:rPr lang="en-US" sz="1600" b="1" dirty="0">
                <a:latin typeface="Book Antiqua" pitchFamily="18" charset="0"/>
              </a:rPr>
              <a:t>   </a:t>
            </a:r>
            <a:r>
              <a:rPr lang="en-US" b="1" dirty="0">
                <a:latin typeface="Book Antiqua" pitchFamily="18" charset="0"/>
              </a:rPr>
              <a:t>FOREIGN KEY  </a:t>
            </a:r>
            <a:r>
              <a:rPr lang="en-US" sz="1600" b="1" dirty="0" smtClean="0">
                <a:latin typeface="Book Antiqua" pitchFamily="18" charset="0"/>
              </a:rPr>
              <a:t>(</a:t>
            </a:r>
            <a:r>
              <a:rPr lang="en-US" sz="1600" b="1" dirty="0" err="1" smtClean="0">
                <a:latin typeface="Book Antiqua" pitchFamily="18" charset="0"/>
              </a:rPr>
              <a:t>ssn</a:t>
            </a:r>
            <a:r>
              <a:rPr lang="en-US" sz="1600" b="1" dirty="0" smtClean="0">
                <a:latin typeface="Book Antiqua" pitchFamily="18" charset="0"/>
              </a:rPr>
              <a:t>)   </a:t>
            </a:r>
            <a:r>
              <a:rPr lang="en-US" b="1" dirty="0" smtClean="0">
                <a:latin typeface="Book Antiqua" pitchFamily="18" charset="0"/>
              </a:rPr>
              <a:t>REFERENCES</a:t>
            </a:r>
            <a:r>
              <a:rPr lang="en-US" sz="1600" b="1" dirty="0" smtClean="0">
                <a:latin typeface="Book Antiqua" pitchFamily="18" charset="0"/>
              </a:rPr>
              <a:t> </a:t>
            </a:r>
            <a:r>
              <a:rPr lang="en-US" sz="1600" b="1" dirty="0">
                <a:latin typeface="Book Antiqua" pitchFamily="18" charset="0"/>
              </a:rPr>
              <a:t>Employees(</a:t>
            </a:r>
            <a:r>
              <a:rPr lang="en-US" sz="1600" b="1" dirty="0" err="1">
                <a:latin typeface="Book Antiqua" pitchFamily="18" charset="0"/>
              </a:rPr>
              <a:t>ssn</a:t>
            </a:r>
            <a:r>
              <a:rPr lang="en-US" sz="1600" b="1" dirty="0" smtClean="0">
                <a:latin typeface="Book Antiqua" pitchFamily="18" charset="0"/>
              </a:rPr>
              <a:t>));</a:t>
            </a:r>
            <a:endParaRPr lang="en-US" sz="1600" b="1" dirty="0">
              <a:latin typeface="Book Antiqua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286000"/>
            <a:ext cx="6553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>
          <a:xfrm>
            <a:off x="4572000" y="4267200"/>
            <a:ext cx="3810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4267200" y="3429000"/>
            <a:ext cx="1295400" cy="8382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0" y="3521122"/>
            <a:ext cx="1371600" cy="7460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Mapping EER Model Constructs to Relations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zh-TW" b="1" dirty="0" smtClean="0"/>
              <a:t>For non-disjoint and/or non-complete class hierarchy: </a:t>
            </a:r>
          </a:p>
          <a:p>
            <a:pPr lvl="2"/>
            <a:r>
              <a:rPr lang="en-US" altLang="zh-TW" dirty="0" smtClean="0"/>
              <a:t>create a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table for each super class </a:t>
            </a:r>
            <a:r>
              <a:rPr lang="en-US" altLang="zh-TW" dirty="0" smtClean="0"/>
              <a:t>entity set according to normal entity set translation method. </a:t>
            </a:r>
          </a:p>
          <a:p>
            <a:pPr lvl="2"/>
            <a:endParaRPr lang="en-US" altLang="zh-TW" dirty="0" smtClean="0"/>
          </a:p>
          <a:p>
            <a:pPr lvl="2"/>
            <a:r>
              <a:rPr lang="en-US" altLang="zh-TW" dirty="0" smtClean="0"/>
              <a:t>Create a table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for each subclass </a:t>
            </a:r>
            <a:r>
              <a:rPr lang="en-US" altLang="zh-TW" dirty="0" smtClean="0"/>
              <a:t>entity set with a column for each of the attributes of that entity set plus one for each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attributes of the primary key </a:t>
            </a:r>
            <a:r>
              <a:rPr lang="en-US" altLang="zh-TW" dirty="0" smtClean="0"/>
              <a:t>of the super class entity set </a:t>
            </a:r>
          </a:p>
          <a:p>
            <a:pPr lvl="2"/>
            <a:endParaRPr lang="en-US" altLang="zh-TW" dirty="0" smtClean="0"/>
          </a:p>
          <a:p>
            <a:pPr lvl="2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This primary key from super class entity </a:t>
            </a:r>
            <a:r>
              <a:rPr lang="en-US" altLang="zh-TW" dirty="0" smtClean="0"/>
              <a:t>set is also used as the </a:t>
            </a:r>
            <a:r>
              <a:rPr lang="en-US" altLang="zh-TW" dirty="0" smtClean="0">
                <a:solidFill>
                  <a:srgbClr val="FF0000"/>
                </a:solidFill>
              </a:rPr>
              <a:t>primary key for this new table</a:t>
            </a:r>
          </a:p>
          <a:p>
            <a:pPr lvl="1"/>
            <a:endParaRPr lang="en-US" altLang="zh-TW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1143000"/>
          </a:xfrm>
          <a:noFill/>
        </p:spPr>
        <p:txBody>
          <a:bodyPr/>
          <a:lstStyle/>
          <a:p>
            <a:r>
              <a:rPr lang="en-US" altLang="zh-TW">
                <a:solidFill>
                  <a:srgbClr val="0000FF"/>
                </a:solidFill>
              </a:rPr>
              <a:t>Example</a:t>
            </a:r>
          </a:p>
        </p:txBody>
      </p:sp>
      <p:graphicFrame>
        <p:nvGraphicFramePr>
          <p:cNvPr id="31854" name="Group 110"/>
          <p:cNvGraphicFramePr>
            <a:graphicFrameLocks noGrp="1"/>
          </p:cNvGraphicFramePr>
          <p:nvPr>
            <p:ph sz="half" idx="1"/>
          </p:nvPr>
        </p:nvGraphicFramePr>
        <p:xfrm>
          <a:off x="228600" y="5486400"/>
          <a:ext cx="4724400" cy="1188720"/>
        </p:xfrm>
        <a:graphic>
          <a:graphicData uri="http://schemas.openxmlformats.org/drawingml/2006/table">
            <a:tbl>
              <a:tblPr/>
              <a:tblGrid>
                <a:gridCol w="944563"/>
                <a:gridCol w="944562"/>
                <a:gridCol w="946150"/>
                <a:gridCol w="944563"/>
                <a:gridCol w="944562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Status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Major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1234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9999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5678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8888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Part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839" name="Group 95"/>
          <p:cNvGraphicFramePr>
            <a:graphicFrameLocks noGrp="1"/>
          </p:cNvGraphicFramePr>
          <p:nvPr>
            <p:ph sz="half" idx="2"/>
          </p:nvPr>
        </p:nvGraphicFramePr>
        <p:xfrm>
          <a:off x="4953000" y="4114800"/>
          <a:ext cx="3886200" cy="1188720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1295400"/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Gender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1234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Homer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5678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Marge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Female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69" name="Rectangle 25"/>
          <p:cNvSpPr>
            <a:spLocks noChangeArrowheads="1"/>
          </p:cNvSpPr>
          <p:nvPr/>
        </p:nvSpPr>
        <p:spPr bwMode="auto">
          <a:xfrm>
            <a:off x="1828800" y="27432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1905000" y="28194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Student</a:t>
            </a:r>
          </a:p>
        </p:txBody>
      </p:sp>
      <p:sp>
        <p:nvSpPr>
          <p:cNvPr id="31771" name="Oval 27"/>
          <p:cNvSpPr>
            <a:spLocks noChangeArrowheads="1"/>
          </p:cNvSpPr>
          <p:nvPr/>
        </p:nvSpPr>
        <p:spPr bwMode="auto">
          <a:xfrm>
            <a:off x="2286000" y="19050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2" name="Oval 28"/>
          <p:cNvSpPr>
            <a:spLocks noChangeArrowheads="1"/>
          </p:cNvSpPr>
          <p:nvPr/>
        </p:nvSpPr>
        <p:spPr bwMode="auto">
          <a:xfrm>
            <a:off x="685800" y="19050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3" name="Oval 29"/>
          <p:cNvSpPr>
            <a:spLocks noChangeArrowheads="1"/>
          </p:cNvSpPr>
          <p:nvPr/>
        </p:nvSpPr>
        <p:spPr bwMode="auto">
          <a:xfrm>
            <a:off x="685800" y="35814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4" name="Oval 30"/>
          <p:cNvSpPr>
            <a:spLocks noChangeArrowheads="1"/>
          </p:cNvSpPr>
          <p:nvPr/>
        </p:nvSpPr>
        <p:spPr bwMode="auto">
          <a:xfrm>
            <a:off x="2667000" y="36576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5" name="Line 31"/>
          <p:cNvSpPr>
            <a:spLocks noChangeShapeType="1"/>
          </p:cNvSpPr>
          <p:nvPr/>
        </p:nvSpPr>
        <p:spPr bwMode="auto">
          <a:xfrm>
            <a:off x="1295400" y="2438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76" name="Line 32"/>
          <p:cNvSpPr>
            <a:spLocks noChangeShapeType="1"/>
          </p:cNvSpPr>
          <p:nvPr/>
        </p:nvSpPr>
        <p:spPr bwMode="auto">
          <a:xfrm flipH="1">
            <a:off x="2438400" y="2438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77" name="Line 33"/>
          <p:cNvSpPr>
            <a:spLocks noChangeShapeType="1"/>
          </p:cNvSpPr>
          <p:nvPr/>
        </p:nvSpPr>
        <p:spPr bwMode="auto">
          <a:xfrm flipH="1" flipV="1">
            <a:off x="25908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78" name="Line 34"/>
          <p:cNvSpPr>
            <a:spLocks noChangeShapeType="1"/>
          </p:cNvSpPr>
          <p:nvPr/>
        </p:nvSpPr>
        <p:spPr bwMode="auto">
          <a:xfrm flipV="1">
            <a:off x="1524000" y="3200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79" name="Text Box 35"/>
          <p:cNvSpPr txBox="1">
            <a:spLocks noChangeArrowheads="1"/>
          </p:cNvSpPr>
          <p:nvPr/>
        </p:nvSpPr>
        <p:spPr bwMode="auto">
          <a:xfrm>
            <a:off x="914400" y="19812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SID</a:t>
            </a:r>
          </a:p>
        </p:txBody>
      </p:sp>
      <p:sp>
        <p:nvSpPr>
          <p:cNvPr id="31780" name="Text Box 36"/>
          <p:cNvSpPr txBox="1">
            <a:spLocks noChangeArrowheads="1"/>
          </p:cNvSpPr>
          <p:nvPr/>
        </p:nvSpPr>
        <p:spPr bwMode="auto">
          <a:xfrm>
            <a:off x="2438400" y="19812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Status</a:t>
            </a:r>
          </a:p>
        </p:txBody>
      </p:sp>
      <p:sp>
        <p:nvSpPr>
          <p:cNvPr id="31781" name="Text Box 37"/>
          <p:cNvSpPr txBox="1">
            <a:spLocks noChangeArrowheads="1"/>
          </p:cNvSpPr>
          <p:nvPr/>
        </p:nvSpPr>
        <p:spPr bwMode="auto">
          <a:xfrm>
            <a:off x="762000" y="36576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Major</a:t>
            </a:r>
          </a:p>
        </p:txBody>
      </p:sp>
      <p:sp>
        <p:nvSpPr>
          <p:cNvPr id="31782" name="Text Box 38"/>
          <p:cNvSpPr txBox="1">
            <a:spLocks noChangeArrowheads="1"/>
          </p:cNvSpPr>
          <p:nvPr/>
        </p:nvSpPr>
        <p:spPr bwMode="auto">
          <a:xfrm>
            <a:off x="2895600" y="3733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GPA</a:t>
            </a:r>
          </a:p>
        </p:txBody>
      </p:sp>
      <p:sp>
        <p:nvSpPr>
          <p:cNvPr id="31783" name="AutoShape 39"/>
          <p:cNvSpPr>
            <a:spLocks noChangeArrowheads="1"/>
          </p:cNvSpPr>
          <p:nvPr/>
        </p:nvSpPr>
        <p:spPr bwMode="auto">
          <a:xfrm>
            <a:off x="1524000" y="4114800"/>
            <a:ext cx="1219200" cy="1143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1784" name="AutoShape 40"/>
          <p:cNvSpPr>
            <a:spLocks noChangeArrowheads="1"/>
          </p:cNvSpPr>
          <p:nvPr/>
        </p:nvSpPr>
        <p:spPr bwMode="auto">
          <a:xfrm>
            <a:off x="6629400" y="2895600"/>
            <a:ext cx="990600" cy="1143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1814" name="Rectangle 70"/>
          <p:cNvSpPr>
            <a:spLocks noChangeArrowheads="1"/>
          </p:cNvSpPr>
          <p:nvPr/>
        </p:nvSpPr>
        <p:spPr bwMode="auto">
          <a:xfrm>
            <a:off x="6781800" y="13716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15" name="Text Box 71"/>
          <p:cNvSpPr txBox="1">
            <a:spLocks noChangeArrowheads="1"/>
          </p:cNvSpPr>
          <p:nvPr/>
        </p:nvSpPr>
        <p:spPr bwMode="auto">
          <a:xfrm>
            <a:off x="6858000" y="14478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Person</a:t>
            </a:r>
          </a:p>
        </p:txBody>
      </p:sp>
      <p:sp>
        <p:nvSpPr>
          <p:cNvPr id="31816" name="Oval 72"/>
          <p:cNvSpPr>
            <a:spLocks noChangeArrowheads="1"/>
          </p:cNvSpPr>
          <p:nvPr/>
        </p:nvSpPr>
        <p:spPr bwMode="auto">
          <a:xfrm>
            <a:off x="5638800" y="22098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18" name="Line 74"/>
          <p:cNvSpPr>
            <a:spLocks noChangeShapeType="1"/>
          </p:cNvSpPr>
          <p:nvPr/>
        </p:nvSpPr>
        <p:spPr bwMode="auto">
          <a:xfrm>
            <a:off x="6248400" y="10668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819" name="Line 75"/>
          <p:cNvSpPr>
            <a:spLocks noChangeShapeType="1"/>
          </p:cNvSpPr>
          <p:nvPr/>
        </p:nvSpPr>
        <p:spPr bwMode="auto">
          <a:xfrm flipH="1">
            <a:off x="7391400" y="1066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821" name="Line 77"/>
          <p:cNvSpPr>
            <a:spLocks noChangeShapeType="1"/>
          </p:cNvSpPr>
          <p:nvPr/>
        </p:nvSpPr>
        <p:spPr bwMode="auto">
          <a:xfrm flipV="1">
            <a:off x="6477000" y="18288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5791200" y="22860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Gender</a:t>
            </a:r>
          </a:p>
        </p:txBody>
      </p:sp>
      <p:sp>
        <p:nvSpPr>
          <p:cNvPr id="31826" name="Oval 82"/>
          <p:cNvSpPr>
            <a:spLocks noChangeArrowheads="1"/>
          </p:cNvSpPr>
          <p:nvPr/>
        </p:nvSpPr>
        <p:spPr bwMode="auto">
          <a:xfrm>
            <a:off x="5715000" y="5334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22" name="Text Box 78"/>
          <p:cNvSpPr txBox="1">
            <a:spLocks noChangeArrowheads="1"/>
          </p:cNvSpPr>
          <p:nvPr/>
        </p:nvSpPr>
        <p:spPr bwMode="auto">
          <a:xfrm>
            <a:off x="5867400" y="6096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u="sng"/>
              <a:t>SSN</a:t>
            </a:r>
          </a:p>
        </p:txBody>
      </p:sp>
      <p:sp>
        <p:nvSpPr>
          <p:cNvPr id="31827" name="Oval 83"/>
          <p:cNvSpPr>
            <a:spLocks noChangeArrowheads="1"/>
          </p:cNvSpPr>
          <p:nvPr/>
        </p:nvSpPr>
        <p:spPr bwMode="auto">
          <a:xfrm>
            <a:off x="7162800" y="5334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7239000" y="6096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Name</a:t>
            </a:r>
          </a:p>
        </p:txBody>
      </p:sp>
      <p:sp>
        <p:nvSpPr>
          <p:cNvPr id="31830" name="Line 86"/>
          <p:cNvSpPr>
            <a:spLocks noChangeShapeType="1"/>
          </p:cNvSpPr>
          <p:nvPr/>
        </p:nvSpPr>
        <p:spPr bwMode="auto">
          <a:xfrm flipV="1">
            <a:off x="4572000" y="1600200"/>
            <a:ext cx="2209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831" name="Line 87"/>
          <p:cNvSpPr>
            <a:spLocks noChangeShapeType="1"/>
          </p:cNvSpPr>
          <p:nvPr/>
        </p:nvSpPr>
        <p:spPr bwMode="auto">
          <a:xfrm flipH="1">
            <a:off x="2971800" y="2895600"/>
            <a:ext cx="1143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114800" y="2438400"/>
            <a:ext cx="5334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191000" y="2590800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 rot="5400000">
            <a:off x="3423910" y="267209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5562600" y="318611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Superclass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819400" y="46598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5148943"/>
          </a:xfrm>
        </p:spPr>
        <p:txBody>
          <a:bodyPr/>
          <a:lstStyle/>
          <a:p>
            <a:pPr lvl="1">
              <a:buNone/>
            </a:pPr>
            <a:r>
              <a:rPr lang="en-US" altLang="zh-TW" sz="2400" b="1" dirty="0" smtClean="0"/>
              <a:t>For </a:t>
            </a:r>
            <a:r>
              <a:rPr lang="en-US" altLang="zh-TW" sz="2400" b="1" dirty="0"/>
              <a:t>disjoint AND complete mapping class hierarchy: </a:t>
            </a:r>
          </a:p>
          <a:p>
            <a:pPr lvl="1"/>
            <a:r>
              <a:rPr lang="en-US" altLang="zh-TW" sz="2400" dirty="0" smtClean="0"/>
              <a:t>The participation from the</a:t>
            </a:r>
            <a:r>
              <a:rPr lang="en-US" altLang="zh-TW" sz="2400" dirty="0" smtClean="0">
                <a:solidFill>
                  <a:srgbClr val="FF0000"/>
                </a:solidFill>
              </a:rPr>
              <a:t> superclass is complete</a:t>
            </a:r>
          </a:p>
          <a:p>
            <a:pPr lvl="1"/>
            <a:endParaRPr lang="en-US" altLang="zh-TW" sz="24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sz="2400" dirty="0" smtClean="0">
                <a:solidFill>
                  <a:srgbClr val="FF0000"/>
                </a:solidFill>
              </a:rPr>
              <a:t>DO </a:t>
            </a:r>
            <a:r>
              <a:rPr lang="en-US" altLang="zh-TW" sz="2400" dirty="0">
                <a:solidFill>
                  <a:srgbClr val="FF0000"/>
                </a:solidFill>
              </a:rPr>
              <a:t>NOT </a:t>
            </a:r>
            <a:r>
              <a:rPr lang="en-US" altLang="zh-TW" sz="2400" dirty="0"/>
              <a:t>create a table for the super class entity set</a:t>
            </a:r>
          </a:p>
          <a:p>
            <a:pPr lvl="1"/>
            <a:endParaRPr lang="en-US" altLang="zh-TW" sz="2400" dirty="0" smtClean="0"/>
          </a:p>
          <a:p>
            <a:pPr lvl="1"/>
            <a:r>
              <a:rPr lang="en-US" altLang="zh-TW" sz="2400" dirty="0" smtClean="0">
                <a:solidFill>
                  <a:srgbClr val="FF0000"/>
                </a:solidFill>
              </a:rPr>
              <a:t>Create </a:t>
            </a:r>
            <a:r>
              <a:rPr lang="en-US" altLang="zh-TW" sz="2400" dirty="0">
                <a:solidFill>
                  <a:srgbClr val="FF0000"/>
                </a:solidFill>
              </a:rPr>
              <a:t>a table for each subclass </a:t>
            </a:r>
            <a:r>
              <a:rPr lang="en-US" altLang="zh-TW" sz="2400" dirty="0"/>
              <a:t>entity </a:t>
            </a:r>
            <a:r>
              <a:rPr lang="en-US" altLang="zh-TW" sz="2400" dirty="0">
                <a:solidFill>
                  <a:srgbClr val="FF0000"/>
                </a:solidFill>
              </a:rPr>
              <a:t>set include all </a:t>
            </a:r>
            <a:r>
              <a:rPr lang="en-US" altLang="zh-TW" sz="2400" dirty="0"/>
              <a:t>attributes of that </a:t>
            </a:r>
            <a:r>
              <a:rPr lang="en-US" altLang="zh-TW" sz="2400" dirty="0">
                <a:solidFill>
                  <a:srgbClr val="FF0000"/>
                </a:solidFill>
              </a:rPr>
              <a:t>subclass</a:t>
            </a:r>
            <a:r>
              <a:rPr lang="en-US" altLang="zh-TW" sz="2400" dirty="0"/>
              <a:t> entity set and attributes of the </a:t>
            </a:r>
            <a:r>
              <a:rPr lang="en-US" altLang="zh-TW" sz="2400" dirty="0">
                <a:solidFill>
                  <a:srgbClr val="FF0000"/>
                </a:solidFill>
              </a:rPr>
              <a:t>superclas</a:t>
            </a:r>
            <a:r>
              <a:rPr lang="en-US" altLang="zh-TW" sz="2400" dirty="0"/>
              <a:t>s entity </a:t>
            </a:r>
            <a:r>
              <a:rPr lang="en-US" altLang="zh-TW" sz="2400" dirty="0" smtClean="0"/>
              <a:t>set</a:t>
            </a:r>
            <a:endParaRPr lang="en-US" altLang="zh-TW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2514600" cy="762000"/>
          </a:xfrm>
          <a:noFill/>
        </p:spPr>
        <p:txBody>
          <a:bodyPr>
            <a:normAutofit fontScale="90000"/>
          </a:bodyPr>
          <a:lstStyle/>
          <a:p>
            <a:r>
              <a:rPr lang="en-US" altLang="zh-TW">
                <a:solidFill>
                  <a:srgbClr val="0000FF"/>
                </a:solidFill>
              </a:rPr>
              <a:t>Example</a:t>
            </a:r>
          </a:p>
        </p:txBody>
      </p:sp>
      <p:graphicFrame>
        <p:nvGraphicFramePr>
          <p:cNvPr id="33894" name="Group 102"/>
          <p:cNvGraphicFramePr>
            <a:graphicFrameLocks noGrp="1"/>
          </p:cNvGraphicFramePr>
          <p:nvPr>
            <p:ph sz="half" idx="1"/>
          </p:nvPr>
        </p:nvGraphicFramePr>
        <p:xfrm>
          <a:off x="228600" y="5486400"/>
          <a:ext cx="4722813" cy="1188720"/>
        </p:xfrm>
        <a:graphic>
          <a:graphicData uri="http://schemas.openxmlformats.org/drawingml/2006/table">
            <a:tbl>
              <a:tblPr/>
              <a:tblGrid>
                <a:gridCol w="944563"/>
                <a:gridCol w="944562"/>
                <a:gridCol w="944563"/>
                <a:gridCol w="944562"/>
                <a:gridCol w="944563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Major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1234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9999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5678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8888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837" name="Group 45"/>
          <p:cNvGraphicFramePr>
            <a:graphicFrameLocks noGrp="1"/>
          </p:cNvGraphicFramePr>
          <p:nvPr>
            <p:ph sz="half" idx="2"/>
          </p:nvPr>
        </p:nvGraphicFramePr>
        <p:xfrm>
          <a:off x="5105400" y="5486400"/>
          <a:ext cx="3886200" cy="1188720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1295400"/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1234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Homer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C.S.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5678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Marge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1828800" y="27432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1905000" y="28194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Student</a:t>
            </a:r>
          </a:p>
        </p:txBody>
      </p:sp>
      <p:sp>
        <p:nvSpPr>
          <p:cNvPr id="33824" name="Oval 32"/>
          <p:cNvSpPr>
            <a:spLocks noChangeArrowheads="1"/>
          </p:cNvSpPr>
          <p:nvPr/>
        </p:nvSpPr>
        <p:spPr bwMode="auto">
          <a:xfrm>
            <a:off x="304800" y="25908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5" name="Oval 33"/>
          <p:cNvSpPr>
            <a:spLocks noChangeArrowheads="1"/>
          </p:cNvSpPr>
          <p:nvPr/>
        </p:nvSpPr>
        <p:spPr bwMode="auto">
          <a:xfrm>
            <a:off x="685800" y="35814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6" name="Oval 34"/>
          <p:cNvSpPr>
            <a:spLocks noChangeArrowheads="1"/>
          </p:cNvSpPr>
          <p:nvPr/>
        </p:nvSpPr>
        <p:spPr bwMode="auto">
          <a:xfrm>
            <a:off x="2667000" y="36576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Line 37"/>
          <p:cNvSpPr>
            <a:spLocks noChangeShapeType="1"/>
          </p:cNvSpPr>
          <p:nvPr/>
        </p:nvSpPr>
        <p:spPr bwMode="auto">
          <a:xfrm flipH="1" flipV="1">
            <a:off x="25908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30" name="Line 38"/>
          <p:cNvSpPr>
            <a:spLocks noChangeShapeType="1"/>
          </p:cNvSpPr>
          <p:nvPr/>
        </p:nvSpPr>
        <p:spPr bwMode="auto">
          <a:xfrm flipV="1">
            <a:off x="1524000" y="3200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31" name="Text Box 39"/>
          <p:cNvSpPr txBox="1">
            <a:spLocks noChangeArrowheads="1"/>
          </p:cNvSpPr>
          <p:nvPr/>
        </p:nvSpPr>
        <p:spPr bwMode="auto">
          <a:xfrm>
            <a:off x="533400" y="26670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u="sng"/>
              <a:t>SID</a:t>
            </a:r>
          </a:p>
        </p:txBody>
      </p:sp>
      <p:sp>
        <p:nvSpPr>
          <p:cNvPr id="33833" name="Text Box 41"/>
          <p:cNvSpPr txBox="1">
            <a:spLocks noChangeArrowheads="1"/>
          </p:cNvSpPr>
          <p:nvPr/>
        </p:nvSpPr>
        <p:spPr bwMode="auto">
          <a:xfrm>
            <a:off x="838200" y="36576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Major</a:t>
            </a:r>
          </a:p>
        </p:txBody>
      </p:sp>
      <p:sp>
        <p:nvSpPr>
          <p:cNvPr id="33834" name="Text Box 42"/>
          <p:cNvSpPr txBox="1">
            <a:spLocks noChangeArrowheads="1"/>
          </p:cNvSpPr>
          <p:nvPr/>
        </p:nvSpPr>
        <p:spPr bwMode="auto">
          <a:xfrm>
            <a:off x="2895600" y="3733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GPA</a:t>
            </a:r>
          </a:p>
        </p:txBody>
      </p:sp>
      <p:sp>
        <p:nvSpPr>
          <p:cNvPr id="33835" name="AutoShape 43"/>
          <p:cNvSpPr>
            <a:spLocks noChangeArrowheads="1"/>
          </p:cNvSpPr>
          <p:nvPr/>
        </p:nvSpPr>
        <p:spPr bwMode="auto">
          <a:xfrm>
            <a:off x="1600200" y="4114800"/>
            <a:ext cx="1143000" cy="1143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3836" name="AutoShape 44"/>
          <p:cNvSpPr>
            <a:spLocks noChangeArrowheads="1"/>
          </p:cNvSpPr>
          <p:nvPr/>
        </p:nvSpPr>
        <p:spPr bwMode="auto">
          <a:xfrm>
            <a:off x="6553200" y="4114800"/>
            <a:ext cx="990600" cy="1143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3855" name="Rectangle 63"/>
          <p:cNvSpPr>
            <a:spLocks noChangeArrowheads="1"/>
          </p:cNvSpPr>
          <p:nvPr/>
        </p:nvSpPr>
        <p:spPr bwMode="auto">
          <a:xfrm>
            <a:off x="4038600" y="990600"/>
            <a:ext cx="1524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6" name="Text Box 64"/>
          <p:cNvSpPr txBox="1">
            <a:spLocks noChangeArrowheads="1"/>
          </p:cNvSpPr>
          <p:nvPr/>
        </p:nvSpPr>
        <p:spPr bwMode="auto">
          <a:xfrm>
            <a:off x="4114800" y="10668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 smtClean="0"/>
              <a:t>people</a:t>
            </a:r>
            <a:endParaRPr lang="en-US" altLang="zh-TW" dirty="0"/>
          </a:p>
        </p:txBody>
      </p:sp>
      <p:sp>
        <p:nvSpPr>
          <p:cNvPr id="33858" name="Line 66"/>
          <p:cNvSpPr>
            <a:spLocks noChangeShapeType="1"/>
          </p:cNvSpPr>
          <p:nvPr/>
        </p:nvSpPr>
        <p:spPr bwMode="auto">
          <a:xfrm>
            <a:off x="3505200" y="6858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59" name="Line 67"/>
          <p:cNvSpPr>
            <a:spLocks noChangeShapeType="1"/>
          </p:cNvSpPr>
          <p:nvPr/>
        </p:nvSpPr>
        <p:spPr bwMode="auto">
          <a:xfrm flipH="1">
            <a:off x="4648200" y="685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62" name="Oval 70"/>
          <p:cNvSpPr>
            <a:spLocks noChangeArrowheads="1"/>
          </p:cNvSpPr>
          <p:nvPr/>
        </p:nvSpPr>
        <p:spPr bwMode="auto">
          <a:xfrm>
            <a:off x="2971800" y="1524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3" name="Text Box 71"/>
          <p:cNvSpPr txBox="1">
            <a:spLocks noChangeArrowheads="1"/>
          </p:cNvSpPr>
          <p:nvPr/>
        </p:nvSpPr>
        <p:spPr bwMode="auto">
          <a:xfrm>
            <a:off x="3124200" y="2286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u="sng"/>
              <a:t>SSN</a:t>
            </a:r>
          </a:p>
        </p:txBody>
      </p:sp>
      <p:sp>
        <p:nvSpPr>
          <p:cNvPr id="33864" name="Oval 72"/>
          <p:cNvSpPr>
            <a:spLocks noChangeArrowheads="1"/>
          </p:cNvSpPr>
          <p:nvPr/>
        </p:nvSpPr>
        <p:spPr bwMode="auto">
          <a:xfrm>
            <a:off x="4419600" y="1524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5" name="Text Box 73"/>
          <p:cNvSpPr txBox="1">
            <a:spLocks noChangeArrowheads="1"/>
          </p:cNvSpPr>
          <p:nvPr/>
        </p:nvSpPr>
        <p:spPr bwMode="auto">
          <a:xfrm>
            <a:off x="4495800" y="2286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Name</a:t>
            </a:r>
          </a:p>
        </p:txBody>
      </p:sp>
      <p:sp>
        <p:nvSpPr>
          <p:cNvPr id="33867" name="Text Box 75"/>
          <p:cNvSpPr txBox="1">
            <a:spLocks noChangeArrowheads="1"/>
          </p:cNvSpPr>
          <p:nvPr/>
        </p:nvSpPr>
        <p:spPr bwMode="auto">
          <a:xfrm>
            <a:off x="4267200" y="2514600"/>
            <a:ext cx="83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 smtClean="0"/>
              <a:t>  d</a:t>
            </a:r>
            <a:endParaRPr lang="en-US" altLang="zh-TW" sz="2000" dirty="0"/>
          </a:p>
        </p:txBody>
      </p:sp>
      <p:sp>
        <p:nvSpPr>
          <p:cNvPr id="33869" name="Line 77"/>
          <p:cNvSpPr>
            <a:spLocks noChangeShapeType="1"/>
          </p:cNvSpPr>
          <p:nvPr/>
        </p:nvSpPr>
        <p:spPr bwMode="auto">
          <a:xfrm flipH="1">
            <a:off x="2971800" y="2743200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70" name="Line 78"/>
          <p:cNvSpPr>
            <a:spLocks noChangeShapeType="1"/>
          </p:cNvSpPr>
          <p:nvPr/>
        </p:nvSpPr>
        <p:spPr bwMode="auto">
          <a:xfrm>
            <a:off x="1371600" y="2895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71" name="Line 79"/>
          <p:cNvSpPr>
            <a:spLocks noChangeShapeType="1"/>
          </p:cNvSpPr>
          <p:nvPr/>
        </p:nvSpPr>
        <p:spPr bwMode="auto">
          <a:xfrm flipH="1">
            <a:off x="4572000" y="1447800"/>
            <a:ext cx="76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72" name="Rectangle 80"/>
          <p:cNvSpPr>
            <a:spLocks noChangeArrowheads="1"/>
          </p:cNvSpPr>
          <p:nvPr/>
        </p:nvSpPr>
        <p:spPr bwMode="auto">
          <a:xfrm>
            <a:off x="6858000" y="27432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73" name="Text Box 81"/>
          <p:cNvSpPr txBox="1">
            <a:spLocks noChangeArrowheads="1"/>
          </p:cNvSpPr>
          <p:nvPr/>
        </p:nvSpPr>
        <p:spPr bwMode="auto">
          <a:xfrm>
            <a:off x="6934200" y="28194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Faculty</a:t>
            </a:r>
          </a:p>
        </p:txBody>
      </p:sp>
      <p:sp>
        <p:nvSpPr>
          <p:cNvPr id="33875" name="Oval 83"/>
          <p:cNvSpPr>
            <a:spLocks noChangeArrowheads="1"/>
          </p:cNvSpPr>
          <p:nvPr/>
        </p:nvSpPr>
        <p:spPr bwMode="auto">
          <a:xfrm>
            <a:off x="5715000" y="35814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78" name="Line 86"/>
          <p:cNvSpPr>
            <a:spLocks noChangeShapeType="1"/>
          </p:cNvSpPr>
          <p:nvPr/>
        </p:nvSpPr>
        <p:spPr bwMode="auto">
          <a:xfrm flipV="1">
            <a:off x="6553200" y="3200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80" name="Text Box 88"/>
          <p:cNvSpPr txBox="1">
            <a:spLocks noChangeArrowheads="1"/>
          </p:cNvSpPr>
          <p:nvPr/>
        </p:nvSpPr>
        <p:spPr bwMode="auto">
          <a:xfrm>
            <a:off x="5867400" y="36576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Dept</a:t>
            </a:r>
          </a:p>
        </p:txBody>
      </p:sp>
      <p:sp>
        <p:nvSpPr>
          <p:cNvPr id="33883" name="Line 91"/>
          <p:cNvSpPr>
            <a:spLocks noChangeShapeType="1"/>
          </p:cNvSpPr>
          <p:nvPr/>
        </p:nvSpPr>
        <p:spPr bwMode="auto">
          <a:xfrm>
            <a:off x="4800600" y="2743200"/>
            <a:ext cx="2057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84" name="Text Box 92"/>
          <p:cNvSpPr txBox="1">
            <a:spLocks noChangeArrowheads="1"/>
          </p:cNvSpPr>
          <p:nvPr/>
        </p:nvSpPr>
        <p:spPr bwMode="auto">
          <a:xfrm>
            <a:off x="3581400" y="3048000"/>
            <a:ext cx="2209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Disjoint and Complete mapping</a:t>
            </a:r>
          </a:p>
        </p:txBody>
      </p:sp>
      <p:sp>
        <p:nvSpPr>
          <p:cNvPr id="33895" name="Text Box 103"/>
          <p:cNvSpPr txBox="1">
            <a:spLocks noChangeArrowheads="1"/>
          </p:cNvSpPr>
          <p:nvPr/>
        </p:nvSpPr>
        <p:spPr bwMode="auto">
          <a:xfrm>
            <a:off x="5867400" y="381000"/>
            <a:ext cx="304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No table created for superclass entity set</a:t>
            </a:r>
          </a:p>
        </p:txBody>
      </p:sp>
      <p:sp>
        <p:nvSpPr>
          <p:cNvPr id="38" name="Oval 37"/>
          <p:cNvSpPr/>
          <p:nvPr/>
        </p:nvSpPr>
        <p:spPr>
          <a:xfrm>
            <a:off x="4267200" y="2438400"/>
            <a:ext cx="5334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ine 79"/>
          <p:cNvSpPr>
            <a:spLocks noChangeShapeType="1"/>
          </p:cNvSpPr>
          <p:nvPr/>
        </p:nvSpPr>
        <p:spPr bwMode="auto">
          <a:xfrm flipH="1">
            <a:off x="4724400" y="1447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Type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Step 9: Mapping of Union Types </a:t>
            </a:r>
          </a:p>
          <a:p>
            <a:r>
              <a:rPr lang="en-US" dirty="0"/>
              <a:t>(Categories).</a:t>
            </a:r>
          </a:p>
          <a:p>
            <a:r>
              <a:rPr lang="en-US" dirty="0" smtClean="0"/>
              <a:t>For </a:t>
            </a:r>
            <a:r>
              <a:rPr lang="en-US" dirty="0"/>
              <a:t>mapping a category whose defining superclass </a:t>
            </a:r>
          </a:p>
          <a:p>
            <a:pPr marL="0" indent="0">
              <a:buNone/>
            </a:pPr>
            <a:r>
              <a:rPr lang="en-US" dirty="0" smtClean="0"/>
              <a:t> have </a:t>
            </a:r>
            <a:r>
              <a:rPr lang="en-US" dirty="0"/>
              <a:t>different keys, it is customary to specify a new </a:t>
            </a:r>
          </a:p>
          <a:p>
            <a:pPr marL="0" indent="0">
              <a:buNone/>
            </a:pPr>
            <a:r>
              <a:rPr lang="en-US" dirty="0"/>
              <a:t>key attribute, called a </a:t>
            </a:r>
            <a:r>
              <a:rPr lang="en-US" dirty="0">
                <a:solidFill>
                  <a:srgbClr val="FF0000"/>
                </a:solidFill>
              </a:rPr>
              <a:t>surrogate key</a:t>
            </a:r>
            <a:r>
              <a:rPr lang="en-US" dirty="0"/>
              <a:t>, when creating a </a:t>
            </a:r>
          </a:p>
          <a:p>
            <a:pPr marL="0" indent="0">
              <a:buNone/>
            </a:pPr>
            <a:r>
              <a:rPr lang="en-US" dirty="0"/>
              <a:t>relation to correspond to the category.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the example below we can create a relation </a:t>
            </a:r>
          </a:p>
          <a:p>
            <a:pPr marL="0" indent="0">
              <a:buNone/>
            </a:pPr>
            <a:r>
              <a:rPr lang="en-US" dirty="0"/>
              <a:t>OWNER to correspond to the OWNER category and </a:t>
            </a:r>
          </a:p>
          <a:p>
            <a:pPr marL="0" indent="0">
              <a:buNone/>
            </a:pPr>
            <a:r>
              <a:rPr lang="en-US" dirty="0"/>
              <a:t>include any attributes of the category in this relation. </a:t>
            </a:r>
          </a:p>
          <a:p>
            <a:pPr marL="0" indent="0">
              <a:buNone/>
            </a:pPr>
            <a:r>
              <a:rPr lang="en-US" dirty="0"/>
              <a:t>The primary key of the OWNER relation is the </a:t>
            </a:r>
          </a:p>
          <a:p>
            <a:pPr marL="0" indent="0">
              <a:buNone/>
            </a:pPr>
            <a:r>
              <a:rPr lang="en-US" dirty="0"/>
              <a:t>surrogate key, which we called </a:t>
            </a:r>
            <a:r>
              <a:rPr lang="en-US" dirty="0" err="1"/>
              <a:t>OwnerId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6138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389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6248399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199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7543800" cy="671512"/>
          </a:xfrm>
        </p:spPr>
        <p:txBody>
          <a:bodyPr>
            <a:normAutofit fontScale="90000"/>
          </a:bodyPr>
          <a:lstStyle/>
          <a:p>
            <a:r>
              <a:rPr lang="en-US" dirty="0"/>
              <a:t>Specifying Constraints in Data Models</a:t>
            </a:r>
          </a:p>
        </p:txBody>
      </p:sp>
      <p:sp>
        <p:nvSpPr>
          <p:cNvPr id="937987" name="Rectangle 1027"/>
          <p:cNvSpPr>
            <a:spLocks noGrp="1" noChangeArrowheads="1"/>
          </p:cNvSpPr>
          <p:nvPr>
            <p:ph idx="1"/>
          </p:nvPr>
        </p:nvSpPr>
        <p:spPr>
          <a:xfrm>
            <a:off x="723900" y="1612900"/>
            <a:ext cx="8001000" cy="4711700"/>
          </a:xfrm>
        </p:spPr>
        <p:txBody>
          <a:bodyPr>
            <a:normAutofit/>
          </a:bodyPr>
          <a:lstStyle/>
          <a:p>
            <a:r>
              <a:rPr lang="en-US"/>
              <a:t> ER model </a:t>
            </a:r>
          </a:p>
          <a:p>
            <a:pPr lvl="1"/>
            <a:r>
              <a:rPr lang="en-US"/>
              <a:t>domain and key constraints over entities</a:t>
            </a:r>
          </a:p>
          <a:p>
            <a:pPr lvl="1"/>
            <a:r>
              <a:rPr lang="en-US"/>
              <a:t>participation and cardinality constraints over relationships</a:t>
            </a:r>
          </a:p>
          <a:p>
            <a:r>
              <a:rPr lang="en-US"/>
              <a:t>Relational Model</a:t>
            </a:r>
          </a:p>
          <a:p>
            <a:pPr lvl="1"/>
            <a:r>
              <a:rPr lang="en-US"/>
              <a:t>domain constraints, entity identity, key constraint, functional dependencies -- generalization of key constraints, referential integrity, inclusion dependencies -- generalization of referential integrity.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010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3777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772400" cy="7667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/>
              <a:t>Summary of Mapping constructs and constraints</a:t>
            </a:r>
            <a:endParaRPr lang="en-US" sz="3600" dirty="0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33525"/>
            <a:ext cx="7981950" cy="4724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z="3300"/>
          </a:p>
          <a:p>
            <a:pPr>
              <a:buFont typeface="Wingdings" pitchFamily="2" charset="2"/>
              <a:buNone/>
            </a:pPr>
            <a:r>
              <a:rPr lang="en-US" sz="2400"/>
              <a:t>                               </a:t>
            </a:r>
            <a:endParaRPr lang="en-US" sz="2400" b="1">
              <a:solidFill>
                <a:srgbClr val="FF0066"/>
              </a:solidFill>
            </a:endParaRP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533400" y="1752600"/>
            <a:ext cx="8219045" cy="472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 b="1" i="1" dirty="0" smtClean="0"/>
              <a:t>Correspondence </a:t>
            </a:r>
            <a:r>
              <a:rPr lang="en-US" sz="2200" b="1" i="1" dirty="0"/>
              <a:t>between ER and Relational Models</a:t>
            </a:r>
            <a:endParaRPr lang="en-US" sz="1800" dirty="0"/>
          </a:p>
          <a:p>
            <a:endParaRPr lang="en-US" sz="1800" dirty="0"/>
          </a:p>
          <a:p>
            <a:r>
              <a:rPr lang="en-US" sz="1800" b="1" dirty="0">
                <a:latin typeface="Arial" charset="0"/>
              </a:rPr>
              <a:t>ER Model		</a:t>
            </a:r>
            <a:r>
              <a:rPr lang="en-US" sz="1800" b="1" dirty="0" smtClean="0">
                <a:latin typeface="Arial" charset="0"/>
              </a:rPr>
              <a:t>	Relational </a:t>
            </a:r>
            <a:r>
              <a:rPr lang="en-US" sz="1800" b="1" dirty="0">
                <a:latin typeface="Arial" charset="0"/>
              </a:rPr>
              <a:t>Model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Entity type		</a:t>
            </a:r>
            <a:r>
              <a:rPr lang="en-US" sz="1800" dirty="0" smtClean="0"/>
              <a:t>	“</a:t>
            </a:r>
            <a:r>
              <a:rPr lang="en-US" sz="1800" dirty="0"/>
              <a:t>Entity” relation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1:1 or 1:N relationship type	</a:t>
            </a:r>
            <a:r>
              <a:rPr lang="en-US" sz="1800" dirty="0" smtClean="0"/>
              <a:t>	Foreign </a:t>
            </a:r>
            <a:r>
              <a:rPr lang="en-US" sz="1800" dirty="0"/>
              <a:t>key (or “relationship” relation)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M:N relationship type	</a:t>
            </a:r>
            <a:r>
              <a:rPr lang="en-US" sz="1800" dirty="0" smtClean="0"/>
              <a:t>	“</a:t>
            </a:r>
            <a:r>
              <a:rPr lang="en-US" sz="1800" dirty="0"/>
              <a:t>Relationship” relation and two foreign keys</a:t>
            </a:r>
          </a:p>
          <a:p>
            <a:pPr>
              <a:lnSpc>
                <a:spcPct val="150000"/>
              </a:lnSpc>
            </a:pPr>
            <a:r>
              <a:rPr lang="en-US" sz="1800" i="1" dirty="0"/>
              <a:t>n</a:t>
            </a:r>
            <a:r>
              <a:rPr lang="en-US" sz="1800" dirty="0"/>
              <a:t>-</a:t>
            </a:r>
            <a:r>
              <a:rPr lang="en-US" sz="1800" dirty="0" err="1"/>
              <a:t>ary</a:t>
            </a:r>
            <a:r>
              <a:rPr lang="en-US" sz="1800" dirty="0"/>
              <a:t> relationship type	</a:t>
            </a:r>
            <a:r>
              <a:rPr lang="en-US" sz="1800" dirty="0" smtClean="0"/>
              <a:t>	“</a:t>
            </a:r>
            <a:r>
              <a:rPr lang="en-US" sz="1800" dirty="0"/>
              <a:t>Relationship” relation and n foreign keys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Simple attribute		</a:t>
            </a:r>
            <a:r>
              <a:rPr lang="en-US" sz="1800" dirty="0" smtClean="0"/>
              <a:t>	</a:t>
            </a:r>
            <a:r>
              <a:rPr lang="en-US" sz="1800" dirty="0" err="1" smtClean="0"/>
              <a:t>Attribute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Composite attribute	</a:t>
            </a:r>
            <a:r>
              <a:rPr lang="en-US" sz="1800" dirty="0" smtClean="0"/>
              <a:t>	Set </a:t>
            </a:r>
            <a:r>
              <a:rPr lang="en-US" sz="1800" dirty="0"/>
              <a:t>of simple component attributes</a:t>
            </a:r>
          </a:p>
          <a:p>
            <a:pPr>
              <a:lnSpc>
                <a:spcPct val="150000"/>
              </a:lnSpc>
            </a:pPr>
            <a:r>
              <a:rPr lang="en-US" sz="1800" dirty="0" err="1"/>
              <a:t>Multivalued</a:t>
            </a:r>
            <a:r>
              <a:rPr lang="en-US" sz="1800" dirty="0"/>
              <a:t> attribute	</a:t>
            </a:r>
            <a:r>
              <a:rPr lang="en-US" sz="1800" dirty="0" smtClean="0"/>
              <a:t>	Relation </a:t>
            </a:r>
            <a:r>
              <a:rPr lang="en-US" sz="1800" dirty="0"/>
              <a:t>and foreign key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Value set			</a:t>
            </a:r>
            <a:r>
              <a:rPr lang="en-US" sz="1800" dirty="0" smtClean="0"/>
              <a:t>	Domain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Key attribute		</a:t>
            </a:r>
            <a:r>
              <a:rPr lang="en-US" sz="1800" dirty="0" smtClean="0"/>
              <a:t>	Primary </a:t>
            </a:r>
            <a:r>
              <a:rPr lang="en-US" sz="1800" dirty="0"/>
              <a:t>(or secondary) key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Relational Model: Summary</a:t>
            </a:r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2400" smtClean="0"/>
              <a:t>A tabular representation of data.</a:t>
            </a:r>
          </a:p>
          <a:p>
            <a:r>
              <a:rPr lang="en-US" sz="2400" smtClean="0"/>
              <a:t>Simple and intuitive, currently the most widely used.</a:t>
            </a:r>
          </a:p>
          <a:p>
            <a:r>
              <a:rPr lang="en-US" sz="2400" smtClean="0"/>
              <a:t>Integrity constraints can be specified by the DBA, based on application semantics.  DBMS checks for violations.  </a:t>
            </a:r>
          </a:p>
          <a:p>
            <a:pPr lvl="1">
              <a:buSzPct val="75000"/>
            </a:pPr>
            <a:r>
              <a:rPr lang="en-US" sz="2000" smtClean="0">
                <a:ea typeface="ＭＳ Ｐゴシック" charset="-128"/>
              </a:rPr>
              <a:t>Two important ICs: primary and foreign keys</a:t>
            </a:r>
          </a:p>
          <a:p>
            <a:pPr lvl="1">
              <a:buSzPct val="75000"/>
            </a:pPr>
            <a:r>
              <a:rPr lang="en-US" sz="2000" smtClean="0">
                <a:ea typeface="ＭＳ Ｐゴシック" charset="-128"/>
              </a:rPr>
              <a:t>In addition, we </a:t>
            </a:r>
            <a:r>
              <a:rPr lang="en-US" sz="2000" i="1" smtClean="0">
                <a:ea typeface="ＭＳ Ｐゴシック" charset="-128"/>
              </a:rPr>
              <a:t>always</a:t>
            </a:r>
            <a:r>
              <a:rPr lang="en-US" sz="2000" smtClean="0">
                <a:ea typeface="ＭＳ Ｐゴシック" charset="-128"/>
              </a:rPr>
              <a:t> have domain constraints.</a:t>
            </a:r>
          </a:p>
          <a:p>
            <a:r>
              <a:rPr lang="en-US" sz="2400" smtClean="0"/>
              <a:t>Powerful and natural query languages exist.</a:t>
            </a:r>
          </a:p>
          <a:p>
            <a:r>
              <a:rPr lang="en-US" sz="2400" smtClean="0"/>
              <a:t>Rules to translate ER to relational model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5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Draw ER diagram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382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8610600" cy="6744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83058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100" b="1" dirty="0"/>
              <a:t>        Strong Entity</a:t>
            </a:r>
            <a:endParaRPr lang="en-US" dirty="0"/>
          </a:p>
        </p:txBody>
      </p:sp>
      <p:sp>
        <p:nvSpPr>
          <p:cNvPr id="951300" name="Rectangle 4"/>
          <p:cNvSpPr>
            <a:spLocks noChangeArrowheads="1"/>
          </p:cNvSpPr>
          <p:nvPr/>
        </p:nvSpPr>
        <p:spPr bwMode="auto">
          <a:xfrm>
            <a:off x="620713" y="4437063"/>
            <a:ext cx="2057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1301" name="Oval 5"/>
          <p:cNvSpPr>
            <a:spLocks noChangeArrowheads="1"/>
          </p:cNvSpPr>
          <p:nvPr/>
        </p:nvSpPr>
        <p:spPr bwMode="auto">
          <a:xfrm>
            <a:off x="392113" y="2913063"/>
            <a:ext cx="13716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1302" name="Oval 6"/>
          <p:cNvSpPr>
            <a:spLocks noChangeArrowheads="1"/>
          </p:cNvSpPr>
          <p:nvPr/>
        </p:nvSpPr>
        <p:spPr bwMode="auto">
          <a:xfrm>
            <a:off x="2220913" y="2836863"/>
            <a:ext cx="13716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1303" name="Oval 7"/>
          <p:cNvSpPr>
            <a:spLocks noChangeArrowheads="1"/>
          </p:cNvSpPr>
          <p:nvPr/>
        </p:nvSpPr>
        <p:spPr bwMode="auto">
          <a:xfrm>
            <a:off x="3516313" y="3827463"/>
            <a:ext cx="13716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1304" name="Text Box 8"/>
          <p:cNvSpPr txBox="1">
            <a:spLocks noChangeArrowheads="1"/>
          </p:cNvSpPr>
          <p:nvPr/>
        </p:nvSpPr>
        <p:spPr bwMode="auto">
          <a:xfrm>
            <a:off x="696913" y="306546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u="sng">
                <a:latin typeface="Times New Roman" pitchFamily="18" charset="0"/>
              </a:rPr>
              <a:t>ssno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951305" name="Text Box 9"/>
          <p:cNvSpPr txBox="1">
            <a:spLocks noChangeArrowheads="1"/>
          </p:cNvSpPr>
          <p:nvPr/>
        </p:nvSpPr>
        <p:spPr bwMode="auto">
          <a:xfrm>
            <a:off x="2525713" y="298926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name</a:t>
            </a:r>
          </a:p>
        </p:txBody>
      </p:sp>
      <p:sp>
        <p:nvSpPr>
          <p:cNvPr id="951306" name="Text Box 10"/>
          <p:cNvSpPr txBox="1">
            <a:spLocks noChangeArrowheads="1"/>
          </p:cNvSpPr>
          <p:nvPr/>
        </p:nvSpPr>
        <p:spPr bwMode="auto">
          <a:xfrm>
            <a:off x="3668713" y="3979863"/>
            <a:ext cx="911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salary</a:t>
            </a:r>
          </a:p>
        </p:txBody>
      </p:sp>
      <p:sp>
        <p:nvSpPr>
          <p:cNvPr id="951307" name="Text Box 11"/>
          <p:cNvSpPr txBox="1">
            <a:spLocks noChangeArrowheads="1"/>
          </p:cNvSpPr>
          <p:nvPr/>
        </p:nvSpPr>
        <p:spPr bwMode="auto">
          <a:xfrm>
            <a:off x="696913" y="4589463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employee</a:t>
            </a:r>
          </a:p>
        </p:txBody>
      </p:sp>
      <p:sp>
        <p:nvSpPr>
          <p:cNvPr id="951308" name="Line 12"/>
          <p:cNvSpPr>
            <a:spLocks noChangeShapeType="1"/>
          </p:cNvSpPr>
          <p:nvPr/>
        </p:nvSpPr>
        <p:spPr bwMode="auto">
          <a:xfrm>
            <a:off x="1001713" y="367506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1309" name="Line 13"/>
          <p:cNvSpPr>
            <a:spLocks noChangeShapeType="1"/>
          </p:cNvSpPr>
          <p:nvPr/>
        </p:nvSpPr>
        <p:spPr bwMode="auto">
          <a:xfrm flipH="1">
            <a:off x="1535113" y="3598863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1310" name="Line 14"/>
          <p:cNvSpPr>
            <a:spLocks noChangeShapeType="1"/>
          </p:cNvSpPr>
          <p:nvPr/>
        </p:nvSpPr>
        <p:spPr bwMode="auto">
          <a:xfrm flipH="1">
            <a:off x="2678113" y="4589463"/>
            <a:ext cx="1219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1311" name="AutoShape 15"/>
          <p:cNvSpPr>
            <a:spLocks noChangeArrowheads="1"/>
          </p:cNvSpPr>
          <p:nvPr/>
        </p:nvSpPr>
        <p:spPr bwMode="auto">
          <a:xfrm>
            <a:off x="4379913" y="2814638"/>
            <a:ext cx="1230312" cy="457200"/>
          </a:xfrm>
          <a:prstGeom prst="rightArrow">
            <a:avLst>
              <a:gd name="adj1" fmla="val 50000"/>
              <a:gd name="adj2" fmla="val 6727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1315" name="Rectangle 19"/>
          <p:cNvSpPr>
            <a:spLocks noChangeArrowheads="1"/>
          </p:cNvSpPr>
          <p:nvPr/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200" b="1" dirty="0">
                <a:solidFill>
                  <a:schemeClr val="tx2"/>
                </a:solidFill>
                <a:latin typeface="Tahoma" pitchFamily="34" charset="0"/>
              </a:rPr>
              <a:t>ER to Relational Mapping</a:t>
            </a:r>
            <a:endParaRPr lang="en-US" sz="1700" b="1" dirty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951316" name="Text Box 20"/>
          <p:cNvSpPr txBox="1">
            <a:spLocks noChangeArrowheads="1"/>
          </p:cNvSpPr>
          <p:nvPr/>
        </p:nvSpPr>
        <p:spPr bwMode="auto">
          <a:xfrm>
            <a:off x="5753100" y="2101850"/>
            <a:ext cx="3535007" cy="3077766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/>
              <a:t>Relation:</a:t>
            </a:r>
          </a:p>
          <a:p>
            <a:endParaRPr lang="en-US" sz="2000" b="1" dirty="0"/>
          </a:p>
          <a:p>
            <a:r>
              <a:rPr lang="en-US" sz="2000" dirty="0" smtClean="0"/>
              <a:t>Employee(</a:t>
            </a:r>
            <a:r>
              <a:rPr lang="en-US" sz="2000" u="sng" dirty="0" err="1" smtClean="0"/>
              <a:t>ssno</a:t>
            </a:r>
            <a:r>
              <a:rPr lang="en-US" sz="2000" u="sng" dirty="0" smtClean="0"/>
              <a:t>, </a:t>
            </a:r>
            <a:r>
              <a:rPr lang="en-US" sz="2000" dirty="0" smtClean="0"/>
              <a:t>name, salary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 smtClean="0"/>
              <a:t>Key</a:t>
            </a:r>
            <a:r>
              <a:rPr lang="en-US" sz="2000" dirty="0" smtClean="0"/>
              <a:t> </a:t>
            </a:r>
            <a:r>
              <a:rPr lang="en-US" sz="2000" dirty="0"/>
              <a:t>: </a:t>
            </a:r>
            <a:r>
              <a:rPr lang="en-US" sz="2000" dirty="0" err="1"/>
              <a:t>ssno</a:t>
            </a:r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38200" y="990600"/>
            <a:ext cx="510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Example – Strong Entity Set</a:t>
            </a:r>
            <a:endParaRPr lang="en-US" sz="2400" dirty="0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4114800" y="4724400"/>
            <a:ext cx="4733925" cy="190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r>
              <a:rPr lang="en-US" sz="2000" dirty="0" smtClean="0">
                <a:latin typeface="Book Antiqua" pitchFamily="18" charset="0"/>
              </a:rPr>
              <a:t>           CREATE TABLE </a:t>
            </a:r>
            <a:r>
              <a:rPr lang="en-US" dirty="0" smtClean="0">
                <a:latin typeface="Book Antiqua" pitchFamily="18" charset="0"/>
              </a:rPr>
              <a:t>Employees </a:t>
            </a:r>
          </a:p>
          <a:p>
            <a:r>
              <a:rPr lang="en-US" dirty="0" smtClean="0">
                <a:latin typeface="Book Antiqua" pitchFamily="18" charset="0"/>
              </a:rPr>
              <a:t>                  ( </a:t>
            </a:r>
            <a:r>
              <a:rPr lang="en-US" dirty="0" err="1" smtClean="0">
                <a:latin typeface="Book Antiqua" pitchFamily="18" charset="0"/>
              </a:rPr>
              <a:t>ssn</a:t>
            </a: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sz="2000" dirty="0" smtClean="0">
                <a:latin typeface="Book Antiqua" pitchFamily="18" charset="0"/>
              </a:rPr>
              <a:t>CHAR</a:t>
            </a:r>
            <a:r>
              <a:rPr lang="en-US" dirty="0" smtClean="0">
                <a:latin typeface="Book Antiqua" pitchFamily="18" charset="0"/>
              </a:rPr>
              <a:t>(11),</a:t>
            </a:r>
          </a:p>
          <a:p>
            <a:r>
              <a:rPr lang="en-US" dirty="0" smtClean="0">
                <a:latin typeface="Book Antiqua" pitchFamily="18" charset="0"/>
              </a:rPr>
              <a:t>                     name </a:t>
            </a:r>
            <a:r>
              <a:rPr lang="en-US" sz="2000" dirty="0" smtClean="0">
                <a:latin typeface="Book Antiqua" pitchFamily="18" charset="0"/>
              </a:rPr>
              <a:t>CHAR</a:t>
            </a:r>
            <a:r>
              <a:rPr lang="en-US" dirty="0" smtClean="0">
                <a:latin typeface="Book Antiqua" pitchFamily="18" charset="0"/>
              </a:rPr>
              <a:t>(20),</a:t>
            </a:r>
          </a:p>
          <a:p>
            <a:r>
              <a:rPr lang="en-US" dirty="0" smtClean="0">
                <a:latin typeface="Book Antiqua" pitchFamily="18" charset="0"/>
              </a:rPr>
              <a:t>                     salary  </a:t>
            </a:r>
            <a:r>
              <a:rPr lang="en-US" sz="2000" dirty="0" smtClean="0">
                <a:latin typeface="Book Antiqua" pitchFamily="18" charset="0"/>
              </a:rPr>
              <a:t>INTEGER</a:t>
            </a:r>
            <a:r>
              <a:rPr lang="en-US" dirty="0" smtClean="0">
                <a:latin typeface="Book Antiqua" pitchFamily="18" charset="0"/>
              </a:rPr>
              <a:t>,</a:t>
            </a:r>
          </a:p>
          <a:p>
            <a:r>
              <a:rPr lang="en-US" sz="2000" dirty="0" smtClean="0">
                <a:solidFill>
                  <a:schemeClr val="accent2"/>
                </a:solidFill>
                <a:latin typeface="Book Antiqua" pitchFamily="18" charset="0"/>
              </a:rPr>
              <a:t>	     PRIMARY KEY  </a:t>
            </a:r>
            <a:r>
              <a:rPr lang="en-US" dirty="0" smtClean="0">
                <a:solidFill>
                  <a:schemeClr val="accent2"/>
                </a:solidFill>
                <a:latin typeface="Book Antiqua" pitchFamily="18" charset="0"/>
              </a:rPr>
              <a:t>(</a:t>
            </a:r>
            <a:r>
              <a:rPr lang="en-US" dirty="0" err="1" smtClean="0">
                <a:solidFill>
                  <a:schemeClr val="accent2"/>
                </a:solidFill>
                <a:latin typeface="Book Antiqua" pitchFamily="18" charset="0"/>
              </a:rPr>
              <a:t>ssn</a:t>
            </a:r>
            <a:r>
              <a:rPr lang="en-US" dirty="0" smtClean="0">
                <a:solidFill>
                  <a:schemeClr val="accent2"/>
                </a:solidFill>
                <a:latin typeface="Book Antiqua" pitchFamily="18" charset="0"/>
              </a:rPr>
              <a:t>)</a:t>
            </a:r>
          </a:p>
          <a:p>
            <a:r>
              <a:rPr lang="en-US" dirty="0" smtClean="0">
                <a:solidFill>
                  <a:schemeClr val="accent2"/>
                </a:solidFill>
                <a:latin typeface="Book Antiqua" pitchFamily="18" charset="0"/>
              </a:rPr>
              <a:t>	  </a:t>
            </a:r>
            <a:r>
              <a:rPr lang="en-US" dirty="0" smtClean="0">
                <a:latin typeface="Book Antiqua" pitchFamily="18" charset="0"/>
              </a:rPr>
              <a:t>);</a:t>
            </a:r>
            <a:endParaRPr 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endParaRPr lang="en-US" altLang="zh-TW" dirty="0">
              <a:solidFill>
                <a:srgbClr val="0000FF"/>
              </a:solidFill>
            </a:endParaRPr>
          </a:p>
        </p:txBody>
      </p:sp>
      <p:graphicFrame>
        <p:nvGraphicFramePr>
          <p:cNvPr id="11379" name="Group 115"/>
          <p:cNvGraphicFramePr>
            <a:graphicFrameLocks noGrp="1"/>
          </p:cNvGraphicFramePr>
          <p:nvPr>
            <p:ph sz="half" idx="1"/>
          </p:nvPr>
        </p:nvGraphicFramePr>
        <p:xfrm>
          <a:off x="152400" y="5029200"/>
          <a:ext cx="3581400" cy="1188720"/>
        </p:xfrm>
        <a:graphic>
          <a:graphicData uri="http://schemas.openxmlformats.org/drawingml/2006/table">
            <a:tbl>
              <a:tblPr/>
              <a:tblGrid>
                <a:gridCol w="895350"/>
                <a:gridCol w="895350"/>
                <a:gridCol w="895350"/>
                <a:gridCol w="89535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Major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1234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5678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382" name="Group 118"/>
          <p:cNvGraphicFramePr>
            <a:graphicFrameLocks noGrp="1"/>
          </p:cNvGraphicFramePr>
          <p:nvPr>
            <p:ph sz="half" idx="2"/>
          </p:nvPr>
        </p:nvGraphicFramePr>
        <p:xfrm>
          <a:off x="4953000" y="5029200"/>
          <a:ext cx="3886200" cy="1188720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1295400"/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8888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Lee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90" name="Rectangle 26"/>
          <p:cNvSpPr>
            <a:spLocks noChangeArrowheads="1"/>
          </p:cNvSpPr>
          <p:nvPr/>
        </p:nvSpPr>
        <p:spPr bwMode="auto">
          <a:xfrm>
            <a:off x="1447800" y="20574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1524000" y="21336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Student</a:t>
            </a:r>
          </a:p>
        </p:txBody>
      </p:sp>
      <p:sp>
        <p:nvSpPr>
          <p:cNvPr id="11293" name="Oval 29"/>
          <p:cNvSpPr>
            <a:spLocks noChangeArrowheads="1"/>
          </p:cNvSpPr>
          <p:nvPr/>
        </p:nvSpPr>
        <p:spPr bwMode="auto">
          <a:xfrm>
            <a:off x="1905000" y="12192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" name="Oval 30"/>
          <p:cNvSpPr>
            <a:spLocks noChangeArrowheads="1"/>
          </p:cNvSpPr>
          <p:nvPr/>
        </p:nvSpPr>
        <p:spPr bwMode="auto">
          <a:xfrm>
            <a:off x="304800" y="12192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5" name="Oval 31"/>
          <p:cNvSpPr>
            <a:spLocks noChangeArrowheads="1"/>
          </p:cNvSpPr>
          <p:nvPr/>
        </p:nvSpPr>
        <p:spPr bwMode="auto">
          <a:xfrm>
            <a:off x="304800" y="28956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6" name="Oval 32"/>
          <p:cNvSpPr>
            <a:spLocks noChangeArrowheads="1"/>
          </p:cNvSpPr>
          <p:nvPr/>
        </p:nvSpPr>
        <p:spPr bwMode="auto">
          <a:xfrm>
            <a:off x="2286000" y="29718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914400" y="1752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 flipH="1">
            <a:off x="2057400" y="1752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 flipH="1" flipV="1">
            <a:off x="2209800" y="2514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 flipV="1">
            <a:off x="1143000" y="2514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533400" y="12954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u="sng"/>
              <a:t>SID</a:t>
            </a:r>
          </a:p>
        </p:txBody>
      </p:sp>
      <p:sp>
        <p:nvSpPr>
          <p:cNvPr id="11302" name="Text Box 38"/>
          <p:cNvSpPr txBox="1">
            <a:spLocks noChangeArrowheads="1"/>
          </p:cNvSpPr>
          <p:nvPr/>
        </p:nvSpPr>
        <p:spPr bwMode="auto">
          <a:xfrm>
            <a:off x="2057400" y="12954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Name</a:t>
            </a:r>
          </a:p>
        </p:txBody>
      </p:sp>
      <p:sp>
        <p:nvSpPr>
          <p:cNvPr id="11303" name="Text Box 39"/>
          <p:cNvSpPr txBox="1">
            <a:spLocks noChangeArrowheads="1"/>
          </p:cNvSpPr>
          <p:nvPr/>
        </p:nvSpPr>
        <p:spPr bwMode="auto">
          <a:xfrm>
            <a:off x="457200" y="2971800"/>
            <a:ext cx="990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Major</a:t>
            </a:r>
          </a:p>
        </p:txBody>
      </p:sp>
      <p:sp>
        <p:nvSpPr>
          <p:cNvPr id="11304" name="Text Box 40"/>
          <p:cNvSpPr txBox="1">
            <a:spLocks noChangeArrowheads="1"/>
          </p:cNvSpPr>
          <p:nvPr/>
        </p:nvSpPr>
        <p:spPr bwMode="auto">
          <a:xfrm>
            <a:off x="2514600" y="3048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GPA</a:t>
            </a:r>
          </a:p>
        </p:txBody>
      </p:sp>
      <p:sp>
        <p:nvSpPr>
          <p:cNvPr id="11307" name="AutoShape 43"/>
          <p:cNvSpPr>
            <a:spLocks noChangeArrowheads="1"/>
          </p:cNvSpPr>
          <p:nvPr/>
        </p:nvSpPr>
        <p:spPr bwMode="auto">
          <a:xfrm>
            <a:off x="990600" y="3581400"/>
            <a:ext cx="1905000" cy="1143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1310" name="AutoShape 46"/>
          <p:cNvSpPr>
            <a:spLocks noChangeArrowheads="1"/>
          </p:cNvSpPr>
          <p:nvPr/>
        </p:nvSpPr>
        <p:spPr bwMode="auto">
          <a:xfrm>
            <a:off x="3733800" y="1905000"/>
            <a:ext cx="16764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1" name="Text Box 47"/>
          <p:cNvSpPr txBox="1">
            <a:spLocks noChangeArrowheads="1"/>
          </p:cNvSpPr>
          <p:nvPr/>
        </p:nvSpPr>
        <p:spPr bwMode="auto">
          <a:xfrm>
            <a:off x="4114800" y="20574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Advisor</a:t>
            </a:r>
          </a:p>
        </p:txBody>
      </p:sp>
      <p:sp>
        <p:nvSpPr>
          <p:cNvPr id="11312" name="Line 48"/>
          <p:cNvSpPr>
            <a:spLocks noChangeShapeType="1"/>
          </p:cNvSpPr>
          <p:nvPr/>
        </p:nvSpPr>
        <p:spPr bwMode="auto">
          <a:xfrm>
            <a:off x="2590800" y="2286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15" name="Rectangle 51"/>
          <p:cNvSpPr>
            <a:spLocks noChangeArrowheads="1"/>
          </p:cNvSpPr>
          <p:nvPr/>
        </p:nvSpPr>
        <p:spPr bwMode="auto">
          <a:xfrm>
            <a:off x="6553200" y="20574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6" name="Text Box 52"/>
          <p:cNvSpPr txBox="1">
            <a:spLocks noChangeArrowheads="1"/>
          </p:cNvSpPr>
          <p:nvPr/>
        </p:nvSpPr>
        <p:spPr bwMode="auto">
          <a:xfrm>
            <a:off x="6553200" y="21336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Professor</a:t>
            </a:r>
          </a:p>
        </p:txBody>
      </p:sp>
      <p:sp>
        <p:nvSpPr>
          <p:cNvPr id="11317" name="Line 53"/>
          <p:cNvSpPr>
            <a:spLocks noChangeShapeType="1"/>
          </p:cNvSpPr>
          <p:nvPr/>
        </p:nvSpPr>
        <p:spPr bwMode="auto">
          <a:xfrm>
            <a:off x="5410200" y="2286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18" name="Oval 54"/>
          <p:cNvSpPr>
            <a:spLocks noChangeArrowheads="1"/>
          </p:cNvSpPr>
          <p:nvPr/>
        </p:nvSpPr>
        <p:spPr bwMode="auto">
          <a:xfrm>
            <a:off x="5410200" y="12192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9" name="Text Box 55"/>
          <p:cNvSpPr txBox="1">
            <a:spLocks noChangeArrowheads="1"/>
          </p:cNvSpPr>
          <p:nvPr/>
        </p:nvSpPr>
        <p:spPr bwMode="auto">
          <a:xfrm>
            <a:off x="5638800" y="12954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u="sng"/>
              <a:t>SSN</a:t>
            </a:r>
          </a:p>
        </p:txBody>
      </p:sp>
      <p:sp>
        <p:nvSpPr>
          <p:cNvPr id="11322" name="Oval 58"/>
          <p:cNvSpPr>
            <a:spLocks noChangeArrowheads="1"/>
          </p:cNvSpPr>
          <p:nvPr/>
        </p:nvSpPr>
        <p:spPr bwMode="auto">
          <a:xfrm>
            <a:off x="7315200" y="1219200"/>
            <a:ext cx="10668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3" name="Text Box 59"/>
          <p:cNvSpPr txBox="1">
            <a:spLocks noChangeArrowheads="1"/>
          </p:cNvSpPr>
          <p:nvPr/>
        </p:nvSpPr>
        <p:spPr bwMode="auto">
          <a:xfrm>
            <a:off x="7467600" y="12954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Name</a:t>
            </a:r>
          </a:p>
        </p:txBody>
      </p:sp>
      <p:sp>
        <p:nvSpPr>
          <p:cNvPr id="11324" name="Oval 60"/>
          <p:cNvSpPr>
            <a:spLocks noChangeArrowheads="1"/>
          </p:cNvSpPr>
          <p:nvPr/>
        </p:nvSpPr>
        <p:spPr bwMode="auto">
          <a:xfrm>
            <a:off x="7620000" y="28194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5" name="Text Box 61"/>
          <p:cNvSpPr txBox="1">
            <a:spLocks noChangeArrowheads="1"/>
          </p:cNvSpPr>
          <p:nvPr/>
        </p:nvSpPr>
        <p:spPr bwMode="auto">
          <a:xfrm>
            <a:off x="7772400" y="28956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Dept</a:t>
            </a:r>
          </a:p>
        </p:txBody>
      </p:sp>
      <p:sp>
        <p:nvSpPr>
          <p:cNvPr id="11326" name="Line 62"/>
          <p:cNvSpPr>
            <a:spLocks noChangeShapeType="1"/>
          </p:cNvSpPr>
          <p:nvPr/>
        </p:nvSpPr>
        <p:spPr bwMode="auto">
          <a:xfrm>
            <a:off x="6172200" y="1752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27" name="Line 63"/>
          <p:cNvSpPr>
            <a:spLocks noChangeShapeType="1"/>
          </p:cNvSpPr>
          <p:nvPr/>
        </p:nvSpPr>
        <p:spPr bwMode="auto">
          <a:xfrm flipH="1">
            <a:off x="7239000" y="17526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28" name="Line 64"/>
          <p:cNvSpPr>
            <a:spLocks noChangeShapeType="1"/>
          </p:cNvSpPr>
          <p:nvPr/>
        </p:nvSpPr>
        <p:spPr bwMode="auto">
          <a:xfrm flipH="1" flipV="1">
            <a:off x="7467600" y="25146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29" name="AutoShape 65"/>
          <p:cNvSpPr>
            <a:spLocks noChangeArrowheads="1"/>
          </p:cNvSpPr>
          <p:nvPr/>
        </p:nvSpPr>
        <p:spPr bwMode="auto">
          <a:xfrm>
            <a:off x="5943600" y="3581400"/>
            <a:ext cx="1905000" cy="1143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715000" y="2362200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895600" y="2362200"/>
            <a:ext cx="33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685800"/>
          </a:xfrm>
          <a:noFill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4000" dirty="0">
                <a:solidFill>
                  <a:srgbClr val="0000FF"/>
                </a:solidFill>
              </a:rPr>
              <a:t>Representing Composite Attribute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34400" cy="2286000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 altLang="zh-TW" sz="2800" dirty="0" smtClean="0"/>
              <a:t>Each component will become the simple attribute.</a:t>
            </a:r>
          </a:p>
          <a:p>
            <a:r>
              <a:rPr lang="en-US" altLang="zh-TW" sz="2800" dirty="0" smtClean="0"/>
              <a:t>Compared to composite attribute, simple attribute improve accessibility &amp; facilitate the data quality.</a:t>
            </a:r>
          </a:p>
          <a:p>
            <a:pPr eaLnBrk="1" hangingPunct="1"/>
            <a:endParaRPr lang="en-US" altLang="zh-TW" sz="2800" dirty="0" smtClean="0"/>
          </a:p>
          <a:p>
            <a:pPr eaLnBrk="1" hangingPunct="1"/>
            <a:r>
              <a:rPr lang="en-US" altLang="zh-TW" sz="2800" dirty="0" smtClean="0"/>
              <a:t>NO column for the composite attribute itself</a:t>
            </a:r>
          </a:p>
          <a:p>
            <a:pPr eaLnBrk="1" hangingPunct="1"/>
            <a:endParaRPr lang="en-US" altLang="zh-TW" sz="2800" dirty="0" smtClean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990600" y="42672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990600" y="4343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Professor</a:t>
            </a:r>
          </a:p>
        </p:txBody>
      </p:sp>
      <p:sp>
        <p:nvSpPr>
          <p:cNvPr id="26630" name="Oval 7"/>
          <p:cNvSpPr>
            <a:spLocks noChangeArrowheads="1"/>
          </p:cNvSpPr>
          <p:nvPr/>
        </p:nvSpPr>
        <p:spPr bwMode="auto">
          <a:xfrm>
            <a:off x="609600" y="34290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6631" name="Text Box 8"/>
          <p:cNvSpPr txBox="1">
            <a:spLocks noChangeArrowheads="1"/>
          </p:cNvSpPr>
          <p:nvPr/>
        </p:nvSpPr>
        <p:spPr bwMode="auto">
          <a:xfrm>
            <a:off x="762000" y="35052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u="sng"/>
              <a:t>SSN</a:t>
            </a:r>
          </a:p>
        </p:txBody>
      </p:sp>
      <p:sp>
        <p:nvSpPr>
          <p:cNvPr id="26632" name="Oval 9"/>
          <p:cNvSpPr>
            <a:spLocks noChangeArrowheads="1"/>
          </p:cNvSpPr>
          <p:nvPr/>
        </p:nvSpPr>
        <p:spPr bwMode="auto">
          <a:xfrm>
            <a:off x="1905000" y="34290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2057400" y="35052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Name</a:t>
            </a:r>
          </a:p>
        </p:txBody>
      </p:sp>
      <p:sp>
        <p:nvSpPr>
          <p:cNvPr id="26634" name="Oval 11"/>
          <p:cNvSpPr>
            <a:spLocks noChangeArrowheads="1"/>
          </p:cNvSpPr>
          <p:nvPr/>
        </p:nvSpPr>
        <p:spPr bwMode="auto">
          <a:xfrm>
            <a:off x="2057400" y="50292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6635" name="Text Box 12"/>
          <p:cNvSpPr txBox="1">
            <a:spLocks noChangeArrowheads="1"/>
          </p:cNvSpPr>
          <p:nvPr/>
        </p:nvSpPr>
        <p:spPr bwMode="auto">
          <a:xfrm>
            <a:off x="2057400" y="51054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Address</a:t>
            </a:r>
          </a:p>
        </p:txBody>
      </p:sp>
      <p:sp>
        <p:nvSpPr>
          <p:cNvPr id="26636" name="Line 15"/>
          <p:cNvSpPr>
            <a:spLocks noChangeShapeType="1"/>
          </p:cNvSpPr>
          <p:nvPr/>
        </p:nvSpPr>
        <p:spPr bwMode="auto">
          <a:xfrm flipH="1" flipV="1">
            <a:off x="1905000" y="4724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7697" name="Group 49"/>
          <p:cNvGraphicFramePr>
            <a:graphicFrameLocks noGrp="1"/>
          </p:cNvGraphicFramePr>
          <p:nvPr/>
        </p:nvGraphicFramePr>
        <p:xfrm>
          <a:off x="3810000" y="3962400"/>
          <a:ext cx="5181600" cy="1188720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1295400"/>
                <a:gridCol w="1295400"/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Street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Dr. 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50 1</a:t>
                      </a:r>
                      <a:r>
                        <a:rPr kumimoji="1" lang="en-US" altLang="zh-TW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st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St.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Fake 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8888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Dr. Lee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 B St.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San Jose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59" name="Line 35"/>
          <p:cNvSpPr>
            <a:spLocks noChangeShapeType="1"/>
          </p:cNvSpPr>
          <p:nvPr/>
        </p:nvSpPr>
        <p:spPr bwMode="auto">
          <a:xfrm>
            <a:off x="12192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60" name="Line 36"/>
          <p:cNvSpPr>
            <a:spLocks noChangeShapeType="1"/>
          </p:cNvSpPr>
          <p:nvPr/>
        </p:nvSpPr>
        <p:spPr bwMode="auto">
          <a:xfrm flipH="1">
            <a:off x="18288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61" name="Oval 37"/>
          <p:cNvSpPr>
            <a:spLocks noChangeArrowheads="1"/>
          </p:cNvSpPr>
          <p:nvPr/>
        </p:nvSpPr>
        <p:spPr bwMode="auto">
          <a:xfrm>
            <a:off x="609600" y="59436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6662" name="Text Box 38"/>
          <p:cNvSpPr txBox="1">
            <a:spLocks noChangeArrowheads="1"/>
          </p:cNvSpPr>
          <p:nvPr/>
        </p:nvSpPr>
        <p:spPr bwMode="auto">
          <a:xfrm>
            <a:off x="762000" y="60198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Street</a:t>
            </a:r>
          </a:p>
        </p:txBody>
      </p:sp>
      <p:sp>
        <p:nvSpPr>
          <p:cNvPr id="26663" name="Oval 39"/>
          <p:cNvSpPr>
            <a:spLocks noChangeArrowheads="1"/>
          </p:cNvSpPr>
          <p:nvPr/>
        </p:nvSpPr>
        <p:spPr bwMode="auto">
          <a:xfrm>
            <a:off x="2514600" y="59436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6664" name="Text Box 40"/>
          <p:cNvSpPr txBox="1">
            <a:spLocks noChangeArrowheads="1"/>
          </p:cNvSpPr>
          <p:nvPr/>
        </p:nvSpPr>
        <p:spPr bwMode="auto">
          <a:xfrm>
            <a:off x="2667000" y="6019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u="sng"/>
              <a:t>City</a:t>
            </a:r>
          </a:p>
        </p:txBody>
      </p:sp>
      <p:sp>
        <p:nvSpPr>
          <p:cNvPr id="26665" name="Line 41"/>
          <p:cNvSpPr>
            <a:spLocks noChangeShapeType="1"/>
          </p:cNvSpPr>
          <p:nvPr/>
        </p:nvSpPr>
        <p:spPr bwMode="auto">
          <a:xfrm flipH="1">
            <a:off x="1295400" y="55626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66" name="Line 42"/>
          <p:cNvSpPr>
            <a:spLocks noChangeShapeType="1"/>
          </p:cNvSpPr>
          <p:nvPr/>
        </p:nvSpPr>
        <p:spPr bwMode="auto">
          <a:xfrm>
            <a:off x="2819400" y="55626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67" name="AutoShape 50"/>
          <p:cNvSpPr>
            <a:spLocks noChangeArrowheads="1"/>
          </p:cNvSpPr>
          <p:nvPr/>
        </p:nvSpPr>
        <p:spPr bwMode="auto">
          <a:xfrm>
            <a:off x="2819400" y="42672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315200" cy="457200"/>
          </a:xfrm>
          <a:noFill/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4000" dirty="0" smtClean="0">
                <a:solidFill>
                  <a:srgbClr val="0000FF"/>
                </a:solidFill>
              </a:rPr>
              <a:t>Representing </a:t>
            </a:r>
            <a:r>
              <a:rPr lang="en-US" altLang="zh-TW" sz="4000" dirty="0" err="1" smtClean="0">
                <a:solidFill>
                  <a:srgbClr val="0000FF"/>
                </a:solidFill>
              </a:rPr>
              <a:t>Multivalue</a:t>
            </a:r>
            <a:r>
              <a:rPr lang="en-US" altLang="zh-TW" sz="4000" dirty="0" smtClean="0">
                <a:solidFill>
                  <a:srgbClr val="0000FF"/>
                </a:solidFill>
              </a:rPr>
              <a:t> </a:t>
            </a:r>
            <a:r>
              <a:rPr lang="en-US" altLang="zh-TW" sz="4000" dirty="0">
                <a:solidFill>
                  <a:srgbClr val="0000FF"/>
                </a:solidFill>
              </a:rPr>
              <a:t>attribute</a:t>
            </a:r>
          </a:p>
        </p:txBody>
      </p:sp>
      <p:graphicFrame>
        <p:nvGraphicFramePr>
          <p:cNvPr id="29791" name="Group 95"/>
          <p:cNvGraphicFramePr>
            <a:graphicFrameLocks noGrp="1"/>
          </p:cNvGraphicFramePr>
          <p:nvPr>
            <p:ph sz="half" idx="1"/>
          </p:nvPr>
        </p:nvGraphicFramePr>
        <p:xfrm>
          <a:off x="228600" y="5029200"/>
          <a:ext cx="3886200" cy="1188720"/>
        </p:xfrm>
        <a:graphic>
          <a:graphicData uri="http://schemas.openxmlformats.org/drawingml/2006/table">
            <a:tbl>
              <a:tblPr/>
              <a:tblGrid>
                <a:gridCol w="971550"/>
                <a:gridCol w="971550"/>
                <a:gridCol w="971550"/>
                <a:gridCol w="97155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Major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1234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5678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Homer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1295400" y="32004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1219200" y="3276600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 err="1" smtClean="0"/>
              <a:t>Phd_stud</a:t>
            </a:r>
            <a:endParaRPr lang="en-US" altLang="zh-TW" dirty="0"/>
          </a:p>
        </p:txBody>
      </p:sp>
      <p:sp>
        <p:nvSpPr>
          <p:cNvPr id="27675" name="Oval 27"/>
          <p:cNvSpPr>
            <a:spLocks noChangeArrowheads="1"/>
          </p:cNvSpPr>
          <p:nvPr/>
        </p:nvSpPr>
        <p:spPr bwMode="auto">
          <a:xfrm>
            <a:off x="2133600" y="22098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7676" name="Oval 28"/>
          <p:cNvSpPr>
            <a:spLocks noChangeArrowheads="1"/>
          </p:cNvSpPr>
          <p:nvPr/>
        </p:nvSpPr>
        <p:spPr bwMode="auto">
          <a:xfrm>
            <a:off x="228600" y="22098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7677" name="Oval 29"/>
          <p:cNvSpPr>
            <a:spLocks noChangeArrowheads="1"/>
          </p:cNvSpPr>
          <p:nvPr/>
        </p:nvSpPr>
        <p:spPr bwMode="auto">
          <a:xfrm>
            <a:off x="152400" y="38862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7678" name="Oval 30"/>
          <p:cNvSpPr>
            <a:spLocks noChangeArrowheads="1"/>
          </p:cNvSpPr>
          <p:nvPr/>
        </p:nvSpPr>
        <p:spPr bwMode="auto">
          <a:xfrm>
            <a:off x="2362200" y="38862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7679" name="Line 31"/>
          <p:cNvSpPr>
            <a:spLocks noChangeShapeType="1"/>
          </p:cNvSpPr>
          <p:nvPr/>
        </p:nvSpPr>
        <p:spPr bwMode="auto">
          <a:xfrm>
            <a:off x="914400" y="2743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80" name="Line 32"/>
          <p:cNvSpPr>
            <a:spLocks noChangeShapeType="1"/>
          </p:cNvSpPr>
          <p:nvPr/>
        </p:nvSpPr>
        <p:spPr bwMode="auto">
          <a:xfrm flipH="1">
            <a:off x="1981200" y="2743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81" name="Line 33"/>
          <p:cNvSpPr>
            <a:spLocks noChangeShapeType="1"/>
          </p:cNvSpPr>
          <p:nvPr/>
        </p:nvSpPr>
        <p:spPr bwMode="auto">
          <a:xfrm flipH="1" flipV="1">
            <a:off x="2438400" y="3505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82" name="Line 34"/>
          <p:cNvSpPr>
            <a:spLocks noChangeShapeType="1"/>
          </p:cNvSpPr>
          <p:nvPr/>
        </p:nvSpPr>
        <p:spPr bwMode="auto">
          <a:xfrm flipV="1">
            <a:off x="685800" y="35052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83" name="Text Box 35"/>
          <p:cNvSpPr txBox="1">
            <a:spLocks noChangeArrowheads="1"/>
          </p:cNvSpPr>
          <p:nvPr/>
        </p:nvSpPr>
        <p:spPr bwMode="auto">
          <a:xfrm>
            <a:off x="381000" y="22860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u="sng" dirty="0"/>
              <a:t>SID</a:t>
            </a:r>
          </a:p>
        </p:txBody>
      </p:sp>
      <p:sp>
        <p:nvSpPr>
          <p:cNvPr id="27684" name="Text Box 36"/>
          <p:cNvSpPr txBox="1">
            <a:spLocks noChangeArrowheads="1"/>
          </p:cNvSpPr>
          <p:nvPr/>
        </p:nvSpPr>
        <p:spPr bwMode="auto">
          <a:xfrm>
            <a:off x="2286000" y="22860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Name</a:t>
            </a:r>
          </a:p>
        </p:txBody>
      </p:sp>
      <p:sp>
        <p:nvSpPr>
          <p:cNvPr id="27685" name="Text Box 37"/>
          <p:cNvSpPr txBox="1">
            <a:spLocks noChangeArrowheads="1"/>
          </p:cNvSpPr>
          <p:nvPr/>
        </p:nvSpPr>
        <p:spPr bwMode="auto">
          <a:xfrm>
            <a:off x="304800" y="39624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Major</a:t>
            </a:r>
          </a:p>
        </p:txBody>
      </p:sp>
      <p:sp>
        <p:nvSpPr>
          <p:cNvPr id="27686" name="Text Box 38"/>
          <p:cNvSpPr txBox="1">
            <a:spLocks noChangeArrowheads="1"/>
          </p:cNvSpPr>
          <p:nvPr/>
        </p:nvSpPr>
        <p:spPr bwMode="auto">
          <a:xfrm>
            <a:off x="2590800" y="3962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GPA</a:t>
            </a:r>
          </a:p>
        </p:txBody>
      </p:sp>
      <p:sp>
        <p:nvSpPr>
          <p:cNvPr id="27687" name="AutoShape 39"/>
          <p:cNvSpPr>
            <a:spLocks noChangeArrowheads="1"/>
          </p:cNvSpPr>
          <p:nvPr/>
        </p:nvSpPr>
        <p:spPr bwMode="auto">
          <a:xfrm>
            <a:off x="1295400" y="3962400"/>
            <a:ext cx="1066800" cy="914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IN"/>
          </a:p>
        </p:txBody>
      </p:sp>
      <p:sp>
        <p:nvSpPr>
          <p:cNvPr id="27688" name="AutoShape 55"/>
          <p:cNvSpPr>
            <a:spLocks noChangeArrowheads="1"/>
          </p:cNvSpPr>
          <p:nvPr/>
        </p:nvSpPr>
        <p:spPr bwMode="auto">
          <a:xfrm>
            <a:off x="4800600" y="3733800"/>
            <a:ext cx="838200" cy="609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IN"/>
          </a:p>
        </p:txBody>
      </p:sp>
      <p:graphicFrame>
        <p:nvGraphicFramePr>
          <p:cNvPr id="29789" name="Group 93"/>
          <p:cNvGraphicFramePr>
            <a:graphicFrameLocks noGrp="1"/>
          </p:cNvGraphicFramePr>
          <p:nvPr>
            <p:ph sz="half" idx="2"/>
          </p:nvPr>
        </p:nvGraphicFramePr>
        <p:xfrm>
          <a:off x="4876800" y="4343400"/>
          <a:ext cx="2590800" cy="2377440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</a:tblGrid>
              <a:tr h="345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Stud_SID</a:t>
                      </a:r>
                      <a:endParaRPr kumimoji="1" lang="en-US" altLang="zh-TW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Children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1234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Johnson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1234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5678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Bart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5678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Lisa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5678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Maggie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12" name="Oval 76"/>
          <p:cNvSpPr>
            <a:spLocks noChangeArrowheads="1"/>
          </p:cNvSpPr>
          <p:nvPr/>
        </p:nvSpPr>
        <p:spPr bwMode="auto">
          <a:xfrm>
            <a:off x="4627418" y="2923308"/>
            <a:ext cx="1274618" cy="63730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7713" name="Oval 74"/>
          <p:cNvSpPr>
            <a:spLocks noChangeArrowheads="1"/>
          </p:cNvSpPr>
          <p:nvPr/>
        </p:nvSpPr>
        <p:spPr bwMode="auto">
          <a:xfrm flipV="1">
            <a:off x="4724400" y="29718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7714" name="Text Box 75"/>
          <p:cNvSpPr txBox="1">
            <a:spLocks noChangeArrowheads="1"/>
          </p:cNvSpPr>
          <p:nvPr/>
        </p:nvSpPr>
        <p:spPr bwMode="auto">
          <a:xfrm>
            <a:off x="4648200" y="30480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 smtClean="0"/>
              <a:t> Children</a:t>
            </a:r>
            <a:endParaRPr lang="en-US" altLang="zh-TW" dirty="0"/>
          </a:p>
        </p:txBody>
      </p:sp>
      <p:sp>
        <p:nvSpPr>
          <p:cNvPr id="27715" name="Line 77"/>
          <p:cNvSpPr>
            <a:spLocks noChangeShapeType="1"/>
          </p:cNvSpPr>
          <p:nvPr/>
        </p:nvSpPr>
        <p:spPr bwMode="auto">
          <a:xfrm flipH="1">
            <a:off x="2438400" y="3352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16" name="Text Box 96"/>
          <p:cNvSpPr txBox="1">
            <a:spLocks noChangeArrowheads="1"/>
          </p:cNvSpPr>
          <p:nvPr/>
        </p:nvSpPr>
        <p:spPr bwMode="auto">
          <a:xfrm>
            <a:off x="6172200" y="3048000"/>
            <a:ext cx="2743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The primary key for this table is </a:t>
            </a:r>
            <a:r>
              <a:rPr lang="en-US" altLang="zh-TW" dirty="0" err="1"/>
              <a:t>Student_SID</a:t>
            </a:r>
            <a:r>
              <a:rPr lang="en-US" altLang="zh-TW" dirty="0"/>
              <a:t> + Children, the union of all attributes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57200" y="685800"/>
            <a:ext cx="8077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600" indent="-609600">
              <a:buFont typeface="Wingdings" pitchFamily="2" charset="2"/>
              <a:buChar char="§"/>
              <a:defRPr/>
            </a:pPr>
            <a:r>
              <a:rPr lang="en-US" dirty="0" smtClean="0"/>
              <a:t>Two new relations are created. </a:t>
            </a:r>
          </a:p>
          <a:p>
            <a:pPr marL="609600" indent="-609600">
              <a:buFont typeface="Wingdings" pitchFamily="2" charset="2"/>
              <a:buChar char="§"/>
              <a:defRPr/>
            </a:pPr>
            <a:r>
              <a:rPr lang="en-US" dirty="0" smtClean="0"/>
              <a:t>First will contain all attribute except </a:t>
            </a:r>
            <a:r>
              <a:rPr lang="en-US" dirty="0" err="1" smtClean="0"/>
              <a:t>multivalued</a:t>
            </a:r>
            <a:r>
              <a:rPr lang="en-US" dirty="0" smtClean="0"/>
              <a:t>. </a:t>
            </a:r>
          </a:p>
          <a:p>
            <a:pPr marL="609600" indent="-609600">
              <a:buFont typeface="Wingdings" pitchFamily="2" charset="2"/>
              <a:buChar char="§"/>
              <a:defRPr/>
            </a:pPr>
            <a:r>
              <a:rPr lang="en-US" dirty="0" smtClean="0"/>
              <a:t>Second will contain two attribute </a:t>
            </a:r>
            <a:r>
              <a:rPr lang="en-US" dirty="0" err="1" smtClean="0"/>
              <a:t>Pk</a:t>
            </a:r>
            <a:r>
              <a:rPr lang="en-US" dirty="0" smtClean="0"/>
              <a:t> of first and </a:t>
            </a:r>
            <a:r>
              <a:rPr lang="en-US" dirty="0" err="1" smtClean="0"/>
              <a:t>multivalued</a:t>
            </a:r>
            <a:r>
              <a:rPr lang="en-US" dirty="0" smtClean="0"/>
              <a:t> attribute.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solidFill>
                  <a:srgbClr val="0000FF"/>
                </a:solidFill>
              </a:rPr>
              <a:t>Representation of Weak Entity Set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altLang="zh-TW" dirty="0"/>
              <a:t>Weak Entity Set Cannot exists alone</a:t>
            </a:r>
          </a:p>
          <a:p>
            <a:r>
              <a:rPr lang="en-US" altLang="zh-TW" dirty="0"/>
              <a:t>To build a table/schema for weak entity set</a:t>
            </a:r>
            <a:r>
              <a:rPr lang="en-US" altLang="zh-TW" sz="2800" dirty="0"/>
              <a:t> </a:t>
            </a:r>
          </a:p>
          <a:p>
            <a:pPr lvl="1"/>
            <a:r>
              <a:rPr lang="en-US" altLang="zh-TW" sz="2400" dirty="0"/>
              <a:t>Construct a table with one column for each attribute in the weak entity set</a:t>
            </a:r>
          </a:p>
          <a:p>
            <a:pPr lvl="1"/>
            <a:r>
              <a:rPr lang="en-US" altLang="zh-TW" sz="2400" dirty="0"/>
              <a:t>Remember to include discriminator</a:t>
            </a:r>
          </a:p>
          <a:p>
            <a:pPr lvl="1"/>
            <a:r>
              <a:rPr lang="en-US" altLang="zh-TW" sz="2400" dirty="0"/>
              <a:t>Augment one extra column on the right side of the table, </a:t>
            </a:r>
            <a:r>
              <a:rPr lang="en-US" altLang="zh-TW" sz="2400" dirty="0">
                <a:solidFill>
                  <a:srgbClr val="FF0000"/>
                </a:solidFill>
              </a:rPr>
              <a:t>put in there the primary key of the Strong Entity Set </a:t>
            </a:r>
            <a:r>
              <a:rPr lang="en-US" altLang="zh-TW" sz="2400" dirty="0"/>
              <a:t>(the entity set that the weak entity set is depending on)</a:t>
            </a:r>
          </a:p>
          <a:p>
            <a:pPr lvl="1"/>
            <a:r>
              <a:rPr lang="en-US" altLang="zh-TW" sz="2400" i="1" dirty="0"/>
              <a:t>Primary Key of the weak entity set = Discriminator + foreign </a:t>
            </a:r>
            <a:r>
              <a:rPr lang="en-US" altLang="zh-TW" sz="2400" i="1" dirty="0" smtClean="0"/>
              <a:t>key(</a:t>
            </a:r>
            <a:r>
              <a:rPr lang="en-US" altLang="zh-TW" dirty="0" smtClean="0"/>
              <a:t>primary key of the Strong Entity Set</a:t>
            </a:r>
            <a:r>
              <a:rPr lang="en-US" altLang="zh-TW" sz="2400" i="1" dirty="0" smtClean="0"/>
              <a:t>)</a:t>
            </a:r>
            <a:endParaRPr lang="en-US" altLang="zh-TW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  <a:noFill/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Example – Weak Entity Set</a:t>
            </a:r>
          </a:p>
        </p:txBody>
      </p:sp>
      <p:graphicFrame>
        <p:nvGraphicFramePr>
          <p:cNvPr id="15444" name="Group 84"/>
          <p:cNvGraphicFramePr>
            <a:graphicFrameLocks noGrp="1"/>
          </p:cNvGraphicFramePr>
          <p:nvPr>
            <p:ph sz="half" idx="1"/>
          </p:nvPr>
        </p:nvGraphicFramePr>
        <p:xfrm>
          <a:off x="3810000" y="4724400"/>
          <a:ext cx="4876800" cy="1188720"/>
        </p:xfrm>
        <a:graphic>
          <a:graphicData uri="http://schemas.openxmlformats.org/drawingml/2006/table">
            <a:tbl>
              <a:tblPr/>
              <a:tblGrid>
                <a:gridCol w="1625600"/>
                <a:gridCol w="1625600"/>
                <a:gridCol w="16256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Parent_SID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Bart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Lisa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5678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1447800" y="20574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1371600" y="2133600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 err="1" smtClean="0"/>
              <a:t>Phd_Stud</a:t>
            </a:r>
            <a:endParaRPr lang="en-US" altLang="zh-TW" dirty="0"/>
          </a:p>
        </p:txBody>
      </p:sp>
      <p:sp>
        <p:nvSpPr>
          <p:cNvPr id="15387" name="Oval 27"/>
          <p:cNvSpPr>
            <a:spLocks noChangeArrowheads="1"/>
          </p:cNvSpPr>
          <p:nvPr/>
        </p:nvSpPr>
        <p:spPr bwMode="auto">
          <a:xfrm>
            <a:off x="1905000" y="12192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Oval 28"/>
          <p:cNvSpPr>
            <a:spLocks noChangeArrowheads="1"/>
          </p:cNvSpPr>
          <p:nvPr/>
        </p:nvSpPr>
        <p:spPr bwMode="auto">
          <a:xfrm>
            <a:off x="304800" y="12192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Oval 29"/>
          <p:cNvSpPr>
            <a:spLocks noChangeArrowheads="1"/>
          </p:cNvSpPr>
          <p:nvPr/>
        </p:nvSpPr>
        <p:spPr bwMode="auto">
          <a:xfrm>
            <a:off x="304800" y="28956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Oval 30"/>
          <p:cNvSpPr>
            <a:spLocks noChangeArrowheads="1"/>
          </p:cNvSpPr>
          <p:nvPr/>
        </p:nvSpPr>
        <p:spPr bwMode="auto">
          <a:xfrm>
            <a:off x="2286000" y="29718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Line 31"/>
          <p:cNvSpPr>
            <a:spLocks noChangeShapeType="1"/>
          </p:cNvSpPr>
          <p:nvPr/>
        </p:nvSpPr>
        <p:spPr bwMode="auto">
          <a:xfrm>
            <a:off x="914400" y="1752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92" name="Line 32"/>
          <p:cNvSpPr>
            <a:spLocks noChangeShapeType="1"/>
          </p:cNvSpPr>
          <p:nvPr/>
        </p:nvSpPr>
        <p:spPr bwMode="auto">
          <a:xfrm flipH="1">
            <a:off x="2057400" y="1752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93" name="Line 33"/>
          <p:cNvSpPr>
            <a:spLocks noChangeShapeType="1"/>
          </p:cNvSpPr>
          <p:nvPr/>
        </p:nvSpPr>
        <p:spPr bwMode="auto">
          <a:xfrm flipH="1" flipV="1">
            <a:off x="2209800" y="2514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94" name="Line 34"/>
          <p:cNvSpPr>
            <a:spLocks noChangeShapeType="1"/>
          </p:cNvSpPr>
          <p:nvPr/>
        </p:nvSpPr>
        <p:spPr bwMode="auto">
          <a:xfrm flipV="1">
            <a:off x="1143000" y="2514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95" name="Text Box 35"/>
          <p:cNvSpPr txBox="1">
            <a:spLocks noChangeArrowheads="1"/>
          </p:cNvSpPr>
          <p:nvPr/>
        </p:nvSpPr>
        <p:spPr bwMode="auto">
          <a:xfrm>
            <a:off x="533400" y="12954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u="sng"/>
              <a:t>SID</a:t>
            </a:r>
          </a:p>
        </p:txBody>
      </p:sp>
      <p:sp>
        <p:nvSpPr>
          <p:cNvPr id="15396" name="Text Box 36"/>
          <p:cNvSpPr txBox="1">
            <a:spLocks noChangeArrowheads="1"/>
          </p:cNvSpPr>
          <p:nvPr/>
        </p:nvSpPr>
        <p:spPr bwMode="auto">
          <a:xfrm>
            <a:off x="2057400" y="12954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Name</a:t>
            </a:r>
          </a:p>
        </p:txBody>
      </p:sp>
      <p:sp>
        <p:nvSpPr>
          <p:cNvPr id="15397" name="Text Box 37"/>
          <p:cNvSpPr txBox="1">
            <a:spLocks noChangeArrowheads="1"/>
          </p:cNvSpPr>
          <p:nvPr/>
        </p:nvSpPr>
        <p:spPr bwMode="auto">
          <a:xfrm>
            <a:off x="304800" y="29718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 smtClean="0"/>
              <a:t>  Major   </a:t>
            </a:r>
            <a:endParaRPr lang="en-US" altLang="zh-TW" dirty="0"/>
          </a:p>
        </p:txBody>
      </p:sp>
      <p:sp>
        <p:nvSpPr>
          <p:cNvPr id="15398" name="Text Box 38"/>
          <p:cNvSpPr txBox="1">
            <a:spLocks noChangeArrowheads="1"/>
          </p:cNvSpPr>
          <p:nvPr/>
        </p:nvSpPr>
        <p:spPr bwMode="auto">
          <a:xfrm>
            <a:off x="2514600" y="3048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GPA</a:t>
            </a:r>
          </a:p>
        </p:txBody>
      </p:sp>
      <p:sp>
        <p:nvSpPr>
          <p:cNvPr id="15400" name="AutoShape 40"/>
          <p:cNvSpPr>
            <a:spLocks noChangeArrowheads="1"/>
          </p:cNvSpPr>
          <p:nvPr/>
        </p:nvSpPr>
        <p:spPr bwMode="auto">
          <a:xfrm>
            <a:off x="3733800" y="1905000"/>
            <a:ext cx="16764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3" name="Rectangle 43"/>
          <p:cNvSpPr>
            <a:spLocks noChangeArrowheads="1"/>
          </p:cNvSpPr>
          <p:nvPr/>
        </p:nvSpPr>
        <p:spPr bwMode="auto">
          <a:xfrm>
            <a:off x="6553200" y="20574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8" name="Oval 48"/>
          <p:cNvSpPr>
            <a:spLocks noChangeArrowheads="1"/>
          </p:cNvSpPr>
          <p:nvPr/>
        </p:nvSpPr>
        <p:spPr bwMode="auto">
          <a:xfrm>
            <a:off x="7315200" y="12192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9" name="Text Box 49"/>
          <p:cNvSpPr txBox="1">
            <a:spLocks noChangeArrowheads="1"/>
          </p:cNvSpPr>
          <p:nvPr/>
        </p:nvSpPr>
        <p:spPr bwMode="auto">
          <a:xfrm>
            <a:off x="7467600" y="12954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Name</a:t>
            </a:r>
          </a:p>
        </p:txBody>
      </p:sp>
      <p:sp>
        <p:nvSpPr>
          <p:cNvPr id="15410" name="Oval 50"/>
          <p:cNvSpPr>
            <a:spLocks noChangeArrowheads="1"/>
          </p:cNvSpPr>
          <p:nvPr/>
        </p:nvSpPr>
        <p:spPr bwMode="auto">
          <a:xfrm>
            <a:off x="5486400" y="10668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1" name="Text Box 51"/>
          <p:cNvSpPr txBox="1">
            <a:spLocks noChangeArrowheads="1"/>
          </p:cNvSpPr>
          <p:nvPr/>
        </p:nvSpPr>
        <p:spPr bwMode="auto">
          <a:xfrm>
            <a:off x="5638800" y="11430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Age</a:t>
            </a:r>
          </a:p>
        </p:txBody>
      </p:sp>
      <p:sp>
        <p:nvSpPr>
          <p:cNvPr id="15413" name="Line 53"/>
          <p:cNvSpPr>
            <a:spLocks noChangeShapeType="1"/>
          </p:cNvSpPr>
          <p:nvPr/>
        </p:nvSpPr>
        <p:spPr bwMode="auto">
          <a:xfrm flipH="1">
            <a:off x="7239000" y="17526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15" name="AutoShape 55"/>
          <p:cNvSpPr>
            <a:spLocks noChangeArrowheads="1"/>
          </p:cNvSpPr>
          <p:nvPr/>
        </p:nvSpPr>
        <p:spPr bwMode="auto">
          <a:xfrm>
            <a:off x="5943600" y="3200400"/>
            <a:ext cx="1905000" cy="1143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5435" name="Line 75"/>
          <p:cNvSpPr>
            <a:spLocks noChangeShapeType="1"/>
          </p:cNvSpPr>
          <p:nvPr/>
        </p:nvSpPr>
        <p:spPr bwMode="auto">
          <a:xfrm>
            <a:off x="5257800" y="2209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6" name="Line 76"/>
          <p:cNvSpPr>
            <a:spLocks noChangeShapeType="1"/>
          </p:cNvSpPr>
          <p:nvPr/>
        </p:nvSpPr>
        <p:spPr bwMode="auto">
          <a:xfrm>
            <a:off x="5257800" y="2362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7" name="Line 77"/>
          <p:cNvSpPr>
            <a:spLocks noChangeShapeType="1"/>
          </p:cNvSpPr>
          <p:nvPr/>
        </p:nvSpPr>
        <p:spPr bwMode="auto">
          <a:xfrm>
            <a:off x="7543800" y="1600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8" name="Line 78"/>
          <p:cNvSpPr>
            <a:spLocks noChangeShapeType="1"/>
          </p:cNvSpPr>
          <p:nvPr/>
        </p:nvSpPr>
        <p:spPr bwMode="auto">
          <a:xfrm>
            <a:off x="6477000" y="1447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9" name="Line 79"/>
          <p:cNvSpPr>
            <a:spLocks noChangeShapeType="1"/>
          </p:cNvSpPr>
          <p:nvPr/>
        </p:nvSpPr>
        <p:spPr bwMode="auto">
          <a:xfrm flipH="1">
            <a:off x="2590800" y="2286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5" name="Rectangle 85"/>
          <p:cNvSpPr>
            <a:spLocks noChangeArrowheads="1"/>
          </p:cNvSpPr>
          <p:nvPr/>
        </p:nvSpPr>
        <p:spPr bwMode="auto">
          <a:xfrm>
            <a:off x="6629400" y="2133600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4" name="Text Box 44"/>
          <p:cNvSpPr txBox="1">
            <a:spLocks noChangeArrowheads="1"/>
          </p:cNvSpPr>
          <p:nvPr/>
        </p:nvSpPr>
        <p:spPr bwMode="auto">
          <a:xfrm>
            <a:off x="6629400" y="21336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Children</a:t>
            </a:r>
          </a:p>
        </p:txBody>
      </p:sp>
      <p:sp>
        <p:nvSpPr>
          <p:cNvPr id="15446" name="AutoShape 86"/>
          <p:cNvSpPr>
            <a:spLocks noChangeArrowheads="1"/>
          </p:cNvSpPr>
          <p:nvPr/>
        </p:nvSpPr>
        <p:spPr bwMode="auto">
          <a:xfrm>
            <a:off x="3886200" y="1981200"/>
            <a:ext cx="1371600" cy="6096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1" name="Text Box 41"/>
          <p:cNvSpPr txBox="1">
            <a:spLocks noChangeArrowheads="1"/>
          </p:cNvSpPr>
          <p:nvPr/>
        </p:nvSpPr>
        <p:spPr bwMode="auto">
          <a:xfrm>
            <a:off x="4191000" y="21336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owns</a:t>
            </a:r>
          </a:p>
        </p:txBody>
      </p:sp>
      <p:sp>
        <p:nvSpPr>
          <p:cNvPr id="15447" name="Text Box 87"/>
          <p:cNvSpPr txBox="1">
            <a:spLocks noChangeArrowheads="1"/>
          </p:cNvSpPr>
          <p:nvPr/>
        </p:nvSpPr>
        <p:spPr bwMode="auto">
          <a:xfrm>
            <a:off x="381000" y="6172200"/>
            <a:ext cx="830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* Primary key of </a:t>
            </a:r>
            <a:r>
              <a:rPr lang="en-US" altLang="zh-TW" i="1"/>
              <a:t>Children</a:t>
            </a:r>
            <a:r>
              <a:rPr lang="en-US" altLang="zh-TW"/>
              <a:t> is </a:t>
            </a:r>
            <a:r>
              <a:rPr lang="en-US" altLang="zh-TW" i="1"/>
              <a:t>Parent_SID</a:t>
            </a:r>
            <a:r>
              <a:rPr lang="en-US" altLang="zh-TW"/>
              <a:t> + </a:t>
            </a:r>
            <a:r>
              <a:rPr lang="en-US" altLang="zh-TW" i="1"/>
              <a:t>Name</a:t>
            </a:r>
            <a:r>
              <a:rPr lang="en-US" altLang="zh-TW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852</TotalTime>
  <Words>1474</Words>
  <Application>Microsoft Office PowerPoint</Application>
  <PresentationFormat>On-screen Show (4:3)</PresentationFormat>
  <Paragraphs>467</Paragraphs>
  <Slides>35</Slides>
  <Notes>4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Flow</vt:lpstr>
      <vt:lpstr>Mapping of ER-diagram to Relational Schema </vt:lpstr>
      <vt:lpstr>  Outline</vt:lpstr>
      <vt:lpstr>Specifying Constraints in Data Models</vt:lpstr>
      <vt:lpstr>PowerPoint Presentation</vt:lpstr>
      <vt:lpstr>PowerPoint Presentation</vt:lpstr>
      <vt:lpstr>Representing Composite Attribute</vt:lpstr>
      <vt:lpstr>Representing Multivalue attribute</vt:lpstr>
      <vt:lpstr>Representation of Weak Entity Set</vt:lpstr>
      <vt:lpstr>Example – Weak Entity Set</vt:lpstr>
      <vt:lpstr>Representation of Relationship Set</vt:lpstr>
      <vt:lpstr>Representing Relationship Set </vt:lpstr>
      <vt:lpstr>Example – One-to-One Relationship Set</vt:lpstr>
      <vt:lpstr>PowerPoint Presentation</vt:lpstr>
      <vt:lpstr>Translating ER Diagrams </vt:lpstr>
      <vt:lpstr>PowerPoint Presentation</vt:lpstr>
      <vt:lpstr>Example – One-to-One Relationship Set</vt:lpstr>
      <vt:lpstr>PowerPoint Presentation</vt:lpstr>
      <vt:lpstr>Example – Many-to-One Relationship Set</vt:lpstr>
      <vt:lpstr>PowerPoint Presentation</vt:lpstr>
      <vt:lpstr>Representing Relationship Set N-ary Relationship</vt:lpstr>
      <vt:lpstr>Example – N-ary Relationship Set</vt:lpstr>
      <vt:lpstr> Ternary relationship types. (a) The SUPPLY relationship. </vt:lpstr>
      <vt:lpstr> Mapping Identifying Relationship</vt:lpstr>
      <vt:lpstr>Mapping EER Model Constructs to Relations</vt:lpstr>
      <vt:lpstr>Example</vt:lpstr>
      <vt:lpstr>PowerPoint Presentation</vt:lpstr>
      <vt:lpstr>Example</vt:lpstr>
      <vt:lpstr>Union Type</vt:lpstr>
      <vt:lpstr>Example</vt:lpstr>
      <vt:lpstr>Solution</vt:lpstr>
      <vt:lpstr> Summary of Mapping constructs and constraints</vt:lpstr>
      <vt:lpstr>Relational Model: Summary</vt:lpstr>
      <vt:lpstr> Draw ER diagram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aditi</dc:creator>
  <cp:lastModifiedBy>SangeetaPC</cp:lastModifiedBy>
  <cp:revision>253</cp:revision>
  <dcterms:created xsi:type="dcterms:W3CDTF">2013-08-15T12:49:03Z</dcterms:created>
  <dcterms:modified xsi:type="dcterms:W3CDTF">2018-09-14T04:07:06Z</dcterms:modified>
</cp:coreProperties>
</file>