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84" r:id="rId3"/>
    <p:sldId id="285" r:id="rId4"/>
    <p:sldId id="286" r:id="rId5"/>
    <p:sldId id="287" r:id="rId6"/>
    <p:sldId id="288" r:id="rId7"/>
    <p:sldId id="340" r:id="rId8"/>
    <p:sldId id="319" r:id="rId9"/>
    <p:sldId id="341" r:id="rId10"/>
    <p:sldId id="320" r:id="rId11"/>
    <p:sldId id="321" r:id="rId12"/>
    <p:sldId id="342" r:id="rId13"/>
    <p:sldId id="343" r:id="rId14"/>
    <p:sldId id="323" r:id="rId15"/>
    <p:sldId id="324" r:id="rId16"/>
    <p:sldId id="325" r:id="rId17"/>
    <p:sldId id="326" r:id="rId18"/>
    <p:sldId id="327" r:id="rId19"/>
    <p:sldId id="328" r:id="rId20"/>
    <p:sldId id="329" r:id="rId21"/>
    <p:sldId id="330" r:id="rId22"/>
    <p:sldId id="344" r:id="rId23"/>
    <p:sldId id="332" r:id="rId24"/>
    <p:sldId id="333" r:id="rId25"/>
    <p:sldId id="334" r:id="rId26"/>
    <p:sldId id="335" r:id="rId27"/>
    <p:sldId id="346" r:id="rId28"/>
    <p:sldId id="347" r:id="rId29"/>
    <p:sldId id="345" r:id="rId30"/>
    <p:sldId id="348" r:id="rId31"/>
    <p:sldId id="317" r:id="rId32"/>
    <p:sldId id="336" r:id="rId33"/>
    <p:sldId id="337" r:id="rId34"/>
    <p:sldId id="338" r:id="rId35"/>
    <p:sldId id="339" r:id="rId36"/>
    <p:sldId id="318" r:id="rId37"/>
    <p:sldId id="257" r:id="rId38"/>
    <p:sldId id="258" r:id="rId39"/>
    <p:sldId id="259" r:id="rId40"/>
    <p:sldId id="260" r:id="rId41"/>
    <p:sldId id="261" r:id="rId42"/>
    <p:sldId id="262" r:id="rId43"/>
    <p:sldId id="353" r:id="rId44"/>
    <p:sldId id="263" r:id="rId45"/>
    <p:sldId id="264" r:id="rId46"/>
    <p:sldId id="265" r:id="rId47"/>
    <p:sldId id="266" r:id="rId48"/>
    <p:sldId id="267" r:id="rId49"/>
    <p:sldId id="362" r:id="rId50"/>
    <p:sldId id="270" r:id="rId51"/>
    <p:sldId id="272" r:id="rId52"/>
    <p:sldId id="273" r:id="rId53"/>
    <p:sldId id="381" r:id="rId54"/>
    <p:sldId id="275" r:id="rId55"/>
    <p:sldId id="276" r:id="rId56"/>
    <p:sldId id="365" r:id="rId57"/>
    <p:sldId id="366" r:id="rId58"/>
    <p:sldId id="274" r:id="rId59"/>
    <p:sldId id="382" r:id="rId60"/>
    <p:sldId id="376" r:id="rId61"/>
    <p:sldId id="383" r:id="rId62"/>
    <p:sldId id="377" r:id="rId63"/>
    <p:sldId id="384" r:id="rId64"/>
    <p:sldId id="378" r:id="rId65"/>
    <p:sldId id="385" r:id="rId66"/>
    <p:sldId id="379" r:id="rId67"/>
    <p:sldId id="380" r:id="rId68"/>
    <p:sldId id="386" r:id="rId69"/>
    <p:sldId id="387" r:id="rId70"/>
    <p:sldId id="388" r:id="rId71"/>
    <p:sldId id="389" r:id="rId72"/>
    <p:sldId id="390" r:id="rId73"/>
    <p:sldId id="391" r:id="rId74"/>
    <p:sldId id="392" r:id="rId75"/>
    <p:sldId id="393" r:id="rId76"/>
    <p:sldId id="394" r:id="rId77"/>
    <p:sldId id="363" r:id="rId78"/>
    <p:sldId id="277" r:id="rId79"/>
    <p:sldId id="278" r:id="rId80"/>
    <p:sldId id="279" r:id="rId81"/>
    <p:sldId id="280" r:id="rId82"/>
    <p:sldId id="282" r:id="rId83"/>
    <p:sldId id="395" r:id="rId84"/>
    <p:sldId id="396" r:id="rId85"/>
    <p:sldId id="354" r:id="rId86"/>
    <p:sldId id="355" r:id="rId87"/>
    <p:sldId id="397"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03" autoAdjust="0"/>
  </p:normalViewPr>
  <p:slideViewPr>
    <p:cSldViewPr>
      <p:cViewPr varScale="1">
        <p:scale>
          <a:sx n="76" d="100"/>
          <a:sy n="76" d="100"/>
        </p:scale>
        <p:origin x="-1632"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5F6D1C-4CD3-4927-9E86-572C661734FD}" type="datetimeFigureOut">
              <a:rPr lang="en-US" smtClean="0"/>
              <a:t>8/29/2018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B12668-7936-43A3-A11D-DE58713C6EA6}" type="slidenum">
              <a:rPr lang="en-US" smtClean="0"/>
              <a:t>‹#›</a:t>
            </a:fld>
            <a:endParaRPr lang="en-US"/>
          </a:p>
        </p:txBody>
      </p:sp>
    </p:spTree>
    <p:extLst>
      <p:ext uri="{BB962C8B-B14F-4D97-AF65-F5344CB8AC3E}">
        <p14:creationId xmlns:p14="http://schemas.microsoft.com/office/powerpoint/2010/main" val="1728556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Rot="1" noChangeAspect="1" noChangeArrowheads="1" noTextEdit="1"/>
          </p:cNvSpPr>
          <p:nvPr>
            <p:ph type="sldImg"/>
          </p:nvPr>
        </p:nvSpPr>
        <p:spPr>
          <a:ln/>
        </p:spPr>
      </p:sp>
      <p:sp>
        <p:nvSpPr>
          <p:cNvPr id="4301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When the web was conceived, browsers were limited to text and image -  later tables and frames. The extent to which they provided interactivity with the user was very limited. JavaScript was developed by Netscape as a simple programming language (often referred to as a scripting language). It is easy to learn and small sections of JavaScript can be added to a web page rather than needing to develop complicated programs. It was specially designed for web page interaction and manipulating the web browser and page elements. It is often used to respond to user actions such as mouse clicks.</a:t>
            </a:r>
          </a:p>
          <a:p>
            <a:r>
              <a:rPr lang="en-GB" smtClean="0"/>
              <a:t>Although developed by Netscape, and other variants exist, such as Jscript from Microsoft, a standard has been developed by the European Computer Manufacturers Association. It is known as ECMAScript, using the standard ECMA262, which can be found fully documented at the address on the slide.</a:t>
            </a:r>
          </a:p>
          <a:p>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Rot="1" noChangeAspect="1" noChangeArrowheads="1" noTextEdit="1"/>
          </p:cNvSpPr>
          <p:nvPr>
            <p:ph type="sldImg"/>
          </p:nvPr>
        </p:nvSpPr>
        <p:spPr>
          <a:ln/>
        </p:spPr>
      </p:sp>
      <p:sp>
        <p:nvSpPr>
          <p:cNvPr id="4403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JavaScript is embedded/included within HTML.  You can often see JavaScript in the source of a web page or it is provided for information on the page as with the calculator example.</a:t>
            </a:r>
          </a:p>
          <a:p>
            <a:r>
              <a:rPr lang="en-GB" smtClean="0"/>
              <a:t>JavaScript is mainly used as a client-side language - it downloads with the web page. Once the page has downloaded and is on the users' machine, it is actually the web browser which then interprets the JavaScript instructions. JavaScript pages run quickly, you are not relying on an internet connection to a web server. Short pieces of JavaScript can be combined with HTML without the need to develop a fully blown program.</a:t>
            </a:r>
          </a:p>
          <a:p>
            <a:r>
              <a:rPr lang="en-GB" smtClean="0"/>
              <a:t>There are two types of computer language, compiled and interpreted.  To write or edit a compiled language requires a special piece of software called a compiler.  JavaScript belongs to the other category, called interpreted.  In the case of JavaScript, this interpretation is done by the browser software at run-time.  Because JavaScript is interpreted, this means that no special tools are required to write or edit JavaScript, just a normal text editor. JavaScript web pages can be platform independent i.e. they will run on different browsers and computers (as long as the browser is JavaScript enabled). If you see a JavaScript web page that you like, you may be able to take that JavaScript and use it for your own purposes. (Remember to acknowledge the original author!)</a:t>
            </a:r>
          </a:p>
          <a:p>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p:nvPr>
        </p:nvSpPr>
        <p:spPr>
          <a:ln/>
        </p:spPr>
      </p:sp>
      <p:sp>
        <p:nvSpPr>
          <p:cNvPr id="45059"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Java is often confused with JavaScript. JavaScript was originally called LiveScript, but due to the popularity of Java at the time, it was renamed JavaScript . Java is different from JavaScript in a number of significant areas:</a:t>
            </a:r>
          </a:p>
          <a:p>
            <a:r>
              <a:rPr lang="en-GB" smtClean="0"/>
              <a:t>Java is a full programming language which can do just about anything - JavaScript isn't and can only do relatively simple things.</a:t>
            </a:r>
          </a:p>
          <a:p>
            <a:r>
              <a:rPr lang="en-GB" smtClean="0"/>
              <a:t>Java is much harder to learn and takes much longer to master.</a:t>
            </a:r>
          </a:p>
          <a:p>
            <a:r>
              <a:rPr lang="en-GB" smtClean="0"/>
              <a:t>Java is compiled.  The language is not 'embedded' or written in the page - it is self-contained as a separate file.</a:t>
            </a:r>
          </a:p>
          <a:p>
            <a:r>
              <a:rPr lang="en-GB" smtClean="0"/>
              <a:t>Java can be used/written totally independently from the web - JavaScript works with web browsers only.</a:t>
            </a:r>
          </a:p>
          <a:p>
            <a:r>
              <a:rPr lang="en-GB" smtClean="0"/>
              <a:t>They are sometimes used together - JavaScript can be used to 'control' or configure Java 'applets'.</a:t>
            </a:r>
          </a:p>
          <a:p>
            <a:r>
              <a:rPr lang="en-GB" smtClean="0"/>
              <a:t>This talk does not cover Java in any more detail. </a:t>
            </a:r>
          </a:p>
          <a:p>
            <a:r>
              <a:rPr lang="en-GB" smtClean="0"/>
              <a:t>A separate Netskills Training Module investigates the use of Java applets.</a:t>
            </a:r>
          </a:p>
          <a:p>
            <a:endParaRPr lang="en-GB" smtClean="0"/>
          </a:p>
          <a:p>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Rot="1" noChangeAspect="1" noChangeArrowheads="1" noTextEdit="1"/>
          </p:cNvSpPr>
          <p:nvPr>
            <p:ph type="sldImg"/>
          </p:nvPr>
        </p:nvSpPr>
        <p:spPr>
          <a:ln/>
        </p:spPr>
      </p:sp>
      <p:sp>
        <p:nvSpPr>
          <p:cNvPr id="46083"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JavaScript can be contained either in the header section of an HTML page or in the body.  This JavaScript statement is shown as a pure JavaScript statement within SCRIPT tags.</a:t>
            </a:r>
          </a:p>
          <a:p>
            <a:r>
              <a:rPr lang="en-GB" smtClean="0"/>
              <a:t>Notice that there is no HTML in the body of this page at all.  (Demonstrate what this JavaScript looks like in a web browser).</a:t>
            </a:r>
          </a:p>
          <a:p>
            <a:r>
              <a:rPr lang="en-GB" smtClean="0"/>
              <a:t>This statement writes a line of text on a web page.  </a:t>
            </a:r>
          </a:p>
          <a:p>
            <a:r>
              <a:rPr lang="en-GB" smtClean="0"/>
              <a:t>The command document.write is a standard function in JavaScript to write text to the page. The following is a more technical explanation for background information only:</a:t>
            </a:r>
          </a:p>
          <a:p>
            <a:r>
              <a:rPr lang="en-GB" smtClean="0"/>
              <a:t>document.write is derived from the JavaScript object model (not covered in detail here). It works on the principle that all document and browser elements have an object name (document, window, image etc) and can each has various properties that can be manipulated. The object hierarchy means that individual elements can be uniquely identified i.e. </a:t>
            </a:r>
            <a:r>
              <a:rPr lang="en-GB" smtClean="0">
                <a:latin typeface="Courier New" pitchFamily="49" charset="0"/>
              </a:rPr>
              <a:t>document.myform.mytext</a:t>
            </a:r>
            <a:r>
              <a:rPr lang="en-GB" smtClean="0"/>
              <a:t> would refer to the text entry named </a:t>
            </a:r>
            <a:r>
              <a:rPr lang="en-GB" smtClean="0">
                <a:latin typeface="Courier New" pitchFamily="49" charset="0"/>
              </a:rPr>
              <a:t>mytext</a:t>
            </a:r>
            <a:r>
              <a:rPr lang="en-GB" smtClean="0"/>
              <a:t> within the form called </a:t>
            </a:r>
            <a:r>
              <a:rPr lang="en-GB" smtClean="0">
                <a:latin typeface="Courier New" pitchFamily="49" charset="0"/>
              </a:rPr>
              <a:t>myform</a:t>
            </a:r>
            <a:r>
              <a:rPr lang="en-GB" smtClean="0"/>
              <a:t> within the current page (document).</a:t>
            </a:r>
          </a:p>
          <a:p>
            <a:endParaRPr lang="en-GB" smtClean="0"/>
          </a:p>
          <a:p>
            <a:r>
              <a:rPr lang="en-GB" b="1" smtClean="0"/>
              <a:t>The arrow symbol '</a:t>
            </a:r>
            <a:r>
              <a:rPr lang="en-GB" b="1" smtClean="0">
                <a:sym typeface="Symbol" pitchFamily="18" charset="2"/>
              </a:rPr>
              <a:t></a:t>
            </a:r>
            <a:r>
              <a:rPr lang="en-GB" b="1" smtClean="0"/>
              <a:t>' is used in these slides and in the workbook to indicate where a JavaScript statement should be typed on one line without a break.  A line break in the wrong place will stop JavaScript from working.e.g. </a:t>
            </a:r>
          </a:p>
          <a:p>
            <a:endParaRPr lang="en-GB" b="1" smtClean="0"/>
          </a:p>
          <a:p>
            <a:r>
              <a:rPr lang="en-GB" smtClean="0">
                <a:latin typeface="Courier New" pitchFamily="49" charset="0"/>
              </a:rPr>
              <a:t>document.write('This is my first </a:t>
            </a:r>
            <a:r>
              <a:rPr lang="en-GB" smtClean="0">
                <a:latin typeface="Courier New" pitchFamily="49" charset="0"/>
                <a:sym typeface="Symbol" pitchFamily="18" charset="2"/>
              </a:rPr>
              <a:t></a:t>
            </a:r>
            <a:endParaRPr lang="en-GB" smtClean="0">
              <a:latin typeface="Courier New" pitchFamily="49" charset="0"/>
            </a:endParaRPr>
          </a:p>
          <a:p>
            <a:r>
              <a:rPr lang="en-GB" smtClean="0">
                <a:latin typeface="Courier New" pitchFamily="49" charset="0"/>
              </a:rPr>
              <a:t>JavaScript Page');</a:t>
            </a:r>
          </a:p>
          <a:p>
            <a:endParaRPr lang="en-GB" smtClean="0">
              <a:latin typeface="Courier New" pitchFamily="49" charset="0"/>
            </a:endParaRPr>
          </a:p>
          <a:p>
            <a:r>
              <a:rPr lang="en-GB" smtClean="0"/>
              <a:t>should actually be typed:</a:t>
            </a:r>
          </a:p>
          <a:p>
            <a:endParaRPr lang="en-GB" smtClean="0"/>
          </a:p>
          <a:p>
            <a:r>
              <a:rPr lang="en-GB" smtClean="0">
                <a:latin typeface="Courier New" pitchFamily="49" charset="0"/>
              </a:rPr>
              <a:t>document.write('This is my first JavaScript Page');</a:t>
            </a:r>
          </a:p>
          <a:p>
            <a:endParaRPr lang="en-GB" smtClean="0">
              <a:latin typeface="Courier New" pitchFamily="49"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ln/>
        </p:spPr>
      </p:sp>
      <p:sp>
        <p:nvSpPr>
          <p:cNvPr id="4710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This example demonstrates that anything included within the quotes in the document.write statement is printed to the screen, and this includes HTML tags. The &lt;h1&gt; tag is delivered to the browser along with the text, and the browser would interpret it as a normal HTML file, displaying the text in the Heading 1 style.</a:t>
            </a:r>
          </a:p>
          <a:p>
            <a:endParaRPr lang="en-GB" smtClean="0"/>
          </a:p>
          <a:p>
            <a:r>
              <a:rPr lang="en-GB" b="1" smtClean="0"/>
              <a:t>IMPORTANT NOTE:</a:t>
            </a:r>
          </a:p>
          <a:p>
            <a:r>
              <a:rPr lang="en-GB" smtClean="0"/>
              <a:t>This example shows a JavaScript statement in the </a:t>
            </a:r>
            <a:r>
              <a:rPr lang="en-GB" smtClean="0">
                <a:latin typeface="Courier New" pitchFamily="49" charset="0"/>
              </a:rPr>
              <a:t>&lt;body&gt;</a:t>
            </a:r>
            <a:r>
              <a:rPr lang="en-GB" smtClean="0"/>
              <a:t> of the web page.</a:t>
            </a:r>
          </a:p>
          <a:p>
            <a:r>
              <a:rPr lang="en-GB" smtClean="0"/>
              <a:t>It is possible to include JavaScript statements in the </a:t>
            </a:r>
            <a:r>
              <a:rPr lang="en-GB" smtClean="0">
                <a:latin typeface="Courier New" pitchFamily="49" charset="0"/>
              </a:rPr>
              <a:t>&lt;head&gt;</a:t>
            </a:r>
            <a:r>
              <a:rPr lang="en-GB" smtClean="0"/>
              <a:t> section of a web page but care must be taken that they do not try to access items that don't exist until the page has loaded (e.g. form elements, links, images). The web browser parses (reads through and executes) any script commands as it displays the page.</a:t>
            </a:r>
          </a:p>
          <a:p>
            <a:r>
              <a:rPr lang="en-GB" smtClean="0"/>
              <a:t>In most cases it is common sense that dictates where a statement should be placed.</a:t>
            </a:r>
          </a:p>
          <a:p>
            <a:r>
              <a:rPr lang="en-GB" smtClean="0"/>
              <a:t>If, in the above example, document.write was placed in the </a:t>
            </a:r>
            <a:r>
              <a:rPr lang="en-GB" smtClean="0">
                <a:latin typeface="Courier New" pitchFamily="49" charset="0"/>
              </a:rPr>
              <a:t>&lt;head&gt;</a:t>
            </a:r>
            <a:r>
              <a:rPr lang="en-GB" smtClean="0"/>
              <a:t> of the page, the text "This is my first JavaScript Page" would appear in the </a:t>
            </a:r>
            <a:r>
              <a:rPr lang="en-GB" smtClean="0">
                <a:latin typeface="Courier New" pitchFamily="49" charset="0"/>
              </a:rPr>
              <a:t>&lt;head&gt; </a:t>
            </a:r>
            <a:r>
              <a:rPr lang="en-GB" smtClean="0"/>
              <a:t>of the finished page – this would be  incorrect – although modern browsers will let you get away with it!</a:t>
            </a:r>
          </a:p>
          <a:p>
            <a:r>
              <a:rPr lang="en-GB" smtClean="0"/>
              <a:t>In some circumstances you may wish to use document.write in the </a:t>
            </a:r>
            <a:r>
              <a:rPr lang="en-GB" smtClean="0">
                <a:latin typeface="Courier New" pitchFamily="49" charset="0"/>
              </a:rPr>
              <a:t>&lt;head&gt;</a:t>
            </a:r>
            <a:r>
              <a:rPr lang="en-GB" smtClean="0"/>
              <a:t> - for example to dynamically generate </a:t>
            </a:r>
            <a:r>
              <a:rPr lang="en-GB" smtClean="0">
                <a:latin typeface="Courier New" pitchFamily="49" charset="0"/>
              </a:rPr>
              <a:t>&lt;meta&gt;</a:t>
            </a:r>
            <a:r>
              <a:rPr lang="en-GB" smtClean="0"/>
              <a:t> or </a:t>
            </a:r>
            <a:r>
              <a:rPr lang="en-GB" smtClean="0">
                <a:latin typeface="Courier New" pitchFamily="49" charset="0"/>
              </a:rPr>
              <a:t>&lt;title&gt;</a:t>
            </a:r>
            <a:r>
              <a:rPr lang="en-GB" smtClean="0"/>
              <a:t> tags. Such uses are not considered here. </a:t>
            </a:r>
          </a:p>
          <a:p>
            <a:r>
              <a:rPr lang="en-GB" smtClean="0"/>
              <a:t>JavaScript functions are typically defined in the </a:t>
            </a:r>
            <a:r>
              <a:rPr lang="en-GB" smtClean="0">
                <a:latin typeface="Courier New" pitchFamily="49" charset="0"/>
              </a:rPr>
              <a:t>&lt;head&gt; </a:t>
            </a:r>
            <a:r>
              <a:rPr lang="en-GB" smtClean="0"/>
              <a:t>section of a web page as they do not normally execute until they have been triggered elsewhere. The use of functions in JavaScript is covered in the Netskills Training Module: "Further JavaScript (Enhancing JavaScript with Functions and Events)"</a:t>
            </a:r>
          </a:p>
          <a:p>
            <a:endParaRPr lang="en-GB" smtClean="0"/>
          </a:p>
          <a:p>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12668-7936-43A3-A11D-DE58713C6EA6}" type="slidenum">
              <a:rPr lang="en-US" smtClean="0"/>
              <a:t>28</a:t>
            </a:fld>
            <a:endParaRPr lang="en-US"/>
          </a:p>
        </p:txBody>
      </p:sp>
    </p:spTree>
    <p:extLst>
      <p:ext uri="{BB962C8B-B14F-4D97-AF65-F5344CB8AC3E}">
        <p14:creationId xmlns:p14="http://schemas.microsoft.com/office/powerpoint/2010/main" val="155972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8/29/2018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6" y="228600"/>
            <a:ext cx="854075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1626"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194175" cy="44989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301870" y="6245225"/>
            <a:ext cx="2288931" cy="476250"/>
          </a:xfrm>
          <a:prstGeom prst="rect">
            <a:avLst/>
          </a:prstGeom>
        </p:spPr>
        <p:txBody>
          <a:bodyPr/>
          <a:lstStyle>
            <a:lvl1pPr>
              <a:defRPr/>
            </a:lvl1pPr>
          </a:lstStyle>
          <a:p>
            <a:pPr>
              <a:defRPr/>
            </a:pPr>
            <a:endParaRPr lang="tr-T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pPr>
              <a:defRPr/>
            </a:pPr>
            <a:endParaRPr lang="tr-TR"/>
          </a:p>
        </p:txBody>
      </p:sp>
      <p:sp>
        <p:nvSpPr>
          <p:cNvPr id="7" name="Slide Number Placeholder 6"/>
          <p:cNvSpPr>
            <a:spLocks noGrp="1"/>
          </p:cNvSpPr>
          <p:nvPr>
            <p:ph type="sldNum" sz="quarter" idx="12"/>
          </p:nvPr>
        </p:nvSpPr>
        <p:spPr>
          <a:xfrm>
            <a:off x="6553200" y="6245225"/>
            <a:ext cx="2288931" cy="476250"/>
          </a:xfrm>
        </p:spPr>
        <p:txBody>
          <a:bodyPr/>
          <a:lstStyle>
            <a:lvl1pPr>
              <a:defRPr/>
            </a:lvl1pPr>
          </a:lstStyle>
          <a:p>
            <a:pPr>
              <a:defRPr/>
            </a:pPr>
            <a:fld id="{441A4468-E84A-4E79-B60F-66B0F8DCFC99}" type="slidenum">
              <a:rPr lang="tr-TR"/>
              <a:pPr>
                <a:defRPr/>
              </a:pPr>
              <a:t>‹#›</a:t>
            </a:fld>
            <a:endParaRPr lang="tr-TR"/>
          </a:p>
        </p:txBody>
      </p:sp>
    </p:spTree>
    <p:extLst>
      <p:ext uri="{BB962C8B-B14F-4D97-AF65-F5344CB8AC3E}">
        <p14:creationId xmlns:p14="http://schemas.microsoft.com/office/powerpoint/2010/main" val="405648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8/29/2018</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8/29/2018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8/29/2018</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8/29/2018</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8/29/2018</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8/29/2018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JavaScript</a:t>
            </a:r>
            <a:endParaRPr lang="en-US" dirty="0"/>
          </a:p>
        </p:txBody>
      </p:sp>
      <p:sp>
        <p:nvSpPr>
          <p:cNvPr id="5" name="Subtitle 4"/>
          <p:cNvSpPr>
            <a:spLocks noGrp="1"/>
          </p:cNvSpPr>
          <p:nvPr>
            <p:ph type="subTitle" idx="1"/>
          </p:nvPr>
        </p:nvSpPr>
        <p:spPr/>
        <p:txBody>
          <a:bodyPr/>
          <a:lstStyle/>
          <a:p>
            <a:r>
              <a:rPr lang="en-US" dirty="0" err="1" smtClean="0"/>
              <a:t>Sangeeta</a:t>
            </a:r>
            <a:endParaRPr lang="en-US" dirty="0"/>
          </a:p>
        </p:txBody>
      </p:sp>
    </p:spTree>
    <p:extLst>
      <p:ext uri="{BB962C8B-B14F-4D97-AF65-F5344CB8AC3E}">
        <p14:creationId xmlns:p14="http://schemas.microsoft.com/office/powerpoint/2010/main" val="9189580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4294967295"/>
          </p:nvPr>
        </p:nvSpPr>
        <p:spPr>
          <a:xfrm>
            <a:off x="4572000" y="6618288"/>
            <a:ext cx="611066" cy="239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22CF3AB-2D73-4794-B92F-DCB86BD820A0}" type="slidenum">
              <a:rPr lang="en-US" altLang="zh-TW" smtClean="0">
                <a:ea typeface="新細明體" charset="-120"/>
              </a:rPr>
              <a:pPr/>
              <a:t>10</a:t>
            </a:fld>
            <a:endParaRPr lang="en-US" altLang="zh-TW" smtClean="0">
              <a:ea typeface="新細明體" charset="-120"/>
            </a:endParaRPr>
          </a:p>
        </p:txBody>
      </p:sp>
      <p:sp>
        <p:nvSpPr>
          <p:cNvPr id="23555" name="Rectangle 2"/>
          <p:cNvSpPr>
            <a:spLocks noGrp="1" noChangeArrowheads="1"/>
          </p:cNvSpPr>
          <p:nvPr>
            <p:ph type="title"/>
          </p:nvPr>
        </p:nvSpPr>
        <p:spPr/>
        <p:txBody>
          <a:bodyPr/>
          <a:lstStyle/>
          <a:p>
            <a:r>
              <a:rPr lang="en-US" smtClean="0"/>
              <a:t>Data Types</a:t>
            </a:r>
          </a:p>
        </p:txBody>
      </p:sp>
      <p:sp>
        <p:nvSpPr>
          <p:cNvPr id="23556" name="Rectangle 3"/>
          <p:cNvSpPr>
            <a:spLocks noGrp="1" noChangeArrowheads="1"/>
          </p:cNvSpPr>
          <p:nvPr>
            <p:ph type="body" idx="1"/>
          </p:nvPr>
        </p:nvSpPr>
        <p:spPr/>
        <p:txBody>
          <a:bodyPr/>
          <a:lstStyle/>
          <a:p>
            <a:pPr>
              <a:lnSpc>
                <a:spcPct val="90000"/>
              </a:lnSpc>
            </a:pPr>
            <a:r>
              <a:rPr lang="en-US" sz="2400" dirty="0" smtClean="0"/>
              <a:t>JavaScript allows the same variable to contain different types of data values.</a:t>
            </a:r>
          </a:p>
          <a:p>
            <a:pPr>
              <a:lnSpc>
                <a:spcPct val="90000"/>
              </a:lnSpc>
            </a:pPr>
            <a:r>
              <a:rPr lang="en-US" sz="2400" dirty="0" smtClean="0">
                <a:solidFill>
                  <a:srgbClr val="FF5050"/>
                </a:solidFill>
              </a:rPr>
              <a:t>Primitive data types</a:t>
            </a:r>
          </a:p>
          <a:p>
            <a:pPr lvl="1">
              <a:lnSpc>
                <a:spcPct val="90000"/>
              </a:lnSpc>
            </a:pPr>
            <a:r>
              <a:rPr lang="en-US" sz="2000" dirty="0" smtClean="0">
                <a:solidFill>
                  <a:srgbClr val="00FF00"/>
                </a:solidFill>
              </a:rPr>
              <a:t>Number</a:t>
            </a:r>
            <a:r>
              <a:rPr lang="en-US" sz="2000" dirty="0" smtClean="0"/>
              <a:t>: integer &amp; floating-point numbers</a:t>
            </a:r>
          </a:p>
          <a:p>
            <a:pPr lvl="1">
              <a:lnSpc>
                <a:spcPct val="90000"/>
              </a:lnSpc>
            </a:pPr>
            <a:r>
              <a:rPr lang="en-US" sz="2000" dirty="0" smtClean="0">
                <a:solidFill>
                  <a:srgbClr val="00FF00"/>
                </a:solidFill>
              </a:rPr>
              <a:t>Boolean</a:t>
            </a:r>
            <a:r>
              <a:rPr lang="en-US" sz="2000" dirty="0" smtClean="0"/>
              <a:t>: logical values “true” or “false”</a:t>
            </a:r>
          </a:p>
          <a:p>
            <a:pPr lvl="1">
              <a:lnSpc>
                <a:spcPct val="90000"/>
              </a:lnSpc>
            </a:pPr>
            <a:r>
              <a:rPr lang="en-US" sz="2000" dirty="0" smtClean="0">
                <a:solidFill>
                  <a:srgbClr val="00FF00"/>
                </a:solidFill>
              </a:rPr>
              <a:t>String</a:t>
            </a:r>
            <a:r>
              <a:rPr lang="en-US" sz="2000" dirty="0" smtClean="0"/>
              <a:t>: a sequence of alphanumeric characters</a:t>
            </a:r>
          </a:p>
          <a:p>
            <a:pPr>
              <a:lnSpc>
                <a:spcPct val="90000"/>
              </a:lnSpc>
            </a:pPr>
            <a:r>
              <a:rPr lang="en-US" sz="2400" dirty="0" smtClean="0">
                <a:solidFill>
                  <a:srgbClr val="FF9900"/>
                </a:solidFill>
              </a:rPr>
              <a:t>Composite data types (or Complex data types)</a:t>
            </a:r>
          </a:p>
          <a:p>
            <a:pPr lvl="1">
              <a:lnSpc>
                <a:spcPct val="90000"/>
              </a:lnSpc>
            </a:pPr>
            <a:r>
              <a:rPr lang="en-US" sz="2000" dirty="0" smtClean="0">
                <a:solidFill>
                  <a:schemeClr val="accent1"/>
                </a:solidFill>
              </a:rPr>
              <a:t>Object</a:t>
            </a:r>
            <a:r>
              <a:rPr lang="en-US" sz="2000" dirty="0" smtClean="0"/>
              <a:t>: a named collection of data</a:t>
            </a:r>
          </a:p>
          <a:p>
            <a:pPr lvl="1">
              <a:lnSpc>
                <a:spcPct val="90000"/>
              </a:lnSpc>
            </a:pPr>
            <a:r>
              <a:rPr lang="en-US" sz="2000" dirty="0" smtClean="0">
                <a:solidFill>
                  <a:schemeClr val="accent1"/>
                </a:solidFill>
              </a:rPr>
              <a:t>Array</a:t>
            </a:r>
            <a:r>
              <a:rPr lang="en-US" sz="2000" dirty="0" smtClean="0"/>
              <a:t>: a sequence of values</a:t>
            </a:r>
          </a:p>
        </p:txBody>
      </p:sp>
    </p:spTree>
    <p:extLst>
      <p:ext uri="{BB962C8B-B14F-4D97-AF65-F5344CB8AC3E}">
        <p14:creationId xmlns:p14="http://schemas.microsoft.com/office/powerpoint/2010/main" val="281082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4294967295"/>
          </p:nvPr>
        </p:nvSpPr>
        <p:spPr>
          <a:xfrm>
            <a:off x="4572000" y="6618288"/>
            <a:ext cx="611066" cy="239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A323322-6EEF-463F-8FFB-54AA2B9E7F06}" type="slidenum">
              <a:rPr lang="en-US" altLang="zh-TW" smtClean="0">
                <a:ea typeface="新細明體" charset="-120"/>
              </a:rPr>
              <a:pPr/>
              <a:t>11</a:t>
            </a:fld>
            <a:endParaRPr lang="en-US" altLang="zh-TW" smtClean="0">
              <a:ea typeface="新細明體" charset="-120"/>
            </a:endParaRPr>
          </a:p>
        </p:txBody>
      </p:sp>
      <p:sp>
        <p:nvSpPr>
          <p:cNvPr id="24579" name="Rectangle 2"/>
          <p:cNvSpPr>
            <a:spLocks noGrp="1" noChangeArrowheads="1"/>
          </p:cNvSpPr>
          <p:nvPr>
            <p:ph type="title"/>
          </p:nvPr>
        </p:nvSpPr>
        <p:spPr/>
        <p:txBody>
          <a:bodyPr/>
          <a:lstStyle/>
          <a:p>
            <a:r>
              <a:rPr lang="en-US" smtClean="0"/>
              <a:t>Numeric Data Types</a:t>
            </a:r>
          </a:p>
        </p:txBody>
      </p:sp>
      <p:sp>
        <p:nvSpPr>
          <p:cNvPr id="24580" name="Rectangle 3"/>
          <p:cNvSpPr>
            <a:spLocks noGrp="1" noChangeArrowheads="1"/>
          </p:cNvSpPr>
          <p:nvPr>
            <p:ph type="body" idx="1"/>
          </p:nvPr>
        </p:nvSpPr>
        <p:spPr/>
        <p:txBody>
          <a:bodyPr/>
          <a:lstStyle/>
          <a:p>
            <a:pPr>
              <a:lnSpc>
                <a:spcPct val="90000"/>
              </a:lnSpc>
            </a:pPr>
            <a:r>
              <a:rPr lang="en-US" dirty="0" smtClean="0"/>
              <a:t>It is an important part of any programming language for doing arithmetic calculations.</a:t>
            </a:r>
          </a:p>
          <a:p>
            <a:pPr>
              <a:lnSpc>
                <a:spcPct val="90000"/>
              </a:lnSpc>
            </a:pPr>
            <a:r>
              <a:rPr lang="en-US" dirty="0" smtClean="0"/>
              <a:t>JavaScript supports: </a:t>
            </a:r>
          </a:p>
          <a:p>
            <a:pPr lvl="1">
              <a:lnSpc>
                <a:spcPct val="90000"/>
              </a:lnSpc>
            </a:pPr>
            <a:r>
              <a:rPr lang="en-US" dirty="0" smtClean="0">
                <a:solidFill>
                  <a:srgbClr val="FF3300"/>
                </a:solidFill>
              </a:rPr>
              <a:t>Integers:</a:t>
            </a:r>
            <a:r>
              <a:rPr lang="en-US" dirty="0" smtClean="0"/>
              <a:t> A positive or negative number with no decimal places.</a:t>
            </a:r>
          </a:p>
          <a:p>
            <a:pPr lvl="2">
              <a:lnSpc>
                <a:spcPct val="90000"/>
              </a:lnSpc>
            </a:pPr>
            <a:r>
              <a:rPr lang="en-US" dirty="0" smtClean="0"/>
              <a:t>Ranged from –2</a:t>
            </a:r>
            <a:r>
              <a:rPr lang="en-US" baseline="30000" dirty="0" smtClean="0"/>
              <a:t>53</a:t>
            </a:r>
            <a:r>
              <a:rPr lang="en-US" dirty="0" smtClean="0"/>
              <a:t> to 2</a:t>
            </a:r>
            <a:r>
              <a:rPr lang="en-US" baseline="30000" dirty="0" smtClean="0"/>
              <a:t>53</a:t>
            </a:r>
          </a:p>
          <a:p>
            <a:pPr lvl="1">
              <a:lnSpc>
                <a:spcPct val="90000"/>
              </a:lnSpc>
            </a:pPr>
            <a:r>
              <a:rPr lang="en-US" dirty="0" smtClean="0">
                <a:solidFill>
                  <a:srgbClr val="00FF00"/>
                </a:solidFill>
              </a:rPr>
              <a:t>Floating-point numbers:</a:t>
            </a:r>
            <a:r>
              <a:rPr lang="en-US" dirty="0" smtClean="0"/>
              <a:t> usually written in exponential notation. </a:t>
            </a:r>
          </a:p>
          <a:p>
            <a:pPr lvl="2">
              <a:lnSpc>
                <a:spcPct val="90000"/>
              </a:lnSpc>
            </a:pPr>
            <a:r>
              <a:rPr lang="en-US" dirty="0" smtClean="0"/>
              <a:t>3.1415…, 2.0e11</a:t>
            </a:r>
          </a:p>
        </p:txBody>
      </p:sp>
    </p:spTree>
    <p:extLst>
      <p:ext uri="{BB962C8B-B14F-4D97-AF65-F5344CB8AC3E}">
        <p14:creationId xmlns:p14="http://schemas.microsoft.com/office/powerpoint/2010/main" val="35822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b="1" dirty="0" smtClean="0"/>
              <a:t>Example</a:t>
            </a:r>
          </a:p>
        </p:txBody>
      </p:sp>
      <p:sp>
        <p:nvSpPr>
          <p:cNvPr id="25603" name="Content Placeholder 2"/>
          <p:cNvSpPr>
            <a:spLocks noGrp="1"/>
          </p:cNvSpPr>
          <p:nvPr>
            <p:ph idx="1"/>
          </p:nvPr>
        </p:nvSpPr>
        <p:spPr/>
        <p:txBody>
          <a:bodyPr/>
          <a:lstStyle/>
          <a:p>
            <a:r>
              <a:rPr lang="en-US" sz="2000" dirty="0" err="1" smtClean="0"/>
              <a:t>var</a:t>
            </a:r>
            <a:r>
              <a:rPr lang="en-US" sz="2000" dirty="0" smtClean="0"/>
              <a:t> length = 16;                               // Number</a:t>
            </a:r>
            <a:br>
              <a:rPr lang="en-US" sz="2000" dirty="0" smtClean="0"/>
            </a:br>
            <a:r>
              <a:rPr lang="en-US" sz="2000" dirty="0" err="1" smtClean="0"/>
              <a:t>var</a:t>
            </a:r>
            <a:r>
              <a:rPr lang="en-US" sz="2000" dirty="0" smtClean="0"/>
              <a:t> </a:t>
            </a:r>
            <a:r>
              <a:rPr lang="en-US" sz="2000" dirty="0" err="1" smtClean="0"/>
              <a:t>lastName</a:t>
            </a:r>
            <a:r>
              <a:rPr lang="en-US" sz="2000" dirty="0" smtClean="0"/>
              <a:t> = "Johnson";             // String</a:t>
            </a:r>
          </a:p>
          <a:p>
            <a:pPr marL="0" indent="0">
              <a:buNone/>
            </a:pPr>
            <a:r>
              <a:rPr lang="en-US" sz="2000" dirty="0"/>
              <a:t> </a:t>
            </a:r>
            <a:r>
              <a:rPr lang="en-US" sz="2000" dirty="0" smtClean="0"/>
              <a:t>   </a:t>
            </a:r>
            <a:r>
              <a:rPr lang="en-US" sz="2000" dirty="0" err="1" smtClean="0"/>
              <a:t>var</a:t>
            </a:r>
            <a:r>
              <a:rPr lang="en-US" sz="2000" dirty="0" smtClean="0"/>
              <a:t> salary = 1000.24                       //  Real Number</a:t>
            </a:r>
            <a:br>
              <a:rPr lang="en-US" sz="2000" dirty="0" smtClean="0"/>
            </a:br>
            <a:r>
              <a:rPr lang="en-US" sz="2000" dirty="0" smtClean="0"/>
              <a:t>    </a:t>
            </a:r>
            <a:r>
              <a:rPr lang="en-US" sz="2000" dirty="0" err="1" smtClean="0"/>
              <a:t>var</a:t>
            </a:r>
            <a:r>
              <a:rPr lang="en-US" sz="2000" dirty="0" smtClean="0"/>
              <a:t> cars = ["Saab", "Volvo", "BMW"];     // Array</a:t>
            </a:r>
            <a:br>
              <a:rPr lang="en-US" sz="2000" dirty="0" smtClean="0"/>
            </a:br>
            <a:r>
              <a:rPr lang="en-US" sz="2000" dirty="0" smtClean="0"/>
              <a:t>     </a:t>
            </a:r>
            <a:r>
              <a:rPr lang="en-US" sz="2000" dirty="0" err="1" smtClean="0"/>
              <a:t>var</a:t>
            </a:r>
            <a:r>
              <a:rPr lang="en-US" sz="2000" dirty="0" smtClean="0"/>
              <a:t> x = {</a:t>
            </a:r>
            <a:r>
              <a:rPr lang="en-US" sz="2000" dirty="0" err="1" smtClean="0"/>
              <a:t>firstName</a:t>
            </a:r>
            <a:r>
              <a:rPr lang="en-US" sz="2000" dirty="0" smtClean="0"/>
              <a:t>:"John", </a:t>
            </a:r>
            <a:r>
              <a:rPr lang="en-US" sz="2000" dirty="0" err="1" smtClean="0"/>
              <a:t>lastName</a:t>
            </a:r>
            <a:r>
              <a:rPr lang="en-US" sz="2000" dirty="0" smtClean="0"/>
              <a:t>:"Doe"};    // Object </a:t>
            </a:r>
          </a:p>
          <a:p>
            <a:endParaRPr lang="en-US" sz="2000" dirty="0" smtClean="0"/>
          </a:p>
          <a:p>
            <a:r>
              <a:rPr lang="en-US" sz="2000" dirty="0" err="1" smtClean="0"/>
              <a:t>Javascript</a:t>
            </a:r>
            <a:r>
              <a:rPr lang="en-US" sz="2000" dirty="0" smtClean="0"/>
              <a:t> has dynamic types</a:t>
            </a:r>
          </a:p>
          <a:p>
            <a:pPr marL="365760" lvl="1" indent="0">
              <a:buNone/>
            </a:pPr>
            <a:r>
              <a:rPr lang="en-US" sz="1800" dirty="0" err="1" smtClean="0"/>
              <a:t>var</a:t>
            </a:r>
            <a:r>
              <a:rPr lang="en-US" sz="1800" dirty="0" smtClean="0"/>
              <a:t> x;               // Now x is undefined</a:t>
            </a:r>
            <a:br>
              <a:rPr lang="en-US" sz="1800" dirty="0" smtClean="0"/>
            </a:br>
            <a:r>
              <a:rPr lang="en-US" sz="1800" dirty="0" err="1" smtClean="0"/>
              <a:t>var</a:t>
            </a:r>
            <a:r>
              <a:rPr lang="en-US" sz="1800" dirty="0" smtClean="0"/>
              <a:t> x = 5;           // Now x is a Number</a:t>
            </a:r>
            <a:br>
              <a:rPr lang="en-US" sz="1800" dirty="0" smtClean="0"/>
            </a:br>
            <a:r>
              <a:rPr lang="en-US" sz="1800" dirty="0" err="1" smtClean="0"/>
              <a:t>var</a:t>
            </a:r>
            <a:r>
              <a:rPr lang="en-US" sz="1800" dirty="0" smtClean="0"/>
              <a:t> x = "John";      // Now x is a String</a:t>
            </a:r>
          </a:p>
        </p:txBody>
      </p:sp>
    </p:spTree>
    <p:extLst>
      <p:ext uri="{BB962C8B-B14F-4D97-AF65-F5344CB8AC3E}">
        <p14:creationId xmlns:p14="http://schemas.microsoft.com/office/powerpoint/2010/main" val="11897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b="1" dirty="0" smtClean="0"/>
              <a:t>Example</a:t>
            </a:r>
          </a:p>
        </p:txBody>
      </p:sp>
      <p:sp>
        <p:nvSpPr>
          <p:cNvPr id="25603" name="Content Placeholder 2"/>
          <p:cNvSpPr>
            <a:spLocks noGrp="1"/>
          </p:cNvSpPr>
          <p:nvPr>
            <p:ph idx="1"/>
          </p:nvPr>
        </p:nvSpPr>
        <p:spPr/>
        <p:txBody>
          <a:bodyPr/>
          <a:lstStyle/>
          <a:p>
            <a:pPr marL="0" indent="0">
              <a:buNone/>
            </a:pPr>
            <a:r>
              <a:rPr lang="en-US" sz="2400" dirty="0" smtClean="0"/>
              <a:t>You can use the JavaScript </a:t>
            </a:r>
            <a:r>
              <a:rPr lang="en-US" sz="2400" b="1" dirty="0" err="1" smtClean="0"/>
              <a:t>typeof</a:t>
            </a:r>
            <a:r>
              <a:rPr lang="en-US" sz="2400" dirty="0" smtClean="0"/>
              <a:t> operator to find the type of a JavaScript variable:</a:t>
            </a:r>
          </a:p>
          <a:p>
            <a:r>
              <a:rPr lang="en-US" sz="1800" dirty="0" err="1" smtClean="0"/>
              <a:t>typeof</a:t>
            </a:r>
            <a:r>
              <a:rPr lang="en-US" sz="1800" dirty="0" smtClean="0"/>
              <a:t> "John"                // Returns string </a:t>
            </a:r>
            <a:br>
              <a:rPr lang="en-US" sz="1800" dirty="0" smtClean="0"/>
            </a:br>
            <a:r>
              <a:rPr lang="en-US" sz="1800" dirty="0" err="1" smtClean="0"/>
              <a:t>typeof</a:t>
            </a:r>
            <a:r>
              <a:rPr lang="en-US" sz="1800" dirty="0" smtClean="0"/>
              <a:t> 3.14                  // Returns number</a:t>
            </a:r>
            <a:br>
              <a:rPr lang="en-US" sz="1800" dirty="0" smtClean="0"/>
            </a:br>
            <a:r>
              <a:rPr lang="en-US" sz="1800" dirty="0" err="1" smtClean="0"/>
              <a:t>typeof</a:t>
            </a:r>
            <a:r>
              <a:rPr lang="en-US" sz="1800" dirty="0" smtClean="0"/>
              <a:t> false                 // Returns </a:t>
            </a:r>
            <a:r>
              <a:rPr lang="en-US" sz="1800" dirty="0" err="1" smtClean="0"/>
              <a:t>boolean</a:t>
            </a:r>
            <a:r>
              <a:rPr lang="en-US" sz="1800" dirty="0" smtClean="0"/>
              <a:t/>
            </a:r>
            <a:br>
              <a:rPr lang="en-US" sz="1800" dirty="0" smtClean="0"/>
            </a:br>
            <a:r>
              <a:rPr lang="en-US" sz="1800" dirty="0" err="1" smtClean="0"/>
              <a:t>typeof</a:t>
            </a:r>
            <a:r>
              <a:rPr lang="en-US" sz="1800" dirty="0" smtClean="0"/>
              <a:t> [1,2,3,4]             // Returns object</a:t>
            </a:r>
            <a:br>
              <a:rPr lang="en-US" sz="1800" dirty="0" smtClean="0"/>
            </a:br>
            <a:r>
              <a:rPr lang="en-US" sz="1800" dirty="0" err="1" smtClean="0"/>
              <a:t>typeof</a:t>
            </a:r>
            <a:r>
              <a:rPr lang="en-US" sz="1800" dirty="0" smtClean="0"/>
              <a:t> {</a:t>
            </a:r>
            <a:r>
              <a:rPr lang="en-US" sz="1800" dirty="0" err="1" smtClean="0"/>
              <a:t>name:'John</a:t>
            </a:r>
            <a:r>
              <a:rPr lang="en-US" sz="1800" dirty="0" smtClean="0"/>
              <a:t>', age:34} // Returns object </a:t>
            </a:r>
          </a:p>
          <a:p>
            <a:endParaRPr lang="en-US" dirty="0" smtClean="0"/>
          </a:p>
        </p:txBody>
      </p:sp>
    </p:spTree>
    <p:extLst>
      <p:ext uri="{BB962C8B-B14F-4D97-AF65-F5344CB8AC3E}">
        <p14:creationId xmlns:p14="http://schemas.microsoft.com/office/powerpoint/2010/main" val="18840323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1026"/>
          <p:cNvSpPr>
            <a:spLocks noGrp="1" noChangeArrowheads="1"/>
          </p:cNvSpPr>
          <p:nvPr>
            <p:ph type="title"/>
          </p:nvPr>
        </p:nvSpPr>
        <p:spPr/>
        <p:txBody>
          <a:bodyPr/>
          <a:lstStyle/>
          <a:p>
            <a:r>
              <a:rPr lang="en-US" smtClean="0"/>
              <a:t>Array</a:t>
            </a:r>
          </a:p>
        </p:txBody>
      </p:sp>
      <p:sp>
        <p:nvSpPr>
          <p:cNvPr id="26630" name="Rectangle 1027"/>
          <p:cNvSpPr>
            <a:spLocks noGrp="1" noChangeArrowheads="1"/>
          </p:cNvSpPr>
          <p:nvPr>
            <p:ph type="body" idx="1"/>
          </p:nvPr>
        </p:nvSpPr>
        <p:spPr/>
        <p:txBody>
          <a:bodyPr/>
          <a:lstStyle/>
          <a:p>
            <a:pPr>
              <a:lnSpc>
                <a:spcPct val="90000"/>
              </a:lnSpc>
            </a:pPr>
            <a:r>
              <a:rPr lang="en-US" dirty="0" smtClean="0"/>
              <a:t>An Array contains a set of data represented by a single variable name.</a:t>
            </a:r>
          </a:p>
          <a:p>
            <a:pPr>
              <a:lnSpc>
                <a:spcPct val="90000"/>
              </a:lnSpc>
            </a:pPr>
            <a:r>
              <a:rPr lang="en-US" dirty="0" smtClean="0"/>
              <a:t>Arrays in JavaScript are represented by the Array Object, we need to “new Array()” to construct this object.</a:t>
            </a:r>
          </a:p>
          <a:p>
            <a:pPr>
              <a:lnSpc>
                <a:spcPct val="90000"/>
              </a:lnSpc>
            </a:pPr>
            <a:r>
              <a:rPr lang="en-US" dirty="0" smtClean="0"/>
              <a:t>The first element of the array is “Array[0]” until the last one Array[i-1].</a:t>
            </a:r>
          </a:p>
          <a:p>
            <a:pPr>
              <a:lnSpc>
                <a:spcPct val="90000"/>
              </a:lnSpc>
            </a:pPr>
            <a:r>
              <a:rPr lang="en-US" dirty="0" smtClean="0"/>
              <a:t>E.g. </a:t>
            </a:r>
            <a:r>
              <a:rPr lang="en-US" dirty="0" err="1" smtClean="0"/>
              <a:t>myArray</a:t>
            </a:r>
            <a:r>
              <a:rPr lang="en-US" dirty="0" smtClean="0"/>
              <a:t> = new Array(5)</a:t>
            </a:r>
          </a:p>
          <a:p>
            <a:pPr lvl="1">
              <a:lnSpc>
                <a:spcPct val="90000"/>
              </a:lnSpc>
            </a:pPr>
            <a:r>
              <a:rPr lang="en-US" dirty="0" smtClean="0"/>
              <a:t>We have </a:t>
            </a:r>
            <a:r>
              <a:rPr lang="en-US" dirty="0" err="1" smtClean="0"/>
              <a:t>myArray</a:t>
            </a:r>
            <a:r>
              <a:rPr lang="en-US" dirty="0" smtClean="0"/>
              <a:t>[0,1,2,3,4].</a:t>
            </a:r>
          </a:p>
        </p:txBody>
      </p:sp>
    </p:spTree>
    <p:extLst>
      <p:ext uri="{BB962C8B-B14F-4D97-AF65-F5344CB8AC3E}">
        <p14:creationId xmlns:p14="http://schemas.microsoft.com/office/powerpoint/2010/main" val="143782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4294967295"/>
          </p:nvPr>
        </p:nvSpPr>
        <p:spPr>
          <a:xfrm>
            <a:off x="4572000" y="6618288"/>
            <a:ext cx="611066" cy="239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AF17BA-0ACA-4662-999B-95054A1F26DE}" type="slidenum">
              <a:rPr lang="en-US" altLang="zh-TW" smtClean="0">
                <a:ea typeface="新細明體" charset="-120"/>
              </a:rPr>
              <a:pPr/>
              <a:t>15</a:t>
            </a:fld>
            <a:endParaRPr lang="en-US" altLang="zh-TW" smtClean="0">
              <a:ea typeface="新細明體" charset="-120"/>
            </a:endParaRPr>
          </a:p>
        </p:txBody>
      </p:sp>
      <p:sp>
        <p:nvSpPr>
          <p:cNvPr id="27651" name="Rectangle 2050"/>
          <p:cNvSpPr>
            <a:spLocks noGrp="1" noChangeArrowheads="1"/>
          </p:cNvSpPr>
          <p:nvPr>
            <p:ph type="title"/>
          </p:nvPr>
        </p:nvSpPr>
        <p:spPr>
          <a:xfrm>
            <a:off x="457200" y="274638"/>
            <a:ext cx="7467600" cy="563562"/>
          </a:xfrm>
        </p:spPr>
        <p:txBody>
          <a:bodyPr/>
          <a:lstStyle/>
          <a:p>
            <a:r>
              <a:rPr lang="en-US" b="1" dirty="0" smtClean="0"/>
              <a:t>Array Example</a:t>
            </a:r>
          </a:p>
        </p:txBody>
      </p:sp>
      <p:sp>
        <p:nvSpPr>
          <p:cNvPr id="451588" name="Text Box 2052"/>
          <p:cNvSpPr txBox="1">
            <a:spLocks noChangeArrowheads="1"/>
          </p:cNvSpPr>
          <p:nvPr/>
        </p:nvSpPr>
        <p:spPr bwMode="auto">
          <a:xfrm>
            <a:off x="609600" y="1600200"/>
            <a:ext cx="7620000" cy="3354388"/>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&lt;script </a:t>
            </a:r>
            <a:r>
              <a:rPr lang="en-US" sz="2000" dirty="0">
                <a:solidFill>
                  <a:srgbClr val="FF3300"/>
                </a:solidFill>
                <a:effectLst>
                  <a:outerShdw blurRad="38100" dist="38100" dir="2700000" algn="tl">
                    <a:srgbClr val="000000"/>
                  </a:outerShdw>
                </a:effectLst>
                <a:latin typeface="Comic Sans MS" pitchFamily="66" charset="0"/>
              </a:rPr>
              <a:t>language</a:t>
            </a:r>
            <a:r>
              <a:rPr lang="en-US" sz="2000" dirty="0">
                <a:effectLst>
                  <a:outerShdw blurRad="38100" dist="38100" dir="2700000" algn="tl">
                    <a:srgbClr val="000000"/>
                  </a:outerShdw>
                </a:effectLst>
                <a:latin typeface="Comic Sans MS" pitchFamily="66" charset="0"/>
              </a:rPr>
              <a:t>=</a:t>
            </a:r>
            <a:r>
              <a:rPr lang="en-US" sz="2000" dirty="0">
                <a:solidFill>
                  <a:srgbClr val="FF9933"/>
                </a:solidFill>
                <a:effectLst>
                  <a:outerShdw blurRad="38100" dist="38100" dir="2700000" algn="tl">
                    <a:srgbClr val="000000"/>
                  </a:outerShdw>
                </a:effectLst>
                <a:latin typeface="Comic Sans MS" pitchFamily="66" charset="0"/>
              </a:rPr>
              <a:t>“</a:t>
            </a:r>
            <a:r>
              <a:rPr lang="en-US" sz="2000" dirty="0">
                <a:solidFill>
                  <a:srgbClr val="00FF00"/>
                </a:solidFill>
                <a:effectLst>
                  <a:outerShdw blurRad="38100" dist="38100" dir="2700000" algn="tl">
                    <a:srgbClr val="000000"/>
                  </a:outerShdw>
                </a:effectLst>
                <a:latin typeface="Comic Sans MS" pitchFamily="66" charset="0"/>
              </a:rPr>
              <a:t>JavaScript</a:t>
            </a:r>
            <a:r>
              <a:rPr lang="en-US" sz="2000" dirty="0">
                <a:solidFill>
                  <a:srgbClr val="FF9933"/>
                </a:solidFill>
                <a:effectLst>
                  <a:outerShdw blurRad="38100" dist="38100" dir="2700000" algn="tl">
                    <a:srgbClr val="000000"/>
                  </a:outerShdw>
                </a:effectLst>
                <a:latin typeface="Comic Sans MS" pitchFamily="66" charset="0"/>
              </a:rPr>
              <a:t>”</a:t>
            </a:r>
            <a:r>
              <a:rPr lang="en-US" sz="2000" dirty="0">
                <a:solidFill>
                  <a:srgbClr val="FFFF00"/>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 = new Array(3);</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Car[0] = “Ford”;</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Car[1] = “Toyota”;</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Car[2] = “Honda”;</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document.write</a:t>
            </a:r>
            <a:r>
              <a:rPr lang="en-US" sz="2000" dirty="0">
                <a:solidFill>
                  <a:srgbClr val="FF9933"/>
                </a:solidFill>
                <a:effectLst>
                  <a:outerShdw blurRad="38100" dist="38100" dir="2700000" algn="tl">
                    <a:srgbClr val="000000"/>
                  </a:outerShdw>
                </a:effectLst>
                <a:latin typeface="Comic Sans MS" pitchFamily="66" charset="0"/>
              </a:rPr>
              <a:t>(Car[0] + “&lt;</a:t>
            </a:r>
            <a:r>
              <a:rPr lang="en-US" sz="2000" dirty="0" err="1">
                <a:solidFill>
                  <a:srgbClr val="FF9933"/>
                </a:solidFill>
                <a:effectLst>
                  <a:outerShdw blurRad="38100" dist="38100" dir="2700000" algn="tl">
                    <a:srgbClr val="000000"/>
                  </a:outerShdw>
                </a:effectLst>
                <a:latin typeface="Comic Sans MS" pitchFamily="66" charset="0"/>
              </a:rPr>
              <a:t>br</a:t>
            </a:r>
            <a:r>
              <a:rPr lang="en-US" sz="2000" dirty="0">
                <a:solidFill>
                  <a:srgbClr val="FF9933"/>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document.write</a:t>
            </a:r>
            <a:r>
              <a:rPr lang="en-US" sz="2000" dirty="0">
                <a:solidFill>
                  <a:srgbClr val="FF9933"/>
                </a:solidFill>
                <a:effectLst>
                  <a:outerShdw blurRad="38100" dist="38100" dir="2700000" algn="tl">
                    <a:srgbClr val="000000"/>
                  </a:outerShdw>
                </a:effectLst>
                <a:latin typeface="Comic Sans MS" pitchFamily="66" charset="0"/>
              </a:rPr>
              <a:t>(Car[1] + “&lt;</a:t>
            </a:r>
            <a:r>
              <a:rPr lang="en-US" sz="2000" dirty="0" err="1">
                <a:solidFill>
                  <a:srgbClr val="FF9933"/>
                </a:solidFill>
                <a:effectLst>
                  <a:outerShdw blurRad="38100" dist="38100" dir="2700000" algn="tl">
                    <a:srgbClr val="000000"/>
                  </a:outerShdw>
                </a:effectLst>
                <a:latin typeface="Comic Sans MS" pitchFamily="66" charset="0"/>
              </a:rPr>
              <a:t>br</a:t>
            </a:r>
            <a:r>
              <a:rPr lang="en-US" sz="2000" dirty="0">
                <a:solidFill>
                  <a:srgbClr val="FF9933"/>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document.write</a:t>
            </a:r>
            <a:r>
              <a:rPr lang="en-US" sz="2000" dirty="0">
                <a:solidFill>
                  <a:srgbClr val="FF9933"/>
                </a:solidFill>
                <a:effectLst>
                  <a:outerShdw blurRad="38100" dist="38100" dir="2700000" algn="tl">
                    <a:srgbClr val="000000"/>
                  </a:outerShdw>
                </a:effectLst>
                <a:latin typeface="Comic Sans MS" pitchFamily="66" charset="0"/>
              </a:rPr>
              <a:t>(Car[2] + “&lt;</a:t>
            </a:r>
            <a:r>
              <a:rPr lang="en-US" sz="2000" dirty="0" err="1">
                <a:solidFill>
                  <a:srgbClr val="FF9933"/>
                </a:solidFill>
                <a:effectLst>
                  <a:outerShdw blurRad="38100" dist="38100" dir="2700000" algn="tl">
                    <a:srgbClr val="000000"/>
                  </a:outerShdw>
                </a:effectLst>
                <a:latin typeface="Comic Sans MS" pitchFamily="66" charset="0"/>
              </a:rPr>
              <a:t>br</a:t>
            </a:r>
            <a:r>
              <a:rPr lang="en-US" sz="2000" dirty="0">
                <a:solidFill>
                  <a:srgbClr val="FF9933"/>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&lt;/script&gt;</a:t>
            </a:r>
          </a:p>
        </p:txBody>
      </p:sp>
      <p:sp>
        <p:nvSpPr>
          <p:cNvPr id="27653" name="Rectangle 2053"/>
          <p:cNvSpPr>
            <a:spLocks noGrp="1" noChangeArrowheads="1"/>
          </p:cNvSpPr>
          <p:nvPr>
            <p:ph type="body" idx="1"/>
          </p:nvPr>
        </p:nvSpPr>
        <p:spPr>
          <a:xfrm>
            <a:off x="849923" y="5229225"/>
            <a:ext cx="7543800" cy="1295400"/>
          </a:xfrm>
          <a:noFill/>
        </p:spPr>
        <p:txBody>
          <a:bodyPr/>
          <a:lstStyle/>
          <a:p>
            <a:pPr>
              <a:lnSpc>
                <a:spcPct val="90000"/>
              </a:lnSpc>
            </a:pPr>
            <a:r>
              <a:rPr lang="en-US" sz="2000" dirty="0" smtClean="0"/>
              <a:t>You can also declare arrays with variable length.</a:t>
            </a:r>
          </a:p>
          <a:p>
            <a:pPr lvl="1">
              <a:lnSpc>
                <a:spcPct val="90000"/>
              </a:lnSpc>
            </a:pPr>
            <a:r>
              <a:rPr lang="en-US" sz="1800" dirty="0" err="1" smtClean="0"/>
              <a:t>arrayName</a:t>
            </a:r>
            <a:r>
              <a:rPr lang="en-US" sz="1800" dirty="0" smtClean="0"/>
              <a:t> = new Array();</a:t>
            </a:r>
          </a:p>
          <a:p>
            <a:pPr lvl="1">
              <a:lnSpc>
                <a:spcPct val="90000"/>
              </a:lnSpc>
            </a:pPr>
            <a:r>
              <a:rPr lang="en-US" sz="1800" dirty="0" smtClean="0"/>
              <a:t>Length = 0, allows automatic extension of the length.</a:t>
            </a:r>
          </a:p>
          <a:p>
            <a:pPr lvl="1">
              <a:lnSpc>
                <a:spcPct val="90000"/>
              </a:lnSpc>
            </a:pPr>
            <a:r>
              <a:rPr lang="en-US" sz="1800" dirty="0" smtClean="0"/>
              <a:t>Car[9] = “Ford”; Car[99] = “Honda”;</a:t>
            </a:r>
          </a:p>
        </p:txBody>
      </p:sp>
    </p:spTree>
    <p:extLst>
      <p:ext uri="{BB962C8B-B14F-4D97-AF65-F5344CB8AC3E}">
        <p14:creationId xmlns:p14="http://schemas.microsoft.com/office/powerpoint/2010/main" val="167089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a:xfrm>
            <a:off x="301869" y="228600"/>
            <a:ext cx="8540262" cy="1143000"/>
          </a:xfrm>
        </p:spPr>
        <p:txBody>
          <a:bodyPr/>
          <a:lstStyle/>
          <a:p>
            <a:r>
              <a:rPr lang="tr-TR" smtClean="0"/>
              <a:t>JavaScript Operators</a:t>
            </a:r>
          </a:p>
        </p:txBody>
      </p:sp>
      <p:sp>
        <p:nvSpPr>
          <p:cNvPr id="28675" name="Rectangle 3"/>
          <p:cNvSpPr>
            <a:spLocks noGrp="1" noRot="1" noChangeArrowheads="1"/>
          </p:cNvSpPr>
          <p:nvPr>
            <p:ph type="body" sz="half" idx="1"/>
          </p:nvPr>
        </p:nvSpPr>
        <p:spPr>
          <a:xfrm>
            <a:off x="301870" y="1600200"/>
            <a:ext cx="4193931" cy="4498975"/>
          </a:xfrm>
        </p:spPr>
        <p:txBody>
          <a:bodyPr/>
          <a:lstStyle/>
          <a:p>
            <a:pPr>
              <a:buFont typeface="Arial" charset="0"/>
              <a:buNone/>
            </a:pPr>
            <a:r>
              <a:rPr lang="tr-TR" smtClean="0"/>
              <a:t>Arithmetic Operators</a:t>
            </a:r>
          </a:p>
          <a:p>
            <a:pPr>
              <a:buFont typeface="Arial" charset="0"/>
              <a:buNone/>
            </a:pPr>
            <a:endParaRPr lang="tr-TR" sz="1200" smtClean="0"/>
          </a:p>
          <a:p>
            <a:pPr>
              <a:buFont typeface="Arial" charset="0"/>
              <a:buNone/>
            </a:pPr>
            <a:endParaRPr lang="tr-TR" sz="1200" smtClean="0"/>
          </a:p>
        </p:txBody>
      </p:sp>
      <p:graphicFrame>
        <p:nvGraphicFramePr>
          <p:cNvPr id="12673" name="Group 385"/>
          <p:cNvGraphicFramePr>
            <a:graphicFrameLocks noGrp="1"/>
          </p:cNvGraphicFramePr>
          <p:nvPr>
            <p:ph sz="half" idx="2"/>
          </p:nvPr>
        </p:nvGraphicFramePr>
        <p:xfrm>
          <a:off x="4648200" y="1600200"/>
          <a:ext cx="4193930" cy="4760908"/>
        </p:xfrm>
        <a:graphic>
          <a:graphicData uri="http://schemas.openxmlformats.org/drawingml/2006/table">
            <a:tbl>
              <a:tblPr/>
              <a:tblGrid>
                <a:gridCol w="876249"/>
                <a:gridCol w="1423905"/>
                <a:gridCol w="1252464"/>
                <a:gridCol w="641312"/>
              </a:tblGrid>
              <a:tr h="37150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Operator</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Description</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Result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Addition</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4</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Subtraction</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3</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Multiplication</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20</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y=4</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vMerge="1">
                  <a:txBody>
                    <a:bodyPr/>
                    <a:lstStyle/>
                    <a:p>
                      <a:endParaRPr lang="en-US"/>
                    </a:p>
                  </a:txBody>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Division</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15/5</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3</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2,5</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3">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3">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Modulus (division remainder)</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10%8</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10%2</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0</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Increment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r h="243856">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2">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Decrement</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rowSpan="2">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x=4</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43856">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a:t>
                      </a:r>
                      <a:endParaRPr kumimoji="0" lang="tr-TR" sz="1800" b="0" i="0" u="none" strike="noStrike" cap="none" normalizeH="0" baseline="0" smtClean="0">
                        <a:ln>
                          <a:noFill/>
                        </a:ln>
                        <a:solidFill>
                          <a:schemeClr val="tx1"/>
                        </a:solidFill>
                        <a:effectLst/>
                        <a:latin typeface="Arial" pitchFamily="34" charset="0"/>
                      </a:endParaRPr>
                    </a:p>
                  </a:txBody>
                  <a:tcPr marL="91434" marR="9143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vMerge="1">
                  <a:txBody>
                    <a:bodyPr/>
                    <a:lstStyle/>
                    <a:p>
                      <a:endParaRPr lang="en-US"/>
                    </a:p>
                  </a:txBody>
                  <a:tcPr/>
                </a:tc>
              </a:tr>
            </a:tbl>
          </a:graphicData>
        </a:graphic>
      </p:graphicFrame>
    </p:spTree>
    <p:extLst>
      <p:ext uri="{BB962C8B-B14F-4D97-AF65-F5344CB8AC3E}">
        <p14:creationId xmlns:p14="http://schemas.microsoft.com/office/powerpoint/2010/main" val="3652107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301869" y="228600"/>
            <a:ext cx="8540262" cy="1143000"/>
          </a:xfrm>
        </p:spPr>
        <p:txBody>
          <a:bodyPr/>
          <a:lstStyle/>
          <a:p>
            <a:r>
              <a:rPr lang="tr-TR" smtClean="0"/>
              <a:t>JavaScript Operators – 2</a:t>
            </a:r>
          </a:p>
        </p:txBody>
      </p:sp>
      <p:sp>
        <p:nvSpPr>
          <p:cNvPr id="29699" name="Rectangle 3"/>
          <p:cNvSpPr>
            <a:spLocks noGrp="1" noRot="1" noChangeArrowheads="1"/>
          </p:cNvSpPr>
          <p:nvPr>
            <p:ph type="body" sz="half" idx="1"/>
          </p:nvPr>
        </p:nvSpPr>
        <p:spPr>
          <a:xfrm>
            <a:off x="301870" y="1600200"/>
            <a:ext cx="4193931" cy="4498975"/>
          </a:xfrm>
        </p:spPr>
        <p:txBody>
          <a:bodyPr/>
          <a:lstStyle/>
          <a:p>
            <a:pPr>
              <a:buFont typeface="Arial" charset="0"/>
              <a:buNone/>
            </a:pPr>
            <a:r>
              <a:rPr lang="tr-TR" smtClean="0"/>
              <a:t>Assignment Operators</a:t>
            </a:r>
          </a:p>
        </p:txBody>
      </p:sp>
      <p:graphicFrame>
        <p:nvGraphicFramePr>
          <p:cNvPr id="14473" name="Group 137"/>
          <p:cNvGraphicFramePr>
            <a:graphicFrameLocks noGrp="1"/>
          </p:cNvGraphicFramePr>
          <p:nvPr>
            <p:ph sz="half" idx="2"/>
          </p:nvPr>
        </p:nvGraphicFramePr>
        <p:xfrm>
          <a:off x="4648200" y="1600200"/>
          <a:ext cx="4193931" cy="4498975"/>
        </p:xfrm>
        <a:graphic>
          <a:graphicData uri="http://schemas.openxmlformats.org/drawingml/2006/table">
            <a:tbl>
              <a:tblPr/>
              <a:tblGrid>
                <a:gridCol w="1182618"/>
                <a:gridCol w="1096899"/>
                <a:gridCol w="1914414"/>
              </a:tblGrid>
              <a:tr h="974725">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Verdana" pitchFamily="34" charset="0"/>
                        </a:rPr>
                        <a:t>Operator</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200" b="1" i="0" u="none" strike="noStrike" cap="none" normalizeH="0" baseline="0" smtClean="0">
                          <a:ln>
                            <a:noFill/>
                          </a:ln>
                          <a:solidFill>
                            <a:srgbClr val="000000"/>
                          </a:solidFill>
                          <a:effectLst/>
                          <a:latin typeface="Verdana" pitchFamily="34" charset="0"/>
                        </a:rPr>
                        <a:t>Is The Same As</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587375">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200" b="0" i="0" u="none" strike="noStrike" cap="none" normalizeH="0" baseline="0" smtClean="0">
                          <a:ln>
                            <a:noFill/>
                          </a:ln>
                          <a:solidFill>
                            <a:srgbClr val="000000"/>
                          </a:solidFill>
                          <a:effectLst/>
                          <a:latin typeface="Verdana" pitchFamily="34" charset="0"/>
                        </a:rPr>
                        <a:t>x=x%y</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499229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301869" y="228600"/>
            <a:ext cx="8540262" cy="1143000"/>
          </a:xfrm>
        </p:spPr>
        <p:txBody>
          <a:bodyPr/>
          <a:lstStyle/>
          <a:p>
            <a:r>
              <a:rPr lang="tr-TR" smtClean="0"/>
              <a:t>JavaScript Operators - 3</a:t>
            </a:r>
          </a:p>
        </p:txBody>
      </p:sp>
      <p:sp>
        <p:nvSpPr>
          <p:cNvPr id="30723" name="Rectangle 3"/>
          <p:cNvSpPr>
            <a:spLocks noGrp="1" noRot="1" noChangeArrowheads="1"/>
          </p:cNvSpPr>
          <p:nvPr>
            <p:ph type="body" sz="half" idx="1"/>
          </p:nvPr>
        </p:nvSpPr>
        <p:spPr>
          <a:xfrm>
            <a:off x="301870" y="1600200"/>
            <a:ext cx="4193931" cy="4498975"/>
          </a:xfrm>
        </p:spPr>
        <p:txBody>
          <a:bodyPr/>
          <a:lstStyle/>
          <a:p>
            <a:pPr>
              <a:buFont typeface="Arial" charset="0"/>
              <a:buNone/>
            </a:pPr>
            <a:r>
              <a:rPr lang="tr-TR" smtClean="0"/>
              <a:t>Comparison Operators</a:t>
            </a:r>
          </a:p>
          <a:p>
            <a:pPr>
              <a:buFont typeface="Arial" charset="0"/>
              <a:buNone/>
            </a:pPr>
            <a:endParaRPr lang="tr-TR" smtClean="0"/>
          </a:p>
        </p:txBody>
      </p:sp>
      <p:graphicFrame>
        <p:nvGraphicFramePr>
          <p:cNvPr id="16590" name="Group 206"/>
          <p:cNvGraphicFramePr>
            <a:graphicFrameLocks noGrp="1"/>
          </p:cNvGraphicFramePr>
          <p:nvPr>
            <p:ph sz="half" idx="2"/>
          </p:nvPr>
        </p:nvGraphicFramePr>
        <p:xfrm>
          <a:off x="4648200" y="1600200"/>
          <a:ext cx="4193931" cy="4321178"/>
        </p:xfrm>
        <a:graphic>
          <a:graphicData uri="http://schemas.openxmlformats.org/drawingml/2006/table">
            <a:tbl>
              <a:tblPr/>
              <a:tblGrid>
                <a:gridCol w="931808"/>
                <a:gridCol w="1812820"/>
                <a:gridCol w="1449303"/>
              </a:tblGrid>
              <a:tr h="388938">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Operator</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Description</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60363">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equal to</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5==8 returns false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row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equal to (checks for both value and type)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28416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y="5"</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285750">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63550">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 returns true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63550">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 returns false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not equal</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5!=8 returns true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57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&gt;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greater than</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5&gt;8 returns false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28733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&lt;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less than</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5&lt;8 returns true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635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&gt;=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greater than or equal to</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5&gt;=8 returns false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463550">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&lt;=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is less than or equal to</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5&lt;=8 returns true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90130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a:xfrm>
            <a:off x="301869" y="228600"/>
            <a:ext cx="8540262" cy="1143000"/>
          </a:xfrm>
        </p:spPr>
        <p:txBody>
          <a:bodyPr/>
          <a:lstStyle/>
          <a:p>
            <a:r>
              <a:rPr lang="tr-TR" smtClean="0"/>
              <a:t>JavaScript Operators - 4</a:t>
            </a:r>
          </a:p>
        </p:txBody>
      </p:sp>
      <p:sp>
        <p:nvSpPr>
          <p:cNvPr id="31747" name="Rectangle 3"/>
          <p:cNvSpPr>
            <a:spLocks noGrp="1" noRot="1" noChangeArrowheads="1"/>
          </p:cNvSpPr>
          <p:nvPr>
            <p:ph type="body" sz="half" idx="1"/>
          </p:nvPr>
        </p:nvSpPr>
        <p:spPr>
          <a:xfrm>
            <a:off x="301870" y="1600200"/>
            <a:ext cx="4193931" cy="4498975"/>
          </a:xfrm>
        </p:spPr>
        <p:txBody>
          <a:bodyPr/>
          <a:lstStyle/>
          <a:p>
            <a:pPr>
              <a:buFont typeface="Arial" charset="0"/>
              <a:buNone/>
            </a:pPr>
            <a:r>
              <a:rPr lang="tr-TR" smtClean="0"/>
              <a:t>Logical Operators</a:t>
            </a:r>
          </a:p>
          <a:p>
            <a:pPr>
              <a:buFont typeface="Arial" charset="0"/>
              <a:buNone/>
            </a:pPr>
            <a:endParaRPr lang="tr-TR" smtClean="0"/>
          </a:p>
          <a:p>
            <a:pPr>
              <a:buFont typeface="Arial" charset="0"/>
              <a:buNone/>
            </a:pPr>
            <a:endParaRPr lang="tr-TR" smtClean="0"/>
          </a:p>
        </p:txBody>
      </p:sp>
      <p:graphicFrame>
        <p:nvGraphicFramePr>
          <p:cNvPr id="18623" name="Group 191"/>
          <p:cNvGraphicFramePr>
            <a:graphicFrameLocks noGrp="1"/>
          </p:cNvGraphicFramePr>
          <p:nvPr>
            <p:ph sz="half" idx="2"/>
          </p:nvPr>
        </p:nvGraphicFramePr>
        <p:xfrm>
          <a:off x="4648200" y="1600200"/>
          <a:ext cx="4193930" cy="4498978"/>
        </p:xfrm>
        <a:graphic>
          <a:graphicData uri="http://schemas.openxmlformats.org/drawingml/2006/table">
            <a:tbl>
              <a:tblPr/>
              <a:tblGrid>
                <a:gridCol w="1425492"/>
                <a:gridCol w="1328660"/>
                <a:gridCol w="1439778"/>
              </a:tblGrid>
              <a:tr h="303213">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Operator</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Description</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tr-TR" sz="1000" b="1" i="0" u="none" strike="noStrike" cap="none" normalizeH="0" baseline="0" smtClean="0">
                          <a:ln>
                            <a:noFill/>
                          </a:ln>
                          <a:solidFill>
                            <a:srgbClr val="000000"/>
                          </a:solidFill>
                          <a:effectLst/>
                          <a:latin typeface="Verdana" pitchFamily="34" charset="0"/>
                        </a:rPr>
                        <a:t>Example</a:t>
                      </a:r>
                      <a:endParaRPr kumimoji="0" lang="tr-TR" sz="1800" b="0" i="0" u="none" strike="noStrike" cap="none" normalizeH="0" baseline="0" smtClean="0">
                        <a:ln>
                          <a:noFill/>
                        </a:ln>
                        <a:solidFill>
                          <a:schemeClr val="tx1"/>
                        </a:solidFill>
                        <a:effectLst/>
                        <a:latin typeface="Arial" pitchFamily="34" charset="0"/>
                      </a:endParaRPr>
                    </a:p>
                  </a:txBody>
                  <a:tcPr marL="91434" marR="9143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&amp;&amp;</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and</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y=3</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 &lt; 10 &amp;&amp; y &gt; 1) returns true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4800">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or</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y=3</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(x==5 || y==5) returns false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03213">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rowSpan="4">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not</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x=6</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r>
              <a:tr h="303213">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y=3</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301625">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chemeClr val="tx1"/>
                          </a:solidFill>
                          <a:effectLst/>
                          <a:latin typeface="Arial Tur" charset="-94"/>
                        </a:rPr>
                        <a:t> </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r>
              <a:tr h="490538">
                <a:tc vMerge="1">
                  <a:txBody>
                    <a:bodyPr/>
                    <a:lstStyle/>
                    <a:p>
                      <a:endParaRPr lang="en-US"/>
                    </a:p>
                  </a:txBody>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tr-TR" sz="1000" b="0" i="0" u="none" strike="noStrike" cap="none" normalizeH="0" baseline="0" smtClean="0">
                          <a:ln>
                            <a:noFill/>
                          </a:ln>
                          <a:solidFill>
                            <a:srgbClr val="000000"/>
                          </a:solidFill>
                          <a:effectLst/>
                          <a:latin typeface="Verdana" pitchFamily="34" charset="0"/>
                        </a:rPr>
                        <a:t>!(x==y) returns true</a:t>
                      </a:r>
                      <a:endParaRPr kumimoji="0" lang="tr-TR" sz="1800" b="0" i="0" u="none" strike="noStrike" cap="none" normalizeH="0" baseline="0" smtClean="0">
                        <a:ln>
                          <a:noFill/>
                        </a:ln>
                        <a:solidFill>
                          <a:schemeClr val="tx1"/>
                        </a:solidFill>
                        <a:effectLst/>
                        <a:latin typeface="Arial" pitchFamily="34" charset="0"/>
                      </a:endParaRPr>
                    </a:p>
                  </a:txBody>
                  <a:tcPr marL="91434" marR="914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bl>
          </a:graphicData>
        </a:graphic>
      </p:graphicFrame>
    </p:spTree>
    <p:extLst>
      <p:ext uri="{BB962C8B-B14F-4D97-AF65-F5344CB8AC3E}">
        <p14:creationId xmlns:p14="http://schemas.microsoft.com/office/powerpoint/2010/main" val="2982442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a:xfrm>
            <a:off x="457200" y="-228600"/>
            <a:ext cx="7467600" cy="1143000"/>
          </a:xfrm>
        </p:spPr>
        <p:txBody>
          <a:bodyPr/>
          <a:lstStyle/>
          <a:p>
            <a:r>
              <a:rPr lang="en-GB" dirty="0" smtClean="0"/>
              <a:t>What is JavaScript?</a:t>
            </a:r>
          </a:p>
        </p:txBody>
      </p:sp>
      <p:sp>
        <p:nvSpPr>
          <p:cNvPr id="5123" name="Rectangle 5"/>
          <p:cNvSpPr>
            <a:spLocks noGrp="1" noChangeArrowheads="1"/>
          </p:cNvSpPr>
          <p:nvPr>
            <p:ph type="body" idx="1"/>
          </p:nvPr>
        </p:nvSpPr>
        <p:spPr>
          <a:xfrm>
            <a:off x="660889" y="981076"/>
            <a:ext cx="7766538" cy="5046663"/>
          </a:xfrm>
        </p:spPr>
        <p:txBody>
          <a:bodyPr>
            <a:normAutofit lnSpcReduction="10000"/>
          </a:bodyPr>
          <a:lstStyle/>
          <a:p>
            <a:pPr>
              <a:lnSpc>
                <a:spcPct val="90000"/>
              </a:lnSpc>
            </a:pPr>
            <a:r>
              <a:rPr lang="en-GB" dirty="0" smtClean="0"/>
              <a:t>Browsers have limited functionality </a:t>
            </a:r>
          </a:p>
          <a:p>
            <a:pPr lvl="1">
              <a:lnSpc>
                <a:spcPct val="90000"/>
              </a:lnSpc>
            </a:pPr>
            <a:r>
              <a:rPr lang="en-GB" dirty="0" smtClean="0"/>
              <a:t>Text, images, tables, etc.</a:t>
            </a:r>
          </a:p>
          <a:p>
            <a:pPr>
              <a:lnSpc>
                <a:spcPct val="90000"/>
              </a:lnSpc>
            </a:pPr>
            <a:r>
              <a:rPr lang="en-GB" dirty="0" smtClean="0"/>
              <a:t>JavaScript allows for interactivity</a:t>
            </a:r>
          </a:p>
          <a:p>
            <a:pPr lvl="1"/>
            <a:r>
              <a:rPr lang="en-GB" dirty="0" smtClean="0"/>
              <a:t>Perform calculations</a:t>
            </a:r>
          </a:p>
          <a:p>
            <a:pPr lvl="1"/>
            <a:r>
              <a:rPr lang="en-GB" dirty="0" smtClean="0"/>
              <a:t>Validation of input</a:t>
            </a:r>
          </a:p>
          <a:p>
            <a:pPr>
              <a:lnSpc>
                <a:spcPct val="90000"/>
              </a:lnSpc>
            </a:pPr>
            <a:r>
              <a:rPr lang="en-GB" dirty="0" smtClean="0"/>
              <a:t>Browser/page manipulation</a:t>
            </a:r>
          </a:p>
          <a:p>
            <a:pPr lvl="1">
              <a:lnSpc>
                <a:spcPct val="90000"/>
              </a:lnSpc>
            </a:pPr>
            <a:r>
              <a:rPr lang="en-GB" dirty="0" smtClean="0"/>
              <a:t>Reacting to user actions</a:t>
            </a:r>
          </a:p>
          <a:p>
            <a:pPr>
              <a:lnSpc>
                <a:spcPct val="90000"/>
              </a:lnSpc>
            </a:pPr>
            <a:r>
              <a:rPr lang="en-GB" dirty="0" smtClean="0"/>
              <a:t>A type of programming language (Object Based and Interpreted)</a:t>
            </a:r>
          </a:p>
          <a:p>
            <a:pPr lvl="1">
              <a:lnSpc>
                <a:spcPct val="90000"/>
              </a:lnSpc>
            </a:pPr>
            <a:r>
              <a:rPr lang="en-GB" dirty="0" smtClean="0"/>
              <a:t>Easy to learn</a:t>
            </a:r>
          </a:p>
          <a:p>
            <a:pPr lvl="1">
              <a:lnSpc>
                <a:spcPct val="90000"/>
              </a:lnSpc>
            </a:pPr>
            <a:r>
              <a:rPr lang="en-GB" dirty="0" smtClean="0"/>
              <a:t>Developed by Netscape</a:t>
            </a:r>
          </a:p>
          <a:p>
            <a:pPr lvl="1">
              <a:lnSpc>
                <a:spcPct val="90000"/>
              </a:lnSpc>
            </a:pPr>
            <a:r>
              <a:rPr lang="en-US" dirty="0" smtClean="0"/>
              <a:t>Now </a:t>
            </a:r>
            <a:r>
              <a:rPr lang="tr-TR" dirty="0" smtClean="0"/>
              <a:t>works in all major browsers</a:t>
            </a:r>
            <a:endParaRPr lang="en-US" dirty="0" smtClean="0"/>
          </a:p>
          <a:p>
            <a:pPr lvl="1">
              <a:lnSpc>
                <a:spcPct val="90000"/>
              </a:lnSpc>
            </a:pPr>
            <a:r>
              <a:rPr lang="tr-TR" sz="2000" dirty="0" smtClean="0"/>
              <a:t>is used in millions of Web pages to improve the design, validate forms, detect browsers, create cookies, and much more</a:t>
            </a:r>
            <a:endParaRPr lang="en-GB" sz="2000" dirty="0" smtClean="0">
              <a:latin typeface="Courier New" pitchFamily="49" charset="0"/>
            </a:endParaRPr>
          </a:p>
        </p:txBody>
      </p:sp>
    </p:spTree>
    <p:extLst>
      <p:ext uri="{BB962C8B-B14F-4D97-AF65-F5344CB8AC3E}">
        <p14:creationId xmlns:p14="http://schemas.microsoft.com/office/powerpoint/2010/main" val="1325039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tr-TR" smtClean="0"/>
              <a:t>JS Examples -1</a:t>
            </a:r>
          </a:p>
        </p:txBody>
      </p:sp>
      <p:sp>
        <p:nvSpPr>
          <p:cNvPr id="2" name="Content Placeholder 1"/>
          <p:cNvSpPr>
            <a:spLocks noGrp="1"/>
          </p:cNvSpPr>
          <p:nvPr>
            <p:ph sz="quarter" idx="1"/>
          </p:nvPr>
        </p:nvSpPr>
        <p:spPr>
          <a:xfrm>
            <a:off x="457200" y="1600200"/>
            <a:ext cx="7467600" cy="4114800"/>
          </a:xfrm>
        </p:spPr>
        <p:txBody>
          <a:bodyPr>
            <a:normAutofit lnSpcReduction="10000"/>
          </a:bodyPr>
          <a:lstStyle/>
          <a:p>
            <a:pPr marL="342900" indent="-342900">
              <a:spcBef>
                <a:spcPct val="20000"/>
              </a:spcBef>
              <a:buClr>
                <a:schemeClr val="hlink"/>
              </a:buClr>
              <a:buSzPct val="80000"/>
              <a:buFont typeface="Arial" pitchFamily="34" charset="0"/>
              <a:buNone/>
              <a:defRPr/>
            </a:pPr>
            <a:r>
              <a:rPr lang="en-US" dirty="0"/>
              <a:t>&lt;html&gt;</a:t>
            </a:r>
          </a:p>
          <a:p>
            <a:pPr marL="342900" indent="-342900">
              <a:spcBef>
                <a:spcPct val="20000"/>
              </a:spcBef>
              <a:buClr>
                <a:schemeClr val="hlink"/>
              </a:buClr>
              <a:buSzPct val="80000"/>
              <a:buFont typeface="Arial" pitchFamily="34" charset="0"/>
              <a:buNone/>
              <a:defRPr/>
            </a:pPr>
            <a:r>
              <a:rPr lang="en-US" dirty="0"/>
              <a:t>&lt;head&gt;&lt;title&gt;My Page&lt;/title&gt;&lt;/head&gt;</a:t>
            </a:r>
          </a:p>
          <a:p>
            <a:pPr marL="342900" indent="-342900">
              <a:spcBef>
                <a:spcPct val="20000"/>
              </a:spcBef>
              <a:buClr>
                <a:schemeClr val="hlink"/>
              </a:buClr>
              <a:buSzPct val="80000"/>
              <a:buFont typeface="Arial" pitchFamily="34" charset="0"/>
              <a:buNone/>
              <a:defRPr/>
            </a:pPr>
            <a:r>
              <a:rPr lang="en-US" dirty="0"/>
              <a:t>&lt;body&gt;</a:t>
            </a:r>
          </a:p>
          <a:p>
            <a:pPr marL="342900" indent="-342900">
              <a:spcBef>
                <a:spcPct val="20000"/>
              </a:spcBef>
              <a:buClr>
                <a:schemeClr val="hlink"/>
              </a:buClr>
              <a:buSzPct val="80000"/>
              <a:buFont typeface="Arial" pitchFamily="34" charset="0"/>
              <a:buNone/>
              <a:defRPr/>
            </a:pPr>
            <a:r>
              <a:rPr lang="tr-TR" dirty="0" smtClean="0"/>
              <a:t>&lt;</a:t>
            </a:r>
            <a:r>
              <a:rPr lang="tr-TR" dirty="0"/>
              <a:t>script&gt;</a:t>
            </a:r>
          </a:p>
          <a:p>
            <a:pPr marL="342900" indent="-342900">
              <a:spcBef>
                <a:spcPct val="20000"/>
              </a:spcBef>
              <a:buClr>
                <a:schemeClr val="hlink"/>
              </a:buClr>
              <a:buSzPct val="80000"/>
              <a:buFont typeface="Arial" pitchFamily="34" charset="0"/>
              <a:buNone/>
              <a:defRPr/>
            </a:pPr>
            <a:r>
              <a:rPr lang="tr-TR" dirty="0"/>
              <a:t>x=3</a:t>
            </a:r>
          </a:p>
          <a:p>
            <a:pPr marL="342900" indent="-342900">
              <a:spcBef>
                <a:spcPct val="20000"/>
              </a:spcBef>
              <a:buClr>
                <a:schemeClr val="hlink"/>
              </a:buClr>
              <a:buSzPct val="80000"/>
              <a:buFont typeface="Arial" pitchFamily="34" charset="0"/>
              <a:buNone/>
              <a:defRPr/>
            </a:pPr>
            <a:r>
              <a:rPr lang="tr-TR" dirty="0"/>
              <a:t>y=20*x+12</a:t>
            </a:r>
          </a:p>
          <a:p>
            <a:pPr marL="342900" indent="-342900">
              <a:spcBef>
                <a:spcPct val="20000"/>
              </a:spcBef>
              <a:buClr>
                <a:schemeClr val="hlink"/>
              </a:buClr>
              <a:buSzPct val="80000"/>
              <a:buFont typeface="Arial" pitchFamily="34" charset="0"/>
              <a:buNone/>
              <a:defRPr/>
            </a:pPr>
            <a:r>
              <a:rPr lang="tr-TR" dirty="0"/>
              <a:t>alert(y)</a:t>
            </a:r>
          </a:p>
          <a:p>
            <a:pPr marL="342900" indent="-342900">
              <a:spcBef>
                <a:spcPct val="20000"/>
              </a:spcBef>
              <a:buClr>
                <a:schemeClr val="hlink"/>
              </a:buClr>
              <a:buSzPct val="80000"/>
              <a:buFont typeface="Arial" pitchFamily="34" charset="0"/>
              <a:buNone/>
              <a:defRPr/>
            </a:pPr>
            <a:r>
              <a:rPr lang="tr-TR" dirty="0"/>
              <a:t>&lt;/script</a:t>
            </a:r>
            <a:r>
              <a:rPr lang="tr-TR" dirty="0" smtClean="0"/>
              <a:t>&gt;</a:t>
            </a:r>
            <a:endParaRPr lang="tr-TR" dirty="0"/>
          </a:p>
          <a:p>
            <a:pPr marL="342900" indent="-342900">
              <a:spcBef>
                <a:spcPct val="20000"/>
              </a:spcBef>
              <a:buClr>
                <a:schemeClr val="hlink"/>
              </a:buClr>
              <a:buSzPct val="80000"/>
              <a:buFont typeface="Arial" pitchFamily="34" charset="0"/>
              <a:buNone/>
              <a:defRPr/>
            </a:pPr>
            <a:r>
              <a:rPr lang="tr-TR" dirty="0"/>
              <a:t>&lt;/body&gt;</a:t>
            </a:r>
          </a:p>
          <a:p>
            <a:pPr marL="342900" indent="-342900">
              <a:spcBef>
                <a:spcPct val="20000"/>
              </a:spcBef>
              <a:buClr>
                <a:schemeClr val="hlink"/>
              </a:buClr>
              <a:buSzPct val="80000"/>
              <a:buFont typeface="Arial" pitchFamily="34" charset="0"/>
              <a:buNone/>
              <a:defRPr/>
            </a:pPr>
            <a:r>
              <a:rPr lang="tr-TR" dirty="0"/>
              <a:t>&lt;/html&gt;</a:t>
            </a:r>
          </a:p>
          <a:p>
            <a:endParaRPr lang="en-US" dirty="0"/>
          </a:p>
        </p:txBody>
      </p:sp>
    </p:spTree>
    <p:extLst>
      <p:ext uri="{BB962C8B-B14F-4D97-AF65-F5344CB8AC3E}">
        <p14:creationId xmlns:p14="http://schemas.microsoft.com/office/powerpoint/2010/main" val="2791329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tr-TR" smtClean="0"/>
              <a:t>Examples -2</a:t>
            </a:r>
          </a:p>
        </p:txBody>
      </p:sp>
      <p:sp>
        <p:nvSpPr>
          <p:cNvPr id="33795" name="Rectangle 3"/>
          <p:cNvSpPr>
            <a:spLocks noGrp="1" noRot="1" noChangeArrowheads="1"/>
          </p:cNvSpPr>
          <p:nvPr>
            <p:ph type="body" idx="1"/>
          </p:nvPr>
        </p:nvSpPr>
        <p:spPr>
          <a:xfrm>
            <a:off x="301869" y="1600201"/>
            <a:ext cx="8540262" cy="3700463"/>
          </a:xfrm>
          <a:ln>
            <a:solidFill>
              <a:schemeClr val="tx1"/>
            </a:solidFill>
            <a:miter lim="800000"/>
            <a:headEnd/>
            <a:tailEnd/>
          </a:ln>
        </p:spPr>
        <p:txBody>
          <a:bodyPr>
            <a:normAutofit fontScale="85000" lnSpcReduction="20000"/>
          </a:bodyPr>
          <a:lstStyle/>
          <a:p>
            <a:pPr marL="342900" indent="-342900">
              <a:spcBef>
                <a:spcPct val="20000"/>
              </a:spcBef>
              <a:buClr>
                <a:schemeClr val="hlink"/>
              </a:buClr>
              <a:buSzPct val="80000"/>
              <a:buFont typeface="Arial" pitchFamily="34" charset="0"/>
              <a:buNone/>
              <a:defRPr/>
            </a:pPr>
            <a:r>
              <a:rPr lang="en-US" dirty="0"/>
              <a:t>&lt;html&gt;</a:t>
            </a:r>
          </a:p>
          <a:p>
            <a:pPr marL="342900" indent="-342900">
              <a:spcBef>
                <a:spcPct val="20000"/>
              </a:spcBef>
              <a:buClr>
                <a:schemeClr val="hlink"/>
              </a:buClr>
              <a:buSzPct val="80000"/>
              <a:buFont typeface="Arial" pitchFamily="34" charset="0"/>
              <a:buNone/>
              <a:defRPr/>
            </a:pPr>
            <a:r>
              <a:rPr lang="en-US" dirty="0"/>
              <a:t>&lt;head&gt;&lt;title&gt;My Page&lt;/title&gt;&lt;/head&gt;</a:t>
            </a:r>
          </a:p>
          <a:p>
            <a:pPr marL="342900" indent="-342900">
              <a:spcBef>
                <a:spcPct val="20000"/>
              </a:spcBef>
              <a:buClr>
                <a:schemeClr val="hlink"/>
              </a:buClr>
              <a:buSzPct val="80000"/>
              <a:buFont typeface="Arial" pitchFamily="34" charset="0"/>
              <a:buNone/>
              <a:defRPr/>
            </a:pPr>
            <a:r>
              <a:rPr lang="en-US" dirty="0"/>
              <a:t>&lt;body&gt;</a:t>
            </a:r>
          </a:p>
          <a:p>
            <a:pPr marL="342900" indent="-342900">
              <a:spcBef>
                <a:spcPct val="20000"/>
              </a:spcBef>
              <a:buClr>
                <a:schemeClr val="hlink"/>
              </a:buClr>
              <a:buSzPct val="80000"/>
              <a:buFont typeface="Arial" pitchFamily="34" charset="0"/>
              <a:buNone/>
              <a:defRPr/>
            </a:pPr>
            <a:r>
              <a:rPr lang="en-US" dirty="0"/>
              <a:t>&lt;script&gt;</a:t>
            </a:r>
          </a:p>
          <a:p>
            <a:pPr marL="342900" indent="-342900">
              <a:spcBef>
                <a:spcPct val="20000"/>
              </a:spcBef>
              <a:buClr>
                <a:schemeClr val="hlink"/>
              </a:buClr>
              <a:buSzPct val="80000"/>
              <a:buFont typeface="Arial" pitchFamily="34" charset="0"/>
              <a:buNone/>
              <a:defRPr/>
            </a:pPr>
            <a:r>
              <a:rPr lang="en-US" dirty="0"/>
              <a:t>s1 = 10</a:t>
            </a:r>
          </a:p>
          <a:p>
            <a:pPr marL="342900" indent="-342900">
              <a:spcBef>
                <a:spcPct val="20000"/>
              </a:spcBef>
              <a:buClr>
                <a:schemeClr val="hlink"/>
              </a:buClr>
              <a:buSzPct val="80000"/>
              <a:buFont typeface="Arial" pitchFamily="34" charset="0"/>
              <a:buNone/>
              <a:defRPr/>
            </a:pPr>
            <a:r>
              <a:rPr lang="en-US" dirty="0"/>
              <a:t>s2 = 20</a:t>
            </a:r>
          </a:p>
          <a:p>
            <a:pPr marL="342900" indent="-342900">
              <a:spcBef>
                <a:spcPct val="20000"/>
              </a:spcBef>
              <a:buClr>
                <a:schemeClr val="hlink"/>
              </a:buClr>
              <a:buSzPct val="80000"/>
              <a:buFont typeface="Arial" pitchFamily="34" charset="0"/>
              <a:buNone/>
              <a:defRPr/>
            </a:pPr>
            <a:r>
              <a:rPr lang="en-US" dirty="0"/>
              <a:t>s1 = s1+s2</a:t>
            </a:r>
          </a:p>
          <a:p>
            <a:pPr marL="342900" indent="-342900">
              <a:spcBef>
                <a:spcPct val="20000"/>
              </a:spcBef>
              <a:buClr>
                <a:schemeClr val="hlink"/>
              </a:buClr>
              <a:buSzPct val="80000"/>
              <a:buFont typeface="Arial" pitchFamily="34" charset="0"/>
              <a:buNone/>
              <a:defRPr/>
            </a:pPr>
            <a:r>
              <a:rPr lang="en-US" dirty="0" err="1"/>
              <a:t>document.write</a:t>
            </a:r>
            <a:r>
              <a:rPr lang="en-US" dirty="0"/>
              <a:t>('hello' +s2)</a:t>
            </a:r>
          </a:p>
          <a:p>
            <a:pPr marL="342900" indent="-342900">
              <a:spcBef>
                <a:spcPct val="20000"/>
              </a:spcBef>
              <a:buClr>
                <a:schemeClr val="hlink"/>
              </a:buClr>
              <a:buSzPct val="80000"/>
              <a:buFont typeface="Arial" pitchFamily="34" charset="0"/>
              <a:buNone/>
              <a:defRPr/>
            </a:pPr>
            <a:r>
              <a:rPr lang="en-US" dirty="0"/>
              <a:t>&lt;/script&gt;</a:t>
            </a:r>
          </a:p>
          <a:p>
            <a:pPr marL="342900" indent="-342900">
              <a:spcBef>
                <a:spcPct val="20000"/>
              </a:spcBef>
              <a:buClr>
                <a:schemeClr val="hlink"/>
              </a:buClr>
              <a:buSzPct val="80000"/>
              <a:buFont typeface="Arial" pitchFamily="34" charset="0"/>
              <a:buNone/>
              <a:defRPr/>
            </a:pPr>
            <a:r>
              <a:rPr lang="en-US" dirty="0"/>
              <a:t>&lt;/body&gt;</a:t>
            </a:r>
          </a:p>
          <a:p>
            <a:pPr marL="342900" indent="-342900">
              <a:spcBef>
                <a:spcPct val="20000"/>
              </a:spcBef>
              <a:buClr>
                <a:schemeClr val="hlink"/>
              </a:buClr>
              <a:buSzPct val="80000"/>
              <a:buFont typeface="Arial" pitchFamily="34" charset="0"/>
              <a:buNone/>
              <a:defRPr/>
            </a:pPr>
            <a:r>
              <a:rPr lang="en-US" dirty="0"/>
              <a:t>&lt;/html&gt;</a:t>
            </a:r>
          </a:p>
        </p:txBody>
      </p:sp>
    </p:spTree>
    <p:extLst>
      <p:ext uri="{BB962C8B-B14F-4D97-AF65-F5344CB8AC3E}">
        <p14:creationId xmlns:p14="http://schemas.microsoft.com/office/powerpoint/2010/main" val="3453023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Conditional statements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400049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tr-TR" sz="3200" smtClean="0"/>
              <a:t>Conditional </a:t>
            </a:r>
            <a:r>
              <a:rPr lang="en-US" sz="3200" smtClean="0"/>
              <a:t> and Repetition </a:t>
            </a:r>
            <a:r>
              <a:rPr lang="tr-TR" sz="3200" smtClean="0"/>
              <a:t>Statements</a:t>
            </a:r>
          </a:p>
        </p:txBody>
      </p:sp>
      <p:sp>
        <p:nvSpPr>
          <p:cNvPr id="35843" name="Rectangle 3"/>
          <p:cNvSpPr>
            <a:spLocks noGrp="1" noRot="1" noChangeArrowheads="1"/>
          </p:cNvSpPr>
          <p:nvPr>
            <p:ph type="body" idx="1"/>
          </p:nvPr>
        </p:nvSpPr>
        <p:spPr/>
        <p:txBody>
          <a:bodyPr/>
          <a:lstStyle/>
          <a:p>
            <a:pPr>
              <a:lnSpc>
                <a:spcPct val="80000"/>
              </a:lnSpc>
            </a:pPr>
            <a:r>
              <a:rPr lang="en-US" b="1" dirty="0" smtClean="0"/>
              <a:t>C</a:t>
            </a:r>
            <a:r>
              <a:rPr lang="tr-TR" b="1" dirty="0" smtClean="0"/>
              <a:t>onditional statements</a:t>
            </a:r>
            <a:r>
              <a:rPr lang="tr-TR" sz="2000" dirty="0" smtClean="0"/>
              <a:t>:</a:t>
            </a:r>
          </a:p>
          <a:p>
            <a:pPr>
              <a:lnSpc>
                <a:spcPct val="80000"/>
              </a:lnSpc>
            </a:pPr>
            <a:r>
              <a:rPr lang="tr-TR" sz="2000" b="1" dirty="0" smtClean="0"/>
              <a:t>if statement</a:t>
            </a:r>
            <a:r>
              <a:rPr lang="tr-TR" sz="2000" dirty="0" smtClean="0"/>
              <a:t> - use this statement if you want to execute some code only if a specified condition is true </a:t>
            </a:r>
          </a:p>
          <a:p>
            <a:pPr>
              <a:lnSpc>
                <a:spcPct val="80000"/>
              </a:lnSpc>
            </a:pPr>
            <a:r>
              <a:rPr lang="tr-TR" sz="2000" b="1" dirty="0" smtClean="0"/>
              <a:t>if...else statement</a:t>
            </a:r>
            <a:r>
              <a:rPr lang="tr-TR" sz="2000" dirty="0" smtClean="0"/>
              <a:t> - use this statement if you want to execute some code if the condition is true and another code if the condition is false </a:t>
            </a:r>
          </a:p>
          <a:p>
            <a:pPr>
              <a:lnSpc>
                <a:spcPct val="80000"/>
              </a:lnSpc>
            </a:pPr>
            <a:r>
              <a:rPr lang="tr-TR" sz="2000" b="1" dirty="0" smtClean="0"/>
              <a:t>if...else if....else statement</a:t>
            </a:r>
            <a:r>
              <a:rPr lang="tr-TR" sz="2000" dirty="0" smtClean="0"/>
              <a:t> - use this statement if you want to select one of many blocks of code to be executed </a:t>
            </a:r>
          </a:p>
          <a:p>
            <a:pPr>
              <a:lnSpc>
                <a:spcPct val="80000"/>
              </a:lnSpc>
            </a:pPr>
            <a:r>
              <a:rPr lang="tr-TR" sz="2000" b="1" dirty="0" smtClean="0"/>
              <a:t>switch statement</a:t>
            </a:r>
            <a:r>
              <a:rPr lang="tr-TR" sz="2000" dirty="0" smtClean="0"/>
              <a:t> - use this statement if you want to select one of many blocks of code to be executed </a:t>
            </a:r>
            <a:endParaRPr lang="en-US" sz="2000" dirty="0" smtClean="0"/>
          </a:p>
          <a:p>
            <a:pPr>
              <a:lnSpc>
                <a:spcPct val="90000"/>
              </a:lnSpc>
            </a:pPr>
            <a:r>
              <a:rPr lang="en-US" b="1" dirty="0" smtClean="0"/>
              <a:t>Repetition structure</a:t>
            </a:r>
            <a:r>
              <a:rPr lang="en-US" sz="2200" dirty="0" smtClean="0"/>
              <a:t>: four in JavaScript</a:t>
            </a:r>
          </a:p>
          <a:p>
            <a:pPr lvl="2">
              <a:lnSpc>
                <a:spcPct val="90000"/>
              </a:lnSpc>
            </a:pPr>
            <a:r>
              <a:rPr lang="en-US" sz="1800" dirty="0" smtClean="0">
                <a:latin typeface="Lucida Console" pitchFamily="49" charset="0"/>
              </a:rPr>
              <a:t>while</a:t>
            </a:r>
          </a:p>
          <a:p>
            <a:pPr lvl="2">
              <a:lnSpc>
                <a:spcPct val="90000"/>
              </a:lnSpc>
            </a:pPr>
            <a:r>
              <a:rPr lang="en-US" sz="1800" dirty="0" smtClean="0">
                <a:latin typeface="Lucida Console" pitchFamily="49" charset="0"/>
              </a:rPr>
              <a:t>do</a:t>
            </a:r>
            <a:r>
              <a:rPr lang="en-US" sz="1800" dirty="0" smtClean="0"/>
              <a:t>…</a:t>
            </a:r>
            <a:r>
              <a:rPr lang="en-US" sz="1800" dirty="0" smtClean="0">
                <a:latin typeface="Lucida Console" pitchFamily="49" charset="0"/>
              </a:rPr>
              <a:t>while</a:t>
            </a:r>
          </a:p>
          <a:p>
            <a:pPr lvl="2">
              <a:lnSpc>
                <a:spcPct val="90000"/>
              </a:lnSpc>
            </a:pPr>
            <a:r>
              <a:rPr lang="en-US" sz="1800" dirty="0" smtClean="0">
                <a:latin typeface="Lucida Console" pitchFamily="49" charset="0"/>
              </a:rPr>
              <a:t>for</a:t>
            </a:r>
          </a:p>
          <a:p>
            <a:pPr lvl="2">
              <a:lnSpc>
                <a:spcPct val="90000"/>
              </a:lnSpc>
            </a:pPr>
            <a:r>
              <a:rPr lang="en-US" sz="1800" dirty="0" smtClean="0">
                <a:latin typeface="Lucida Console" pitchFamily="49" charset="0"/>
              </a:rPr>
              <a:t>for</a:t>
            </a:r>
            <a:r>
              <a:rPr lang="en-US" sz="1800" dirty="0" smtClean="0"/>
              <a:t>…</a:t>
            </a:r>
            <a:r>
              <a:rPr lang="en-US" sz="1800" dirty="0" smtClean="0">
                <a:latin typeface="Lucida Console" pitchFamily="49" charset="0"/>
              </a:rPr>
              <a:t>in</a:t>
            </a:r>
          </a:p>
          <a:p>
            <a:pPr>
              <a:lnSpc>
                <a:spcPct val="80000"/>
              </a:lnSpc>
            </a:pPr>
            <a:endParaRPr lang="tr-TR" sz="2000" dirty="0" smtClean="0"/>
          </a:p>
          <a:p>
            <a:pPr>
              <a:lnSpc>
                <a:spcPct val="80000"/>
              </a:lnSpc>
            </a:pPr>
            <a:endParaRPr lang="tr-TR" sz="2000" dirty="0" smtClean="0"/>
          </a:p>
        </p:txBody>
      </p:sp>
    </p:spTree>
    <p:extLst>
      <p:ext uri="{BB962C8B-B14F-4D97-AF65-F5344CB8AC3E}">
        <p14:creationId xmlns:p14="http://schemas.microsoft.com/office/powerpoint/2010/main" val="25894657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smtClean="0"/>
          </a:p>
        </p:txBody>
      </p:sp>
      <p:sp>
        <p:nvSpPr>
          <p:cNvPr id="36867" name="Content Placeholder 2"/>
          <p:cNvSpPr>
            <a:spLocks noGrp="1"/>
          </p:cNvSpPr>
          <p:nvPr>
            <p:ph idx="1"/>
          </p:nvPr>
        </p:nvSpPr>
        <p:spPr/>
        <p:txBody>
          <a:bodyPr/>
          <a:lstStyle/>
          <a:p>
            <a:r>
              <a:rPr lang="en-US" smtClean="0"/>
              <a:t>var r = confirm("Press a button");</a:t>
            </a:r>
            <a:br>
              <a:rPr lang="en-US" smtClean="0"/>
            </a:br>
            <a:r>
              <a:rPr lang="en-US" smtClean="0"/>
              <a:t>if (r == true) {</a:t>
            </a:r>
            <a:br>
              <a:rPr lang="en-US" smtClean="0"/>
            </a:br>
            <a:r>
              <a:rPr lang="en-US" smtClean="0"/>
              <a:t>    x = "You pressed OK!";</a:t>
            </a:r>
            <a:br>
              <a:rPr lang="en-US" smtClean="0"/>
            </a:br>
            <a:r>
              <a:rPr lang="en-US" smtClean="0"/>
              <a:t>} else {</a:t>
            </a:r>
            <a:br>
              <a:rPr lang="en-US" smtClean="0"/>
            </a:br>
            <a:r>
              <a:rPr lang="en-US" smtClean="0"/>
              <a:t>    x = "You pressed Cancel!";</a:t>
            </a:r>
            <a:br>
              <a:rPr lang="en-US" smtClean="0"/>
            </a:br>
            <a:r>
              <a:rPr lang="en-US" smtClean="0"/>
              <a:t>}</a:t>
            </a:r>
          </a:p>
          <a:p>
            <a:pPr>
              <a:buFont typeface="Wingdings" pitchFamily="2" charset="2"/>
              <a:buNone/>
            </a:pPr>
            <a:r>
              <a:rPr lang="en-US" smtClean="0"/>
              <a:t>document.write('x='+x);</a:t>
            </a:r>
          </a:p>
        </p:txBody>
      </p:sp>
    </p:spTree>
    <p:extLst>
      <p:ext uri="{BB962C8B-B14F-4D97-AF65-F5344CB8AC3E}">
        <p14:creationId xmlns:p14="http://schemas.microsoft.com/office/powerpoint/2010/main" val="3094692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endParaRPr lang="en-US" dirty="0" smtClean="0"/>
          </a:p>
        </p:txBody>
      </p:sp>
      <p:sp>
        <p:nvSpPr>
          <p:cNvPr id="37891" name="Content Placeholder 3"/>
          <p:cNvSpPr>
            <a:spLocks noGrp="1"/>
          </p:cNvSpPr>
          <p:nvPr>
            <p:ph idx="1"/>
          </p:nvPr>
        </p:nvSpPr>
        <p:spPr>
          <a:xfrm>
            <a:off x="660889" y="1260475"/>
            <a:ext cx="7766538" cy="3062377"/>
          </a:xfrm>
        </p:spPr>
        <p:txBody>
          <a:bodyPr>
            <a:spAutoFit/>
          </a:bodyPr>
          <a:lstStyle/>
          <a:p>
            <a:endParaRPr lang="en-US" dirty="0" smtClean="0">
              <a:solidFill>
                <a:srgbClr val="FF0000"/>
              </a:solidFill>
            </a:endParaRPr>
          </a:p>
          <a:p>
            <a:r>
              <a:rPr lang="en-US" dirty="0" smtClean="0">
                <a:solidFill>
                  <a:srgbClr val="FF0000"/>
                </a:solidFill>
              </a:rPr>
              <a:t>Try it yourself? Output?</a:t>
            </a:r>
            <a:endParaRPr lang="en-US" dirty="0">
              <a:solidFill>
                <a:srgbClr val="FF0000"/>
              </a:solidFill>
            </a:endParaRPr>
          </a:p>
          <a:p>
            <a:endParaRPr lang="en-US" dirty="0" smtClean="0"/>
          </a:p>
          <a:p>
            <a:r>
              <a:rPr lang="en-US" dirty="0" smtClean="0"/>
              <a:t>if (confirm("Do you agree")) </a:t>
            </a:r>
          </a:p>
          <a:p>
            <a:pPr marL="0" indent="0">
              <a:buNone/>
            </a:pPr>
            <a:r>
              <a:rPr lang="en-US" dirty="0" smtClean="0"/>
              <a:t>{alert("You agree")}</a:t>
            </a:r>
            <a:br>
              <a:rPr lang="en-US" dirty="0" smtClean="0"/>
            </a:br>
            <a:endParaRPr lang="en-US" dirty="0" smtClean="0"/>
          </a:p>
          <a:p>
            <a:pPr marL="0" indent="0">
              <a:buNone/>
            </a:pPr>
            <a:r>
              <a:rPr lang="en-US" dirty="0" smtClean="0"/>
              <a:t>else{alert ("You do not agree")};</a:t>
            </a:r>
          </a:p>
        </p:txBody>
      </p:sp>
    </p:spTree>
    <p:extLst>
      <p:ext uri="{BB962C8B-B14F-4D97-AF65-F5344CB8AC3E}">
        <p14:creationId xmlns:p14="http://schemas.microsoft.com/office/powerpoint/2010/main" val="28500588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8915" name="Content Placeholder 2"/>
          <p:cNvSpPr>
            <a:spLocks noGrp="1"/>
          </p:cNvSpPr>
          <p:nvPr>
            <p:ph idx="1"/>
          </p:nvPr>
        </p:nvSpPr>
        <p:spPr/>
        <p:txBody>
          <a:bodyPr/>
          <a:lstStyle/>
          <a:p>
            <a:r>
              <a:rPr lang="en-US" dirty="0" smtClean="0"/>
              <a:t>for (i = 0; i &lt; 5; i++) {</a:t>
            </a:r>
            <a:br>
              <a:rPr lang="en-US" dirty="0" smtClean="0"/>
            </a:br>
            <a:r>
              <a:rPr lang="en-US" dirty="0" smtClean="0"/>
              <a:t>    text += "The number is " + i + "&lt;</a:t>
            </a:r>
            <a:r>
              <a:rPr lang="en-US" dirty="0" err="1" smtClean="0"/>
              <a:t>br</a:t>
            </a:r>
            <a:r>
              <a:rPr lang="en-US" dirty="0" smtClean="0"/>
              <a:t>&gt;";</a:t>
            </a:r>
            <a:br>
              <a:rPr lang="en-US" dirty="0" smtClean="0"/>
            </a:br>
            <a:r>
              <a:rPr lang="en-US" dirty="0" smtClean="0"/>
              <a:t>}</a:t>
            </a:r>
          </a:p>
          <a:p>
            <a:endParaRPr lang="en-US" dirty="0" smtClean="0"/>
          </a:p>
          <a:p>
            <a:r>
              <a:rPr lang="en-US" dirty="0" smtClean="0"/>
              <a:t>for/in statement loops through the properties of an object:</a:t>
            </a:r>
          </a:p>
          <a:p>
            <a:pPr lvl="1"/>
            <a:r>
              <a:rPr lang="en-US" sz="2000" dirty="0" err="1" smtClean="0"/>
              <a:t>var</a:t>
            </a:r>
            <a:r>
              <a:rPr lang="en-US" sz="2000" dirty="0" smtClean="0"/>
              <a:t> person = {</a:t>
            </a:r>
            <a:r>
              <a:rPr lang="en-US" sz="2000" dirty="0" err="1" smtClean="0"/>
              <a:t>fname</a:t>
            </a:r>
            <a:r>
              <a:rPr lang="en-US" sz="2000" dirty="0" smtClean="0"/>
              <a:t>:"John", </a:t>
            </a:r>
            <a:r>
              <a:rPr lang="en-US" sz="2000" dirty="0" err="1" smtClean="0"/>
              <a:t>lname</a:t>
            </a:r>
            <a:r>
              <a:rPr lang="en-US" sz="2000" dirty="0" smtClean="0"/>
              <a:t>:"Doe", age:25}; </a:t>
            </a:r>
            <a:br>
              <a:rPr lang="en-US" sz="2000" dirty="0" smtClean="0"/>
            </a:br>
            <a:r>
              <a:rPr lang="en-US" sz="2000" dirty="0" err="1" smtClean="0"/>
              <a:t>var</a:t>
            </a:r>
            <a:r>
              <a:rPr lang="en-US" sz="2000" dirty="0" smtClean="0"/>
              <a:t> text = "";</a:t>
            </a:r>
            <a:br>
              <a:rPr lang="en-US" sz="2000" dirty="0" smtClean="0"/>
            </a:br>
            <a:r>
              <a:rPr lang="en-US" sz="2000" dirty="0" err="1" smtClean="0"/>
              <a:t>var</a:t>
            </a:r>
            <a:r>
              <a:rPr lang="en-US" sz="2000" dirty="0" smtClean="0"/>
              <a:t> x;</a:t>
            </a:r>
            <a:br>
              <a:rPr lang="en-US" sz="2000" dirty="0" smtClean="0"/>
            </a:br>
            <a:r>
              <a:rPr lang="en-US" sz="2000" dirty="0" smtClean="0"/>
              <a:t>for (x in person) </a:t>
            </a:r>
          </a:p>
          <a:p>
            <a:pPr marL="365760" lvl="1" indent="0">
              <a:buNone/>
            </a:pPr>
            <a:r>
              <a:rPr lang="en-US" sz="2000" dirty="0" smtClean="0"/>
              <a:t>{</a:t>
            </a:r>
            <a:br>
              <a:rPr lang="en-US" sz="2000" dirty="0" smtClean="0"/>
            </a:br>
            <a:r>
              <a:rPr lang="en-US" sz="2000" dirty="0" smtClean="0"/>
              <a:t>    text += person[x];</a:t>
            </a:r>
            <a:r>
              <a:rPr lang="en-US" dirty="0" smtClean="0"/>
              <a:t/>
            </a:r>
            <a:br>
              <a:rPr lang="en-US" dirty="0" smtClean="0"/>
            </a:br>
            <a:r>
              <a:rPr lang="en-US" dirty="0" smtClean="0"/>
              <a:t>}</a:t>
            </a:r>
          </a:p>
        </p:txBody>
      </p:sp>
    </p:spTree>
    <p:extLst>
      <p:ext uri="{BB962C8B-B14F-4D97-AF65-F5344CB8AC3E}">
        <p14:creationId xmlns:p14="http://schemas.microsoft.com/office/powerpoint/2010/main" val="39894789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 In loop</a:t>
            </a:r>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673576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581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For .. In loop</a:t>
            </a:r>
            <a:endParaRPr lang="en-US" dirty="0"/>
          </a:p>
        </p:txBody>
      </p:sp>
      <p:sp>
        <p:nvSpPr>
          <p:cNvPr id="3" name="Content Placeholder 2"/>
          <p:cNvSpPr>
            <a:spLocks noGrp="1"/>
          </p:cNvSpPr>
          <p:nvPr>
            <p:ph sz="quarter" idx="1"/>
          </p:nvPr>
        </p:nvSpPr>
        <p:spPr>
          <a:xfrm>
            <a:off x="304800" y="990600"/>
            <a:ext cx="8077200" cy="5483352"/>
          </a:xfrm>
        </p:spPr>
        <p:txBody>
          <a:bodyPr>
            <a:normAutofit lnSpcReduction="10000"/>
          </a:bodyPr>
          <a:lstStyle/>
          <a:p>
            <a:pPr marL="0" indent="0">
              <a:buNone/>
            </a:pPr>
            <a:r>
              <a:rPr lang="en-US" b="1" dirty="0" smtClean="0"/>
              <a:t>Example 1:</a:t>
            </a:r>
          </a:p>
          <a:p>
            <a:pPr>
              <a:buFont typeface="Arial" pitchFamily="34" charset="0"/>
              <a:buChar char="•"/>
            </a:pPr>
            <a:r>
              <a:rPr lang="en-US" dirty="0" smtClean="0"/>
              <a:t>&lt;</a:t>
            </a:r>
            <a:r>
              <a:rPr lang="en-US" dirty="0"/>
              <a:t>html&gt;</a:t>
            </a:r>
          </a:p>
          <a:p>
            <a:pPr>
              <a:buFont typeface="Arial" pitchFamily="34" charset="0"/>
              <a:buChar char="•"/>
            </a:pPr>
            <a:r>
              <a:rPr lang="en-US" dirty="0"/>
              <a:t>&lt;body&gt;</a:t>
            </a:r>
          </a:p>
          <a:p>
            <a:pPr>
              <a:buFont typeface="Arial" pitchFamily="34" charset="0"/>
              <a:buChar char="•"/>
            </a:pPr>
            <a:r>
              <a:rPr lang="en-US" dirty="0"/>
              <a:t>&lt;script type</a:t>
            </a:r>
            <a:r>
              <a:rPr lang="en-US" dirty="0" smtClean="0"/>
              <a:t>="</a:t>
            </a:r>
            <a:r>
              <a:rPr lang="en-US" dirty="0" err="1" smtClean="0"/>
              <a:t>javascript</a:t>
            </a:r>
            <a:r>
              <a:rPr lang="en-US" dirty="0"/>
              <a:t>"&gt;</a:t>
            </a:r>
          </a:p>
          <a:p>
            <a:pPr>
              <a:buFont typeface="Arial" pitchFamily="34" charset="0"/>
              <a:buChar char="•"/>
            </a:pPr>
            <a:r>
              <a:rPr lang="en-US" dirty="0" err="1" smtClean="0"/>
              <a:t>var</a:t>
            </a:r>
            <a:r>
              <a:rPr lang="en-US" dirty="0"/>
              <a:t> person = {</a:t>
            </a:r>
            <a:r>
              <a:rPr lang="en-US" dirty="0" err="1"/>
              <a:t>fname</a:t>
            </a:r>
            <a:r>
              <a:rPr lang="en-US" dirty="0"/>
              <a:t>:"John", </a:t>
            </a:r>
            <a:r>
              <a:rPr lang="en-US" dirty="0" err="1"/>
              <a:t>lname</a:t>
            </a:r>
            <a:r>
              <a:rPr lang="en-US" dirty="0"/>
              <a:t>:"Doe", age:25}; </a:t>
            </a:r>
            <a:br>
              <a:rPr lang="en-US" dirty="0"/>
            </a:br>
            <a:r>
              <a:rPr lang="en-US" dirty="0"/>
              <a:t/>
            </a:r>
            <a:br>
              <a:rPr lang="en-US" dirty="0"/>
            </a:br>
            <a:r>
              <a:rPr lang="en-US" dirty="0" err="1"/>
              <a:t>var</a:t>
            </a:r>
            <a:r>
              <a:rPr lang="en-US" dirty="0"/>
              <a:t> text = "";</a:t>
            </a:r>
            <a:br>
              <a:rPr lang="en-US" dirty="0"/>
            </a:br>
            <a:r>
              <a:rPr lang="en-US" dirty="0" err="1"/>
              <a:t>var</a:t>
            </a:r>
            <a:r>
              <a:rPr lang="en-US" dirty="0"/>
              <a:t> x;</a:t>
            </a:r>
            <a:br>
              <a:rPr lang="en-US" dirty="0"/>
            </a:br>
            <a:r>
              <a:rPr lang="en-US" dirty="0"/>
              <a:t>for (x in person) {</a:t>
            </a:r>
            <a:br>
              <a:rPr lang="en-US" dirty="0"/>
            </a:br>
            <a:r>
              <a:rPr lang="en-US" dirty="0"/>
              <a:t>    text += person[x];</a:t>
            </a:r>
            <a:br>
              <a:rPr lang="en-US" dirty="0"/>
            </a:br>
            <a:r>
              <a:rPr lang="en-US" dirty="0"/>
              <a:t>}</a:t>
            </a:r>
          </a:p>
          <a:p>
            <a:pPr>
              <a:buFont typeface="Arial" pitchFamily="34" charset="0"/>
              <a:buChar char="•"/>
            </a:pPr>
            <a:r>
              <a:rPr lang="en-US" dirty="0" err="1"/>
              <a:t>d</a:t>
            </a:r>
            <a:r>
              <a:rPr lang="en-US" dirty="0" err="1" smtClean="0"/>
              <a:t>ocument.write</a:t>
            </a:r>
            <a:r>
              <a:rPr lang="en-US" dirty="0" smtClean="0"/>
              <a:t>(text);</a:t>
            </a:r>
          </a:p>
          <a:p>
            <a:pPr>
              <a:buFont typeface="Arial" pitchFamily="34" charset="0"/>
              <a:buChar char="•"/>
            </a:pPr>
            <a:r>
              <a:rPr lang="en-US" dirty="0" err="1" smtClean="0"/>
              <a:t>document.write</a:t>
            </a:r>
            <a:r>
              <a:rPr lang="en-US" dirty="0" smtClean="0"/>
              <a:t> </a:t>
            </a:r>
            <a:r>
              <a:rPr lang="en-US" dirty="0"/>
              <a:t>("Exiting from the loop</a:t>
            </a:r>
            <a:r>
              <a:rPr lang="en-US" dirty="0" smtClean="0"/>
              <a:t>!");</a:t>
            </a:r>
            <a:endParaRPr lang="en-US" dirty="0"/>
          </a:p>
          <a:p>
            <a:pPr>
              <a:buFont typeface="Arial" pitchFamily="34" charset="0"/>
              <a:buChar char="•"/>
            </a:pPr>
            <a:r>
              <a:rPr lang="en-US" dirty="0"/>
              <a:t>&lt;/script&gt;</a:t>
            </a:r>
          </a:p>
        </p:txBody>
      </p:sp>
    </p:spTree>
    <p:extLst>
      <p:ext uri="{BB962C8B-B14F-4D97-AF65-F5344CB8AC3E}">
        <p14:creationId xmlns:p14="http://schemas.microsoft.com/office/powerpoint/2010/main" val="394291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For .. In loop</a:t>
            </a:r>
            <a:endParaRPr lang="en-US" dirty="0"/>
          </a:p>
        </p:txBody>
      </p:sp>
      <p:sp>
        <p:nvSpPr>
          <p:cNvPr id="3" name="Content Placeholder 2"/>
          <p:cNvSpPr>
            <a:spLocks noGrp="1"/>
          </p:cNvSpPr>
          <p:nvPr>
            <p:ph sz="quarter" idx="1"/>
          </p:nvPr>
        </p:nvSpPr>
        <p:spPr>
          <a:xfrm>
            <a:off x="304800" y="990600"/>
            <a:ext cx="7467600" cy="5483352"/>
          </a:xfrm>
        </p:spPr>
        <p:txBody>
          <a:bodyPr>
            <a:normAutofit fontScale="92500" lnSpcReduction="20000"/>
          </a:bodyPr>
          <a:lstStyle/>
          <a:p>
            <a:pPr marL="0" indent="0">
              <a:buNone/>
            </a:pPr>
            <a:r>
              <a:rPr lang="en-US" b="1" dirty="0" smtClean="0"/>
              <a:t>Example 2:</a:t>
            </a:r>
          </a:p>
          <a:p>
            <a:pPr>
              <a:buFont typeface="Arial" pitchFamily="34" charset="0"/>
              <a:buChar char="•"/>
            </a:pPr>
            <a:r>
              <a:rPr lang="en-US" dirty="0" smtClean="0"/>
              <a:t>&lt;</a:t>
            </a:r>
            <a:r>
              <a:rPr lang="en-US" dirty="0"/>
              <a:t>html&gt;</a:t>
            </a:r>
          </a:p>
          <a:p>
            <a:pPr>
              <a:buFont typeface="Arial" pitchFamily="34" charset="0"/>
              <a:buChar char="•"/>
            </a:pPr>
            <a:r>
              <a:rPr lang="en-US" dirty="0"/>
              <a:t>&lt;body&gt;</a:t>
            </a:r>
          </a:p>
          <a:p>
            <a:pPr>
              <a:buFont typeface="Arial" pitchFamily="34" charset="0"/>
              <a:buChar char="•"/>
            </a:pPr>
            <a:r>
              <a:rPr lang="en-US" dirty="0"/>
              <a:t>&lt;script type="text/</a:t>
            </a:r>
            <a:r>
              <a:rPr lang="en-US" dirty="0" err="1"/>
              <a:t>javascript</a:t>
            </a:r>
            <a:r>
              <a:rPr lang="en-US" dirty="0"/>
              <a:t>"&gt;</a:t>
            </a:r>
          </a:p>
          <a:p>
            <a:pPr>
              <a:buFont typeface="Arial" pitchFamily="34" charset="0"/>
              <a:buChar char="•"/>
            </a:pPr>
            <a:r>
              <a:rPr lang="en-US" dirty="0"/>
              <a:t>&lt;!--</a:t>
            </a:r>
          </a:p>
          <a:p>
            <a:pPr>
              <a:buFont typeface="Arial" pitchFamily="34" charset="0"/>
              <a:buChar char="•"/>
            </a:pPr>
            <a:r>
              <a:rPr lang="en-US" dirty="0" err="1"/>
              <a:t>var</a:t>
            </a:r>
            <a:r>
              <a:rPr lang="en-US" dirty="0"/>
              <a:t> </a:t>
            </a:r>
            <a:r>
              <a:rPr lang="en-US" dirty="0" err="1"/>
              <a:t>aProperty</a:t>
            </a:r>
            <a:r>
              <a:rPr lang="en-US" dirty="0"/>
              <a:t>;</a:t>
            </a:r>
          </a:p>
          <a:p>
            <a:pPr>
              <a:buFont typeface="Arial" pitchFamily="34" charset="0"/>
              <a:buChar char="•"/>
            </a:pPr>
            <a:r>
              <a:rPr lang="en-US" dirty="0" err="1"/>
              <a:t>document.write</a:t>
            </a:r>
            <a:r>
              <a:rPr lang="en-US" dirty="0"/>
              <a:t>("Navigator Object Properties&lt;</a:t>
            </a:r>
            <a:r>
              <a:rPr lang="en-US" dirty="0" err="1"/>
              <a:t>br</a:t>
            </a:r>
            <a:r>
              <a:rPr lang="en-US" dirty="0"/>
              <a:t> /&gt; ");</a:t>
            </a:r>
          </a:p>
          <a:p>
            <a:pPr>
              <a:buFont typeface="Arial" pitchFamily="34" charset="0"/>
              <a:buChar char="•"/>
            </a:pPr>
            <a:r>
              <a:rPr lang="en-US" dirty="0"/>
              <a:t>for (</a:t>
            </a:r>
            <a:r>
              <a:rPr lang="en-US" dirty="0" err="1"/>
              <a:t>aProperty</a:t>
            </a:r>
            <a:r>
              <a:rPr lang="en-US" dirty="0"/>
              <a:t> in navigator)</a:t>
            </a:r>
          </a:p>
          <a:p>
            <a:pPr>
              <a:buFont typeface="Arial" pitchFamily="34" charset="0"/>
              <a:buChar char="•"/>
            </a:pPr>
            <a:r>
              <a:rPr lang="en-US" dirty="0"/>
              <a:t>{</a:t>
            </a:r>
          </a:p>
          <a:p>
            <a:pPr>
              <a:buFont typeface="Arial" pitchFamily="34" charset="0"/>
              <a:buChar char="•"/>
            </a:pPr>
            <a:r>
              <a:rPr lang="en-US" dirty="0" err="1"/>
              <a:t>document.write</a:t>
            </a:r>
            <a:r>
              <a:rPr lang="en-US" dirty="0"/>
              <a:t>(</a:t>
            </a:r>
            <a:r>
              <a:rPr lang="en-US" dirty="0" err="1"/>
              <a:t>aProperty</a:t>
            </a:r>
            <a:r>
              <a:rPr lang="en-US" dirty="0"/>
              <a:t>);</a:t>
            </a:r>
          </a:p>
          <a:p>
            <a:pPr>
              <a:buFont typeface="Arial" pitchFamily="34" charset="0"/>
              <a:buChar char="•"/>
            </a:pPr>
            <a:r>
              <a:rPr lang="en-US" dirty="0" err="1"/>
              <a:t>document.write</a:t>
            </a:r>
            <a:r>
              <a:rPr lang="en-US" dirty="0"/>
              <a:t>("&lt;</a:t>
            </a:r>
            <a:r>
              <a:rPr lang="en-US" dirty="0" err="1"/>
              <a:t>br</a:t>
            </a:r>
            <a:r>
              <a:rPr lang="en-US" dirty="0"/>
              <a:t> /&gt;");</a:t>
            </a:r>
          </a:p>
          <a:p>
            <a:pPr>
              <a:buFont typeface="Arial" pitchFamily="34" charset="0"/>
              <a:buChar char="•"/>
            </a:pPr>
            <a:r>
              <a:rPr lang="en-US" dirty="0"/>
              <a:t>}</a:t>
            </a:r>
          </a:p>
          <a:p>
            <a:pPr>
              <a:buFont typeface="Arial" pitchFamily="34" charset="0"/>
              <a:buChar char="•"/>
            </a:pPr>
            <a:r>
              <a:rPr lang="en-US" dirty="0" err="1"/>
              <a:t>document.write</a:t>
            </a:r>
            <a:r>
              <a:rPr lang="en-US" dirty="0"/>
              <a:t> ("Exiting from the loop!");</a:t>
            </a:r>
          </a:p>
          <a:p>
            <a:pPr>
              <a:buFont typeface="Arial" pitchFamily="34" charset="0"/>
              <a:buChar char="•"/>
            </a:pPr>
            <a:r>
              <a:rPr lang="en-US" dirty="0"/>
              <a:t>//--&gt;</a:t>
            </a:r>
          </a:p>
          <a:p>
            <a:pPr>
              <a:buFont typeface="Arial" pitchFamily="34" charset="0"/>
              <a:buChar char="•"/>
            </a:pPr>
            <a:r>
              <a:rPr lang="en-US" dirty="0"/>
              <a:t>&lt;/script&gt;</a:t>
            </a:r>
          </a:p>
        </p:txBody>
      </p:sp>
    </p:spTree>
    <p:extLst>
      <p:ext uri="{BB962C8B-B14F-4D97-AF65-F5344CB8AC3E}">
        <p14:creationId xmlns:p14="http://schemas.microsoft.com/office/powerpoint/2010/main" val="909132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a:xfrm>
            <a:off x="457200" y="152400"/>
            <a:ext cx="7467600" cy="685800"/>
          </a:xfrm>
        </p:spPr>
        <p:txBody>
          <a:bodyPr/>
          <a:lstStyle/>
          <a:p>
            <a:r>
              <a:rPr lang="en-GB" dirty="0" smtClean="0"/>
              <a:t>How Does It work?</a:t>
            </a:r>
          </a:p>
        </p:txBody>
      </p:sp>
      <p:sp>
        <p:nvSpPr>
          <p:cNvPr id="6147" name="Rectangle 5"/>
          <p:cNvSpPr>
            <a:spLocks noGrp="1" noChangeArrowheads="1"/>
          </p:cNvSpPr>
          <p:nvPr>
            <p:ph type="body" idx="1"/>
          </p:nvPr>
        </p:nvSpPr>
        <p:spPr>
          <a:xfrm>
            <a:off x="517282" y="1260476"/>
            <a:ext cx="7910146" cy="5121275"/>
          </a:xfrm>
        </p:spPr>
        <p:txBody>
          <a:bodyPr/>
          <a:lstStyle/>
          <a:p>
            <a:r>
              <a:rPr lang="en-GB" dirty="0" smtClean="0"/>
              <a:t>Embedded within HTML page</a:t>
            </a:r>
          </a:p>
          <a:p>
            <a:pPr lvl="1"/>
            <a:r>
              <a:rPr lang="en-GB" dirty="0" smtClean="0"/>
              <a:t>View source</a:t>
            </a:r>
          </a:p>
          <a:p>
            <a:r>
              <a:rPr lang="en-GB" dirty="0" smtClean="0"/>
              <a:t>Executes on client</a:t>
            </a:r>
          </a:p>
          <a:p>
            <a:pPr lvl="1"/>
            <a:r>
              <a:rPr lang="en-GB" dirty="0" smtClean="0"/>
              <a:t>Fast, no connection needed once loaded</a:t>
            </a:r>
          </a:p>
          <a:p>
            <a:r>
              <a:rPr lang="en-GB" dirty="0" smtClean="0"/>
              <a:t>Simple programming statements combined with HTML tags</a:t>
            </a:r>
          </a:p>
          <a:p>
            <a:r>
              <a:rPr lang="en-GB" dirty="0" smtClean="0"/>
              <a:t>Interpreted (not compiled)</a:t>
            </a:r>
          </a:p>
          <a:p>
            <a:pPr lvl="1"/>
            <a:r>
              <a:rPr lang="en-GB" dirty="0" smtClean="0"/>
              <a:t> No special tools required</a:t>
            </a:r>
          </a:p>
          <a:p>
            <a:r>
              <a:rPr lang="tr-TR" dirty="0" smtClean="0"/>
              <a:t>Ending Statements With a Semicolon?</a:t>
            </a:r>
            <a:endParaRPr lang="en-US" dirty="0" smtClean="0"/>
          </a:p>
          <a:p>
            <a:pPr lvl="1"/>
            <a:r>
              <a:rPr lang="en-US" dirty="0" smtClean="0"/>
              <a:t>S</a:t>
            </a:r>
            <a:r>
              <a:rPr lang="tr-TR" dirty="0" smtClean="0"/>
              <a:t>emicolons are </a:t>
            </a:r>
            <a:r>
              <a:rPr lang="tr-TR" b="1" dirty="0" smtClean="0"/>
              <a:t>optional</a:t>
            </a:r>
            <a:r>
              <a:rPr lang="tr-TR" dirty="0" smtClean="0"/>
              <a:t>! </a:t>
            </a:r>
            <a:r>
              <a:rPr lang="en-US" dirty="0" smtClean="0"/>
              <a:t>R</a:t>
            </a:r>
            <a:r>
              <a:rPr lang="tr-TR" dirty="0" smtClean="0"/>
              <a:t>equired if you want to put more than one statement on a single line.</a:t>
            </a:r>
            <a:endParaRPr lang="en-US" dirty="0" smtClean="0"/>
          </a:p>
          <a:p>
            <a:r>
              <a:rPr lang="en-US" dirty="0" smtClean="0"/>
              <a:t>Case sensitive</a:t>
            </a:r>
            <a:endParaRPr lang="en-GB" dirty="0" smtClean="0"/>
          </a:p>
        </p:txBody>
      </p:sp>
    </p:spTree>
    <p:extLst>
      <p:ext uri="{BB962C8B-B14F-4D97-AF65-F5344CB8AC3E}">
        <p14:creationId xmlns:p14="http://schemas.microsoft.com/office/powerpoint/2010/main" val="1700926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For .. In loop</a:t>
            </a:r>
            <a:endParaRPr lang="en-US" dirty="0"/>
          </a:p>
        </p:txBody>
      </p:sp>
      <p:sp>
        <p:nvSpPr>
          <p:cNvPr id="3" name="Content Placeholder 2"/>
          <p:cNvSpPr>
            <a:spLocks noGrp="1"/>
          </p:cNvSpPr>
          <p:nvPr>
            <p:ph sz="quarter" idx="1"/>
          </p:nvPr>
        </p:nvSpPr>
        <p:spPr>
          <a:xfrm>
            <a:off x="304800" y="990600"/>
            <a:ext cx="7467600" cy="5483352"/>
          </a:xfrm>
        </p:spPr>
        <p:txBody>
          <a:bodyPr>
            <a:normAutofit/>
          </a:bodyPr>
          <a:lstStyle/>
          <a:p>
            <a:pPr marL="0" indent="0">
              <a:buNone/>
            </a:pPr>
            <a:r>
              <a:rPr lang="en-US" b="1" dirty="0" smtClean="0"/>
              <a:t>Example 2:</a:t>
            </a:r>
          </a:p>
          <a:p>
            <a:pPr marL="0" indent="0">
              <a:buNone/>
            </a:pPr>
            <a:r>
              <a:rPr lang="en-US" b="1" dirty="0" smtClean="0"/>
              <a:t>Output:</a:t>
            </a:r>
          </a:p>
          <a:p>
            <a:pPr marL="0" indent="0">
              <a:buNone/>
            </a:pPr>
            <a:r>
              <a:rPr lang="en-US" b="1" dirty="0"/>
              <a:t>Navigator Object Properties</a:t>
            </a:r>
          </a:p>
          <a:p>
            <a:pPr marL="0" indent="0">
              <a:buNone/>
            </a:pPr>
            <a:r>
              <a:rPr lang="en-US" b="1" dirty="0" err="1"/>
              <a:t>serviceWorker</a:t>
            </a:r>
            <a:endParaRPr lang="en-US" b="1" dirty="0"/>
          </a:p>
          <a:p>
            <a:pPr marL="0" indent="0">
              <a:buNone/>
            </a:pPr>
            <a:r>
              <a:rPr lang="en-US" b="1" dirty="0" err="1"/>
              <a:t>webkitPersistentStorage</a:t>
            </a:r>
            <a:endParaRPr lang="en-US" b="1" dirty="0"/>
          </a:p>
          <a:p>
            <a:pPr marL="0" indent="0">
              <a:buNone/>
            </a:pPr>
            <a:r>
              <a:rPr lang="en-US" b="1" dirty="0" err="1"/>
              <a:t>webkitTemporaryStorage</a:t>
            </a:r>
            <a:endParaRPr lang="en-US" b="1" dirty="0"/>
          </a:p>
          <a:p>
            <a:pPr marL="0" indent="0">
              <a:buNone/>
            </a:pPr>
            <a:r>
              <a:rPr lang="en-US" b="1" dirty="0" err="1"/>
              <a:t>geolocation</a:t>
            </a:r>
            <a:endParaRPr lang="en-US" b="1" dirty="0"/>
          </a:p>
          <a:p>
            <a:pPr marL="0" indent="0">
              <a:buNone/>
            </a:pPr>
            <a:r>
              <a:rPr lang="en-US" b="1" dirty="0" err="1"/>
              <a:t>doNotTrack</a:t>
            </a:r>
            <a:endParaRPr lang="en-US" b="1" dirty="0"/>
          </a:p>
          <a:p>
            <a:pPr marL="0" indent="0">
              <a:buNone/>
            </a:pPr>
            <a:r>
              <a:rPr lang="en-US" b="1" dirty="0" err="1"/>
              <a:t>onLine</a:t>
            </a:r>
            <a:endParaRPr lang="en-US" b="1" dirty="0"/>
          </a:p>
          <a:p>
            <a:pPr marL="0" indent="0">
              <a:buNone/>
            </a:pPr>
            <a:r>
              <a:rPr lang="en-US" b="1" dirty="0"/>
              <a:t>languages</a:t>
            </a:r>
          </a:p>
          <a:p>
            <a:pPr marL="0" indent="0">
              <a:buNone/>
            </a:pPr>
            <a:r>
              <a:rPr lang="en-US" b="1" dirty="0" smtClean="0"/>
              <a:t>Language</a:t>
            </a:r>
          </a:p>
          <a:p>
            <a:pPr marL="0" indent="0">
              <a:buNone/>
            </a:pPr>
            <a:r>
              <a:rPr lang="en-US" b="1" dirty="0" smtClean="0"/>
              <a:t>…</a:t>
            </a:r>
          </a:p>
        </p:txBody>
      </p:sp>
    </p:spTree>
    <p:extLst>
      <p:ext uri="{BB962C8B-B14F-4D97-AF65-F5344CB8AC3E}">
        <p14:creationId xmlns:p14="http://schemas.microsoft.com/office/powerpoint/2010/main" val="11573556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Type of prompt Box</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664851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tr-TR" smtClean="0"/>
              <a:t>JavaScript Popup Boxes </a:t>
            </a:r>
          </a:p>
        </p:txBody>
      </p:sp>
      <p:sp>
        <p:nvSpPr>
          <p:cNvPr id="10243" name="Rectangle 3"/>
          <p:cNvSpPr>
            <a:spLocks noGrp="1" noRot="1" noChangeArrowheads="1"/>
          </p:cNvSpPr>
          <p:nvPr>
            <p:ph type="body" idx="1"/>
          </p:nvPr>
        </p:nvSpPr>
        <p:spPr/>
        <p:txBody>
          <a:bodyPr/>
          <a:lstStyle/>
          <a:p>
            <a:r>
              <a:rPr lang="tr-TR" dirty="0" smtClean="0"/>
              <a:t>Alert Box</a:t>
            </a:r>
          </a:p>
          <a:p>
            <a:pPr lvl="1"/>
            <a:r>
              <a:rPr lang="tr-TR" dirty="0" smtClean="0"/>
              <a:t>An alert box is often used if you want to make sure information comes through to the user.</a:t>
            </a:r>
          </a:p>
          <a:p>
            <a:pPr lvl="1"/>
            <a:r>
              <a:rPr lang="tr-TR" dirty="0" smtClean="0"/>
              <a:t>When an alert box pops up, the user will have to click "OK" to proceed. </a:t>
            </a:r>
          </a:p>
          <a:p>
            <a:pPr>
              <a:buFont typeface="Arial" charset="0"/>
              <a:buNone/>
            </a:pPr>
            <a:r>
              <a:rPr lang="tr-TR" dirty="0" smtClean="0"/>
              <a:t>&lt;script&gt;</a:t>
            </a:r>
          </a:p>
          <a:p>
            <a:pPr>
              <a:buFont typeface="Arial" charset="0"/>
              <a:buNone/>
            </a:pPr>
            <a:r>
              <a:rPr lang="tr-TR" dirty="0" smtClean="0"/>
              <a:t>alert("Hello World!")</a:t>
            </a:r>
          </a:p>
          <a:p>
            <a:pPr>
              <a:buFont typeface="Arial" charset="0"/>
              <a:buNone/>
            </a:pPr>
            <a:r>
              <a:rPr lang="tr-TR" dirty="0" smtClean="0"/>
              <a:t>&lt;/script&gt;</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1105" y="3789364"/>
            <a:ext cx="17145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989901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tr-TR" smtClean="0"/>
              <a:t>JavaScript Popup Boxes - 2</a:t>
            </a:r>
          </a:p>
        </p:txBody>
      </p:sp>
      <p:sp>
        <p:nvSpPr>
          <p:cNvPr id="11267" name="Rectangle 3"/>
          <p:cNvSpPr>
            <a:spLocks noGrp="1" noRot="1" noChangeArrowheads="1"/>
          </p:cNvSpPr>
          <p:nvPr>
            <p:ph type="body" idx="1"/>
          </p:nvPr>
        </p:nvSpPr>
        <p:spPr/>
        <p:txBody>
          <a:bodyPr/>
          <a:lstStyle/>
          <a:p>
            <a:r>
              <a:rPr lang="tr-TR" dirty="0" smtClean="0"/>
              <a:t>Confirm Box </a:t>
            </a:r>
          </a:p>
          <a:p>
            <a:pPr lvl="1"/>
            <a:r>
              <a:rPr lang="tr-TR" dirty="0" smtClean="0"/>
              <a:t>A confirm box is often used if you want the user to verify or accept something.</a:t>
            </a:r>
          </a:p>
          <a:p>
            <a:pPr lvl="1"/>
            <a:r>
              <a:rPr lang="tr-TR" dirty="0" smtClean="0"/>
              <a:t>When a confirm box pops up, the user will have to click either "OK" or "Cancel" to proceed. </a:t>
            </a:r>
          </a:p>
          <a:p>
            <a:pPr lvl="1"/>
            <a:r>
              <a:rPr lang="tr-TR" dirty="0" smtClean="0"/>
              <a:t>If the user clicks "OK", the box returns true. If the user clicks "Cancel", the box returns false.</a:t>
            </a:r>
            <a:endParaRPr lang="en-US" dirty="0" smtClean="0"/>
          </a:p>
          <a:p>
            <a:pPr>
              <a:buFont typeface="Arial" charset="0"/>
              <a:buNone/>
            </a:pPr>
            <a:r>
              <a:rPr lang="tr-TR" dirty="0" smtClean="0"/>
              <a:t>&lt;script&gt;</a:t>
            </a:r>
            <a:endParaRPr lang="en-US" dirty="0" smtClean="0"/>
          </a:p>
          <a:p>
            <a:pPr>
              <a:buFont typeface="Arial" charset="0"/>
              <a:buNone/>
            </a:pPr>
            <a:r>
              <a:rPr lang="en-US" dirty="0" smtClean="0"/>
              <a:t>confirm("Get a message?");</a:t>
            </a:r>
            <a:endParaRPr lang="tr-TR" dirty="0" smtClean="0"/>
          </a:p>
          <a:p>
            <a:pPr>
              <a:buFont typeface="Arial" charset="0"/>
              <a:buNone/>
            </a:pPr>
            <a:r>
              <a:rPr lang="tr-TR" dirty="0" smtClean="0"/>
              <a:t>&lt;/script&gt;</a:t>
            </a:r>
          </a:p>
          <a:p>
            <a:pPr lvl="1"/>
            <a:endParaRPr lang="tr-TR" dirty="0" smtClean="0"/>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454" y="4221163"/>
            <a:ext cx="1714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57630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76200"/>
            <a:ext cx="7467600" cy="503238"/>
          </a:xfrm>
        </p:spPr>
        <p:txBody>
          <a:bodyPr>
            <a:normAutofit fontScale="90000"/>
          </a:bodyPr>
          <a:lstStyle/>
          <a:p>
            <a:r>
              <a:rPr lang="en-US" dirty="0"/>
              <a:t>J</a:t>
            </a:r>
            <a:r>
              <a:rPr lang="tr-TR" dirty="0" smtClean="0"/>
              <a:t>avaScript Popup Boxes - 3</a:t>
            </a:r>
          </a:p>
        </p:txBody>
      </p:sp>
      <p:sp>
        <p:nvSpPr>
          <p:cNvPr id="12291" name="Rectangle 3"/>
          <p:cNvSpPr>
            <a:spLocks noGrp="1" noRot="1" noChangeArrowheads="1"/>
          </p:cNvSpPr>
          <p:nvPr>
            <p:ph type="body" idx="1"/>
          </p:nvPr>
        </p:nvSpPr>
        <p:spPr>
          <a:xfrm>
            <a:off x="457200" y="838200"/>
            <a:ext cx="7467600" cy="4873752"/>
          </a:xfrm>
        </p:spPr>
        <p:txBody>
          <a:bodyPr/>
          <a:lstStyle/>
          <a:p>
            <a:r>
              <a:rPr lang="tr-TR" dirty="0" smtClean="0"/>
              <a:t>Prompt Box</a:t>
            </a:r>
          </a:p>
          <a:p>
            <a:pPr lvl="1"/>
            <a:r>
              <a:rPr lang="tr-TR" dirty="0" smtClean="0"/>
              <a:t>A prompt box is often used if you want the user to input a value before entering a page.</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00323"/>
            <a:ext cx="4953000" cy="146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Rectangle 4"/>
          <p:cNvSpPr/>
          <p:nvPr/>
        </p:nvSpPr>
        <p:spPr>
          <a:xfrm>
            <a:off x="783845" y="2286000"/>
            <a:ext cx="7064755" cy="1834348"/>
          </a:xfrm>
          <a:prstGeom prst="rect">
            <a:avLst/>
          </a:prstGeom>
        </p:spPr>
        <p:txBody>
          <a:bodyPr wrap="none">
            <a:spAutoFit/>
          </a:bodyPr>
          <a:lstStyle/>
          <a:p>
            <a:pPr marL="292100" indent="-292100">
              <a:spcBef>
                <a:spcPct val="20000"/>
              </a:spcBef>
              <a:buClr>
                <a:srgbClr val="640064"/>
              </a:buClr>
              <a:buSzPct val="75000"/>
              <a:defRPr/>
            </a:pPr>
            <a:r>
              <a:rPr lang="en-US" sz="2800" dirty="0" smtClean="0">
                <a:latin typeface="+mn-lt"/>
              </a:rPr>
              <a:t>&lt;</a:t>
            </a:r>
            <a:r>
              <a:rPr lang="en-US" sz="2800" dirty="0">
                <a:latin typeface="+mn-lt"/>
              </a:rPr>
              <a:t>script&gt;</a:t>
            </a:r>
          </a:p>
          <a:p>
            <a:pPr marL="292100" indent="-292100">
              <a:spcBef>
                <a:spcPct val="20000"/>
              </a:spcBef>
              <a:buClr>
                <a:srgbClr val="640064"/>
              </a:buClr>
              <a:buSzPct val="75000"/>
              <a:defRPr/>
            </a:pPr>
            <a:r>
              <a:rPr lang="en-US" sz="2800" dirty="0">
                <a:latin typeface="+mn-lt"/>
              </a:rPr>
              <a:t>prompt("What is your favorite color?", "");</a:t>
            </a:r>
          </a:p>
          <a:p>
            <a:pPr marL="292100" indent="-292100">
              <a:spcBef>
                <a:spcPct val="20000"/>
              </a:spcBef>
              <a:buClr>
                <a:srgbClr val="640064"/>
              </a:buClr>
              <a:buSzPct val="75000"/>
              <a:defRPr/>
            </a:pPr>
            <a:r>
              <a:rPr lang="en-US" sz="2800" dirty="0">
                <a:latin typeface="+mn-lt"/>
              </a:rPr>
              <a:t>&lt;/script&gt;</a:t>
            </a:r>
          </a:p>
          <a:p>
            <a:pPr>
              <a:defRPr/>
            </a:pPr>
            <a:endParaRPr lang="en-US" dirty="0"/>
          </a:p>
        </p:txBody>
      </p:sp>
    </p:spTree>
    <p:extLst>
      <p:ext uri="{BB962C8B-B14F-4D97-AF65-F5344CB8AC3E}">
        <p14:creationId xmlns:p14="http://schemas.microsoft.com/office/powerpoint/2010/main" val="14361126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457200" y="76200"/>
            <a:ext cx="7467600" cy="503238"/>
          </a:xfrm>
        </p:spPr>
        <p:txBody>
          <a:bodyPr>
            <a:normAutofit fontScale="90000"/>
          </a:bodyPr>
          <a:lstStyle/>
          <a:p>
            <a:r>
              <a:rPr lang="en-US" dirty="0"/>
              <a:t>J</a:t>
            </a:r>
            <a:r>
              <a:rPr lang="tr-TR" dirty="0" smtClean="0"/>
              <a:t>avaScript Popup Boxes - 3</a:t>
            </a:r>
          </a:p>
        </p:txBody>
      </p:sp>
      <p:sp>
        <p:nvSpPr>
          <p:cNvPr id="12291" name="Rectangle 3"/>
          <p:cNvSpPr>
            <a:spLocks noGrp="1" noRot="1" noChangeArrowheads="1"/>
          </p:cNvSpPr>
          <p:nvPr>
            <p:ph type="body" idx="1"/>
          </p:nvPr>
        </p:nvSpPr>
        <p:spPr>
          <a:xfrm>
            <a:off x="457200" y="762000"/>
            <a:ext cx="7467600" cy="4873752"/>
          </a:xfrm>
        </p:spPr>
        <p:txBody>
          <a:bodyPr/>
          <a:lstStyle/>
          <a:p>
            <a:r>
              <a:rPr lang="tr-TR" dirty="0" smtClean="0"/>
              <a:t>Prompt Box</a:t>
            </a:r>
          </a:p>
          <a:p>
            <a:pPr lvl="1"/>
            <a:r>
              <a:rPr lang="tr-TR" dirty="0" smtClean="0"/>
              <a:t>A prompt box is often used if you want the user to input a value before entering a page.</a:t>
            </a:r>
          </a:p>
          <a:p>
            <a:pPr lvl="1"/>
            <a:endParaRPr lang="en-US" dirty="0" smtClean="0"/>
          </a:p>
          <a:p>
            <a:pPr lvl="1"/>
            <a:r>
              <a:rPr lang="tr-TR" dirty="0" smtClean="0"/>
              <a:t>When a prompt box pops up, the user will have to click either "OK" or "Cancel" to proceed after entering an input value. </a:t>
            </a:r>
          </a:p>
          <a:p>
            <a:pPr lvl="1"/>
            <a:endParaRPr lang="en-US" dirty="0" smtClean="0"/>
          </a:p>
          <a:p>
            <a:pPr lvl="1"/>
            <a:r>
              <a:rPr lang="tr-TR" dirty="0" smtClean="0"/>
              <a:t>If the user clicks "OK“, the box returns the input value. If the user clicks "Cancel“, the box returns null.</a:t>
            </a:r>
            <a:endParaRPr lang="en-US" dirty="0" smtClean="0"/>
          </a:p>
        </p:txBody>
      </p:sp>
    </p:spTree>
    <p:extLst>
      <p:ext uri="{BB962C8B-B14F-4D97-AF65-F5344CB8AC3E}">
        <p14:creationId xmlns:p14="http://schemas.microsoft.com/office/powerpoint/2010/main" val="287364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Functions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229068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sz="quarter" idx="1"/>
          </p:nvPr>
        </p:nvSpPr>
        <p:spPr/>
        <p:txBody>
          <a:bodyPr/>
          <a:lstStyle/>
          <a:p>
            <a:r>
              <a:rPr lang="en-US" dirty="0"/>
              <a:t>A  function  is  a  group of  reusable  code  which  can  be  called  anywhere  in  your </a:t>
            </a:r>
            <a:r>
              <a:rPr lang="en-US" dirty="0" smtClean="0"/>
              <a:t> program</a:t>
            </a:r>
            <a:r>
              <a:rPr lang="en-US" dirty="0"/>
              <a:t>. This eliminates the need of writing the same code again and again. It </a:t>
            </a:r>
            <a:r>
              <a:rPr lang="en-US" dirty="0" smtClean="0"/>
              <a:t> helps </a:t>
            </a:r>
            <a:r>
              <a:rPr lang="en-US" dirty="0"/>
              <a:t>programmers in writing modular codes.</a:t>
            </a:r>
          </a:p>
        </p:txBody>
      </p:sp>
    </p:spTree>
    <p:extLst>
      <p:ext uri="{BB962C8B-B14F-4D97-AF65-F5344CB8AC3E}">
        <p14:creationId xmlns:p14="http://schemas.microsoft.com/office/powerpoint/2010/main" val="18446448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Syntax</a:t>
            </a:r>
            <a:endParaRPr lang="en-US" dirty="0"/>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19338"/>
            <a:ext cx="6621463"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709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Example</a:t>
            </a:r>
            <a:endParaRPr lang="en-US" dirty="0"/>
          </a:p>
        </p:txBody>
      </p:sp>
      <p:sp>
        <p:nvSpPr>
          <p:cNvPr id="3" name="Content Placeholder 2"/>
          <p:cNvSpPr>
            <a:spLocks noGrp="1"/>
          </p:cNvSpPr>
          <p:nvPr>
            <p:ph sz="quarter" idx="1"/>
          </p:nvPr>
        </p:nvSpPr>
        <p:spPr>
          <a:xfrm>
            <a:off x="457200" y="1143000"/>
            <a:ext cx="7467600" cy="5330952"/>
          </a:xfrm>
        </p:spPr>
        <p:txBody>
          <a:bodyPr>
            <a:normAutofit fontScale="70000" lnSpcReduction="20000"/>
          </a:bodyPr>
          <a:lstStyle/>
          <a:p>
            <a:pPr>
              <a:buFont typeface="Arial" pitchFamily="34" charset="0"/>
              <a:buChar char="•"/>
            </a:pPr>
            <a:r>
              <a:rPr lang="en-US" dirty="0"/>
              <a:t>&lt;html&gt;</a:t>
            </a:r>
          </a:p>
          <a:p>
            <a:pPr>
              <a:buFont typeface="Arial" pitchFamily="34" charset="0"/>
              <a:buChar char="•"/>
            </a:pPr>
            <a:r>
              <a:rPr lang="en-US" dirty="0"/>
              <a:t>&lt;head&gt;</a:t>
            </a:r>
          </a:p>
          <a:p>
            <a:pPr>
              <a:buFont typeface="Arial" pitchFamily="34" charset="0"/>
              <a:buChar char="•"/>
            </a:pPr>
            <a:r>
              <a:rPr lang="en-US" dirty="0"/>
              <a:t>&lt;script type="text/</a:t>
            </a:r>
            <a:r>
              <a:rPr lang="en-US" dirty="0" err="1"/>
              <a:t>javascript</a:t>
            </a:r>
            <a:r>
              <a:rPr lang="en-US" dirty="0"/>
              <a:t>"&gt; </a:t>
            </a:r>
          </a:p>
          <a:p>
            <a:pPr>
              <a:buFont typeface="Arial" pitchFamily="34" charset="0"/>
              <a:buChar char="•"/>
            </a:pPr>
            <a:r>
              <a:rPr lang="en-US" b="1" dirty="0"/>
              <a:t>function </a:t>
            </a:r>
            <a:r>
              <a:rPr lang="en-US" b="1" dirty="0" err="1"/>
              <a:t>sayHello</a:t>
            </a:r>
            <a:r>
              <a:rPr lang="en-US" b="1" dirty="0"/>
              <a:t>() </a:t>
            </a:r>
          </a:p>
          <a:p>
            <a:pPr>
              <a:buFont typeface="Arial" pitchFamily="34" charset="0"/>
              <a:buChar char="•"/>
            </a:pPr>
            <a:r>
              <a:rPr lang="en-US" b="1" dirty="0"/>
              <a:t>{ </a:t>
            </a:r>
          </a:p>
          <a:p>
            <a:pPr>
              <a:buFont typeface="Arial" pitchFamily="34" charset="0"/>
              <a:buChar char="•"/>
            </a:pPr>
            <a:r>
              <a:rPr lang="en-US" b="1" dirty="0" err="1"/>
              <a:t>document.write</a:t>
            </a:r>
            <a:r>
              <a:rPr lang="en-US" b="1" dirty="0"/>
              <a:t> ("Hello there!");</a:t>
            </a:r>
          </a:p>
          <a:p>
            <a:pPr>
              <a:buFont typeface="Arial" pitchFamily="34" charset="0"/>
              <a:buChar char="•"/>
            </a:pPr>
            <a:r>
              <a:rPr lang="en-US" b="1" dirty="0"/>
              <a:t>} </a:t>
            </a:r>
          </a:p>
          <a:p>
            <a:pPr>
              <a:buFont typeface="Arial" pitchFamily="34" charset="0"/>
              <a:buChar char="•"/>
            </a:pPr>
            <a:r>
              <a:rPr lang="en-US" dirty="0"/>
              <a:t>&lt;/script&gt; </a:t>
            </a:r>
          </a:p>
          <a:p>
            <a:pPr>
              <a:buFont typeface="Arial" pitchFamily="34" charset="0"/>
              <a:buChar char="•"/>
            </a:pPr>
            <a:r>
              <a:rPr lang="en-US" dirty="0"/>
              <a:t>&lt;/head&gt; </a:t>
            </a:r>
          </a:p>
          <a:p>
            <a:pPr>
              <a:buFont typeface="Arial" pitchFamily="34" charset="0"/>
              <a:buChar char="•"/>
            </a:pPr>
            <a:r>
              <a:rPr lang="en-US" dirty="0"/>
              <a:t>&lt;body&gt; </a:t>
            </a:r>
          </a:p>
          <a:p>
            <a:pPr>
              <a:buFont typeface="Arial" pitchFamily="34" charset="0"/>
              <a:buChar char="•"/>
            </a:pPr>
            <a:r>
              <a:rPr lang="en-US" dirty="0"/>
              <a:t>&lt;p&gt;Click the following button to call the function&lt;/p&gt;</a:t>
            </a:r>
          </a:p>
          <a:p>
            <a:pPr>
              <a:buFont typeface="Arial" pitchFamily="34" charset="0"/>
              <a:buChar char="•"/>
            </a:pPr>
            <a:r>
              <a:rPr lang="en-US" dirty="0"/>
              <a:t>&lt;form&gt; </a:t>
            </a:r>
          </a:p>
          <a:p>
            <a:pPr>
              <a:buFont typeface="Arial" pitchFamily="34" charset="0"/>
              <a:buChar char="•"/>
            </a:pPr>
            <a:r>
              <a:rPr lang="en-US" b="1" dirty="0"/>
              <a:t>&lt;input type="button" </a:t>
            </a:r>
            <a:r>
              <a:rPr lang="en-US" b="1" dirty="0" err="1"/>
              <a:t>onclick</a:t>
            </a:r>
            <a:r>
              <a:rPr lang="en-US" b="1" dirty="0"/>
              <a:t>="</a:t>
            </a:r>
            <a:r>
              <a:rPr lang="en-US" b="1" dirty="0" err="1"/>
              <a:t>sayHello</a:t>
            </a:r>
            <a:r>
              <a:rPr lang="en-US" b="1" dirty="0"/>
              <a:t>()" value="Say Hello"&gt;</a:t>
            </a:r>
            <a:r>
              <a:rPr lang="en-US" dirty="0"/>
              <a:t> </a:t>
            </a:r>
          </a:p>
          <a:p>
            <a:pPr>
              <a:buFont typeface="Arial" pitchFamily="34" charset="0"/>
              <a:buChar char="•"/>
            </a:pPr>
            <a:r>
              <a:rPr lang="en-US" dirty="0"/>
              <a:t>&lt;/form&gt;</a:t>
            </a:r>
          </a:p>
          <a:p>
            <a:pPr>
              <a:buFont typeface="Arial" pitchFamily="34" charset="0"/>
              <a:buChar char="•"/>
            </a:pPr>
            <a:r>
              <a:rPr lang="en-US" dirty="0"/>
              <a:t>&lt;p&gt;Use different text in write method and then try...&lt;/p&gt;</a:t>
            </a:r>
          </a:p>
          <a:p>
            <a:pPr>
              <a:buFont typeface="Arial" pitchFamily="34" charset="0"/>
              <a:buChar char="•"/>
            </a:pPr>
            <a:r>
              <a:rPr lang="en-US" dirty="0"/>
              <a:t>&lt;/body&gt;</a:t>
            </a:r>
          </a:p>
          <a:p>
            <a:pPr>
              <a:buFont typeface="Arial" pitchFamily="34" charset="0"/>
              <a:buChar char="•"/>
            </a:pPr>
            <a:r>
              <a:rPr lang="en-US" dirty="0"/>
              <a:t>&lt;/html&gt;</a:t>
            </a:r>
          </a:p>
        </p:txBody>
      </p:sp>
    </p:spTree>
    <p:extLst>
      <p:ext uri="{BB962C8B-B14F-4D97-AF65-F5344CB8AC3E}">
        <p14:creationId xmlns:p14="http://schemas.microsoft.com/office/powerpoint/2010/main" val="343525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GB" smtClean="0"/>
              <a:t>What is Java?</a:t>
            </a:r>
          </a:p>
        </p:txBody>
      </p:sp>
      <p:sp>
        <p:nvSpPr>
          <p:cNvPr id="7171" name="Rectangle 5"/>
          <p:cNvSpPr>
            <a:spLocks noGrp="1" noChangeArrowheads="1"/>
          </p:cNvSpPr>
          <p:nvPr>
            <p:ph type="body" idx="1"/>
          </p:nvPr>
        </p:nvSpPr>
        <p:spPr/>
        <p:txBody>
          <a:bodyPr/>
          <a:lstStyle/>
          <a:p>
            <a:r>
              <a:rPr lang="en-GB" smtClean="0"/>
              <a:t>Totally different</a:t>
            </a:r>
          </a:p>
          <a:p>
            <a:r>
              <a:rPr lang="en-GB" smtClean="0"/>
              <a:t>A full programming language</a:t>
            </a:r>
          </a:p>
          <a:p>
            <a:r>
              <a:rPr lang="en-GB" smtClean="0"/>
              <a:t>Much harder!</a:t>
            </a:r>
          </a:p>
          <a:p>
            <a:r>
              <a:rPr lang="en-GB" smtClean="0"/>
              <a:t>A compiled language</a:t>
            </a:r>
          </a:p>
          <a:p>
            <a:r>
              <a:rPr lang="en-GB" smtClean="0"/>
              <a:t>Independent of the web</a:t>
            </a:r>
          </a:p>
        </p:txBody>
      </p:sp>
    </p:spTree>
    <p:extLst>
      <p:ext uri="{BB962C8B-B14F-4D97-AF65-F5344CB8AC3E}">
        <p14:creationId xmlns:p14="http://schemas.microsoft.com/office/powerpoint/2010/main" val="136964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fontScale="90000"/>
          </a:bodyPr>
          <a:lstStyle/>
          <a:p>
            <a:r>
              <a:rPr lang="en-US" dirty="0" smtClean="0"/>
              <a:t>Function </a:t>
            </a:r>
            <a:r>
              <a:rPr lang="en-US" dirty="0"/>
              <a:t>Parameters</a:t>
            </a:r>
            <a:br>
              <a:rPr lang="en-US" dirty="0"/>
            </a:br>
            <a:endParaRPr lang="en-US" dirty="0"/>
          </a:p>
        </p:txBody>
      </p:sp>
      <p:sp>
        <p:nvSpPr>
          <p:cNvPr id="3" name="Content Placeholder 2"/>
          <p:cNvSpPr>
            <a:spLocks noGrp="1"/>
          </p:cNvSpPr>
          <p:nvPr>
            <p:ph sz="quarter" idx="1"/>
          </p:nvPr>
        </p:nvSpPr>
        <p:spPr>
          <a:xfrm>
            <a:off x="457200" y="990600"/>
            <a:ext cx="7467600" cy="5483352"/>
          </a:xfrm>
        </p:spPr>
        <p:txBody>
          <a:bodyPr>
            <a:normAutofit fontScale="77500" lnSpcReduction="20000"/>
          </a:bodyPr>
          <a:lstStyle/>
          <a:p>
            <a:pPr>
              <a:buFont typeface="Arial" pitchFamily="34" charset="0"/>
              <a:buChar char="•"/>
            </a:pPr>
            <a:r>
              <a:rPr lang="en-US" dirty="0"/>
              <a:t>&lt;html&gt;</a:t>
            </a:r>
          </a:p>
          <a:p>
            <a:pPr>
              <a:buFont typeface="Arial" pitchFamily="34" charset="0"/>
              <a:buChar char="•"/>
            </a:pPr>
            <a:r>
              <a:rPr lang="en-US" dirty="0"/>
              <a:t>&lt;head&gt;</a:t>
            </a:r>
          </a:p>
          <a:p>
            <a:pPr>
              <a:buFont typeface="Arial" pitchFamily="34" charset="0"/>
              <a:buChar char="•"/>
            </a:pPr>
            <a:r>
              <a:rPr lang="en-US" dirty="0"/>
              <a:t>&lt;script type="text/</a:t>
            </a:r>
            <a:r>
              <a:rPr lang="en-US" dirty="0" err="1"/>
              <a:t>javascript</a:t>
            </a:r>
            <a:r>
              <a:rPr lang="en-US" dirty="0"/>
              <a:t>"&gt; </a:t>
            </a:r>
          </a:p>
          <a:p>
            <a:pPr>
              <a:buFont typeface="Arial" pitchFamily="34" charset="0"/>
              <a:buChar char="•"/>
            </a:pPr>
            <a:r>
              <a:rPr lang="en-US" b="1" dirty="0"/>
              <a:t>function </a:t>
            </a:r>
            <a:r>
              <a:rPr lang="en-US" b="1" dirty="0" err="1" smtClean="0"/>
              <a:t>sayHello</a:t>
            </a:r>
            <a:r>
              <a:rPr lang="en-US" b="1" dirty="0" smtClean="0"/>
              <a:t>(name) </a:t>
            </a:r>
            <a:endParaRPr lang="en-US" b="1" dirty="0"/>
          </a:p>
          <a:p>
            <a:pPr>
              <a:buFont typeface="Arial" pitchFamily="34" charset="0"/>
              <a:buChar char="•"/>
            </a:pPr>
            <a:r>
              <a:rPr lang="en-US" b="1" dirty="0"/>
              <a:t>{ </a:t>
            </a:r>
          </a:p>
          <a:p>
            <a:pPr>
              <a:buFont typeface="Arial" pitchFamily="34" charset="0"/>
              <a:buChar char="•"/>
            </a:pPr>
            <a:r>
              <a:rPr lang="en-US" b="1" dirty="0" err="1"/>
              <a:t>document.write</a:t>
            </a:r>
            <a:r>
              <a:rPr lang="en-US" b="1" dirty="0"/>
              <a:t> ("Hello </a:t>
            </a:r>
            <a:r>
              <a:rPr lang="en-US" b="1" dirty="0" smtClean="0"/>
              <a:t>!“ + name);</a:t>
            </a:r>
            <a:endParaRPr lang="en-US" b="1" dirty="0"/>
          </a:p>
          <a:p>
            <a:pPr>
              <a:buFont typeface="Arial" pitchFamily="34" charset="0"/>
              <a:buChar char="•"/>
            </a:pPr>
            <a:r>
              <a:rPr lang="en-US" b="1" dirty="0"/>
              <a:t>} </a:t>
            </a:r>
          </a:p>
          <a:p>
            <a:pPr>
              <a:buFont typeface="Arial" pitchFamily="34" charset="0"/>
              <a:buChar char="•"/>
            </a:pPr>
            <a:r>
              <a:rPr lang="en-US" dirty="0"/>
              <a:t>&lt;/script&gt; </a:t>
            </a:r>
          </a:p>
          <a:p>
            <a:pPr>
              <a:buFont typeface="Arial" pitchFamily="34" charset="0"/>
              <a:buChar char="•"/>
            </a:pPr>
            <a:r>
              <a:rPr lang="en-US" dirty="0"/>
              <a:t>&lt;/head&gt; </a:t>
            </a:r>
          </a:p>
          <a:p>
            <a:pPr>
              <a:buFont typeface="Arial" pitchFamily="34" charset="0"/>
              <a:buChar char="•"/>
            </a:pPr>
            <a:r>
              <a:rPr lang="en-US" dirty="0"/>
              <a:t>&lt;body&gt; </a:t>
            </a:r>
          </a:p>
          <a:p>
            <a:pPr>
              <a:buFont typeface="Arial" pitchFamily="34" charset="0"/>
              <a:buChar char="•"/>
            </a:pPr>
            <a:r>
              <a:rPr lang="en-US" dirty="0"/>
              <a:t>&lt;p&gt;Click the following button to call the function&lt;/p&gt;</a:t>
            </a:r>
          </a:p>
          <a:p>
            <a:pPr>
              <a:buFont typeface="Arial" pitchFamily="34" charset="0"/>
              <a:buChar char="•"/>
            </a:pPr>
            <a:r>
              <a:rPr lang="en-US" dirty="0"/>
              <a:t>&lt;form&gt; </a:t>
            </a:r>
          </a:p>
          <a:p>
            <a:pPr>
              <a:buFont typeface="Arial" pitchFamily="34" charset="0"/>
              <a:buChar char="•"/>
            </a:pPr>
            <a:r>
              <a:rPr lang="en-US" b="1" dirty="0"/>
              <a:t>&lt;input type="button" </a:t>
            </a:r>
            <a:r>
              <a:rPr lang="en-US" b="1" dirty="0" err="1"/>
              <a:t>onclick</a:t>
            </a:r>
            <a:r>
              <a:rPr lang="en-US" b="1" dirty="0"/>
              <a:t>="</a:t>
            </a:r>
            <a:r>
              <a:rPr lang="en-US" b="1" dirty="0" err="1" smtClean="0"/>
              <a:t>sayHello</a:t>
            </a:r>
            <a:r>
              <a:rPr lang="en-US" b="1" dirty="0" smtClean="0"/>
              <a:t>(‘</a:t>
            </a:r>
            <a:r>
              <a:rPr lang="en-US" b="1" dirty="0" err="1" smtClean="0"/>
              <a:t>jiit</a:t>
            </a:r>
            <a:r>
              <a:rPr lang="en-US" b="1" dirty="0" smtClean="0"/>
              <a:t>’)" </a:t>
            </a:r>
            <a:r>
              <a:rPr lang="en-US" b="1" dirty="0"/>
              <a:t>value="Say Hello"&gt;</a:t>
            </a:r>
            <a:r>
              <a:rPr lang="en-US" dirty="0"/>
              <a:t> </a:t>
            </a:r>
          </a:p>
          <a:p>
            <a:pPr>
              <a:buFont typeface="Arial" pitchFamily="34" charset="0"/>
              <a:buChar char="•"/>
            </a:pPr>
            <a:r>
              <a:rPr lang="en-US" dirty="0"/>
              <a:t>&lt;/form&gt;</a:t>
            </a:r>
          </a:p>
          <a:p>
            <a:pPr>
              <a:buFont typeface="Arial" pitchFamily="34" charset="0"/>
              <a:buChar char="•"/>
            </a:pPr>
            <a:r>
              <a:rPr lang="en-US" dirty="0"/>
              <a:t>&lt;p&gt;Use different text in write method and then try...&lt;/p&gt;</a:t>
            </a:r>
          </a:p>
          <a:p>
            <a:pPr>
              <a:buFont typeface="Arial" pitchFamily="34" charset="0"/>
              <a:buChar char="•"/>
            </a:pPr>
            <a:r>
              <a:rPr lang="en-US" dirty="0"/>
              <a:t>&lt;/body&gt;</a:t>
            </a:r>
          </a:p>
          <a:p>
            <a:pPr>
              <a:buFont typeface="Arial" pitchFamily="34" charset="0"/>
              <a:buChar char="•"/>
            </a:pPr>
            <a:r>
              <a:rPr lang="en-US" dirty="0"/>
              <a:t>&lt;/html&gt;</a:t>
            </a:r>
          </a:p>
          <a:p>
            <a:pPr>
              <a:buFont typeface="Arial" pitchFamily="34" charset="0"/>
              <a:buChar char="•"/>
            </a:pPr>
            <a:endParaRPr lang="en-US" dirty="0"/>
          </a:p>
        </p:txBody>
      </p:sp>
    </p:spTree>
    <p:extLst>
      <p:ext uri="{BB962C8B-B14F-4D97-AF65-F5344CB8AC3E}">
        <p14:creationId xmlns:p14="http://schemas.microsoft.com/office/powerpoint/2010/main" val="29864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Function: </a:t>
            </a:r>
            <a:r>
              <a:rPr lang="en-US" dirty="0"/>
              <a:t>return Statement</a:t>
            </a:r>
          </a:p>
        </p:txBody>
      </p:sp>
      <p:sp>
        <p:nvSpPr>
          <p:cNvPr id="3" name="Content Placeholder 2"/>
          <p:cNvSpPr>
            <a:spLocks noGrp="1"/>
          </p:cNvSpPr>
          <p:nvPr>
            <p:ph sz="quarter" idx="1"/>
          </p:nvPr>
        </p:nvSpPr>
        <p:spPr/>
        <p:txBody>
          <a:bodyPr/>
          <a:lstStyle/>
          <a:p>
            <a:r>
              <a:rPr lang="en-US" dirty="0" smtClean="0"/>
              <a:t>Add return statements to return control or value to caller</a:t>
            </a:r>
            <a:endParaRPr lang="en-US" dirty="0"/>
          </a:p>
        </p:txBody>
      </p:sp>
    </p:spTree>
    <p:extLst>
      <p:ext uri="{BB962C8B-B14F-4D97-AF65-F5344CB8AC3E}">
        <p14:creationId xmlns:p14="http://schemas.microsoft.com/office/powerpoint/2010/main" val="1534638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r>
              <a:rPr lang="en-US" dirty="0" smtClean="0"/>
              <a:t>Example</a:t>
            </a:r>
            <a:endParaRPr lang="en-US" dirty="0"/>
          </a:p>
        </p:txBody>
      </p:sp>
      <p:sp>
        <p:nvSpPr>
          <p:cNvPr id="3" name="Content Placeholder 2"/>
          <p:cNvSpPr>
            <a:spLocks noGrp="1"/>
          </p:cNvSpPr>
          <p:nvPr>
            <p:ph sz="quarter" idx="1"/>
          </p:nvPr>
        </p:nvSpPr>
        <p:spPr>
          <a:xfrm>
            <a:off x="457200" y="685800"/>
            <a:ext cx="7467600" cy="5943600"/>
          </a:xfrm>
        </p:spPr>
        <p:txBody>
          <a:bodyPr>
            <a:normAutofit fontScale="55000" lnSpcReduction="20000"/>
          </a:bodyPr>
          <a:lstStyle/>
          <a:p>
            <a:pPr>
              <a:buFont typeface="Arial" pitchFamily="34" charset="0"/>
              <a:buChar char="•"/>
            </a:pPr>
            <a:r>
              <a:rPr lang="en-US" dirty="0"/>
              <a:t>&lt;html&gt;</a:t>
            </a:r>
          </a:p>
          <a:p>
            <a:pPr>
              <a:buFont typeface="Arial" pitchFamily="34" charset="0"/>
              <a:buChar char="•"/>
            </a:pPr>
            <a:r>
              <a:rPr lang="en-US" dirty="0"/>
              <a:t>&lt;head&gt;</a:t>
            </a:r>
          </a:p>
          <a:p>
            <a:pPr>
              <a:buFont typeface="Arial" pitchFamily="34" charset="0"/>
              <a:buChar char="•"/>
            </a:pPr>
            <a:r>
              <a:rPr lang="en-US" dirty="0"/>
              <a:t>&lt;script type="text/</a:t>
            </a:r>
            <a:r>
              <a:rPr lang="en-US" dirty="0" err="1"/>
              <a:t>javascript</a:t>
            </a:r>
            <a:r>
              <a:rPr lang="en-US" dirty="0"/>
              <a:t>"&gt; </a:t>
            </a:r>
          </a:p>
          <a:p>
            <a:pPr>
              <a:buFont typeface="Arial" pitchFamily="34" charset="0"/>
              <a:buChar char="•"/>
            </a:pPr>
            <a:r>
              <a:rPr lang="en-US" dirty="0">
                <a:solidFill>
                  <a:srgbClr val="FF0000"/>
                </a:solidFill>
              </a:rPr>
              <a:t>function </a:t>
            </a:r>
            <a:r>
              <a:rPr lang="en-US" dirty="0" err="1">
                <a:solidFill>
                  <a:srgbClr val="FF0000"/>
                </a:solidFill>
              </a:rPr>
              <a:t>sayHello</a:t>
            </a:r>
            <a:r>
              <a:rPr lang="en-US" dirty="0">
                <a:solidFill>
                  <a:srgbClr val="FF0000"/>
                </a:solidFill>
              </a:rPr>
              <a:t>(name) </a:t>
            </a:r>
          </a:p>
          <a:p>
            <a:pPr>
              <a:buFont typeface="Arial" pitchFamily="34" charset="0"/>
              <a:buChar char="•"/>
            </a:pPr>
            <a:r>
              <a:rPr lang="en-US" dirty="0">
                <a:solidFill>
                  <a:srgbClr val="FF0000"/>
                </a:solidFill>
              </a:rPr>
              <a:t>{ </a:t>
            </a:r>
          </a:p>
          <a:p>
            <a:pPr>
              <a:buFont typeface="Arial" pitchFamily="34" charset="0"/>
              <a:buChar char="•"/>
            </a:pPr>
            <a:r>
              <a:rPr lang="en-US" dirty="0" err="1">
                <a:solidFill>
                  <a:srgbClr val="FF0000"/>
                </a:solidFill>
              </a:rPr>
              <a:t>document.write</a:t>
            </a:r>
            <a:r>
              <a:rPr lang="en-US" dirty="0">
                <a:solidFill>
                  <a:srgbClr val="FF0000"/>
                </a:solidFill>
              </a:rPr>
              <a:t> ("Hello there! &lt;</a:t>
            </a:r>
            <a:r>
              <a:rPr lang="en-US" dirty="0" err="1">
                <a:solidFill>
                  <a:srgbClr val="FF0000"/>
                </a:solidFill>
              </a:rPr>
              <a:t>br</a:t>
            </a:r>
            <a:r>
              <a:rPr lang="en-US" dirty="0">
                <a:solidFill>
                  <a:srgbClr val="FF0000"/>
                </a:solidFill>
              </a:rPr>
              <a:t>&gt;");</a:t>
            </a:r>
          </a:p>
          <a:p>
            <a:pPr>
              <a:buFont typeface="Arial" pitchFamily="34" charset="0"/>
              <a:buChar char="•"/>
            </a:pPr>
            <a:r>
              <a:rPr lang="en-US" dirty="0" err="1">
                <a:solidFill>
                  <a:srgbClr val="FF0000"/>
                </a:solidFill>
              </a:rPr>
              <a:t>document.write</a:t>
            </a:r>
            <a:r>
              <a:rPr lang="en-US" dirty="0">
                <a:solidFill>
                  <a:srgbClr val="FF0000"/>
                </a:solidFill>
              </a:rPr>
              <a:t>("name ="+ name +" &lt;</a:t>
            </a:r>
            <a:r>
              <a:rPr lang="en-US" dirty="0" err="1">
                <a:solidFill>
                  <a:srgbClr val="FF0000"/>
                </a:solidFill>
              </a:rPr>
              <a:t>br</a:t>
            </a:r>
            <a:r>
              <a:rPr lang="en-US" dirty="0" smtClean="0">
                <a:solidFill>
                  <a:srgbClr val="FF0000"/>
                </a:solidFill>
              </a:rPr>
              <a:t>&gt;")</a:t>
            </a:r>
            <a:endParaRPr lang="en-US" dirty="0">
              <a:solidFill>
                <a:srgbClr val="FF0000"/>
              </a:solidFill>
            </a:endParaRPr>
          </a:p>
          <a:p>
            <a:pPr>
              <a:buFont typeface="Arial" pitchFamily="34" charset="0"/>
              <a:buChar char="•"/>
            </a:pPr>
            <a:r>
              <a:rPr lang="en-US" dirty="0" err="1">
                <a:solidFill>
                  <a:srgbClr val="FF0000"/>
                </a:solidFill>
              </a:rPr>
              <a:t>newname</a:t>
            </a:r>
            <a:r>
              <a:rPr lang="en-US" dirty="0">
                <a:solidFill>
                  <a:srgbClr val="FF0000"/>
                </a:solidFill>
              </a:rPr>
              <a:t> = func2(name)</a:t>
            </a:r>
          </a:p>
          <a:p>
            <a:pPr>
              <a:buFont typeface="Arial" pitchFamily="34" charset="0"/>
              <a:buChar char="•"/>
            </a:pPr>
            <a:r>
              <a:rPr lang="en-US" dirty="0" err="1">
                <a:solidFill>
                  <a:srgbClr val="FF0000"/>
                </a:solidFill>
              </a:rPr>
              <a:t>document.write</a:t>
            </a:r>
            <a:r>
              <a:rPr lang="en-US" dirty="0">
                <a:solidFill>
                  <a:srgbClr val="FF0000"/>
                </a:solidFill>
              </a:rPr>
              <a:t>("new </a:t>
            </a:r>
            <a:r>
              <a:rPr lang="en-US" dirty="0" smtClean="0">
                <a:solidFill>
                  <a:srgbClr val="FF0000"/>
                </a:solidFill>
              </a:rPr>
              <a:t>name "+ </a:t>
            </a:r>
            <a:r>
              <a:rPr lang="en-US" dirty="0" err="1">
                <a:solidFill>
                  <a:srgbClr val="FF0000"/>
                </a:solidFill>
              </a:rPr>
              <a:t>newname</a:t>
            </a:r>
            <a:r>
              <a:rPr lang="en-US" dirty="0">
                <a:solidFill>
                  <a:srgbClr val="FF0000"/>
                </a:solidFill>
              </a:rPr>
              <a:t>)</a:t>
            </a:r>
          </a:p>
          <a:p>
            <a:pPr>
              <a:buFont typeface="Arial" pitchFamily="34" charset="0"/>
              <a:buChar char="•"/>
            </a:pPr>
            <a:r>
              <a:rPr lang="en-US" dirty="0">
                <a:solidFill>
                  <a:srgbClr val="FF0000"/>
                </a:solidFill>
              </a:rPr>
              <a:t>} </a:t>
            </a:r>
          </a:p>
          <a:p>
            <a:pPr>
              <a:buFont typeface="Arial" pitchFamily="34" charset="0"/>
              <a:buChar char="•"/>
            </a:pPr>
            <a:r>
              <a:rPr lang="en-US" dirty="0">
                <a:solidFill>
                  <a:srgbClr val="0070C0"/>
                </a:solidFill>
              </a:rPr>
              <a:t>function func2(name)</a:t>
            </a:r>
          </a:p>
          <a:p>
            <a:pPr>
              <a:buFont typeface="Arial" pitchFamily="34" charset="0"/>
              <a:buChar char="•"/>
            </a:pPr>
            <a:r>
              <a:rPr lang="en-US" dirty="0" smtClean="0">
                <a:solidFill>
                  <a:srgbClr val="0070C0"/>
                </a:solidFill>
              </a:rPr>
              <a:t>{</a:t>
            </a:r>
            <a:endParaRPr lang="en-US" dirty="0">
              <a:solidFill>
                <a:srgbClr val="0070C0"/>
              </a:solidFill>
            </a:endParaRPr>
          </a:p>
          <a:p>
            <a:pPr>
              <a:buFont typeface="Arial" pitchFamily="34" charset="0"/>
              <a:buChar char="•"/>
            </a:pPr>
            <a:r>
              <a:rPr lang="en-US" dirty="0">
                <a:solidFill>
                  <a:srgbClr val="0070C0"/>
                </a:solidFill>
              </a:rPr>
              <a:t>result  =  name + ' my college'</a:t>
            </a:r>
          </a:p>
          <a:p>
            <a:pPr>
              <a:buFont typeface="Arial" pitchFamily="34" charset="0"/>
              <a:buChar char="•"/>
            </a:pPr>
            <a:r>
              <a:rPr lang="en-US" dirty="0">
                <a:solidFill>
                  <a:srgbClr val="0070C0"/>
                </a:solidFill>
              </a:rPr>
              <a:t>return </a:t>
            </a:r>
            <a:r>
              <a:rPr lang="en-US" dirty="0" smtClean="0">
                <a:solidFill>
                  <a:srgbClr val="0070C0"/>
                </a:solidFill>
              </a:rPr>
              <a:t>result </a:t>
            </a:r>
            <a:endParaRPr lang="en-US" dirty="0">
              <a:solidFill>
                <a:srgbClr val="0070C0"/>
              </a:solidFill>
            </a:endParaRPr>
          </a:p>
          <a:p>
            <a:pPr>
              <a:buFont typeface="Arial" pitchFamily="34" charset="0"/>
              <a:buChar char="•"/>
            </a:pPr>
            <a:r>
              <a:rPr lang="en-US" dirty="0" smtClean="0">
                <a:solidFill>
                  <a:srgbClr val="0070C0"/>
                </a:solidFill>
              </a:rPr>
              <a:t>}</a:t>
            </a:r>
            <a:endParaRPr lang="en-US" dirty="0">
              <a:solidFill>
                <a:srgbClr val="0070C0"/>
              </a:solidFill>
            </a:endParaRPr>
          </a:p>
          <a:p>
            <a:pPr>
              <a:buFont typeface="Arial" pitchFamily="34" charset="0"/>
              <a:buChar char="•"/>
            </a:pPr>
            <a:r>
              <a:rPr lang="en-US" dirty="0"/>
              <a:t>&lt;/script&gt; </a:t>
            </a:r>
          </a:p>
          <a:p>
            <a:pPr>
              <a:buFont typeface="Arial" pitchFamily="34" charset="0"/>
              <a:buChar char="•"/>
            </a:pPr>
            <a:r>
              <a:rPr lang="en-US" dirty="0"/>
              <a:t>&lt;/head&gt; </a:t>
            </a:r>
            <a:r>
              <a:rPr lang="en-US" dirty="0" smtClean="0"/>
              <a:t> &lt;</a:t>
            </a:r>
            <a:r>
              <a:rPr lang="en-US" dirty="0"/>
              <a:t>body&gt; </a:t>
            </a:r>
          </a:p>
          <a:p>
            <a:pPr>
              <a:buFont typeface="Arial" pitchFamily="34" charset="0"/>
              <a:buChar char="•"/>
            </a:pPr>
            <a:r>
              <a:rPr lang="en-US" dirty="0"/>
              <a:t>&lt;p&gt;Click the following button to call the function&lt;/p&gt;</a:t>
            </a:r>
          </a:p>
          <a:p>
            <a:pPr>
              <a:buFont typeface="Arial" pitchFamily="34" charset="0"/>
              <a:buChar char="•"/>
            </a:pPr>
            <a:r>
              <a:rPr lang="en-US" dirty="0"/>
              <a:t>&lt;form&gt; </a:t>
            </a:r>
          </a:p>
          <a:p>
            <a:pPr>
              <a:buFont typeface="Arial" pitchFamily="34" charset="0"/>
              <a:buChar char="•"/>
            </a:pPr>
            <a:r>
              <a:rPr lang="en-US" dirty="0"/>
              <a:t>&lt;input type="button" </a:t>
            </a:r>
            <a:r>
              <a:rPr lang="en-US" dirty="0" err="1"/>
              <a:t>onclick</a:t>
            </a:r>
            <a:r>
              <a:rPr lang="en-US" dirty="0"/>
              <a:t>="</a:t>
            </a:r>
            <a:r>
              <a:rPr lang="en-US" dirty="0" err="1"/>
              <a:t>sayHello</a:t>
            </a:r>
            <a:r>
              <a:rPr lang="en-US" dirty="0"/>
              <a:t>('</a:t>
            </a:r>
            <a:r>
              <a:rPr lang="en-US" dirty="0" err="1"/>
              <a:t>jiit</a:t>
            </a:r>
            <a:r>
              <a:rPr lang="en-US" dirty="0"/>
              <a:t>')" value="Say Hello"&gt; </a:t>
            </a:r>
          </a:p>
          <a:p>
            <a:pPr>
              <a:buFont typeface="Arial" pitchFamily="34" charset="0"/>
              <a:buChar char="•"/>
            </a:pPr>
            <a:r>
              <a:rPr lang="en-US" dirty="0"/>
              <a:t>&lt;/form&gt;</a:t>
            </a:r>
          </a:p>
          <a:p>
            <a:pPr>
              <a:buFont typeface="Arial" pitchFamily="34" charset="0"/>
              <a:buChar char="•"/>
            </a:pPr>
            <a:r>
              <a:rPr lang="en-US" dirty="0"/>
              <a:t>&lt;p&gt;Use different text in write method and then try...&lt;/p&gt;</a:t>
            </a:r>
          </a:p>
          <a:p>
            <a:pPr>
              <a:buFont typeface="Arial" pitchFamily="34" charset="0"/>
              <a:buChar char="•"/>
            </a:pPr>
            <a:r>
              <a:rPr lang="en-US" dirty="0"/>
              <a:t>&lt;/body</a:t>
            </a:r>
            <a:r>
              <a:rPr lang="en-US" dirty="0" smtClean="0"/>
              <a:t>&gt;&lt;/</a:t>
            </a:r>
            <a:r>
              <a:rPr lang="en-US" dirty="0"/>
              <a:t>html&gt;</a:t>
            </a:r>
          </a:p>
        </p:txBody>
      </p:sp>
    </p:spTree>
    <p:extLst>
      <p:ext uri="{BB962C8B-B14F-4D97-AF65-F5344CB8AC3E}">
        <p14:creationId xmlns:p14="http://schemas.microsoft.com/office/powerpoint/2010/main" val="184111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Events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985452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a:t>
            </a:r>
            <a:endParaRPr lang="en-US" dirty="0"/>
          </a:p>
        </p:txBody>
      </p:sp>
      <p:sp>
        <p:nvSpPr>
          <p:cNvPr id="3" name="Content Placeholder 2"/>
          <p:cNvSpPr>
            <a:spLocks noGrp="1"/>
          </p:cNvSpPr>
          <p:nvPr>
            <p:ph sz="quarter" idx="1"/>
          </p:nvPr>
        </p:nvSpPr>
        <p:spPr/>
        <p:txBody>
          <a:bodyPr/>
          <a:lstStyle/>
          <a:p>
            <a:r>
              <a:rPr lang="en-US" dirty="0"/>
              <a:t>JavaScript's  interaction  with  HTML  is  handled  through  events  that  occur  when </a:t>
            </a:r>
            <a:r>
              <a:rPr lang="en-US" dirty="0" smtClean="0"/>
              <a:t>the </a:t>
            </a:r>
            <a:r>
              <a:rPr lang="en-US" dirty="0"/>
              <a:t>user or the browser manipulates a page.</a:t>
            </a:r>
          </a:p>
          <a:p>
            <a:endParaRPr lang="en-US" dirty="0"/>
          </a:p>
          <a:p>
            <a:r>
              <a:rPr lang="en-US" b="1" dirty="0"/>
              <a:t>click  </a:t>
            </a:r>
            <a:r>
              <a:rPr lang="en-US" b="1" dirty="0" smtClean="0"/>
              <a:t>,  </a:t>
            </a:r>
            <a:r>
              <a:rPr lang="en-US" b="1" dirty="0"/>
              <a:t>pressing  any  key, </a:t>
            </a:r>
            <a:r>
              <a:rPr lang="en-US" b="1" dirty="0" smtClean="0"/>
              <a:t> closing </a:t>
            </a:r>
            <a:r>
              <a:rPr lang="en-US" b="1" dirty="0"/>
              <a:t>a window, resizing a window, etc.</a:t>
            </a:r>
          </a:p>
        </p:txBody>
      </p:sp>
    </p:spTree>
    <p:extLst>
      <p:ext uri="{BB962C8B-B14F-4D97-AF65-F5344CB8AC3E}">
        <p14:creationId xmlns:p14="http://schemas.microsoft.com/office/powerpoint/2010/main" val="37182389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Example</a:t>
            </a:r>
            <a:endParaRPr lang="en-US" dirty="0"/>
          </a:p>
        </p:txBody>
      </p:sp>
      <p:sp>
        <p:nvSpPr>
          <p:cNvPr id="3" name="Content Placeholder 2"/>
          <p:cNvSpPr>
            <a:spLocks noGrp="1"/>
          </p:cNvSpPr>
          <p:nvPr>
            <p:ph sz="quarter" idx="1"/>
          </p:nvPr>
        </p:nvSpPr>
        <p:spPr>
          <a:xfrm>
            <a:off x="304800" y="1066800"/>
            <a:ext cx="8001000" cy="5407152"/>
          </a:xfrm>
        </p:spPr>
        <p:txBody>
          <a:bodyPr>
            <a:normAutofit fontScale="70000" lnSpcReduction="20000"/>
          </a:bodyPr>
          <a:lstStyle/>
          <a:p>
            <a:pPr>
              <a:buFont typeface="Arial" pitchFamily="34" charset="0"/>
              <a:buChar char="•"/>
            </a:pPr>
            <a:r>
              <a:rPr lang="en-US" dirty="0"/>
              <a:t>&lt;html&gt;</a:t>
            </a:r>
          </a:p>
          <a:p>
            <a:pPr>
              <a:buFont typeface="Arial" pitchFamily="34" charset="0"/>
              <a:buChar char="•"/>
            </a:pPr>
            <a:r>
              <a:rPr lang="en-US" dirty="0"/>
              <a:t>&lt;head&gt;</a:t>
            </a:r>
          </a:p>
          <a:p>
            <a:pPr>
              <a:buFont typeface="Arial" pitchFamily="34" charset="0"/>
              <a:buChar char="•"/>
            </a:pPr>
            <a:r>
              <a:rPr lang="en-US" dirty="0"/>
              <a:t>&lt;script type="text/</a:t>
            </a:r>
            <a:r>
              <a:rPr lang="en-US" dirty="0" err="1"/>
              <a:t>javascript</a:t>
            </a:r>
            <a:r>
              <a:rPr lang="en-US" dirty="0"/>
              <a:t>"&gt; </a:t>
            </a:r>
          </a:p>
          <a:p>
            <a:pPr>
              <a:buFont typeface="Arial" pitchFamily="34" charset="0"/>
              <a:buChar char="•"/>
            </a:pPr>
            <a:r>
              <a:rPr lang="en-US" dirty="0"/>
              <a:t>function </a:t>
            </a:r>
            <a:r>
              <a:rPr lang="en-US" dirty="0" err="1"/>
              <a:t>sayHello</a:t>
            </a:r>
            <a:r>
              <a:rPr lang="en-US" dirty="0"/>
              <a:t>() </a:t>
            </a:r>
          </a:p>
          <a:p>
            <a:pPr>
              <a:buFont typeface="Arial" pitchFamily="34" charset="0"/>
              <a:buChar char="•"/>
            </a:pPr>
            <a:r>
              <a:rPr lang="en-US" dirty="0"/>
              <a:t>{ </a:t>
            </a:r>
          </a:p>
          <a:p>
            <a:pPr>
              <a:buFont typeface="Arial" pitchFamily="34" charset="0"/>
              <a:buChar char="•"/>
            </a:pPr>
            <a:r>
              <a:rPr lang="en-US" dirty="0" err="1"/>
              <a:t>document.write</a:t>
            </a:r>
            <a:r>
              <a:rPr lang="en-US" dirty="0"/>
              <a:t> ("Hello there!");</a:t>
            </a:r>
          </a:p>
          <a:p>
            <a:pPr>
              <a:buFont typeface="Arial" pitchFamily="34" charset="0"/>
              <a:buChar char="•"/>
            </a:pPr>
            <a:r>
              <a:rPr lang="en-US" dirty="0"/>
              <a:t>} </a:t>
            </a:r>
          </a:p>
          <a:p>
            <a:pPr>
              <a:buFont typeface="Arial" pitchFamily="34" charset="0"/>
              <a:buChar char="•"/>
            </a:pPr>
            <a:r>
              <a:rPr lang="en-US" dirty="0"/>
              <a:t>&lt;/script&gt; </a:t>
            </a:r>
          </a:p>
          <a:p>
            <a:pPr>
              <a:buFont typeface="Arial" pitchFamily="34" charset="0"/>
              <a:buChar char="•"/>
            </a:pPr>
            <a:r>
              <a:rPr lang="en-US" dirty="0"/>
              <a:t>&lt;/head&gt; </a:t>
            </a:r>
          </a:p>
          <a:p>
            <a:pPr>
              <a:buFont typeface="Arial" pitchFamily="34" charset="0"/>
              <a:buChar char="•"/>
            </a:pPr>
            <a:r>
              <a:rPr lang="en-US" dirty="0"/>
              <a:t>&lt;body&gt; </a:t>
            </a:r>
          </a:p>
          <a:p>
            <a:pPr>
              <a:buFont typeface="Arial" pitchFamily="34" charset="0"/>
              <a:buChar char="•"/>
            </a:pPr>
            <a:r>
              <a:rPr lang="en-US" dirty="0"/>
              <a:t>&lt;p&gt;Click the following button to call the function&lt;/p&gt;</a:t>
            </a:r>
          </a:p>
          <a:p>
            <a:pPr>
              <a:buFont typeface="Arial" pitchFamily="34" charset="0"/>
              <a:buChar char="•"/>
            </a:pPr>
            <a:r>
              <a:rPr lang="en-US" dirty="0"/>
              <a:t>&lt;form&gt; </a:t>
            </a:r>
          </a:p>
          <a:p>
            <a:pPr>
              <a:buFont typeface="Arial" pitchFamily="34" charset="0"/>
              <a:buChar char="•"/>
            </a:pPr>
            <a:r>
              <a:rPr lang="en-US" b="1" dirty="0"/>
              <a:t>&lt;input type="button" </a:t>
            </a:r>
            <a:r>
              <a:rPr lang="en-US" b="1" dirty="0" err="1"/>
              <a:t>onclick</a:t>
            </a:r>
            <a:r>
              <a:rPr lang="en-US" b="1" dirty="0"/>
              <a:t>="</a:t>
            </a:r>
            <a:r>
              <a:rPr lang="en-US" b="1" dirty="0" err="1"/>
              <a:t>sayHello</a:t>
            </a:r>
            <a:r>
              <a:rPr lang="en-US" b="1" dirty="0"/>
              <a:t>()" value="Say Hello"&gt;</a:t>
            </a:r>
            <a:r>
              <a:rPr lang="en-US" dirty="0"/>
              <a:t> </a:t>
            </a:r>
          </a:p>
          <a:p>
            <a:pPr>
              <a:buFont typeface="Arial" pitchFamily="34" charset="0"/>
              <a:buChar char="•"/>
            </a:pPr>
            <a:r>
              <a:rPr lang="en-US" dirty="0"/>
              <a:t>&lt;/form&gt;</a:t>
            </a:r>
          </a:p>
          <a:p>
            <a:pPr>
              <a:buFont typeface="Arial" pitchFamily="34" charset="0"/>
              <a:buChar char="•"/>
            </a:pPr>
            <a:r>
              <a:rPr lang="en-US" dirty="0"/>
              <a:t>&lt;p&gt;Use different text in write method and then try...&lt;/p&gt;</a:t>
            </a:r>
          </a:p>
          <a:p>
            <a:pPr>
              <a:buFont typeface="Arial" pitchFamily="34" charset="0"/>
              <a:buChar char="•"/>
            </a:pPr>
            <a:r>
              <a:rPr lang="en-US" dirty="0"/>
              <a:t>&lt;/body&gt;</a:t>
            </a:r>
          </a:p>
          <a:p>
            <a:pPr>
              <a:buFont typeface="Arial" pitchFamily="34" charset="0"/>
              <a:buChar char="•"/>
            </a:pPr>
            <a:r>
              <a:rPr lang="en-US" dirty="0"/>
              <a:t>&lt;/html&gt;</a:t>
            </a:r>
          </a:p>
          <a:p>
            <a:pPr>
              <a:buFont typeface="Arial" pitchFamily="34" charset="0"/>
              <a:buChar char="•"/>
            </a:pPr>
            <a:endParaRPr lang="en-US" dirty="0"/>
          </a:p>
        </p:txBody>
      </p:sp>
    </p:spTree>
    <p:extLst>
      <p:ext uri="{BB962C8B-B14F-4D97-AF65-F5344CB8AC3E}">
        <p14:creationId xmlns:p14="http://schemas.microsoft.com/office/powerpoint/2010/main" val="216428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dirty="0" err="1" smtClean="0"/>
              <a:t>onmouseover</a:t>
            </a:r>
            <a:endParaRPr lang="en-US" dirty="0"/>
          </a:p>
        </p:txBody>
      </p:sp>
      <p:sp>
        <p:nvSpPr>
          <p:cNvPr id="3" name="Content Placeholder 2"/>
          <p:cNvSpPr>
            <a:spLocks noGrp="1"/>
          </p:cNvSpPr>
          <p:nvPr>
            <p:ph sz="quarter" idx="1"/>
          </p:nvPr>
        </p:nvSpPr>
        <p:spPr>
          <a:xfrm>
            <a:off x="457200" y="1295400"/>
            <a:ext cx="7467600" cy="5178552"/>
          </a:xfrm>
        </p:spPr>
        <p:txBody>
          <a:bodyPr/>
          <a:lstStyle/>
          <a:p>
            <a:endParaRPr lang="en-US" dirty="0" smtClean="0"/>
          </a:p>
          <a:p>
            <a:r>
              <a:rPr lang="en-US" dirty="0" smtClean="0"/>
              <a:t>The </a:t>
            </a:r>
            <a:r>
              <a:rPr lang="en-US" dirty="0" err="1"/>
              <a:t>onmouseover</a:t>
            </a:r>
            <a:r>
              <a:rPr lang="en-US" dirty="0"/>
              <a:t> event triggers when you bring your mouse over </a:t>
            </a:r>
            <a:r>
              <a:rPr lang="en-US" dirty="0" smtClean="0"/>
              <a:t>any  </a:t>
            </a:r>
            <a:r>
              <a:rPr lang="en-US" dirty="0"/>
              <a:t>element  </a:t>
            </a:r>
            <a:endParaRPr lang="en-US" dirty="0" smtClean="0"/>
          </a:p>
          <a:p>
            <a:endParaRPr lang="en-US" dirty="0"/>
          </a:p>
          <a:p>
            <a:endParaRPr lang="en-US" dirty="0" smtClean="0"/>
          </a:p>
        </p:txBody>
      </p:sp>
    </p:spTree>
    <p:extLst>
      <p:ext uri="{BB962C8B-B14F-4D97-AF65-F5344CB8AC3E}">
        <p14:creationId xmlns:p14="http://schemas.microsoft.com/office/powerpoint/2010/main" val="766467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Example</a:t>
            </a:r>
            <a:endParaRPr lang="en-US" dirty="0"/>
          </a:p>
        </p:txBody>
      </p:sp>
      <p:sp>
        <p:nvSpPr>
          <p:cNvPr id="3" name="Content Placeholder 2"/>
          <p:cNvSpPr>
            <a:spLocks noGrp="1"/>
          </p:cNvSpPr>
          <p:nvPr>
            <p:ph sz="quarter" idx="1"/>
          </p:nvPr>
        </p:nvSpPr>
        <p:spPr>
          <a:xfrm>
            <a:off x="457200" y="838200"/>
            <a:ext cx="7467600" cy="5635752"/>
          </a:xfrm>
        </p:spPr>
        <p:txBody>
          <a:bodyPr>
            <a:normAutofit fontScale="85000" lnSpcReduction="20000"/>
          </a:bodyPr>
          <a:lstStyle/>
          <a:p>
            <a:pPr>
              <a:buFont typeface="Arial" pitchFamily="34" charset="0"/>
              <a:buChar char="•"/>
            </a:pPr>
            <a:r>
              <a:rPr lang="en-US" dirty="0"/>
              <a:t>&lt;html&gt;</a:t>
            </a:r>
          </a:p>
          <a:p>
            <a:pPr>
              <a:buFont typeface="Arial" pitchFamily="34" charset="0"/>
              <a:buChar char="•"/>
            </a:pPr>
            <a:r>
              <a:rPr lang="en-US" dirty="0"/>
              <a:t>&lt;head&gt;</a:t>
            </a:r>
          </a:p>
          <a:p>
            <a:pPr>
              <a:buFont typeface="Arial" pitchFamily="34" charset="0"/>
              <a:buChar char="•"/>
            </a:pPr>
            <a:r>
              <a:rPr lang="en-US" dirty="0"/>
              <a:t>&lt;script type="text/</a:t>
            </a:r>
            <a:r>
              <a:rPr lang="en-US" dirty="0" err="1"/>
              <a:t>javascript</a:t>
            </a:r>
            <a:r>
              <a:rPr lang="en-US" dirty="0"/>
              <a:t>"&gt;</a:t>
            </a:r>
          </a:p>
          <a:p>
            <a:pPr>
              <a:buFont typeface="Arial" pitchFamily="34" charset="0"/>
              <a:buChar char="•"/>
            </a:pPr>
            <a:endParaRPr lang="en-US" dirty="0"/>
          </a:p>
          <a:p>
            <a:pPr>
              <a:buFont typeface="Arial" pitchFamily="34" charset="0"/>
              <a:buChar char="•"/>
            </a:pPr>
            <a:r>
              <a:rPr lang="en-US" dirty="0"/>
              <a:t>function over() {</a:t>
            </a:r>
          </a:p>
          <a:p>
            <a:pPr>
              <a:buFont typeface="Arial" pitchFamily="34" charset="0"/>
              <a:buChar char="•"/>
            </a:pPr>
            <a:r>
              <a:rPr lang="en-US" dirty="0" err="1"/>
              <a:t>document.write</a:t>
            </a:r>
            <a:r>
              <a:rPr lang="en-US" dirty="0"/>
              <a:t> ("Mouse Over");</a:t>
            </a:r>
          </a:p>
          <a:p>
            <a:pPr>
              <a:buFont typeface="Arial" pitchFamily="34" charset="0"/>
              <a:buChar char="•"/>
            </a:pPr>
            <a:r>
              <a:rPr lang="en-US" dirty="0" smtClean="0"/>
              <a:t>}</a:t>
            </a:r>
            <a:endParaRPr lang="en-US" dirty="0"/>
          </a:p>
          <a:p>
            <a:pPr>
              <a:buFont typeface="Arial" pitchFamily="34" charset="0"/>
              <a:buChar char="•"/>
            </a:pPr>
            <a:r>
              <a:rPr lang="en-US" dirty="0"/>
              <a:t>&lt;/script&gt;</a:t>
            </a:r>
          </a:p>
          <a:p>
            <a:pPr>
              <a:buFont typeface="Arial" pitchFamily="34" charset="0"/>
              <a:buChar char="•"/>
            </a:pPr>
            <a:r>
              <a:rPr lang="en-US" dirty="0"/>
              <a:t>&lt;/head&gt;</a:t>
            </a:r>
          </a:p>
          <a:p>
            <a:pPr>
              <a:buFont typeface="Arial" pitchFamily="34" charset="0"/>
              <a:buChar char="•"/>
            </a:pPr>
            <a:r>
              <a:rPr lang="en-US" dirty="0"/>
              <a:t>&lt;body&gt;</a:t>
            </a:r>
          </a:p>
          <a:p>
            <a:pPr>
              <a:buFont typeface="Arial" pitchFamily="34" charset="0"/>
              <a:buChar char="•"/>
            </a:pPr>
            <a:r>
              <a:rPr lang="en-US" dirty="0"/>
              <a:t>&lt;p&gt;Bring your mouse inside the division to see the result:&lt;/p&gt;</a:t>
            </a:r>
          </a:p>
          <a:p>
            <a:pPr>
              <a:buFont typeface="Arial" pitchFamily="34" charset="0"/>
              <a:buChar char="•"/>
            </a:pPr>
            <a:r>
              <a:rPr lang="en-US" b="1" dirty="0"/>
              <a:t>&lt;div </a:t>
            </a:r>
            <a:r>
              <a:rPr lang="en-US" b="1" dirty="0" err="1"/>
              <a:t>onmouseover</a:t>
            </a:r>
            <a:r>
              <a:rPr lang="en-US" b="1" dirty="0"/>
              <a:t>="over()" </a:t>
            </a:r>
            <a:r>
              <a:rPr lang="en-US" b="1" dirty="0" smtClean="0"/>
              <a:t>&gt;</a:t>
            </a:r>
            <a:endParaRPr lang="en-US" b="1" dirty="0"/>
          </a:p>
          <a:p>
            <a:pPr>
              <a:buFont typeface="Arial" pitchFamily="34" charset="0"/>
              <a:buChar char="•"/>
            </a:pPr>
            <a:r>
              <a:rPr lang="en-US" b="1" dirty="0"/>
              <a:t>&lt;h2&gt; This is inside the division &lt;/h2&gt;</a:t>
            </a:r>
          </a:p>
          <a:p>
            <a:pPr>
              <a:buFont typeface="Arial" pitchFamily="34" charset="0"/>
              <a:buChar char="•"/>
            </a:pPr>
            <a:r>
              <a:rPr lang="en-US" b="1" dirty="0"/>
              <a:t>&lt;/div&gt;</a:t>
            </a:r>
          </a:p>
          <a:p>
            <a:pPr>
              <a:buFont typeface="Arial" pitchFamily="34" charset="0"/>
              <a:buChar char="•"/>
            </a:pPr>
            <a:r>
              <a:rPr lang="en-US" dirty="0"/>
              <a:t>&lt;/body&gt;</a:t>
            </a:r>
          </a:p>
          <a:p>
            <a:pPr>
              <a:buFont typeface="Arial" pitchFamily="34" charset="0"/>
              <a:buChar char="•"/>
            </a:pPr>
            <a:r>
              <a:rPr lang="en-US" dirty="0"/>
              <a:t>&lt;/html&gt;</a:t>
            </a:r>
          </a:p>
        </p:txBody>
      </p:sp>
    </p:spTree>
    <p:extLst>
      <p:ext uri="{BB962C8B-B14F-4D97-AF65-F5344CB8AC3E}">
        <p14:creationId xmlns:p14="http://schemas.microsoft.com/office/powerpoint/2010/main" val="58499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dirty="0" smtClean="0"/>
              <a:t>Other Events</a:t>
            </a:r>
            <a:endParaRPr lang="en-US" dirty="0"/>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19" y="1371600"/>
            <a:ext cx="6707982" cy="207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1"/>
            <a:ext cx="64008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3679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Form validation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21576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r>
              <a:rPr lang="en-GB" smtClean="0"/>
              <a:t>JavaScript Statements</a:t>
            </a:r>
          </a:p>
        </p:txBody>
      </p:sp>
      <p:sp>
        <p:nvSpPr>
          <p:cNvPr id="8195" name="Rectangle 7"/>
          <p:cNvSpPr>
            <a:spLocks noGrp="1" noChangeArrowheads="1"/>
          </p:cNvSpPr>
          <p:nvPr>
            <p:ph type="body" idx="1"/>
          </p:nvPr>
        </p:nvSpPr>
        <p:spPr/>
        <p:txBody>
          <a:bodyPr/>
          <a:lstStyle/>
          <a:p>
            <a:pPr>
              <a:lnSpc>
                <a:spcPct val="90000"/>
              </a:lnSpc>
              <a:buFont typeface="Wingdings" pitchFamily="2" charset="2"/>
              <a:buNone/>
            </a:pPr>
            <a:r>
              <a:rPr lang="en-GB" sz="2400" dirty="0" smtClean="0">
                <a:latin typeface="Courier New" pitchFamily="49" charset="0"/>
              </a:rPr>
              <a:t>&lt;html&gt;</a:t>
            </a:r>
          </a:p>
          <a:p>
            <a:pPr>
              <a:lnSpc>
                <a:spcPct val="90000"/>
              </a:lnSpc>
              <a:buFont typeface="Wingdings" pitchFamily="2" charset="2"/>
              <a:buNone/>
            </a:pPr>
            <a:r>
              <a:rPr lang="en-GB" sz="2400" dirty="0" smtClean="0">
                <a:latin typeface="Courier New" pitchFamily="49" charset="0"/>
              </a:rPr>
              <a:t>&lt;head&gt;&lt;title&gt;My Page&lt;/title&gt;&lt;/head&gt;</a:t>
            </a:r>
          </a:p>
          <a:p>
            <a:pPr>
              <a:lnSpc>
                <a:spcPct val="90000"/>
              </a:lnSpc>
              <a:buFont typeface="Wingdings" pitchFamily="2" charset="2"/>
              <a:buNone/>
            </a:pPr>
            <a:r>
              <a:rPr lang="en-GB" sz="2400" dirty="0" smtClean="0">
                <a:latin typeface="Courier New" pitchFamily="49" charset="0"/>
              </a:rPr>
              <a:t>&lt;body&gt;</a:t>
            </a:r>
          </a:p>
          <a:p>
            <a:pPr>
              <a:lnSpc>
                <a:spcPct val="90000"/>
              </a:lnSpc>
              <a:buFont typeface="Wingdings" pitchFamily="2" charset="2"/>
              <a:buNone/>
            </a:pPr>
            <a:r>
              <a:rPr lang="en-GB" sz="2400" b="1" dirty="0" smtClean="0">
                <a:latin typeface="Courier New" pitchFamily="49" charset="0"/>
              </a:rPr>
              <a:t>&lt;script language="JavaScript"&gt;</a:t>
            </a:r>
          </a:p>
          <a:p>
            <a:pPr>
              <a:lnSpc>
                <a:spcPct val="90000"/>
              </a:lnSpc>
              <a:buFont typeface="Wingdings" pitchFamily="2" charset="2"/>
              <a:buNone/>
            </a:pPr>
            <a:endParaRPr lang="en-GB" sz="2400" b="1" dirty="0" smtClean="0">
              <a:latin typeface="Courier New" pitchFamily="49" charset="0"/>
            </a:endParaRPr>
          </a:p>
          <a:p>
            <a:pPr>
              <a:lnSpc>
                <a:spcPct val="90000"/>
              </a:lnSpc>
              <a:buFont typeface="Wingdings" pitchFamily="2" charset="2"/>
              <a:buNone/>
            </a:pPr>
            <a:r>
              <a:rPr lang="en-GB" sz="2400" b="1" dirty="0" err="1" smtClean="0">
                <a:latin typeface="Courier New" pitchFamily="49" charset="0"/>
              </a:rPr>
              <a:t>document.write</a:t>
            </a:r>
            <a:r>
              <a:rPr lang="en-GB" sz="2400" b="1" dirty="0" smtClean="0">
                <a:latin typeface="Courier New" pitchFamily="49" charset="0"/>
              </a:rPr>
              <a:t>('This is my first</a:t>
            </a:r>
          </a:p>
          <a:p>
            <a:pPr>
              <a:lnSpc>
                <a:spcPct val="90000"/>
              </a:lnSpc>
              <a:buFont typeface="Wingdings" pitchFamily="2" charset="2"/>
              <a:buNone/>
            </a:pPr>
            <a:r>
              <a:rPr lang="en-GB" sz="2400" b="1" dirty="0" smtClean="0">
                <a:latin typeface="Courier New" pitchFamily="49" charset="0"/>
              </a:rPr>
              <a:t>JavaScript Page');</a:t>
            </a:r>
          </a:p>
          <a:p>
            <a:pPr>
              <a:lnSpc>
                <a:spcPct val="90000"/>
              </a:lnSpc>
              <a:buFont typeface="Wingdings" pitchFamily="2" charset="2"/>
              <a:buNone/>
            </a:pPr>
            <a:endParaRPr lang="en-GB" sz="2400" b="1" dirty="0" smtClean="0">
              <a:latin typeface="Courier New" pitchFamily="49" charset="0"/>
            </a:endParaRPr>
          </a:p>
          <a:p>
            <a:pPr>
              <a:lnSpc>
                <a:spcPct val="90000"/>
              </a:lnSpc>
              <a:buFont typeface="Wingdings" pitchFamily="2" charset="2"/>
              <a:buNone/>
            </a:pPr>
            <a:r>
              <a:rPr lang="en-GB" sz="2400" b="1" dirty="0" smtClean="0">
                <a:latin typeface="Courier New" pitchFamily="49" charset="0"/>
              </a:rPr>
              <a:t>&lt;/script&gt;</a:t>
            </a:r>
          </a:p>
          <a:p>
            <a:pPr>
              <a:lnSpc>
                <a:spcPct val="90000"/>
              </a:lnSpc>
              <a:buFont typeface="Wingdings" pitchFamily="2" charset="2"/>
              <a:buNone/>
            </a:pPr>
            <a:r>
              <a:rPr lang="en-GB" sz="2400" dirty="0" smtClean="0">
                <a:latin typeface="Courier New" pitchFamily="49" charset="0"/>
              </a:rPr>
              <a:t>&lt;/body&gt;</a:t>
            </a:r>
          </a:p>
          <a:p>
            <a:pPr>
              <a:lnSpc>
                <a:spcPct val="90000"/>
              </a:lnSpc>
              <a:buFont typeface="Wingdings" pitchFamily="2" charset="2"/>
              <a:buNone/>
            </a:pPr>
            <a:r>
              <a:rPr lang="en-GB" sz="2400" dirty="0" smtClean="0">
                <a:latin typeface="Courier New" pitchFamily="49" charset="0"/>
              </a:rPr>
              <a:t>&lt;/html&gt;</a:t>
            </a:r>
          </a:p>
        </p:txBody>
      </p:sp>
    </p:spTree>
    <p:extLst>
      <p:ext uri="{BB962C8B-B14F-4D97-AF65-F5344CB8AC3E}">
        <p14:creationId xmlns:p14="http://schemas.microsoft.com/office/powerpoint/2010/main" val="1209426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sz="quarter" idx="1"/>
          </p:nvPr>
        </p:nvSpPr>
        <p:spPr/>
        <p:txBody>
          <a:bodyPr>
            <a:normAutofit fontScale="92500" lnSpcReduction="10000"/>
          </a:bodyPr>
          <a:lstStyle/>
          <a:p>
            <a:pPr>
              <a:buFont typeface="Arial" pitchFamily="34" charset="0"/>
              <a:buChar char="•"/>
            </a:pPr>
            <a:r>
              <a:rPr lang="en-US" dirty="0"/>
              <a:t>Form  validation  normally  used  to  occur  at  the  </a:t>
            </a:r>
            <a:r>
              <a:rPr lang="en-US" b="1" dirty="0" smtClean="0"/>
              <a:t>server</a:t>
            </a:r>
            <a:r>
              <a:rPr lang="en-US" b="1" dirty="0"/>
              <a:t>.</a:t>
            </a:r>
            <a:endParaRPr lang="en-US" b="1" dirty="0" smtClean="0"/>
          </a:p>
          <a:p>
            <a:pPr>
              <a:buFont typeface="Arial" pitchFamily="34" charset="0"/>
              <a:buChar char="•"/>
            </a:pPr>
            <a:endParaRPr lang="en-US" dirty="0" smtClean="0"/>
          </a:p>
          <a:p>
            <a:pPr>
              <a:buFont typeface="Arial" pitchFamily="34" charset="0"/>
              <a:buChar char="•"/>
            </a:pPr>
            <a:r>
              <a:rPr lang="en-US" dirty="0" smtClean="0"/>
              <a:t>If </a:t>
            </a:r>
            <a:r>
              <a:rPr lang="en-US" dirty="0"/>
              <a:t>the data </a:t>
            </a:r>
            <a:r>
              <a:rPr lang="en-US" dirty="0" smtClean="0"/>
              <a:t> entered </a:t>
            </a:r>
            <a:r>
              <a:rPr lang="en-US" dirty="0"/>
              <a:t>by a client was </a:t>
            </a:r>
            <a:r>
              <a:rPr lang="en-US" b="1" dirty="0"/>
              <a:t>incorrect </a:t>
            </a:r>
            <a:r>
              <a:rPr lang="en-US" dirty="0"/>
              <a:t>or was simply </a:t>
            </a:r>
            <a:r>
              <a:rPr lang="en-US" b="1" dirty="0"/>
              <a:t>missing</a:t>
            </a:r>
            <a:r>
              <a:rPr lang="en-US" dirty="0"/>
              <a:t>, the server would have </a:t>
            </a:r>
            <a:r>
              <a:rPr lang="en-US" dirty="0" smtClean="0"/>
              <a:t> to </a:t>
            </a:r>
            <a:r>
              <a:rPr lang="en-US" dirty="0"/>
              <a:t>send all the data back to the client and request that the form be resubmitted </a:t>
            </a:r>
            <a:r>
              <a:rPr lang="en-US" dirty="0" smtClean="0"/>
              <a:t>with </a:t>
            </a:r>
            <a:r>
              <a:rPr lang="en-US" dirty="0"/>
              <a:t>correct information. </a:t>
            </a:r>
            <a:endParaRPr lang="en-US" dirty="0" smtClean="0"/>
          </a:p>
          <a:p>
            <a:pPr>
              <a:buFont typeface="Arial" pitchFamily="34" charset="0"/>
              <a:buChar char="•"/>
            </a:pPr>
            <a:endParaRPr lang="en-US" dirty="0" smtClean="0"/>
          </a:p>
          <a:p>
            <a:pPr>
              <a:buFont typeface="Arial" pitchFamily="34" charset="0"/>
              <a:buChar char="•"/>
            </a:pPr>
            <a:r>
              <a:rPr lang="en-US" dirty="0" smtClean="0"/>
              <a:t>This </a:t>
            </a:r>
            <a:r>
              <a:rPr lang="en-US" dirty="0"/>
              <a:t>was really a</a:t>
            </a:r>
            <a:r>
              <a:rPr lang="en-US" b="1" dirty="0"/>
              <a:t> lengthy </a:t>
            </a:r>
            <a:r>
              <a:rPr lang="en-US" dirty="0"/>
              <a:t>process which used to put a </a:t>
            </a:r>
            <a:r>
              <a:rPr lang="en-US" dirty="0" smtClean="0"/>
              <a:t> lot </a:t>
            </a:r>
            <a:r>
              <a:rPr lang="en-US" dirty="0"/>
              <a:t>of burden on the server. </a:t>
            </a:r>
            <a:endParaRPr lang="en-US" dirty="0" smtClean="0"/>
          </a:p>
          <a:p>
            <a:pPr>
              <a:buFont typeface="Arial" pitchFamily="34" charset="0"/>
              <a:buChar char="•"/>
            </a:pPr>
            <a:endParaRPr lang="en-US" dirty="0"/>
          </a:p>
          <a:p>
            <a:pPr>
              <a:buFont typeface="Arial" pitchFamily="34" charset="0"/>
              <a:buChar char="•"/>
            </a:pPr>
            <a:r>
              <a:rPr lang="en-US" dirty="0"/>
              <a:t>JavaScript provides a way to validate form's data on the </a:t>
            </a:r>
            <a:r>
              <a:rPr lang="en-US" b="1" dirty="0"/>
              <a:t>client's computer </a:t>
            </a:r>
            <a:r>
              <a:rPr lang="en-US" dirty="0"/>
              <a:t>before sending it to the web server</a:t>
            </a:r>
          </a:p>
          <a:p>
            <a:pPr>
              <a:buFont typeface="Arial" pitchFamily="34" charset="0"/>
              <a:buChar char="•"/>
            </a:pPr>
            <a:endParaRPr lang="en-US" dirty="0"/>
          </a:p>
        </p:txBody>
      </p:sp>
    </p:spTree>
    <p:extLst>
      <p:ext uri="{BB962C8B-B14F-4D97-AF65-F5344CB8AC3E}">
        <p14:creationId xmlns:p14="http://schemas.microsoft.com/office/powerpoint/2010/main" val="6282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a:t>
            </a:r>
            <a:endParaRPr lang="en-US" dirty="0"/>
          </a:p>
        </p:txBody>
      </p:sp>
      <p:sp>
        <p:nvSpPr>
          <p:cNvPr id="3" name="Content Placeholder 2"/>
          <p:cNvSpPr>
            <a:spLocks noGrp="1"/>
          </p:cNvSpPr>
          <p:nvPr>
            <p:ph sz="quarter" idx="1"/>
          </p:nvPr>
        </p:nvSpPr>
        <p:spPr/>
        <p:txBody>
          <a:bodyPr/>
          <a:lstStyle/>
          <a:p>
            <a:r>
              <a:rPr lang="en-US" dirty="0"/>
              <a:t> Basic Validation </a:t>
            </a:r>
            <a:r>
              <a:rPr lang="en-US" dirty="0" smtClean="0"/>
              <a:t>:</a:t>
            </a:r>
          </a:p>
          <a:p>
            <a:pPr lvl="1"/>
            <a:r>
              <a:rPr lang="en-US" dirty="0"/>
              <a:t> </a:t>
            </a:r>
            <a:r>
              <a:rPr lang="en-US" dirty="0" smtClean="0"/>
              <a:t>Make </a:t>
            </a:r>
            <a:r>
              <a:rPr lang="en-US" dirty="0"/>
              <a:t>sure all </a:t>
            </a:r>
            <a:r>
              <a:rPr lang="en-US" dirty="0" smtClean="0"/>
              <a:t>the  </a:t>
            </a:r>
            <a:r>
              <a:rPr lang="en-US" dirty="0"/>
              <a:t>mandatory  fields  are  filled  </a:t>
            </a:r>
            <a:r>
              <a:rPr lang="en-US" dirty="0" smtClean="0"/>
              <a:t>in</a:t>
            </a:r>
          </a:p>
          <a:p>
            <a:pPr marL="365760" lvl="1" indent="0">
              <a:buNone/>
            </a:pPr>
            <a:endParaRPr lang="en-US" dirty="0" smtClean="0"/>
          </a:p>
          <a:p>
            <a:r>
              <a:rPr lang="en-US" dirty="0"/>
              <a:t>Data  Format  Validation </a:t>
            </a:r>
            <a:endParaRPr lang="en-US" dirty="0" smtClean="0"/>
          </a:p>
          <a:p>
            <a:pPr lvl="1"/>
            <a:r>
              <a:rPr lang="en-US" dirty="0"/>
              <a:t> </a:t>
            </a:r>
            <a:r>
              <a:rPr lang="en-US" dirty="0" smtClean="0"/>
              <a:t>The  </a:t>
            </a:r>
            <a:r>
              <a:rPr lang="en-US" dirty="0"/>
              <a:t>data  that  is  entered  must  be </a:t>
            </a:r>
            <a:r>
              <a:rPr lang="en-US" dirty="0" smtClean="0"/>
              <a:t>checked </a:t>
            </a:r>
            <a:r>
              <a:rPr lang="en-US" dirty="0"/>
              <a:t>for correct form and value</a:t>
            </a:r>
          </a:p>
        </p:txBody>
      </p:sp>
    </p:spTree>
    <p:extLst>
      <p:ext uri="{BB962C8B-B14F-4D97-AF65-F5344CB8AC3E}">
        <p14:creationId xmlns:p14="http://schemas.microsoft.com/office/powerpoint/2010/main" val="227516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Form Validation</a:t>
            </a:r>
            <a:endParaRPr lang="en-US" dirty="0"/>
          </a:p>
        </p:txBody>
      </p:sp>
      <p:sp>
        <p:nvSpPr>
          <p:cNvPr id="3" name="Content Placeholder 2"/>
          <p:cNvSpPr>
            <a:spLocks noGrp="1"/>
          </p:cNvSpPr>
          <p:nvPr>
            <p:ph sz="quarter" idx="1"/>
          </p:nvPr>
        </p:nvSpPr>
        <p:spPr>
          <a:xfrm>
            <a:off x="457200" y="609600"/>
            <a:ext cx="7467600" cy="5864352"/>
          </a:xfrm>
        </p:spPr>
        <p:txBody>
          <a:bodyPr>
            <a:normAutofit fontScale="77500" lnSpcReduction="20000"/>
          </a:bodyPr>
          <a:lstStyle/>
          <a:p>
            <a:pPr>
              <a:buFont typeface="Arial" pitchFamily="34" charset="0"/>
              <a:buChar char="•"/>
            </a:pPr>
            <a:r>
              <a:rPr lang="en-US" dirty="0"/>
              <a:t>&lt;html&gt;</a:t>
            </a:r>
          </a:p>
          <a:p>
            <a:pPr>
              <a:buFont typeface="Arial" pitchFamily="34" charset="0"/>
              <a:buChar char="•"/>
            </a:pPr>
            <a:r>
              <a:rPr lang="en-US" dirty="0"/>
              <a:t>&lt;head&gt;</a:t>
            </a:r>
          </a:p>
          <a:p>
            <a:pPr>
              <a:buFont typeface="Arial" pitchFamily="34" charset="0"/>
              <a:buChar char="•"/>
            </a:pPr>
            <a:r>
              <a:rPr lang="en-US" dirty="0"/>
              <a:t>&lt;title&gt;Form Validation&lt;/title&gt;</a:t>
            </a:r>
          </a:p>
          <a:p>
            <a:pPr>
              <a:buFont typeface="Arial" pitchFamily="34" charset="0"/>
              <a:buChar char="•"/>
            </a:pPr>
            <a:r>
              <a:rPr lang="en-US" b="1" dirty="0">
                <a:solidFill>
                  <a:srgbClr val="FF0000"/>
                </a:solidFill>
              </a:rPr>
              <a:t>&lt;script type="text/</a:t>
            </a:r>
            <a:r>
              <a:rPr lang="en-US" b="1" dirty="0" err="1">
                <a:solidFill>
                  <a:srgbClr val="FF0000"/>
                </a:solidFill>
              </a:rPr>
              <a:t>javascript</a:t>
            </a:r>
            <a:r>
              <a:rPr lang="en-US" b="1" dirty="0" smtClean="0">
                <a:solidFill>
                  <a:srgbClr val="FF0000"/>
                </a:solidFill>
              </a:rPr>
              <a:t>"&gt;</a:t>
            </a:r>
            <a:endParaRPr lang="en-US" b="1" dirty="0">
              <a:solidFill>
                <a:srgbClr val="FF0000"/>
              </a:solidFill>
            </a:endParaRPr>
          </a:p>
          <a:p>
            <a:pPr>
              <a:buFont typeface="Arial" pitchFamily="34" charset="0"/>
              <a:buChar char="•"/>
            </a:pPr>
            <a:r>
              <a:rPr lang="en-US" b="1" dirty="0">
                <a:solidFill>
                  <a:srgbClr val="FF0000"/>
                </a:solidFill>
              </a:rPr>
              <a:t>// Form validation code will come here</a:t>
            </a:r>
            <a:r>
              <a:rPr lang="en-US" b="1" dirty="0" smtClean="0">
                <a:solidFill>
                  <a:srgbClr val="FF0000"/>
                </a:solidFill>
              </a:rPr>
              <a:t>.</a:t>
            </a:r>
            <a:endParaRPr lang="en-US" b="1" dirty="0">
              <a:solidFill>
                <a:srgbClr val="FF0000"/>
              </a:solidFill>
            </a:endParaRPr>
          </a:p>
          <a:p>
            <a:pPr>
              <a:buFont typeface="Arial" pitchFamily="34" charset="0"/>
              <a:buChar char="•"/>
            </a:pPr>
            <a:r>
              <a:rPr lang="en-US" b="1" dirty="0">
                <a:solidFill>
                  <a:srgbClr val="FF0000"/>
                </a:solidFill>
              </a:rPr>
              <a:t>&lt;/script&gt;</a:t>
            </a:r>
          </a:p>
          <a:p>
            <a:pPr>
              <a:buFont typeface="Arial" pitchFamily="34" charset="0"/>
              <a:buChar char="•"/>
            </a:pPr>
            <a:r>
              <a:rPr lang="en-US" dirty="0"/>
              <a:t>&lt;/head&gt;</a:t>
            </a:r>
          </a:p>
          <a:p>
            <a:pPr>
              <a:buFont typeface="Arial" pitchFamily="34" charset="0"/>
              <a:buChar char="•"/>
            </a:pPr>
            <a:r>
              <a:rPr lang="en-US" dirty="0"/>
              <a:t>&lt;body&gt;</a:t>
            </a:r>
          </a:p>
          <a:p>
            <a:pPr>
              <a:buFont typeface="Arial" pitchFamily="34" charset="0"/>
              <a:buChar char="•"/>
            </a:pPr>
            <a:r>
              <a:rPr lang="en-US" b="1" dirty="0"/>
              <a:t>&lt;form action="/</a:t>
            </a:r>
            <a:r>
              <a:rPr lang="en-US" b="1" dirty="0" err="1"/>
              <a:t>cgi</a:t>
            </a:r>
            <a:r>
              <a:rPr lang="en-US" b="1" dirty="0"/>
              <a:t>-bin/</a:t>
            </a:r>
            <a:r>
              <a:rPr lang="en-US" b="1" dirty="0" err="1"/>
              <a:t>test.cgi</a:t>
            </a:r>
            <a:r>
              <a:rPr lang="en-US" b="1" dirty="0"/>
              <a:t>" name="</a:t>
            </a:r>
            <a:r>
              <a:rPr lang="en-US" b="1" dirty="0" err="1"/>
              <a:t>myForm</a:t>
            </a:r>
            <a:r>
              <a:rPr lang="en-US" b="1" dirty="0"/>
              <a:t>"     </a:t>
            </a:r>
            <a:r>
              <a:rPr lang="en-US" b="1" dirty="0" err="1"/>
              <a:t>onsubmit</a:t>
            </a:r>
            <a:r>
              <a:rPr lang="en-US" b="1" dirty="0"/>
              <a:t>="return(validate());"&gt;</a:t>
            </a:r>
          </a:p>
          <a:p>
            <a:pPr>
              <a:buFont typeface="Arial" pitchFamily="34" charset="0"/>
              <a:buChar char="•"/>
            </a:pPr>
            <a:r>
              <a:rPr lang="en-US" dirty="0"/>
              <a:t>&lt;table </a:t>
            </a:r>
            <a:r>
              <a:rPr lang="en-US" dirty="0" err="1"/>
              <a:t>cellspacing</a:t>
            </a:r>
            <a:r>
              <a:rPr lang="en-US" dirty="0"/>
              <a:t>="2" </a:t>
            </a:r>
            <a:r>
              <a:rPr lang="en-US" dirty="0" err="1"/>
              <a:t>cellpadding</a:t>
            </a:r>
            <a:r>
              <a:rPr lang="en-US" dirty="0"/>
              <a:t>="2" border="1"&gt;</a:t>
            </a:r>
          </a:p>
          <a:p>
            <a:pPr>
              <a:buFont typeface="Arial" pitchFamily="34" charset="0"/>
              <a:buChar char="•"/>
            </a:pPr>
            <a:r>
              <a:rPr lang="en-US" dirty="0"/>
              <a:t>&lt;</a:t>
            </a:r>
            <a:r>
              <a:rPr lang="en-US" dirty="0" err="1"/>
              <a:t>tr</a:t>
            </a:r>
            <a:r>
              <a:rPr lang="en-US" dirty="0"/>
              <a:t>&gt;  </a:t>
            </a:r>
          </a:p>
          <a:p>
            <a:pPr>
              <a:buFont typeface="Arial" pitchFamily="34" charset="0"/>
              <a:buChar char="•"/>
            </a:pPr>
            <a:r>
              <a:rPr lang="en-US" dirty="0"/>
              <a:t>&lt;td align="right"&gt;Name&lt;/td&gt;</a:t>
            </a:r>
          </a:p>
          <a:p>
            <a:pPr>
              <a:buFont typeface="Arial" pitchFamily="34" charset="0"/>
              <a:buChar char="•"/>
            </a:pPr>
            <a:r>
              <a:rPr lang="en-US" dirty="0"/>
              <a:t>&lt;td&gt;&lt;input type="text" name="Name" /&gt;&lt;/td&gt;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&lt;td align="right"&gt;&lt;/td&gt;</a:t>
            </a:r>
          </a:p>
          <a:p>
            <a:pPr>
              <a:buFont typeface="Arial" pitchFamily="34" charset="0"/>
              <a:buChar char="•"/>
            </a:pPr>
            <a:r>
              <a:rPr lang="en-US" dirty="0"/>
              <a:t>&lt;td&gt;&lt;input type="submit" value="Submit" /&gt;&lt;/td&gt;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&lt;/table&gt; &lt;/form&gt;&lt;/body&gt; &lt;/html&gt;</a:t>
            </a:r>
          </a:p>
        </p:txBody>
      </p:sp>
    </p:spTree>
    <p:extLst>
      <p:ext uri="{BB962C8B-B14F-4D97-AF65-F5344CB8AC3E}">
        <p14:creationId xmlns:p14="http://schemas.microsoft.com/office/powerpoint/2010/main" val="317133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391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72459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Validation </a:t>
            </a:r>
            <a:endParaRPr lang="en-US" dirty="0"/>
          </a:p>
        </p:txBody>
      </p:sp>
      <p:sp>
        <p:nvSpPr>
          <p:cNvPr id="3" name="Content Placeholder 2"/>
          <p:cNvSpPr>
            <a:spLocks noGrp="1"/>
          </p:cNvSpPr>
          <p:nvPr>
            <p:ph sz="quarter" idx="1"/>
          </p:nvPr>
        </p:nvSpPr>
        <p:spPr/>
        <p:txBody>
          <a:bodyPr/>
          <a:lstStyle/>
          <a:p>
            <a:r>
              <a:rPr lang="en-US" b="1" dirty="0" smtClean="0"/>
              <a:t>Validate function</a:t>
            </a:r>
          </a:p>
          <a:p>
            <a:endParaRPr lang="en-US" dirty="0"/>
          </a:p>
          <a:p>
            <a:r>
              <a:rPr lang="en-US" dirty="0"/>
              <a:t>function validate()  {</a:t>
            </a:r>
          </a:p>
          <a:p>
            <a:pPr marL="0" indent="0">
              <a:buNone/>
            </a:pPr>
            <a:r>
              <a:rPr lang="en-US" dirty="0"/>
              <a:t>if( </a:t>
            </a:r>
            <a:r>
              <a:rPr lang="en-US" dirty="0" err="1"/>
              <a:t>document.myForm.Name.value</a:t>
            </a:r>
            <a:r>
              <a:rPr lang="en-US" dirty="0"/>
              <a:t> == "" )</a:t>
            </a:r>
          </a:p>
          <a:p>
            <a:pPr marL="0" indent="0">
              <a:buNone/>
            </a:pPr>
            <a:r>
              <a:rPr lang="en-US" dirty="0"/>
              <a:t>{  alert( "Please provide your name!" );     </a:t>
            </a:r>
          </a:p>
          <a:p>
            <a:pPr marL="0" indent="0">
              <a:buNone/>
            </a:pPr>
            <a:r>
              <a:rPr lang="en-US" dirty="0" smtClean="0"/>
              <a:t> </a:t>
            </a:r>
            <a:r>
              <a:rPr lang="en-US" dirty="0"/>
              <a:t>return false;   }</a:t>
            </a:r>
          </a:p>
          <a:p>
            <a:pPr marL="0" indent="0">
              <a:buNone/>
            </a:pPr>
            <a:r>
              <a:rPr lang="en-US" dirty="0" smtClean="0"/>
              <a:t>return </a:t>
            </a:r>
            <a:r>
              <a:rPr lang="en-US" dirty="0"/>
              <a:t>true</a:t>
            </a:r>
          </a:p>
          <a:p>
            <a:pPr marL="0" indent="0">
              <a:buNone/>
            </a:pPr>
            <a:r>
              <a:rPr lang="en-US" dirty="0"/>
              <a:t>}</a:t>
            </a:r>
          </a:p>
        </p:txBody>
      </p:sp>
    </p:spTree>
    <p:extLst>
      <p:ext uri="{BB962C8B-B14F-4D97-AF65-F5344CB8AC3E}">
        <p14:creationId xmlns:p14="http://schemas.microsoft.com/office/powerpoint/2010/main" val="35563492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467600" cy="228600"/>
          </a:xfrm>
        </p:spPr>
        <p:txBody>
          <a:bodyPr>
            <a:normAutofit fontScale="90000"/>
          </a:bodyPr>
          <a:lstStyle/>
          <a:p>
            <a:r>
              <a:rPr lang="en-US" dirty="0" smtClean="0"/>
              <a:t>Form Validation Ex1: (Basic)</a:t>
            </a:r>
            <a:endParaRPr lang="en-US" dirty="0"/>
          </a:p>
        </p:txBody>
      </p:sp>
      <p:sp>
        <p:nvSpPr>
          <p:cNvPr id="3" name="Content Placeholder 2"/>
          <p:cNvSpPr>
            <a:spLocks noGrp="1"/>
          </p:cNvSpPr>
          <p:nvPr>
            <p:ph sz="quarter" idx="1"/>
          </p:nvPr>
        </p:nvSpPr>
        <p:spPr>
          <a:xfrm>
            <a:off x="457200" y="457200"/>
            <a:ext cx="8153400" cy="6248400"/>
          </a:xfrm>
        </p:spPr>
        <p:txBody>
          <a:bodyPr>
            <a:normAutofit fontScale="70000" lnSpcReduction="20000"/>
          </a:bodyPr>
          <a:lstStyle/>
          <a:p>
            <a:endParaRPr lang="en-US" dirty="0"/>
          </a:p>
          <a:p>
            <a:r>
              <a:rPr lang="en-US" dirty="0"/>
              <a:t>&lt;html&gt; &lt;head&gt;  &lt;title&gt;Form Validation&lt;/title&gt;</a:t>
            </a:r>
          </a:p>
          <a:p>
            <a:r>
              <a:rPr lang="en-US" dirty="0"/>
              <a:t>&lt;script type="text/</a:t>
            </a:r>
            <a:r>
              <a:rPr lang="en-US" dirty="0" err="1"/>
              <a:t>javascript</a:t>
            </a:r>
            <a:r>
              <a:rPr lang="en-US" dirty="0"/>
              <a:t>"&gt;</a:t>
            </a:r>
          </a:p>
          <a:p>
            <a:r>
              <a:rPr lang="en-US" b="1" dirty="0"/>
              <a:t>function validate()  {</a:t>
            </a:r>
          </a:p>
          <a:p>
            <a:r>
              <a:rPr lang="en-US" b="1" dirty="0"/>
              <a:t>if( </a:t>
            </a:r>
            <a:r>
              <a:rPr lang="en-US" b="1" dirty="0" err="1"/>
              <a:t>document.myForm.Name.value</a:t>
            </a:r>
            <a:r>
              <a:rPr lang="en-US" b="1" dirty="0"/>
              <a:t> == "" )</a:t>
            </a:r>
          </a:p>
          <a:p>
            <a:r>
              <a:rPr lang="en-US" b="1" dirty="0"/>
              <a:t>{  alert( "Please provide your name!" );    </a:t>
            </a:r>
            <a:endParaRPr lang="en-US" b="1" dirty="0" smtClean="0"/>
          </a:p>
          <a:p>
            <a:r>
              <a:rPr lang="en-US" b="1" dirty="0" smtClean="0"/>
              <a:t> </a:t>
            </a:r>
            <a:r>
              <a:rPr lang="en-US" b="1" dirty="0"/>
              <a:t>return false;   </a:t>
            </a:r>
            <a:r>
              <a:rPr lang="en-US" b="1" dirty="0" smtClean="0"/>
              <a:t>}</a:t>
            </a:r>
            <a:endParaRPr lang="en-US" b="1" dirty="0"/>
          </a:p>
          <a:p>
            <a:r>
              <a:rPr lang="en-US" b="1" dirty="0"/>
              <a:t>return true</a:t>
            </a:r>
          </a:p>
          <a:p>
            <a:r>
              <a:rPr lang="en-US" b="1" dirty="0"/>
              <a:t>}</a:t>
            </a:r>
          </a:p>
          <a:p>
            <a:r>
              <a:rPr lang="en-US" dirty="0"/>
              <a:t>&lt;/script&gt; </a:t>
            </a:r>
          </a:p>
          <a:p>
            <a:r>
              <a:rPr lang="en-US" dirty="0"/>
              <a:t>&lt;/head&gt; &lt;body&gt;</a:t>
            </a:r>
          </a:p>
          <a:p>
            <a:r>
              <a:rPr lang="en-US" dirty="0"/>
              <a:t>&lt;form action="/</a:t>
            </a:r>
            <a:r>
              <a:rPr lang="en-US" dirty="0" err="1"/>
              <a:t>cgi</a:t>
            </a:r>
            <a:r>
              <a:rPr lang="en-US" dirty="0"/>
              <a:t>-bin/</a:t>
            </a:r>
            <a:r>
              <a:rPr lang="en-US" dirty="0" err="1"/>
              <a:t>test.cgi</a:t>
            </a:r>
            <a:r>
              <a:rPr lang="en-US" dirty="0"/>
              <a:t>" name="</a:t>
            </a:r>
            <a:r>
              <a:rPr lang="en-US" dirty="0" err="1"/>
              <a:t>myForm</a:t>
            </a:r>
            <a:r>
              <a:rPr lang="en-US" dirty="0"/>
              <a:t>"     </a:t>
            </a:r>
            <a:r>
              <a:rPr lang="en-US" dirty="0" err="1"/>
              <a:t>onsubmit</a:t>
            </a:r>
            <a:r>
              <a:rPr lang="en-US" dirty="0"/>
              <a:t>="return(validate());"&gt;</a:t>
            </a:r>
          </a:p>
          <a:p>
            <a:r>
              <a:rPr lang="en-US" dirty="0"/>
              <a:t>&lt;table </a:t>
            </a:r>
            <a:r>
              <a:rPr lang="en-US" dirty="0" err="1"/>
              <a:t>cellspacing</a:t>
            </a:r>
            <a:r>
              <a:rPr lang="en-US" dirty="0"/>
              <a:t>="2" </a:t>
            </a:r>
            <a:r>
              <a:rPr lang="en-US" dirty="0" err="1"/>
              <a:t>cellpadding</a:t>
            </a:r>
            <a:r>
              <a:rPr lang="en-US" dirty="0"/>
              <a:t>="2" border="1"&gt;</a:t>
            </a:r>
          </a:p>
          <a:p>
            <a:r>
              <a:rPr lang="en-US" dirty="0"/>
              <a:t>&lt;</a:t>
            </a:r>
            <a:r>
              <a:rPr lang="en-US" dirty="0" err="1"/>
              <a:t>tr</a:t>
            </a:r>
            <a:r>
              <a:rPr lang="en-US" dirty="0"/>
              <a:t>&gt;  </a:t>
            </a:r>
          </a:p>
          <a:p>
            <a:r>
              <a:rPr lang="en-US" dirty="0"/>
              <a:t>&lt;td align="right"&gt;Name&lt;/td&gt;</a:t>
            </a:r>
          </a:p>
          <a:p>
            <a:r>
              <a:rPr lang="en-US" dirty="0"/>
              <a:t>&lt;td&gt;&lt;input type="text" name="Name" /&gt;&lt;/td&gt;</a:t>
            </a:r>
          </a:p>
          <a:p>
            <a:r>
              <a:rPr lang="en-US" dirty="0"/>
              <a:t>&lt;/</a:t>
            </a:r>
            <a:r>
              <a:rPr lang="en-US" dirty="0" err="1"/>
              <a:t>tr</a:t>
            </a:r>
            <a:r>
              <a:rPr lang="en-US" dirty="0"/>
              <a:t>&gt;</a:t>
            </a:r>
          </a:p>
          <a:p>
            <a:r>
              <a:rPr lang="en-US" dirty="0"/>
              <a:t>&lt;td align="right"&gt;&lt;/td&gt;</a:t>
            </a:r>
          </a:p>
          <a:p>
            <a:r>
              <a:rPr lang="en-US" dirty="0"/>
              <a:t>&lt;td&gt;&lt;input type="submit" value="Submit" /&gt;&lt;/td&gt;</a:t>
            </a:r>
          </a:p>
          <a:p>
            <a:r>
              <a:rPr lang="en-US" dirty="0"/>
              <a:t>&lt;/</a:t>
            </a:r>
            <a:r>
              <a:rPr lang="en-US" dirty="0" err="1"/>
              <a:t>tr</a:t>
            </a:r>
            <a:r>
              <a:rPr lang="en-US" dirty="0"/>
              <a:t>&gt;</a:t>
            </a:r>
          </a:p>
          <a:p>
            <a:r>
              <a:rPr lang="en-US" dirty="0"/>
              <a:t>&lt;/table&gt; &lt;/form&gt;&lt;/body&gt; &lt;/html&gt;</a:t>
            </a:r>
          </a:p>
          <a:p>
            <a:endParaRPr lang="en-US" dirty="0"/>
          </a:p>
        </p:txBody>
      </p:sp>
    </p:spTree>
    <p:extLst>
      <p:ext uri="{BB962C8B-B14F-4D97-AF65-F5344CB8AC3E}">
        <p14:creationId xmlns:p14="http://schemas.microsoft.com/office/powerpoint/2010/main" val="101221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38200"/>
            <a:ext cx="73914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9655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flipV="1">
            <a:off x="7620000" y="1371600"/>
            <a:ext cx="2057400" cy="14478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71213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Form Validation: Ex-2 (Email)</a:t>
            </a:r>
            <a:endParaRPr lang="en-US" dirty="0"/>
          </a:p>
        </p:txBody>
      </p:sp>
      <p:sp>
        <p:nvSpPr>
          <p:cNvPr id="3" name="Content Placeholder 2"/>
          <p:cNvSpPr>
            <a:spLocks noGrp="1"/>
          </p:cNvSpPr>
          <p:nvPr>
            <p:ph sz="quarter" idx="1"/>
          </p:nvPr>
        </p:nvSpPr>
        <p:spPr>
          <a:xfrm>
            <a:off x="457200" y="685800"/>
            <a:ext cx="8077200" cy="6019800"/>
          </a:xfrm>
        </p:spPr>
        <p:txBody>
          <a:bodyPr>
            <a:normAutofit fontScale="47500" lnSpcReduction="20000"/>
          </a:bodyPr>
          <a:lstStyle/>
          <a:p>
            <a:pPr>
              <a:buFont typeface="Arial" pitchFamily="34" charset="0"/>
              <a:buChar char="•"/>
            </a:pPr>
            <a:endParaRPr lang="en-US" dirty="0"/>
          </a:p>
          <a:p>
            <a:pPr>
              <a:buFont typeface="Arial" pitchFamily="34" charset="0"/>
              <a:buChar char="•"/>
            </a:pPr>
            <a:r>
              <a:rPr lang="en-US" dirty="0"/>
              <a:t>&lt;html</a:t>
            </a:r>
            <a:r>
              <a:rPr lang="en-US" dirty="0" smtClean="0"/>
              <a:t>&gt; &lt;</a:t>
            </a:r>
            <a:r>
              <a:rPr lang="en-US" dirty="0"/>
              <a:t>head</a:t>
            </a:r>
            <a:r>
              <a:rPr lang="en-US" dirty="0" smtClean="0"/>
              <a:t>&gt;  &lt;</a:t>
            </a:r>
            <a:r>
              <a:rPr lang="en-US" dirty="0"/>
              <a:t>title&gt;Form Validation&lt;/title&gt;</a:t>
            </a:r>
          </a:p>
          <a:p>
            <a:pPr>
              <a:buFont typeface="Arial" pitchFamily="34" charset="0"/>
              <a:buChar char="•"/>
            </a:pPr>
            <a:r>
              <a:rPr lang="en-US" dirty="0"/>
              <a:t>&lt;script type="text/</a:t>
            </a:r>
            <a:r>
              <a:rPr lang="en-US" dirty="0" err="1"/>
              <a:t>javascript</a:t>
            </a:r>
            <a:r>
              <a:rPr lang="en-US" dirty="0" smtClean="0"/>
              <a:t>"&gt;</a:t>
            </a:r>
            <a:endParaRPr lang="en-US" dirty="0"/>
          </a:p>
          <a:p>
            <a:pPr>
              <a:buFont typeface="Arial" pitchFamily="34" charset="0"/>
              <a:buChar char="•"/>
            </a:pPr>
            <a:r>
              <a:rPr lang="en-US" dirty="0"/>
              <a:t>function validate</a:t>
            </a:r>
            <a:r>
              <a:rPr lang="en-US" dirty="0" smtClean="0"/>
              <a:t>()  {</a:t>
            </a:r>
            <a:endParaRPr lang="en-US" dirty="0"/>
          </a:p>
          <a:p>
            <a:pPr>
              <a:buFont typeface="Arial" pitchFamily="34" charset="0"/>
              <a:buChar char="•"/>
            </a:pPr>
            <a:r>
              <a:rPr lang="en-US" dirty="0"/>
              <a:t>if( </a:t>
            </a:r>
            <a:r>
              <a:rPr lang="en-US" dirty="0" err="1"/>
              <a:t>document.myForm.Name.value</a:t>
            </a:r>
            <a:r>
              <a:rPr lang="en-US" dirty="0"/>
              <a:t> == "" )</a:t>
            </a:r>
          </a:p>
          <a:p>
            <a:pPr>
              <a:buFont typeface="Arial" pitchFamily="34" charset="0"/>
              <a:buChar char="•"/>
            </a:pPr>
            <a:r>
              <a:rPr lang="en-US" dirty="0" smtClean="0"/>
              <a:t>{  alert</a:t>
            </a:r>
            <a:r>
              <a:rPr lang="en-US" dirty="0"/>
              <a:t>( "Please provide your name!" </a:t>
            </a:r>
            <a:r>
              <a:rPr lang="en-US" dirty="0" smtClean="0"/>
              <a:t>);      return </a:t>
            </a:r>
            <a:r>
              <a:rPr lang="en-US" dirty="0"/>
              <a:t>false</a:t>
            </a:r>
            <a:r>
              <a:rPr lang="en-US" dirty="0" smtClean="0"/>
              <a:t>;   }</a:t>
            </a:r>
            <a:endParaRPr lang="en-US" dirty="0"/>
          </a:p>
          <a:p>
            <a:pPr>
              <a:buFont typeface="Arial" pitchFamily="34" charset="0"/>
              <a:buChar char="•"/>
            </a:pPr>
            <a:r>
              <a:rPr lang="en-US" dirty="0"/>
              <a:t>if( </a:t>
            </a:r>
            <a:r>
              <a:rPr lang="en-US" dirty="0" err="1"/>
              <a:t>document.myForm.Email.value</a:t>
            </a:r>
            <a:r>
              <a:rPr lang="en-US" dirty="0"/>
              <a:t> == "" </a:t>
            </a:r>
            <a:r>
              <a:rPr lang="en-US" dirty="0" smtClean="0"/>
              <a:t>) {</a:t>
            </a:r>
            <a:endParaRPr lang="en-US" dirty="0"/>
          </a:p>
          <a:p>
            <a:pPr>
              <a:buFont typeface="Arial" pitchFamily="34" charset="0"/>
              <a:buChar char="•"/>
            </a:pPr>
            <a:r>
              <a:rPr lang="en-US" dirty="0"/>
              <a:t>alert( "Please provide your email!" </a:t>
            </a:r>
            <a:r>
              <a:rPr lang="en-US" dirty="0" smtClean="0"/>
              <a:t>);  return </a:t>
            </a:r>
            <a:r>
              <a:rPr lang="en-US" dirty="0"/>
              <a:t>false</a:t>
            </a:r>
            <a:r>
              <a:rPr lang="en-US" dirty="0" smtClean="0"/>
              <a:t>;  }</a:t>
            </a:r>
            <a:endParaRPr lang="en-US" dirty="0"/>
          </a:p>
          <a:p>
            <a:pPr>
              <a:buFont typeface="Arial" pitchFamily="34" charset="0"/>
              <a:buChar char="•"/>
            </a:pPr>
            <a:r>
              <a:rPr lang="en-US" dirty="0"/>
              <a:t>return true</a:t>
            </a:r>
          </a:p>
          <a:p>
            <a:pPr>
              <a:buFont typeface="Arial" pitchFamily="34" charset="0"/>
              <a:buChar char="•"/>
            </a:pPr>
            <a:r>
              <a:rPr lang="en-US" dirty="0" smtClean="0"/>
              <a:t>}</a:t>
            </a:r>
            <a:endParaRPr lang="en-US" dirty="0"/>
          </a:p>
          <a:p>
            <a:pPr>
              <a:buFont typeface="Arial" pitchFamily="34" charset="0"/>
              <a:buChar char="•"/>
            </a:pPr>
            <a:r>
              <a:rPr lang="en-US" dirty="0"/>
              <a:t>&lt;/script</a:t>
            </a:r>
            <a:r>
              <a:rPr lang="en-US" dirty="0" smtClean="0"/>
              <a:t>&gt; </a:t>
            </a:r>
            <a:endParaRPr lang="en-US" dirty="0"/>
          </a:p>
          <a:p>
            <a:pPr>
              <a:buFont typeface="Arial" pitchFamily="34" charset="0"/>
              <a:buChar char="•"/>
            </a:pPr>
            <a:r>
              <a:rPr lang="en-US" dirty="0"/>
              <a:t>&lt;/head</a:t>
            </a:r>
            <a:r>
              <a:rPr lang="en-US" dirty="0" smtClean="0"/>
              <a:t>&gt; &lt;</a:t>
            </a:r>
            <a:r>
              <a:rPr lang="en-US" dirty="0"/>
              <a:t>body&gt;</a:t>
            </a:r>
          </a:p>
          <a:p>
            <a:pPr>
              <a:buFont typeface="Arial" pitchFamily="34" charset="0"/>
              <a:buChar char="•"/>
            </a:pPr>
            <a:r>
              <a:rPr lang="en-US" dirty="0"/>
              <a:t>&lt;form action="/</a:t>
            </a:r>
            <a:r>
              <a:rPr lang="en-US" dirty="0" err="1"/>
              <a:t>cgi</a:t>
            </a:r>
            <a:r>
              <a:rPr lang="en-US" dirty="0"/>
              <a:t>-bin/</a:t>
            </a:r>
            <a:r>
              <a:rPr lang="en-US" dirty="0" err="1"/>
              <a:t>test.cgi</a:t>
            </a:r>
            <a:r>
              <a:rPr lang="en-US" dirty="0"/>
              <a:t>" name="</a:t>
            </a:r>
            <a:r>
              <a:rPr lang="en-US" dirty="0" err="1"/>
              <a:t>myForm</a:t>
            </a:r>
            <a:r>
              <a:rPr lang="en-US" dirty="0"/>
              <a:t>"  </a:t>
            </a:r>
            <a:r>
              <a:rPr lang="en-US" dirty="0" smtClean="0"/>
              <a:t>   </a:t>
            </a:r>
            <a:r>
              <a:rPr lang="en-US" dirty="0" err="1" smtClean="0"/>
              <a:t>onsubmit</a:t>
            </a:r>
            <a:r>
              <a:rPr lang="en-US" dirty="0"/>
              <a:t>="return(validate());"&gt;</a:t>
            </a:r>
          </a:p>
          <a:p>
            <a:pPr>
              <a:buFont typeface="Arial" pitchFamily="34" charset="0"/>
              <a:buChar char="•"/>
            </a:pPr>
            <a:r>
              <a:rPr lang="en-US" dirty="0"/>
              <a:t>&lt;table </a:t>
            </a:r>
            <a:r>
              <a:rPr lang="en-US" dirty="0" err="1"/>
              <a:t>cellspacing</a:t>
            </a:r>
            <a:r>
              <a:rPr lang="en-US" dirty="0"/>
              <a:t>="2" </a:t>
            </a:r>
            <a:r>
              <a:rPr lang="en-US" dirty="0" err="1"/>
              <a:t>cellpadding</a:t>
            </a:r>
            <a:r>
              <a:rPr lang="en-US" dirty="0"/>
              <a:t>="2" border="1"&gt;</a:t>
            </a:r>
          </a:p>
          <a:p>
            <a:pPr>
              <a:buFont typeface="Arial" pitchFamily="34" charset="0"/>
              <a:buChar char="•"/>
            </a:pPr>
            <a:r>
              <a:rPr lang="en-US" dirty="0"/>
              <a:t>&lt;</a:t>
            </a:r>
            <a:r>
              <a:rPr lang="en-US" dirty="0" err="1"/>
              <a:t>tr</a:t>
            </a:r>
            <a:r>
              <a:rPr lang="en-US" dirty="0" smtClean="0"/>
              <a:t>&gt;  </a:t>
            </a:r>
            <a:endParaRPr lang="en-US" dirty="0"/>
          </a:p>
          <a:p>
            <a:pPr>
              <a:buFont typeface="Arial" pitchFamily="34" charset="0"/>
              <a:buChar char="•"/>
            </a:pPr>
            <a:r>
              <a:rPr lang="en-US" dirty="0"/>
              <a:t>&lt;td align="right"&gt;Name&lt;/td&gt;</a:t>
            </a:r>
          </a:p>
          <a:p>
            <a:pPr>
              <a:buFont typeface="Arial" pitchFamily="34" charset="0"/>
              <a:buChar char="•"/>
            </a:pPr>
            <a:r>
              <a:rPr lang="en-US" dirty="0"/>
              <a:t>&lt;td&gt;&lt;input type="text" name="Name" /&gt;&lt;/td&gt;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&lt;td align="right"&gt;</a:t>
            </a:r>
            <a:r>
              <a:rPr lang="en-US" dirty="0" smtClean="0"/>
              <a:t>Email</a:t>
            </a:r>
            <a:r>
              <a:rPr lang="en-US" dirty="0"/>
              <a:t>&lt;/td&gt;</a:t>
            </a:r>
          </a:p>
          <a:p>
            <a:pPr>
              <a:buFont typeface="Arial" pitchFamily="34" charset="0"/>
              <a:buChar char="•"/>
            </a:pPr>
            <a:r>
              <a:rPr lang="en-US" dirty="0"/>
              <a:t>&lt;td&gt;&lt;input type="text" name="Email" /&gt;&lt;/td&gt;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&lt;td align="right"&gt;&lt;/td&gt;</a:t>
            </a:r>
          </a:p>
          <a:p>
            <a:pPr>
              <a:buFont typeface="Arial" pitchFamily="34" charset="0"/>
              <a:buChar char="•"/>
            </a:pPr>
            <a:r>
              <a:rPr lang="en-US" dirty="0"/>
              <a:t>&lt;td&gt;&lt;input type="submit" value="Submit" /&gt;&lt;/td&gt;</a:t>
            </a:r>
          </a:p>
          <a:p>
            <a:pPr>
              <a:buFont typeface="Arial" pitchFamily="34" charset="0"/>
              <a:buChar char="•"/>
            </a:pPr>
            <a:r>
              <a:rPr lang="en-US" dirty="0"/>
              <a:t>&lt;/</a:t>
            </a:r>
            <a:r>
              <a:rPr lang="en-US" dirty="0" err="1"/>
              <a:t>tr</a:t>
            </a:r>
            <a:r>
              <a:rPr lang="en-US" dirty="0"/>
              <a:t>&gt;</a:t>
            </a:r>
          </a:p>
          <a:p>
            <a:pPr>
              <a:buFont typeface="Arial" pitchFamily="34" charset="0"/>
              <a:buChar char="•"/>
            </a:pPr>
            <a:r>
              <a:rPr lang="en-US" dirty="0"/>
              <a:t>&lt;/table</a:t>
            </a:r>
            <a:r>
              <a:rPr lang="en-US" dirty="0" smtClean="0"/>
              <a:t>&gt; &lt;/</a:t>
            </a:r>
            <a:r>
              <a:rPr lang="en-US" dirty="0"/>
              <a:t>form</a:t>
            </a:r>
            <a:r>
              <a:rPr lang="en-US" dirty="0" smtClean="0"/>
              <a:t>&gt;&lt;/</a:t>
            </a:r>
            <a:r>
              <a:rPr lang="en-US" dirty="0"/>
              <a:t>body</a:t>
            </a:r>
            <a:r>
              <a:rPr lang="en-US" dirty="0" smtClean="0"/>
              <a:t>&gt; &lt;/</a:t>
            </a:r>
            <a:r>
              <a:rPr lang="en-US" dirty="0"/>
              <a:t>html&gt;</a:t>
            </a:r>
          </a:p>
        </p:txBody>
      </p:sp>
    </p:spTree>
    <p:extLst>
      <p:ext uri="{BB962C8B-B14F-4D97-AF65-F5344CB8AC3E}">
        <p14:creationId xmlns:p14="http://schemas.microsoft.com/office/powerpoint/2010/main" val="200055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19200"/>
            <a:ext cx="6477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00681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p:nvPr>
        </p:nvSpPr>
        <p:spPr/>
        <p:txBody>
          <a:bodyPr/>
          <a:lstStyle/>
          <a:p>
            <a:r>
              <a:rPr lang="en-GB" smtClean="0"/>
              <a:t>JavaScript Statements</a:t>
            </a:r>
          </a:p>
        </p:txBody>
      </p:sp>
      <p:sp>
        <p:nvSpPr>
          <p:cNvPr id="9219" name="Rectangle 8"/>
          <p:cNvSpPr>
            <a:spLocks noGrp="1" noChangeArrowheads="1"/>
          </p:cNvSpPr>
          <p:nvPr>
            <p:ph type="body" idx="1"/>
          </p:nvPr>
        </p:nvSpPr>
        <p:spPr/>
        <p:txBody>
          <a:bodyPr/>
          <a:lstStyle/>
          <a:p>
            <a:pPr>
              <a:lnSpc>
                <a:spcPct val="90000"/>
              </a:lnSpc>
              <a:buFont typeface="Wingdings" pitchFamily="2" charset="2"/>
              <a:buNone/>
            </a:pPr>
            <a:r>
              <a:rPr lang="en-GB" sz="2400" dirty="0" smtClean="0">
                <a:latin typeface="Courier New" pitchFamily="49" charset="0"/>
              </a:rPr>
              <a:t>&lt;html&gt;</a:t>
            </a:r>
          </a:p>
          <a:p>
            <a:pPr>
              <a:lnSpc>
                <a:spcPct val="90000"/>
              </a:lnSpc>
              <a:buFont typeface="Wingdings" pitchFamily="2" charset="2"/>
              <a:buNone/>
            </a:pPr>
            <a:r>
              <a:rPr lang="en-GB" sz="2400" dirty="0" smtClean="0">
                <a:latin typeface="Courier New" pitchFamily="49" charset="0"/>
              </a:rPr>
              <a:t>&lt;head&gt;&lt;title&gt;My Page&lt;/title&gt;&lt;/head&gt;</a:t>
            </a:r>
          </a:p>
          <a:p>
            <a:pPr>
              <a:lnSpc>
                <a:spcPct val="90000"/>
              </a:lnSpc>
              <a:buFont typeface="Wingdings" pitchFamily="2" charset="2"/>
              <a:buNone/>
            </a:pPr>
            <a:r>
              <a:rPr lang="en-GB" sz="2400" dirty="0" smtClean="0">
                <a:latin typeface="Courier New" pitchFamily="49" charset="0"/>
              </a:rPr>
              <a:t>&lt;body&gt;</a:t>
            </a:r>
          </a:p>
          <a:p>
            <a:pPr>
              <a:lnSpc>
                <a:spcPct val="90000"/>
              </a:lnSpc>
              <a:buFont typeface="Wingdings" pitchFamily="2" charset="2"/>
              <a:buNone/>
            </a:pPr>
            <a:r>
              <a:rPr lang="en-GB" sz="2400" dirty="0" smtClean="0">
                <a:latin typeface="Courier New" pitchFamily="49" charset="0"/>
              </a:rPr>
              <a:t>&lt;script language=‘’JavaScript</a:t>
            </a:r>
            <a:r>
              <a:rPr lang="en-GB" dirty="0" smtClean="0">
                <a:latin typeface="Courier New" pitchFamily="49" charset="0"/>
              </a:rPr>
              <a:t>’’</a:t>
            </a:r>
            <a:r>
              <a:rPr lang="en-GB" sz="2400" dirty="0" smtClean="0">
                <a:latin typeface="Courier New" pitchFamily="49" charset="0"/>
              </a:rPr>
              <a:t>&gt;</a:t>
            </a:r>
          </a:p>
          <a:p>
            <a:pPr>
              <a:lnSpc>
                <a:spcPct val="90000"/>
              </a:lnSpc>
              <a:buFont typeface="Wingdings" pitchFamily="2" charset="2"/>
              <a:buNone/>
            </a:pPr>
            <a:endParaRPr lang="en-GB" sz="2400" dirty="0" smtClean="0">
              <a:latin typeface="Courier New" pitchFamily="49" charset="0"/>
            </a:endParaRPr>
          </a:p>
          <a:p>
            <a:pPr>
              <a:lnSpc>
                <a:spcPct val="90000"/>
              </a:lnSpc>
              <a:buFont typeface="Wingdings" pitchFamily="2" charset="2"/>
              <a:buNone/>
            </a:pPr>
            <a:r>
              <a:rPr lang="en-GB" sz="2400" dirty="0" err="1" smtClean="0">
                <a:latin typeface="Courier New" pitchFamily="49" charset="0"/>
              </a:rPr>
              <a:t>document.write</a:t>
            </a:r>
            <a:r>
              <a:rPr lang="en-GB" sz="2400" dirty="0" smtClean="0">
                <a:latin typeface="Courier New" pitchFamily="49" charset="0"/>
              </a:rPr>
              <a:t>(‘</a:t>
            </a:r>
            <a:r>
              <a:rPr lang="en-GB" sz="2400" b="1" dirty="0" smtClean="0">
                <a:latin typeface="Courier New" pitchFamily="49" charset="0"/>
              </a:rPr>
              <a:t>&lt;h1&gt;</a:t>
            </a:r>
            <a:r>
              <a:rPr lang="en-GB" sz="2400" dirty="0" smtClean="0">
                <a:latin typeface="Courier New" pitchFamily="49" charset="0"/>
              </a:rPr>
              <a:t>This is my first JavaScript Page</a:t>
            </a:r>
            <a:r>
              <a:rPr lang="en-GB" sz="2400" b="1" dirty="0" smtClean="0">
                <a:latin typeface="Courier New" pitchFamily="49" charset="0"/>
              </a:rPr>
              <a:t>&lt;/h1&gt;’</a:t>
            </a:r>
            <a:r>
              <a:rPr lang="en-GB" sz="2400" dirty="0" smtClean="0">
                <a:latin typeface="Courier New" pitchFamily="49" charset="0"/>
              </a:rPr>
              <a:t>);</a:t>
            </a:r>
          </a:p>
          <a:p>
            <a:pPr>
              <a:lnSpc>
                <a:spcPct val="90000"/>
              </a:lnSpc>
              <a:buFont typeface="Wingdings" pitchFamily="2" charset="2"/>
              <a:buNone/>
            </a:pPr>
            <a:endParaRPr lang="en-GB" sz="2400" dirty="0" smtClean="0">
              <a:latin typeface="Courier New" pitchFamily="49" charset="0"/>
            </a:endParaRPr>
          </a:p>
          <a:p>
            <a:pPr>
              <a:lnSpc>
                <a:spcPct val="90000"/>
              </a:lnSpc>
              <a:buFont typeface="Wingdings" pitchFamily="2" charset="2"/>
              <a:buNone/>
            </a:pPr>
            <a:r>
              <a:rPr lang="en-GB" sz="2400" dirty="0" smtClean="0">
                <a:latin typeface="Courier New" pitchFamily="49" charset="0"/>
              </a:rPr>
              <a:t>&lt;/script&gt;</a:t>
            </a:r>
          </a:p>
          <a:p>
            <a:pPr>
              <a:lnSpc>
                <a:spcPct val="90000"/>
              </a:lnSpc>
              <a:buFont typeface="Wingdings" pitchFamily="2" charset="2"/>
              <a:buNone/>
            </a:pPr>
            <a:r>
              <a:rPr lang="en-GB" sz="2400" dirty="0" smtClean="0">
                <a:latin typeface="Courier New" pitchFamily="49" charset="0"/>
              </a:rPr>
              <a:t>&lt;/body&gt;</a:t>
            </a:r>
          </a:p>
          <a:p>
            <a:pPr>
              <a:lnSpc>
                <a:spcPct val="90000"/>
              </a:lnSpc>
              <a:buFont typeface="Wingdings" pitchFamily="2" charset="2"/>
              <a:buNone/>
            </a:pPr>
            <a:r>
              <a:rPr lang="en-GB" sz="2400" dirty="0" smtClean="0">
                <a:latin typeface="Courier New" pitchFamily="49" charset="0"/>
              </a:rPr>
              <a:t>&lt;/html&gt;</a:t>
            </a:r>
          </a:p>
        </p:txBody>
      </p:sp>
      <p:grpSp>
        <p:nvGrpSpPr>
          <p:cNvPr id="9220" name="Group 4"/>
          <p:cNvGrpSpPr>
            <a:grpSpLocks/>
          </p:cNvGrpSpPr>
          <p:nvPr/>
        </p:nvGrpSpPr>
        <p:grpSpPr bwMode="auto">
          <a:xfrm>
            <a:off x="4220308" y="4038601"/>
            <a:ext cx="3516923" cy="1317625"/>
            <a:chOff x="2880" y="2544"/>
            <a:chExt cx="2400" cy="830"/>
          </a:xfrm>
        </p:grpSpPr>
        <p:sp>
          <p:nvSpPr>
            <p:cNvPr id="9221" name="Line 5"/>
            <p:cNvSpPr>
              <a:spLocks noChangeShapeType="1"/>
            </p:cNvSpPr>
            <p:nvPr/>
          </p:nvSpPr>
          <p:spPr bwMode="auto">
            <a:xfrm>
              <a:off x="2880" y="2544"/>
              <a:ext cx="854" cy="662"/>
            </a:xfrm>
            <a:prstGeom prst="line">
              <a:avLst/>
            </a:prstGeom>
            <a:noFill/>
            <a:ln w="190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9222" name="Rectangle 6"/>
            <p:cNvSpPr>
              <a:spLocks noChangeArrowheads="1"/>
            </p:cNvSpPr>
            <p:nvPr/>
          </p:nvSpPr>
          <p:spPr bwMode="auto">
            <a:xfrm>
              <a:off x="3744" y="2928"/>
              <a:ext cx="153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GB" sz="2000">
                  <a:solidFill>
                    <a:srgbClr val="FF0000"/>
                  </a:solidFill>
                </a:rPr>
                <a:t>HTML written</a:t>
              </a:r>
            </a:p>
            <a:p>
              <a:r>
                <a:rPr lang="en-GB" sz="2000">
                  <a:solidFill>
                    <a:srgbClr val="FF0000"/>
                  </a:solidFill>
                </a:rPr>
                <a:t>inside JavaScript</a:t>
              </a:r>
            </a:p>
          </p:txBody>
        </p:sp>
      </p:grpSp>
    </p:spTree>
    <p:extLst>
      <p:ext uri="{BB962C8B-B14F-4D97-AF65-F5344CB8AC3E}">
        <p14:creationId xmlns:p14="http://schemas.microsoft.com/office/powerpoint/2010/main" val="20682792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field validation</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04872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Validation</a:t>
            </a:r>
            <a:endParaRPr lang="en-US" dirty="0"/>
          </a:p>
        </p:txBody>
      </p:sp>
      <p:sp>
        <p:nvSpPr>
          <p:cNvPr id="3" name="Content Placeholder 2"/>
          <p:cNvSpPr>
            <a:spLocks noGrp="1"/>
          </p:cNvSpPr>
          <p:nvPr>
            <p:ph sz="quarter" idx="1"/>
          </p:nvPr>
        </p:nvSpPr>
        <p:spPr/>
        <p:txBody>
          <a:bodyPr/>
          <a:lstStyle/>
          <a:p>
            <a:r>
              <a:rPr lang="en-US" dirty="0" smtClean="0"/>
              <a:t>Q: Take an input and check if its is a number or not.</a:t>
            </a:r>
            <a:endParaRPr lang="en-US" dirty="0"/>
          </a:p>
        </p:txBody>
      </p:sp>
    </p:spTree>
    <p:extLst>
      <p:ext uri="{BB962C8B-B14F-4D97-AF65-F5344CB8AC3E}">
        <p14:creationId xmlns:p14="http://schemas.microsoft.com/office/powerpoint/2010/main" val="42304101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dirty="0" smtClean="0"/>
              <a:t>Example -3</a:t>
            </a:r>
            <a:endParaRPr lang="en-US" dirty="0"/>
          </a:p>
        </p:txBody>
      </p:sp>
      <p:sp>
        <p:nvSpPr>
          <p:cNvPr id="3" name="Content Placeholder 2"/>
          <p:cNvSpPr>
            <a:spLocks noGrp="1"/>
          </p:cNvSpPr>
          <p:nvPr>
            <p:ph sz="quarter" idx="1"/>
          </p:nvPr>
        </p:nvSpPr>
        <p:spPr>
          <a:xfrm>
            <a:off x="457200" y="457200"/>
            <a:ext cx="8305800" cy="6172200"/>
          </a:xfrm>
        </p:spPr>
        <p:txBody>
          <a:bodyPr>
            <a:normAutofit fontScale="32500" lnSpcReduction="20000"/>
          </a:bodyPr>
          <a:lstStyle/>
          <a:p>
            <a:pPr>
              <a:buFont typeface="Arial" pitchFamily="34" charset="0"/>
              <a:buChar char="•"/>
            </a:pPr>
            <a:endParaRPr lang="en-US" sz="4900" dirty="0"/>
          </a:p>
          <a:p>
            <a:pPr>
              <a:buFont typeface="Arial" pitchFamily="34" charset="0"/>
              <a:buChar char="•"/>
            </a:pPr>
            <a:r>
              <a:rPr lang="en-US" sz="4900" dirty="0"/>
              <a:t>&lt;html&gt; &lt;body&gt;</a:t>
            </a:r>
          </a:p>
          <a:p>
            <a:pPr>
              <a:buFont typeface="Arial" pitchFamily="34" charset="0"/>
              <a:buChar char="•"/>
            </a:pPr>
            <a:r>
              <a:rPr lang="en-US" sz="4900" dirty="0"/>
              <a:t>&lt;h1&gt;JavaScript Can Validate Input&lt;/h1&gt;</a:t>
            </a:r>
          </a:p>
          <a:p>
            <a:pPr>
              <a:buFont typeface="Arial" pitchFamily="34" charset="0"/>
              <a:buChar char="•"/>
            </a:pPr>
            <a:r>
              <a:rPr lang="en-US" sz="4900" dirty="0"/>
              <a:t>&lt;p&gt;Please input a number between 1 and 10:&lt;/p&gt;</a:t>
            </a:r>
          </a:p>
          <a:p>
            <a:pPr>
              <a:buFont typeface="Arial" pitchFamily="34" charset="0"/>
              <a:buChar char="•"/>
            </a:pPr>
            <a:r>
              <a:rPr lang="en-US" sz="4900" dirty="0"/>
              <a:t>ID:&lt;input id="numb"&gt; &lt;</a:t>
            </a:r>
            <a:r>
              <a:rPr lang="en-US" sz="4900" dirty="0" err="1"/>
              <a:t>br</a:t>
            </a:r>
            <a:r>
              <a:rPr lang="en-US" sz="4900" dirty="0"/>
              <a:t>&gt;</a:t>
            </a:r>
          </a:p>
          <a:p>
            <a:pPr>
              <a:buFont typeface="Arial" pitchFamily="34" charset="0"/>
              <a:buChar char="•"/>
            </a:pPr>
            <a:r>
              <a:rPr lang="en-US" sz="4900" dirty="0" smtClean="0"/>
              <a:t>&lt;button type=“button"  </a:t>
            </a:r>
            <a:r>
              <a:rPr lang="en-US" sz="4900" dirty="0"/>
              <a:t>value= "submit" </a:t>
            </a:r>
            <a:r>
              <a:rPr lang="en-US" sz="4900" dirty="0" err="1"/>
              <a:t>onclick</a:t>
            </a:r>
            <a:r>
              <a:rPr lang="en-US" sz="4900" dirty="0"/>
              <a:t>="</a:t>
            </a:r>
            <a:r>
              <a:rPr lang="en-US" sz="4900" dirty="0" err="1"/>
              <a:t>myFunction</a:t>
            </a:r>
            <a:r>
              <a:rPr lang="en-US" sz="4900" dirty="0" smtClean="0"/>
              <a:t>()"&gt;</a:t>
            </a:r>
          </a:p>
          <a:p>
            <a:pPr>
              <a:buFont typeface="Arial" pitchFamily="34" charset="0"/>
              <a:buChar char="•"/>
            </a:pPr>
            <a:r>
              <a:rPr lang="en-US" sz="4900" dirty="0" smtClean="0"/>
              <a:t>&lt;</a:t>
            </a:r>
            <a:r>
              <a:rPr lang="en-US" sz="4900" dirty="0" err="1" smtClean="0"/>
              <a:t>br</a:t>
            </a:r>
            <a:r>
              <a:rPr lang="en-US" sz="4900" dirty="0" smtClean="0"/>
              <a:t>&gt;</a:t>
            </a:r>
            <a:endParaRPr lang="en-US" sz="4900" dirty="0"/>
          </a:p>
          <a:p>
            <a:pPr>
              <a:buFont typeface="Arial" pitchFamily="34" charset="0"/>
              <a:buChar char="•"/>
            </a:pPr>
            <a:r>
              <a:rPr lang="en-US" sz="4900" dirty="0"/>
              <a:t>&lt;p id="demo"&gt;&lt;/p&gt;</a:t>
            </a:r>
          </a:p>
          <a:p>
            <a:pPr>
              <a:buFont typeface="Arial" pitchFamily="34" charset="0"/>
              <a:buChar char="•"/>
            </a:pPr>
            <a:endParaRPr lang="en-US" sz="4900" dirty="0" smtClean="0"/>
          </a:p>
          <a:p>
            <a:pPr>
              <a:buFont typeface="Arial" pitchFamily="34" charset="0"/>
              <a:buChar char="•"/>
            </a:pPr>
            <a:r>
              <a:rPr lang="en-US" sz="4900" dirty="0" smtClean="0"/>
              <a:t>&lt;</a:t>
            </a:r>
            <a:r>
              <a:rPr lang="en-US" sz="4900" dirty="0"/>
              <a:t>script&gt;</a:t>
            </a:r>
          </a:p>
          <a:p>
            <a:pPr>
              <a:buFont typeface="Arial" pitchFamily="34" charset="0"/>
              <a:buChar char="•"/>
            </a:pPr>
            <a:r>
              <a:rPr lang="en-US" sz="4900" dirty="0"/>
              <a:t>function </a:t>
            </a:r>
            <a:r>
              <a:rPr lang="en-US" sz="4900" dirty="0" err="1"/>
              <a:t>myFunction</a:t>
            </a:r>
            <a:r>
              <a:rPr lang="en-US" sz="4900" dirty="0"/>
              <a:t>() {    </a:t>
            </a:r>
            <a:r>
              <a:rPr lang="en-US" sz="4900" dirty="0" err="1"/>
              <a:t>var</a:t>
            </a:r>
            <a:r>
              <a:rPr lang="en-US" sz="4900" dirty="0"/>
              <a:t> x, text;</a:t>
            </a:r>
          </a:p>
          <a:p>
            <a:pPr>
              <a:buFont typeface="Arial" pitchFamily="34" charset="0"/>
              <a:buChar char="•"/>
            </a:pPr>
            <a:r>
              <a:rPr lang="en-US" sz="4900" dirty="0"/>
              <a:t>    // Get the value of the input field with id="numb"</a:t>
            </a:r>
          </a:p>
          <a:p>
            <a:pPr>
              <a:buFont typeface="Arial" pitchFamily="34" charset="0"/>
              <a:buChar char="•"/>
            </a:pPr>
            <a:r>
              <a:rPr lang="en-US" sz="4900" dirty="0"/>
              <a:t>    </a:t>
            </a:r>
            <a:r>
              <a:rPr lang="en-US" sz="4900" dirty="0">
                <a:solidFill>
                  <a:srgbClr val="FF0000"/>
                </a:solidFill>
              </a:rPr>
              <a:t>x = </a:t>
            </a:r>
            <a:r>
              <a:rPr lang="en-US" sz="4900" dirty="0" err="1">
                <a:solidFill>
                  <a:srgbClr val="FF0000"/>
                </a:solidFill>
              </a:rPr>
              <a:t>document.getElementById</a:t>
            </a:r>
            <a:r>
              <a:rPr lang="en-US" sz="4900" dirty="0">
                <a:solidFill>
                  <a:srgbClr val="FF0000"/>
                </a:solidFill>
              </a:rPr>
              <a:t>("numb").value;</a:t>
            </a:r>
          </a:p>
          <a:p>
            <a:pPr>
              <a:buFont typeface="Arial" pitchFamily="34" charset="0"/>
              <a:buChar char="•"/>
            </a:pPr>
            <a:r>
              <a:rPr lang="en-US" sz="4900" dirty="0">
                <a:solidFill>
                  <a:srgbClr val="FF0000"/>
                </a:solidFill>
              </a:rPr>
              <a:t> </a:t>
            </a:r>
            <a:r>
              <a:rPr lang="en-US" sz="4900" dirty="0"/>
              <a:t>   // If x is Not a Number or less than one or greater than 10</a:t>
            </a:r>
          </a:p>
          <a:p>
            <a:pPr>
              <a:buFont typeface="Arial" pitchFamily="34" charset="0"/>
              <a:buChar char="•"/>
            </a:pPr>
            <a:r>
              <a:rPr lang="en-US" sz="4900" dirty="0"/>
              <a:t>    if (</a:t>
            </a:r>
            <a:r>
              <a:rPr lang="en-US" sz="4900" dirty="0" err="1"/>
              <a:t>isNaN</a:t>
            </a:r>
            <a:r>
              <a:rPr lang="en-US" sz="4900" dirty="0"/>
              <a:t>(x) || x &lt; 1 || x &gt; </a:t>
            </a:r>
            <a:r>
              <a:rPr lang="en-US" sz="4900" dirty="0" smtClean="0"/>
              <a:t>100</a:t>
            </a:r>
            <a:r>
              <a:rPr lang="en-US" sz="4900" dirty="0"/>
              <a:t>) {</a:t>
            </a:r>
          </a:p>
          <a:p>
            <a:pPr>
              <a:buFont typeface="Arial" pitchFamily="34" charset="0"/>
              <a:buChar char="•"/>
            </a:pPr>
            <a:r>
              <a:rPr lang="en-US" sz="4900" dirty="0"/>
              <a:t>        text = "Input not valid";</a:t>
            </a:r>
          </a:p>
          <a:p>
            <a:pPr>
              <a:buFont typeface="Arial" pitchFamily="34" charset="0"/>
              <a:buChar char="•"/>
            </a:pPr>
            <a:r>
              <a:rPr lang="en-US" sz="4900" dirty="0"/>
              <a:t>    } else {</a:t>
            </a:r>
          </a:p>
          <a:p>
            <a:pPr>
              <a:buFont typeface="Arial" pitchFamily="34" charset="0"/>
              <a:buChar char="•"/>
            </a:pPr>
            <a:r>
              <a:rPr lang="en-US" sz="4900" dirty="0"/>
              <a:t>        text = "Input OK";</a:t>
            </a:r>
          </a:p>
          <a:p>
            <a:pPr>
              <a:buFont typeface="Arial" pitchFamily="34" charset="0"/>
              <a:buChar char="•"/>
            </a:pPr>
            <a:r>
              <a:rPr lang="en-US" sz="4900" dirty="0"/>
              <a:t>    }</a:t>
            </a:r>
          </a:p>
          <a:p>
            <a:pPr>
              <a:buFont typeface="Arial" pitchFamily="34" charset="0"/>
              <a:buChar char="•"/>
            </a:pPr>
            <a:r>
              <a:rPr lang="en-US" sz="4900" dirty="0"/>
              <a:t>    </a:t>
            </a:r>
            <a:r>
              <a:rPr lang="en-US" sz="4900" b="1" dirty="0" err="1">
                <a:solidFill>
                  <a:schemeClr val="tx2">
                    <a:lumMod val="75000"/>
                  </a:schemeClr>
                </a:solidFill>
              </a:rPr>
              <a:t>document.getElementById</a:t>
            </a:r>
            <a:r>
              <a:rPr lang="en-US" sz="4900" b="1" dirty="0">
                <a:solidFill>
                  <a:schemeClr val="tx2">
                    <a:lumMod val="75000"/>
                  </a:schemeClr>
                </a:solidFill>
              </a:rPr>
              <a:t>("demo").</a:t>
            </a:r>
            <a:r>
              <a:rPr lang="en-US" sz="4900" b="1" dirty="0" err="1">
                <a:solidFill>
                  <a:schemeClr val="tx2">
                    <a:lumMod val="75000"/>
                  </a:schemeClr>
                </a:solidFill>
              </a:rPr>
              <a:t>innerHTML</a:t>
            </a:r>
            <a:r>
              <a:rPr lang="en-US" sz="4900" b="1" dirty="0">
                <a:solidFill>
                  <a:schemeClr val="tx2">
                    <a:lumMod val="75000"/>
                  </a:schemeClr>
                </a:solidFill>
              </a:rPr>
              <a:t> = text;</a:t>
            </a:r>
          </a:p>
          <a:p>
            <a:pPr>
              <a:buFont typeface="Arial" pitchFamily="34" charset="0"/>
              <a:buChar char="•"/>
            </a:pPr>
            <a:r>
              <a:rPr lang="en-US" sz="4900" dirty="0"/>
              <a:t>}</a:t>
            </a:r>
          </a:p>
          <a:p>
            <a:pPr>
              <a:buFont typeface="Arial" pitchFamily="34" charset="0"/>
              <a:buChar char="•"/>
            </a:pPr>
            <a:r>
              <a:rPr lang="en-US" sz="4900" dirty="0"/>
              <a:t>&lt;/script&gt; &lt;/body&gt; &lt;/html&gt;</a:t>
            </a:r>
          </a:p>
          <a:p>
            <a:pPr>
              <a:buFont typeface="Arial" pitchFamily="34" charset="0"/>
              <a:buChar char="•"/>
            </a:pPr>
            <a:endParaRPr lang="en-US" sz="4900" dirty="0"/>
          </a:p>
        </p:txBody>
      </p:sp>
    </p:spTree>
    <p:extLst>
      <p:ext uri="{BB962C8B-B14F-4D97-AF65-F5344CB8AC3E}">
        <p14:creationId xmlns:p14="http://schemas.microsoft.com/office/powerpoint/2010/main" val="183424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4</a:t>
            </a:r>
            <a:endParaRPr lang="en-US" dirty="0"/>
          </a:p>
        </p:txBody>
      </p:sp>
      <p:sp>
        <p:nvSpPr>
          <p:cNvPr id="5" name="Content Placeholder 4"/>
          <p:cNvSpPr>
            <a:spLocks noGrp="1"/>
          </p:cNvSpPr>
          <p:nvPr>
            <p:ph sz="quarter" idx="1"/>
          </p:nvPr>
        </p:nvSpPr>
        <p:spPr/>
        <p:txBody>
          <a:bodyPr/>
          <a:lstStyle/>
          <a:p>
            <a:r>
              <a:rPr lang="en-US" dirty="0" smtClean="0"/>
              <a:t>Q. Check whether input has email of valid length or not?</a:t>
            </a:r>
            <a:endParaRPr lang="en-US" dirty="0"/>
          </a:p>
        </p:txBody>
      </p:sp>
    </p:spTree>
    <p:extLst>
      <p:ext uri="{BB962C8B-B14F-4D97-AF65-F5344CB8AC3E}">
        <p14:creationId xmlns:p14="http://schemas.microsoft.com/office/powerpoint/2010/main" val="224919127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User Name and password</a:t>
            </a:r>
            <a:endParaRPr lang="en-US" dirty="0"/>
          </a:p>
        </p:txBody>
      </p:sp>
      <p:sp>
        <p:nvSpPr>
          <p:cNvPr id="3" name="Content Placeholder 2"/>
          <p:cNvSpPr>
            <a:spLocks noGrp="1"/>
          </p:cNvSpPr>
          <p:nvPr>
            <p:ph sz="quarter" idx="1"/>
          </p:nvPr>
        </p:nvSpPr>
        <p:spPr>
          <a:xfrm>
            <a:off x="228600" y="914400"/>
            <a:ext cx="8534400" cy="5559552"/>
          </a:xfrm>
        </p:spPr>
        <p:txBody>
          <a:bodyPr>
            <a:normAutofit fontScale="77500" lnSpcReduction="20000"/>
          </a:bodyPr>
          <a:lstStyle/>
          <a:p>
            <a:pPr>
              <a:buFont typeface="Arial" pitchFamily="34" charset="0"/>
              <a:buChar char="•"/>
            </a:pPr>
            <a:r>
              <a:rPr lang="en-US" dirty="0" smtClean="0"/>
              <a:t>&lt;html&gt; &lt;body&gt;  &lt;script&gt;  </a:t>
            </a:r>
          </a:p>
          <a:p>
            <a:pPr>
              <a:buFont typeface="Arial" pitchFamily="34" charset="0"/>
              <a:buChar char="•"/>
            </a:pPr>
            <a:r>
              <a:rPr lang="en-US" dirty="0" smtClean="0"/>
              <a:t>function </a:t>
            </a:r>
            <a:r>
              <a:rPr lang="en-US" dirty="0" err="1" smtClean="0"/>
              <a:t>validateform</a:t>
            </a:r>
            <a:r>
              <a:rPr lang="en-US" dirty="0" smtClean="0"/>
              <a:t>(){  </a:t>
            </a:r>
          </a:p>
          <a:p>
            <a:pPr>
              <a:buFont typeface="Arial" pitchFamily="34" charset="0"/>
              <a:buChar char="•"/>
            </a:pPr>
            <a:r>
              <a:rPr lang="en-US" dirty="0" err="1" smtClean="0"/>
              <a:t>var</a:t>
            </a:r>
            <a:r>
              <a:rPr lang="en-US" dirty="0" smtClean="0"/>
              <a:t> name=</a:t>
            </a:r>
            <a:r>
              <a:rPr lang="en-US" dirty="0" err="1" smtClean="0"/>
              <a:t>document.myform.name.value</a:t>
            </a:r>
            <a:r>
              <a:rPr lang="en-US" dirty="0" smtClean="0"/>
              <a:t>;  </a:t>
            </a:r>
          </a:p>
          <a:p>
            <a:pPr>
              <a:buFont typeface="Arial" pitchFamily="34" charset="0"/>
              <a:buChar char="•"/>
            </a:pPr>
            <a:r>
              <a:rPr lang="en-US" dirty="0" err="1" smtClean="0"/>
              <a:t>var</a:t>
            </a:r>
            <a:r>
              <a:rPr lang="en-US" dirty="0" smtClean="0"/>
              <a:t> password=</a:t>
            </a:r>
            <a:r>
              <a:rPr lang="en-US" dirty="0" err="1" smtClean="0"/>
              <a:t>document.myform.password.value</a:t>
            </a:r>
            <a:r>
              <a:rPr lang="en-US" dirty="0" smtClean="0"/>
              <a:t>;    </a:t>
            </a:r>
          </a:p>
          <a:p>
            <a:pPr>
              <a:buFont typeface="Arial" pitchFamily="34" charset="0"/>
              <a:buChar char="•"/>
            </a:pPr>
            <a:r>
              <a:rPr lang="en-US" dirty="0" smtClean="0"/>
              <a:t>if (name==null || name==""){  </a:t>
            </a:r>
          </a:p>
          <a:p>
            <a:pPr>
              <a:buFont typeface="Arial" pitchFamily="34" charset="0"/>
              <a:buChar char="•"/>
            </a:pPr>
            <a:r>
              <a:rPr lang="en-US" dirty="0" smtClean="0"/>
              <a:t>  alert("Name can't be blank");  </a:t>
            </a:r>
          </a:p>
          <a:p>
            <a:pPr>
              <a:buFont typeface="Arial" pitchFamily="34" charset="0"/>
              <a:buChar char="•"/>
            </a:pPr>
            <a:r>
              <a:rPr lang="en-US" dirty="0" smtClean="0"/>
              <a:t>  return false;  </a:t>
            </a:r>
          </a:p>
          <a:p>
            <a:pPr>
              <a:buFont typeface="Arial" pitchFamily="34" charset="0"/>
              <a:buChar char="•"/>
            </a:pPr>
            <a:r>
              <a:rPr lang="en-US" dirty="0" smtClean="0"/>
              <a:t>}</a:t>
            </a:r>
            <a:r>
              <a:rPr lang="en-US" b="1" dirty="0" smtClean="0"/>
              <a:t>else if(</a:t>
            </a:r>
            <a:r>
              <a:rPr lang="en-US" b="1" dirty="0" err="1" smtClean="0"/>
              <a:t>password.length</a:t>
            </a:r>
            <a:r>
              <a:rPr lang="en-US" b="1" dirty="0" smtClean="0"/>
              <a:t>&lt;6){  </a:t>
            </a:r>
          </a:p>
          <a:p>
            <a:pPr>
              <a:buFont typeface="Arial" pitchFamily="34" charset="0"/>
              <a:buChar char="•"/>
            </a:pPr>
            <a:r>
              <a:rPr lang="en-US" b="1" dirty="0" smtClean="0"/>
              <a:t>  alert("Password must be at least 6 characters long.");  </a:t>
            </a:r>
          </a:p>
          <a:p>
            <a:pPr>
              <a:buFont typeface="Arial" pitchFamily="34" charset="0"/>
              <a:buChar char="•"/>
            </a:pPr>
            <a:r>
              <a:rPr lang="en-US" b="1" dirty="0" smtClean="0"/>
              <a:t>  return false;  </a:t>
            </a:r>
          </a:p>
          <a:p>
            <a:pPr>
              <a:buFont typeface="Arial" pitchFamily="34" charset="0"/>
              <a:buChar char="•"/>
            </a:pPr>
            <a:r>
              <a:rPr lang="en-US" b="1" dirty="0" smtClean="0"/>
              <a:t> </a:t>
            </a:r>
            <a:r>
              <a:rPr lang="en-US" dirty="0" smtClean="0"/>
              <a:t> }  }  </a:t>
            </a:r>
          </a:p>
          <a:p>
            <a:pPr>
              <a:buFont typeface="Arial" pitchFamily="34" charset="0"/>
              <a:buChar char="•"/>
            </a:pPr>
            <a:r>
              <a:rPr lang="en-US" dirty="0" smtClean="0"/>
              <a:t>&lt;/script&gt;   </a:t>
            </a:r>
          </a:p>
          <a:p>
            <a:pPr>
              <a:buFont typeface="Arial" pitchFamily="34" charset="0"/>
              <a:buChar char="•"/>
            </a:pPr>
            <a:r>
              <a:rPr lang="en-US" dirty="0" smtClean="0"/>
              <a:t>&lt;form name="</a:t>
            </a:r>
            <a:r>
              <a:rPr lang="en-US" dirty="0" err="1" smtClean="0"/>
              <a:t>myform</a:t>
            </a:r>
            <a:r>
              <a:rPr lang="en-US" dirty="0" smtClean="0"/>
              <a:t>" method="post" action="abc.jsp" </a:t>
            </a:r>
            <a:r>
              <a:rPr lang="en-US" dirty="0" err="1" smtClean="0"/>
              <a:t>onsubmit</a:t>
            </a:r>
            <a:r>
              <a:rPr lang="en-US" dirty="0" smtClean="0"/>
              <a:t>="return </a:t>
            </a:r>
            <a:r>
              <a:rPr lang="en-US" dirty="0" err="1" smtClean="0"/>
              <a:t>validateform</a:t>
            </a:r>
            <a:r>
              <a:rPr lang="en-US" dirty="0" smtClean="0"/>
              <a:t>()" &gt;  </a:t>
            </a:r>
          </a:p>
          <a:p>
            <a:pPr>
              <a:buFont typeface="Arial" pitchFamily="34" charset="0"/>
              <a:buChar char="•"/>
            </a:pPr>
            <a:r>
              <a:rPr lang="en-US" dirty="0" smtClean="0"/>
              <a:t>Name: &lt;input type="text" name="name"&gt;&lt;</a:t>
            </a:r>
            <a:r>
              <a:rPr lang="en-US" dirty="0" err="1" smtClean="0"/>
              <a:t>br</a:t>
            </a:r>
            <a:r>
              <a:rPr lang="en-US" dirty="0" smtClean="0"/>
              <a:t>/&gt;  </a:t>
            </a:r>
          </a:p>
          <a:p>
            <a:pPr>
              <a:buFont typeface="Arial" pitchFamily="34" charset="0"/>
              <a:buChar char="•"/>
            </a:pPr>
            <a:r>
              <a:rPr lang="en-US" dirty="0" smtClean="0"/>
              <a:t>Password: &lt;input type="password" name="password"&gt;&lt;</a:t>
            </a:r>
            <a:r>
              <a:rPr lang="en-US" dirty="0" err="1" smtClean="0"/>
              <a:t>br</a:t>
            </a:r>
            <a:r>
              <a:rPr lang="en-US" dirty="0" smtClean="0"/>
              <a:t>/&gt;  </a:t>
            </a:r>
          </a:p>
          <a:p>
            <a:pPr>
              <a:buFont typeface="Arial" pitchFamily="34" charset="0"/>
              <a:buChar char="•"/>
            </a:pPr>
            <a:r>
              <a:rPr lang="en-US" dirty="0" smtClean="0"/>
              <a:t>&lt;input type="submit" value="register"&gt;  </a:t>
            </a:r>
          </a:p>
          <a:p>
            <a:pPr>
              <a:buFont typeface="Arial" pitchFamily="34" charset="0"/>
              <a:buChar char="•"/>
            </a:pPr>
            <a:r>
              <a:rPr lang="en-US" dirty="0" smtClean="0"/>
              <a:t>&lt;/form&gt;  &lt;/body&gt; &lt;/html&gt;</a:t>
            </a:r>
          </a:p>
          <a:p>
            <a:pPr>
              <a:buFont typeface="Arial" pitchFamily="34" charset="0"/>
              <a:buChar char="•"/>
            </a:pPr>
            <a:endParaRPr lang="en-US" dirty="0"/>
          </a:p>
        </p:txBody>
      </p:sp>
    </p:spTree>
    <p:extLst>
      <p:ext uri="{BB962C8B-B14F-4D97-AF65-F5344CB8AC3E}">
        <p14:creationId xmlns:p14="http://schemas.microsoft.com/office/powerpoint/2010/main" val="132139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5</a:t>
            </a:r>
            <a:endParaRPr lang="en-US" dirty="0"/>
          </a:p>
        </p:txBody>
      </p:sp>
      <p:sp>
        <p:nvSpPr>
          <p:cNvPr id="5" name="Content Placeholder 4"/>
          <p:cNvSpPr>
            <a:spLocks noGrp="1"/>
          </p:cNvSpPr>
          <p:nvPr>
            <p:ph sz="quarter" idx="1"/>
          </p:nvPr>
        </p:nvSpPr>
        <p:spPr/>
        <p:txBody>
          <a:bodyPr/>
          <a:lstStyle/>
          <a:p>
            <a:r>
              <a:rPr lang="en-US" dirty="0" smtClean="0"/>
              <a:t>Q. Check if the email has valid format or not?</a:t>
            </a:r>
            <a:endParaRPr lang="en-US" dirty="0"/>
          </a:p>
        </p:txBody>
      </p:sp>
    </p:spTree>
    <p:extLst>
      <p:ext uri="{BB962C8B-B14F-4D97-AF65-F5344CB8AC3E}">
        <p14:creationId xmlns:p14="http://schemas.microsoft.com/office/powerpoint/2010/main" val="40930055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r>
              <a:rPr lang="en-US" dirty="0" smtClean="0"/>
              <a:t>Email Validation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&lt;script type="text/</a:t>
            </a:r>
            <a:r>
              <a:rPr lang="en-US" dirty="0" err="1" smtClean="0"/>
              <a:t>javascript</a:t>
            </a:r>
            <a:r>
              <a:rPr lang="en-US" dirty="0" smtClean="0"/>
              <a:t>"&gt; </a:t>
            </a:r>
          </a:p>
          <a:p>
            <a:r>
              <a:rPr lang="en-US" dirty="0" smtClean="0"/>
              <a:t>&lt;!-- </a:t>
            </a:r>
          </a:p>
          <a:p>
            <a:r>
              <a:rPr lang="en-US" dirty="0" smtClean="0"/>
              <a:t>function </a:t>
            </a:r>
            <a:r>
              <a:rPr lang="en-US" dirty="0" err="1" smtClean="0"/>
              <a:t>validateEmail</a:t>
            </a:r>
            <a:r>
              <a:rPr lang="en-US" dirty="0" smtClean="0"/>
              <a:t>() </a:t>
            </a:r>
          </a:p>
          <a:p>
            <a:r>
              <a:rPr lang="en-US" dirty="0" smtClean="0"/>
              <a:t>{ </a:t>
            </a:r>
          </a:p>
          <a:p>
            <a:r>
              <a:rPr lang="en-US" b="1" dirty="0" err="1" smtClean="0"/>
              <a:t>var</a:t>
            </a:r>
            <a:r>
              <a:rPr lang="en-US" b="1" dirty="0" smtClean="0"/>
              <a:t> </a:t>
            </a:r>
            <a:r>
              <a:rPr lang="en-US" b="1" dirty="0" err="1" smtClean="0"/>
              <a:t>emailID</a:t>
            </a:r>
            <a:r>
              <a:rPr lang="en-US" b="1" dirty="0" smtClean="0"/>
              <a:t> = </a:t>
            </a:r>
            <a:r>
              <a:rPr lang="en-US" b="1" dirty="0" err="1" smtClean="0"/>
              <a:t>document.myForm.EMail.value</a:t>
            </a:r>
            <a:r>
              <a:rPr lang="en-US" b="1" dirty="0" smtClean="0"/>
              <a:t>; </a:t>
            </a:r>
          </a:p>
          <a:p>
            <a:r>
              <a:rPr lang="en-US" b="1" dirty="0" err="1" smtClean="0"/>
              <a:t>atpos</a:t>
            </a:r>
            <a:r>
              <a:rPr lang="en-US" b="1" dirty="0" smtClean="0"/>
              <a:t> = </a:t>
            </a:r>
            <a:r>
              <a:rPr lang="en-US" b="1" dirty="0" err="1" smtClean="0"/>
              <a:t>emailID.indexOf</a:t>
            </a:r>
            <a:r>
              <a:rPr lang="en-US" b="1" dirty="0" smtClean="0"/>
              <a:t>("@"); </a:t>
            </a:r>
          </a:p>
          <a:p>
            <a:r>
              <a:rPr lang="en-US" b="1" dirty="0" err="1" smtClean="0"/>
              <a:t>dotpos</a:t>
            </a:r>
            <a:r>
              <a:rPr lang="en-US" b="1" dirty="0" smtClean="0"/>
              <a:t> = </a:t>
            </a:r>
            <a:r>
              <a:rPr lang="en-US" b="1" dirty="0" err="1" smtClean="0"/>
              <a:t>emailID.lastIndexOf</a:t>
            </a:r>
            <a:r>
              <a:rPr lang="en-US" b="1" dirty="0" smtClean="0"/>
              <a:t>("."); </a:t>
            </a:r>
          </a:p>
          <a:p>
            <a:r>
              <a:rPr lang="en-US" b="1" dirty="0" smtClean="0"/>
              <a:t>if (</a:t>
            </a:r>
            <a:r>
              <a:rPr lang="en-US" b="1" dirty="0" err="1" smtClean="0"/>
              <a:t>atpos</a:t>
            </a:r>
            <a:r>
              <a:rPr lang="en-US" b="1" dirty="0" smtClean="0"/>
              <a:t> &lt; 1 || ( </a:t>
            </a:r>
            <a:r>
              <a:rPr lang="en-US" b="1" dirty="0" err="1" smtClean="0"/>
              <a:t>dotpos</a:t>
            </a:r>
            <a:r>
              <a:rPr lang="en-US" b="1" dirty="0" smtClean="0"/>
              <a:t> - </a:t>
            </a:r>
            <a:r>
              <a:rPr lang="en-US" b="1" dirty="0" err="1" smtClean="0"/>
              <a:t>atpos</a:t>
            </a:r>
            <a:r>
              <a:rPr lang="en-US" b="1" dirty="0" smtClean="0"/>
              <a:t> &lt; 2 )) </a:t>
            </a:r>
          </a:p>
          <a:p>
            <a:r>
              <a:rPr lang="en-US" b="1" dirty="0" smtClean="0"/>
              <a:t>{ </a:t>
            </a:r>
          </a:p>
          <a:p>
            <a:r>
              <a:rPr lang="en-US" b="1" dirty="0" smtClean="0"/>
              <a:t>alert("Please enter correct email ID") </a:t>
            </a:r>
          </a:p>
          <a:p>
            <a:r>
              <a:rPr lang="en-US" b="1" dirty="0" smtClean="0"/>
              <a:t>return false; </a:t>
            </a:r>
          </a:p>
          <a:p>
            <a:r>
              <a:rPr lang="en-US" b="1" dirty="0" smtClean="0"/>
              <a:t>} </a:t>
            </a:r>
          </a:p>
          <a:p>
            <a:r>
              <a:rPr lang="en-US" b="1" dirty="0" smtClean="0"/>
              <a:t>return( true ); </a:t>
            </a:r>
          </a:p>
          <a:p>
            <a:r>
              <a:rPr lang="en-US" dirty="0" smtClean="0"/>
              <a:t>} </a:t>
            </a:r>
          </a:p>
          <a:p>
            <a:r>
              <a:rPr lang="en-US" dirty="0" smtClean="0"/>
              <a:t>//--&gt; </a:t>
            </a:r>
          </a:p>
          <a:p>
            <a:r>
              <a:rPr lang="en-US" dirty="0" smtClean="0"/>
              <a:t>&lt;/script&gt; </a:t>
            </a:r>
          </a:p>
          <a:p>
            <a:endParaRPr lang="en-US" dirty="0"/>
          </a:p>
        </p:txBody>
      </p:sp>
    </p:spTree>
    <p:extLst>
      <p:ext uri="{BB962C8B-B14F-4D97-AF65-F5344CB8AC3E}">
        <p14:creationId xmlns:p14="http://schemas.microsoft.com/office/powerpoint/2010/main" val="5379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Date Validation</a:t>
            </a:r>
            <a:endParaRPr lang="en-US" dirty="0"/>
          </a:p>
        </p:txBody>
      </p:sp>
      <p:sp>
        <p:nvSpPr>
          <p:cNvPr id="3" name="Content Placeholder 2"/>
          <p:cNvSpPr>
            <a:spLocks noGrp="1"/>
          </p:cNvSpPr>
          <p:nvPr>
            <p:ph sz="quarter" idx="1"/>
          </p:nvPr>
        </p:nvSpPr>
        <p:spPr>
          <a:xfrm>
            <a:off x="381000" y="688848"/>
            <a:ext cx="7924800" cy="5864352"/>
          </a:xfrm>
        </p:spPr>
        <p:txBody>
          <a:bodyPr>
            <a:normAutofit fontScale="47500" lnSpcReduction="20000"/>
          </a:bodyPr>
          <a:lstStyle/>
          <a:p>
            <a:r>
              <a:rPr lang="en-US" dirty="0" smtClean="0"/>
              <a:t>&lt;html&gt;&lt;body&gt; </a:t>
            </a:r>
          </a:p>
          <a:p>
            <a:r>
              <a:rPr lang="en-US" dirty="0" smtClean="0"/>
              <a:t>&lt;script type="text/</a:t>
            </a:r>
            <a:r>
              <a:rPr lang="en-US" dirty="0" err="1" smtClean="0"/>
              <a:t>javascript</a:t>
            </a:r>
            <a:r>
              <a:rPr lang="en-US" dirty="0" smtClean="0"/>
              <a:t>"&gt; </a:t>
            </a:r>
          </a:p>
          <a:p>
            <a:r>
              <a:rPr lang="en-US" dirty="0" smtClean="0"/>
              <a:t>function </a:t>
            </a:r>
            <a:r>
              <a:rPr lang="en-US" dirty="0" err="1" smtClean="0"/>
              <a:t>validateEmail</a:t>
            </a:r>
            <a:r>
              <a:rPr lang="en-US" dirty="0" smtClean="0"/>
              <a:t>() </a:t>
            </a:r>
          </a:p>
          <a:p>
            <a:r>
              <a:rPr lang="en-US" dirty="0" smtClean="0"/>
              <a:t>{ </a:t>
            </a:r>
          </a:p>
          <a:p>
            <a:r>
              <a:rPr lang="en-US" dirty="0" err="1" smtClean="0"/>
              <a:t>var</a:t>
            </a:r>
            <a:r>
              <a:rPr lang="en-US" dirty="0" smtClean="0"/>
              <a:t> </a:t>
            </a:r>
            <a:r>
              <a:rPr lang="en-US" dirty="0" err="1" smtClean="0"/>
              <a:t>emailID</a:t>
            </a:r>
            <a:r>
              <a:rPr lang="en-US" dirty="0" smtClean="0"/>
              <a:t> = </a:t>
            </a:r>
            <a:r>
              <a:rPr lang="en-US" dirty="0" err="1" smtClean="0"/>
              <a:t>document.myForm.EMail.value</a:t>
            </a:r>
            <a:r>
              <a:rPr lang="en-US" dirty="0" smtClean="0"/>
              <a:t>; </a:t>
            </a:r>
          </a:p>
          <a:p>
            <a:r>
              <a:rPr lang="en-US" dirty="0" err="1" smtClean="0"/>
              <a:t>atpos</a:t>
            </a:r>
            <a:r>
              <a:rPr lang="en-US" dirty="0" smtClean="0"/>
              <a:t> = </a:t>
            </a:r>
            <a:r>
              <a:rPr lang="en-US" dirty="0" err="1" smtClean="0"/>
              <a:t>emailID.indexOf</a:t>
            </a:r>
            <a:r>
              <a:rPr lang="en-US" dirty="0" smtClean="0"/>
              <a:t>("@"); </a:t>
            </a:r>
          </a:p>
          <a:p>
            <a:r>
              <a:rPr lang="en-US" dirty="0" err="1" smtClean="0"/>
              <a:t>dotpos</a:t>
            </a:r>
            <a:r>
              <a:rPr lang="en-US" dirty="0" smtClean="0"/>
              <a:t> = </a:t>
            </a:r>
            <a:r>
              <a:rPr lang="en-US" dirty="0" err="1" smtClean="0"/>
              <a:t>emailID.lastIndexOf</a:t>
            </a:r>
            <a:r>
              <a:rPr lang="en-US" dirty="0" smtClean="0"/>
              <a:t>("."); </a:t>
            </a:r>
          </a:p>
          <a:p>
            <a:r>
              <a:rPr lang="en-US" dirty="0" smtClean="0"/>
              <a:t>if (</a:t>
            </a:r>
            <a:r>
              <a:rPr lang="en-US" dirty="0" err="1" smtClean="0"/>
              <a:t>atpos</a:t>
            </a:r>
            <a:r>
              <a:rPr lang="en-US" dirty="0" smtClean="0"/>
              <a:t> &lt; 1 || ( </a:t>
            </a:r>
            <a:r>
              <a:rPr lang="en-US" dirty="0" err="1" smtClean="0"/>
              <a:t>dotpos</a:t>
            </a:r>
            <a:r>
              <a:rPr lang="en-US" dirty="0" smtClean="0"/>
              <a:t> - </a:t>
            </a:r>
            <a:r>
              <a:rPr lang="en-US" dirty="0" err="1" smtClean="0"/>
              <a:t>atpos</a:t>
            </a:r>
            <a:r>
              <a:rPr lang="en-US" dirty="0" smtClean="0"/>
              <a:t> &lt; 2 )) </a:t>
            </a:r>
          </a:p>
          <a:p>
            <a:r>
              <a:rPr lang="en-US" dirty="0" smtClean="0"/>
              <a:t>{ </a:t>
            </a:r>
          </a:p>
          <a:p>
            <a:r>
              <a:rPr lang="en-US" dirty="0" smtClean="0"/>
              <a:t>alert("Please enter correct email ID")  </a:t>
            </a:r>
          </a:p>
          <a:p>
            <a:r>
              <a:rPr lang="en-US" dirty="0" smtClean="0"/>
              <a:t>return false; </a:t>
            </a:r>
          </a:p>
          <a:p>
            <a:r>
              <a:rPr lang="en-US" dirty="0" smtClean="0"/>
              <a:t>} </a:t>
            </a:r>
          </a:p>
          <a:p>
            <a:r>
              <a:rPr lang="en-US" dirty="0" smtClean="0"/>
              <a:t>return( true ); </a:t>
            </a:r>
          </a:p>
          <a:p>
            <a:r>
              <a:rPr lang="en-US" dirty="0" smtClean="0"/>
              <a:t>} </a:t>
            </a:r>
          </a:p>
          <a:p>
            <a:r>
              <a:rPr lang="en-US" dirty="0" smtClean="0"/>
              <a:t>&lt;/script&gt;  </a:t>
            </a:r>
          </a:p>
          <a:p>
            <a:r>
              <a:rPr lang="en-US" dirty="0" smtClean="0"/>
              <a:t>&lt;form action="/</a:t>
            </a:r>
            <a:r>
              <a:rPr lang="en-US" dirty="0" err="1" smtClean="0"/>
              <a:t>cgi</a:t>
            </a:r>
            <a:r>
              <a:rPr lang="en-US" dirty="0" smtClean="0"/>
              <a:t>-bin/test.cgi" name="</a:t>
            </a:r>
            <a:r>
              <a:rPr lang="en-US" dirty="0" err="1" smtClean="0"/>
              <a:t>myForm</a:t>
            </a:r>
            <a:r>
              <a:rPr lang="en-US" dirty="0" smtClean="0"/>
              <a:t>"     </a:t>
            </a:r>
            <a:r>
              <a:rPr lang="en-US" dirty="0" err="1" smtClean="0"/>
              <a:t>onsubmit</a:t>
            </a:r>
            <a:r>
              <a:rPr lang="en-US" dirty="0" smtClean="0"/>
              <a:t>="return </a:t>
            </a:r>
            <a:r>
              <a:rPr lang="en-US" dirty="0" err="1" smtClean="0"/>
              <a:t>validateEmail</a:t>
            </a:r>
            <a:r>
              <a:rPr lang="en-US" dirty="0" smtClean="0"/>
              <a:t>()"&gt;</a:t>
            </a:r>
          </a:p>
          <a:p>
            <a:r>
              <a:rPr lang="en-US" dirty="0" smtClean="0"/>
              <a:t>&lt;table </a:t>
            </a:r>
            <a:r>
              <a:rPr lang="en-US" dirty="0" err="1" smtClean="0"/>
              <a:t>cellspacing</a:t>
            </a:r>
            <a:r>
              <a:rPr lang="en-US" dirty="0" smtClean="0"/>
              <a:t>="2" </a:t>
            </a:r>
            <a:r>
              <a:rPr lang="en-US" dirty="0" err="1" smtClean="0"/>
              <a:t>cellpadding</a:t>
            </a:r>
            <a:r>
              <a:rPr lang="en-US" dirty="0" smtClean="0"/>
              <a:t>="2" border="1"&gt;</a:t>
            </a:r>
          </a:p>
          <a:p>
            <a:r>
              <a:rPr lang="en-US" dirty="0" smtClean="0"/>
              <a:t>&lt;td align="right"&gt;Email&lt;/td&gt;</a:t>
            </a:r>
          </a:p>
          <a:p>
            <a:r>
              <a:rPr lang="en-US" dirty="0" smtClean="0"/>
              <a:t>&lt;td&gt;&lt;input type="text" name="Email" /&gt;&lt;/td&gt;</a:t>
            </a:r>
          </a:p>
          <a:p>
            <a:r>
              <a:rPr lang="en-US" dirty="0" smtClean="0"/>
              <a:t>&lt;/</a:t>
            </a:r>
            <a:r>
              <a:rPr lang="en-US" dirty="0" err="1" smtClean="0"/>
              <a:t>tr</a:t>
            </a:r>
            <a:r>
              <a:rPr lang="en-US" dirty="0" smtClean="0"/>
              <a:t>&gt;</a:t>
            </a:r>
          </a:p>
          <a:p>
            <a:r>
              <a:rPr lang="en-US" dirty="0" smtClean="0"/>
              <a:t>&lt;</a:t>
            </a:r>
            <a:r>
              <a:rPr lang="en-US" dirty="0" err="1" smtClean="0"/>
              <a:t>tr</a:t>
            </a:r>
            <a:r>
              <a:rPr lang="en-US" dirty="0" smtClean="0"/>
              <a:t>&gt;</a:t>
            </a:r>
          </a:p>
          <a:p>
            <a:r>
              <a:rPr lang="en-US" dirty="0" smtClean="0"/>
              <a:t>&lt;td align="right"&gt;&lt;/td&gt;</a:t>
            </a:r>
          </a:p>
          <a:p>
            <a:r>
              <a:rPr lang="en-US" dirty="0" smtClean="0"/>
              <a:t>&lt;td&gt;&lt;input type="submit" value="Submit" /&gt;&lt;/td&gt;</a:t>
            </a:r>
          </a:p>
          <a:p>
            <a:r>
              <a:rPr lang="en-US" dirty="0" smtClean="0"/>
              <a:t>&lt;/</a:t>
            </a:r>
            <a:r>
              <a:rPr lang="en-US" dirty="0" err="1" smtClean="0"/>
              <a:t>tr</a:t>
            </a:r>
            <a:r>
              <a:rPr lang="en-US" dirty="0" smtClean="0"/>
              <a:t>&gt;</a:t>
            </a:r>
          </a:p>
          <a:p>
            <a:r>
              <a:rPr lang="en-US" dirty="0" smtClean="0"/>
              <a:t>&lt;/table&gt; &lt;/form&gt;&lt;/body&gt; &lt;/html&gt;</a:t>
            </a:r>
            <a:endParaRPr lang="en-US" dirty="0"/>
          </a:p>
        </p:txBody>
      </p:sp>
    </p:spTree>
    <p:extLst>
      <p:ext uri="{BB962C8B-B14F-4D97-AF65-F5344CB8AC3E}">
        <p14:creationId xmlns:p14="http://schemas.microsoft.com/office/powerpoint/2010/main" val="4489280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Regular Expressions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31894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lstStyle/>
          <a:p>
            <a:endParaRPr lang="en-US" dirty="0"/>
          </a:p>
          <a:p>
            <a:pPr marL="0" indent="0">
              <a:buNone/>
            </a:pPr>
            <a:r>
              <a:rPr lang="en-US" dirty="0" smtClean="0"/>
              <a:t>Find name of all the students starting with ‘a’</a:t>
            </a:r>
          </a:p>
          <a:p>
            <a:r>
              <a:rPr lang="en-US" dirty="0" smtClean="0"/>
              <a:t>A+</a:t>
            </a:r>
            <a:endParaRPr lang="en-US" dirty="0"/>
          </a:p>
        </p:txBody>
      </p:sp>
    </p:spTree>
    <p:extLst>
      <p:ext uri="{BB962C8B-B14F-4D97-AF65-F5344CB8AC3E}">
        <p14:creationId xmlns:p14="http://schemas.microsoft.com/office/powerpoint/2010/main" val="2157277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Variables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8297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Brackets</a:t>
            </a:r>
            <a:endParaRPr lang="en-US" dirty="0"/>
          </a:p>
        </p:txBody>
      </p:sp>
      <p:sp>
        <p:nvSpPr>
          <p:cNvPr id="3" name="Content Placeholder 2"/>
          <p:cNvSpPr>
            <a:spLocks noGrp="1"/>
          </p:cNvSpPr>
          <p:nvPr>
            <p:ph sz="quarter" idx="1"/>
          </p:nvPr>
        </p:nvSpPr>
        <p:spPr/>
        <p:txBody>
          <a:bodyPr/>
          <a:lstStyle/>
          <a:p>
            <a:endParaRPr lang="en-US" dirty="0"/>
          </a:p>
        </p:txBody>
      </p:sp>
      <p:grpSp>
        <p:nvGrpSpPr>
          <p:cNvPr id="4" name="Group 3"/>
          <p:cNvGrpSpPr/>
          <p:nvPr/>
        </p:nvGrpSpPr>
        <p:grpSpPr>
          <a:xfrm>
            <a:off x="990600" y="2286001"/>
            <a:ext cx="6469063" cy="3886200"/>
            <a:chOff x="1682750" y="2903537"/>
            <a:chExt cx="5776913" cy="3268663"/>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2903537"/>
              <a:ext cx="5776913"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305300"/>
              <a:ext cx="5715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1293633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a:t>
            </a:r>
          </a:p>
        </p:txBody>
      </p:sp>
      <p:sp>
        <p:nvSpPr>
          <p:cNvPr id="3" name="Content Placeholder 2"/>
          <p:cNvSpPr>
            <a:spLocks noGrp="1"/>
          </p:cNvSpPr>
          <p:nvPr>
            <p:ph sz="quarter"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14488"/>
            <a:ext cx="7162800" cy="448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92228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Metacharacters</a:t>
            </a:r>
            <a:endParaRPr lang="en-US" dirty="0"/>
          </a:p>
        </p:txBody>
      </p:sp>
      <p:grpSp>
        <p:nvGrpSpPr>
          <p:cNvPr id="5" name="Group 4"/>
          <p:cNvGrpSpPr/>
          <p:nvPr/>
        </p:nvGrpSpPr>
        <p:grpSpPr>
          <a:xfrm>
            <a:off x="533400" y="1565275"/>
            <a:ext cx="7315200" cy="4530725"/>
            <a:chOff x="533400" y="1565275"/>
            <a:chExt cx="7315200" cy="4530725"/>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5275"/>
              <a:ext cx="73152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4495800"/>
              <a:ext cx="5257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74105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Metacharacters</a:t>
            </a:r>
            <a:endParaRPr lang="en-US" dirty="0"/>
          </a:p>
        </p:txBody>
      </p:sp>
      <p:grpSp>
        <p:nvGrpSpPr>
          <p:cNvPr id="5" name="Group 4"/>
          <p:cNvGrpSpPr/>
          <p:nvPr/>
        </p:nvGrpSpPr>
        <p:grpSpPr>
          <a:xfrm>
            <a:off x="533400" y="1565275"/>
            <a:ext cx="7315200" cy="4530725"/>
            <a:chOff x="533400" y="1565275"/>
            <a:chExt cx="7315200" cy="4530725"/>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65275"/>
              <a:ext cx="73152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4495800"/>
              <a:ext cx="52578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16292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Q: check that name can have only numeric values.</a:t>
            </a:r>
            <a:endParaRPr lang="en-US" dirty="0"/>
          </a:p>
        </p:txBody>
      </p:sp>
    </p:spTree>
    <p:extLst>
      <p:ext uri="{BB962C8B-B14F-4D97-AF65-F5344CB8AC3E}">
        <p14:creationId xmlns:p14="http://schemas.microsoft.com/office/powerpoint/2010/main" val="22005619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1162"/>
          </a:xfrm>
        </p:spPr>
        <p:txBody>
          <a:bodyPr>
            <a:normAutofit fontScale="90000"/>
          </a:bodyPr>
          <a:lstStyle/>
          <a:p>
            <a:r>
              <a:rPr lang="en-US" dirty="0" smtClean="0"/>
              <a:t>Example 6</a:t>
            </a:r>
            <a:endParaRPr lang="en-US" dirty="0"/>
          </a:p>
        </p:txBody>
      </p:sp>
      <p:sp>
        <p:nvSpPr>
          <p:cNvPr id="3" name="Content Placeholder 2"/>
          <p:cNvSpPr>
            <a:spLocks noGrp="1"/>
          </p:cNvSpPr>
          <p:nvPr>
            <p:ph sz="quarter" idx="1"/>
          </p:nvPr>
        </p:nvSpPr>
        <p:spPr>
          <a:xfrm>
            <a:off x="457200" y="838200"/>
            <a:ext cx="8153400" cy="5943600"/>
          </a:xfrm>
        </p:spPr>
        <p:txBody>
          <a:bodyPr>
            <a:normAutofit fontScale="55000" lnSpcReduction="20000"/>
          </a:bodyPr>
          <a:lstStyle/>
          <a:p>
            <a:pPr>
              <a:buFont typeface="Arial" pitchFamily="34" charset="0"/>
              <a:buChar char="•"/>
            </a:pPr>
            <a:r>
              <a:rPr lang="en-US" dirty="0"/>
              <a:t>&lt;html&gt;</a:t>
            </a:r>
          </a:p>
          <a:p>
            <a:pPr>
              <a:buFont typeface="Arial" pitchFamily="34" charset="0"/>
              <a:buChar char="•"/>
            </a:pPr>
            <a:r>
              <a:rPr lang="en-US" dirty="0"/>
              <a:t>&lt;head&gt; &lt;title&gt;hello&lt;/title&gt;</a:t>
            </a:r>
          </a:p>
          <a:p>
            <a:pPr>
              <a:buFont typeface="Arial" pitchFamily="34" charset="0"/>
              <a:buChar char="•"/>
            </a:pPr>
            <a:r>
              <a:rPr lang="en-US" dirty="0"/>
              <a:t>&lt;script&gt;</a:t>
            </a:r>
          </a:p>
          <a:p>
            <a:pPr>
              <a:buFont typeface="Arial" pitchFamily="34" charset="0"/>
              <a:buChar char="•"/>
            </a:pPr>
            <a:r>
              <a:rPr lang="en-US" dirty="0" err="1"/>
              <a:t>var</a:t>
            </a:r>
            <a:r>
              <a:rPr lang="en-US" dirty="0"/>
              <a:t> </a:t>
            </a:r>
            <a:r>
              <a:rPr lang="en-US" dirty="0" err="1"/>
              <a:t>ck_name</a:t>
            </a:r>
            <a:r>
              <a:rPr lang="en-US" dirty="0"/>
              <a:t> ="[a-Z]+"</a:t>
            </a:r>
          </a:p>
          <a:p>
            <a:pPr>
              <a:buFont typeface="Arial" pitchFamily="34" charset="0"/>
              <a:buChar char="•"/>
            </a:pPr>
            <a:r>
              <a:rPr lang="en-US" dirty="0"/>
              <a:t>function validate()</a:t>
            </a:r>
          </a:p>
          <a:p>
            <a:pPr>
              <a:buFont typeface="Arial" pitchFamily="34" charset="0"/>
              <a:buChar char="•"/>
            </a:pPr>
            <a:r>
              <a:rPr lang="en-US" dirty="0"/>
              <a:t>{</a:t>
            </a:r>
          </a:p>
          <a:p>
            <a:pPr>
              <a:buFont typeface="Arial" pitchFamily="34" charset="0"/>
              <a:buChar char="•"/>
            </a:pPr>
            <a:r>
              <a:rPr lang="en-US" dirty="0" err="1"/>
              <a:t>var</a:t>
            </a:r>
            <a:r>
              <a:rPr lang="en-US" dirty="0"/>
              <a:t> name1 = </a:t>
            </a:r>
            <a:r>
              <a:rPr lang="en-US" dirty="0" err="1"/>
              <a:t>document.myform.name.value</a:t>
            </a:r>
            <a:r>
              <a:rPr lang="en-US" dirty="0"/>
              <a:t>;</a:t>
            </a:r>
          </a:p>
          <a:p>
            <a:pPr>
              <a:buFont typeface="Arial" pitchFamily="34" charset="0"/>
              <a:buChar char="•"/>
            </a:pPr>
            <a:r>
              <a:rPr lang="en-US" dirty="0" err="1"/>
              <a:t>var</a:t>
            </a:r>
            <a:r>
              <a:rPr lang="en-US" dirty="0"/>
              <a:t> a=</a:t>
            </a:r>
            <a:r>
              <a:rPr lang="en-US" dirty="0" err="1"/>
              <a:t>ck_name.match</a:t>
            </a:r>
            <a:r>
              <a:rPr lang="en-US" dirty="0"/>
              <a:t>(name1);</a:t>
            </a:r>
          </a:p>
          <a:p>
            <a:pPr>
              <a:buFont typeface="Arial" pitchFamily="34" charset="0"/>
              <a:buChar char="•"/>
            </a:pPr>
            <a:r>
              <a:rPr lang="en-US" dirty="0" err="1"/>
              <a:t>document.write</a:t>
            </a:r>
            <a:r>
              <a:rPr lang="en-US" dirty="0"/>
              <a:t>("name="+ name1+"  a="+a);</a:t>
            </a:r>
          </a:p>
          <a:p>
            <a:pPr>
              <a:buFont typeface="Arial" pitchFamily="34" charset="0"/>
              <a:buChar char="•"/>
            </a:pPr>
            <a:r>
              <a:rPr lang="en-US" dirty="0"/>
              <a:t>if(!</a:t>
            </a:r>
            <a:r>
              <a:rPr lang="en-US" dirty="0" err="1"/>
              <a:t>ck_name.match</a:t>
            </a:r>
            <a:r>
              <a:rPr lang="en-US" dirty="0"/>
              <a:t>(name1))</a:t>
            </a:r>
          </a:p>
          <a:p>
            <a:pPr>
              <a:buFont typeface="Arial" pitchFamily="34" charset="0"/>
              <a:buChar char="•"/>
            </a:pPr>
            <a:r>
              <a:rPr lang="en-US" dirty="0"/>
              <a:t>{</a:t>
            </a:r>
          </a:p>
          <a:p>
            <a:pPr>
              <a:buFont typeface="Arial" pitchFamily="34" charset="0"/>
              <a:buChar char="•"/>
            </a:pPr>
            <a:r>
              <a:rPr lang="en-US" dirty="0"/>
              <a:t>alert("Not valid");</a:t>
            </a:r>
          </a:p>
          <a:p>
            <a:pPr>
              <a:buFont typeface="Arial" pitchFamily="34" charset="0"/>
              <a:buChar char="•"/>
            </a:pPr>
            <a:r>
              <a:rPr lang="en-US" dirty="0"/>
              <a:t>return false;</a:t>
            </a:r>
          </a:p>
          <a:p>
            <a:pPr>
              <a:buFont typeface="Arial" pitchFamily="34" charset="0"/>
              <a:buChar char="•"/>
            </a:pPr>
            <a:r>
              <a:rPr lang="en-US" dirty="0"/>
              <a:t>}</a:t>
            </a:r>
          </a:p>
          <a:p>
            <a:pPr>
              <a:buFont typeface="Arial" pitchFamily="34" charset="0"/>
              <a:buChar char="•"/>
            </a:pPr>
            <a:r>
              <a:rPr lang="en-US" dirty="0"/>
              <a:t>}</a:t>
            </a:r>
          </a:p>
          <a:p>
            <a:pPr>
              <a:buFont typeface="Arial" pitchFamily="34" charset="0"/>
              <a:buChar char="•"/>
            </a:pPr>
            <a:r>
              <a:rPr lang="en-US" dirty="0"/>
              <a:t>&lt;/script&gt;</a:t>
            </a:r>
          </a:p>
          <a:p>
            <a:pPr>
              <a:buFont typeface="Arial" pitchFamily="34" charset="0"/>
              <a:buChar char="•"/>
            </a:pPr>
            <a:r>
              <a:rPr lang="en-US" dirty="0"/>
              <a:t>&lt;/head&gt;</a:t>
            </a:r>
          </a:p>
          <a:p>
            <a:pPr>
              <a:buFont typeface="Arial" pitchFamily="34" charset="0"/>
              <a:buChar char="•"/>
            </a:pPr>
            <a:r>
              <a:rPr lang="en-US" dirty="0"/>
              <a:t>&lt;body&gt;</a:t>
            </a:r>
          </a:p>
          <a:p>
            <a:pPr>
              <a:buFont typeface="Arial" pitchFamily="34" charset="0"/>
              <a:buChar char="•"/>
            </a:pPr>
            <a:r>
              <a:rPr lang="en-US" dirty="0"/>
              <a:t>&lt;form action = "/a.asp" name = "</a:t>
            </a:r>
            <a:r>
              <a:rPr lang="en-US" dirty="0" err="1"/>
              <a:t>myform</a:t>
            </a:r>
            <a:r>
              <a:rPr lang="en-US" dirty="0"/>
              <a:t>" </a:t>
            </a:r>
            <a:r>
              <a:rPr lang="en-US" dirty="0" err="1"/>
              <a:t>onsubmit</a:t>
            </a:r>
            <a:r>
              <a:rPr lang="en-US" dirty="0"/>
              <a:t> = "return(validate())"&gt;</a:t>
            </a:r>
          </a:p>
          <a:p>
            <a:pPr>
              <a:buFont typeface="Arial" pitchFamily="34" charset="0"/>
              <a:buChar char="•"/>
            </a:pPr>
            <a:r>
              <a:rPr lang="en-US" dirty="0"/>
              <a:t>Name&lt;input type = "text" name= "name"&gt;&lt;</a:t>
            </a:r>
            <a:r>
              <a:rPr lang="en-US" dirty="0" err="1"/>
              <a:t>br</a:t>
            </a:r>
            <a:r>
              <a:rPr lang="en-US" dirty="0"/>
              <a:t>&gt;</a:t>
            </a:r>
          </a:p>
          <a:p>
            <a:pPr>
              <a:buFont typeface="Arial" pitchFamily="34" charset="0"/>
              <a:buChar char="•"/>
            </a:pPr>
            <a:r>
              <a:rPr lang="en-US" dirty="0"/>
              <a:t>&lt;input type="submit" value ="submit" &gt;</a:t>
            </a:r>
          </a:p>
          <a:p>
            <a:pPr>
              <a:buFont typeface="Arial" pitchFamily="34" charset="0"/>
              <a:buChar char="•"/>
            </a:pPr>
            <a:r>
              <a:rPr lang="en-US" dirty="0"/>
              <a:t>&lt;/body&gt;</a:t>
            </a:r>
          </a:p>
          <a:p>
            <a:pPr>
              <a:buFont typeface="Arial" pitchFamily="34" charset="0"/>
              <a:buChar char="•"/>
            </a:pPr>
            <a:r>
              <a:rPr lang="en-US" dirty="0"/>
              <a:t>&lt;/html&gt;</a:t>
            </a:r>
          </a:p>
        </p:txBody>
      </p:sp>
    </p:spTree>
    <p:extLst>
      <p:ext uri="{BB962C8B-B14F-4D97-AF65-F5344CB8AC3E}">
        <p14:creationId xmlns:p14="http://schemas.microsoft.com/office/powerpoint/2010/main" val="222200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219200"/>
            <a:ext cx="7391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004714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Objects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615117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Objects</a:t>
            </a:r>
            <a:endParaRPr lang="en-US" dirty="0"/>
          </a:p>
        </p:txBody>
      </p:sp>
      <p:sp>
        <p:nvSpPr>
          <p:cNvPr id="3" name="Content Placeholder 2"/>
          <p:cNvSpPr>
            <a:spLocks noGrp="1"/>
          </p:cNvSpPr>
          <p:nvPr>
            <p:ph sz="quarter" idx="1"/>
          </p:nvPr>
        </p:nvSpPr>
        <p:spPr/>
        <p:txBody>
          <a:bodyPr/>
          <a:lstStyle/>
          <a:p>
            <a:r>
              <a:rPr lang="en-US" dirty="0"/>
              <a:t>JavaScript is an Object Oriented Programming (OOP) language. </a:t>
            </a:r>
            <a:endParaRPr lang="en-US" dirty="0" smtClean="0"/>
          </a:p>
          <a:p>
            <a:endParaRPr lang="en-US" dirty="0" smtClean="0"/>
          </a:p>
          <a:p>
            <a:r>
              <a:rPr lang="en-US" dirty="0" smtClean="0"/>
              <a:t>Objects  </a:t>
            </a:r>
            <a:r>
              <a:rPr lang="en-US" dirty="0"/>
              <a:t>are  composed  of  </a:t>
            </a:r>
            <a:r>
              <a:rPr lang="en-US" dirty="0" smtClean="0"/>
              <a:t>attributes</a:t>
            </a:r>
            <a:r>
              <a:rPr lang="en-US" dirty="0"/>
              <a:t> </a:t>
            </a:r>
          </a:p>
          <a:p>
            <a:pPr lvl="1"/>
            <a:r>
              <a:rPr lang="en-US" dirty="0"/>
              <a:t>Object  properties  can  be  any  of  the  three  </a:t>
            </a:r>
            <a:r>
              <a:rPr lang="en-US" b="1" dirty="0"/>
              <a:t>primitive  data  types</a:t>
            </a:r>
            <a:r>
              <a:rPr lang="en-US" dirty="0"/>
              <a:t>,  or  any  of  the </a:t>
            </a:r>
            <a:r>
              <a:rPr lang="en-US" b="1" dirty="0" smtClean="0"/>
              <a:t>abstract  </a:t>
            </a:r>
            <a:r>
              <a:rPr lang="en-US" dirty="0"/>
              <a:t>data  types,  such  as  another  object</a:t>
            </a:r>
            <a:r>
              <a:rPr lang="en-US" dirty="0" smtClean="0"/>
              <a:t>.</a:t>
            </a:r>
          </a:p>
          <a:p>
            <a:endParaRPr lang="en-US" dirty="0" smtClean="0"/>
          </a:p>
          <a:p>
            <a:r>
              <a:rPr lang="en-US" dirty="0" smtClean="0"/>
              <a:t>Object Methods</a:t>
            </a:r>
          </a:p>
          <a:p>
            <a:pPr lvl="1"/>
            <a:r>
              <a:rPr lang="en-US" dirty="0"/>
              <a:t>Methods are the functions that let the object do something or let something be </a:t>
            </a:r>
            <a:r>
              <a:rPr lang="en-US" dirty="0" smtClean="0"/>
              <a:t> done </a:t>
            </a:r>
            <a:r>
              <a:rPr lang="en-US" dirty="0"/>
              <a:t>to it.</a:t>
            </a:r>
          </a:p>
        </p:txBody>
      </p:sp>
    </p:spTree>
    <p:extLst>
      <p:ext uri="{BB962C8B-B14F-4D97-AF65-F5344CB8AC3E}">
        <p14:creationId xmlns:p14="http://schemas.microsoft.com/office/powerpoint/2010/main" val="198959937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371600"/>
            <a:ext cx="7467600" cy="4873752"/>
          </a:xfrm>
        </p:spPr>
        <p:txBody>
          <a:bodyPr/>
          <a:lstStyle/>
          <a:p>
            <a:r>
              <a:rPr lang="en-US" dirty="0" smtClean="0"/>
              <a:t>Example</a:t>
            </a:r>
          </a:p>
          <a:p>
            <a:endParaRPr lang="en-US" b="1" dirty="0" smtClean="0"/>
          </a:p>
          <a:p>
            <a:r>
              <a:rPr lang="en-US" b="1" dirty="0" smtClean="0">
                <a:solidFill>
                  <a:srgbClr val="FF0000"/>
                </a:solidFill>
              </a:rPr>
              <a:t>Attribute</a:t>
            </a:r>
          </a:p>
          <a:p>
            <a:r>
              <a:rPr lang="en-US" b="1" dirty="0" err="1" smtClean="0">
                <a:solidFill>
                  <a:srgbClr val="FF0000"/>
                </a:solidFill>
              </a:rPr>
              <a:t>var</a:t>
            </a:r>
            <a:r>
              <a:rPr lang="en-US" b="1" dirty="0" smtClean="0">
                <a:solidFill>
                  <a:srgbClr val="FF0000"/>
                </a:solidFill>
              </a:rPr>
              <a:t> </a:t>
            </a:r>
            <a:r>
              <a:rPr lang="en-US" b="1" dirty="0" err="1" smtClean="0">
                <a:solidFill>
                  <a:srgbClr val="FF0000"/>
                </a:solidFill>
              </a:rPr>
              <a:t>str</a:t>
            </a:r>
            <a:r>
              <a:rPr lang="en-US" b="1" dirty="0" smtClean="0">
                <a:solidFill>
                  <a:srgbClr val="FF0000"/>
                </a:solidFill>
              </a:rPr>
              <a:t> </a:t>
            </a:r>
            <a:r>
              <a:rPr lang="en-US" b="1" dirty="0">
                <a:solidFill>
                  <a:srgbClr val="FF0000"/>
                </a:solidFill>
              </a:rPr>
              <a:t>= </a:t>
            </a:r>
            <a:r>
              <a:rPr lang="en-US" b="1" dirty="0" err="1">
                <a:solidFill>
                  <a:srgbClr val="FF0000"/>
                </a:solidFill>
              </a:rPr>
              <a:t>document.title</a:t>
            </a:r>
            <a:r>
              <a:rPr lang="en-US" b="1" dirty="0" smtClean="0">
                <a:solidFill>
                  <a:srgbClr val="FF0000"/>
                </a:solidFill>
              </a:rPr>
              <a:t>;</a:t>
            </a:r>
          </a:p>
          <a:p>
            <a:endParaRPr lang="en-US" b="1" dirty="0"/>
          </a:p>
          <a:p>
            <a:endParaRPr lang="en-US" b="1" dirty="0" smtClean="0"/>
          </a:p>
          <a:p>
            <a:r>
              <a:rPr lang="en-US" b="1" dirty="0" smtClean="0">
                <a:solidFill>
                  <a:srgbClr val="FFC000"/>
                </a:solidFill>
              </a:rPr>
              <a:t>Method</a:t>
            </a:r>
          </a:p>
          <a:p>
            <a:r>
              <a:rPr lang="en-US" b="1" dirty="0" err="1" smtClean="0">
                <a:solidFill>
                  <a:srgbClr val="FFC000"/>
                </a:solidFill>
              </a:rPr>
              <a:t>document.write</a:t>
            </a:r>
            <a:r>
              <a:rPr lang="en-US" b="1" dirty="0" smtClean="0">
                <a:solidFill>
                  <a:srgbClr val="FFC000"/>
                </a:solidFill>
              </a:rPr>
              <a:t> </a:t>
            </a:r>
            <a:r>
              <a:rPr lang="en-US" b="1" dirty="0">
                <a:solidFill>
                  <a:srgbClr val="FFC000"/>
                </a:solidFill>
              </a:rPr>
              <a:t>("This is test");</a:t>
            </a:r>
          </a:p>
        </p:txBody>
      </p:sp>
    </p:spTree>
    <p:extLst>
      <p:ext uri="{BB962C8B-B14F-4D97-AF65-F5344CB8AC3E}">
        <p14:creationId xmlns:p14="http://schemas.microsoft.com/office/powerpoint/2010/main" val="3490629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n-US" smtClean="0"/>
              <a:t>Some variable names</a:t>
            </a:r>
          </a:p>
        </p:txBody>
      </p:sp>
      <p:sp>
        <p:nvSpPr>
          <p:cNvPr id="443396" name="Text Box 1028"/>
          <p:cNvSpPr txBox="1">
            <a:spLocks noChangeArrowheads="1"/>
          </p:cNvSpPr>
          <p:nvPr/>
        </p:nvSpPr>
        <p:spPr bwMode="auto">
          <a:xfrm>
            <a:off x="1066800" y="1752601"/>
            <a:ext cx="3429000" cy="4894263"/>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1my_example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_my_variable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My_variable_example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~my_variable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myVariableExample</a:t>
            </a:r>
          </a:p>
        </p:txBody>
      </p:sp>
      <p:grpSp>
        <p:nvGrpSpPr>
          <p:cNvPr id="2" name="Group 1036"/>
          <p:cNvGrpSpPr>
            <a:grpSpLocks/>
          </p:cNvGrpSpPr>
          <p:nvPr/>
        </p:nvGrpSpPr>
        <p:grpSpPr bwMode="auto">
          <a:xfrm>
            <a:off x="2971800" y="1919288"/>
            <a:ext cx="4168775" cy="4405312"/>
            <a:chOff x="1872" y="1209"/>
            <a:chExt cx="2626" cy="2775"/>
          </a:xfrm>
        </p:grpSpPr>
        <p:sp>
          <p:nvSpPr>
            <p:cNvPr id="22541" name="Text Box 1029"/>
            <p:cNvSpPr txBox="1">
              <a:spLocks noChangeArrowheads="1"/>
            </p:cNvSpPr>
            <p:nvPr/>
          </p:nvSpPr>
          <p:spPr bwMode="auto">
            <a:xfrm>
              <a:off x="3826" y="1209"/>
              <a:ext cx="6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a:solidFill>
                    <a:srgbClr val="FFFF00"/>
                  </a:solidFill>
                </a:rPr>
                <a:t>Legal</a:t>
              </a:r>
            </a:p>
          </p:txBody>
        </p:sp>
        <p:sp>
          <p:nvSpPr>
            <p:cNvPr id="22542" name="Line 1031"/>
            <p:cNvSpPr>
              <a:spLocks noChangeShapeType="1"/>
            </p:cNvSpPr>
            <p:nvPr/>
          </p:nvSpPr>
          <p:spPr bwMode="auto">
            <a:xfrm flipH="1" flipV="1">
              <a:off x="1872" y="1248"/>
              <a:ext cx="1968" cy="144"/>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3" name="Line 1032"/>
            <p:cNvSpPr>
              <a:spLocks noChangeShapeType="1"/>
            </p:cNvSpPr>
            <p:nvPr/>
          </p:nvSpPr>
          <p:spPr bwMode="auto">
            <a:xfrm flipH="1">
              <a:off x="1968" y="1440"/>
              <a:ext cx="1872" cy="96"/>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4" name="Line 1033"/>
            <p:cNvSpPr>
              <a:spLocks noChangeShapeType="1"/>
            </p:cNvSpPr>
            <p:nvPr/>
          </p:nvSpPr>
          <p:spPr bwMode="auto">
            <a:xfrm flipH="1">
              <a:off x="2688" y="1488"/>
              <a:ext cx="1152" cy="1104"/>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5" name="Line 1034"/>
            <p:cNvSpPr>
              <a:spLocks noChangeShapeType="1"/>
            </p:cNvSpPr>
            <p:nvPr/>
          </p:nvSpPr>
          <p:spPr bwMode="auto">
            <a:xfrm flipH="1">
              <a:off x="2496" y="1488"/>
              <a:ext cx="1440" cy="2496"/>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6" name="Line 1035"/>
            <p:cNvSpPr>
              <a:spLocks noChangeShapeType="1"/>
            </p:cNvSpPr>
            <p:nvPr/>
          </p:nvSpPr>
          <p:spPr bwMode="auto">
            <a:xfrm flipH="1">
              <a:off x="1968" y="1440"/>
              <a:ext cx="1872" cy="624"/>
            </a:xfrm>
            <a:prstGeom prst="line">
              <a:avLst/>
            </a:prstGeom>
            <a:noFill/>
            <a:ln w="28575">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044"/>
          <p:cNvGrpSpPr>
            <a:grpSpLocks/>
          </p:cNvGrpSpPr>
          <p:nvPr/>
        </p:nvGrpSpPr>
        <p:grpSpPr bwMode="auto">
          <a:xfrm>
            <a:off x="3048001" y="2895600"/>
            <a:ext cx="4174161" cy="3048000"/>
            <a:chOff x="1920" y="1824"/>
            <a:chExt cx="2629" cy="1920"/>
          </a:xfrm>
        </p:grpSpPr>
        <p:sp>
          <p:nvSpPr>
            <p:cNvPr id="22534" name="Text Box 1030"/>
            <p:cNvSpPr txBox="1">
              <a:spLocks noChangeArrowheads="1"/>
            </p:cNvSpPr>
            <p:nvPr/>
          </p:nvSpPr>
          <p:spPr bwMode="auto">
            <a:xfrm>
              <a:off x="3840" y="3072"/>
              <a:ext cx="7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a:solidFill>
                    <a:srgbClr val="FF3300"/>
                  </a:solidFill>
                </a:rPr>
                <a:t>Illegal</a:t>
              </a:r>
            </a:p>
          </p:txBody>
        </p:sp>
        <p:sp>
          <p:nvSpPr>
            <p:cNvPr id="22535" name="Line 1037"/>
            <p:cNvSpPr>
              <a:spLocks noChangeShapeType="1"/>
            </p:cNvSpPr>
            <p:nvPr/>
          </p:nvSpPr>
          <p:spPr bwMode="auto">
            <a:xfrm flipH="1" flipV="1">
              <a:off x="1968" y="1824"/>
              <a:ext cx="1920" cy="1344"/>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Line 1038"/>
            <p:cNvSpPr>
              <a:spLocks noChangeShapeType="1"/>
            </p:cNvSpPr>
            <p:nvPr/>
          </p:nvSpPr>
          <p:spPr bwMode="auto">
            <a:xfrm flipH="1" flipV="1">
              <a:off x="2016" y="2400"/>
              <a:ext cx="1824" cy="81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7" name="Line 1039"/>
            <p:cNvSpPr>
              <a:spLocks noChangeShapeType="1"/>
            </p:cNvSpPr>
            <p:nvPr/>
          </p:nvSpPr>
          <p:spPr bwMode="auto">
            <a:xfrm flipH="1" flipV="1">
              <a:off x="2016" y="2928"/>
              <a:ext cx="1872"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Line 1040"/>
            <p:cNvSpPr>
              <a:spLocks noChangeShapeType="1"/>
            </p:cNvSpPr>
            <p:nvPr/>
          </p:nvSpPr>
          <p:spPr bwMode="auto">
            <a:xfrm flipH="1" flipV="1">
              <a:off x="2016" y="3216"/>
              <a:ext cx="1872" cy="9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9" name="Line 1041"/>
            <p:cNvSpPr>
              <a:spLocks noChangeShapeType="1"/>
            </p:cNvSpPr>
            <p:nvPr/>
          </p:nvSpPr>
          <p:spPr bwMode="auto">
            <a:xfrm flipH="1">
              <a:off x="1968" y="3312"/>
              <a:ext cx="1872" cy="144"/>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0" name="Line 1042"/>
            <p:cNvSpPr>
              <a:spLocks noChangeShapeType="1"/>
            </p:cNvSpPr>
            <p:nvPr/>
          </p:nvSpPr>
          <p:spPr bwMode="auto">
            <a:xfrm flipH="1">
              <a:off x="1920" y="3360"/>
              <a:ext cx="2016" cy="384"/>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962889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a:t>
            </a:r>
            <a:endParaRPr lang="en-US" dirty="0"/>
          </a:p>
        </p:txBody>
      </p:sp>
      <p:sp>
        <p:nvSpPr>
          <p:cNvPr id="3" name="Content Placeholder 2"/>
          <p:cNvSpPr>
            <a:spLocks noGrp="1"/>
          </p:cNvSpPr>
          <p:nvPr>
            <p:ph sz="quarter" idx="1"/>
          </p:nvPr>
        </p:nvSpPr>
        <p:spPr/>
        <p:txBody>
          <a:bodyPr/>
          <a:lstStyle/>
          <a:p>
            <a:r>
              <a:rPr lang="en-US" dirty="0" smtClean="0"/>
              <a:t>User defined objects</a:t>
            </a:r>
          </a:p>
          <a:p>
            <a:r>
              <a:rPr lang="en-US" b="1" dirty="0" err="1"/>
              <a:t>var</a:t>
            </a:r>
            <a:r>
              <a:rPr lang="en-US" b="1" dirty="0"/>
              <a:t> employee = new Object</a:t>
            </a:r>
            <a:r>
              <a:rPr lang="en-US" b="1" dirty="0" smtClean="0"/>
              <a:t>();</a:t>
            </a:r>
            <a:endParaRPr lang="en-US" b="1" dirty="0"/>
          </a:p>
        </p:txBody>
      </p:sp>
    </p:spTree>
    <p:extLst>
      <p:ext uri="{BB962C8B-B14F-4D97-AF65-F5344CB8AC3E}">
        <p14:creationId xmlns:p14="http://schemas.microsoft.com/office/powerpoint/2010/main" val="31941540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dirty="0" smtClean="0"/>
              <a:t>Object: Ex1 </a:t>
            </a:r>
            <a:endParaRPr lang="en-US" dirty="0"/>
          </a:p>
        </p:txBody>
      </p:sp>
      <p:sp>
        <p:nvSpPr>
          <p:cNvPr id="3" name="Content Placeholder 2"/>
          <p:cNvSpPr>
            <a:spLocks noGrp="1"/>
          </p:cNvSpPr>
          <p:nvPr>
            <p:ph sz="quarter" idx="1"/>
          </p:nvPr>
        </p:nvSpPr>
        <p:spPr>
          <a:xfrm>
            <a:off x="228600" y="914400"/>
            <a:ext cx="8763000" cy="5559552"/>
          </a:xfrm>
        </p:spPr>
        <p:txBody>
          <a:bodyPr>
            <a:normAutofit fontScale="92500"/>
          </a:bodyPr>
          <a:lstStyle/>
          <a:p>
            <a:r>
              <a:rPr lang="en-US" dirty="0"/>
              <a:t>&lt;html&gt; &lt;head&gt;</a:t>
            </a:r>
          </a:p>
          <a:p>
            <a:r>
              <a:rPr lang="en-US" dirty="0"/>
              <a:t>&lt;title&gt;User-defined objects&lt;/title&gt;</a:t>
            </a:r>
          </a:p>
          <a:p>
            <a:r>
              <a:rPr lang="en-US" dirty="0"/>
              <a:t>&lt;script type="text/</a:t>
            </a:r>
            <a:r>
              <a:rPr lang="en-US" dirty="0" err="1"/>
              <a:t>javascript</a:t>
            </a:r>
            <a:r>
              <a:rPr lang="en-US" dirty="0"/>
              <a:t>"&gt;</a:t>
            </a:r>
          </a:p>
          <a:p>
            <a:r>
              <a:rPr lang="en-US" b="1" dirty="0" err="1"/>
              <a:t>var</a:t>
            </a:r>
            <a:r>
              <a:rPr lang="en-US" b="1" dirty="0"/>
              <a:t> book = new Object();   // Create the object</a:t>
            </a:r>
          </a:p>
          <a:p>
            <a:r>
              <a:rPr lang="en-US" b="1" dirty="0" err="1"/>
              <a:t>book.subject</a:t>
            </a:r>
            <a:r>
              <a:rPr lang="en-US" b="1" dirty="0"/>
              <a:t> = "Perl"; // Assign properties to the object</a:t>
            </a:r>
          </a:p>
          <a:p>
            <a:r>
              <a:rPr lang="en-US" b="1" dirty="0" err="1"/>
              <a:t>book.author</a:t>
            </a:r>
            <a:r>
              <a:rPr lang="en-US" b="1" dirty="0"/>
              <a:t>  = "</a:t>
            </a:r>
            <a:r>
              <a:rPr lang="en-US" b="1" dirty="0" err="1"/>
              <a:t>Mohtashim</a:t>
            </a:r>
            <a:r>
              <a:rPr lang="en-US" b="1" dirty="0"/>
              <a:t>";</a:t>
            </a:r>
          </a:p>
          <a:p>
            <a:r>
              <a:rPr lang="en-US" dirty="0"/>
              <a:t>&lt;/script&gt;</a:t>
            </a:r>
          </a:p>
          <a:p>
            <a:r>
              <a:rPr lang="en-US" dirty="0"/>
              <a:t>&lt;/head&gt; </a:t>
            </a:r>
          </a:p>
          <a:p>
            <a:r>
              <a:rPr lang="en-US" dirty="0"/>
              <a:t>&lt;body&gt;</a:t>
            </a:r>
          </a:p>
          <a:p>
            <a:r>
              <a:rPr lang="en-US" dirty="0"/>
              <a:t>&lt;script type="text/</a:t>
            </a:r>
            <a:r>
              <a:rPr lang="en-US" dirty="0" err="1"/>
              <a:t>javascript</a:t>
            </a:r>
            <a:r>
              <a:rPr lang="en-US" dirty="0"/>
              <a:t>"&gt;</a:t>
            </a:r>
          </a:p>
          <a:p>
            <a:r>
              <a:rPr lang="en-US" b="1" dirty="0" err="1"/>
              <a:t>document.write</a:t>
            </a:r>
            <a:r>
              <a:rPr lang="en-US" b="1" dirty="0"/>
              <a:t>("Book name </a:t>
            </a:r>
            <a:r>
              <a:rPr lang="en-US" b="1" dirty="0" smtClean="0"/>
              <a:t> </a:t>
            </a:r>
            <a:r>
              <a:rPr lang="en-US" b="1" dirty="0"/>
              <a:t>: " + </a:t>
            </a:r>
            <a:r>
              <a:rPr lang="en-US" b="1" dirty="0" err="1"/>
              <a:t>book.subject</a:t>
            </a:r>
            <a:r>
              <a:rPr lang="en-US" b="1" dirty="0"/>
              <a:t> + "&lt;</a:t>
            </a:r>
            <a:r>
              <a:rPr lang="en-US" b="1" dirty="0" err="1"/>
              <a:t>br</a:t>
            </a:r>
            <a:r>
              <a:rPr lang="en-US" b="1" dirty="0"/>
              <a:t>&gt;");</a:t>
            </a:r>
          </a:p>
          <a:p>
            <a:r>
              <a:rPr lang="en-US" b="1" dirty="0" err="1"/>
              <a:t>document.write</a:t>
            </a:r>
            <a:r>
              <a:rPr lang="en-US" b="1" dirty="0"/>
              <a:t>("Book author </a:t>
            </a:r>
            <a:r>
              <a:rPr lang="en-US" b="1" dirty="0" smtClean="0"/>
              <a:t> </a:t>
            </a:r>
            <a:r>
              <a:rPr lang="en-US" b="1" dirty="0"/>
              <a:t>: " + </a:t>
            </a:r>
            <a:r>
              <a:rPr lang="en-US" b="1" dirty="0" err="1"/>
              <a:t>book.author</a:t>
            </a:r>
            <a:r>
              <a:rPr lang="en-US" b="1" dirty="0"/>
              <a:t> + "&lt;</a:t>
            </a:r>
            <a:r>
              <a:rPr lang="en-US" b="1" dirty="0" err="1"/>
              <a:t>br</a:t>
            </a:r>
            <a:r>
              <a:rPr lang="en-US" b="1" dirty="0"/>
              <a:t>&gt;");</a:t>
            </a:r>
          </a:p>
          <a:p>
            <a:r>
              <a:rPr lang="en-US" dirty="0"/>
              <a:t>&lt;/script&gt; &lt;/body&gt; &lt;/html&gt;</a:t>
            </a:r>
          </a:p>
        </p:txBody>
      </p:sp>
    </p:spTree>
    <p:extLst>
      <p:ext uri="{BB962C8B-B14F-4D97-AF65-F5344CB8AC3E}">
        <p14:creationId xmlns:p14="http://schemas.microsoft.com/office/powerpoint/2010/main" val="384420267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a:t>
            </a:r>
            <a:r>
              <a:rPr lang="en-US" dirty="0"/>
              <a:t>: Ex2 (object  with  a  User-Defined </a:t>
            </a:r>
            <a:r>
              <a:rPr lang="en-US" dirty="0" smtClean="0"/>
              <a:t> Function</a:t>
            </a:r>
            <a:r>
              <a:rPr lang="en-US" dirty="0"/>
              <a:t>.)</a:t>
            </a:r>
          </a:p>
        </p:txBody>
      </p:sp>
      <p:sp>
        <p:nvSpPr>
          <p:cNvPr id="3" name="Content Placeholder 2"/>
          <p:cNvSpPr>
            <a:spLocks noGrp="1"/>
          </p:cNvSpPr>
          <p:nvPr>
            <p:ph sz="quarter" idx="1"/>
          </p:nvPr>
        </p:nvSpPr>
        <p:spPr/>
        <p:txBody>
          <a:bodyPr>
            <a:normAutofit fontScale="70000" lnSpcReduction="20000"/>
          </a:bodyPr>
          <a:lstStyle/>
          <a:p>
            <a:r>
              <a:rPr lang="en-US" dirty="0"/>
              <a:t>&lt;html&gt;</a:t>
            </a:r>
          </a:p>
          <a:p>
            <a:r>
              <a:rPr lang="en-US" dirty="0"/>
              <a:t>&lt;head&gt;</a:t>
            </a:r>
          </a:p>
          <a:p>
            <a:r>
              <a:rPr lang="en-US" dirty="0"/>
              <a:t>&lt;title&gt;User-defined objects&lt;/title&gt;</a:t>
            </a:r>
          </a:p>
          <a:p>
            <a:r>
              <a:rPr lang="en-US" dirty="0"/>
              <a:t>&lt;script type="text/</a:t>
            </a:r>
            <a:r>
              <a:rPr lang="en-US" dirty="0" err="1"/>
              <a:t>javascript</a:t>
            </a:r>
            <a:r>
              <a:rPr lang="en-US" dirty="0"/>
              <a:t>"&gt;</a:t>
            </a:r>
          </a:p>
          <a:p>
            <a:r>
              <a:rPr lang="en-US" dirty="0"/>
              <a:t>function book(title){</a:t>
            </a:r>
          </a:p>
          <a:p>
            <a:r>
              <a:rPr lang="en-US" dirty="0" err="1"/>
              <a:t>this.title</a:t>
            </a:r>
            <a:r>
              <a:rPr lang="en-US" dirty="0"/>
              <a:t> = title; </a:t>
            </a:r>
          </a:p>
          <a:p>
            <a:r>
              <a:rPr lang="en-US" dirty="0"/>
              <a:t>}</a:t>
            </a:r>
          </a:p>
          <a:p>
            <a:r>
              <a:rPr lang="en-US" dirty="0"/>
              <a:t>&lt;/script&gt;</a:t>
            </a:r>
          </a:p>
          <a:p>
            <a:r>
              <a:rPr lang="en-US" dirty="0"/>
              <a:t>&lt;/head&gt;</a:t>
            </a:r>
          </a:p>
          <a:p>
            <a:r>
              <a:rPr lang="en-US" dirty="0"/>
              <a:t>&lt;body&gt;</a:t>
            </a:r>
          </a:p>
          <a:p>
            <a:r>
              <a:rPr lang="en-US" dirty="0"/>
              <a:t>&lt;script type="text/</a:t>
            </a:r>
            <a:r>
              <a:rPr lang="en-US" dirty="0" err="1"/>
              <a:t>javascript</a:t>
            </a:r>
            <a:r>
              <a:rPr lang="en-US" dirty="0"/>
              <a:t>"&gt;</a:t>
            </a:r>
          </a:p>
          <a:p>
            <a:r>
              <a:rPr lang="en-US" dirty="0" err="1"/>
              <a:t>var</a:t>
            </a:r>
            <a:r>
              <a:rPr lang="en-US" dirty="0"/>
              <a:t> </a:t>
            </a:r>
            <a:r>
              <a:rPr lang="en-US" dirty="0" err="1"/>
              <a:t>myBook</a:t>
            </a:r>
            <a:r>
              <a:rPr lang="en-US" dirty="0"/>
              <a:t> = new book("Perl", "</a:t>
            </a:r>
            <a:r>
              <a:rPr lang="en-US" dirty="0" err="1"/>
              <a:t>Mohtashim</a:t>
            </a:r>
            <a:r>
              <a:rPr lang="en-US" dirty="0"/>
              <a:t>");</a:t>
            </a:r>
          </a:p>
          <a:p>
            <a:r>
              <a:rPr lang="en-US" dirty="0" err="1"/>
              <a:t>document.write</a:t>
            </a:r>
            <a:r>
              <a:rPr lang="en-US" dirty="0"/>
              <a:t>("Book title is : " + </a:t>
            </a:r>
            <a:r>
              <a:rPr lang="en-US" dirty="0" err="1"/>
              <a:t>myBook.title</a:t>
            </a:r>
            <a:r>
              <a:rPr lang="en-US" dirty="0"/>
              <a:t> + "&lt;</a:t>
            </a:r>
            <a:r>
              <a:rPr lang="en-US" dirty="0" err="1"/>
              <a:t>br</a:t>
            </a:r>
            <a:r>
              <a:rPr lang="en-US" dirty="0"/>
              <a:t>&gt;");</a:t>
            </a:r>
          </a:p>
          <a:p>
            <a:r>
              <a:rPr lang="en-US" dirty="0"/>
              <a:t>&lt;/script&gt;</a:t>
            </a:r>
          </a:p>
          <a:p>
            <a:r>
              <a:rPr lang="en-US" dirty="0"/>
              <a:t>&lt;/body&gt;</a:t>
            </a:r>
          </a:p>
          <a:p>
            <a:r>
              <a:rPr lang="en-US" dirty="0"/>
              <a:t>&lt;/html&gt;</a:t>
            </a:r>
          </a:p>
          <a:p>
            <a:endParaRPr lang="en-US" dirty="0"/>
          </a:p>
        </p:txBody>
      </p:sp>
    </p:spTree>
    <p:extLst>
      <p:ext uri="{BB962C8B-B14F-4D97-AF65-F5344CB8AC3E}">
        <p14:creationId xmlns:p14="http://schemas.microsoft.com/office/powerpoint/2010/main" val="37286210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Autofit/>
          </a:bodyPr>
          <a:lstStyle/>
          <a:p>
            <a:r>
              <a:rPr lang="en-US" sz="2000" dirty="0"/>
              <a:t>Try the following example; it shows how to add a function along with an object.</a:t>
            </a:r>
          </a:p>
        </p:txBody>
      </p:sp>
      <p:sp>
        <p:nvSpPr>
          <p:cNvPr id="3" name="Content Placeholder 2"/>
          <p:cNvSpPr>
            <a:spLocks noGrp="1"/>
          </p:cNvSpPr>
          <p:nvPr>
            <p:ph sz="quarter" idx="1"/>
          </p:nvPr>
        </p:nvSpPr>
        <p:spPr>
          <a:xfrm>
            <a:off x="152400" y="685800"/>
            <a:ext cx="8686800" cy="6096000"/>
          </a:xfrm>
        </p:spPr>
        <p:txBody>
          <a:bodyPr>
            <a:normAutofit fontScale="62500" lnSpcReduction="20000"/>
          </a:bodyPr>
          <a:lstStyle/>
          <a:p>
            <a:r>
              <a:rPr lang="en-US" dirty="0"/>
              <a:t>&lt;html</a:t>
            </a:r>
            <a:r>
              <a:rPr lang="en-US" dirty="0" smtClean="0"/>
              <a:t>&gt;&lt;</a:t>
            </a:r>
            <a:r>
              <a:rPr lang="en-US" dirty="0"/>
              <a:t>head&gt;</a:t>
            </a:r>
          </a:p>
          <a:p>
            <a:r>
              <a:rPr lang="en-US" dirty="0"/>
              <a:t>&lt;title&gt;User-defined objects&lt;/title&gt;</a:t>
            </a:r>
          </a:p>
          <a:p>
            <a:r>
              <a:rPr lang="en-US" dirty="0"/>
              <a:t>&lt;script type="text/</a:t>
            </a:r>
            <a:r>
              <a:rPr lang="en-US" dirty="0" err="1"/>
              <a:t>javascript</a:t>
            </a:r>
            <a:r>
              <a:rPr lang="en-US" dirty="0"/>
              <a:t>"&gt;</a:t>
            </a:r>
          </a:p>
          <a:p>
            <a:r>
              <a:rPr lang="en-US" dirty="0"/>
              <a:t>// Define a function which will work as a method</a:t>
            </a:r>
          </a:p>
          <a:p>
            <a:r>
              <a:rPr lang="en-US" dirty="0"/>
              <a:t>function </a:t>
            </a:r>
            <a:r>
              <a:rPr lang="en-US" dirty="0" err="1"/>
              <a:t>addPrice</a:t>
            </a:r>
            <a:r>
              <a:rPr lang="en-US" dirty="0"/>
              <a:t>(amount){</a:t>
            </a:r>
          </a:p>
          <a:p>
            <a:r>
              <a:rPr lang="en-US" dirty="0" err="1"/>
              <a:t>this.price</a:t>
            </a:r>
            <a:r>
              <a:rPr lang="en-US" dirty="0"/>
              <a:t> = amount; </a:t>
            </a:r>
          </a:p>
          <a:p>
            <a:r>
              <a:rPr lang="en-US" dirty="0"/>
              <a:t>}</a:t>
            </a:r>
          </a:p>
          <a:p>
            <a:r>
              <a:rPr lang="en-US" dirty="0"/>
              <a:t>function book(title, author){</a:t>
            </a:r>
          </a:p>
          <a:p>
            <a:r>
              <a:rPr lang="en-US" dirty="0" err="1"/>
              <a:t>this.title</a:t>
            </a:r>
            <a:r>
              <a:rPr lang="en-US" dirty="0"/>
              <a:t> = title; </a:t>
            </a:r>
          </a:p>
          <a:p>
            <a:r>
              <a:rPr lang="en-US" dirty="0" err="1"/>
              <a:t>this.author</a:t>
            </a:r>
            <a:r>
              <a:rPr lang="en-US" dirty="0"/>
              <a:t>  = author;</a:t>
            </a:r>
          </a:p>
          <a:p>
            <a:r>
              <a:rPr lang="en-US" dirty="0" err="1"/>
              <a:t>this.addPrice</a:t>
            </a:r>
            <a:r>
              <a:rPr lang="en-US" dirty="0"/>
              <a:t> = </a:t>
            </a:r>
            <a:r>
              <a:rPr lang="en-US" dirty="0" err="1"/>
              <a:t>addPrice</a:t>
            </a:r>
            <a:r>
              <a:rPr lang="en-US" dirty="0"/>
              <a:t>; // Assign that method as property.</a:t>
            </a:r>
          </a:p>
          <a:p>
            <a:r>
              <a:rPr lang="en-US" dirty="0"/>
              <a:t>}</a:t>
            </a:r>
          </a:p>
          <a:p>
            <a:r>
              <a:rPr lang="en-US" dirty="0"/>
              <a:t>&lt;/script&gt;</a:t>
            </a:r>
          </a:p>
          <a:p>
            <a:r>
              <a:rPr lang="en-US" dirty="0"/>
              <a:t>&lt;/head</a:t>
            </a:r>
            <a:r>
              <a:rPr lang="en-US" dirty="0" smtClean="0"/>
              <a:t>&gt;&lt;</a:t>
            </a:r>
            <a:r>
              <a:rPr lang="en-US" dirty="0"/>
              <a:t>body&gt;</a:t>
            </a:r>
          </a:p>
          <a:p>
            <a:r>
              <a:rPr lang="en-US" dirty="0"/>
              <a:t>&lt;script type="text/</a:t>
            </a:r>
            <a:r>
              <a:rPr lang="en-US" dirty="0" err="1"/>
              <a:t>javascript</a:t>
            </a:r>
            <a:r>
              <a:rPr lang="en-US" dirty="0"/>
              <a:t>"&gt;</a:t>
            </a:r>
          </a:p>
          <a:p>
            <a:r>
              <a:rPr lang="en-US" dirty="0" err="1"/>
              <a:t>var</a:t>
            </a:r>
            <a:r>
              <a:rPr lang="en-US" dirty="0"/>
              <a:t> </a:t>
            </a:r>
            <a:r>
              <a:rPr lang="en-US" dirty="0" err="1"/>
              <a:t>myBook</a:t>
            </a:r>
            <a:r>
              <a:rPr lang="en-US" dirty="0"/>
              <a:t> = new book("Perl", "</a:t>
            </a:r>
            <a:r>
              <a:rPr lang="en-US" dirty="0" err="1"/>
              <a:t>Mohtashim</a:t>
            </a:r>
            <a:r>
              <a:rPr lang="en-US" dirty="0"/>
              <a:t>");</a:t>
            </a:r>
          </a:p>
          <a:p>
            <a:r>
              <a:rPr lang="en-US" dirty="0" err="1"/>
              <a:t>myBook.addPrice</a:t>
            </a:r>
            <a:r>
              <a:rPr lang="en-US" dirty="0"/>
              <a:t>(100);</a:t>
            </a:r>
          </a:p>
          <a:p>
            <a:r>
              <a:rPr lang="en-US" dirty="0" err="1"/>
              <a:t>document.write</a:t>
            </a:r>
            <a:r>
              <a:rPr lang="en-US" dirty="0"/>
              <a:t>("Book title is : " + </a:t>
            </a:r>
            <a:r>
              <a:rPr lang="en-US" dirty="0" err="1"/>
              <a:t>myBook.title</a:t>
            </a:r>
            <a:r>
              <a:rPr lang="en-US" dirty="0"/>
              <a:t> + "&lt;</a:t>
            </a:r>
            <a:r>
              <a:rPr lang="en-US" dirty="0" err="1"/>
              <a:t>br</a:t>
            </a:r>
            <a:r>
              <a:rPr lang="en-US" dirty="0"/>
              <a:t>&gt;");</a:t>
            </a:r>
          </a:p>
          <a:p>
            <a:r>
              <a:rPr lang="en-US" dirty="0" err="1"/>
              <a:t>document.write</a:t>
            </a:r>
            <a:r>
              <a:rPr lang="en-US" dirty="0"/>
              <a:t>("Book author is : " + </a:t>
            </a:r>
            <a:r>
              <a:rPr lang="en-US" dirty="0" err="1"/>
              <a:t>myBook.author</a:t>
            </a:r>
            <a:r>
              <a:rPr lang="en-US" dirty="0"/>
              <a:t> + "&lt;</a:t>
            </a:r>
            <a:r>
              <a:rPr lang="en-US" dirty="0" err="1"/>
              <a:t>br</a:t>
            </a:r>
            <a:r>
              <a:rPr lang="en-US" dirty="0"/>
              <a:t>&gt;");</a:t>
            </a:r>
          </a:p>
          <a:p>
            <a:r>
              <a:rPr lang="en-US" dirty="0" err="1"/>
              <a:t>document.write</a:t>
            </a:r>
            <a:r>
              <a:rPr lang="en-US" dirty="0"/>
              <a:t>("Book price is : " + </a:t>
            </a:r>
            <a:r>
              <a:rPr lang="en-US" dirty="0" err="1"/>
              <a:t>myBook.price</a:t>
            </a:r>
            <a:r>
              <a:rPr lang="en-US" dirty="0"/>
              <a:t> + "&lt;</a:t>
            </a:r>
            <a:r>
              <a:rPr lang="en-US" dirty="0" err="1"/>
              <a:t>br</a:t>
            </a:r>
            <a:r>
              <a:rPr lang="en-US" dirty="0"/>
              <a:t>&gt;");</a:t>
            </a:r>
          </a:p>
          <a:p>
            <a:r>
              <a:rPr lang="en-US" dirty="0"/>
              <a:t>&lt;/script&gt;</a:t>
            </a:r>
          </a:p>
          <a:p>
            <a:r>
              <a:rPr lang="en-US" dirty="0"/>
              <a:t>&lt;/body</a:t>
            </a:r>
            <a:r>
              <a:rPr lang="en-US" dirty="0" smtClean="0"/>
              <a:t>&gt;&lt;/</a:t>
            </a:r>
            <a:r>
              <a:rPr lang="en-US" dirty="0"/>
              <a:t>html&gt;</a:t>
            </a:r>
          </a:p>
        </p:txBody>
      </p:sp>
    </p:spTree>
    <p:extLst>
      <p:ext uri="{BB962C8B-B14F-4D97-AF65-F5344CB8AC3E}">
        <p14:creationId xmlns:p14="http://schemas.microsoft.com/office/powerpoint/2010/main" val="715162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Output:</a:t>
            </a:r>
          </a:p>
          <a:p>
            <a:r>
              <a:rPr lang="en-US" dirty="0"/>
              <a:t>Book title is : Perl</a:t>
            </a:r>
            <a:br>
              <a:rPr lang="en-US" dirty="0"/>
            </a:br>
            <a:r>
              <a:rPr lang="en-US" dirty="0"/>
              <a:t>Book author is : </a:t>
            </a:r>
            <a:r>
              <a:rPr lang="en-US" dirty="0" err="1"/>
              <a:t>Mohtashim</a:t>
            </a:r>
            <a:r>
              <a:rPr lang="en-US" dirty="0"/>
              <a:t/>
            </a:r>
            <a:br>
              <a:rPr lang="en-US" dirty="0"/>
            </a:br>
            <a:r>
              <a:rPr lang="en-US" dirty="0"/>
              <a:t>Book price is : 100</a:t>
            </a:r>
          </a:p>
        </p:txBody>
      </p:sp>
    </p:spTree>
    <p:extLst>
      <p:ext uri="{BB962C8B-B14F-4D97-AF65-F5344CB8AC3E}">
        <p14:creationId xmlns:p14="http://schemas.microsoft.com/office/powerpoint/2010/main" val="23591720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Map</a:t>
            </a:r>
            <a:endParaRPr lang="en-US" dirty="0"/>
          </a:p>
        </p:txBody>
      </p:sp>
      <p:sp>
        <p:nvSpPr>
          <p:cNvPr id="3" name="Content Placeholder 2"/>
          <p:cNvSpPr>
            <a:spLocks noGrp="1"/>
          </p:cNvSpPr>
          <p:nvPr>
            <p:ph sz="quarter" idx="1"/>
          </p:nvPr>
        </p:nvSpPr>
        <p:spPr/>
        <p:txBody>
          <a:bodyPr/>
          <a:lstStyle/>
          <a:p>
            <a:r>
              <a:rPr lang="en-US" dirty="0" smtClean="0"/>
              <a:t>It   define the </a:t>
            </a:r>
            <a:r>
              <a:rPr lang="en-US" b="1" dirty="0" smtClean="0"/>
              <a:t>clickable hotspots</a:t>
            </a:r>
          </a:p>
          <a:p>
            <a:endParaRPr lang="en-US" dirty="0"/>
          </a:p>
          <a:p>
            <a:r>
              <a:rPr lang="en-US" dirty="0"/>
              <a:t>The &lt;map&gt; tag is used to define a client-side image-map</a:t>
            </a:r>
            <a:r>
              <a:rPr lang="en-US" dirty="0" smtClean="0"/>
              <a:t>.</a:t>
            </a:r>
          </a:p>
          <a:p>
            <a:endParaRPr lang="en-US" dirty="0"/>
          </a:p>
          <a:p>
            <a:endParaRPr lang="en-US" dirty="0"/>
          </a:p>
        </p:txBody>
      </p:sp>
    </p:spTree>
    <p:extLst>
      <p:ext uri="{BB962C8B-B14F-4D97-AF65-F5344CB8AC3E}">
        <p14:creationId xmlns:p14="http://schemas.microsoft.com/office/powerpoint/2010/main" val="2971944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a:t>&lt;!DOCTYPE html&gt;</a:t>
            </a:r>
          </a:p>
          <a:p>
            <a:r>
              <a:rPr lang="en-US" dirty="0"/>
              <a:t>&lt;html&gt;</a:t>
            </a:r>
          </a:p>
          <a:p>
            <a:r>
              <a:rPr lang="en-US" dirty="0"/>
              <a:t>&lt;body&gt;</a:t>
            </a:r>
          </a:p>
          <a:p>
            <a:endParaRPr lang="en-US" dirty="0"/>
          </a:p>
          <a:p>
            <a:r>
              <a:rPr lang="en-US" dirty="0"/>
              <a:t>&lt;p&gt;Click on the sun or on one of the planets to watch it closer:&lt;/p&gt;</a:t>
            </a:r>
          </a:p>
          <a:p>
            <a:endParaRPr lang="en-US" dirty="0"/>
          </a:p>
          <a:p>
            <a:r>
              <a:rPr lang="en-US" dirty="0"/>
              <a:t>&lt;</a:t>
            </a:r>
            <a:r>
              <a:rPr lang="en-US" dirty="0" err="1"/>
              <a:t>img</a:t>
            </a:r>
            <a:r>
              <a:rPr lang="en-US" dirty="0"/>
              <a:t> </a:t>
            </a:r>
            <a:r>
              <a:rPr lang="en-US" dirty="0" err="1"/>
              <a:t>src</a:t>
            </a:r>
            <a:r>
              <a:rPr lang="en-US" dirty="0"/>
              <a:t>="planets.gif" width="145" height="126" alt="Planets" </a:t>
            </a:r>
            <a:r>
              <a:rPr lang="en-US" dirty="0" err="1"/>
              <a:t>usemap</a:t>
            </a:r>
            <a:r>
              <a:rPr lang="en-US" dirty="0"/>
              <a:t>="#</a:t>
            </a:r>
            <a:r>
              <a:rPr lang="en-US" dirty="0" err="1"/>
              <a:t>planetmap</a:t>
            </a:r>
            <a:r>
              <a:rPr lang="en-US" dirty="0"/>
              <a:t>"&gt;</a:t>
            </a:r>
          </a:p>
          <a:p>
            <a:endParaRPr lang="en-US" dirty="0"/>
          </a:p>
          <a:p>
            <a:r>
              <a:rPr lang="en-US" dirty="0"/>
              <a:t>&lt;map name="</a:t>
            </a:r>
            <a:r>
              <a:rPr lang="en-US" dirty="0" err="1"/>
              <a:t>planetmap</a:t>
            </a:r>
            <a:r>
              <a:rPr lang="en-US" dirty="0"/>
              <a:t>"&gt;</a:t>
            </a:r>
          </a:p>
          <a:p>
            <a:r>
              <a:rPr lang="en-US" dirty="0"/>
              <a:t>  &lt;area shape="</a:t>
            </a:r>
            <a:r>
              <a:rPr lang="en-US" dirty="0" err="1"/>
              <a:t>rect</a:t>
            </a:r>
            <a:r>
              <a:rPr lang="en-US" dirty="0"/>
              <a:t>" </a:t>
            </a:r>
            <a:r>
              <a:rPr lang="en-US" dirty="0" err="1"/>
              <a:t>coords</a:t>
            </a:r>
            <a:r>
              <a:rPr lang="en-US" dirty="0"/>
              <a:t>="0,0,82,126" alt="Sun" </a:t>
            </a:r>
            <a:r>
              <a:rPr lang="en-US" dirty="0" err="1"/>
              <a:t>href</a:t>
            </a:r>
            <a:r>
              <a:rPr lang="en-US" dirty="0"/>
              <a:t>="sun.htm"&gt;</a:t>
            </a:r>
          </a:p>
          <a:p>
            <a:r>
              <a:rPr lang="en-US" dirty="0"/>
              <a:t>  &lt;area shape="circle" </a:t>
            </a:r>
            <a:r>
              <a:rPr lang="en-US" dirty="0" err="1"/>
              <a:t>coords</a:t>
            </a:r>
            <a:r>
              <a:rPr lang="en-US" dirty="0"/>
              <a:t>="90,58,3" alt="Mercury" </a:t>
            </a:r>
            <a:r>
              <a:rPr lang="en-US" dirty="0" err="1"/>
              <a:t>href</a:t>
            </a:r>
            <a:r>
              <a:rPr lang="en-US" dirty="0"/>
              <a:t>="mercur.htm"&gt;</a:t>
            </a:r>
          </a:p>
          <a:p>
            <a:r>
              <a:rPr lang="en-US" dirty="0"/>
              <a:t>  &lt;area shape="circle" </a:t>
            </a:r>
            <a:r>
              <a:rPr lang="en-US" dirty="0" err="1"/>
              <a:t>coords</a:t>
            </a:r>
            <a:r>
              <a:rPr lang="en-US" dirty="0"/>
              <a:t>="124,58,8" alt="Venus" </a:t>
            </a:r>
            <a:r>
              <a:rPr lang="en-US" dirty="0" err="1"/>
              <a:t>href</a:t>
            </a:r>
            <a:r>
              <a:rPr lang="en-US" dirty="0"/>
              <a:t>="venus.htm"&gt;</a:t>
            </a:r>
          </a:p>
          <a:p>
            <a:r>
              <a:rPr lang="en-US" dirty="0"/>
              <a:t>&lt;/map&gt;</a:t>
            </a:r>
          </a:p>
          <a:p>
            <a:endParaRPr lang="en-US" dirty="0"/>
          </a:p>
          <a:p>
            <a:r>
              <a:rPr lang="en-US" dirty="0"/>
              <a:t>&lt;/body&gt;</a:t>
            </a:r>
          </a:p>
          <a:p>
            <a:r>
              <a:rPr lang="en-US" dirty="0"/>
              <a:t>&lt;/html&gt;</a:t>
            </a:r>
          </a:p>
          <a:p>
            <a:endParaRPr lang="en-US" dirty="0"/>
          </a:p>
        </p:txBody>
      </p:sp>
    </p:spTree>
    <p:extLst>
      <p:ext uri="{BB962C8B-B14F-4D97-AF65-F5344CB8AC3E}">
        <p14:creationId xmlns:p14="http://schemas.microsoft.com/office/powerpoint/2010/main" val="11255455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Explain what </a:t>
            </a:r>
            <a:r>
              <a:rPr lang="en-US" smtClean="0"/>
              <a:t>is happening?</a:t>
            </a:r>
            <a:endParaRPr lang="en-US" dirty="0"/>
          </a:p>
        </p:txBody>
      </p:sp>
      <p:sp>
        <p:nvSpPr>
          <p:cNvPr id="3" name="Content Placeholder 2"/>
          <p:cNvSpPr>
            <a:spLocks noGrp="1"/>
          </p:cNvSpPr>
          <p:nvPr>
            <p:ph sz="quarter" idx="1"/>
          </p:nvPr>
        </p:nvSpPr>
        <p:spPr/>
        <p:txBody>
          <a:bodyPr>
            <a:normAutofit fontScale="47500" lnSpcReduction="20000"/>
          </a:bodyPr>
          <a:lstStyle/>
          <a:p>
            <a:r>
              <a:rPr lang="en-US" dirty="0"/>
              <a:t>&lt;html&gt;</a:t>
            </a:r>
          </a:p>
          <a:p>
            <a:endParaRPr lang="en-US" dirty="0"/>
          </a:p>
          <a:p>
            <a:r>
              <a:rPr lang="en-US" dirty="0"/>
              <a:t>&lt;head&gt;</a:t>
            </a:r>
          </a:p>
          <a:p>
            <a:r>
              <a:rPr lang="en-US" dirty="0"/>
              <a:t>    &lt;script&gt;</a:t>
            </a:r>
          </a:p>
          <a:p>
            <a:r>
              <a:rPr lang="en-US" dirty="0"/>
              <a:t>        function </a:t>
            </a:r>
            <a:r>
              <a:rPr lang="en-US" dirty="0" err="1"/>
              <a:t>moveNumbers</a:t>
            </a:r>
            <a:r>
              <a:rPr lang="en-US" dirty="0"/>
              <a:t>(number){</a:t>
            </a:r>
          </a:p>
          <a:p>
            <a:r>
              <a:rPr lang="en-US" dirty="0"/>
              <a:t>            </a:t>
            </a:r>
            <a:r>
              <a:rPr lang="en-US" dirty="0" err="1"/>
              <a:t>document.getElementById</a:t>
            </a:r>
            <a:r>
              <a:rPr lang="en-US" dirty="0"/>
              <a:t>("result").value=number;</a:t>
            </a:r>
          </a:p>
          <a:p>
            <a:r>
              <a:rPr lang="en-US" dirty="0"/>
              <a:t>        }</a:t>
            </a:r>
          </a:p>
          <a:p>
            <a:r>
              <a:rPr lang="en-US" dirty="0"/>
              <a:t>    &lt;/script&gt;</a:t>
            </a:r>
          </a:p>
          <a:p>
            <a:r>
              <a:rPr lang="en-US" dirty="0"/>
              <a:t>&lt;/head&gt;</a:t>
            </a:r>
          </a:p>
          <a:p>
            <a:endParaRPr lang="en-US" dirty="0"/>
          </a:p>
          <a:p>
            <a:r>
              <a:rPr lang="en-US" dirty="0"/>
              <a:t>&lt;body&gt;</a:t>
            </a:r>
          </a:p>
          <a:p>
            <a:r>
              <a:rPr lang="en-US" dirty="0"/>
              <a:t>    &lt;form&gt;</a:t>
            </a:r>
          </a:p>
          <a:p>
            <a:r>
              <a:rPr lang="en-US" dirty="0"/>
              <a:t>        Select numbers:&lt;</a:t>
            </a:r>
            <a:r>
              <a:rPr lang="en-US" dirty="0" err="1"/>
              <a:t>br</a:t>
            </a:r>
            <a:r>
              <a:rPr lang="en-US" dirty="0"/>
              <a:t>&gt;</a:t>
            </a:r>
          </a:p>
          <a:p>
            <a:r>
              <a:rPr lang="en-US" dirty="0"/>
              <a:t>        &lt;input type="button" value="1" name="no" </a:t>
            </a:r>
            <a:r>
              <a:rPr lang="en-US" dirty="0" err="1"/>
              <a:t>onclick</a:t>
            </a:r>
            <a:r>
              <a:rPr lang="en-US" dirty="0"/>
              <a:t>="</a:t>
            </a:r>
            <a:r>
              <a:rPr lang="en-US" dirty="0" err="1"/>
              <a:t>moveNumbers</a:t>
            </a:r>
            <a:r>
              <a:rPr lang="en-US" dirty="0"/>
              <a:t>(value)"&gt; </a:t>
            </a:r>
          </a:p>
          <a:p>
            <a:r>
              <a:rPr lang="en-US" dirty="0"/>
              <a:t>        &lt;input type="button" value="2" name="no" </a:t>
            </a:r>
            <a:r>
              <a:rPr lang="en-US" dirty="0" err="1"/>
              <a:t>onclick</a:t>
            </a:r>
            <a:r>
              <a:rPr lang="en-US" dirty="0"/>
              <a:t>="</a:t>
            </a:r>
            <a:r>
              <a:rPr lang="en-US" dirty="0" err="1"/>
              <a:t>moveNumbers</a:t>
            </a:r>
            <a:r>
              <a:rPr lang="en-US" dirty="0"/>
              <a:t>(value)"&gt; </a:t>
            </a:r>
          </a:p>
          <a:p>
            <a:r>
              <a:rPr lang="en-US" dirty="0"/>
              <a:t>        &lt;input type="button" value="3" name="no" </a:t>
            </a:r>
            <a:r>
              <a:rPr lang="en-US" dirty="0" err="1"/>
              <a:t>onclick</a:t>
            </a:r>
            <a:r>
              <a:rPr lang="en-US" dirty="0"/>
              <a:t>="</a:t>
            </a:r>
            <a:r>
              <a:rPr lang="en-US" dirty="0" err="1"/>
              <a:t>moveNumbers</a:t>
            </a:r>
            <a:r>
              <a:rPr lang="en-US" dirty="0"/>
              <a:t>(value)"&gt; </a:t>
            </a:r>
          </a:p>
          <a:p>
            <a:endParaRPr lang="en-US" dirty="0"/>
          </a:p>
          <a:p>
            <a:r>
              <a:rPr lang="en-US" dirty="0"/>
              <a:t>        &lt;input type="text" id="result" size="20"&gt;</a:t>
            </a:r>
          </a:p>
          <a:p>
            <a:r>
              <a:rPr lang="en-US" dirty="0"/>
              <a:t>    &lt;/form&gt;</a:t>
            </a:r>
          </a:p>
          <a:p>
            <a:r>
              <a:rPr lang="en-US" dirty="0"/>
              <a:t>&lt;/body&gt;</a:t>
            </a:r>
          </a:p>
          <a:p>
            <a:endParaRPr lang="en-US" dirty="0"/>
          </a:p>
          <a:p>
            <a:r>
              <a:rPr lang="en-US" dirty="0"/>
              <a:t>&lt;/html&gt;</a:t>
            </a:r>
          </a:p>
        </p:txBody>
      </p:sp>
    </p:spTree>
    <p:extLst>
      <p:ext uri="{BB962C8B-B14F-4D97-AF65-F5344CB8AC3E}">
        <p14:creationId xmlns:p14="http://schemas.microsoft.com/office/powerpoint/2010/main" val="4647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DATA Type</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070463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697</TotalTime>
  <Words>5134</Words>
  <Application>Microsoft Office PowerPoint</Application>
  <PresentationFormat>On-screen Show (4:3)</PresentationFormat>
  <Paragraphs>846</Paragraphs>
  <Slides>87</Slides>
  <Notes>6</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Oriel</vt:lpstr>
      <vt:lpstr>JavaScript</vt:lpstr>
      <vt:lpstr>What is JavaScript?</vt:lpstr>
      <vt:lpstr>How Does It work?</vt:lpstr>
      <vt:lpstr>What is Java?</vt:lpstr>
      <vt:lpstr>JavaScript Statements</vt:lpstr>
      <vt:lpstr>JavaScript Statements</vt:lpstr>
      <vt:lpstr>Variables</vt:lpstr>
      <vt:lpstr>Some variable names</vt:lpstr>
      <vt:lpstr>DATA Type</vt:lpstr>
      <vt:lpstr>Data Types</vt:lpstr>
      <vt:lpstr>Numeric Data Types</vt:lpstr>
      <vt:lpstr>Example</vt:lpstr>
      <vt:lpstr>Example</vt:lpstr>
      <vt:lpstr>Array</vt:lpstr>
      <vt:lpstr>Array Example</vt:lpstr>
      <vt:lpstr>JavaScript Operators</vt:lpstr>
      <vt:lpstr>JavaScript Operators – 2</vt:lpstr>
      <vt:lpstr>JavaScript Operators - 3</vt:lpstr>
      <vt:lpstr>JavaScript Operators - 4</vt:lpstr>
      <vt:lpstr>JS Examples -1</vt:lpstr>
      <vt:lpstr>Examples -2</vt:lpstr>
      <vt:lpstr>Conditional statements</vt:lpstr>
      <vt:lpstr>Conditional  and Repetition Statements</vt:lpstr>
      <vt:lpstr>PowerPoint Presentation</vt:lpstr>
      <vt:lpstr>PowerPoint Presentation</vt:lpstr>
      <vt:lpstr>PowerPoint Presentation</vt:lpstr>
      <vt:lpstr>For .. In loop</vt:lpstr>
      <vt:lpstr>For .. In loop</vt:lpstr>
      <vt:lpstr>For .. In loop</vt:lpstr>
      <vt:lpstr>For .. In loop</vt:lpstr>
      <vt:lpstr>Type of prompt Box</vt:lpstr>
      <vt:lpstr>JavaScript Popup Boxes </vt:lpstr>
      <vt:lpstr>JavaScript Popup Boxes - 2</vt:lpstr>
      <vt:lpstr>JavaScript Popup Boxes - 3</vt:lpstr>
      <vt:lpstr>JavaScript Popup Boxes - 3</vt:lpstr>
      <vt:lpstr>Functions</vt:lpstr>
      <vt:lpstr>Functions</vt:lpstr>
      <vt:lpstr>Function Syntax</vt:lpstr>
      <vt:lpstr>Example</vt:lpstr>
      <vt:lpstr>Function Parameters </vt:lpstr>
      <vt:lpstr>Function: return Statement</vt:lpstr>
      <vt:lpstr>Example</vt:lpstr>
      <vt:lpstr>Events</vt:lpstr>
      <vt:lpstr>Event</vt:lpstr>
      <vt:lpstr>Example</vt:lpstr>
      <vt:lpstr>onmouseover</vt:lpstr>
      <vt:lpstr>Example</vt:lpstr>
      <vt:lpstr>Other Events</vt:lpstr>
      <vt:lpstr>Form validation</vt:lpstr>
      <vt:lpstr>Form Validation</vt:lpstr>
      <vt:lpstr>Form Validation</vt:lpstr>
      <vt:lpstr>Form Validation</vt:lpstr>
      <vt:lpstr>PowerPoint Presentation</vt:lpstr>
      <vt:lpstr>Form Validation </vt:lpstr>
      <vt:lpstr>Form Validation Ex1: (Basic)</vt:lpstr>
      <vt:lpstr>PowerPoint Presentation</vt:lpstr>
      <vt:lpstr>PowerPoint Presentation</vt:lpstr>
      <vt:lpstr>Form Validation: Ex-2 (Email)</vt:lpstr>
      <vt:lpstr>PowerPoint Presentation</vt:lpstr>
      <vt:lpstr>Data field validation</vt:lpstr>
      <vt:lpstr>Data Validation</vt:lpstr>
      <vt:lpstr>Example -3</vt:lpstr>
      <vt:lpstr>Example 4</vt:lpstr>
      <vt:lpstr>User Name and password</vt:lpstr>
      <vt:lpstr>Example 5</vt:lpstr>
      <vt:lpstr>Email Validation</vt:lpstr>
      <vt:lpstr>Date Validation</vt:lpstr>
      <vt:lpstr>Regular Expressions</vt:lpstr>
      <vt:lpstr>Example</vt:lpstr>
      <vt:lpstr>Brackets</vt:lpstr>
      <vt:lpstr>Quantifiers</vt:lpstr>
      <vt:lpstr>Metacharacters</vt:lpstr>
      <vt:lpstr>Metacharacters</vt:lpstr>
      <vt:lpstr>PowerPoint Presentation</vt:lpstr>
      <vt:lpstr>Example 6</vt:lpstr>
      <vt:lpstr>PowerPoint Presentation</vt:lpstr>
      <vt:lpstr>Objects</vt:lpstr>
      <vt:lpstr>JavaScript Objects</vt:lpstr>
      <vt:lpstr>PowerPoint Presentation</vt:lpstr>
      <vt:lpstr>Objects</vt:lpstr>
      <vt:lpstr>Object: Ex1 </vt:lpstr>
      <vt:lpstr>Object: Ex2 (object  with  a  User-Defined  Function.)</vt:lpstr>
      <vt:lpstr>Try the following example; it shows how to add a function along with an object.</vt:lpstr>
      <vt:lpstr>PowerPoint Presentation</vt:lpstr>
      <vt:lpstr>Image Map</vt:lpstr>
      <vt:lpstr>Example</vt:lpstr>
      <vt:lpstr>Example: Explain what is happening?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MAHENDRA GURVE</dc:creator>
  <cp:lastModifiedBy>SangeetaPC</cp:lastModifiedBy>
  <cp:revision>216</cp:revision>
  <dcterms:created xsi:type="dcterms:W3CDTF">2006-08-16T00:00:00Z</dcterms:created>
  <dcterms:modified xsi:type="dcterms:W3CDTF">2018-08-29T07:18:34Z</dcterms:modified>
</cp:coreProperties>
</file>