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308" r:id="rId3"/>
    <p:sldId id="299" r:id="rId4"/>
    <p:sldId id="300" r:id="rId5"/>
    <p:sldId id="309" r:id="rId6"/>
    <p:sldId id="291" r:id="rId7"/>
    <p:sldId id="257" r:id="rId8"/>
    <p:sldId id="310" r:id="rId9"/>
    <p:sldId id="311" r:id="rId10"/>
    <p:sldId id="305" r:id="rId11"/>
    <p:sldId id="303" r:id="rId12"/>
    <p:sldId id="312" r:id="rId13"/>
    <p:sldId id="313" r:id="rId14"/>
    <p:sldId id="314" r:id="rId15"/>
    <p:sldId id="315" r:id="rId16"/>
    <p:sldId id="289" r:id="rId17"/>
    <p:sldId id="275" r:id="rId18"/>
    <p:sldId id="276" r:id="rId19"/>
    <p:sldId id="279" r:id="rId20"/>
    <p:sldId id="290" r:id="rId21"/>
    <p:sldId id="280" r:id="rId22"/>
    <p:sldId id="318" r:id="rId23"/>
    <p:sldId id="319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5" r:id="rId49"/>
    <p:sldId id="356" r:id="rId50"/>
    <p:sldId id="350" r:id="rId51"/>
    <p:sldId id="351" r:id="rId52"/>
    <p:sldId id="352" r:id="rId53"/>
    <p:sldId id="353" r:id="rId54"/>
    <p:sldId id="35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D3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7" autoAdjust="0"/>
    <p:restoredTop sz="91111" autoAdjust="0"/>
  </p:normalViewPr>
  <p:slideViewPr>
    <p:cSldViewPr>
      <p:cViewPr>
        <p:scale>
          <a:sx n="60" d="100"/>
          <a:sy n="60" d="100"/>
        </p:scale>
        <p:origin x="-1939" y="-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14.wmf"/><Relationship Id="rId1" Type="http://schemas.openxmlformats.org/officeDocument/2006/relationships/image" Target="../media/image42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4.wmf"/><Relationship Id="rId1" Type="http://schemas.openxmlformats.org/officeDocument/2006/relationships/image" Target="../media/image17.wmf"/><Relationship Id="rId5" Type="http://schemas.openxmlformats.org/officeDocument/2006/relationships/image" Target="../media/image20.e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682DB-98B9-4ECB-AB33-9D008C8BADE1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742E4-C194-4FEF-8856-6DDD1085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E069A-D3AD-44EE-B067-DC7F6E6669BE}" type="slidenum">
              <a:rPr lang="en-US"/>
              <a:pPr/>
              <a:t>11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733166-E41F-4D4E-B644-8298351DB0A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97BD8-F361-46C7-8960-021612EC1547}" type="slidenum">
              <a:rPr lang="en-US"/>
              <a:pPr/>
              <a:t>17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CC767-E548-4C8D-82CE-460633E0A886}" type="slidenum">
              <a:rPr lang="en-US"/>
              <a:pPr/>
              <a:t>18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93C3E-7C2A-4B9B-A3AC-E305575C3D85}" type="slidenum">
              <a:rPr lang="en-US"/>
              <a:pPr/>
              <a:t>19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5453377-4684-44E2-84B2-CE72EA650BB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35DF22-4B02-435A-9087-7AFAF010C4F1}" type="slidenum">
              <a:rPr lang="en-US"/>
              <a:pPr/>
              <a:t>21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D2AC2B-7D46-4AF9-A30D-5992FE46FA16}" type="slidenum">
              <a:rPr lang="en-US"/>
              <a:pPr/>
              <a:t>24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A21A1-5649-4920-8B60-00537A60AF8E}" type="slidenum">
              <a:rPr lang="en-US"/>
              <a:pPr/>
              <a:t>25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7208D-26AA-4A0C-8198-41A59BC9DEB5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6B298-519E-4BA3-A0ED-4929879D60CF}" type="slidenum">
              <a:rPr lang="en-US"/>
              <a:pPr/>
              <a:t>27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C2AB53-E291-4B59-8542-7E95D7B44367}" type="slidenum">
              <a:rPr lang="en-US"/>
              <a:pPr/>
              <a:t>28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6F0E57-5D34-4078-8A9F-07AA266FC136}" type="slidenum">
              <a:rPr lang="en-US"/>
              <a:pPr/>
              <a:t>29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68855E-838C-4676-AC5B-BE28FD4BAADC}" type="slidenum">
              <a:rPr lang="en-US"/>
              <a:pPr/>
              <a:t>34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24E9F-99ED-4B50-9396-9EBE5A90DECB}" type="slidenum">
              <a:rPr lang="en-US"/>
              <a:pPr/>
              <a:t>36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8BC5F2-2876-433C-83F7-48DEFCD4A5A2}" type="slidenum">
              <a:rPr lang="en-US"/>
              <a:pPr/>
              <a:t>48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E5FAD-BCB6-4C06-B576-9281C1DE72A4}" type="slidenum">
              <a:rPr lang="en-US"/>
              <a:pPr/>
              <a:t>49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9461F70-A8F3-40EB-B127-3F41C667683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42E4-C194-4FEF-8856-6DDD1085DB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1C41-C2BC-4412-9CD3-ED3E5CE3C26D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6F4-EFC4-4FFE-840A-A50E17ED7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1C41-C2BC-4412-9CD3-ED3E5CE3C26D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6F4-EFC4-4FFE-840A-A50E17ED7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1C41-C2BC-4412-9CD3-ED3E5CE3C26D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6F4-EFC4-4FFE-840A-A50E17ED7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1C41-C2BC-4412-9CD3-ED3E5CE3C26D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6F4-EFC4-4FFE-840A-A50E17ED7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1C41-C2BC-4412-9CD3-ED3E5CE3C26D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6F4-EFC4-4FFE-840A-A50E17ED7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1C41-C2BC-4412-9CD3-ED3E5CE3C26D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6F4-EFC4-4FFE-840A-A50E17ED7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1C41-C2BC-4412-9CD3-ED3E5CE3C26D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6F4-EFC4-4FFE-840A-A50E17ED7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1C41-C2BC-4412-9CD3-ED3E5CE3C26D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6F4-EFC4-4FFE-840A-A50E17ED7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1C41-C2BC-4412-9CD3-ED3E5CE3C26D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6F4-EFC4-4FFE-840A-A50E17ED7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1C41-C2BC-4412-9CD3-ED3E5CE3C26D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6F4-EFC4-4FFE-840A-A50E17ED7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1C41-C2BC-4412-9CD3-ED3E5CE3C26D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93066F4-EFC4-4FFE-840A-A50E17ED7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691C41-C2BC-4412-9CD3-ED3E5CE3C26D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3066F4-EFC4-4FFE-840A-A50E17ED772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.doc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emf"/><Relationship Id="rId5" Type="http://schemas.openxmlformats.org/officeDocument/2006/relationships/image" Target="../media/image9.wmf"/><Relationship Id="rId10" Type="http://schemas.openxmlformats.org/officeDocument/2006/relationships/oleObject" Target="../embeddings/Microsoft_Word_97_-_2003_Document2.doc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4.doc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Document3.doc"/><Relationship Id="rId11" Type="http://schemas.openxmlformats.org/officeDocument/2006/relationships/image" Target="../media/image16.emf"/><Relationship Id="rId5" Type="http://schemas.openxmlformats.org/officeDocument/2006/relationships/image" Target="../media/image13.wmf"/><Relationship Id="rId10" Type="http://schemas.openxmlformats.org/officeDocument/2006/relationships/oleObject" Target="../embeddings/Microsoft_Word_97_-_2003_Document5.doc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7.doc"/><Relationship Id="rId13" Type="http://schemas.openxmlformats.org/officeDocument/2006/relationships/image" Target="../media/image20.e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wmf"/><Relationship Id="rId12" Type="http://schemas.openxmlformats.org/officeDocument/2006/relationships/oleObject" Target="../embeddings/Microsoft_Word_97_-_2003_Document9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Document6.doc"/><Relationship Id="rId11" Type="http://schemas.openxmlformats.org/officeDocument/2006/relationships/image" Target="../media/image19.wmf"/><Relationship Id="rId5" Type="http://schemas.openxmlformats.org/officeDocument/2006/relationships/image" Target="../media/image17.wmf"/><Relationship Id="rId10" Type="http://schemas.openxmlformats.org/officeDocument/2006/relationships/oleObject" Target="../embeddings/Microsoft_Word_97_-_2003_Document8.doc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1.doc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Word_97_-_2003_Document10.doc"/><Relationship Id="rId11" Type="http://schemas.openxmlformats.org/officeDocument/2006/relationships/image" Target="../media/image23.emf"/><Relationship Id="rId5" Type="http://schemas.openxmlformats.org/officeDocument/2006/relationships/image" Target="../media/image21.wmf"/><Relationship Id="rId10" Type="http://schemas.openxmlformats.org/officeDocument/2006/relationships/oleObject" Target="../embeddings/Microsoft_Word_97_-_2003_Document12.doc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5.doc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Word_97_-_2003_Document14.doc"/><Relationship Id="rId5" Type="http://schemas.openxmlformats.org/officeDocument/2006/relationships/image" Target="../media/image14.wmf"/><Relationship Id="rId4" Type="http://schemas.openxmlformats.org/officeDocument/2006/relationships/oleObject" Target="../embeddings/Microsoft_Word_97_-_2003_Document13.doc"/><Relationship Id="rId9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8.doc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Word_97_-_2003_Document17.doc"/><Relationship Id="rId5" Type="http://schemas.openxmlformats.org/officeDocument/2006/relationships/image" Target="../media/image26.wmf"/><Relationship Id="rId4" Type="http://schemas.openxmlformats.org/officeDocument/2006/relationships/oleObject" Target="../embeddings/Microsoft_Word_97_-_2003_Document16.doc"/><Relationship Id="rId9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Word_97_-_2003_Document20.doc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Microsoft_Word_97_-_2003_Document21.doc"/><Relationship Id="rId4" Type="http://schemas.openxmlformats.org/officeDocument/2006/relationships/oleObject" Target="../embeddings/Microsoft_Word_97_-_2003_Document19.doc"/><Relationship Id="rId9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4.doc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4.wmf"/><Relationship Id="rId12" Type="http://schemas.openxmlformats.org/officeDocument/2006/relationships/oleObject" Target="../embeddings/Microsoft_Word_97_-_2003_Document26.doc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Microsoft_Word_97_-_2003_Document28.doc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Word_97_-_2003_Document23.doc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Microsoft_Word_97_-_2003_Document25.doc"/><Relationship Id="rId4" Type="http://schemas.openxmlformats.org/officeDocument/2006/relationships/oleObject" Target="../embeddings/Microsoft_Word_97_-_2003_Document22.doc"/><Relationship Id="rId9" Type="http://schemas.openxmlformats.org/officeDocument/2006/relationships/image" Target="../media/image35.wmf"/><Relationship Id="rId14" Type="http://schemas.openxmlformats.org/officeDocument/2006/relationships/oleObject" Target="../embeddings/Microsoft_Word_97_-_2003_Document27.doc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31.doc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Microsoft_Word_97_-_2003_Document30.doc"/><Relationship Id="rId11" Type="http://schemas.openxmlformats.org/officeDocument/2006/relationships/image" Target="../media/image44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Microsoft_Word_97_-_2003_Document29.doc"/><Relationship Id="rId9" Type="http://schemas.openxmlformats.org/officeDocument/2006/relationships/image" Target="../media/image43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8229600" cy="2286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Relational</a:t>
            </a:r>
            <a:br>
              <a:rPr lang="en-US" sz="6000" dirty="0" smtClean="0"/>
            </a:br>
            <a:r>
              <a:rPr lang="en-US" sz="6000" dirty="0" smtClean="0"/>
              <a:t> Algebra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436" name="Picture 4" descr="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0663"/>
            <a:ext cx="8077200" cy="6415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33413" y="6453188"/>
            <a:ext cx="2895600" cy="403225"/>
          </a:xfrm>
          <a:prstGeom prst="rect">
            <a:avLst/>
          </a:prstGeom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1042988" y="9525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Selection (</a:t>
            </a:r>
            <a:r>
              <a:rPr lang="en-US" sz="4800">
                <a:sym typeface="Symbol" pitchFamily="1" charset="2"/>
              </a:rPr>
              <a:t></a:t>
            </a:r>
            <a:r>
              <a:rPr lang="en-US">
                <a:sym typeface="Symbol" pitchFamily="1" charset="2"/>
              </a:rPr>
              <a:t>)</a:t>
            </a:r>
            <a:endParaRPr lang="en-US"/>
          </a:p>
        </p:txBody>
      </p:sp>
      <p:graphicFrame>
        <p:nvGraphicFramePr>
          <p:cNvPr id="73733" name="Object 5"/>
          <p:cNvGraphicFramePr>
            <a:graphicFrameLocks/>
          </p:cNvGraphicFramePr>
          <p:nvPr/>
        </p:nvGraphicFramePr>
        <p:xfrm>
          <a:off x="1042988" y="6175375"/>
          <a:ext cx="30099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8" name="Equation" r:id="rId4" imgW="3019320" imgH="822240" progId="Equation.3">
                  <p:embed/>
                </p:oleObj>
              </mc:Choice>
              <mc:Fallback>
                <p:oleObj name="Equation" r:id="rId4" imgW="3019320" imgH="82224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175375"/>
                        <a:ext cx="30099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/>
          </p:cNvGraphicFramePr>
          <p:nvPr/>
        </p:nvGraphicFramePr>
        <p:xfrm>
          <a:off x="4510088" y="6143625"/>
          <a:ext cx="48053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9" name="Equation" r:id="rId6" imgW="5725800" imgH="946080" progId="Equation.3">
                  <p:embed/>
                </p:oleObj>
              </mc:Choice>
              <mc:Fallback>
                <p:oleObj name="Equation" r:id="rId6" imgW="5725800" imgH="94608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6143625"/>
                        <a:ext cx="480536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38263"/>
            <a:ext cx="8991600" cy="17287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/>
              <a:t>Selects rows that satisfy </a:t>
            </a:r>
            <a:r>
              <a:rPr lang="en-US" b="0" i="1">
                <a:solidFill>
                  <a:schemeClr val="accent2"/>
                </a:solidFill>
              </a:rPr>
              <a:t>selection condition</a:t>
            </a:r>
            <a:r>
              <a:rPr lang="en-US" b="0"/>
              <a:t>.</a:t>
            </a:r>
          </a:p>
          <a:p>
            <a:pPr>
              <a:lnSpc>
                <a:spcPct val="90000"/>
              </a:lnSpc>
            </a:pPr>
            <a:r>
              <a:rPr lang="en-US" b="0"/>
              <a:t>Result is a relation.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>
                <a:solidFill>
                  <a:schemeClr val="accent2"/>
                </a:solidFill>
              </a:rPr>
              <a:t>Schema</a:t>
            </a:r>
            <a:r>
              <a:rPr lang="en-US" b="1"/>
              <a:t> </a:t>
            </a:r>
            <a:r>
              <a:rPr lang="en-US"/>
              <a:t>of result is same as that of the input relation.</a:t>
            </a:r>
          </a:p>
          <a:p>
            <a:pPr>
              <a:lnSpc>
                <a:spcPct val="90000"/>
              </a:lnSpc>
            </a:pPr>
            <a:r>
              <a:rPr lang="en-US" b="0"/>
              <a:t>Do we need to do duplicate elimination?  </a:t>
            </a:r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V="1">
            <a:off x="485775" y="5057775"/>
            <a:ext cx="3700463" cy="14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 flipV="1">
            <a:off x="542925" y="5457825"/>
            <a:ext cx="3786188" cy="42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H="1">
            <a:off x="671513" y="3943350"/>
            <a:ext cx="57150" cy="2371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 flipH="1">
            <a:off x="3781425" y="3824288"/>
            <a:ext cx="57150" cy="2371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737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29200"/>
              </p:ext>
            </p:extLst>
          </p:nvPr>
        </p:nvGraphicFramePr>
        <p:xfrm>
          <a:off x="300038" y="3984625"/>
          <a:ext cx="5643562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0" name="Document" r:id="rId8" imgW="5642486" imgH="2249708" progId="Word.Document.8">
                  <p:embed/>
                </p:oleObj>
              </mc:Choice>
              <mc:Fallback>
                <p:oleObj name="Document" r:id="rId8" imgW="5642486" imgH="2249708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3984625"/>
                        <a:ext cx="5643562" cy="224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819614"/>
              </p:ext>
            </p:extLst>
          </p:nvPr>
        </p:nvGraphicFramePr>
        <p:xfrm>
          <a:off x="5084763" y="4548188"/>
          <a:ext cx="5643562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1" name="Document" r:id="rId10" imgW="5642486" imgH="1619483" progId="Word.Document.8">
                  <p:embed/>
                </p:oleObj>
              </mc:Choice>
              <mc:Fallback>
                <p:oleObj name="Document" r:id="rId10" imgW="5642486" imgH="1619483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63" y="4548188"/>
                        <a:ext cx="5643562" cy="161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8" grpId="0" animBg="1"/>
      <p:bldP spid="73739" grpId="0" animBg="1"/>
      <p:bldP spid="73740" grpId="0" animBg="1"/>
      <p:bldP spid="737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5DC3-9C9E-47B3-878D-9624293741EE}" type="slidenum">
              <a:rPr lang="en-US"/>
              <a:pPr/>
              <a:t>12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Expressions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9600" y="3124200"/>
            <a:ext cx="41021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1123   John   123 Main   stamps</a:t>
            </a:r>
          </a:p>
          <a:p>
            <a:r>
              <a:rPr lang="en-US" sz="2400"/>
              <a:t>1123   John   123 Main   coins</a:t>
            </a:r>
          </a:p>
          <a:p>
            <a:r>
              <a:rPr lang="en-US" sz="2400"/>
              <a:t>5556   Mary  7 Lake Dr  hiking</a:t>
            </a:r>
          </a:p>
          <a:p>
            <a:r>
              <a:rPr lang="en-US" sz="2400"/>
              <a:t>9876   Bart    5 Pine St    stamps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622925" y="3089275"/>
            <a:ext cx="15986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1123   John</a:t>
            </a:r>
          </a:p>
          <a:p>
            <a:r>
              <a:rPr lang="en-US" sz="2400" dirty="0"/>
              <a:t>9876   Bart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09600" y="3124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609600" y="3124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4953000" y="3124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609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5638800" y="3124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56388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73152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5638800" y="3886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609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6096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49530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 flipV="1">
            <a:off x="56388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5638800" y="2743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7315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822325" y="2757488"/>
            <a:ext cx="34036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/>
              <a:t>Id       Name      Address      </a:t>
            </a:r>
            <a:r>
              <a:rPr lang="en-US" i="1" dirty="0" smtClean="0"/>
              <a:t>Hobby</a:t>
            </a:r>
            <a:endParaRPr lang="en-US" i="1" dirty="0"/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Person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5943600" y="4114800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Result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838200" y="1752600"/>
            <a:ext cx="707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 i="1" baseline="-30000">
                <a:cs typeface="Times New Roman" pitchFamily="18" charset="0"/>
              </a:rPr>
              <a:t>Id, Name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(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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 i="1" baseline="-30000">
                <a:cs typeface="Times New Roman" pitchFamily="18" charset="0"/>
              </a:rPr>
              <a:t>Hobby=</a:t>
            </a:r>
            <a:r>
              <a:rPr lang="en-US" sz="2800" baseline="-30000">
                <a:cs typeface="Times New Roman" pitchFamily="18" charset="0"/>
              </a:rPr>
              <a:t>’stamps’</a:t>
            </a:r>
            <a:r>
              <a:rPr lang="en-US" sz="2800" i="1" baseline="-30000">
                <a:cs typeface="Times New Roman" pitchFamily="18" charset="0"/>
              </a:rPr>
              <a:t>  </a:t>
            </a:r>
            <a:r>
              <a:rPr lang="en-US" sz="2800" baseline="-30000">
                <a:cs typeface="Times New Roman" pitchFamily="18" charset="0"/>
              </a:rPr>
              <a:t>OR </a:t>
            </a:r>
            <a:r>
              <a:rPr lang="en-US" sz="2800" i="1" baseline="-30000">
                <a:cs typeface="Times New Roman" pitchFamily="18" charset="0"/>
              </a:rPr>
              <a:t> Hobby=</a:t>
            </a:r>
            <a:r>
              <a:rPr lang="en-US" sz="2800" baseline="-30000">
                <a:cs typeface="Times New Roman" pitchFamily="18" charset="0"/>
              </a:rPr>
              <a:t>’coins’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Person</a:t>
            </a:r>
            <a:r>
              <a:rPr lang="en-US" sz="2800">
                <a:cs typeface="Times New Roman" pitchFamily="18" charset="0"/>
              </a:rPr>
              <a:t>) )</a:t>
            </a:r>
            <a:r>
              <a:rPr lang="en-US"/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5000" y="2743200"/>
            <a:ext cx="133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Id       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6" grpId="0" animBg="1"/>
      <p:bldP spid="14347" grpId="0" animBg="1"/>
      <p:bldP spid="14348" grpId="0" animBg="1"/>
      <p:bldP spid="14349" grpId="0" animBg="1"/>
      <p:bldP spid="14357" grpId="0" animBg="1"/>
      <p:bldP spid="14358" grpId="0" animBg="1"/>
      <p:bldP spid="14359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2A0F-2BF1-40D1-A345-F86AA6AEE4A3}" type="slidenum">
              <a:rPr lang="en-US"/>
              <a:pPr/>
              <a:t>13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 is a set of tuples, so set operations should apply:  </a:t>
            </a:r>
            <a:r>
              <a:rPr lang="en-US" dirty="0">
                <a:sym typeface="Symbol" pitchFamily="18" charset="2"/>
              </a:rPr>
              <a:t>, ,  (set difference)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Result of combining two relations with a set operator is a relation </a:t>
            </a:r>
            <a:r>
              <a:rPr lang="en-US" dirty="0"/>
              <a:t>=&gt;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all its elements must be tuples having same structure</a:t>
            </a:r>
          </a:p>
          <a:p>
            <a:r>
              <a:rPr lang="en-US" dirty="0"/>
              <a:t>Hence, scope of set operations limited to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union compatible relations</a:t>
            </a:r>
            <a:endParaRPr lang="en-US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CC02-E763-45F8-8807-04E52DB962AE}" type="slidenum">
              <a:rPr lang="en-US"/>
              <a:pPr/>
              <a:t>14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/>
              <a:t>Union Compatible Relations</a:t>
            </a:r>
          </a:p>
          <a:p>
            <a:r>
              <a:rPr lang="en-US" dirty="0" smtClean="0"/>
              <a:t>Two </a:t>
            </a:r>
            <a:r>
              <a:rPr lang="en-US" dirty="0"/>
              <a:t>relations are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union compatible</a:t>
            </a:r>
            <a:r>
              <a:rPr lang="en-US" dirty="0"/>
              <a:t> if</a:t>
            </a:r>
          </a:p>
          <a:p>
            <a:pPr lvl="1"/>
            <a:r>
              <a:rPr lang="en-US" dirty="0"/>
              <a:t>Both have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same number of columns</a:t>
            </a:r>
          </a:p>
          <a:p>
            <a:pPr lvl="1"/>
            <a:r>
              <a:rPr lang="en-US" dirty="0"/>
              <a:t>Names of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attributes are the same in both</a:t>
            </a:r>
          </a:p>
          <a:p>
            <a:pPr lvl="1"/>
            <a:r>
              <a:rPr lang="en-US" dirty="0"/>
              <a:t>Attributes with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 same name </a:t>
            </a:r>
            <a:r>
              <a:rPr lang="en-US" dirty="0"/>
              <a:t>in both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relations have the same domain</a:t>
            </a:r>
          </a:p>
          <a:p>
            <a:endParaRPr lang="en-US" dirty="0" smtClean="0"/>
          </a:p>
          <a:p>
            <a:r>
              <a:rPr lang="en-US" dirty="0" smtClean="0"/>
              <a:t>Union </a:t>
            </a:r>
            <a:r>
              <a:rPr lang="en-US" dirty="0"/>
              <a:t>compatible relations can be combined using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union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intersection</a:t>
            </a:r>
            <a:r>
              <a:rPr lang="en-US" dirty="0"/>
              <a:t>, and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difference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0DE9-6B8D-43F7-9B36-75034475A063}" type="slidenum">
              <a:rPr lang="en-US"/>
              <a:pPr/>
              <a:t>15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6326188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Tables:</a:t>
            </a:r>
          </a:p>
          <a:p>
            <a:r>
              <a:rPr lang="en-US" sz="2800"/>
              <a:t>       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Person</a:t>
            </a:r>
            <a:r>
              <a:rPr lang="en-US" sz="2800" i="1"/>
              <a:t> </a:t>
            </a:r>
            <a:r>
              <a:rPr lang="en-US" sz="2800"/>
              <a:t>(</a:t>
            </a:r>
            <a:r>
              <a:rPr lang="en-US" sz="2800" i="1"/>
              <a:t>SSN, Name, Address, Hobby</a:t>
            </a:r>
            <a:r>
              <a:rPr lang="en-US" sz="2800"/>
              <a:t>)</a:t>
            </a:r>
          </a:p>
          <a:p>
            <a:r>
              <a:rPr lang="en-US" sz="2800" i="1"/>
              <a:t>       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 sz="2800" i="1"/>
              <a:t> </a:t>
            </a:r>
            <a:r>
              <a:rPr lang="en-US" sz="2800"/>
              <a:t>(</a:t>
            </a:r>
            <a:r>
              <a:rPr lang="en-US" sz="2800" i="1"/>
              <a:t>Id, Name, Office, Phone</a:t>
            </a:r>
            <a:r>
              <a:rPr lang="en-US" sz="2800"/>
              <a:t>)</a:t>
            </a:r>
          </a:p>
          <a:p>
            <a:r>
              <a:rPr lang="en-US" sz="2800"/>
              <a:t>are </a:t>
            </a:r>
            <a:r>
              <a:rPr lang="en-US" sz="2800" u="sng"/>
              <a:t>not</a:t>
            </a:r>
            <a:r>
              <a:rPr lang="en-US" sz="2800"/>
              <a:t> union compatible.</a:t>
            </a:r>
          </a:p>
          <a:p>
            <a:r>
              <a:rPr lang="en-US" sz="2400"/>
              <a:t>         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990600" y="3657600"/>
            <a:ext cx="73152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cs typeface="Times New Roman" pitchFamily="18" charset="0"/>
              </a:rPr>
              <a:t>But</a:t>
            </a:r>
          </a:p>
          <a:p>
            <a:r>
              <a:rPr lang="en-US">
                <a:cs typeface="Times New Roman" pitchFamily="18" charset="0"/>
              </a:rPr>
              <a:t>           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 i="1" baseline="-30000">
                <a:cs typeface="Times New Roman" pitchFamily="18" charset="0"/>
              </a:rPr>
              <a:t>Name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Person</a:t>
            </a:r>
            <a:r>
              <a:rPr lang="en-US" sz="2800">
                <a:cs typeface="Times New Roman" pitchFamily="18" charset="0"/>
              </a:rPr>
              <a:t>)</a:t>
            </a:r>
            <a:r>
              <a:rPr lang="en-US" sz="2800" i="1">
                <a:cs typeface="Times New Roman" pitchFamily="18" charset="0"/>
              </a:rPr>
              <a:t>  </a:t>
            </a:r>
            <a:r>
              <a:rPr lang="en-US" sz="2800">
                <a:cs typeface="Times New Roman" pitchFamily="18" charset="0"/>
              </a:rPr>
              <a:t>and 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 i="1" baseline="-30000">
                <a:cs typeface="Times New Roman" pitchFamily="18" charset="0"/>
              </a:rPr>
              <a:t>Name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Professor</a:t>
            </a:r>
            <a:r>
              <a:rPr lang="en-US" sz="2800"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800" u="sng">
                <a:cs typeface="Times New Roman" pitchFamily="18" charset="0"/>
              </a:rPr>
              <a:t>are</a:t>
            </a:r>
            <a:r>
              <a:rPr lang="en-US" sz="2800">
                <a:cs typeface="Times New Roman" pitchFamily="18" charset="0"/>
              </a:rPr>
              <a:t> union compatible so</a:t>
            </a:r>
          </a:p>
          <a:p>
            <a:pPr>
              <a:lnSpc>
                <a:spcPct val="120000"/>
              </a:lnSpc>
            </a:pPr>
            <a:r>
              <a:rPr lang="en-US" sz="2800">
                <a:cs typeface="Times New Roman" pitchFamily="18" charset="0"/>
              </a:rPr>
              <a:t>        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 i="1" baseline="-30000">
                <a:cs typeface="Times New Roman" pitchFamily="18" charset="0"/>
              </a:rPr>
              <a:t>Name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Person</a:t>
            </a:r>
            <a:r>
              <a:rPr lang="en-US" sz="2800">
                <a:cs typeface="Times New Roman" pitchFamily="18" charset="0"/>
              </a:rPr>
              <a:t>) 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3600" i="1">
                <a:cs typeface="Times New Roman" pitchFamily="18" charset="0"/>
              </a:rPr>
              <a:t>-</a:t>
            </a:r>
            <a:r>
              <a:rPr lang="en-US" sz="2800" i="1">
                <a:cs typeface="Times New Roman" pitchFamily="18" charset="0"/>
              </a:rPr>
              <a:t> 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 i="1" baseline="-30000">
                <a:cs typeface="Times New Roman" pitchFamily="18" charset="0"/>
              </a:rPr>
              <a:t>Name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Professor</a:t>
            </a:r>
            <a:r>
              <a:rPr lang="en-US" sz="2800"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800">
                <a:cs typeface="Times New Roman" pitchFamily="18" charset="0"/>
              </a:rPr>
              <a:t>makes sense.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GB" dirty="0" smtClean="0"/>
              <a:t>Union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99513" cy="49625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800" b="1" dirty="0" smtClean="0">
                <a:solidFill>
                  <a:schemeClr val="accent2"/>
                </a:solidFill>
              </a:rPr>
              <a:t>Union A </a:t>
            </a:r>
            <a:r>
              <a:rPr lang="en-GB" sz="2800" b="1" dirty="0" smtClean="0">
                <a:solidFill>
                  <a:schemeClr val="accent2"/>
                </a:solidFill>
                <a:sym typeface="Symbol" pitchFamily="18" charset="2"/>
              </a:rPr>
              <a:t></a:t>
            </a:r>
            <a:r>
              <a:rPr lang="en-GB" sz="2800" b="1" dirty="0" smtClean="0">
                <a:solidFill>
                  <a:schemeClr val="accent2"/>
                </a:solidFill>
              </a:rPr>
              <a:t> 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800" dirty="0" smtClean="0"/>
              <a:t>Use SQL keyword </a:t>
            </a:r>
            <a:r>
              <a:rPr lang="en-GB" sz="2800" dirty="0" smtClean="0">
                <a:latin typeface="Courier New" pitchFamily="49" charset="0"/>
              </a:rPr>
              <a:t>UNION</a:t>
            </a:r>
            <a:r>
              <a:rPr lang="en-GB" sz="2800" dirty="0" smtClean="0"/>
              <a:t>. Tables must be compatible ... have the same attributes (column headings).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sz="2800" dirty="0" smtClean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GB" sz="2800" dirty="0" smtClean="0">
                <a:latin typeface="Courier New" pitchFamily="49" charset="0"/>
              </a:rPr>
              <a:t>SELECT artist FROM </a:t>
            </a:r>
            <a:r>
              <a:rPr lang="en-GB" sz="2800" dirty="0" err="1" smtClean="0">
                <a:latin typeface="Courier New" pitchFamily="49" charset="0"/>
              </a:rPr>
              <a:t>Pop_albums</a:t>
            </a:r>
            <a:endParaRPr lang="en-GB" sz="2800" dirty="0" smtClean="0"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sz="2800" dirty="0" smtClean="0">
                <a:latin typeface="Courier New" pitchFamily="49" charset="0"/>
              </a:rPr>
              <a:t>WHERE artist LIKE 'U%'</a:t>
            </a:r>
            <a:r>
              <a:rPr lang="en-GB" sz="2800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sz="2800" b="1" dirty="0" smtClean="0">
                <a:solidFill>
                  <a:schemeClr val="accent2"/>
                </a:solidFill>
                <a:latin typeface="Courier New" pitchFamily="49" charset="0"/>
              </a:rPr>
              <a:t>UNION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sz="2800" dirty="0" smtClean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GB" sz="2800" dirty="0" smtClean="0">
                <a:latin typeface="Courier New" pitchFamily="49" charset="0"/>
              </a:rPr>
              <a:t>SELECT artist FROM </a:t>
            </a:r>
            <a:r>
              <a:rPr lang="en-GB" sz="2800" dirty="0" err="1" smtClean="0">
                <a:latin typeface="Courier New" pitchFamily="49" charset="0"/>
              </a:rPr>
              <a:t>Band_members</a:t>
            </a:r>
            <a:endParaRPr lang="en-GB" sz="2800" dirty="0" smtClean="0"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sz="2800" dirty="0" smtClean="0">
                <a:latin typeface="Courier New" pitchFamily="49" charset="0"/>
              </a:rPr>
              <a:t>WHERE member = '</a:t>
            </a:r>
            <a:r>
              <a:rPr lang="en-GB" sz="2800" dirty="0" err="1" smtClean="0">
                <a:latin typeface="Courier New" pitchFamily="49" charset="0"/>
              </a:rPr>
              <a:t>Grohl</a:t>
            </a:r>
            <a:r>
              <a:rPr lang="en-GB" sz="2800" dirty="0" smtClean="0">
                <a:latin typeface="Courier New" pitchFamily="49" charset="0"/>
              </a:rPr>
              <a:t>'</a:t>
            </a:r>
            <a:r>
              <a:rPr lang="en-GB" sz="2800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  <a:r>
              <a:rPr lang="en-GB" sz="2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800" dirty="0" smtClean="0"/>
              <a:t>Result is a one column table containing three entries: </a:t>
            </a:r>
            <a:r>
              <a:rPr lang="en-GB" sz="2800" i="1" dirty="0" err="1" smtClean="0"/>
              <a:t>Foo</a:t>
            </a:r>
            <a:r>
              <a:rPr lang="en-GB" sz="2800" i="1" dirty="0" smtClean="0"/>
              <a:t> Fighters</a:t>
            </a:r>
            <a:r>
              <a:rPr lang="en-GB" sz="2800" dirty="0" smtClean="0"/>
              <a:t>, </a:t>
            </a:r>
            <a:r>
              <a:rPr lang="en-GB" sz="2800" i="1" dirty="0" smtClean="0"/>
              <a:t>U2</a:t>
            </a:r>
            <a:r>
              <a:rPr lang="en-GB" sz="2800" dirty="0" smtClean="0"/>
              <a:t> and </a:t>
            </a:r>
            <a:r>
              <a:rPr lang="en-GB" sz="2800" i="1" dirty="0" smtClean="0"/>
              <a:t>Underworld</a:t>
            </a:r>
            <a:r>
              <a:rPr lang="en-GB" sz="2800" dirty="0" smtClean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33413" y="6453188"/>
            <a:ext cx="2895600" cy="403225"/>
          </a:xfrm>
          <a:prstGeom prst="rect">
            <a:avLst/>
          </a:prstGeom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819400" y="-228600"/>
            <a:ext cx="2133600" cy="990600"/>
          </a:xfrm>
          <a:noFill/>
          <a:ln/>
        </p:spPr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4343400" cy="4648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000"/>
              <a:t> </a:t>
            </a:r>
          </a:p>
        </p:txBody>
      </p:sp>
      <p:graphicFrame>
        <p:nvGraphicFramePr>
          <p:cNvPr id="75783" name="Object 7"/>
          <p:cNvGraphicFramePr>
            <a:graphicFrameLocks/>
          </p:cNvGraphicFramePr>
          <p:nvPr/>
        </p:nvGraphicFramePr>
        <p:xfrm>
          <a:off x="5900738" y="4051300"/>
          <a:ext cx="18176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0" name="Equation" r:id="rId4" imgW="1317600" imgH="453960" progId="Equation.3">
                  <p:embed/>
                </p:oleObj>
              </mc:Choice>
              <mc:Fallback>
                <p:oleObj name="Equation" r:id="rId4" imgW="1317600" imgH="45396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4051300"/>
                        <a:ext cx="18176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1725613" y="3394075"/>
            <a:ext cx="11731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S1</a:t>
            </a:r>
            <a:endParaRPr lang="en-US"/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1878013" y="6157913"/>
            <a:ext cx="11731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S2</a:t>
            </a:r>
            <a:endParaRPr lang="en-US"/>
          </a:p>
        </p:txBody>
      </p:sp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0" y="1419225"/>
          <a:ext cx="417036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1" name="Document" r:id="rId6" imgW="4169664" imgH="2124456" progId="">
                  <p:embed/>
                </p:oleObj>
              </mc:Choice>
              <mc:Fallback>
                <p:oleObj name="Document" r:id="rId6" imgW="4169664" imgH="212445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19225"/>
                        <a:ext cx="4170363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438385"/>
              </p:ext>
            </p:extLst>
          </p:nvPr>
        </p:nvGraphicFramePr>
        <p:xfrm>
          <a:off x="311150" y="4013200"/>
          <a:ext cx="5643563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2" name="Document" r:id="rId8" imgW="5642486" imgH="2249708" progId="Word.Document.8">
                  <p:embed/>
                </p:oleObj>
              </mc:Choice>
              <mc:Fallback>
                <p:oleObj name="Document" r:id="rId8" imgW="5642486" imgH="2249708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4013200"/>
                        <a:ext cx="5643563" cy="224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285799"/>
              </p:ext>
            </p:extLst>
          </p:nvPr>
        </p:nvGraphicFramePr>
        <p:xfrm>
          <a:off x="4343400" y="1257300"/>
          <a:ext cx="56388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3" name="Document" r:id="rId10" imgW="5642486" imgH="2953702" progId="Word.Document.8">
                  <p:embed/>
                </p:oleObj>
              </mc:Choice>
              <mc:Fallback>
                <p:oleObj name="Document" r:id="rId10" imgW="5642486" imgH="2953702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57300"/>
                        <a:ext cx="5638800" cy="294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33413" y="6453188"/>
            <a:ext cx="2895600" cy="403225"/>
          </a:xfrm>
          <a:prstGeom prst="rect">
            <a:avLst/>
          </a:prstGeom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>
          <a:xfrm>
            <a:off x="1096963" y="0"/>
            <a:ext cx="3810000" cy="914400"/>
          </a:xfrm>
          <a:noFill/>
          <a:ln/>
        </p:spPr>
        <p:txBody>
          <a:bodyPr/>
          <a:lstStyle/>
          <a:p>
            <a:r>
              <a:rPr lang="en-US" dirty="0"/>
              <a:t>Set Difference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4343400" cy="4648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000"/>
              <a:t> 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725613" y="3394075"/>
            <a:ext cx="11731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S1</a:t>
            </a:r>
            <a:endParaRPr lang="en-US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878013" y="6157913"/>
            <a:ext cx="11731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S2</a:t>
            </a:r>
            <a:endParaRPr lang="en-US"/>
          </a:p>
        </p:txBody>
      </p:sp>
      <p:graphicFrame>
        <p:nvGraphicFramePr>
          <p:cNvPr id="76811" name="Object 11"/>
          <p:cNvGraphicFramePr>
            <a:graphicFrameLocks/>
          </p:cNvGraphicFramePr>
          <p:nvPr/>
        </p:nvGraphicFramePr>
        <p:xfrm>
          <a:off x="6337300" y="2544763"/>
          <a:ext cx="1566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2" name="Equation" r:id="rId4" imgW="1581120" imgH="403200" progId="Equation.3">
                  <p:embed/>
                </p:oleObj>
              </mc:Choice>
              <mc:Fallback>
                <p:oleObj name="Equation" r:id="rId4" imgW="1581120" imgH="40320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544763"/>
                        <a:ext cx="156686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6223000" y="5348288"/>
            <a:ext cx="14033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schemeClr val="tx1"/>
                </a:solidFill>
                <a:latin typeface="Times New Roman" pitchFamily="18" charset="0"/>
              </a:rPr>
              <a:t>S2 – S1</a:t>
            </a:r>
          </a:p>
        </p:txBody>
      </p:sp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0" y="1454150"/>
          <a:ext cx="417036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3" name="Document" r:id="rId6" imgW="4169664" imgH="2124456" progId="">
                  <p:embed/>
                </p:oleObj>
              </mc:Choice>
              <mc:Fallback>
                <p:oleObj name="Document" r:id="rId6" imgW="4169664" imgH="212445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54150"/>
                        <a:ext cx="4170363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558244"/>
              </p:ext>
            </p:extLst>
          </p:nvPr>
        </p:nvGraphicFramePr>
        <p:xfrm>
          <a:off x="225425" y="4019550"/>
          <a:ext cx="5643563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4" name="Document" r:id="rId8" imgW="5642486" imgH="2249708" progId="Word.Document.8">
                  <p:embed/>
                </p:oleObj>
              </mc:Choice>
              <mc:Fallback>
                <p:oleObj name="Document" r:id="rId8" imgW="5642486" imgH="2249708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4019550"/>
                        <a:ext cx="5643563" cy="224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4475163" y="1228725"/>
          <a:ext cx="56435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5" name="Document" r:id="rId10" imgW="5641848" imgH="1219200" progId="">
                  <p:embed/>
                </p:oleObj>
              </mc:Choice>
              <mc:Fallback>
                <p:oleObj name="Document" r:id="rId10" imgW="5641848" imgH="1219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1228725"/>
                        <a:ext cx="5643562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210489"/>
              </p:ext>
            </p:extLst>
          </p:nvPr>
        </p:nvGraphicFramePr>
        <p:xfrm>
          <a:off x="4622800" y="4102100"/>
          <a:ext cx="56388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6" name="Document" r:id="rId12" imgW="5642486" imgH="1420779" progId="Word.Document.8">
                  <p:embed/>
                </p:oleObj>
              </mc:Choice>
              <mc:Fallback>
                <p:oleObj name="Document" r:id="rId12" imgW="5642486" imgH="1420779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4102100"/>
                        <a:ext cx="563880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33413" y="6453188"/>
            <a:ext cx="2895600" cy="403225"/>
          </a:xfrm>
          <a:prstGeom prst="rect">
            <a:avLst/>
          </a:prstGeom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00025"/>
            <a:ext cx="7924800" cy="1019175"/>
          </a:xfrm>
          <a:noFill/>
          <a:ln/>
        </p:spPr>
        <p:txBody>
          <a:bodyPr/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38138" y="1362075"/>
            <a:ext cx="8362950" cy="5178425"/>
          </a:xfrm>
          <a:noFill/>
          <a:ln/>
        </p:spPr>
        <p:txBody>
          <a:bodyPr/>
          <a:lstStyle/>
          <a:p>
            <a:r>
              <a:rPr lang="en-US" sz="2800" b="0" dirty="0" smtClean="0"/>
              <a:t>Intersection </a:t>
            </a:r>
            <a:r>
              <a:rPr lang="en-US" sz="2800" b="0" dirty="0"/>
              <a:t>takes two input relations, which must be</a:t>
            </a:r>
            <a:r>
              <a:rPr lang="en-US" sz="2800" dirty="0"/>
              <a:t> </a:t>
            </a:r>
            <a:r>
              <a:rPr lang="en-US" sz="2800" i="1" u="sng" dirty="0">
                <a:solidFill>
                  <a:schemeClr val="accent2"/>
                </a:solidFill>
              </a:rPr>
              <a:t>union-compatible</a:t>
            </a:r>
            <a:r>
              <a:rPr lang="en-US" sz="2800" dirty="0" smtClean="0">
                <a:solidFill>
                  <a:schemeClr val="accent2"/>
                </a:solidFill>
              </a:rPr>
              <a:t>.</a:t>
            </a:r>
            <a:endParaRPr lang="en-US" sz="2800" b="0" dirty="0"/>
          </a:p>
          <a:p>
            <a:pPr>
              <a:buFontTx/>
              <a:buNone/>
            </a:pPr>
            <a:r>
              <a:rPr lang="en-US" sz="2800" b="0" dirty="0"/>
              <a:t>			</a:t>
            </a:r>
            <a:r>
              <a:rPr lang="en-US" sz="3200" b="0" dirty="0"/>
              <a:t>R </a:t>
            </a:r>
            <a:r>
              <a:rPr lang="en-US" sz="3200" b="0" dirty="0">
                <a:sym typeface="Symbol" pitchFamily="1" charset="2"/>
              </a:rPr>
              <a:t> S = R   (R  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F42B-26F5-46E7-A787-8BE2C33CC6F0}" type="slidenum">
              <a:rPr lang="en-US"/>
              <a:pPr/>
              <a:t>2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Query Languages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Languages for describing queries on a relational database</a:t>
            </a:r>
          </a:p>
          <a:p>
            <a:pPr>
              <a:lnSpc>
                <a:spcPct val="90000"/>
              </a:lnSpc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Query Language</a:t>
            </a:r>
            <a:r>
              <a:rPr lang="en-US" dirty="0"/>
              <a:t> (SQL)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Predominant  application level query language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Declarative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5750"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Relational Algebra</a:t>
            </a:r>
            <a:endParaRPr lang="en-US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Intermediate language used within DBMS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Procedural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Intersection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b="1" dirty="0" smtClean="0">
                <a:solidFill>
                  <a:schemeClr val="accent2"/>
                </a:solidFill>
              </a:rPr>
              <a:t>Intersection A </a:t>
            </a:r>
            <a:r>
              <a:rPr lang="en-US" b="1" dirty="0" smtClean="0">
                <a:solidFill>
                  <a:schemeClr val="accent2"/>
                </a:solidFill>
                <a:latin typeface="Sylfaen" pitchFamily="18" charset="0"/>
                <a:sym typeface="Symbol" pitchFamily="18" charset="2"/>
              </a:rPr>
              <a:t></a:t>
            </a:r>
            <a:r>
              <a:rPr lang="en-GB" b="1" dirty="0" smtClean="0">
                <a:solidFill>
                  <a:schemeClr val="accent2"/>
                </a:solidFill>
              </a:rPr>
              <a:t> B</a:t>
            </a:r>
          </a:p>
          <a:p>
            <a:pPr>
              <a:buFontTx/>
              <a:buNone/>
            </a:pPr>
            <a:r>
              <a:rPr lang="en-GB" dirty="0" smtClean="0"/>
              <a:t>Use SQL keyword </a:t>
            </a:r>
            <a:r>
              <a:rPr lang="en-GB" dirty="0" smtClean="0">
                <a:latin typeface="Courier New" pitchFamily="49" charset="0"/>
              </a:rPr>
              <a:t>INTERSECT</a:t>
            </a:r>
            <a:r>
              <a:rPr lang="en-GB" dirty="0" smtClean="0"/>
              <a:t>. Tables must be compatible. </a:t>
            </a:r>
          </a:p>
          <a:p>
            <a:pPr>
              <a:buFontTx/>
              <a:buNone/>
            </a:pPr>
            <a:r>
              <a:rPr lang="en-GB" dirty="0" smtClean="0"/>
              <a:t>Query :</a:t>
            </a:r>
          </a:p>
          <a:p>
            <a:pPr lvl="2">
              <a:buFontTx/>
              <a:buNone/>
            </a:pPr>
            <a:r>
              <a:rPr lang="en-GB" dirty="0" smtClean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GB" dirty="0" smtClean="0">
                <a:latin typeface="Courier New" pitchFamily="49" charset="0"/>
              </a:rPr>
              <a:t>SELECT artist FROM </a:t>
            </a:r>
            <a:r>
              <a:rPr lang="en-GB" dirty="0" err="1" smtClean="0">
                <a:latin typeface="Courier New" pitchFamily="49" charset="0"/>
              </a:rPr>
              <a:t>Pop_albums</a:t>
            </a:r>
            <a:r>
              <a:rPr lang="en-GB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2">
              <a:buFontTx/>
              <a:buNone/>
            </a:pP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</a:rPr>
              <a:t>INTERSECT</a:t>
            </a:r>
          </a:p>
          <a:p>
            <a:pPr lvl="2">
              <a:buFontTx/>
              <a:buNone/>
            </a:pPr>
            <a:r>
              <a:rPr lang="en-GB" dirty="0" smtClean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GB" dirty="0" smtClean="0">
                <a:latin typeface="Courier New" pitchFamily="49" charset="0"/>
              </a:rPr>
              <a:t>SELECT artist FROM </a:t>
            </a:r>
            <a:r>
              <a:rPr lang="en-GB" dirty="0" err="1" smtClean="0">
                <a:latin typeface="Courier New" pitchFamily="49" charset="0"/>
              </a:rPr>
              <a:t>Band_members</a:t>
            </a:r>
            <a:r>
              <a:rPr lang="en-GB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  <a:r>
              <a:rPr lang="en-GB" dirty="0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33413" y="6453188"/>
            <a:ext cx="2895600" cy="403225"/>
          </a:xfrm>
          <a:prstGeom prst="rect">
            <a:avLst/>
          </a:prstGeom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>
          <a:xfrm>
            <a:off x="1096963" y="0"/>
            <a:ext cx="3810000" cy="1066800"/>
          </a:xfrm>
          <a:noFill/>
          <a:ln/>
        </p:spPr>
        <p:txBody>
          <a:bodyPr/>
          <a:lstStyle/>
          <a:p>
            <a:r>
              <a:rPr lang="en-US" dirty="0"/>
              <a:t>Intersection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4343400" cy="4648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000"/>
              <a:t> 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1725613" y="3394075"/>
            <a:ext cx="11731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S1</a:t>
            </a:r>
            <a:endParaRPr lang="en-US"/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1878013" y="6157913"/>
            <a:ext cx="11731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S2</a:t>
            </a:r>
            <a:endParaRPr lang="en-US"/>
          </a:p>
        </p:txBody>
      </p:sp>
      <p:graphicFrame>
        <p:nvGraphicFramePr>
          <p:cNvPr id="80907" name="Object 11"/>
          <p:cNvGraphicFramePr>
            <a:graphicFrameLocks/>
          </p:cNvGraphicFramePr>
          <p:nvPr/>
        </p:nvGraphicFramePr>
        <p:xfrm>
          <a:off x="5322888" y="4348163"/>
          <a:ext cx="32480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6" name="Equation" r:id="rId4" imgW="1661760" imgH="474480" progId="Equation.3">
                  <p:embed/>
                </p:oleObj>
              </mc:Choice>
              <mc:Fallback>
                <p:oleObj name="Equation" r:id="rId4" imgW="1661760" imgH="47448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4348163"/>
                        <a:ext cx="324802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/>
          <p:cNvGraphicFramePr>
            <a:graphicFrameLocks noChangeAspect="1"/>
          </p:cNvGraphicFramePr>
          <p:nvPr/>
        </p:nvGraphicFramePr>
        <p:xfrm>
          <a:off x="4457700" y="2430463"/>
          <a:ext cx="5643563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7" name="Document" r:id="rId6" imgW="5641848" imgH="1554480" progId="">
                  <p:embed/>
                </p:oleObj>
              </mc:Choice>
              <mc:Fallback>
                <p:oleObj name="Document" r:id="rId6" imgW="5641848" imgH="15544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430463"/>
                        <a:ext cx="5643563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/>
          <p:cNvGraphicFramePr>
            <a:graphicFrameLocks noChangeAspect="1"/>
          </p:cNvGraphicFramePr>
          <p:nvPr/>
        </p:nvGraphicFramePr>
        <p:xfrm>
          <a:off x="0" y="1454150"/>
          <a:ext cx="417036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8" name="Document" r:id="rId8" imgW="4169664" imgH="2124456" progId="">
                  <p:embed/>
                </p:oleObj>
              </mc:Choice>
              <mc:Fallback>
                <p:oleObj name="Document" r:id="rId8" imgW="4169664" imgH="212445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54150"/>
                        <a:ext cx="4170363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671736"/>
              </p:ext>
            </p:extLst>
          </p:nvPr>
        </p:nvGraphicFramePr>
        <p:xfrm>
          <a:off x="225425" y="4019550"/>
          <a:ext cx="5643563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9" name="Document" r:id="rId10" imgW="5642486" imgH="2249708" progId="Word.Document.8">
                  <p:embed/>
                </p:oleObj>
              </mc:Choice>
              <mc:Fallback>
                <p:oleObj name="Document" r:id="rId10" imgW="5642486" imgH="2249708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4019550"/>
                        <a:ext cx="5643563" cy="224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Renaming(</a:t>
            </a:r>
            <a:r>
              <a:rPr lang="el-GR" dirty="0" smtClean="0"/>
              <a:t>ρ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/>
              <a:t>The RENAME operator gives a new schema to a relation.</a:t>
            </a:r>
          </a:p>
          <a:p>
            <a:r>
              <a:rPr lang="en-US"/>
              <a:t>R1 := RENAME</a:t>
            </a:r>
            <a:r>
              <a:rPr lang="en-US" baseline="-25000">
                <a:solidFill>
                  <a:srgbClr val="CC00CC"/>
                </a:solidFill>
              </a:rPr>
              <a:t>R1(A1,…,A</a:t>
            </a:r>
            <a:r>
              <a:rPr lang="en-US" i="1" baseline="-25000">
                <a:solidFill>
                  <a:srgbClr val="CC00CC"/>
                </a:solidFill>
              </a:rPr>
              <a:t>n</a:t>
            </a:r>
            <a:r>
              <a:rPr lang="en-US" baseline="-25000">
                <a:solidFill>
                  <a:srgbClr val="CC00CC"/>
                </a:solidFill>
              </a:rPr>
              <a:t>)</a:t>
            </a:r>
            <a:r>
              <a:rPr lang="en-US"/>
              <a:t>(R2) makes R1 be a relation with attributes A1,…,A</a:t>
            </a:r>
            <a:r>
              <a:rPr lang="en-US" i="1"/>
              <a:t>n</a:t>
            </a:r>
            <a:r>
              <a:rPr lang="en-US"/>
              <a:t>  and the same tuples as R2.</a:t>
            </a:r>
          </a:p>
          <a:p>
            <a:r>
              <a:rPr lang="en-US"/>
              <a:t>Simplified notation: </a:t>
            </a:r>
            <a:r>
              <a:rPr lang="en-US">
                <a:solidFill>
                  <a:srgbClr val="CC00CC"/>
                </a:solidFill>
              </a:rPr>
              <a:t>R1(A1,…,A</a:t>
            </a:r>
            <a:r>
              <a:rPr lang="en-US" i="1">
                <a:solidFill>
                  <a:srgbClr val="CC00CC"/>
                </a:solidFill>
              </a:rPr>
              <a:t>n</a:t>
            </a:r>
            <a:r>
              <a:rPr lang="en-US">
                <a:solidFill>
                  <a:srgbClr val="CC00CC"/>
                </a:solidFill>
              </a:rPr>
              <a:t>)</a:t>
            </a:r>
            <a:r>
              <a:rPr lang="en-US"/>
              <a:t> := R2.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93725" y="2014538"/>
            <a:ext cx="301556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00CC"/>
                </a:solidFill>
                <a:latin typeface="Tahoma" pitchFamily="34" charset="0"/>
              </a:rPr>
              <a:t>Bars</a:t>
            </a:r>
            <a:r>
              <a:rPr lang="en-US" dirty="0">
                <a:solidFill>
                  <a:srgbClr val="CC00CC"/>
                </a:solidFill>
                <a:latin typeface="Tahoma" pitchFamily="34" charset="0"/>
              </a:rPr>
              <a:t>	name, </a:t>
            </a:r>
            <a:r>
              <a:rPr lang="en-US" dirty="0" smtClean="0">
                <a:solidFill>
                  <a:srgbClr val="CC00CC"/>
                </a:solidFill>
                <a:latin typeface="Tahoma" pitchFamily="34" charset="0"/>
              </a:rPr>
              <a:t>   </a:t>
            </a:r>
            <a:r>
              <a:rPr lang="en-US" dirty="0" err="1" smtClean="0">
                <a:solidFill>
                  <a:srgbClr val="CC00CC"/>
                </a:solidFill>
                <a:latin typeface="Tahoma" pitchFamily="34" charset="0"/>
              </a:rPr>
              <a:t>addr</a:t>
            </a:r>
            <a:r>
              <a:rPr lang="en-US" dirty="0" smtClean="0">
                <a:solidFill>
                  <a:srgbClr val="CC00CC"/>
                </a:solidFill>
                <a:latin typeface="Tahoma" pitchFamily="34" charset="0"/>
              </a:rPr>
              <a:t>      </a:t>
            </a:r>
            <a:endParaRPr lang="en-US" dirty="0">
              <a:solidFill>
                <a:srgbClr val="CC00CC"/>
              </a:solidFill>
              <a:latin typeface="Tahoma" pitchFamily="34" charset="0"/>
            </a:endParaRPr>
          </a:p>
          <a:p>
            <a:r>
              <a:rPr lang="en-US" dirty="0">
                <a:latin typeface="Tahoma" pitchFamily="34" charset="0"/>
              </a:rPr>
              <a:t>	Joe’s	Maple St.</a:t>
            </a:r>
          </a:p>
          <a:p>
            <a:r>
              <a:rPr lang="en-US" dirty="0">
                <a:latin typeface="Tahoma" pitchFamily="34" charset="0"/>
              </a:rPr>
              <a:t>	Sue’s	River Rd.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69925" y="43084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371600" y="1905000"/>
            <a:ext cx="2286000" cy="1143000"/>
            <a:chOff x="960" y="1296"/>
            <a:chExt cx="1440" cy="720"/>
          </a:xfrm>
        </p:grpSpPr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960" y="1296"/>
              <a:ext cx="144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960" y="153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1536" y="129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905000" y="4953000"/>
            <a:ext cx="3108915" cy="990600"/>
            <a:chOff x="480" y="2736"/>
            <a:chExt cx="1971" cy="768"/>
          </a:xfrm>
        </p:grpSpPr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480" y="2736"/>
              <a:ext cx="1890" cy="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</a:rPr>
                <a:t>   </a:t>
              </a:r>
              <a:r>
                <a:rPr lang="en-US" dirty="0" smtClean="0">
                  <a:latin typeface="Tahoma" pitchFamily="34" charset="0"/>
                </a:rPr>
                <a:t>    </a:t>
              </a:r>
              <a:r>
                <a:rPr lang="en-US" dirty="0" smtClean="0">
                  <a:solidFill>
                    <a:srgbClr val="CC00CC"/>
                  </a:solidFill>
                  <a:latin typeface="Tahoma" pitchFamily="34" charset="0"/>
                </a:rPr>
                <a:t>R   bar</a:t>
              </a:r>
              <a:r>
                <a:rPr lang="en-US" dirty="0">
                  <a:solidFill>
                    <a:srgbClr val="CC00CC"/>
                  </a:solidFill>
                  <a:latin typeface="Tahoma" pitchFamily="34" charset="0"/>
                </a:rPr>
                <a:t>	</a:t>
              </a:r>
              <a:r>
                <a:rPr lang="en-US" dirty="0" err="1">
                  <a:solidFill>
                    <a:srgbClr val="CC00CC"/>
                  </a:solidFill>
                  <a:latin typeface="Tahoma" pitchFamily="34" charset="0"/>
                </a:rPr>
                <a:t>addr</a:t>
              </a:r>
              <a:r>
                <a:rPr lang="en-US" dirty="0">
                  <a:solidFill>
                    <a:srgbClr val="CC00CC"/>
                  </a:solidFill>
                  <a:latin typeface="Tahoma" pitchFamily="34" charset="0"/>
                </a:rPr>
                <a:t>  </a:t>
              </a:r>
              <a:endParaRPr lang="en-US" dirty="0" smtClean="0">
                <a:solidFill>
                  <a:srgbClr val="CC00CC"/>
                </a:solidFill>
                <a:latin typeface="Tahoma" pitchFamily="34" charset="0"/>
              </a:endParaRPr>
            </a:p>
            <a:p>
              <a:r>
                <a:rPr lang="en-US" dirty="0" smtClean="0">
                  <a:solidFill>
                    <a:srgbClr val="CC00CC"/>
                  </a:solidFill>
                  <a:latin typeface="Tahoma" pitchFamily="34" charset="0"/>
                </a:rPr>
                <a:t>     </a:t>
              </a:r>
              <a:r>
                <a:rPr lang="en-US" dirty="0">
                  <a:latin typeface="Tahoma" pitchFamily="34" charset="0"/>
                </a:rPr>
                <a:t>	Joe’s	Maple St.</a:t>
              </a:r>
            </a:p>
            <a:p>
              <a:r>
                <a:rPr lang="en-US" dirty="0">
                  <a:latin typeface="Tahoma" pitchFamily="34" charset="0"/>
                </a:rPr>
                <a:t>	Sue’s	River Rd.</a:t>
              </a:r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008" y="2736"/>
              <a:ext cx="1443" cy="768"/>
              <a:chOff x="912" y="1248"/>
              <a:chExt cx="1443" cy="768"/>
            </a:xfrm>
          </p:grpSpPr>
          <p:sp>
            <p:nvSpPr>
              <p:cNvPr id="24587" name="Rectangle 11"/>
              <p:cNvSpPr>
                <a:spLocks noChangeArrowheads="1"/>
              </p:cNvSpPr>
              <p:nvPr/>
            </p:nvSpPr>
            <p:spPr bwMode="auto">
              <a:xfrm>
                <a:off x="912" y="1248"/>
                <a:ext cx="1440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8" name="Line 12"/>
              <p:cNvSpPr>
                <a:spLocks noChangeShapeType="1"/>
              </p:cNvSpPr>
              <p:nvPr/>
            </p:nvSpPr>
            <p:spPr bwMode="auto">
              <a:xfrm>
                <a:off x="915" y="1484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9" name="Line 13"/>
              <p:cNvSpPr>
                <a:spLocks noChangeShapeType="1"/>
              </p:cNvSpPr>
              <p:nvPr/>
            </p:nvSpPr>
            <p:spPr bwMode="auto">
              <a:xfrm>
                <a:off x="1536" y="1296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2895600" y="3429000"/>
            <a:ext cx="294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00CC"/>
                </a:solidFill>
                <a:latin typeface="Tahoma" pitchFamily="34" charset="0"/>
              </a:rPr>
              <a:t>R(bar, </a:t>
            </a:r>
            <a:r>
              <a:rPr lang="en-US" dirty="0" err="1">
                <a:solidFill>
                  <a:srgbClr val="CC00CC"/>
                </a:solidFill>
                <a:latin typeface="Tahoma" pitchFamily="34" charset="0"/>
              </a:rPr>
              <a:t>addr</a:t>
            </a:r>
            <a:r>
              <a:rPr lang="en-US" dirty="0">
                <a:solidFill>
                  <a:srgbClr val="CC00CC"/>
                </a:solidFill>
                <a:latin typeface="Tahoma" pitchFamily="34" charset="0"/>
              </a:rPr>
              <a:t>)</a:t>
            </a:r>
            <a:r>
              <a:rPr lang="en-US" dirty="0">
                <a:latin typeface="Tahoma" pitchFamily="34" charset="0"/>
              </a:rPr>
              <a:t> := Bars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3124200" y="38862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1095375" y="80963"/>
            <a:ext cx="7772400" cy="1104900"/>
          </a:xfrm>
          <a:noFill/>
          <a:ln/>
        </p:spPr>
        <p:txBody>
          <a:bodyPr/>
          <a:lstStyle/>
          <a:p>
            <a:r>
              <a:rPr lang="en-US" dirty="0"/>
              <a:t>Cross-Product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076700"/>
          </a:xfrm>
          <a:noFill/>
          <a:ln/>
        </p:spPr>
        <p:txBody>
          <a:bodyPr/>
          <a:lstStyle/>
          <a:p>
            <a:r>
              <a:rPr lang="en-US" sz="2800" b="0" dirty="0">
                <a:solidFill>
                  <a:srgbClr val="FF0000"/>
                </a:solidFill>
              </a:rPr>
              <a:t>S1 x R1: Each row of S1 paired with each row of R1.</a:t>
            </a:r>
          </a:p>
          <a:p>
            <a:r>
              <a:rPr lang="en-US" sz="2800" b="0" dirty="0"/>
              <a:t>Q: How many rows in the result?</a:t>
            </a:r>
          </a:p>
          <a:p>
            <a:r>
              <a:rPr lang="en-US" sz="2800" b="0" i="1" dirty="0">
                <a:solidFill>
                  <a:schemeClr val="accent2"/>
                </a:solidFill>
              </a:rPr>
              <a:t>Result schema </a:t>
            </a:r>
            <a:r>
              <a:rPr lang="en-US" sz="2800" b="0" dirty="0">
                <a:solidFill>
                  <a:schemeClr val="accent5">
                    <a:lumMod val="75000"/>
                  </a:schemeClr>
                </a:solidFill>
              </a:rPr>
              <a:t>has one field per field of S1 and R1</a:t>
            </a:r>
            <a:r>
              <a:rPr lang="en-US" sz="2800" b="0" dirty="0"/>
              <a:t>, with field names `inherited’ if possible.</a:t>
            </a:r>
          </a:p>
          <a:p>
            <a:pPr lvl="1"/>
            <a:r>
              <a:rPr lang="en-US" sz="2800" i="1" dirty="0"/>
              <a:t>May have a naming conflict</a:t>
            </a:r>
            <a:r>
              <a:rPr lang="en-US" sz="2800" dirty="0"/>
              <a:t>:  Both S1 and R1 have a field with the same name.</a:t>
            </a:r>
          </a:p>
          <a:p>
            <a:pPr lvl="1"/>
            <a:r>
              <a:rPr lang="en-US" sz="2800" dirty="0"/>
              <a:t>In this case, can use the </a:t>
            </a:r>
            <a:r>
              <a:rPr lang="en-US" sz="2800" i="1" dirty="0"/>
              <a:t>renaming operator</a:t>
            </a:r>
            <a:r>
              <a:rPr lang="en-US" sz="2800" dirty="0"/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38" y="95250"/>
            <a:ext cx="7772400" cy="1143000"/>
          </a:xfrm>
        </p:spPr>
        <p:txBody>
          <a:bodyPr/>
          <a:lstStyle/>
          <a:p>
            <a:r>
              <a:rPr lang="en-US"/>
              <a:t>Cross Product Example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660525" y="2887663"/>
            <a:ext cx="889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R1</a:t>
            </a:r>
            <a:endParaRPr lang="en-US"/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6461125" y="3055938"/>
            <a:ext cx="522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S1</a:t>
            </a:r>
            <a:endParaRPr lang="en-US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365125" y="4537075"/>
            <a:ext cx="17335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R1 X S1 =</a:t>
            </a:r>
          </a:p>
        </p:txBody>
      </p:sp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4419600" y="1143000"/>
          <a:ext cx="4170362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0" name="Document" r:id="rId4" imgW="4169664" imgH="2124456" progId="">
                  <p:embed/>
                </p:oleObj>
              </mc:Choice>
              <mc:Fallback>
                <p:oleObj name="Document" r:id="rId4" imgW="4169664" imgH="212445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4170362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377825" y="1384300"/>
          <a:ext cx="564356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1" name="Document" r:id="rId6" imgW="5641848" imgH="1615440" progId="">
                  <p:embed/>
                </p:oleObj>
              </mc:Choice>
              <mc:Fallback>
                <p:oleObj name="Document" r:id="rId6" imgW="5641848" imgH="16154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1384300"/>
                        <a:ext cx="5643563" cy="161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1524000" y="3733800"/>
          <a:ext cx="6858000" cy="279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2" name="Document" r:id="rId8" imgW="8135112" imgH="3986784" progId="">
                  <p:embed/>
                </p:oleObj>
              </mc:Choice>
              <mc:Fallback>
                <p:oleObj name="Document" r:id="rId8" imgW="8135112" imgH="3986784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33800"/>
                        <a:ext cx="6858000" cy="279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1563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Compound Operator: Join</a:t>
            </a: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41300" y="1524000"/>
            <a:ext cx="8902700" cy="4876799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 dirty="0"/>
              <a:t>Joins are compound operators involving cross product, selection, and (sometimes) projection.</a:t>
            </a:r>
          </a:p>
          <a:p>
            <a:pPr>
              <a:lnSpc>
                <a:spcPct val="90000"/>
              </a:lnSpc>
            </a:pPr>
            <a:r>
              <a:rPr lang="en-US" b="0" dirty="0"/>
              <a:t>Most common type of join is a “</a:t>
            </a:r>
            <a:r>
              <a:rPr lang="en-US" b="0" i="1" u="sng" dirty="0">
                <a:solidFill>
                  <a:schemeClr val="accent2"/>
                </a:solidFill>
              </a:rPr>
              <a:t>natural join</a:t>
            </a:r>
            <a:r>
              <a:rPr lang="en-US" b="0" dirty="0"/>
              <a:t>” (often just called “join”).  </a:t>
            </a:r>
            <a:r>
              <a:rPr lang="en-US" b="0" dirty="0" smtClean="0"/>
              <a:t>R        </a:t>
            </a:r>
            <a:r>
              <a:rPr lang="en-US" b="0" dirty="0"/>
              <a:t>S conceptually is: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Compute R X 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Select rows where attributes that </a:t>
            </a:r>
            <a:r>
              <a:rPr lang="en-US" sz="2000" b="1" dirty="0"/>
              <a:t>appear in both relations </a:t>
            </a:r>
            <a:r>
              <a:rPr lang="en-US" sz="2000" dirty="0"/>
              <a:t>have equal values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Project all unique </a:t>
            </a:r>
            <a:r>
              <a:rPr lang="en-US" sz="2000" dirty="0" smtClean="0"/>
              <a:t>attributes </a:t>
            </a:r>
            <a:r>
              <a:rPr lang="en-US" sz="2000" dirty="0"/>
              <a:t>and one copy of  each of the common ones.</a:t>
            </a:r>
          </a:p>
          <a:p>
            <a:pPr>
              <a:lnSpc>
                <a:spcPct val="90000"/>
              </a:lnSpc>
              <a:buNone/>
            </a:pPr>
            <a:endParaRPr lang="en-US" b="0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71800" y="2743200"/>
            <a:ext cx="488950" cy="214313"/>
            <a:chOff x="2226" y="2065"/>
            <a:chExt cx="1148" cy="671"/>
          </a:xfrm>
        </p:grpSpPr>
        <p:sp>
          <p:nvSpPr>
            <p:cNvPr id="81927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8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38" y="95250"/>
            <a:ext cx="7772400" cy="1143000"/>
          </a:xfrm>
        </p:spPr>
        <p:txBody>
          <a:bodyPr/>
          <a:lstStyle/>
          <a:p>
            <a:r>
              <a:rPr lang="en-US"/>
              <a:t>Natural Join Example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1660525" y="2887663"/>
            <a:ext cx="889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R1</a:t>
            </a:r>
            <a:endParaRPr lang="en-US"/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6461125" y="3055938"/>
            <a:ext cx="522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S1</a:t>
            </a:r>
            <a:endParaRPr 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288925" y="3762375"/>
            <a:ext cx="19399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R1       </a:t>
            </a:r>
            <a:r>
              <a:rPr lang="en-US" sz="2800" b="1" dirty="0" smtClean="0">
                <a:solidFill>
                  <a:schemeClr val="tx1"/>
                </a:solidFill>
              </a:rPr>
              <a:t> S1 </a:t>
            </a:r>
            <a:r>
              <a:rPr lang="en-US" sz="2800" b="1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3962400"/>
            <a:ext cx="488950" cy="214312"/>
            <a:chOff x="2226" y="2065"/>
            <a:chExt cx="1148" cy="671"/>
          </a:xfrm>
        </p:grpSpPr>
        <p:sp>
          <p:nvSpPr>
            <p:cNvPr id="82953" name="AutoShape 9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4" name="AutoShape 10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2955" name="Object 11"/>
          <p:cNvGraphicFramePr>
            <a:graphicFrameLocks/>
          </p:cNvGraphicFramePr>
          <p:nvPr/>
        </p:nvGraphicFramePr>
        <p:xfrm>
          <a:off x="806450" y="4581525"/>
          <a:ext cx="7445375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4" name="Document" r:id="rId4" imgW="7772400" imgH="1612900" progId="">
                  <p:embed/>
                </p:oleObj>
              </mc:Choice>
              <mc:Fallback>
                <p:oleObj name="Document" r:id="rId4" imgW="7772400" imgH="161290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4581525"/>
                        <a:ext cx="7445375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4419600" y="1143000"/>
          <a:ext cx="417036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5" name="Document" r:id="rId6" imgW="4169664" imgH="2124456" progId="">
                  <p:embed/>
                </p:oleObj>
              </mc:Choice>
              <mc:Fallback>
                <p:oleObj name="Document" r:id="rId6" imgW="4169664" imgH="212445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4170363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/>
          <p:cNvGraphicFramePr>
            <a:graphicFrameLocks noChangeAspect="1"/>
          </p:cNvGraphicFramePr>
          <p:nvPr/>
        </p:nvGraphicFramePr>
        <p:xfrm>
          <a:off x="304800" y="1524000"/>
          <a:ext cx="564356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6" name="Document" r:id="rId8" imgW="5641848" imgH="1615440" progId="">
                  <p:embed/>
                </p:oleObj>
              </mc:Choice>
              <mc:Fallback>
                <p:oleObj name="Document" r:id="rId8" imgW="5641848" imgH="16154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5643563" cy="161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1071563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Other Types of Joins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166813"/>
            <a:ext cx="7772400" cy="40767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i="1" u="sng" dirty="0">
                <a:solidFill>
                  <a:schemeClr val="accent2"/>
                </a:solidFill>
              </a:rPr>
              <a:t>Condition Join (or “theta-join”)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0" i="1" dirty="0">
                <a:solidFill>
                  <a:schemeClr val="accent2"/>
                </a:solidFill>
              </a:rPr>
              <a:t>Result schema </a:t>
            </a:r>
            <a:r>
              <a:rPr lang="en-US" sz="2800" b="0" dirty="0"/>
              <a:t>same as that of cross-product.</a:t>
            </a:r>
          </a:p>
          <a:p>
            <a:pPr>
              <a:lnSpc>
                <a:spcPct val="90000"/>
              </a:lnSpc>
            </a:pPr>
            <a:r>
              <a:rPr lang="en-US" sz="2800" b="0" dirty="0"/>
              <a:t>May have fewer </a:t>
            </a:r>
            <a:r>
              <a:rPr lang="en-US" sz="2800" b="0" dirty="0" err="1"/>
              <a:t>tuples</a:t>
            </a:r>
            <a:r>
              <a:rPr lang="en-US" sz="2800" b="0" dirty="0"/>
              <a:t> than cross-product.</a:t>
            </a:r>
          </a:p>
          <a:p>
            <a:pPr>
              <a:lnSpc>
                <a:spcPct val="90000"/>
              </a:lnSpc>
            </a:pPr>
            <a:endParaRPr lang="en-US" sz="2800" b="0" dirty="0"/>
          </a:p>
          <a:p>
            <a:pPr>
              <a:lnSpc>
                <a:spcPct val="90000"/>
              </a:lnSpc>
            </a:pPr>
            <a:endParaRPr lang="en-US" sz="2800" b="0" dirty="0"/>
          </a:p>
          <a:p>
            <a:pPr>
              <a:lnSpc>
                <a:spcPct val="90000"/>
              </a:lnSpc>
            </a:pPr>
            <a:r>
              <a:rPr lang="en-US" i="1" u="sng" dirty="0" err="1">
                <a:solidFill>
                  <a:schemeClr val="accent2"/>
                </a:solidFill>
              </a:rPr>
              <a:t>Equi</a:t>
            </a:r>
            <a:r>
              <a:rPr lang="en-US" i="1" u="sng" dirty="0">
                <a:solidFill>
                  <a:schemeClr val="accent2"/>
                </a:solidFill>
              </a:rPr>
              <a:t>-Join</a:t>
            </a:r>
            <a:r>
              <a:rPr lang="en-US" dirty="0">
                <a:solidFill>
                  <a:schemeClr val="accent2"/>
                </a:solidFill>
              </a:rPr>
              <a:t>:  </a:t>
            </a:r>
            <a:r>
              <a:rPr lang="en-US" dirty="0"/>
              <a:t>Special case: condition </a:t>
            </a:r>
            <a:r>
              <a:rPr lang="en-US" i="1" dirty="0"/>
              <a:t>c</a:t>
            </a:r>
            <a:r>
              <a:rPr lang="en-US" dirty="0"/>
              <a:t> contains only conjunction of </a:t>
            </a:r>
            <a:r>
              <a:rPr lang="en-US" b="0" i="1" dirty="0"/>
              <a:t>equalities</a:t>
            </a:r>
            <a:r>
              <a:rPr lang="en-US" b="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i="1" u="sng" dirty="0" smtClean="0">
                <a:solidFill>
                  <a:schemeClr val="accent2"/>
                </a:solidFill>
              </a:rPr>
              <a:t>Self Join</a:t>
            </a:r>
            <a:endParaRPr lang="en-US" b="0" dirty="0" smtClean="0"/>
          </a:p>
          <a:p>
            <a:pPr>
              <a:lnSpc>
                <a:spcPct val="90000"/>
              </a:lnSpc>
            </a:pPr>
            <a:endParaRPr lang="en-US" b="0" dirty="0"/>
          </a:p>
        </p:txBody>
      </p:sp>
      <p:graphicFrame>
        <p:nvGraphicFramePr>
          <p:cNvPr id="83974" name="Object 6"/>
          <p:cNvGraphicFramePr>
            <a:graphicFrameLocks/>
          </p:cNvGraphicFramePr>
          <p:nvPr/>
        </p:nvGraphicFramePr>
        <p:xfrm>
          <a:off x="2552700" y="1706563"/>
          <a:ext cx="41021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2" name="Equation" r:id="rId4" imgW="4116240" imgH="639720" progId="Equation.3">
                  <p:embed/>
                </p:oleObj>
              </mc:Choice>
              <mc:Fallback>
                <p:oleObj name="Equation" r:id="rId4" imgW="4116240" imgH="63972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706563"/>
                        <a:ext cx="41021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38" y="95250"/>
            <a:ext cx="7772400" cy="1143000"/>
          </a:xfrm>
        </p:spPr>
        <p:txBody>
          <a:bodyPr/>
          <a:lstStyle/>
          <a:p>
            <a:r>
              <a:rPr lang="en-US"/>
              <a:t>“Theta” Join Example</a:t>
            </a:r>
          </a:p>
        </p:txBody>
      </p:sp>
      <p:graphicFrame>
        <p:nvGraphicFramePr>
          <p:cNvPr id="84995" name="Object 3"/>
          <p:cNvGraphicFramePr>
            <a:graphicFrameLocks/>
          </p:cNvGraphicFramePr>
          <p:nvPr/>
        </p:nvGraphicFramePr>
        <p:xfrm>
          <a:off x="228600" y="1295400"/>
          <a:ext cx="4154488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0" name="Document" r:id="rId4" imgW="4165600" imgH="2108200" progId="">
                  <p:embed/>
                </p:oleObj>
              </mc:Choice>
              <mc:Fallback>
                <p:oleObj name="Document" r:id="rId4" imgW="4165600" imgH="210820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4154488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4"/>
          <p:cNvGraphicFramePr>
            <a:graphicFrameLocks/>
          </p:cNvGraphicFramePr>
          <p:nvPr/>
        </p:nvGraphicFramePr>
        <p:xfrm>
          <a:off x="5638800" y="1219200"/>
          <a:ext cx="3319462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1" name="Document" r:id="rId6" imgW="3327400" imgH="1612900" progId="">
                  <p:embed/>
                </p:oleObj>
              </mc:Choice>
              <mc:Fallback>
                <p:oleObj name="Document" r:id="rId6" imgW="3327400" imgH="1612900" progId="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19200"/>
                        <a:ext cx="3319462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858000" y="2971800"/>
            <a:ext cx="889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</a:rPr>
              <a:t>R1</a:t>
            </a:r>
            <a:endParaRPr lang="en-US" dirty="0"/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2209800" y="3276600"/>
            <a:ext cx="522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S1</a:t>
            </a:r>
            <a:endParaRPr lang="en-US" dirty="0"/>
          </a:p>
        </p:txBody>
      </p:sp>
      <p:graphicFrame>
        <p:nvGraphicFramePr>
          <p:cNvPr id="84999" name="Object 7"/>
          <p:cNvGraphicFramePr>
            <a:graphicFrameLocks/>
          </p:cNvGraphicFramePr>
          <p:nvPr/>
        </p:nvGraphicFramePr>
        <p:xfrm>
          <a:off x="522288" y="3716338"/>
          <a:ext cx="33035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2" name="Equation" r:id="rId8" imgW="3314700" imgH="533400" progId="Equation.3">
                  <p:embed/>
                </p:oleObj>
              </mc:Choice>
              <mc:Fallback>
                <p:oleObj name="Equation" r:id="rId8" imgW="3314700" imgH="533400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3716338"/>
                        <a:ext cx="33035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Text Box 8"/>
          <p:cNvSpPr txBox="1">
            <a:spLocks noChangeArrowheads="1"/>
          </p:cNvSpPr>
          <p:nvPr/>
        </p:nvSpPr>
        <p:spPr bwMode="auto">
          <a:xfrm flipH="1">
            <a:off x="3900488" y="3670300"/>
            <a:ext cx="9525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=</a:t>
            </a:r>
            <a:endParaRPr lang="en-US"/>
          </a:p>
        </p:txBody>
      </p:sp>
      <p:graphicFrame>
        <p:nvGraphicFramePr>
          <p:cNvPr id="85001" name="Object 9"/>
          <p:cNvGraphicFramePr>
            <a:graphicFrameLocks/>
          </p:cNvGraphicFramePr>
          <p:nvPr/>
        </p:nvGraphicFramePr>
        <p:xfrm>
          <a:off x="290513" y="4675188"/>
          <a:ext cx="8447087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3" name="Document" r:id="rId10" imgW="8585200" imgH="1612900" progId="">
                  <p:embed/>
                </p:oleObj>
              </mc:Choice>
              <mc:Fallback>
                <p:oleObj name="Document" r:id="rId10" imgW="8585200" imgH="1612900" progId="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4675188"/>
                        <a:ext cx="8447087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 rot="5400000">
            <a:off x="3391694" y="2247106"/>
            <a:ext cx="1905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8001000" y="5334000"/>
            <a:ext cx="13723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“Algebra”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Mathematical system consisting of:</a:t>
            </a:r>
          </a:p>
          <a:p>
            <a:pPr lvl="1"/>
            <a:r>
              <a:rPr lang="en-US" i="1">
                <a:solidFill>
                  <a:srgbClr val="FF0066"/>
                </a:solidFill>
              </a:rPr>
              <a:t>Operands</a:t>
            </a:r>
            <a:r>
              <a:rPr lang="en-US"/>
              <a:t> --- variables or values from which new values can be constructed.</a:t>
            </a:r>
          </a:p>
          <a:p>
            <a:pPr lvl="1"/>
            <a:r>
              <a:rPr lang="en-US" i="1">
                <a:solidFill>
                  <a:srgbClr val="FF0066"/>
                </a:solidFill>
              </a:rPr>
              <a:t>Operators</a:t>
            </a:r>
            <a:r>
              <a:rPr lang="en-US"/>
              <a:t> --- symbols denoting procedures that construct new values from given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Outer Join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7213"/>
            <a:ext cx="8686800" cy="4421187"/>
          </a:xfrm>
        </p:spPr>
        <p:txBody>
          <a:bodyPr/>
          <a:lstStyle/>
          <a:p>
            <a:pPr eaLnBrk="1" hangingPunct="1"/>
            <a:r>
              <a:rPr lang="en-US" sz="2500" dirty="0" smtClean="0"/>
              <a:t>An extension of the join operation that </a:t>
            </a:r>
            <a:r>
              <a:rPr lang="en-US" sz="2500" dirty="0" smtClean="0">
                <a:solidFill>
                  <a:srgbClr val="FF0000"/>
                </a:solidFill>
              </a:rPr>
              <a:t>avoids loss of information.</a:t>
            </a:r>
          </a:p>
          <a:p>
            <a:pPr eaLnBrk="1" hangingPunct="1"/>
            <a:r>
              <a:rPr lang="en-US" sz="2500" dirty="0" smtClean="0"/>
              <a:t>Computes the join and then adds tuples form one relation that does not match tuples in the other relation to the result of the join. </a:t>
            </a:r>
          </a:p>
          <a:p>
            <a:pPr eaLnBrk="1" hangingPunct="1"/>
            <a:r>
              <a:rPr lang="en-US" sz="2500" dirty="0" smtClean="0"/>
              <a:t>Uses </a:t>
            </a:r>
            <a:r>
              <a:rPr lang="en-US" sz="2500" i="1" dirty="0" smtClean="0"/>
              <a:t>null</a:t>
            </a:r>
            <a:r>
              <a:rPr lang="en-US" sz="2500" dirty="0" smtClean="0"/>
              <a:t> values:</a:t>
            </a:r>
          </a:p>
          <a:p>
            <a:pPr lvl="1" eaLnBrk="1" hangingPunct="1"/>
            <a:r>
              <a:rPr lang="en-US" sz="2100" i="1" dirty="0" smtClean="0"/>
              <a:t>null </a:t>
            </a:r>
            <a:r>
              <a:rPr lang="en-US" sz="2100" dirty="0" smtClean="0"/>
              <a:t>signifies that the value is unknown or does not exist </a:t>
            </a:r>
          </a:p>
          <a:p>
            <a:pPr lvl="1" eaLnBrk="1" hangingPunct="1"/>
            <a:r>
              <a:rPr lang="en-US" sz="2100" dirty="0" smtClean="0"/>
              <a:t>All comparisons involving </a:t>
            </a:r>
            <a:r>
              <a:rPr lang="en-US" sz="2100" i="1" dirty="0" smtClean="0"/>
              <a:t>null</a:t>
            </a:r>
            <a:r>
              <a:rPr lang="en-US" sz="2100" dirty="0" smtClean="0"/>
              <a:t> are (roughly speaking) </a:t>
            </a:r>
            <a:r>
              <a:rPr lang="en-US" sz="2100" b="1" dirty="0" smtClean="0"/>
              <a:t>false</a:t>
            </a:r>
            <a:r>
              <a:rPr lang="en-US" sz="2100" dirty="0" smtClean="0"/>
              <a:t> by definition.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Outer Join –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SzPct val="90000"/>
              <a:buNone/>
            </a:pPr>
            <a:r>
              <a:rPr kumimoji="1" lang="en-US" sz="2400" b="1" dirty="0" smtClean="0"/>
              <a:t>    Relation </a:t>
            </a:r>
            <a:r>
              <a:rPr kumimoji="1" lang="en-US" sz="2400" b="1" i="1" dirty="0" smtClean="0"/>
              <a:t>loan</a:t>
            </a:r>
            <a:endParaRPr kumimoji="1" lang="en-US" sz="2400" b="1" dirty="0" smtClean="0"/>
          </a:p>
          <a:p>
            <a:pPr eaLnBrk="1" hangingPunct="1"/>
            <a:endParaRPr lang="en-US" sz="2400" b="1" dirty="0" smtClean="0"/>
          </a:p>
        </p:txBody>
      </p:sp>
      <p:sp>
        <p:nvSpPr>
          <p:cNvPr id="79876" name="Rectangle 9"/>
          <p:cNvSpPr>
            <a:spLocks noChangeArrowheads="1"/>
          </p:cNvSpPr>
          <p:nvPr/>
        </p:nvSpPr>
        <p:spPr bwMode="auto">
          <a:xfrm>
            <a:off x="838200" y="40386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sz="2400" b="1" dirty="0"/>
              <a:t>Relation </a:t>
            </a:r>
            <a:r>
              <a:rPr kumimoji="1" lang="en-US" sz="2400" b="1" i="1" dirty="0"/>
              <a:t>borrower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667000" y="4953000"/>
            <a:ext cx="3276600" cy="1219200"/>
            <a:chOff x="1536" y="2576"/>
            <a:chExt cx="2064" cy="768"/>
          </a:xfrm>
        </p:grpSpPr>
        <p:sp>
          <p:nvSpPr>
            <p:cNvPr id="79885" name="Rectangle 11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pitchFamily="34" charset="0"/>
                </a:rPr>
                <a:t>customer-name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9886" name="Rectangle 12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pitchFamily="34" charset="0"/>
                </a:rPr>
                <a:t>loan-number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9887" name="Rectangle 13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pitchFamily="34" charset="0"/>
                </a:rPr>
                <a:t>Jones</a:t>
              </a:r>
            </a:p>
            <a:p>
              <a:r>
                <a:rPr lang="en-US">
                  <a:latin typeface="Helvetica" pitchFamily="34" charset="0"/>
                </a:rPr>
                <a:t>Smith</a:t>
              </a:r>
            </a:p>
            <a:p>
              <a:r>
                <a:rPr lang="en-US">
                  <a:latin typeface="Helvetica" pitchFamily="34" charset="0"/>
                </a:rPr>
                <a:t>Hayes</a:t>
              </a:r>
            </a:p>
          </p:txBody>
        </p:sp>
        <p:sp>
          <p:nvSpPr>
            <p:cNvPr id="79888" name="Rectangle 14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pitchFamily="34" charset="0"/>
                </a:rPr>
                <a:t>L-170</a:t>
              </a:r>
            </a:p>
            <a:p>
              <a:r>
                <a:rPr lang="en-US">
                  <a:latin typeface="Helvetica" pitchFamily="34" charset="0"/>
                </a:rPr>
                <a:t>L-230</a:t>
              </a:r>
            </a:p>
            <a:p>
              <a:r>
                <a:rPr lang="en-US">
                  <a:latin typeface="Helvetica" pitchFamily="34" charset="0"/>
                </a:rPr>
                <a:t>L-155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905000" y="2590800"/>
            <a:ext cx="4292600" cy="1223963"/>
            <a:chOff x="1288" y="1229"/>
            <a:chExt cx="2704" cy="771"/>
          </a:xfrm>
        </p:grpSpPr>
        <p:sp>
          <p:nvSpPr>
            <p:cNvPr id="79879" name="Rectangle 21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pitchFamily="34" charset="0"/>
                </a:rPr>
                <a:t>3000</a:t>
              </a:r>
            </a:p>
            <a:p>
              <a:pPr algn="ctr"/>
              <a:r>
                <a:rPr lang="en-US">
                  <a:latin typeface="Helvetica" pitchFamily="34" charset="0"/>
                </a:rPr>
                <a:t>4000</a:t>
              </a:r>
            </a:p>
            <a:p>
              <a:pPr algn="ctr"/>
              <a:r>
                <a:rPr lang="en-US">
                  <a:latin typeface="Helvetica" pitchFamily="34" charset="0"/>
                </a:rPr>
                <a:t>1700</a:t>
              </a:r>
            </a:p>
          </p:txBody>
        </p:sp>
        <p:sp>
          <p:nvSpPr>
            <p:cNvPr id="79880" name="Rectangle 22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pitchFamily="34" charset="0"/>
                </a:rPr>
                <a:t>loan-number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9881" name="Rectangle 23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pitchFamily="34" charset="0"/>
                </a:rPr>
                <a:t>amount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9882" name="Rectangle 24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pitchFamily="34" charset="0"/>
                </a:rPr>
                <a:t>L-170</a:t>
              </a:r>
            </a:p>
            <a:p>
              <a:r>
                <a:rPr lang="en-US">
                  <a:latin typeface="Helvetica" pitchFamily="34" charset="0"/>
                </a:rPr>
                <a:t>L-230</a:t>
              </a:r>
            </a:p>
            <a:p>
              <a:r>
                <a:rPr lang="en-US">
                  <a:latin typeface="Helvetica" pitchFamily="34" charset="0"/>
                </a:rPr>
                <a:t>L-260</a:t>
              </a:r>
            </a:p>
          </p:txBody>
        </p:sp>
        <p:sp>
          <p:nvSpPr>
            <p:cNvPr id="79883" name="Rectangle 2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pitchFamily="34" charset="0"/>
                </a:rPr>
                <a:t>branch-name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9884" name="Rectangle 2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pitchFamily="34" charset="0"/>
                </a:rPr>
                <a:t>Downtown</a:t>
              </a:r>
            </a:p>
            <a:p>
              <a:r>
                <a:rPr lang="en-US">
                  <a:latin typeface="Helvetica" pitchFamily="34" charset="0"/>
                </a:rPr>
                <a:t>Redwood</a:t>
              </a:r>
            </a:p>
            <a:p>
              <a:r>
                <a:rPr lang="en-US">
                  <a:latin typeface="Helvetica" pitchFamily="34" charset="0"/>
                </a:rPr>
                <a:t>Perryridge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867400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i="1" dirty="0" smtClean="0"/>
          </a:p>
          <a:p>
            <a:pPr eaLnBrk="1" hangingPunct="1"/>
            <a:endParaRPr lang="en-US" sz="2400" dirty="0" smtClean="0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85800" y="1524000"/>
            <a:ext cx="4235450" cy="768350"/>
            <a:chOff x="714" y="2156"/>
            <a:chExt cx="2668" cy="484"/>
          </a:xfrm>
        </p:grpSpPr>
        <p:sp>
          <p:nvSpPr>
            <p:cNvPr id="80912" name="Rectangle 15"/>
            <p:cNvSpPr>
              <a:spLocks noChangeArrowheads="1"/>
            </p:cNvSpPr>
            <p:nvPr/>
          </p:nvSpPr>
          <p:spPr bwMode="auto">
            <a:xfrm>
              <a:off x="714" y="2156"/>
              <a:ext cx="2668" cy="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</a:pPr>
              <a:r>
                <a:rPr kumimoji="1" lang="en-US" sz="2000" b="1" dirty="0" smtClean="0">
                  <a:latin typeface="Helvetica" pitchFamily="34" charset="0"/>
                </a:rPr>
                <a:t>Left </a:t>
              </a:r>
              <a:r>
                <a:rPr kumimoji="1" lang="en-US" sz="2000" b="1" dirty="0">
                  <a:latin typeface="Helvetica" pitchFamily="34" charset="0"/>
                </a:rPr>
                <a:t>Outer Join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Font typeface="Monotype Sorts" charset="0"/>
                <a:buNone/>
              </a:pPr>
              <a:r>
                <a:rPr kumimoji="1" lang="en-US" i="1" dirty="0">
                  <a:latin typeface="Helvetica" pitchFamily="34" charset="0"/>
                </a:rPr>
                <a:t>    loan          Borrower</a:t>
              </a:r>
              <a:endParaRPr kumimoji="1" lang="en-US" sz="2000" b="1" dirty="0">
                <a:latin typeface="Helvetica" pitchFamily="34" charset="0"/>
              </a:endParaRP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1248" y="2465"/>
              <a:ext cx="261" cy="132"/>
              <a:chOff x="1225" y="2417"/>
              <a:chExt cx="261" cy="132"/>
            </a:xfrm>
          </p:grpSpPr>
          <p:sp>
            <p:nvSpPr>
              <p:cNvPr id="80914" name="AutoShape 17"/>
              <p:cNvSpPr>
                <a:spLocks noChangeArrowheads="1"/>
              </p:cNvSpPr>
              <p:nvPr/>
            </p:nvSpPr>
            <p:spPr bwMode="auto">
              <a:xfrm rot="16200000" flipV="1">
                <a:off x="1354" y="2417"/>
                <a:ext cx="132" cy="132"/>
              </a:xfrm>
              <a:prstGeom prst="flowChartCollat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5" name="Line 18"/>
              <p:cNvSpPr>
                <a:spLocks noChangeShapeType="1"/>
              </p:cNvSpPr>
              <p:nvPr/>
            </p:nvSpPr>
            <p:spPr bwMode="auto">
              <a:xfrm flipH="1">
                <a:off x="1228" y="2419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916" name="Line 19"/>
              <p:cNvSpPr>
                <a:spLocks noChangeShapeType="1"/>
              </p:cNvSpPr>
              <p:nvPr/>
            </p:nvSpPr>
            <p:spPr bwMode="auto">
              <a:xfrm flipH="1">
                <a:off x="1225" y="2542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066800" y="2667000"/>
            <a:ext cx="6032500" cy="1219200"/>
            <a:chOff x="1001" y="2680"/>
            <a:chExt cx="3800" cy="768"/>
          </a:xfrm>
        </p:grpSpPr>
        <p:sp>
          <p:nvSpPr>
            <p:cNvPr id="80904" name="Rectangle 21"/>
            <p:cNvSpPr>
              <a:spLocks noChangeArrowheads="1"/>
            </p:cNvSpPr>
            <p:nvPr/>
          </p:nvSpPr>
          <p:spPr bwMode="auto">
            <a:xfrm>
              <a:off x="3728" y="2920"/>
              <a:ext cx="1056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pitchFamily="34" charset="0"/>
                </a:rPr>
                <a:t>Jones</a:t>
              </a:r>
            </a:p>
            <a:p>
              <a:r>
                <a:rPr lang="en-US">
                  <a:latin typeface="Helvetica" pitchFamily="34" charset="0"/>
                </a:rPr>
                <a:t>Smith</a:t>
              </a:r>
            </a:p>
            <a:p>
              <a:r>
                <a:rPr lang="en-US" i="1">
                  <a:latin typeface="Helvetica" pitchFamily="34" charset="0"/>
                </a:rPr>
                <a:t>null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80905" name="Rectangle 22"/>
            <p:cNvSpPr>
              <a:spLocks noChangeArrowheads="1"/>
            </p:cNvSpPr>
            <p:nvPr/>
          </p:nvSpPr>
          <p:spPr bwMode="auto">
            <a:xfrm>
              <a:off x="1010" y="2680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Helvetica" pitchFamily="34" charset="0"/>
                </a:rPr>
                <a:t>loan-number</a:t>
              </a:r>
              <a:endParaRPr lang="en-US" dirty="0">
                <a:latin typeface="Helvetica" pitchFamily="34" charset="0"/>
              </a:endParaRPr>
            </a:p>
          </p:txBody>
        </p:sp>
        <p:sp>
          <p:nvSpPr>
            <p:cNvPr id="80906" name="Rectangle 23"/>
            <p:cNvSpPr>
              <a:spLocks noChangeArrowheads="1"/>
            </p:cNvSpPr>
            <p:nvPr/>
          </p:nvSpPr>
          <p:spPr bwMode="auto">
            <a:xfrm>
              <a:off x="3026" y="2680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pitchFamily="34" charset="0"/>
                </a:rPr>
                <a:t>amount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80907" name="Rectangle 24"/>
            <p:cNvSpPr>
              <a:spLocks noChangeArrowheads="1"/>
            </p:cNvSpPr>
            <p:nvPr/>
          </p:nvSpPr>
          <p:spPr bwMode="auto">
            <a:xfrm>
              <a:off x="1001" y="2920"/>
              <a:ext cx="100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pitchFamily="34" charset="0"/>
                </a:rPr>
                <a:t>L-170</a:t>
              </a:r>
            </a:p>
            <a:p>
              <a:r>
                <a:rPr lang="en-US">
                  <a:latin typeface="Helvetica" pitchFamily="34" charset="0"/>
                </a:rPr>
                <a:t>L-230</a:t>
              </a:r>
            </a:p>
            <a:p>
              <a:r>
                <a:rPr lang="en-US">
                  <a:latin typeface="Helvetica" pitchFamily="34" charset="0"/>
                </a:rPr>
                <a:t>L-260</a:t>
              </a:r>
            </a:p>
          </p:txBody>
        </p:sp>
        <p:sp>
          <p:nvSpPr>
            <p:cNvPr id="80908" name="Rectangle 25"/>
            <p:cNvSpPr>
              <a:spLocks noChangeArrowheads="1"/>
            </p:cNvSpPr>
            <p:nvPr/>
          </p:nvSpPr>
          <p:spPr bwMode="auto">
            <a:xfrm>
              <a:off x="3008" y="2920"/>
              <a:ext cx="720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pitchFamily="34" charset="0"/>
                </a:rPr>
                <a:t>3000</a:t>
              </a:r>
            </a:p>
            <a:p>
              <a:pPr algn="ctr"/>
              <a:r>
                <a:rPr lang="en-US">
                  <a:latin typeface="Helvetica" pitchFamily="34" charset="0"/>
                </a:rPr>
                <a:t>4000</a:t>
              </a:r>
            </a:p>
            <a:p>
              <a:pPr algn="ctr"/>
              <a:r>
                <a:rPr lang="en-US">
                  <a:latin typeface="Helvetica" pitchFamily="34" charset="0"/>
                </a:rPr>
                <a:t>1700</a:t>
              </a:r>
            </a:p>
          </p:txBody>
        </p:sp>
        <p:sp>
          <p:nvSpPr>
            <p:cNvPr id="80909" name="Rectangle 26"/>
            <p:cNvSpPr>
              <a:spLocks noChangeArrowheads="1"/>
            </p:cNvSpPr>
            <p:nvPr/>
          </p:nvSpPr>
          <p:spPr bwMode="auto">
            <a:xfrm>
              <a:off x="3745" y="2680"/>
              <a:ext cx="10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pitchFamily="34" charset="0"/>
                </a:rPr>
                <a:t>customer-name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80910" name="Rectangle 27"/>
            <p:cNvSpPr>
              <a:spLocks noChangeArrowheads="1"/>
            </p:cNvSpPr>
            <p:nvPr/>
          </p:nvSpPr>
          <p:spPr bwMode="auto">
            <a:xfrm>
              <a:off x="2018" y="2680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Helvetica" pitchFamily="34" charset="0"/>
                </a:rPr>
                <a:t>branch-name</a:t>
              </a:r>
              <a:endParaRPr lang="en-US" dirty="0">
                <a:latin typeface="Helvetica" pitchFamily="34" charset="0"/>
              </a:endParaRPr>
            </a:p>
          </p:txBody>
        </p:sp>
        <p:sp>
          <p:nvSpPr>
            <p:cNvPr id="80911" name="Rectangle 28"/>
            <p:cNvSpPr>
              <a:spLocks noChangeArrowheads="1"/>
            </p:cNvSpPr>
            <p:nvPr/>
          </p:nvSpPr>
          <p:spPr bwMode="auto">
            <a:xfrm>
              <a:off x="2000" y="2920"/>
              <a:ext cx="100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pitchFamily="34" charset="0"/>
                </a:rPr>
                <a:t>Downtown</a:t>
              </a:r>
            </a:p>
            <a:p>
              <a:r>
                <a:rPr lang="en-US">
                  <a:latin typeface="Helvetica" pitchFamily="34" charset="0"/>
                </a:rPr>
                <a:t>Redwood</a:t>
              </a:r>
            </a:p>
            <a:p>
              <a:r>
                <a:rPr lang="en-US">
                  <a:latin typeface="Helvetica" pitchFamily="34" charset="0"/>
                </a:rPr>
                <a:t>Perryridge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38200" y="1828800"/>
            <a:ext cx="6019800" cy="1219200"/>
            <a:chOff x="816" y="1299"/>
            <a:chExt cx="3792" cy="768"/>
          </a:xfrm>
        </p:grpSpPr>
        <p:sp>
          <p:nvSpPr>
            <p:cNvPr id="81946" name="Rectangle 7"/>
            <p:cNvSpPr>
              <a:spLocks noChangeArrowheads="1"/>
            </p:cNvSpPr>
            <p:nvPr/>
          </p:nvSpPr>
          <p:spPr bwMode="auto">
            <a:xfrm>
              <a:off x="816" y="1299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pitchFamily="34" charset="0"/>
                </a:rPr>
                <a:t>loan-number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81947" name="Rectangle 8"/>
            <p:cNvSpPr>
              <a:spLocks noChangeArrowheads="1"/>
            </p:cNvSpPr>
            <p:nvPr/>
          </p:nvSpPr>
          <p:spPr bwMode="auto">
            <a:xfrm>
              <a:off x="2832" y="1299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pitchFamily="34" charset="0"/>
                </a:rPr>
                <a:t>amount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81948" name="Rectangle 9"/>
            <p:cNvSpPr>
              <a:spLocks noChangeArrowheads="1"/>
            </p:cNvSpPr>
            <p:nvPr/>
          </p:nvSpPr>
          <p:spPr bwMode="auto">
            <a:xfrm>
              <a:off x="816" y="1539"/>
              <a:ext cx="100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pitchFamily="34" charset="0"/>
                </a:rPr>
                <a:t>L-170</a:t>
              </a:r>
            </a:p>
            <a:p>
              <a:r>
                <a:rPr lang="en-US">
                  <a:latin typeface="Helvetica" pitchFamily="34" charset="0"/>
                </a:rPr>
                <a:t>L-230</a:t>
              </a:r>
            </a:p>
            <a:p>
              <a:r>
                <a:rPr lang="en-US">
                  <a:latin typeface="Helvetica" pitchFamily="34" charset="0"/>
                </a:rPr>
                <a:t>L-155</a:t>
              </a:r>
            </a:p>
          </p:txBody>
        </p:sp>
        <p:sp>
          <p:nvSpPr>
            <p:cNvPr id="81949" name="Rectangle 10"/>
            <p:cNvSpPr>
              <a:spLocks noChangeArrowheads="1"/>
            </p:cNvSpPr>
            <p:nvPr/>
          </p:nvSpPr>
          <p:spPr bwMode="auto">
            <a:xfrm>
              <a:off x="2832" y="1539"/>
              <a:ext cx="720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pitchFamily="34" charset="0"/>
                </a:rPr>
                <a:t>3000</a:t>
              </a:r>
            </a:p>
            <a:p>
              <a:pPr algn="ctr"/>
              <a:r>
                <a:rPr lang="en-US">
                  <a:latin typeface="Helvetica" pitchFamily="34" charset="0"/>
                </a:rPr>
                <a:t>4000</a:t>
              </a:r>
            </a:p>
            <a:p>
              <a:pPr algn="ctr"/>
              <a:r>
                <a:rPr lang="en-US" i="1">
                  <a:latin typeface="Helvetica" pitchFamily="34" charset="0"/>
                </a:rPr>
                <a:t>null</a:t>
              </a:r>
            </a:p>
          </p:txBody>
        </p:sp>
        <p:sp>
          <p:nvSpPr>
            <p:cNvPr id="81950" name="Rectangle 11"/>
            <p:cNvSpPr>
              <a:spLocks noChangeArrowheads="1"/>
            </p:cNvSpPr>
            <p:nvPr/>
          </p:nvSpPr>
          <p:spPr bwMode="auto">
            <a:xfrm>
              <a:off x="3552" y="1299"/>
              <a:ext cx="10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pitchFamily="34" charset="0"/>
                </a:rPr>
                <a:t>customer-name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81951" name="Rectangle 12"/>
            <p:cNvSpPr>
              <a:spLocks noChangeArrowheads="1"/>
            </p:cNvSpPr>
            <p:nvPr/>
          </p:nvSpPr>
          <p:spPr bwMode="auto">
            <a:xfrm>
              <a:off x="3552" y="1539"/>
              <a:ext cx="1056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pitchFamily="34" charset="0"/>
                </a:rPr>
                <a:t>Jones</a:t>
              </a:r>
            </a:p>
            <a:p>
              <a:r>
                <a:rPr lang="en-US">
                  <a:latin typeface="Helvetica" pitchFamily="34" charset="0"/>
                </a:rPr>
                <a:t>Smith</a:t>
              </a:r>
            </a:p>
            <a:p>
              <a:r>
                <a:rPr lang="en-US">
                  <a:latin typeface="Helvetica" pitchFamily="34" charset="0"/>
                </a:rPr>
                <a:t>Hayes</a:t>
              </a:r>
            </a:p>
          </p:txBody>
        </p:sp>
        <p:sp>
          <p:nvSpPr>
            <p:cNvPr id="81952" name="Rectangle 13"/>
            <p:cNvSpPr>
              <a:spLocks noChangeArrowheads="1"/>
            </p:cNvSpPr>
            <p:nvPr/>
          </p:nvSpPr>
          <p:spPr bwMode="auto">
            <a:xfrm>
              <a:off x="1824" y="1299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pitchFamily="34" charset="0"/>
                </a:rPr>
                <a:t>branch-name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81953" name="Rectangle 14"/>
            <p:cNvSpPr>
              <a:spLocks noChangeArrowheads="1"/>
            </p:cNvSpPr>
            <p:nvPr/>
          </p:nvSpPr>
          <p:spPr bwMode="auto">
            <a:xfrm>
              <a:off x="1824" y="1539"/>
              <a:ext cx="100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pitchFamily="34" charset="0"/>
                </a:rPr>
                <a:t>Downtown</a:t>
              </a:r>
            </a:p>
            <a:p>
              <a:r>
                <a:rPr lang="en-US">
                  <a:latin typeface="Helvetica" pitchFamily="34" charset="0"/>
                </a:rPr>
                <a:t>Redwood</a:t>
              </a:r>
            </a:p>
            <a:p>
              <a:r>
                <a:rPr lang="en-US" i="1">
                  <a:latin typeface="Helvetica" pitchFamily="34" charset="0"/>
                </a:rPr>
                <a:t>null</a:t>
              </a:r>
              <a:endParaRPr lang="en-US">
                <a:latin typeface="Helvetica" pitchFamily="34" charset="0"/>
              </a:endParaRPr>
            </a:p>
          </p:txBody>
        </p:sp>
      </p:grpSp>
      <p:sp>
        <p:nvSpPr>
          <p:cNvPr id="81924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019800"/>
          </a:xfrm>
          <a:noFill/>
        </p:spPr>
        <p:txBody>
          <a:bodyPr/>
          <a:lstStyle/>
          <a:p>
            <a:pPr eaLnBrk="1" hangingPunct="1">
              <a:buNone/>
            </a:pPr>
            <a:endParaRPr lang="en-US" sz="2400" b="1" dirty="0" smtClean="0"/>
          </a:p>
          <a:p>
            <a:pPr eaLnBrk="1" hangingPunct="1"/>
            <a:r>
              <a:rPr lang="en-US" sz="2400" b="1" dirty="0" smtClean="0"/>
              <a:t>Right Outer Join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i="1" dirty="0" smtClean="0"/>
              <a:t>       loan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         </a:t>
            </a:r>
            <a:r>
              <a:rPr lang="en-US" sz="2400" i="1" dirty="0" smtClean="0">
                <a:sym typeface="Symbol" pitchFamily="18" charset="2"/>
              </a:rPr>
              <a:t>borrower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1295400"/>
            <a:ext cx="457200" cy="228600"/>
            <a:chOff x="1146" y="1007"/>
            <a:chExt cx="167" cy="99"/>
          </a:xfrm>
        </p:grpSpPr>
        <p:sp>
          <p:nvSpPr>
            <p:cNvPr id="81943" name="AutoShape 17"/>
            <p:cNvSpPr>
              <a:spLocks noChangeArrowheads="1"/>
            </p:cNvSpPr>
            <p:nvPr/>
          </p:nvSpPr>
          <p:spPr bwMode="auto">
            <a:xfrm rot="16200000" flipV="1">
              <a:off x="1146" y="1008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4" name="Line 18"/>
            <p:cNvSpPr>
              <a:spLocks noChangeShapeType="1"/>
            </p:cNvSpPr>
            <p:nvPr/>
          </p:nvSpPr>
          <p:spPr bwMode="auto">
            <a:xfrm flipH="1">
              <a:off x="1249" y="100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945" name="Line 19"/>
            <p:cNvSpPr>
              <a:spLocks noChangeShapeType="1"/>
            </p:cNvSpPr>
            <p:nvPr/>
          </p:nvSpPr>
          <p:spPr bwMode="auto">
            <a:xfrm flipH="1">
              <a:off x="1249" y="1106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926" name="Rectangle 20"/>
          <p:cNvSpPr>
            <a:spLocks noChangeArrowheads="1"/>
          </p:cNvSpPr>
          <p:nvPr/>
        </p:nvSpPr>
        <p:spPr bwMode="auto">
          <a:xfrm>
            <a:off x="1066800" y="4114800"/>
            <a:ext cx="3657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0"/>
              <a:buNone/>
            </a:pPr>
            <a:r>
              <a:rPr kumimoji="1" lang="en-US" sz="2400" i="1" dirty="0" smtClean="0">
                <a:latin typeface="Times New Roman" pitchFamily="18" charset="0"/>
              </a:rPr>
              <a:t>Loan   </a:t>
            </a:r>
            <a:r>
              <a:rPr kumimoji="1"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sz="2400" i="1" dirty="0" smtClean="0">
                <a:latin typeface="Times New Roman" pitchFamily="18" charset="0"/>
                <a:sym typeface="Symbol" pitchFamily="18" charset="2"/>
              </a:rPr>
              <a:t>      </a:t>
            </a:r>
            <a:r>
              <a:rPr kumimoji="1" lang="en-US" sz="2400" i="1" dirty="0">
                <a:latin typeface="Times New Roman" pitchFamily="18" charset="0"/>
                <a:sym typeface="Symbol" pitchFamily="18" charset="2"/>
              </a:rPr>
              <a:t>borrower</a:t>
            </a:r>
            <a:endParaRPr kumimoji="1" lang="en-US" sz="2400" i="1" dirty="0">
              <a:latin typeface="Times New Roman" pitchFamily="18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828800" y="4191000"/>
            <a:ext cx="685800" cy="304800"/>
            <a:chOff x="1141" y="2444"/>
            <a:chExt cx="244" cy="96"/>
          </a:xfrm>
        </p:grpSpPr>
        <p:sp>
          <p:nvSpPr>
            <p:cNvPr id="81938" name="AutoShape 22"/>
            <p:cNvSpPr>
              <a:spLocks noChangeArrowheads="1"/>
            </p:cNvSpPr>
            <p:nvPr/>
          </p:nvSpPr>
          <p:spPr bwMode="auto">
            <a:xfrm rot="16200000" flipV="1">
              <a:off x="1213" y="2444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9" name="Line 23"/>
            <p:cNvSpPr>
              <a:spLocks noChangeShapeType="1"/>
            </p:cNvSpPr>
            <p:nvPr/>
          </p:nvSpPr>
          <p:spPr bwMode="auto">
            <a:xfrm flipH="1">
              <a:off x="1144" y="245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940" name="Line 24"/>
            <p:cNvSpPr>
              <a:spLocks noChangeShapeType="1"/>
            </p:cNvSpPr>
            <p:nvPr/>
          </p:nvSpPr>
          <p:spPr bwMode="auto">
            <a:xfrm flipH="1">
              <a:off x="114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941" name="Line 25"/>
            <p:cNvSpPr>
              <a:spLocks noChangeShapeType="1"/>
            </p:cNvSpPr>
            <p:nvPr/>
          </p:nvSpPr>
          <p:spPr bwMode="auto">
            <a:xfrm flipH="1">
              <a:off x="132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942" name="Line 26"/>
            <p:cNvSpPr>
              <a:spLocks noChangeShapeType="1"/>
            </p:cNvSpPr>
            <p:nvPr/>
          </p:nvSpPr>
          <p:spPr bwMode="auto">
            <a:xfrm flipH="1">
              <a:off x="1309" y="2444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928" name="Rectangle 27"/>
          <p:cNvSpPr>
            <a:spLocks noChangeArrowheads="1"/>
          </p:cNvSpPr>
          <p:nvPr/>
        </p:nvSpPr>
        <p:spPr bwMode="auto">
          <a:xfrm>
            <a:off x="685800" y="3581400"/>
            <a:ext cx="19912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sz="2000" b="1" dirty="0" smtClean="0">
                <a:latin typeface="Helvetica" pitchFamily="34" charset="0"/>
              </a:rPr>
              <a:t>Full </a:t>
            </a:r>
            <a:r>
              <a:rPr kumimoji="1" lang="en-US" sz="2000" b="1" dirty="0">
                <a:latin typeface="Helvetica" pitchFamily="34" charset="0"/>
              </a:rPr>
              <a:t>Outer Join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990600" y="4724400"/>
            <a:ext cx="6019800" cy="1524000"/>
            <a:chOff x="768" y="2688"/>
            <a:chExt cx="3792" cy="960"/>
          </a:xfrm>
        </p:grpSpPr>
        <p:sp>
          <p:nvSpPr>
            <p:cNvPr id="81930" name="Rectangle 29"/>
            <p:cNvSpPr>
              <a:spLocks noChangeArrowheads="1"/>
            </p:cNvSpPr>
            <p:nvPr/>
          </p:nvSpPr>
          <p:spPr bwMode="auto">
            <a:xfrm>
              <a:off x="768" y="2688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pitchFamily="34" charset="0"/>
                </a:rPr>
                <a:t>loan-number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81931" name="Rectangle 30"/>
            <p:cNvSpPr>
              <a:spLocks noChangeArrowheads="1"/>
            </p:cNvSpPr>
            <p:nvPr/>
          </p:nvSpPr>
          <p:spPr bwMode="auto">
            <a:xfrm>
              <a:off x="2784" y="2688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pitchFamily="34" charset="0"/>
                </a:rPr>
                <a:t>amount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81932" name="Rectangle 31"/>
            <p:cNvSpPr>
              <a:spLocks noChangeArrowheads="1"/>
            </p:cNvSpPr>
            <p:nvPr/>
          </p:nvSpPr>
          <p:spPr bwMode="auto">
            <a:xfrm>
              <a:off x="768" y="2928"/>
              <a:ext cx="10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pitchFamily="34" charset="0"/>
                </a:rPr>
                <a:t>L-170</a:t>
              </a:r>
            </a:p>
            <a:p>
              <a:r>
                <a:rPr lang="en-US">
                  <a:latin typeface="Helvetica" pitchFamily="34" charset="0"/>
                </a:rPr>
                <a:t>L-230</a:t>
              </a:r>
            </a:p>
            <a:p>
              <a:r>
                <a:rPr lang="en-US">
                  <a:latin typeface="Helvetica" pitchFamily="34" charset="0"/>
                </a:rPr>
                <a:t>L-260</a:t>
              </a:r>
            </a:p>
            <a:p>
              <a:r>
                <a:rPr lang="en-US">
                  <a:latin typeface="Helvetica" pitchFamily="34" charset="0"/>
                </a:rPr>
                <a:t>L-155</a:t>
              </a:r>
            </a:p>
          </p:txBody>
        </p:sp>
        <p:sp>
          <p:nvSpPr>
            <p:cNvPr id="81933" name="Rectangle 32"/>
            <p:cNvSpPr>
              <a:spLocks noChangeArrowheads="1"/>
            </p:cNvSpPr>
            <p:nvPr/>
          </p:nvSpPr>
          <p:spPr bwMode="auto">
            <a:xfrm>
              <a:off x="2784" y="2928"/>
              <a:ext cx="72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pitchFamily="34" charset="0"/>
                </a:rPr>
                <a:t>3000</a:t>
              </a:r>
            </a:p>
            <a:p>
              <a:pPr algn="ctr"/>
              <a:r>
                <a:rPr lang="en-US">
                  <a:latin typeface="Helvetica" pitchFamily="34" charset="0"/>
                </a:rPr>
                <a:t>4000</a:t>
              </a:r>
            </a:p>
            <a:p>
              <a:pPr algn="ctr"/>
              <a:r>
                <a:rPr lang="en-US">
                  <a:latin typeface="Helvetica" pitchFamily="34" charset="0"/>
                </a:rPr>
                <a:t>1700</a:t>
              </a:r>
            </a:p>
            <a:p>
              <a:pPr algn="ctr"/>
              <a:r>
                <a:rPr lang="en-US" i="1">
                  <a:latin typeface="Helvetica" pitchFamily="34" charset="0"/>
                </a:rPr>
                <a:t>null</a:t>
              </a:r>
            </a:p>
          </p:txBody>
        </p:sp>
        <p:sp>
          <p:nvSpPr>
            <p:cNvPr id="81934" name="Rectangle 33"/>
            <p:cNvSpPr>
              <a:spLocks noChangeArrowheads="1"/>
            </p:cNvSpPr>
            <p:nvPr/>
          </p:nvSpPr>
          <p:spPr bwMode="auto">
            <a:xfrm>
              <a:off x="3504" y="2688"/>
              <a:ext cx="10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pitchFamily="34" charset="0"/>
                </a:rPr>
                <a:t>customer-name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81935" name="Rectangle 34"/>
            <p:cNvSpPr>
              <a:spLocks noChangeArrowheads="1"/>
            </p:cNvSpPr>
            <p:nvPr/>
          </p:nvSpPr>
          <p:spPr bwMode="auto">
            <a:xfrm>
              <a:off x="3504" y="2928"/>
              <a:ext cx="1056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pitchFamily="34" charset="0"/>
                </a:rPr>
                <a:t>Jones</a:t>
              </a:r>
            </a:p>
            <a:p>
              <a:r>
                <a:rPr lang="en-US">
                  <a:latin typeface="Helvetica" pitchFamily="34" charset="0"/>
                </a:rPr>
                <a:t>Smith</a:t>
              </a:r>
            </a:p>
            <a:p>
              <a:r>
                <a:rPr lang="en-US" i="1">
                  <a:latin typeface="Helvetica" pitchFamily="34" charset="0"/>
                </a:rPr>
                <a:t>null</a:t>
              </a:r>
              <a:endParaRPr lang="en-US">
                <a:latin typeface="Helvetica" pitchFamily="34" charset="0"/>
              </a:endParaRPr>
            </a:p>
            <a:p>
              <a:r>
                <a:rPr lang="en-US">
                  <a:latin typeface="Helvetica" pitchFamily="34" charset="0"/>
                </a:rPr>
                <a:t>Hayes</a:t>
              </a:r>
            </a:p>
          </p:txBody>
        </p:sp>
        <p:sp>
          <p:nvSpPr>
            <p:cNvPr id="81936" name="Rectangle 35"/>
            <p:cNvSpPr>
              <a:spLocks noChangeArrowheads="1"/>
            </p:cNvSpPr>
            <p:nvPr/>
          </p:nvSpPr>
          <p:spPr bwMode="auto">
            <a:xfrm>
              <a:off x="1776" y="2688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Helvetica" pitchFamily="34" charset="0"/>
                </a:rPr>
                <a:t>branch-name</a:t>
              </a:r>
              <a:endParaRPr lang="en-US" dirty="0">
                <a:latin typeface="Helvetica" pitchFamily="34" charset="0"/>
              </a:endParaRPr>
            </a:p>
          </p:txBody>
        </p:sp>
        <p:sp>
          <p:nvSpPr>
            <p:cNvPr id="81937" name="Rectangle 36"/>
            <p:cNvSpPr>
              <a:spLocks noChangeArrowheads="1"/>
            </p:cNvSpPr>
            <p:nvPr/>
          </p:nvSpPr>
          <p:spPr bwMode="auto">
            <a:xfrm>
              <a:off x="1776" y="2928"/>
              <a:ext cx="10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pitchFamily="34" charset="0"/>
                </a:rPr>
                <a:t>Downtown</a:t>
              </a:r>
            </a:p>
            <a:p>
              <a:r>
                <a:rPr lang="en-US">
                  <a:latin typeface="Helvetica" pitchFamily="34" charset="0"/>
                </a:rPr>
                <a:t>Redwood</a:t>
              </a:r>
            </a:p>
            <a:p>
              <a:r>
                <a:rPr lang="en-US">
                  <a:latin typeface="Helvetica" pitchFamily="34" charset="0"/>
                </a:rPr>
                <a:t>Perryridge</a:t>
              </a:r>
            </a:p>
            <a:p>
              <a:r>
                <a:rPr lang="en-US" i="1">
                  <a:latin typeface="Helvetica" pitchFamily="34" charset="0"/>
                </a:rPr>
                <a:t>null</a:t>
              </a:r>
              <a:endParaRPr lang="en-US">
                <a:latin typeface="Helvetic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900113"/>
          </a:xfrm>
          <a:noFill/>
          <a:ln/>
        </p:spPr>
        <p:txBody>
          <a:bodyPr/>
          <a:lstStyle/>
          <a:p>
            <a:r>
              <a:rPr lang="en-US" dirty="0"/>
              <a:t>Compound Operator: Division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293100" cy="5097463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SimSun" pitchFamily="2" charset="-122"/>
              </a:rPr>
              <a:t>Goal: Produce the </a:t>
            </a:r>
            <a:r>
              <a:rPr lang="en-US" altLang="zh-CN" sz="2800" dirty="0" err="1" smtClean="0">
                <a:ea typeface="SimSun" pitchFamily="2" charset="-122"/>
              </a:rPr>
              <a:t>tuples</a:t>
            </a:r>
            <a:r>
              <a:rPr lang="en-US" altLang="zh-CN" sz="2800" dirty="0" smtClean="0">
                <a:ea typeface="SimSun" pitchFamily="2" charset="-122"/>
              </a:rPr>
              <a:t> in one relation, R that match </a:t>
            </a:r>
            <a:r>
              <a:rPr lang="en-US" altLang="zh-CN" sz="2800" i="1" dirty="0" smtClean="0">
                <a:ea typeface="SimSun" pitchFamily="2" charset="-122"/>
              </a:rPr>
              <a:t>all </a:t>
            </a:r>
            <a:r>
              <a:rPr lang="en-US" altLang="zh-CN" sz="2800" dirty="0" err="1" smtClean="0">
                <a:ea typeface="SimSun" pitchFamily="2" charset="-122"/>
              </a:rPr>
              <a:t>tuples</a:t>
            </a:r>
            <a:r>
              <a:rPr lang="en-US" altLang="zh-CN" sz="2800" dirty="0" smtClean="0">
                <a:ea typeface="SimSun" pitchFamily="2" charset="-122"/>
              </a:rPr>
              <a:t> in another relation, S.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For a tuple t to appear in the result T of the DIVISION, the values in t must appear in R in combination with </a:t>
            </a:r>
            <a:r>
              <a:rPr lang="en-US" sz="2800" i="1" dirty="0" smtClean="0"/>
              <a:t>every</a:t>
            </a:r>
            <a:r>
              <a:rPr lang="en-US" sz="2800" dirty="0" smtClean="0"/>
              <a:t> tuple in S.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Useful for expressing </a:t>
            </a:r>
            <a:r>
              <a:rPr lang="en-US" sz="2800" b="1" dirty="0" smtClean="0"/>
              <a:t>“for all” </a:t>
            </a:r>
            <a:r>
              <a:rPr lang="en-US" sz="2800" dirty="0" smtClean="0"/>
              <a:t>queries like:                                                                                                      </a:t>
            </a:r>
            <a:r>
              <a:rPr lang="en-US" sz="2800" i="1" dirty="0" smtClean="0"/>
              <a:t>Find s.ids of sailors who have reserved </a:t>
            </a:r>
            <a:r>
              <a:rPr lang="en-US" sz="2800" i="1" u="sng" dirty="0" smtClean="0">
                <a:solidFill>
                  <a:schemeClr val="accent2"/>
                </a:solidFill>
              </a:rPr>
              <a:t>all</a:t>
            </a:r>
            <a:r>
              <a:rPr lang="en-US" sz="2800" i="1" dirty="0" smtClean="0">
                <a:solidFill>
                  <a:schemeClr val="accent2"/>
                </a:solidFill>
              </a:rPr>
              <a:t> </a:t>
            </a:r>
            <a:r>
              <a:rPr lang="en-US" sz="2800" i="1" dirty="0" smtClean="0"/>
              <a:t>boats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800" b="0" dirty="0" smtClean="0"/>
          </a:p>
          <a:p>
            <a:pPr>
              <a:lnSpc>
                <a:spcPct val="90000"/>
              </a:lnSpc>
              <a:buNone/>
            </a:pPr>
            <a:endParaRPr lang="en-US" sz="28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19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Division cont.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Takes two relations, one binary and one unary, and returns a relation consisting of all values of one attribute of the binary relation that match (in the other attribute) all values in the unary relation. </a:t>
            </a:r>
            <a:endParaRPr lang="en-US" dirty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048000"/>
            <a:ext cx="756073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noFill/>
          <a:ln/>
        </p:spPr>
        <p:txBody>
          <a:bodyPr/>
          <a:lstStyle/>
          <a:p>
            <a:r>
              <a:rPr lang="en-US" dirty="0"/>
              <a:t>Examples of Division A/B</a:t>
            </a:r>
          </a:p>
        </p:txBody>
      </p:sp>
      <p:graphicFrame>
        <p:nvGraphicFramePr>
          <p:cNvPr id="87045" name="Object 5"/>
          <p:cNvGraphicFramePr>
            <a:graphicFrameLocks noGrp="1"/>
          </p:cNvGraphicFramePr>
          <p:nvPr>
            <p:ph type="body" idx="1"/>
          </p:nvPr>
        </p:nvGraphicFramePr>
        <p:xfrm>
          <a:off x="1058863" y="1824038"/>
          <a:ext cx="1401762" cy="410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6" name="Document" r:id="rId4" imgW="2127504" imgH="6233160" progId="">
                  <p:embed/>
                </p:oleObj>
              </mc:Choice>
              <mc:Fallback>
                <p:oleObj name="Document" r:id="rId4" imgW="2127504" imgH="623316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824038"/>
                        <a:ext cx="1401762" cy="410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/>
          </p:cNvGraphicFramePr>
          <p:nvPr/>
        </p:nvGraphicFramePr>
        <p:xfrm>
          <a:off x="3424238" y="1760538"/>
          <a:ext cx="111283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7" name="Document" r:id="rId6" imgW="1231900" imgH="1054100" progId="">
                  <p:embed/>
                </p:oleObj>
              </mc:Choice>
              <mc:Fallback>
                <p:oleObj name="Document" r:id="rId6" imgW="1231900" imgH="1054100" progId="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1760538"/>
                        <a:ext cx="1112837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/>
          </p:cNvGraphicFramePr>
          <p:nvPr/>
        </p:nvGraphicFramePr>
        <p:xfrm>
          <a:off x="5556250" y="1863725"/>
          <a:ext cx="1277938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8" name="Document" r:id="rId8" imgW="1422400" imgH="1485900" progId="">
                  <p:embed/>
                </p:oleObj>
              </mc:Choice>
              <mc:Fallback>
                <p:oleObj name="Document" r:id="rId8" imgW="1422400" imgH="1485900" progId="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1863725"/>
                        <a:ext cx="1277938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/>
          </p:cNvGraphicFramePr>
          <p:nvPr/>
        </p:nvGraphicFramePr>
        <p:xfrm>
          <a:off x="7618413" y="1892300"/>
          <a:ext cx="1277937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9" name="Document" r:id="rId10" imgW="1422400" imgH="1917700" progId="">
                  <p:embed/>
                </p:oleObj>
              </mc:Choice>
              <mc:Fallback>
                <p:oleObj name="Document" r:id="rId10" imgW="1422400" imgH="1917700" progId="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413" y="1892300"/>
                        <a:ext cx="1277937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/>
          <p:cNvGraphicFramePr>
            <a:graphicFrameLocks/>
          </p:cNvGraphicFramePr>
          <p:nvPr/>
        </p:nvGraphicFramePr>
        <p:xfrm>
          <a:off x="3427413" y="3773488"/>
          <a:ext cx="1277937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0" name="Document" r:id="rId12" imgW="1422400" imgH="2349500" progId="">
                  <p:embed/>
                </p:oleObj>
              </mc:Choice>
              <mc:Fallback>
                <p:oleObj name="Document" r:id="rId12" imgW="1422400" imgH="2349500" progId="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3773488"/>
                        <a:ext cx="1277937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/>
          <p:cNvGraphicFramePr>
            <a:graphicFrameLocks/>
          </p:cNvGraphicFramePr>
          <p:nvPr/>
        </p:nvGraphicFramePr>
        <p:xfrm>
          <a:off x="5556250" y="4510088"/>
          <a:ext cx="1277938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1" name="Document" r:id="rId14" imgW="1422400" imgH="1485900" progId="">
                  <p:embed/>
                </p:oleObj>
              </mc:Choice>
              <mc:Fallback>
                <p:oleObj name="Document" r:id="rId14" imgW="1422400" imgH="1485900" progId="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4510088"/>
                        <a:ext cx="1277938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/>
          <p:cNvGraphicFramePr>
            <a:graphicFrameLocks/>
          </p:cNvGraphicFramePr>
          <p:nvPr/>
        </p:nvGraphicFramePr>
        <p:xfrm>
          <a:off x="7694613" y="5030788"/>
          <a:ext cx="12779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2" name="Document" r:id="rId16" imgW="1422400" imgH="1054100" progId="">
                  <p:embed/>
                </p:oleObj>
              </mc:Choice>
              <mc:Fallback>
                <p:oleObj name="Document" r:id="rId16" imgW="1422400" imgH="1054100" progId="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5030788"/>
                        <a:ext cx="12779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1433513" y="5838825"/>
            <a:ext cx="477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 i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3565525" y="2640013"/>
            <a:ext cx="63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 i="1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5697538" y="3019425"/>
            <a:ext cx="63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 i="1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7756525" y="3475038"/>
            <a:ext cx="63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 i="1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3338513" y="5762625"/>
            <a:ext cx="10493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 i="1">
                <a:solidFill>
                  <a:schemeClr val="tx1"/>
                </a:solidFill>
              </a:rPr>
              <a:t>A/B1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5470525" y="5761038"/>
            <a:ext cx="1049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 i="1">
                <a:solidFill>
                  <a:schemeClr val="tx1"/>
                </a:solidFill>
              </a:rPr>
              <a:t>A/B2</a:t>
            </a: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7604125" y="5761038"/>
            <a:ext cx="1049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 i="1">
                <a:solidFill>
                  <a:schemeClr val="tx1"/>
                </a:solidFill>
              </a:rPr>
              <a:t>A/B3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6" grpId="0" autoUpdateAnimBg="0"/>
      <p:bldP spid="87057" grpId="0" autoUpdateAnimBg="0"/>
      <p:bldP spid="8705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ea typeface="SimSun" pitchFamily="2" charset="-122"/>
              </a:rPr>
              <a:t>Division - Example</a:t>
            </a:r>
            <a:endParaRPr lang="en-US" dirty="0" smtClean="0">
              <a:ea typeface="SimSun" pitchFamily="2" charset="-122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400" dirty="0" smtClean="0">
                <a:ea typeface="SimSun" pitchFamily="2" charset="-122"/>
              </a:rPr>
              <a:t>List the Ids of students who have passed </a:t>
            </a:r>
            <a:r>
              <a:rPr lang="en-US" altLang="zh-CN" sz="2400" i="1" u="sng" dirty="0" smtClean="0">
                <a:solidFill>
                  <a:srgbClr val="FF0000"/>
                </a:solidFill>
                <a:ea typeface="SimSun" pitchFamily="2" charset="-122"/>
              </a:rPr>
              <a:t>all</a:t>
            </a:r>
            <a:r>
              <a:rPr lang="en-US" altLang="zh-CN" sz="2400" dirty="0" smtClean="0">
                <a:ea typeface="SimSun" pitchFamily="2" charset="-122"/>
              </a:rPr>
              <a:t> courses that were taught in spring 2000</a:t>
            </a:r>
          </a:p>
          <a:p>
            <a:pPr eaLnBrk="1" hangingPunct="1">
              <a:defRPr/>
            </a:pPr>
            <a:r>
              <a:rPr lang="en-US" altLang="zh-CN" sz="2500" i="1" dirty="0" smtClean="0">
                <a:ea typeface="SimSun" pitchFamily="2" charset="-122"/>
              </a:rPr>
              <a:t>Numerator</a:t>
            </a:r>
            <a:r>
              <a:rPr lang="en-US" altLang="zh-CN" sz="2500" dirty="0" smtClean="0">
                <a:ea typeface="SimSun" pitchFamily="2" charset="-122"/>
              </a:rPr>
              <a:t>:  </a:t>
            </a:r>
          </a:p>
          <a:p>
            <a:pPr lvl="1" eaLnBrk="1" hangingPunct="1">
              <a:defRPr/>
            </a:pPr>
            <a:r>
              <a:rPr lang="en-US" altLang="zh-CN" sz="2100" i="1" dirty="0" err="1" smtClean="0">
                <a:ea typeface="SimSun" pitchFamily="2" charset="-122"/>
              </a:rPr>
              <a:t>StudId</a:t>
            </a:r>
            <a:r>
              <a:rPr lang="en-US" altLang="zh-CN" sz="2100" dirty="0" smtClean="0">
                <a:ea typeface="SimSun" pitchFamily="2" charset="-122"/>
              </a:rPr>
              <a:t> and </a:t>
            </a:r>
            <a:r>
              <a:rPr lang="en-US" altLang="zh-CN" sz="2100" i="1" dirty="0" err="1" smtClean="0">
                <a:ea typeface="SimSun" pitchFamily="2" charset="-122"/>
              </a:rPr>
              <a:t>CrsCode</a:t>
            </a:r>
            <a:r>
              <a:rPr lang="en-US" altLang="zh-CN" sz="2100" dirty="0" smtClean="0">
                <a:ea typeface="SimSun" pitchFamily="2" charset="-122"/>
              </a:rPr>
              <a:t> for every course passed by every student: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zh-CN" sz="2100" i="1" dirty="0" smtClean="0">
                <a:ea typeface="SimSun" pitchFamily="2" charset="-122"/>
                <a:sym typeface="Symbol" pitchFamily="18" charset="2"/>
              </a:rPr>
              <a:t>		Course         </a:t>
            </a:r>
            <a:r>
              <a:rPr lang="en-US" altLang="zh-CN" sz="2100" i="1" baseline="-25000" dirty="0" err="1" smtClean="0">
                <a:ea typeface="SimSun" pitchFamily="2" charset="-122"/>
                <a:sym typeface="Symbol" pitchFamily="18" charset="2"/>
              </a:rPr>
              <a:t>StudId</a:t>
            </a:r>
            <a:r>
              <a:rPr lang="en-US" altLang="zh-CN" sz="2100" i="1" baseline="-25000" dirty="0" smtClean="0">
                <a:ea typeface="SimSun" pitchFamily="2" charset="-122"/>
                <a:sym typeface="Symbol" pitchFamily="18" charset="2"/>
              </a:rPr>
              <a:t>, </a:t>
            </a:r>
            <a:r>
              <a:rPr lang="en-US" altLang="zh-CN" sz="2100" i="1" baseline="-25000" dirty="0" err="1" smtClean="0">
                <a:ea typeface="SimSun" pitchFamily="2" charset="-122"/>
                <a:sym typeface="Symbol" pitchFamily="18" charset="2"/>
              </a:rPr>
              <a:t>CrsCode</a:t>
            </a:r>
            <a:r>
              <a:rPr lang="en-US" altLang="zh-CN" sz="2100" i="1" baseline="-25000" dirty="0" smtClean="0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sz="2100" dirty="0" smtClean="0">
                <a:ea typeface="SimSun" pitchFamily="2" charset="-122"/>
                <a:sym typeface="Symbol" pitchFamily="18" charset="2"/>
              </a:rPr>
              <a:t>(</a:t>
            </a:r>
            <a:r>
              <a:rPr lang="en-US" altLang="zh-CN" sz="2100" i="1" dirty="0" smtClean="0">
                <a:ea typeface="SimSun" pitchFamily="2" charset="-122"/>
                <a:sym typeface="Symbol" pitchFamily="18" charset="2"/>
              </a:rPr>
              <a:t></a:t>
            </a:r>
            <a:r>
              <a:rPr lang="en-US" altLang="zh-CN" sz="2100" i="1" baseline="-25000" dirty="0" smtClean="0">
                <a:ea typeface="SimSun" pitchFamily="2" charset="-122"/>
                <a:sym typeface="Symbol" pitchFamily="18" charset="2"/>
              </a:rPr>
              <a:t>Grade ‘F’ </a:t>
            </a:r>
            <a:r>
              <a:rPr lang="en-US" altLang="zh-CN" sz="2100" i="1" dirty="0" smtClean="0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sz="2100" dirty="0" smtClean="0">
                <a:ea typeface="SimSun" pitchFamily="2" charset="-122"/>
                <a:sym typeface="Symbol" pitchFamily="18" charset="2"/>
              </a:rPr>
              <a:t>(</a:t>
            </a:r>
            <a:r>
              <a:rPr lang="en-US" altLang="zh-CN" sz="21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  <a:sym typeface="Symbol" pitchFamily="18" charset="2"/>
              </a:rPr>
              <a:t>Transcript</a:t>
            </a:r>
            <a:r>
              <a:rPr lang="en-US" altLang="zh-CN" sz="2100" dirty="0" smtClean="0">
                <a:ea typeface="SimSun" pitchFamily="2" charset="-122"/>
                <a:sym typeface="Symbol" pitchFamily="18" charset="2"/>
              </a:rPr>
              <a:t>) )</a:t>
            </a:r>
          </a:p>
          <a:p>
            <a:pPr eaLnBrk="1" hangingPunct="1">
              <a:defRPr/>
            </a:pPr>
            <a:r>
              <a:rPr lang="en-US" altLang="zh-CN" sz="2500" i="1" dirty="0" smtClean="0">
                <a:ea typeface="SimSun" pitchFamily="2" charset="-122"/>
              </a:rPr>
              <a:t>Denominator</a:t>
            </a:r>
            <a:r>
              <a:rPr lang="en-US" altLang="zh-CN" sz="2500" dirty="0" smtClean="0">
                <a:ea typeface="SimSun" pitchFamily="2" charset="-122"/>
              </a:rPr>
              <a:t>:</a:t>
            </a:r>
          </a:p>
          <a:p>
            <a:pPr lvl="1" eaLnBrk="1" hangingPunct="1">
              <a:defRPr/>
            </a:pPr>
            <a:r>
              <a:rPr lang="en-US" altLang="zh-CN" sz="2100" dirty="0" smtClean="0">
                <a:ea typeface="SimSun" pitchFamily="2" charset="-122"/>
              </a:rPr>
              <a:t>  </a:t>
            </a:r>
            <a:r>
              <a:rPr lang="en-US" altLang="zh-CN" sz="2100" i="1" dirty="0" err="1" smtClean="0">
                <a:ea typeface="SimSun" pitchFamily="2" charset="-122"/>
              </a:rPr>
              <a:t>CrsCode</a:t>
            </a:r>
            <a:r>
              <a:rPr lang="en-US" altLang="zh-CN" sz="2100" dirty="0" smtClean="0">
                <a:ea typeface="SimSun" pitchFamily="2" charset="-122"/>
              </a:rPr>
              <a:t> of all courses taught in spring 2000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100" dirty="0" smtClean="0">
                <a:ea typeface="SimSun" pitchFamily="2" charset="-122"/>
                <a:sym typeface="Symbol" pitchFamily="18" charset="2"/>
              </a:rPr>
              <a:t>		Spring           </a:t>
            </a:r>
            <a:r>
              <a:rPr lang="en-US" altLang="zh-CN" sz="2100" i="1" baseline="-25000" dirty="0" err="1" smtClean="0">
                <a:ea typeface="SimSun" pitchFamily="2" charset="-122"/>
                <a:sym typeface="Symbol" pitchFamily="18" charset="2"/>
              </a:rPr>
              <a:t>CrsCode</a:t>
            </a:r>
            <a:r>
              <a:rPr lang="en-US" altLang="zh-CN" sz="2100" i="1" dirty="0" smtClean="0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sz="2100" dirty="0" smtClean="0">
                <a:ea typeface="SimSun" pitchFamily="2" charset="-122"/>
                <a:sym typeface="Symbol" pitchFamily="18" charset="2"/>
              </a:rPr>
              <a:t>(</a:t>
            </a:r>
            <a:r>
              <a:rPr lang="en-US" altLang="zh-CN" sz="2100" i="1" dirty="0" smtClean="0">
                <a:ea typeface="SimSun" pitchFamily="2" charset="-122"/>
                <a:sym typeface="Symbol" pitchFamily="18" charset="2"/>
              </a:rPr>
              <a:t></a:t>
            </a:r>
            <a:r>
              <a:rPr lang="en-US" altLang="zh-CN" sz="2100" i="1" baseline="-25000" dirty="0" smtClean="0">
                <a:ea typeface="SimSun" pitchFamily="2" charset="-122"/>
                <a:sym typeface="Symbol" pitchFamily="18" charset="2"/>
              </a:rPr>
              <a:t>Semester=‘S2000’ </a:t>
            </a:r>
            <a:r>
              <a:rPr lang="en-US" altLang="zh-CN" sz="2100" dirty="0" smtClean="0">
                <a:ea typeface="SimSun" pitchFamily="2" charset="-122"/>
                <a:sym typeface="Symbol" pitchFamily="18" charset="2"/>
              </a:rPr>
              <a:t>(</a:t>
            </a:r>
            <a:r>
              <a:rPr lang="en-US" altLang="zh-CN" sz="21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  <a:sym typeface="Symbol" pitchFamily="18" charset="2"/>
              </a:rPr>
              <a:t>Teaching</a:t>
            </a:r>
            <a:r>
              <a:rPr lang="en-US" altLang="zh-CN" sz="2100" dirty="0" smtClean="0">
                <a:ea typeface="SimSun" pitchFamily="2" charset="-122"/>
                <a:sym typeface="Symbol" pitchFamily="18" charset="2"/>
              </a:rPr>
              <a:t>) )</a:t>
            </a:r>
          </a:p>
          <a:p>
            <a:pPr eaLnBrk="1" hangingPunct="1">
              <a:defRPr/>
            </a:pPr>
            <a:r>
              <a:rPr lang="en-US" altLang="zh-CN" sz="2500" dirty="0" smtClean="0">
                <a:ea typeface="SimSun" pitchFamily="2" charset="-122"/>
                <a:sym typeface="Symbol" pitchFamily="18" charset="2"/>
              </a:rPr>
              <a:t>Result is </a:t>
            </a:r>
            <a:r>
              <a:rPr lang="en-US" altLang="zh-CN" sz="2500" i="1" dirty="0" smtClean="0">
                <a:ea typeface="SimSun" pitchFamily="2" charset="-122"/>
                <a:sym typeface="Symbol" pitchFamily="18" charset="2"/>
              </a:rPr>
              <a:t>numerator/denominator</a:t>
            </a:r>
            <a:endParaRPr lang="en-US" altLang="zh-CN" sz="2500" i="1" dirty="0" smtClean="0">
              <a:ea typeface="SimSun" pitchFamily="2" charset="-122"/>
            </a:endParaRPr>
          </a:p>
          <a:p>
            <a:pPr lvl="1" eaLnBrk="1" hangingPunct="1">
              <a:buNone/>
              <a:defRPr/>
            </a:pPr>
            <a:r>
              <a:rPr lang="en-US" altLang="zh-CN" sz="2500" dirty="0" smtClean="0">
                <a:ea typeface="SimSun" pitchFamily="2" charset="-122"/>
              </a:rPr>
              <a:t> Result           Course ÷ Spring</a:t>
            </a:r>
            <a:endParaRPr lang="zh-CN" altLang="en-US" sz="1900" dirty="0" smtClean="0">
              <a:ea typeface="SimSun" pitchFamily="2" charset="-12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286000" y="37338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2362200" y="49530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057400" y="57912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Example Queries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Find all customers who have an account at all branches located in Brooklyn city.</a:t>
            </a:r>
          </a:p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3810000"/>
            <a:ext cx="7486650" cy="968375"/>
            <a:chOff x="494" y="1325"/>
            <a:chExt cx="4716" cy="610"/>
          </a:xfrm>
        </p:grpSpPr>
        <p:sp>
          <p:nvSpPr>
            <p:cNvPr id="74757" name="AutoShape 5"/>
            <p:cNvSpPr>
              <a:spLocks noChangeArrowheads="1"/>
            </p:cNvSpPr>
            <p:nvPr/>
          </p:nvSpPr>
          <p:spPr bwMode="auto">
            <a:xfrm rot="-5400000">
              <a:off x="3938" y="1463"/>
              <a:ext cx="94" cy="11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8" name="Text Box 6"/>
            <p:cNvSpPr txBox="1">
              <a:spLocks noChangeArrowheads="1"/>
            </p:cNvSpPr>
            <p:nvPr/>
          </p:nvSpPr>
          <p:spPr bwMode="auto">
            <a:xfrm>
              <a:off x="494" y="1325"/>
              <a:ext cx="4716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</a:pP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	</a:t>
              </a:r>
              <a:r>
                <a:rPr kumimoji="1" lang="en-US" sz="2400" dirty="0">
                  <a:latin typeface="Helvetica" pitchFamily="34" charset="0"/>
                  <a:sym typeface="Symbol" pitchFamily="18" charset="2"/>
                </a:rPr>
                <a:t></a:t>
              </a:r>
              <a:r>
                <a:rPr kumimoji="1" lang="en-US" sz="2400" i="1" baseline="-25000" dirty="0">
                  <a:latin typeface="Helvetica" pitchFamily="34" charset="0"/>
                </a:rPr>
                <a:t>customer-name, branch-name</a:t>
              </a:r>
              <a:r>
                <a:rPr kumimoji="1" lang="en-US" sz="2400" baseline="-25000" dirty="0">
                  <a:latin typeface="Helvetica" pitchFamily="34" charset="0"/>
                </a:rPr>
                <a:t> </a:t>
              </a:r>
              <a:r>
                <a:rPr kumimoji="1" lang="en-US" sz="2400" dirty="0">
                  <a:latin typeface="Helvetica" pitchFamily="34" charset="0"/>
                </a:rPr>
                <a:t>(</a:t>
              </a:r>
              <a:r>
                <a:rPr kumimoji="1" lang="en-US" sz="2400" i="1" dirty="0">
                  <a:latin typeface="Helvetica" pitchFamily="34" charset="0"/>
                  <a:sym typeface="Symbol" pitchFamily="18" charset="2"/>
                </a:rPr>
                <a:t>depositor</a:t>
              </a:r>
              <a:r>
                <a:rPr kumimoji="1" lang="en-US" sz="2400" dirty="0">
                  <a:latin typeface="Helvetica" pitchFamily="34" charset="0"/>
                  <a:sym typeface="Symbol" pitchFamily="18" charset="2"/>
                </a:rPr>
                <a:t>     </a:t>
              </a:r>
              <a:r>
                <a:rPr kumimoji="1" lang="en-US" sz="2400" i="1" dirty="0">
                  <a:latin typeface="Helvetica" pitchFamily="34" charset="0"/>
                  <a:sym typeface="Symbol" pitchFamily="18" charset="2"/>
                </a:rPr>
                <a:t>account</a:t>
              </a:r>
              <a:r>
                <a:rPr kumimoji="1" lang="en-US" sz="2400" dirty="0">
                  <a:latin typeface="Helvetica" pitchFamily="34" charset="0"/>
                  <a:sym typeface="Symbol" pitchFamily="18" charset="2"/>
                </a:rPr>
                <a:t>)</a:t>
              </a:r>
              <a:br>
                <a:rPr kumimoji="1" lang="en-US" sz="2400" dirty="0">
                  <a:latin typeface="Helvetica" pitchFamily="34" charset="0"/>
                  <a:sym typeface="Symbol" pitchFamily="18" charset="2"/>
                </a:rPr>
              </a:br>
              <a:r>
                <a:rPr kumimoji="1" lang="en-US" sz="2400" dirty="0">
                  <a:latin typeface="Helvetica" pitchFamily="34" charset="0"/>
                  <a:sym typeface="Symbol" pitchFamily="18" charset="2"/>
                </a:rPr>
                <a:t>	 </a:t>
              </a:r>
              <a:r>
                <a:rPr kumimoji="1" lang="en-US" sz="2400" i="1" baseline="-25000" dirty="0">
                  <a:latin typeface="Helvetica" pitchFamily="34" charset="0"/>
                  <a:sym typeface="Symbol" pitchFamily="18" charset="2"/>
                </a:rPr>
                <a:t>branch-name </a:t>
              </a:r>
              <a:r>
                <a:rPr kumimoji="1" lang="en-US" sz="2400" dirty="0">
                  <a:latin typeface="Helvetica" pitchFamily="34" charset="0"/>
                  <a:sym typeface="Symbol" pitchFamily="18" charset="2"/>
                </a:rPr>
                <a:t>(</a:t>
              </a:r>
              <a:r>
                <a:rPr kumimoji="1" lang="en-US" sz="2400" i="1" baseline="-25000" dirty="0">
                  <a:latin typeface="Helvetica" pitchFamily="34" charset="0"/>
                  <a:sym typeface="Symbol" pitchFamily="18" charset="2"/>
                </a:rPr>
                <a:t>branch-city</a:t>
              </a:r>
              <a:r>
                <a:rPr kumimoji="1" lang="en-US" sz="2400" baseline="-25000" dirty="0">
                  <a:latin typeface="Helvetica" pitchFamily="34" charset="0"/>
                  <a:sym typeface="Symbol" pitchFamily="18" charset="2"/>
                </a:rPr>
                <a:t> = “Brooklyn” </a:t>
              </a:r>
              <a:r>
                <a:rPr kumimoji="1" lang="en-US" sz="2400" dirty="0">
                  <a:latin typeface="Helvetica" pitchFamily="34" charset="0"/>
                  <a:sym typeface="Symbol" pitchFamily="18" charset="2"/>
                </a:rPr>
                <a:t>(</a:t>
              </a:r>
              <a:r>
                <a:rPr kumimoji="1" lang="en-US" sz="2400" i="1" dirty="0">
                  <a:latin typeface="Helvetica" pitchFamily="34" charset="0"/>
                  <a:sym typeface="Symbol" pitchFamily="18" charset="2"/>
                </a:rPr>
                <a:t>branch</a:t>
              </a:r>
              <a:r>
                <a:rPr kumimoji="1" lang="en-US" sz="2400" dirty="0">
                  <a:latin typeface="Helvetica" pitchFamily="34" charset="0"/>
                  <a:sym typeface="Symbol" pitchFamily="18" charset="2"/>
                </a:rPr>
                <a:t>))</a:t>
              </a:r>
              <a:endParaRPr lang="en-US" sz="2400" dirty="0">
                <a:latin typeface="Helvetica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Modification of the Database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content of the database may be modified using the following operations:</a:t>
            </a:r>
          </a:p>
          <a:p>
            <a:pPr lvl="1" eaLnBrk="1" hangingPunct="1"/>
            <a:r>
              <a:rPr lang="en-US" smtClean="0"/>
              <a:t>Deletion</a:t>
            </a:r>
          </a:p>
          <a:p>
            <a:pPr lvl="1" eaLnBrk="1" hangingPunct="1"/>
            <a:r>
              <a:rPr lang="en-US" smtClean="0"/>
              <a:t>Insertion</a:t>
            </a:r>
          </a:p>
          <a:p>
            <a:pPr lvl="1" eaLnBrk="1" hangingPunct="1"/>
            <a:r>
              <a:rPr lang="en-US" smtClean="0"/>
              <a:t>Updating</a:t>
            </a:r>
          </a:p>
          <a:p>
            <a:pPr eaLnBrk="1" hangingPunct="1"/>
            <a:r>
              <a:rPr lang="en-US" smtClean="0"/>
              <a:t>All these operations are expressed using the assignment operator.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Relational Algebra?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algebra whose </a:t>
            </a:r>
            <a:r>
              <a:rPr lang="en-US" i="1" dirty="0"/>
              <a:t>operands are relations or variables that represent relations.</a:t>
            </a:r>
          </a:p>
          <a:p>
            <a:r>
              <a:rPr lang="en-US" dirty="0"/>
              <a:t>Operators are designed to do the most common things that we need to do with relations in a database.</a:t>
            </a:r>
          </a:p>
          <a:p>
            <a:pPr lvl="1"/>
            <a:r>
              <a:rPr lang="en-US" dirty="0"/>
              <a:t>The result is an algebra that can be used as a </a:t>
            </a:r>
            <a:r>
              <a:rPr lang="en-US" i="1" dirty="0">
                <a:solidFill>
                  <a:srgbClr val="FF0066"/>
                </a:solidFill>
              </a:rPr>
              <a:t>query language</a:t>
            </a:r>
            <a:r>
              <a:rPr lang="en-US" dirty="0"/>
              <a:t>  for relations.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Deletion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dirty="0" smtClean="0"/>
              <a:t>A delete request is expressed similarly to a query, except instead of displaying </a:t>
            </a:r>
            <a:r>
              <a:rPr lang="en-US" sz="2500" dirty="0" err="1" smtClean="0"/>
              <a:t>tuples</a:t>
            </a:r>
            <a:r>
              <a:rPr lang="en-US" sz="2500" dirty="0" smtClean="0"/>
              <a:t> to the user, the selected </a:t>
            </a:r>
            <a:r>
              <a:rPr lang="en-US" sz="2500" dirty="0" err="1" smtClean="0"/>
              <a:t>tuples</a:t>
            </a:r>
            <a:r>
              <a:rPr lang="en-US" sz="2500" dirty="0" smtClean="0"/>
              <a:t> are removed from the database.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dirty="0" smtClean="0"/>
              <a:t>Can delete only whole </a:t>
            </a:r>
            <a:r>
              <a:rPr lang="en-US" sz="2500" dirty="0" err="1" smtClean="0"/>
              <a:t>tuples</a:t>
            </a:r>
            <a:r>
              <a:rPr lang="en-US" sz="2500" dirty="0" smtClean="0"/>
              <a:t>; cannot delete values on only particular attributes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dirty="0" smtClean="0"/>
              <a:t>A deletion is expressed in relational algebra by: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dirty="0" smtClean="0"/>
              <a:t>		</a:t>
            </a:r>
            <a:r>
              <a:rPr lang="en-US" sz="2500" b="1" i="1" dirty="0" smtClean="0"/>
              <a:t>r</a:t>
            </a:r>
            <a:r>
              <a:rPr lang="en-US" sz="2500" b="1" dirty="0" smtClean="0"/>
              <a:t> </a:t>
            </a:r>
            <a:r>
              <a:rPr lang="en-US" sz="2500" b="1" dirty="0" smtClean="0">
                <a:sym typeface="Symbol" pitchFamily="18" charset="2"/>
              </a:rPr>
              <a:t> </a:t>
            </a:r>
            <a:r>
              <a:rPr lang="en-US" sz="2500" b="1" i="1" dirty="0" smtClean="0">
                <a:sym typeface="Symbol" pitchFamily="18" charset="2"/>
              </a:rPr>
              <a:t>r</a:t>
            </a:r>
            <a:r>
              <a:rPr lang="en-US" sz="2500" b="1" dirty="0" smtClean="0">
                <a:sym typeface="Symbol" pitchFamily="18" charset="2"/>
              </a:rPr>
              <a:t> – </a:t>
            </a:r>
            <a:r>
              <a:rPr lang="en-US" sz="2500" b="1" i="1" dirty="0" smtClean="0">
                <a:sym typeface="Symbol" pitchFamily="18" charset="2"/>
              </a:rPr>
              <a:t>E</a:t>
            </a:r>
            <a:endParaRPr lang="en-US" sz="2500" b="1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dirty="0" smtClean="0">
                <a:sym typeface="Symbol" pitchFamily="18" charset="2"/>
              </a:rPr>
              <a:t>	where </a:t>
            </a:r>
            <a:r>
              <a:rPr lang="en-US" sz="2500" i="1" dirty="0" smtClean="0">
                <a:sym typeface="Symbol" pitchFamily="18" charset="2"/>
              </a:rPr>
              <a:t>r</a:t>
            </a:r>
            <a:r>
              <a:rPr lang="en-US" sz="2500" dirty="0" smtClean="0">
                <a:sym typeface="Symbol" pitchFamily="18" charset="2"/>
              </a:rPr>
              <a:t> is a relation and </a:t>
            </a:r>
            <a:r>
              <a:rPr lang="en-US" sz="2500" i="1" dirty="0" smtClean="0">
                <a:sym typeface="Symbol" pitchFamily="18" charset="2"/>
              </a:rPr>
              <a:t>E</a:t>
            </a:r>
            <a:r>
              <a:rPr lang="en-US" sz="2500" dirty="0" smtClean="0">
                <a:sym typeface="Symbol" pitchFamily="18" charset="2"/>
              </a:rPr>
              <a:t> is a relational algebra query.</a:t>
            </a:r>
            <a:endParaRPr lang="en-US" sz="2500" dirty="0" smtClean="0"/>
          </a:p>
          <a:p>
            <a:pPr eaLnBrk="1" hangingPunct="1">
              <a:lnSpc>
                <a:spcPct val="80000"/>
              </a:lnSpc>
            </a:pPr>
            <a:endParaRPr lang="en-US" sz="25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Deletion Examples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6425" cy="41148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Delete all account records in the </a:t>
            </a:r>
            <a:r>
              <a:rPr lang="en-US" sz="2000" b="1" dirty="0" err="1" smtClean="0"/>
              <a:t>Perryridge</a:t>
            </a:r>
            <a:r>
              <a:rPr lang="en-US" sz="2000" b="1" dirty="0" smtClean="0"/>
              <a:t> branch</a:t>
            </a:r>
            <a:r>
              <a:rPr lang="en-US" sz="2000" dirty="0" smtClean="0"/>
              <a:t>.</a:t>
            </a:r>
            <a:endParaRPr lang="en-US" sz="2000" dirty="0" smtClean="0">
              <a:sym typeface="Symbol" pitchFamily="18" charset="2"/>
            </a:endParaRP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295400" y="2209800"/>
            <a:ext cx="699611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kumimoji="1" lang="en-US" sz="2000" i="1" dirty="0">
                <a:latin typeface="Helvetica" pitchFamily="34" charset="0"/>
              </a:rPr>
              <a:t>account </a:t>
            </a:r>
            <a:r>
              <a:rPr kumimoji="1" lang="en-US" sz="2000" dirty="0">
                <a:latin typeface="Helvetica" pitchFamily="34" charset="0"/>
                <a:sym typeface="Symbol" pitchFamily="18" charset="2"/>
              </a:rPr>
              <a:t> </a:t>
            </a:r>
            <a:r>
              <a:rPr kumimoji="1" lang="en-US" sz="2000" i="1" dirty="0">
                <a:latin typeface="Helvetica" pitchFamily="34" charset="0"/>
                <a:sym typeface="Symbol" pitchFamily="18" charset="2"/>
              </a:rPr>
              <a:t>account </a:t>
            </a:r>
            <a:r>
              <a:rPr kumimoji="1" lang="en-US" sz="2000" dirty="0">
                <a:latin typeface="Helvetica" pitchFamily="34" charset="0"/>
                <a:sym typeface="Symbol" pitchFamily="18" charset="2"/>
              </a:rPr>
              <a:t>– </a:t>
            </a:r>
            <a:r>
              <a:rPr kumimoji="1" lang="en-US" sz="2400" dirty="0">
                <a:latin typeface="Helvetica" pitchFamily="34" charset="0"/>
                <a:sym typeface="Symbol" pitchFamily="18" charset="2"/>
              </a:rPr>
              <a:t></a:t>
            </a:r>
            <a:r>
              <a:rPr kumimoji="1" lang="en-US" sz="2800" i="1" baseline="-25000" dirty="0">
                <a:latin typeface="Helvetica" pitchFamily="34" charset="0"/>
                <a:sym typeface="Symbol" pitchFamily="18" charset="2"/>
              </a:rPr>
              <a:t>branch-name = “</a:t>
            </a:r>
            <a:r>
              <a:rPr kumimoji="1" lang="en-US" sz="2800" i="1" baseline="-25000" dirty="0" err="1">
                <a:latin typeface="Helvetica" pitchFamily="34" charset="0"/>
                <a:sym typeface="Symbol" pitchFamily="18" charset="2"/>
              </a:rPr>
              <a:t>Perryridge</a:t>
            </a:r>
            <a:r>
              <a:rPr kumimoji="1" lang="en-US" sz="2800" i="1" baseline="-25000" dirty="0">
                <a:latin typeface="Helvetica" pitchFamily="34" charset="0"/>
                <a:sym typeface="Symbol" pitchFamily="18" charset="2"/>
              </a:rPr>
              <a:t>”</a:t>
            </a:r>
            <a:r>
              <a:rPr kumimoji="1" lang="en-US" sz="2000" i="1" dirty="0">
                <a:latin typeface="Helvetica" pitchFamily="34" charset="0"/>
                <a:sym typeface="Symbol" pitchFamily="18" charset="2"/>
              </a:rPr>
              <a:t> (account)</a:t>
            </a:r>
            <a:endParaRPr kumimoji="1" lang="en-US" sz="2000" dirty="0">
              <a:latin typeface="Helvetica" pitchFamily="34" charset="0"/>
              <a:sym typeface="Symbol" pitchFamily="18" charset="2"/>
            </a:endParaRPr>
          </a:p>
          <a:p>
            <a:pPr algn="ctr"/>
            <a:endParaRPr lang="en-US" dirty="0">
              <a:latin typeface="Helvetica" pitchFamily="34" charset="0"/>
            </a:endParaRP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7766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sz="2000" b="1" dirty="0" smtClean="0">
                <a:latin typeface="Helvetica" pitchFamily="34" charset="0"/>
              </a:rPr>
              <a:t>Delete all loan records with amount in the range of 0 to 50</a:t>
            </a:r>
            <a:endParaRPr lang="en-US" b="1" dirty="0">
              <a:latin typeface="Helvetica" pitchFamily="34" charset="0"/>
            </a:endParaRP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1371600" y="3429000"/>
            <a:ext cx="585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kumimoji="1" lang="en-US" sz="2000" i="1">
                <a:latin typeface="Helvetica" pitchFamily="34" charset="0"/>
              </a:rPr>
              <a:t>loan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 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loan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– </a:t>
            </a:r>
            <a:r>
              <a:rPr kumimoji="1" lang="en-US" sz="2400">
                <a:latin typeface="Helvetica" pitchFamily="34" charset="0"/>
                <a:sym typeface="Symbol" pitchFamily="18" charset="2"/>
              </a:rPr>
              <a:t>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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amount 0and amount  50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loan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)</a:t>
            </a:r>
            <a:endParaRPr lang="en-US">
              <a:latin typeface="Helvetic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utoUpdateAnimBg="0"/>
      <p:bldP spid="12391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Insertion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smtClean="0"/>
              <a:t>To insert data into a relation, we either: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specify a tuple to be inserted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write a query whose result is a set of tuples to be inserted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/>
              <a:t>in relational algebra, an insertion is expressed by: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smtClean="0"/>
              <a:t>		</a:t>
            </a:r>
            <a:r>
              <a:rPr lang="en-US" sz="2500" i="1" smtClean="0"/>
              <a:t>r </a:t>
            </a:r>
            <a:r>
              <a:rPr lang="en-US" sz="2500" smtClean="0">
                <a:sym typeface="Symbol" pitchFamily="18" charset="2"/>
              </a:rPr>
              <a:t> </a:t>
            </a:r>
            <a:r>
              <a:rPr lang="en-US" sz="2500" i="1" smtClean="0">
                <a:sym typeface="Symbol" pitchFamily="18" charset="2"/>
              </a:rPr>
              <a:t> r</a:t>
            </a:r>
            <a:r>
              <a:rPr lang="en-US" sz="2500" smtClean="0">
                <a:sym typeface="Symbol" pitchFamily="18" charset="2"/>
              </a:rPr>
              <a:t>    </a:t>
            </a:r>
            <a:r>
              <a:rPr lang="en-US" sz="2500" i="1" smtClean="0">
                <a:sym typeface="Symbol" pitchFamily="18" charset="2"/>
              </a:rPr>
              <a:t>E</a:t>
            </a:r>
            <a:endParaRPr lang="en-US" sz="25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smtClean="0"/>
              <a:t>	where </a:t>
            </a:r>
            <a:r>
              <a:rPr lang="en-US" sz="2500" i="1" smtClean="0"/>
              <a:t>r</a:t>
            </a:r>
            <a:r>
              <a:rPr lang="en-US" sz="2500" smtClean="0"/>
              <a:t> is a relation and </a:t>
            </a:r>
            <a:r>
              <a:rPr lang="en-US" sz="2500" i="1" smtClean="0"/>
              <a:t>E</a:t>
            </a:r>
            <a:r>
              <a:rPr lang="en-US" sz="2500" smtClean="0"/>
              <a:t> is a relational algebra expression.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/>
              <a:t>The insertion of a single tuple is expressed by letting </a:t>
            </a:r>
            <a:r>
              <a:rPr lang="en-US" sz="2500" i="1" smtClean="0"/>
              <a:t>E</a:t>
            </a:r>
            <a:r>
              <a:rPr lang="en-US" sz="2500" smtClean="0"/>
              <a:t> be a constant relation containing one tuple. </a:t>
            </a:r>
          </a:p>
          <a:p>
            <a:pPr eaLnBrk="1" hangingPunct="1">
              <a:lnSpc>
                <a:spcPct val="80000"/>
              </a:lnSpc>
            </a:pPr>
            <a:endParaRPr lang="en-US" sz="25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Insertion Examples</a:t>
            </a:r>
          </a:p>
        </p:txBody>
      </p:sp>
      <p:sp>
        <p:nvSpPr>
          <p:cNvPr id="8909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1030288" algn="l"/>
              </a:tabLst>
            </a:pPr>
            <a:r>
              <a:rPr lang="en-US" smtClean="0"/>
              <a:t>Insert information in the database specifying that </a:t>
            </a:r>
            <a:r>
              <a:rPr lang="en-US" b="1" i="1" smtClean="0"/>
              <a:t>Smith</a:t>
            </a:r>
            <a:r>
              <a:rPr lang="en-US" smtClean="0"/>
              <a:t> has $1200 in account A-973 at the Perryridge branch.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1447800" y="3657600"/>
            <a:ext cx="602615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kumimoji="1" lang="en-US" sz="2000" i="1">
                <a:latin typeface="Helvetica" pitchFamily="34" charset="0"/>
              </a:rPr>
              <a:t>account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 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 account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  {(“Perryridge”, A-973, 1200)}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kumimoji="1" lang="en-US" sz="2000">
                <a:latin typeface="Helvetica" pitchFamily="34" charset="0"/>
                <a:sym typeface="Symbol" pitchFamily="18" charset="2"/>
              </a:rPr>
              <a:t>depositor  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 depositor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  {(“Smith”, A-973)}</a:t>
            </a:r>
            <a:endParaRPr kumimoji="1" lang="en-US" i="1">
              <a:latin typeface="Helvetica" pitchFamily="34" charset="0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Updating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mechanism to change a value in a </a:t>
            </a:r>
            <a:r>
              <a:rPr lang="en-US" dirty="0" err="1" smtClean="0"/>
              <a:t>tuple</a:t>
            </a:r>
            <a:r>
              <a:rPr lang="en-US" dirty="0" smtClean="0"/>
              <a:t> without changing </a:t>
            </a:r>
            <a:r>
              <a:rPr lang="en-US" i="1" dirty="0" smtClean="0"/>
              <a:t>all</a:t>
            </a:r>
            <a:r>
              <a:rPr lang="en-US" dirty="0" smtClean="0"/>
              <a:t> values in the </a:t>
            </a:r>
            <a:r>
              <a:rPr lang="en-US" dirty="0" err="1" smtClean="0"/>
              <a:t>tuple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 the generalized projection operator to do this task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 </a:t>
            </a:r>
            <a:r>
              <a:rPr lang="en-US" sz="2100" dirty="0" smtClean="0">
                <a:sym typeface="Symbol" pitchFamily="18" charset="2"/>
              </a:rPr>
              <a:t> </a:t>
            </a:r>
            <a:r>
              <a:rPr lang="en-US" sz="2500" i="1" baseline="-25000" dirty="0" smtClean="0">
                <a:sym typeface="Symbol" pitchFamily="18" charset="2"/>
              </a:rPr>
              <a:t>F</a:t>
            </a:r>
            <a:r>
              <a:rPr lang="en-US" sz="2500" baseline="-25000" dirty="0" smtClean="0">
                <a:sym typeface="Symbol" pitchFamily="18" charset="2"/>
              </a:rPr>
              <a:t>1, </a:t>
            </a:r>
            <a:r>
              <a:rPr lang="en-US" sz="2500" i="1" baseline="-25000" dirty="0" smtClean="0">
                <a:sym typeface="Symbol" pitchFamily="18" charset="2"/>
              </a:rPr>
              <a:t>F</a:t>
            </a:r>
            <a:r>
              <a:rPr lang="en-US" sz="2500" baseline="-25000" dirty="0" smtClean="0">
                <a:sym typeface="Symbol" pitchFamily="18" charset="2"/>
              </a:rPr>
              <a:t>2, …, </a:t>
            </a:r>
            <a:r>
              <a:rPr lang="en-US" sz="2500" i="1" baseline="-25000" dirty="0" smtClean="0">
                <a:sym typeface="Symbol" pitchFamily="18" charset="2"/>
              </a:rPr>
              <a:t>F</a:t>
            </a:r>
            <a:r>
              <a:rPr lang="en-US" sz="2500" baseline="-25000" dirty="0" smtClean="0">
                <a:sym typeface="Symbol" pitchFamily="18" charset="2"/>
              </a:rPr>
              <a:t>I,</a:t>
            </a:r>
            <a:r>
              <a:rPr lang="en-US" dirty="0" smtClean="0">
                <a:sym typeface="Symbol" pitchFamily="18" charset="2"/>
              </a:rPr>
              <a:t> (</a:t>
            </a:r>
            <a:r>
              <a:rPr lang="en-US" i="1" dirty="0" smtClean="0">
                <a:sym typeface="Symbol" pitchFamily="18" charset="2"/>
              </a:rPr>
              <a:t>r</a:t>
            </a:r>
            <a:r>
              <a:rPr lang="en-US" dirty="0" smtClean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Update Examples</a:t>
            </a:r>
          </a:p>
        </p:txBody>
      </p:sp>
      <p:sp>
        <p:nvSpPr>
          <p:cNvPr id="911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827213"/>
            <a:ext cx="8683625" cy="4114800"/>
          </a:xfrm>
          <a:noFill/>
        </p:spPr>
        <p:txBody>
          <a:bodyPr/>
          <a:lstStyle/>
          <a:p>
            <a:pPr eaLnBrk="1" hangingPunct="1">
              <a:tabLst>
                <a:tab pos="3263900" algn="ctr"/>
              </a:tabLst>
            </a:pPr>
            <a:r>
              <a:rPr lang="en-US" sz="2400" b="1" smtClean="0"/>
              <a:t>Make interest payments by increasing all balances by 5 percent.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2743200"/>
            <a:ext cx="7570788" cy="1263650"/>
            <a:chOff x="526" y="965"/>
            <a:chExt cx="4769" cy="796"/>
          </a:xfrm>
        </p:grpSpPr>
        <p:sp>
          <p:nvSpPr>
            <p:cNvPr id="91143" name="Text Box 6"/>
            <p:cNvSpPr txBox="1">
              <a:spLocks noChangeArrowheads="1"/>
            </p:cNvSpPr>
            <p:nvPr/>
          </p:nvSpPr>
          <p:spPr bwMode="auto">
            <a:xfrm>
              <a:off x="830" y="965"/>
              <a:ext cx="43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</a:pPr>
              <a:r>
                <a:rPr kumimoji="1" lang="en-US" sz="2000" i="1">
                  <a:latin typeface="Helvetica" pitchFamily="34" charset="0"/>
                </a:rPr>
                <a:t>account </a:t>
              </a: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  </a:t>
              </a:r>
              <a:r>
                <a:rPr kumimoji="1" lang="en-US" sz="2400" i="1" baseline="-25000">
                  <a:latin typeface="Helvetica" pitchFamily="34" charset="0"/>
                  <a:sym typeface="Symbol" pitchFamily="18" charset="2"/>
                </a:rPr>
                <a:t>AN, BN, BAL </a:t>
              </a:r>
              <a:r>
                <a:rPr kumimoji="1" lang="en-US" sz="2400" baseline="-25000">
                  <a:latin typeface="Helvetica" pitchFamily="34" charset="0"/>
                  <a:sym typeface="Symbol" pitchFamily="18" charset="2"/>
                </a:rPr>
                <a:t>* 1.05</a:t>
              </a:r>
              <a:r>
                <a:rPr kumimoji="1" lang="en-US" i="1" baseline="-25000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(</a:t>
              </a:r>
              <a:r>
                <a:rPr kumimoji="1" lang="en-US" sz="2000" i="1">
                  <a:latin typeface="Helvetica" pitchFamily="34" charset="0"/>
                  <a:sym typeface="Symbol" pitchFamily="18" charset="2"/>
                </a:rPr>
                <a:t>account</a:t>
              </a: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)</a:t>
              </a:r>
              <a:endParaRPr kumimoji="1" lang="en-US" i="1">
                <a:latin typeface="Helvetica" pitchFamily="34" charset="0"/>
                <a:sym typeface="Symbol" pitchFamily="18" charset="2"/>
              </a:endParaRPr>
            </a:p>
          </p:txBody>
        </p:sp>
        <p:sp>
          <p:nvSpPr>
            <p:cNvPr id="91144" name="Text Box 7"/>
            <p:cNvSpPr txBox="1">
              <a:spLocks noChangeArrowheads="1"/>
            </p:cNvSpPr>
            <p:nvPr/>
          </p:nvSpPr>
          <p:spPr bwMode="auto">
            <a:xfrm>
              <a:off x="526" y="1319"/>
              <a:ext cx="476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</a:pP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where </a:t>
              </a:r>
              <a:r>
                <a:rPr kumimoji="1" lang="en-US" sz="2000" i="1">
                  <a:latin typeface="Helvetica" pitchFamily="34" charset="0"/>
                  <a:sym typeface="Symbol" pitchFamily="18" charset="2"/>
                </a:rPr>
                <a:t>AN</a:t>
              </a: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, </a:t>
              </a:r>
              <a:r>
                <a:rPr kumimoji="1" lang="en-US" sz="2000" i="1">
                  <a:latin typeface="Helvetica" pitchFamily="34" charset="0"/>
                  <a:sym typeface="Symbol" pitchFamily="18" charset="2"/>
                </a:rPr>
                <a:t>BN</a:t>
              </a:r>
              <a:r>
                <a:rPr kumimoji="1" lang="en-US" sz="2000" b="1" i="1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and </a:t>
              </a:r>
              <a:r>
                <a:rPr kumimoji="1" lang="en-US" sz="2000" i="1">
                  <a:latin typeface="Helvetica" pitchFamily="34" charset="0"/>
                  <a:sym typeface="Symbol" pitchFamily="18" charset="2"/>
                </a:rPr>
                <a:t>BAL</a:t>
              </a:r>
              <a:r>
                <a:rPr kumimoji="1" lang="en-US" sz="2000" b="1" i="1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stand for </a:t>
              </a:r>
              <a:r>
                <a:rPr kumimoji="1" lang="en-US" sz="2000" i="1">
                  <a:latin typeface="Helvetica" pitchFamily="34" charset="0"/>
                  <a:sym typeface="Symbol" pitchFamily="18" charset="2"/>
                </a:rPr>
                <a:t>account-number</a:t>
              </a: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, </a:t>
              </a:r>
              <a:r>
                <a:rPr kumimoji="1" lang="en-US" sz="2000" i="1">
                  <a:latin typeface="Helvetica" pitchFamily="34" charset="0"/>
                  <a:sym typeface="Symbol" pitchFamily="18" charset="2"/>
                </a:rPr>
                <a:t>branch-name</a:t>
              </a: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 and </a:t>
              </a:r>
              <a:r>
                <a:rPr kumimoji="1" lang="en-US" sz="2000" i="1">
                  <a:latin typeface="Helvetica" pitchFamily="34" charset="0"/>
                  <a:sym typeface="Symbol" pitchFamily="18" charset="2"/>
                </a:rPr>
                <a:t>balance</a:t>
              </a: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, respectively.</a:t>
              </a:r>
              <a:endParaRPr kumimoji="1" lang="en-US" i="1">
                <a:latin typeface="Helvetica" pitchFamily="34" charset="0"/>
                <a:sym typeface="Symbol" pitchFamily="18" charset="2"/>
              </a:endParaRPr>
            </a:p>
          </p:txBody>
        </p:sp>
      </p:grpSp>
      <p:sp>
        <p:nvSpPr>
          <p:cNvPr id="91141" name="Text Box 8"/>
          <p:cNvSpPr txBox="1">
            <a:spLocks noChangeArrowheads="1"/>
          </p:cNvSpPr>
          <p:nvPr/>
        </p:nvSpPr>
        <p:spPr bwMode="auto">
          <a:xfrm>
            <a:off x="457200" y="4191000"/>
            <a:ext cx="7600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sz="2000" dirty="0" smtClean="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2400" b="1" dirty="0">
                <a:latin typeface="Helvetica" pitchFamily="34" charset="0"/>
                <a:sym typeface="Symbol" pitchFamily="18" charset="2"/>
              </a:rPr>
              <a:t>Pay all accounts with balances over $</a:t>
            </a:r>
            <a:r>
              <a:rPr kumimoji="1" lang="en-US" sz="2400" b="1" dirty="0" smtClean="0">
                <a:latin typeface="Helvetica" pitchFamily="34" charset="0"/>
                <a:sym typeface="Symbol" pitchFamily="18" charset="2"/>
              </a:rPr>
              <a:t>10,000, </a:t>
            </a:r>
            <a:r>
              <a:rPr kumimoji="1" lang="en-US" sz="2400" b="1" dirty="0">
                <a:latin typeface="Helvetica" pitchFamily="34" charset="0"/>
                <a:sym typeface="Symbol" pitchFamily="18" charset="2"/>
              </a:rPr>
              <a:t>6 percent interest  and pay all others 5 percent </a:t>
            </a:r>
            <a:endParaRPr kumimoji="1" lang="en-US" sz="2400" b="1" i="1" dirty="0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1066800" y="5105400"/>
            <a:ext cx="697230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kumimoji="1" lang="en-US" sz="2000" i="1">
                <a:latin typeface="Helvetica" pitchFamily="34" charset="0"/>
                <a:sym typeface="Symbol" pitchFamily="18" charset="2"/>
              </a:rPr>
              <a:t> account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      </a:t>
            </a:r>
            <a:r>
              <a:rPr kumimoji="1" lang="en-US" sz="2400" i="1" baseline="-25000">
                <a:latin typeface="Helvetica" pitchFamily="34" charset="0"/>
                <a:sym typeface="Symbol" pitchFamily="18" charset="2"/>
              </a:rPr>
              <a:t>AN, BN, BAL </a:t>
            </a:r>
            <a:r>
              <a:rPr kumimoji="1" lang="en-US" sz="2400" baseline="-25000">
                <a:latin typeface="Helvetica" pitchFamily="34" charset="0"/>
                <a:sym typeface="Symbol" pitchFamily="18" charset="2"/>
              </a:rPr>
              <a:t>* 1.06</a:t>
            </a:r>
            <a:r>
              <a:rPr kumimoji="1" lang="en-US" sz="1600" i="1" baseline="-2500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(</a:t>
            </a:r>
            <a:r>
              <a:rPr kumimoji="1" lang="en-US" sz="2400">
                <a:latin typeface="Helvetica" pitchFamily="34" charset="0"/>
                <a:sym typeface="Symbol" pitchFamily="18" charset="2"/>
              </a:rPr>
              <a:t> </a:t>
            </a:r>
            <a:r>
              <a:rPr kumimoji="1" lang="en-US" sz="2400" i="1" baseline="-25000">
                <a:latin typeface="Helvetica" pitchFamily="34" charset="0"/>
                <a:sym typeface="Symbol" pitchFamily="18" charset="2"/>
              </a:rPr>
              <a:t>BAL  10000</a:t>
            </a:r>
            <a:r>
              <a:rPr kumimoji="1" lang="en-US" sz="2000" i="1" baseline="-2500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(account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))</a:t>
            </a:r>
            <a:br>
              <a:rPr kumimoji="1" lang="en-US" sz="2000">
                <a:latin typeface="Helvetica" pitchFamily="34" charset="0"/>
                <a:sym typeface="Symbol" pitchFamily="18" charset="2"/>
              </a:rPr>
            </a:br>
            <a:r>
              <a:rPr kumimoji="1" lang="en-US" sz="2000">
                <a:latin typeface="Helvetica" pitchFamily="34" charset="0"/>
                <a:sym typeface="Symbol" pitchFamily="18" charset="2"/>
              </a:rPr>
              <a:t>                         </a:t>
            </a:r>
            <a:r>
              <a:rPr kumimoji="1" lang="en-US" sz="2400" i="1" baseline="-25000">
                <a:latin typeface="Helvetica" pitchFamily="34" charset="0"/>
                <a:sym typeface="Symbol" pitchFamily="18" charset="2"/>
              </a:rPr>
              <a:t>AN, BN, BAL * </a:t>
            </a:r>
            <a:r>
              <a:rPr kumimoji="1" lang="en-US" sz="2400" baseline="-25000">
                <a:latin typeface="Helvetica" pitchFamily="34" charset="0"/>
                <a:sym typeface="Symbol" pitchFamily="18" charset="2"/>
              </a:rPr>
              <a:t>1.05</a:t>
            </a:r>
            <a:r>
              <a:rPr kumimoji="1" lang="en-US" sz="2000" baseline="-2500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(</a:t>
            </a:r>
            <a:r>
              <a:rPr kumimoji="1" lang="en-US" sz="2400">
                <a:latin typeface="Helvetica" pitchFamily="34" charset="0"/>
                <a:sym typeface="Symbol" pitchFamily="18" charset="2"/>
              </a:rPr>
              <a:t></a:t>
            </a:r>
            <a:r>
              <a:rPr kumimoji="1" lang="en-US" sz="2400" i="1" baseline="-25000">
                <a:latin typeface="Helvetica" pitchFamily="34" charset="0"/>
                <a:sym typeface="Symbol" pitchFamily="18" charset="2"/>
              </a:rPr>
              <a:t>BAL  10000</a:t>
            </a:r>
            <a:r>
              <a:rPr kumimoji="1" lang="en-US" sz="2000" i="1" baseline="-2500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(account))</a:t>
            </a:r>
            <a:endParaRPr kumimoji="1" lang="en-US" sz="2000">
              <a:latin typeface="Helvetica" pitchFamily="34" charset="0"/>
              <a:sym typeface="Symbol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endParaRPr kumimoji="1" lang="en-US" i="1">
              <a:latin typeface="Helvetica" pitchFamily="34" charset="0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VS RELATIONAL ALGEBRA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95600"/>
            <a:ext cx="8229600" cy="210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Q1. </a:t>
            </a:r>
            <a:r>
              <a:rPr lang="en-US" b="1" dirty="0" smtClean="0"/>
              <a:t>FACULTY(name, </a:t>
            </a:r>
            <a:r>
              <a:rPr lang="en-US" b="1" dirty="0" err="1" smtClean="0"/>
              <a:t>dpt</a:t>
            </a:r>
            <a:r>
              <a:rPr lang="en-US" b="1" dirty="0" smtClean="0"/>
              <a:t>, salary)</a:t>
            </a:r>
          </a:p>
          <a:p>
            <a:pPr>
              <a:buNone/>
            </a:pPr>
            <a:r>
              <a:rPr lang="en-US" b="1" dirty="0" smtClean="0"/>
              <a:t>	CHAIR(</a:t>
            </a:r>
            <a:r>
              <a:rPr lang="en-US" b="1" dirty="0" err="1" smtClean="0"/>
              <a:t>dpt</a:t>
            </a:r>
            <a:r>
              <a:rPr lang="en-US" b="1" dirty="0" smtClean="0"/>
              <a:t>, name)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Find the salaries of department chairs using RA and SQL.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RA: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SQL:  SELECT FACULTY.dpt, </a:t>
            </a:r>
            <a:r>
              <a:rPr lang="en-US" dirty="0" err="1" smtClean="0"/>
              <a:t>FACULTY.salary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FROM   FACULTY, CHAIR</a:t>
            </a:r>
          </a:p>
          <a:p>
            <a:pPr lvl="1">
              <a:buNone/>
            </a:pPr>
            <a:r>
              <a:rPr lang="en-US" dirty="0" smtClean="0"/>
              <a:t>		WHERE FACULTY.name = CHAIR.name AND </a:t>
            </a:r>
          </a:p>
          <a:p>
            <a:pPr lvl="1">
              <a:buNone/>
            </a:pPr>
            <a:r>
              <a:rPr lang="en-US" dirty="0" smtClean="0"/>
              <a:t>		FACULTY.dpt = CHAIR.dpt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429000"/>
            <a:ext cx="76390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33413" y="6453188"/>
            <a:ext cx="2895600" cy="403225"/>
          </a:xfrm>
          <a:prstGeom prst="rect">
            <a:avLst/>
          </a:prstGeom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6670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304800" y="4038600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Reserves</a:t>
            </a: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6629400" y="40386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Sailors</a:t>
            </a: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6400800" y="990600"/>
            <a:ext cx="98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Boats</a:t>
            </a:r>
          </a:p>
        </p:txBody>
      </p:sp>
      <p:sp>
        <p:nvSpPr>
          <p:cNvPr id="89099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4038600"/>
            <a:ext cx="990600" cy="76200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89102" name="Object 14"/>
          <p:cNvGraphicFramePr>
            <a:graphicFrameLocks noChangeAspect="1"/>
          </p:cNvGraphicFramePr>
          <p:nvPr/>
        </p:nvGraphicFramePr>
        <p:xfrm>
          <a:off x="152400" y="2438400"/>
          <a:ext cx="333851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4" name="Document" r:id="rId4" imgW="3337560" imgH="1615440" progId="">
                  <p:embed/>
                </p:oleObj>
              </mc:Choice>
              <mc:Fallback>
                <p:oleObj name="Document" r:id="rId4" imgW="3337560" imgH="16154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438400"/>
                        <a:ext cx="3338513" cy="161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3" name="Object 15"/>
          <p:cNvGraphicFramePr>
            <a:graphicFrameLocks noChangeAspect="1"/>
          </p:cNvGraphicFramePr>
          <p:nvPr/>
        </p:nvGraphicFramePr>
        <p:xfrm>
          <a:off x="4495800" y="2362201"/>
          <a:ext cx="3352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5" name="Document" r:id="rId6" imgW="4169664" imgH="2124456" progId="">
                  <p:embed/>
                </p:oleObj>
              </mc:Choice>
              <mc:Fallback>
                <p:oleObj name="Document" r:id="rId6" imgW="4169664" imgH="212445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362201"/>
                        <a:ext cx="33528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5" name="Object 17"/>
          <p:cNvGraphicFramePr>
            <a:graphicFrameLocks noChangeAspect="1"/>
          </p:cNvGraphicFramePr>
          <p:nvPr/>
        </p:nvGraphicFramePr>
        <p:xfrm>
          <a:off x="2590800" y="152400"/>
          <a:ext cx="5791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6" name="Document" r:id="rId8" imgW="5640028" imgH="2252865" progId="">
                  <p:embed/>
                </p:oleObj>
              </mc:Choice>
              <mc:Fallback>
                <p:oleObj name="Document" r:id="rId8" imgW="5640028" imgH="225286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2400"/>
                        <a:ext cx="57912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228600" y="3886200"/>
            <a:ext cx="3200400" cy="0"/>
          </a:xfrm>
          <a:prstGeom prst="line">
            <a:avLst/>
          </a:prstGeom>
          <a:ln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8600" y="23622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04800" y="457200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Find names of sailors who’ve reserved boat id 103</a:t>
            </a:r>
            <a:endParaRPr lang="en-US" dirty="0"/>
          </a:p>
        </p:txBody>
      </p:sp>
      <p:graphicFrame>
        <p:nvGraphicFramePr>
          <p:cNvPr id="51205" name="Object 5"/>
          <p:cNvGraphicFramePr>
            <a:graphicFrameLocks/>
          </p:cNvGraphicFramePr>
          <p:nvPr/>
        </p:nvGraphicFramePr>
        <p:xfrm>
          <a:off x="3006725" y="5257800"/>
          <a:ext cx="53403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7" name="Equation" r:id="rId10" imgW="6400800" imgH="571320" progId="Equation.3">
                  <p:embed/>
                </p:oleObj>
              </mc:Choice>
              <mc:Fallback>
                <p:oleObj name="Equation" r:id="rId10" imgW="6400800" imgH="571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5257800"/>
                        <a:ext cx="53403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4800" y="5867400"/>
            <a:ext cx="8607425" cy="711200"/>
            <a:chOff x="87" y="3562"/>
            <a:chExt cx="5422" cy="448"/>
          </a:xfrm>
        </p:grpSpPr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87" y="3562"/>
              <a:ext cx="12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SzPct val="75000"/>
              </a:pPr>
              <a:r>
                <a:rPr lang="en-US" sz="2800" dirty="0"/>
                <a:t> </a:t>
              </a:r>
              <a:r>
                <a:rPr lang="en-US" sz="2800" dirty="0" smtClean="0">
                  <a:solidFill>
                    <a:schemeClr val="tx1"/>
                  </a:solidFill>
                </a:rPr>
                <a:t>Solution </a:t>
              </a:r>
              <a:r>
                <a:rPr lang="en-US" sz="2800" dirty="0">
                  <a:solidFill>
                    <a:schemeClr val="tx1"/>
                  </a:solidFill>
                </a:rPr>
                <a:t>2:</a:t>
              </a:r>
            </a:p>
          </p:txBody>
        </p:sp>
        <p:graphicFrame>
          <p:nvGraphicFramePr>
            <p:cNvPr id="25" name="Object 9"/>
            <p:cNvGraphicFramePr>
              <a:graphicFrameLocks/>
            </p:cNvGraphicFramePr>
            <p:nvPr/>
          </p:nvGraphicFramePr>
          <p:xfrm>
            <a:off x="1835" y="3665"/>
            <a:ext cx="367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68" name="Equation" r:id="rId12" imgW="6603840" imgH="609480" progId="Equation.3">
                    <p:embed/>
                  </p:oleObj>
                </mc:Choice>
                <mc:Fallback>
                  <p:oleObj name="Equation" r:id="rId12" imgW="6603840" imgH="6094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" y="3665"/>
                          <a:ext cx="3674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Rectangle 25"/>
          <p:cNvSpPr/>
          <p:nvPr/>
        </p:nvSpPr>
        <p:spPr>
          <a:xfrm>
            <a:off x="457200" y="5334000"/>
            <a:ext cx="20549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800" dirty="0" smtClean="0">
                <a:solidFill>
                  <a:prstClr val="black"/>
                </a:solidFill>
              </a:rPr>
              <a:t>Solution 1:   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81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47700"/>
            <a:ext cx="8229600" cy="1104900"/>
          </a:xfrm>
          <a:noFill/>
          <a:ln/>
        </p:spPr>
        <p:txBody>
          <a:bodyPr/>
          <a:lstStyle/>
          <a:p>
            <a:r>
              <a:rPr lang="en-US" sz="2800"/>
              <a:t>Find names of sailors who’ve reserved a red boat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Information about boat color only available in Boats; so need an extra join:</a:t>
            </a:r>
          </a:p>
        </p:txBody>
      </p:sp>
      <p:graphicFrame>
        <p:nvGraphicFramePr>
          <p:cNvPr id="91142" name="Object 6"/>
          <p:cNvGraphicFramePr>
            <a:graphicFrameLocks/>
          </p:cNvGraphicFramePr>
          <p:nvPr/>
        </p:nvGraphicFramePr>
        <p:xfrm>
          <a:off x="1066800" y="3068638"/>
          <a:ext cx="78279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4" name="Equation" r:id="rId4" imgW="9254880" imgH="819000" progId="Equation.3">
                  <p:embed/>
                </p:oleObj>
              </mc:Choice>
              <mc:Fallback>
                <p:oleObj name="Equation" r:id="rId4" imgW="9254880" imgH="819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68638"/>
                        <a:ext cx="78279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976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C4F2-FDB2-4A53-AA64-FF4800F6C470}" type="slidenum">
              <a:rPr lang="en-US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609600"/>
          </a:xfrm>
          <a:solidFill>
            <a:srgbClr val="FFFFFF"/>
          </a:solidFill>
        </p:spPr>
        <p:txBody>
          <a:bodyPr/>
          <a:lstStyle/>
          <a:p>
            <a:r>
              <a:rPr lang="en-US" sz="3600"/>
              <a:t>The Role of Relational Algebra in a DBMS</a:t>
            </a:r>
          </a:p>
        </p:txBody>
      </p:sp>
      <p:pic>
        <p:nvPicPr>
          <p:cNvPr id="7197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2713" y="990600"/>
            <a:ext cx="6376987" cy="5499100"/>
          </a:xfrm>
          <a:prstGeom prst="rect">
            <a:avLst/>
          </a:prstGeom>
          <a:noFill/>
        </p:spPr>
      </p:pic>
      <p:sp>
        <p:nvSpPr>
          <p:cNvPr id="7198" name="Freeform 30"/>
          <p:cNvSpPr>
            <a:spLocks/>
          </p:cNvSpPr>
          <p:nvPr/>
        </p:nvSpPr>
        <p:spPr bwMode="auto">
          <a:xfrm>
            <a:off x="606425" y="2220913"/>
            <a:ext cx="4694238" cy="2997200"/>
          </a:xfrm>
          <a:custGeom>
            <a:avLst/>
            <a:gdLst/>
            <a:ahLst/>
            <a:cxnLst>
              <a:cxn ang="0">
                <a:pos x="2077" y="27"/>
              </a:cxn>
              <a:cxn ang="0">
                <a:pos x="1483" y="82"/>
              </a:cxn>
              <a:cxn ang="0">
                <a:pos x="441" y="146"/>
              </a:cxn>
              <a:cxn ang="0">
                <a:pos x="340" y="183"/>
              </a:cxn>
              <a:cxn ang="0">
                <a:pos x="267" y="247"/>
              </a:cxn>
              <a:cxn ang="0">
                <a:pos x="148" y="384"/>
              </a:cxn>
              <a:cxn ang="0">
                <a:pos x="84" y="512"/>
              </a:cxn>
              <a:cxn ang="0">
                <a:pos x="29" y="722"/>
              </a:cxn>
              <a:cxn ang="0">
                <a:pos x="48" y="1143"/>
              </a:cxn>
              <a:cxn ang="0">
                <a:pos x="75" y="1207"/>
              </a:cxn>
              <a:cxn ang="0">
                <a:pos x="139" y="1307"/>
              </a:cxn>
              <a:cxn ang="0">
                <a:pos x="167" y="1353"/>
              </a:cxn>
              <a:cxn ang="0">
                <a:pos x="258" y="1463"/>
              </a:cxn>
              <a:cxn ang="0">
                <a:pos x="505" y="1655"/>
              </a:cxn>
              <a:cxn ang="0">
                <a:pos x="999" y="1819"/>
              </a:cxn>
              <a:cxn ang="0">
                <a:pos x="1026" y="1828"/>
              </a:cxn>
              <a:cxn ang="0">
                <a:pos x="1419" y="1865"/>
              </a:cxn>
              <a:cxn ang="0">
                <a:pos x="2269" y="1819"/>
              </a:cxn>
              <a:cxn ang="0">
                <a:pos x="2407" y="1783"/>
              </a:cxn>
              <a:cxn ang="0">
                <a:pos x="2653" y="1719"/>
              </a:cxn>
              <a:cxn ang="0">
                <a:pos x="2653" y="1728"/>
              </a:cxn>
              <a:cxn ang="0">
                <a:pos x="2754" y="1682"/>
              </a:cxn>
              <a:cxn ang="0">
                <a:pos x="2845" y="1627"/>
              </a:cxn>
              <a:cxn ang="0">
                <a:pos x="2946" y="1463"/>
              </a:cxn>
              <a:cxn ang="0">
                <a:pos x="2937" y="1371"/>
              </a:cxn>
              <a:cxn ang="0">
                <a:pos x="2891" y="1298"/>
              </a:cxn>
              <a:cxn ang="0">
                <a:pos x="2781" y="896"/>
              </a:cxn>
              <a:cxn ang="0">
                <a:pos x="2681" y="164"/>
              </a:cxn>
              <a:cxn ang="0">
                <a:pos x="2498" y="73"/>
              </a:cxn>
              <a:cxn ang="0">
                <a:pos x="2315" y="64"/>
              </a:cxn>
              <a:cxn ang="0">
                <a:pos x="2251" y="46"/>
              </a:cxn>
              <a:cxn ang="0">
                <a:pos x="2077" y="27"/>
              </a:cxn>
            </a:cxnLst>
            <a:rect l="0" t="0" r="r" b="b"/>
            <a:pathLst>
              <a:path w="2957" h="1888">
                <a:moveTo>
                  <a:pt x="2077" y="27"/>
                </a:moveTo>
                <a:cubicBezTo>
                  <a:pt x="1848" y="21"/>
                  <a:pt x="1709" y="119"/>
                  <a:pt x="1483" y="82"/>
                </a:cubicBezTo>
                <a:cubicBezTo>
                  <a:pt x="1115" y="87"/>
                  <a:pt x="795" y="96"/>
                  <a:pt x="441" y="146"/>
                </a:cubicBezTo>
                <a:cubicBezTo>
                  <a:pt x="359" y="178"/>
                  <a:pt x="393" y="166"/>
                  <a:pt x="340" y="183"/>
                </a:cubicBezTo>
                <a:cubicBezTo>
                  <a:pt x="317" y="206"/>
                  <a:pt x="288" y="222"/>
                  <a:pt x="267" y="247"/>
                </a:cubicBezTo>
                <a:cubicBezTo>
                  <a:pt x="229" y="293"/>
                  <a:pt x="191" y="343"/>
                  <a:pt x="148" y="384"/>
                </a:cubicBezTo>
                <a:cubicBezTo>
                  <a:pt x="133" y="430"/>
                  <a:pt x="111" y="472"/>
                  <a:pt x="84" y="512"/>
                </a:cubicBezTo>
                <a:cubicBezTo>
                  <a:pt x="70" y="582"/>
                  <a:pt x="54" y="654"/>
                  <a:pt x="29" y="722"/>
                </a:cubicBezTo>
                <a:cubicBezTo>
                  <a:pt x="10" y="868"/>
                  <a:pt x="0" y="1001"/>
                  <a:pt x="48" y="1143"/>
                </a:cubicBezTo>
                <a:cubicBezTo>
                  <a:pt x="55" y="1165"/>
                  <a:pt x="64" y="1187"/>
                  <a:pt x="75" y="1207"/>
                </a:cubicBezTo>
                <a:cubicBezTo>
                  <a:pt x="95" y="1241"/>
                  <a:pt x="139" y="1307"/>
                  <a:pt x="139" y="1307"/>
                </a:cubicBezTo>
                <a:cubicBezTo>
                  <a:pt x="160" y="1374"/>
                  <a:pt x="132" y="1301"/>
                  <a:pt x="167" y="1353"/>
                </a:cubicBezTo>
                <a:cubicBezTo>
                  <a:pt x="196" y="1396"/>
                  <a:pt x="204" y="1445"/>
                  <a:pt x="258" y="1463"/>
                </a:cubicBezTo>
                <a:cubicBezTo>
                  <a:pt x="325" y="1562"/>
                  <a:pt x="340" y="1600"/>
                  <a:pt x="505" y="1655"/>
                </a:cubicBezTo>
                <a:cubicBezTo>
                  <a:pt x="670" y="1710"/>
                  <a:pt x="834" y="1764"/>
                  <a:pt x="999" y="1819"/>
                </a:cubicBezTo>
                <a:cubicBezTo>
                  <a:pt x="1008" y="1822"/>
                  <a:pt x="1026" y="1828"/>
                  <a:pt x="1026" y="1828"/>
                </a:cubicBezTo>
                <a:cubicBezTo>
                  <a:pt x="1112" y="1888"/>
                  <a:pt x="1317" y="1856"/>
                  <a:pt x="1419" y="1865"/>
                </a:cubicBezTo>
                <a:cubicBezTo>
                  <a:pt x="1705" y="1862"/>
                  <a:pt x="1983" y="1825"/>
                  <a:pt x="2269" y="1819"/>
                </a:cubicBezTo>
                <a:cubicBezTo>
                  <a:pt x="2329" y="1818"/>
                  <a:pt x="2348" y="1797"/>
                  <a:pt x="2407" y="1783"/>
                </a:cubicBezTo>
                <a:cubicBezTo>
                  <a:pt x="2413" y="1777"/>
                  <a:pt x="2645" y="1723"/>
                  <a:pt x="2653" y="1719"/>
                </a:cubicBezTo>
                <a:cubicBezTo>
                  <a:pt x="2670" y="1710"/>
                  <a:pt x="2653" y="1728"/>
                  <a:pt x="2653" y="1728"/>
                </a:cubicBezTo>
                <a:cubicBezTo>
                  <a:pt x="2728" y="1678"/>
                  <a:pt x="2668" y="1711"/>
                  <a:pt x="2754" y="1682"/>
                </a:cubicBezTo>
                <a:cubicBezTo>
                  <a:pt x="2826" y="1630"/>
                  <a:pt x="2793" y="1644"/>
                  <a:pt x="2845" y="1627"/>
                </a:cubicBezTo>
                <a:cubicBezTo>
                  <a:pt x="2917" y="1555"/>
                  <a:pt x="2899" y="1563"/>
                  <a:pt x="2946" y="1463"/>
                </a:cubicBezTo>
                <a:cubicBezTo>
                  <a:pt x="2957" y="1439"/>
                  <a:pt x="2937" y="1371"/>
                  <a:pt x="2937" y="1371"/>
                </a:cubicBezTo>
                <a:cubicBezTo>
                  <a:pt x="2940" y="1350"/>
                  <a:pt x="2893" y="1319"/>
                  <a:pt x="2891" y="1298"/>
                </a:cubicBezTo>
                <a:cubicBezTo>
                  <a:pt x="2882" y="1203"/>
                  <a:pt x="2804" y="990"/>
                  <a:pt x="2781" y="896"/>
                </a:cubicBezTo>
                <a:cubicBezTo>
                  <a:pt x="2763" y="607"/>
                  <a:pt x="2827" y="412"/>
                  <a:pt x="2681" y="164"/>
                </a:cubicBezTo>
                <a:cubicBezTo>
                  <a:pt x="2633" y="83"/>
                  <a:pt x="2576" y="83"/>
                  <a:pt x="2498" y="73"/>
                </a:cubicBezTo>
                <a:cubicBezTo>
                  <a:pt x="2402" y="42"/>
                  <a:pt x="2462" y="54"/>
                  <a:pt x="2315" y="64"/>
                </a:cubicBezTo>
                <a:cubicBezTo>
                  <a:pt x="2271" y="75"/>
                  <a:pt x="2289" y="14"/>
                  <a:pt x="2251" y="46"/>
                </a:cubicBezTo>
                <a:cubicBezTo>
                  <a:pt x="2123" y="0"/>
                  <a:pt x="2117" y="47"/>
                  <a:pt x="2077" y="27"/>
                </a:cubicBezTo>
                <a:close/>
              </a:path>
            </a:pathLst>
          </a:custGeom>
          <a:noFill/>
          <a:ln w="952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 works(person name, company name, salary);</a:t>
            </a:r>
          </a:p>
          <a:p>
            <a:pPr>
              <a:buNone/>
            </a:pPr>
            <a:r>
              <a:rPr lang="en-US" b="1" dirty="0" smtClean="0"/>
              <a:t>	lives(person name, street, city); </a:t>
            </a:r>
          </a:p>
          <a:p>
            <a:pPr>
              <a:buNone/>
            </a:pPr>
            <a:r>
              <a:rPr lang="en-US" b="1" dirty="0" smtClean="0"/>
              <a:t>	located in(company name, city); </a:t>
            </a:r>
          </a:p>
          <a:p>
            <a:pPr>
              <a:buNone/>
            </a:pPr>
            <a:r>
              <a:rPr lang="en-US" b="1" dirty="0" smtClean="0"/>
              <a:t>	managers(person name, manager name); 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Find the names of the persons who work for company ’FBC’.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RA: 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SQL: Select </a:t>
            </a:r>
            <a:r>
              <a:rPr lang="en-US" dirty="0" err="1" smtClean="0"/>
              <a:t>person_name</a:t>
            </a:r>
            <a:r>
              <a:rPr lang="en-US" dirty="0" smtClean="0"/>
              <a:t> From works </a:t>
            </a:r>
          </a:p>
          <a:p>
            <a:pPr>
              <a:buNone/>
            </a:pPr>
            <a:r>
              <a:rPr lang="en-US" dirty="0" smtClean="0"/>
              <a:t>          Where </a:t>
            </a:r>
            <a:r>
              <a:rPr lang="en-US" dirty="0" err="1" smtClean="0"/>
              <a:t>company_name</a:t>
            </a:r>
            <a:r>
              <a:rPr lang="en-US" dirty="0" smtClean="0"/>
              <a:t> = ’FBC’ 	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962400"/>
            <a:ext cx="6486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works(person name, company name, salary);</a:t>
            </a:r>
          </a:p>
          <a:p>
            <a:pPr>
              <a:buNone/>
            </a:pPr>
            <a:r>
              <a:rPr lang="en-US" b="1" dirty="0" smtClean="0"/>
              <a:t>	lives(person name, street, city); </a:t>
            </a:r>
          </a:p>
          <a:p>
            <a:pPr>
              <a:buNone/>
            </a:pPr>
            <a:r>
              <a:rPr lang="en-US" b="1" dirty="0" smtClean="0"/>
              <a:t>	located in(company name, city); </a:t>
            </a:r>
          </a:p>
          <a:p>
            <a:pPr>
              <a:buNone/>
            </a:pPr>
            <a:r>
              <a:rPr lang="en-US" b="1" dirty="0" smtClean="0"/>
              <a:t>	managers(person name, manager name);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List the names of the persons who work for company ’FBC’ along with the cities they live in.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  RA: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SQL:   Select </a:t>
            </a:r>
            <a:r>
              <a:rPr lang="en-US" dirty="0" err="1" smtClean="0"/>
              <a:t>lives.person_name</a:t>
            </a:r>
            <a:r>
              <a:rPr lang="en-US" dirty="0" smtClean="0"/>
              <a:t>, city 	</a:t>
            </a:r>
          </a:p>
          <a:p>
            <a:pPr lvl="1">
              <a:buNone/>
            </a:pPr>
            <a:r>
              <a:rPr lang="en-US" dirty="0" smtClean="0"/>
              <a:t>		     From works, lives 	</a:t>
            </a:r>
          </a:p>
          <a:p>
            <a:pPr lvl="1">
              <a:buNone/>
            </a:pPr>
            <a:r>
              <a:rPr lang="en-US" dirty="0" smtClean="0"/>
              <a:t>		     Where </a:t>
            </a:r>
            <a:r>
              <a:rPr lang="en-US" dirty="0" err="1" smtClean="0"/>
              <a:t>company_name</a:t>
            </a:r>
            <a:r>
              <a:rPr lang="en-US" dirty="0" smtClean="0"/>
              <a:t> = ’FBC’ and 	</a:t>
            </a:r>
          </a:p>
          <a:p>
            <a:pPr lvl="1">
              <a:buNone/>
            </a:pPr>
            <a:r>
              <a:rPr lang="en-US" dirty="0" smtClean="0"/>
              <a:t>		     works.person_name = </a:t>
            </a:r>
            <a:r>
              <a:rPr lang="en-US" dirty="0" err="1" smtClean="0"/>
              <a:t>lives.person_name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971800"/>
            <a:ext cx="70104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458200" cy="5867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works(person-name, company name, salary);</a:t>
            </a:r>
          </a:p>
          <a:p>
            <a:pPr>
              <a:buNone/>
            </a:pPr>
            <a:r>
              <a:rPr lang="en-US" b="1" dirty="0" smtClean="0"/>
              <a:t>	lives(person-name, street, city); </a:t>
            </a:r>
          </a:p>
          <a:p>
            <a:pPr>
              <a:buNone/>
            </a:pPr>
            <a:r>
              <a:rPr lang="en-US" b="1" dirty="0" smtClean="0"/>
              <a:t>	located in(company-name, city); </a:t>
            </a:r>
          </a:p>
          <a:p>
            <a:pPr>
              <a:buNone/>
            </a:pPr>
            <a:r>
              <a:rPr lang="en-US" b="1" dirty="0" smtClean="0"/>
              <a:t>	managers(person-name, manager name); </a:t>
            </a:r>
          </a:p>
          <a:p>
            <a:endParaRPr lang="en-US" dirty="0" smtClean="0"/>
          </a:p>
          <a:p>
            <a:r>
              <a:rPr lang="en-US" dirty="0" smtClean="0"/>
              <a:t>Find the names of the persons who live and work in the same city. 	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RA: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SQL: 	</a:t>
            </a:r>
          </a:p>
          <a:p>
            <a:pPr>
              <a:buNone/>
            </a:pPr>
            <a:r>
              <a:rPr lang="en-US" dirty="0" smtClean="0"/>
              <a:t>      Select </a:t>
            </a:r>
            <a:r>
              <a:rPr lang="en-US" dirty="0" err="1" smtClean="0"/>
              <a:t>person_name</a:t>
            </a: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 smtClean="0"/>
              <a:t>	  From works, lives, </a:t>
            </a:r>
            <a:r>
              <a:rPr lang="en-US" dirty="0" err="1" smtClean="0"/>
              <a:t>locatedin</a:t>
            </a: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 smtClean="0"/>
              <a:t>	  Where </a:t>
            </a:r>
            <a:r>
              <a:rPr lang="en-US" dirty="0" err="1" smtClean="0"/>
              <a:t>works.person</a:t>
            </a:r>
            <a:r>
              <a:rPr lang="en-US" dirty="0" smtClean="0"/>
              <a:t>-name =</a:t>
            </a:r>
            <a:r>
              <a:rPr lang="en-US" dirty="0" err="1" smtClean="0"/>
              <a:t>lives.person</a:t>
            </a:r>
            <a:r>
              <a:rPr lang="en-US" dirty="0" smtClean="0"/>
              <a:t>-name   </a:t>
            </a:r>
          </a:p>
          <a:p>
            <a:pPr>
              <a:buNone/>
            </a:pPr>
            <a:r>
              <a:rPr lang="en-US" dirty="0" smtClean="0"/>
              <a:t>      and </a:t>
            </a:r>
            <a:r>
              <a:rPr lang="en-US" dirty="0" err="1" smtClean="0"/>
              <a:t>works.company</a:t>
            </a:r>
            <a:r>
              <a:rPr lang="en-US" dirty="0" smtClean="0"/>
              <a:t> name=</a:t>
            </a:r>
            <a:r>
              <a:rPr lang="en-US" dirty="0" err="1" smtClean="0"/>
              <a:t>located_in.company</a:t>
            </a:r>
            <a:r>
              <a:rPr lang="en-US" dirty="0" smtClean="0"/>
              <a:t>-name </a:t>
            </a:r>
          </a:p>
          <a:p>
            <a:pPr>
              <a:buNone/>
            </a:pPr>
            <a:r>
              <a:rPr lang="en-US" dirty="0" smtClean="0"/>
              <a:t>      and </a:t>
            </a:r>
            <a:r>
              <a:rPr lang="en-US" dirty="0" err="1" smtClean="0"/>
              <a:t>located_in.city</a:t>
            </a:r>
            <a:r>
              <a:rPr lang="en-US" dirty="0" smtClean="0"/>
              <a:t> = </a:t>
            </a:r>
            <a:r>
              <a:rPr lang="en-US" dirty="0" err="1" smtClean="0"/>
              <a:t>lives.city</a:t>
            </a:r>
            <a:r>
              <a:rPr lang="en-US" dirty="0" smtClean="0"/>
              <a:t> 	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200400"/>
            <a:ext cx="7162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915400" cy="6324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 works(person-name, company name, salary);</a:t>
            </a:r>
          </a:p>
          <a:p>
            <a:pPr>
              <a:buNone/>
            </a:pPr>
            <a:r>
              <a:rPr lang="en-US" b="1" dirty="0" smtClean="0"/>
              <a:t>	lives(person-name, street, city); </a:t>
            </a:r>
          </a:p>
          <a:p>
            <a:pPr>
              <a:buNone/>
            </a:pPr>
            <a:r>
              <a:rPr lang="en-US" b="1" dirty="0" smtClean="0"/>
              <a:t>	located in(company-name, city); </a:t>
            </a:r>
          </a:p>
          <a:p>
            <a:pPr>
              <a:buNone/>
            </a:pPr>
            <a:r>
              <a:rPr lang="en-US" b="1" dirty="0" smtClean="0"/>
              <a:t>	managers(person-name, manager name); 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Find the persons whose salaries are more than the salary of everybody who work for company ’SBC’.</a:t>
            </a:r>
          </a:p>
          <a:p>
            <a:pPr>
              <a:buNone/>
            </a:pPr>
            <a:r>
              <a:rPr lang="en-US" dirty="0" smtClean="0"/>
              <a:t>RA: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SQL: 	</a:t>
            </a:r>
          </a:p>
          <a:p>
            <a:pPr lvl="1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person_name</a:t>
            </a:r>
            <a:r>
              <a:rPr lang="en-US" dirty="0" smtClean="0"/>
              <a:t> 	</a:t>
            </a:r>
          </a:p>
          <a:p>
            <a:pPr lvl="1">
              <a:buNone/>
            </a:pPr>
            <a:r>
              <a:rPr lang="en-US" dirty="0" smtClean="0"/>
              <a:t>From works 	</a:t>
            </a:r>
          </a:p>
          <a:p>
            <a:pPr lvl="1">
              <a:buNone/>
            </a:pPr>
            <a:r>
              <a:rPr lang="en-US" dirty="0" smtClean="0"/>
              <a:t>Where salary &gt; all (Select salary 	</a:t>
            </a:r>
          </a:p>
          <a:p>
            <a:pPr lvl="1">
              <a:buNone/>
            </a:pPr>
            <a:r>
              <a:rPr lang="en-US" dirty="0" smtClean="0"/>
              <a:t>From works 	</a:t>
            </a:r>
          </a:p>
          <a:p>
            <a:pPr lvl="1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Company_name</a:t>
            </a:r>
            <a:r>
              <a:rPr lang="en-US" dirty="0" smtClean="0"/>
              <a:t> = ’SBC’) 	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895600"/>
            <a:ext cx="86296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341" name="Picture 5" descr="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14400"/>
            <a:ext cx="8153400" cy="5643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GB" b="0" dirty="0" smtClean="0"/>
              <a:t>Relational Algebra and SQL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b="1" u="sng" dirty="0" smtClean="0"/>
              <a:t>6 primitive operators</a:t>
            </a:r>
            <a:r>
              <a:rPr lang="en-GB" sz="2400" b="1" dirty="0" smtClean="0"/>
              <a:t>: </a:t>
            </a:r>
            <a:r>
              <a:rPr lang="en-GB" sz="2400" dirty="0" smtClean="0">
                <a:solidFill>
                  <a:schemeClr val="accent2"/>
                </a:solidFill>
              </a:rPr>
              <a:t>union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chemeClr val="accent2"/>
                </a:solidFill>
              </a:rPr>
              <a:t>difference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chemeClr val="accent2"/>
                </a:solidFill>
              </a:rPr>
              <a:t>product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chemeClr val="accent2"/>
                </a:solidFill>
              </a:rPr>
              <a:t>projection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chemeClr val="accent2"/>
                </a:solidFill>
              </a:rPr>
              <a:t>selection</a:t>
            </a:r>
            <a:r>
              <a:rPr lang="en-GB" sz="2400" dirty="0" smtClean="0"/>
              <a:t> and </a:t>
            </a:r>
            <a:r>
              <a:rPr lang="en-GB" sz="2400" dirty="0" smtClean="0">
                <a:solidFill>
                  <a:schemeClr val="accent2"/>
                </a:solidFill>
              </a:rPr>
              <a:t>renaming</a:t>
            </a:r>
            <a:r>
              <a:rPr lang="en-GB" sz="2400" dirty="0" smtClean="0"/>
              <a:t>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GB" sz="2400" i="1" dirty="0" smtClean="0"/>
              <a:t>   </a:t>
            </a:r>
            <a:r>
              <a:rPr lang="en-GB" sz="2400" dirty="0" smtClean="0"/>
              <a:t> Also: </a:t>
            </a:r>
            <a:r>
              <a:rPr lang="en-GB" sz="2400" u="sng" dirty="0" smtClean="0"/>
              <a:t>derived operators</a:t>
            </a:r>
            <a:r>
              <a:rPr lang="en-GB" sz="2400" dirty="0" smtClean="0"/>
              <a:t> (operators in arithmetic, such as square(x) = x * x). Examples include </a:t>
            </a:r>
            <a:r>
              <a:rPr lang="en-GB" sz="2400" dirty="0" smtClean="0">
                <a:solidFill>
                  <a:schemeClr val="accent2"/>
                </a:solidFill>
              </a:rPr>
              <a:t>intersection</a:t>
            </a:r>
            <a:r>
              <a:rPr lang="en-GB" sz="2400" dirty="0" smtClean="0"/>
              <a:t> and </a:t>
            </a:r>
            <a:r>
              <a:rPr lang="en-GB" sz="2400" dirty="0" smtClean="0">
                <a:solidFill>
                  <a:schemeClr val="accent2"/>
                </a:solidFill>
              </a:rPr>
              <a:t>join</a:t>
            </a:r>
            <a:r>
              <a:rPr lang="en-GB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/>
        </p:spPr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3340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Basic operations:</a:t>
            </a:r>
          </a:p>
          <a:p>
            <a:pPr lvl="1">
              <a:buSzPct val="75000"/>
            </a:pPr>
            <a:r>
              <a:rPr lang="en-US" i="1" u="sng" dirty="0">
                <a:solidFill>
                  <a:schemeClr val="accent2"/>
                </a:solidFill>
              </a:rPr>
              <a:t>Selection</a:t>
            </a:r>
            <a:r>
              <a:rPr lang="en-US" dirty="0"/>
              <a:t>  (     )    Selects a subset of rows from </a:t>
            </a:r>
            <a:r>
              <a:rPr lang="en-US" dirty="0" smtClean="0"/>
              <a:t>relation (horizontal).</a:t>
            </a:r>
            <a:endParaRPr lang="en-US" dirty="0"/>
          </a:p>
          <a:p>
            <a:pPr lvl="1">
              <a:buSzPct val="75000"/>
            </a:pPr>
            <a:r>
              <a:rPr lang="en-US" i="1" u="sng" dirty="0">
                <a:solidFill>
                  <a:schemeClr val="accent2"/>
                </a:solidFill>
              </a:rPr>
              <a:t>Projection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 (     )   Deletes unwanted columns </a:t>
            </a:r>
            <a:r>
              <a:rPr lang="en-US" dirty="0" smtClean="0"/>
              <a:t>from relation(vertical).</a:t>
            </a:r>
            <a:endParaRPr lang="en-US" dirty="0"/>
          </a:p>
          <a:p>
            <a:pPr lvl="1">
              <a:buSzPct val="75000"/>
            </a:pPr>
            <a:r>
              <a:rPr lang="en-US" i="1" u="sng" dirty="0">
                <a:solidFill>
                  <a:schemeClr val="accent2"/>
                </a:solidFill>
              </a:rPr>
              <a:t>Cross-product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/>
              <a:t>(     )  Allows us to combine two relations.</a:t>
            </a:r>
          </a:p>
          <a:p>
            <a:pPr lvl="1">
              <a:buSzPct val="75000"/>
            </a:pPr>
            <a:r>
              <a:rPr lang="en-US" i="1" u="sng" dirty="0">
                <a:solidFill>
                  <a:schemeClr val="accent2"/>
                </a:solidFill>
              </a:rPr>
              <a:t>Set-difference</a:t>
            </a:r>
            <a:r>
              <a:rPr lang="en-US" dirty="0"/>
              <a:t>  (     )  </a:t>
            </a:r>
            <a:r>
              <a:rPr lang="en-US" dirty="0" err="1"/>
              <a:t>Tuples</a:t>
            </a:r>
            <a:r>
              <a:rPr lang="en-US" dirty="0"/>
              <a:t> in </a:t>
            </a:r>
            <a:r>
              <a:rPr lang="en-US" dirty="0" smtClean="0"/>
              <a:t>relation </a:t>
            </a:r>
            <a:r>
              <a:rPr lang="en-US" sz="2600" dirty="0" smtClean="0"/>
              <a:t>1 </a:t>
            </a:r>
            <a:r>
              <a:rPr lang="en-US" dirty="0" smtClean="0"/>
              <a:t>but </a:t>
            </a:r>
            <a:r>
              <a:rPr lang="en-US" dirty="0"/>
              <a:t>not in </a:t>
            </a:r>
            <a:r>
              <a:rPr lang="en-US" dirty="0" smtClean="0"/>
              <a:t>relation</a:t>
            </a:r>
            <a:r>
              <a:rPr lang="en-US" sz="2600" dirty="0" smtClean="0"/>
              <a:t> </a:t>
            </a:r>
            <a:r>
              <a:rPr lang="en-US" sz="2600" dirty="0"/>
              <a:t>2</a:t>
            </a:r>
            <a:r>
              <a:rPr lang="en-US" dirty="0"/>
              <a:t>.</a:t>
            </a:r>
          </a:p>
          <a:p>
            <a:pPr lvl="1">
              <a:buSzPct val="75000"/>
            </a:pPr>
            <a:r>
              <a:rPr lang="en-US" i="1" u="sng" dirty="0">
                <a:solidFill>
                  <a:schemeClr val="accent2"/>
                </a:solidFill>
              </a:rPr>
              <a:t>Union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/>
              <a:t>(     )  </a:t>
            </a:r>
            <a:r>
              <a:rPr lang="en-US" dirty="0" err="1"/>
              <a:t>Tuples</a:t>
            </a:r>
            <a:r>
              <a:rPr lang="en-US" dirty="0"/>
              <a:t> in </a:t>
            </a:r>
            <a:r>
              <a:rPr lang="en-US" dirty="0" smtClean="0"/>
              <a:t>relation</a:t>
            </a:r>
            <a:r>
              <a:rPr lang="en-US" sz="2600" dirty="0" smtClean="0"/>
              <a:t> 1 </a:t>
            </a:r>
            <a:r>
              <a:rPr lang="en-US" dirty="0"/>
              <a:t>and in </a:t>
            </a:r>
            <a:r>
              <a:rPr lang="en-US" dirty="0" smtClean="0"/>
              <a:t>relation </a:t>
            </a:r>
            <a:r>
              <a:rPr lang="en-US" sz="2600" dirty="0" smtClean="0"/>
              <a:t>2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Rename</a:t>
            </a:r>
            <a:r>
              <a:rPr lang="en-US" i="1" u="sng" dirty="0" smtClean="0">
                <a:solidFill>
                  <a:srgbClr val="57D3FF"/>
                </a:solidFill>
              </a:rPr>
              <a:t> </a:t>
            </a:r>
            <a:r>
              <a:rPr lang="en-US" dirty="0" smtClean="0"/>
              <a:t>(</a:t>
            </a:r>
            <a:r>
              <a:rPr lang="el-GR" dirty="0" smtClean="0"/>
              <a:t>ρ</a:t>
            </a:r>
            <a:r>
              <a:rPr lang="en-US" dirty="0" smtClean="0"/>
              <a:t>) renames attribute(s) and relation</a:t>
            </a:r>
          </a:p>
          <a:p>
            <a:r>
              <a:rPr lang="en-US" dirty="0" smtClean="0"/>
              <a:t>Additional </a:t>
            </a:r>
            <a:r>
              <a:rPr lang="en-US" dirty="0"/>
              <a:t>operations:</a:t>
            </a:r>
          </a:p>
          <a:p>
            <a:pPr lvl="1">
              <a:buSzPct val="75000"/>
            </a:pPr>
            <a:r>
              <a:rPr lang="en-US" dirty="0"/>
              <a:t>Intersection, </a:t>
            </a:r>
            <a:r>
              <a:rPr lang="en-US" i="1" u="sng" dirty="0">
                <a:solidFill>
                  <a:schemeClr val="accent2"/>
                </a:solidFill>
              </a:rPr>
              <a:t>join</a:t>
            </a:r>
            <a:r>
              <a:rPr lang="en-US" dirty="0"/>
              <a:t>, division, </a:t>
            </a:r>
            <a:r>
              <a:rPr lang="en-US" dirty="0" smtClean="0"/>
              <a:t>renaming.</a:t>
            </a:r>
          </a:p>
        </p:txBody>
      </p:sp>
      <p:graphicFrame>
        <p:nvGraphicFramePr>
          <p:cNvPr id="1434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14600" y="1828800"/>
          <a:ext cx="22145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4" imgW="2214360" imgH="749160" progId="Equation.3">
                  <p:embed/>
                </p:oleObj>
              </mc:Choice>
              <mc:Fallback>
                <p:oleObj name="Equation" r:id="rId4" imgW="2214360" imgH="74916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221456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67000" y="2667000"/>
          <a:ext cx="533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6" imgW="2044440" imgH="1012680" progId="Equation.3">
                  <p:embed/>
                </p:oleObj>
              </mc:Choice>
              <mc:Fallback>
                <p:oleObj name="Equation" r:id="rId6" imgW="2044440" imgH="101268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667000"/>
                        <a:ext cx="533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24200" y="3886200"/>
          <a:ext cx="5207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8" imgW="520560" imgH="1409400" progId="Equation.3">
                  <p:embed/>
                </p:oleObj>
              </mc:Choice>
              <mc:Fallback>
                <p:oleObj name="Equation" r:id="rId8" imgW="520560" imgH="1409400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86200"/>
                        <a:ext cx="5207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00400" y="34290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10" imgW="1752480" imgH="1257120" progId="Equation.3">
                  <p:embed/>
                </p:oleObj>
              </mc:Choice>
              <mc:Fallback>
                <p:oleObj name="Equation" r:id="rId10" imgW="1752480" imgH="1257120" progId="Equation.3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90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33600" y="44196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12" imgW="639720" imgH="495000" progId="Equation.3">
                  <p:embed/>
                </p:oleObj>
              </mc:Choice>
              <mc:Fallback>
                <p:oleObj name="Equation" r:id="rId12" imgW="639720" imgH="495000" progId="Equation.3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A27A-DC3D-45B8-9FF2-6827B799B9ED}" type="slidenum">
              <a:rPr lang="en-US"/>
              <a:pPr/>
              <a:t>8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>
            <a:noAutofit/>
          </a:bodyPr>
          <a:lstStyle/>
          <a:p>
            <a:r>
              <a:rPr lang="en-US" sz="4800" dirty="0"/>
              <a:t>Project Operator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4876800"/>
          </a:xfrm>
        </p:spPr>
        <p:txBody>
          <a:bodyPr/>
          <a:lstStyle/>
          <a:p>
            <a:r>
              <a:rPr lang="en-US" dirty="0"/>
              <a:t>Produces table containing subset of columns of argument table </a:t>
            </a:r>
          </a:p>
          <a:p>
            <a:pPr lvl="1">
              <a:buFontTx/>
              <a:buNone/>
            </a:pPr>
            <a:r>
              <a:rPr lang="en-US" dirty="0"/>
              <a:t>			</a:t>
            </a:r>
            <a:r>
              <a:rPr lang="en-US" b="1" dirty="0"/>
              <a:t> </a:t>
            </a:r>
            <a:r>
              <a:rPr lang="en-US" b="1" dirty="0">
                <a:sym typeface="Symbol" pitchFamily="18" charset="2"/>
              </a:rPr>
              <a:t></a:t>
            </a:r>
            <a:r>
              <a:rPr lang="en-US" b="1" i="1" baseline="-25000" dirty="0">
                <a:sym typeface="Symbol" pitchFamily="18" charset="2"/>
              </a:rPr>
              <a:t>attribute list</a:t>
            </a:r>
            <a:r>
              <a:rPr lang="en-US" b="1" dirty="0">
                <a:sym typeface="Symbol" pitchFamily="18" charset="2"/>
              </a:rPr>
              <a:t>(</a:t>
            </a:r>
            <a:r>
              <a:rPr lang="en-US" b="1" i="1" dirty="0">
                <a:sym typeface="Symbol" pitchFamily="18" charset="2"/>
              </a:rPr>
              <a:t>relation</a:t>
            </a:r>
            <a:r>
              <a:rPr lang="en-US" b="1" dirty="0">
                <a:sym typeface="Symbol" pitchFamily="18" charset="2"/>
              </a:rPr>
              <a:t>)</a:t>
            </a:r>
          </a:p>
          <a:p>
            <a:r>
              <a:rPr lang="en-US" dirty="0">
                <a:sym typeface="Symbol" pitchFamily="18" charset="2"/>
              </a:rPr>
              <a:t>Example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>
              <a:buNone/>
            </a:pPr>
            <a:endParaRPr lang="en-US" sz="2800" dirty="0">
              <a:sym typeface="Symbol" pitchFamily="18" charset="2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     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Person</a:t>
            </a:r>
            <a:r>
              <a:rPr lang="en-US" sz="2400" b="1" dirty="0">
                <a:sym typeface="Symbol" pitchFamily="18" charset="2"/>
              </a:rPr>
              <a:t>                                   </a:t>
            </a:r>
            <a:r>
              <a:rPr lang="en-US" sz="2400" b="1" dirty="0" smtClean="0">
                <a:sym typeface="Symbol" pitchFamily="18" charset="2"/>
              </a:rPr>
              <a:t> </a:t>
            </a:r>
            <a:r>
              <a:rPr lang="en-US" sz="2400" b="1" dirty="0">
                <a:sym typeface="Symbol" pitchFamily="18" charset="2"/>
              </a:rPr>
              <a:t></a:t>
            </a:r>
            <a:r>
              <a:rPr lang="en-US" sz="2400" b="1" i="1" baseline="-25000" dirty="0" err="1" smtClean="0">
                <a:sym typeface="Symbol" pitchFamily="18" charset="2"/>
              </a:rPr>
              <a:t>Name,Hobby</a:t>
            </a:r>
            <a:r>
              <a:rPr lang="en-US" sz="2400" b="1" dirty="0" smtClean="0">
                <a:sym typeface="Symbol" pitchFamily="18" charset="2"/>
              </a:rPr>
              <a:t>(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Person</a:t>
            </a:r>
            <a:r>
              <a:rPr lang="en-US" sz="2400" b="1" dirty="0" smtClean="0">
                <a:sym typeface="Symbol" pitchFamily="18" charset="2"/>
              </a:rPr>
              <a:t>)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5800" y="4572000"/>
            <a:ext cx="41021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1123   John   123 Main   stamps</a:t>
            </a:r>
          </a:p>
          <a:p>
            <a:r>
              <a:rPr lang="en-US" sz="2400"/>
              <a:t>1123   John   123 Main   coins</a:t>
            </a:r>
          </a:p>
          <a:p>
            <a:r>
              <a:rPr lang="en-US" sz="2400"/>
              <a:t>5556   Mary  7 Lake Dr  hiking</a:t>
            </a:r>
          </a:p>
          <a:p>
            <a:r>
              <a:rPr lang="en-US" sz="2400"/>
              <a:t>9876   Bart    5 Pine St    stamps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685800" y="4495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685800" y="6172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685800" y="4495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5029200" y="4495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927725" y="4537075"/>
            <a:ext cx="18589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John   stamps</a:t>
            </a:r>
          </a:p>
          <a:p>
            <a:r>
              <a:rPr lang="en-US" sz="2400" dirty="0"/>
              <a:t>John   coins</a:t>
            </a:r>
          </a:p>
          <a:p>
            <a:r>
              <a:rPr lang="en-US" sz="2400" dirty="0"/>
              <a:t>Mary  hiking</a:t>
            </a:r>
          </a:p>
          <a:p>
            <a:r>
              <a:rPr lang="en-US" sz="2400" dirty="0"/>
              <a:t>Bart    stamps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5943600" y="4495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5943600" y="4495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7848600" y="4495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5943600" y="6172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6858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85800" y="4038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V="1">
            <a:off x="50292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V="1">
            <a:off x="59436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78486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 flipH="1">
            <a:off x="5943600" y="4038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669925" y="4003675"/>
            <a:ext cx="700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  </a:t>
            </a:r>
            <a:r>
              <a:rPr lang="en-US" i="1"/>
              <a:t>Id</a:t>
            </a:r>
            <a:r>
              <a:rPr lang="en-US" sz="2400"/>
              <a:t>       </a:t>
            </a:r>
            <a:r>
              <a:rPr lang="en-US" i="1"/>
              <a:t>Name  </a:t>
            </a:r>
            <a:r>
              <a:rPr lang="en-US" sz="2400"/>
              <a:t>  </a:t>
            </a:r>
            <a:r>
              <a:rPr lang="en-US" i="1"/>
              <a:t>Address</a:t>
            </a:r>
            <a:r>
              <a:rPr lang="en-US" sz="2400"/>
              <a:t>      </a:t>
            </a:r>
            <a:r>
              <a:rPr lang="en-US" i="1"/>
              <a:t>Hobby</a:t>
            </a:r>
            <a:r>
              <a:rPr lang="en-US" sz="2400"/>
              <a:t>                     </a:t>
            </a:r>
            <a:r>
              <a:rPr lang="en-US" i="1"/>
              <a:t>Name</a:t>
            </a:r>
            <a:r>
              <a:rPr lang="en-US" sz="2400"/>
              <a:t>   </a:t>
            </a:r>
            <a:r>
              <a:rPr lang="en-US" i="1"/>
              <a:t>Hobby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70F3-E0C3-4248-A591-446AD4875453}" type="slidenum">
              <a:rPr lang="en-US"/>
              <a:pPr/>
              <a:t>9</a:t>
            </a:fld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74725" y="2708275"/>
            <a:ext cx="41021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1123   John   123 Main   stamps</a:t>
            </a:r>
          </a:p>
          <a:p>
            <a:r>
              <a:rPr lang="en-US" sz="2400" dirty="0"/>
              <a:t>1123   John   123 Main   coins</a:t>
            </a:r>
          </a:p>
          <a:p>
            <a:r>
              <a:rPr lang="en-US" sz="2400" dirty="0"/>
              <a:t>5556   Mary  7 Lake Dr  hiking</a:t>
            </a:r>
          </a:p>
          <a:p>
            <a:r>
              <a:rPr lang="en-US" sz="2400" dirty="0"/>
              <a:t>9876   Bart    5 Pine St    stamps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851525" y="2632075"/>
            <a:ext cx="2232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John   123 Main</a:t>
            </a:r>
          </a:p>
          <a:p>
            <a:r>
              <a:rPr lang="en-US" sz="2400"/>
              <a:t>Mary  7 Lake Dr</a:t>
            </a:r>
          </a:p>
          <a:p>
            <a:r>
              <a:rPr lang="en-US" sz="2400"/>
              <a:t>Bart    5 Pine St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990600" y="2667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990600" y="2667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181600" y="2667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990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5867400" y="2667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5867400" y="2667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8077200" y="2667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5867400" y="381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838200" y="4953000"/>
            <a:ext cx="84493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Result is a table (</a:t>
            </a:r>
            <a:r>
              <a:rPr lang="en-US" sz="2800" dirty="0">
                <a:solidFill>
                  <a:srgbClr val="FF0000"/>
                </a:solidFill>
              </a:rPr>
              <a:t>no duplicates</a:t>
            </a:r>
            <a:r>
              <a:rPr lang="en-US" sz="2800" dirty="0"/>
              <a:t>); can have fewer tuples</a:t>
            </a:r>
          </a:p>
          <a:p>
            <a:r>
              <a:rPr lang="en-US" sz="2800" dirty="0"/>
              <a:t>than the original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990600" y="2286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990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5181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974725" y="2251075"/>
            <a:ext cx="3970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  </a:t>
            </a:r>
            <a:r>
              <a:rPr lang="en-US" i="1"/>
              <a:t>Id        Name     Address        Hobby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5867400" y="2286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80772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58674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5851525" y="2300288"/>
            <a:ext cx="197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 Name     Address</a:t>
            </a: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838200" y="685800"/>
            <a:ext cx="8001000" cy="106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>
                <a:sym typeface="Symbol" pitchFamily="18" charset="2"/>
              </a:rPr>
              <a:t> Example:</a:t>
            </a:r>
            <a:endParaRPr lang="en-US" sz="2800" dirty="0">
              <a:sym typeface="Symbol" pitchFamily="18" charset="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dirty="0">
                <a:sym typeface="Symbol" pitchFamily="18" charset="2"/>
              </a:rPr>
              <a:t>          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Person</a:t>
            </a:r>
            <a:r>
              <a:rPr lang="en-US" sz="2400" dirty="0">
                <a:sym typeface="Symbol" pitchFamily="18" charset="2"/>
              </a:rPr>
              <a:t>                                     </a:t>
            </a:r>
            <a:r>
              <a:rPr lang="en-US" sz="2400" i="1" baseline="-25000" dirty="0" err="1">
                <a:sym typeface="Symbol" pitchFamily="18" charset="2"/>
              </a:rPr>
              <a:t>Name,Address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Person</a:t>
            </a:r>
            <a:r>
              <a:rPr lang="en-US" sz="2400" dirty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687</TotalTime>
  <Words>1814</Words>
  <Application>Microsoft Office PowerPoint</Application>
  <PresentationFormat>On-screen Show (4:3)</PresentationFormat>
  <Paragraphs>471</Paragraphs>
  <Slides>54</Slides>
  <Notes>48</Notes>
  <HiddenSlides>10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Flow</vt:lpstr>
      <vt:lpstr>Equation</vt:lpstr>
      <vt:lpstr>Document</vt:lpstr>
      <vt:lpstr>Relational  Algebra</vt:lpstr>
      <vt:lpstr>Relational Query Languages</vt:lpstr>
      <vt:lpstr>What is an “Algebra”</vt:lpstr>
      <vt:lpstr>What is Relational Algebra?</vt:lpstr>
      <vt:lpstr>The Role of Relational Algebra in a DBMS</vt:lpstr>
      <vt:lpstr>Relational Algebra and SQL</vt:lpstr>
      <vt:lpstr>Relational Algebra</vt:lpstr>
      <vt:lpstr>Project Operator</vt:lpstr>
      <vt:lpstr>PowerPoint Presentation</vt:lpstr>
      <vt:lpstr>PowerPoint Presentation</vt:lpstr>
      <vt:lpstr>Selection ()</vt:lpstr>
      <vt:lpstr>Expressions</vt:lpstr>
      <vt:lpstr>Set Operators</vt:lpstr>
      <vt:lpstr>PowerPoint Presentation</vt:lpstr>
      <vt:lpstr>Example</vt:lpstr>
      <vt:lpstr>Union</vt:lpstr>
      <vt:lpstr>Union</vt:lpstr>
      <vt:lpstr>Set Difference</vt:lpstr>
      <vt:lpstr>Intersection</vt:lpstr>
      <vt:lpstr>Intersection</vt:lpstr>
      <vt:lpstr>Intersection</vt:lpstr>
      <vt:lpstr>Renaming(ρ) </vt:lpstr>
      <vt:lpstr>Example</vt:lpstr>
      <vt:lpstr>Cross-Product</vt:lpstr>
      <vt:lpstr>Cross Product Example</vt:lpstr>
      <vt:lpstr>Compound Operator: Join</vt:lpstr>
      <vt:lpstr>Natural Join Example</vt:lpstr>
      <vt:lpstr>Other Types of Joins</vt:lpstr>
      <vt:lpstr>“Theta” Join Example</vt:lpstr>
      <vt:lpstr>Outer Join</vt:lpstr>
      <vt:lpstr>Outer Join – Example</vt:lpstr>
      <vt:lpstr>PowerPoint Presentation</vt:lpstr>
      <vt:lpstr>PowerPoint Presentation</vt:lpstr>
      <vt:lpstr>Compound Operator: Division</vt:lpstr>
      <vt:lpstr>                                              Division cont.  </vt:lpstr>
      <vt:lpstr>Examples of Division A/B</vt:lpstr>
      <vt:lpstr>Division - Example</vt:lpstr>
      <vt:lpstr>Example Queries</vt:lpstr>
      <vt:lpstr>Modification of the Database</vt:lpstr>
      <vt:lpstr>Deletion</vt:lpstr>
      <vt:lpstr>Deletion Examples</vt:lpstr>
      <vt:lpstr>Insertion</vt:lpstr>
      <vt:lpstr>Insertion Examples</vt:lpstr>
      <vt:lpstr>Updating</vt:lpstr>
      <vt:lpstr>Update Examples</vt:lpstr>
      <vt:lpstr>SQL VS RELATIONAL ALGEBRA</vt:lpstr>
      <vt:lpstr>Questions:</vt:lpstr>
      <vt:lpstr> </vt:lpstr>
      <vt:lpstr>Find names of sailors who’ve reserved a red boat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Jiitu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aditi.sharma</dc:creator>
  <cp:lastModifiedBy>SangeetaPC</cp:lastModifiedBy>
  <cp:revision>128</cp:revision>
  <dcterms:created xsi:type="dcterms:W3CDTF">2013-09-06T10:31:00Z</dcterms:created>
  <dcterms:modified xsi:type="dcterms:W3CDTF">2018-09-21T03:57:05Z</dcterms:modified>
</cp:coreProperties>
</file>