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5" r:id="rId8"/>
    <p:sldId id="269" r:id="rId9"/>
    <p:sldId id="270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371600" y="28194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4000" dirty="0" smtClean="0"/>
              <a:t>Introduction to Web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39432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7B9899"/>
                </a:solidFill>
              </a:rPr>
              <a:t>Data store</a:t>
            </a:r>
            <a:endParaRPr lang="en-US" smtClean="0">
              <a:solidFill>
                <a:srgbClr val="7B9899"/>
              </a:solidFill>
            </a:endParaRPr>
          </a:p>
        </p:txBody>
      </p:sp>
      <p:sp>
        <p:nvSpPr>
          <p:cNvPr id="49155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The state of the web application,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Historically </a:t>
            </a:r>
            <a:r>
              <a:rPr lang="en-US" dirty="0" smtClean="0"/>
              <a:t>a (My)SQL database, some more recent evolutions,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</a:t>
            </a:r>
            <a:r>
              <a:rPr lang="en-US" dirty="0" err="1" smtClean="0"/>
              <a:t>synchronisation</a:t>
            </a:r>
            <a:r>
              <a:rPr lang="en-US" dirty="0" smtClean="0"/>
              <a:t> point.</a:t>
            </a:r>
          </a:p>
        </p:txBody>
      </p:sp>
    </p:spTree>
    <p:extLst>
      <p:ext uri="{BB962C8B-B14F-4D97-AF65-F5344CB8AC3E}">
        <p14:creationId xmlns:p14="http://schemas.microsoft.com/office/powerpoint/2010/main" val="36751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12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9" t="28125" r="27379" b="8333"/>
          <a:stretch>
            <a:fillRect/>
          </a:stretch>
        </p:blipFill>
        <p:spPr bwMode="auto">
          <a:xfrm>
            <a:off x="381000" y="1676400"/>
            <a:ext cx="8001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683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4" t="13258" r="20240" b="10714"/>
          <a:stretch/>
        </p:blipFill>
        <p:spPr bwMode="auto">
          <a:xfrm>
            <a:off x="152400" y="152400"/>
            <a:ext cx="88392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0417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9" t="15341" r="20909" b="13095"/>
          <a:stretch/>
        </p:blipFill>
        <p:spPr bwMode="auto">
          <a:xfrm>
            <a:off x="152400" y="381000"/>
            <a:ext cx="88392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3886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7" t="15476" r="20798" b="12310"/>
          <a:stretch/>
        </p:blipFill>
        <p:spPr bwMode="auto">
          <a:xfrm>
            <a:off x="228600" y="228600"/>
            <a:ext cx="87630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2347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7" t="17064" r="20351" b="8144"/>
          <a:stretch/>
        </p:blipFill>
        <p:spPr bwMode="auto">
          <a:xfrm>
            <a:off x="0" y="0"/>
            <a:ext cx="91440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2534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9" t="13826" r="21244" b="18056"/>
          <a:stretch/>
        </p:blipFill>
        <p:spPr bwMode="auto">
          <a:xfrm>
            <a:off x="152400" y="228600"/>
            <a:ext cx="86868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500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2" t="15278" r="21466" b="13068"/>
          <a:stretch/>
        </p:blipFill>
        <p:spPr bwMode="auto">
          <a:xfrm>
            <a:off x="381000" y="152400"/>
            <a:ext cx="82296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5333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2" t="18371" r="20798" b="13095"/>
          <a:stretch/>
        </p:blipFill>
        <p:spPr bwMode="auto">
          <a:xfrm>
            <a:off x="228600" y="1371600"/>
            <a:ext cx="8077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77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1625" y="228600"/>
            <a:ext cx="8534400" cy="7588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Enter 21</a:t>
            </a:r>
            <a:r>
              <a:rPr lang="en-US" baseline="30000" smtClean="0"/>
              <a:t>st</a:t>
            </a:r>
            <a:r>
              <a:rPr lang="en-US" smtClean="0"/>
              <a:t> Century!</a:t>
            </a:r>
          </a:p>
        </p:txBody>
      </p:sp>
      <p:pic>
        <p:nvPicPr>
          <p:cNvPr id="3" name="Picture 4" descr="comic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49458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31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1625" y="228600"/>
            <a:ext cx="8534400" cy="7588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MY" b="1" smtClean="0"/>
              <a:t>INTERNET &amp; THE WEB</a:t>
            </a:r>
            <a:endParaRPr lang="en-US" dirty="0" smtClean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1625" y="1527175"/>
            <a:ext cx="8504238" cy="457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2000" dirty="0" smtClean="0"/>
              <a:t>The </a:t>
            </a:r>
            <a:r>
              <a:rPr lang="en-MY" sz="2000" dirty="0" smtClean="0"/>
              <a:t>Internet is a global system of interconnected computer networks that use the standard Internet Protocol Suite (TCP/IP) to serve billions of users worldwide.</a:t>
            </a:r>
          </a:p>
          <a:p>
            <a:endParaRPr lang="en-MY" sz="2000" dirty="0" smtClean="0"/>
          </a:p>
          <a:p>
            <a:r>
              <a:rPr lang="en-MY" sz="2000" dirty="0" smtClean="0"/>
              <a:t>The </a:t>
            </a:r>
            <a:r>
              <a:rPr lang="en-MY" sz="2000" dirty="0" smtClean="0"/>
              <a:t>Internet is a global data communications system. It is a hardware and software infrastructure that provides connectivity between computers. </a:t>
            </a:r>
          </a:p>
        </p:txBody>
      </p:sp>
    </p:spTree>
    <p:extLst>
      <p:ext uri="{BB962C8B-B14F-4D97-AF65-F5344CB8AC3E}">
        <p14:creationId xmlns:p14="http://schemas.microsoft.com/office/powerpoint/2010/main" val="204559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301625" y="228600"/>
            <a:ext cx="8534400" cy="7588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MY" dirty="0" smtClean="0"/>
              <a:t>WHAT’S THE WORLD WIDE WEB?</a:t>
            </a:r>
            <a:endParaRPr lang="en-MY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01625" y="1527175"/>
            <a:ext cx="8504238" cy="457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 smtClean="0"/>
              <a:t>The Web is a system of interlinked hypertext documents accessed via the Internet</a:t>
            </a:r>
          </a:p>
          <a:p>
            <a:r>
              <a:rPr lang="en-MY" dirty="0" smtClean="0"/>
              <a:t>3 first bricks:</a:t>
            </a:r>
          </a:p>
          <a:p>
            <a:pPr lvl="1"/>
            <a:r>
              <a:rPr lang="en-MY" dirty="0" smtClean="0"/>
              <a:t>Uniform Resource Locator (URL) </a:t>
            </a:r>
            <a:r>
              <a:rPr lang="en-MY" i="1" dirty="0" smtClean="0"/>
              <a:t>i.e.,</a:t>
            </a:r>
          </a:p>
          <a:p>
            <a:pPr lvl="2"/>
            <a:r>
              <a:rPr lang="en-MY" i="1" dirty="0" smtClean="0"/>
              <a:t>unique identifiers for resources on the Web</a:t>
            </a:r>
          </a:p>
          <a:p>
            <a:pPr lvl="1"/>
            <a:r>
              <a:rPr lang="en-MY" dirty="0" err="1" smtClean="0"/>
              <a:t>HyperText</a:t>
            </a:r>
            <a:r>
              <a:rPr lang="en-MY" dirty="0" smtClean="0"/>
              <a:t> </a:t>
            </a:r>
            <a:r>
              <a:rPr lang="en-MY" dirty="0" err="1" smtClean="0"/>
              <a:t>Markup</a:t>
            </a:r>
            <a:r>
              <a:rPr lang="en-MY" dirty="0" smtClean="0"/>
              <a:t> Language (HTML)</a:t>
            </a:r>
          </a:p>
          <a:p>
            <a:pPr lvl="2"/>
            <a:r>
              <a:rPr lang="en-MY" i="1" dirty="0" smtClean="0"/>
              <a:t>i.e., the publishing language</a:t>
            </a:r>
          </a:p>
          <a:p>
            <a:pPr lvl="1"/>
            <a:r>
              <a:rPr lang="en-MY" dirty="0" smtClean="0"/>
              <a:t>Hypertext </a:t>
            </a:r>
            <a:r>
              <a:rPr lang="en-MY" dirty="0" smtClean="0"/>
              <a:t>Transfer Protocol (HTTP) </a:t>
            </a:r>
          </a:p>
          <a:p>
            <a:pPr lvl="2"/>
            <a:r>
              <a:rPr lang="en-MY" i="1" dirty="0" smtClean="0"/>
              <a:t>i.e., the exchange protocol</a:t>
            </a:r>
          </a:p>
          <a:p>
            <a:pPr marL="0" indent="0">
              <a:buNone/>
            </a:pPr>
            <a:endParaRPr lang="en-MY" dirty="0" smtClean="0"/>
          </a:p>
        </p:txBody>
      </p:sp>
    </p:spTree>
    <p:extLst>
      <p:ext uri="{BB962C8B-B14F-4D97-AF65-F5344CB8AC3E}">
        <p14:creationId xmlns:p14="http://schemas.microsoft.com/office/powerpoint/2010/main" val="405392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1625" y="384175"/>
            <a:ext cx="8534400" cy="758825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 smtClean="0"/>
              <a:t>Typical architecture of a web</a:t>
            </a:r>
            <a:br>
              <a:rPr lang="en-US" b="1" dirty="0" smtClean="0"/>
            </a:br>
            <a:r>
              <a:rPr lang="en-US" b="1" dirty="0" smtClean="0"/>
              <a:t>application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2" t="30208" r="24451" b="6250"/>
          <a:stretch>
            <a:fillRect/>
          </a:stretch>
        </p:blipFill>
        <p:spPr bwMode="auto">
          <a:xfrm>
            <a:off x="152400" y="1371600"/>
            <a:ext cx="868362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61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7B9899"/>
                </a:solidFill>
              </a:rPr>
              <a:t>Web browser</a:t>
            </a:r>
            <a:endParaRPr lang="en-US" smtClean="0">
              <a:solidFill>
                <a:srgbClr val="7B9899"/>
              </a:solidFill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Mainly user interface,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Short </a:t>
            </a:r>
            <a:r>
              <a:rPr lang="en-US" dirty="0" smtClean="0"/>
              <a:t>term state (in general),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May </a:t>
            </a:r>
            <a:r>
              <a:rPr lang="en-US" dirty="0" smtClean="0"/>
              <a:t>implement some logic, especially for fast response time (but untrusted),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Communicate </a:t>
            </a:r>
            <a:r>
              <a:rPr lang="en-US" dirty="0" smtClean="0"/>
              <a:t>with the web server using HTTP(S),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Executing </a:t>
            </a:r>
            <a:r>
              <a:rPr lang="en-US" dirty="0" smtClean="0"/>
              <a:t>HTML, CSS and JavaScript code.</a:t>
            </a:r>
          </a:p>
        </p:txBody>
      </p:sp>
    </p:spTree>
    <p:extLst>
      <p:ext uri="{BB962C8B-B14F-4D97-AF65-F5344CB8AC3E}">
        <p14:creationId xmlns:p14="http://schemas.microsoft.com/office/powerpoint/2010/main" val="249749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Web browser </a:t>
            </a:r>
            <a:endParaRPr lang="en-MY" dirty="0"/>
          </a:p>
        </p:txBody>
      </p:sp>
      <p:sp>
        <p:nvSpPr>
          <p:cNvPr id="43011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dirty="0" smtClean="0"/>
              <a:t>Main task :</a:t>
            </a:r>
            <a:endParaRPr lang="en-MY" dirty="0" smtClean="0"/>
          </a:p>
          <a:p>
            <a:r>
              <a:rPr lang="en-MY" dirty="0" smtClean="0"/>
              <a:t>Generate and submit web requests to web servers</a:t>
            </a:r>
          </a:p>
          <a:p>
            <a:endParaRPr lang="en-MY" dirty="0" smtClean="0"/>
          </a:p>
          <a:p>
            <a:r>
              <a:rPr lang="en-MY" dirty="0" smtClean="0"/>
              <a:t>Accept </a:t>
            </a:r>
            <a:r>
              <a:rPr lang="en-MY" dirty="0" smtClean="0"/>
              <a:t>responses from web servers and produce visual presentations out of it</a:t>
            </a:r>
          </a:p>
          <a:p>
            <a:endParaRPr lang="en-MY" dirty="0" smtClean="0"/>
          </a:p>
          <a:p>
            <a:r>
              <a:rPr lang="en-MY" dirty="0" smtClean="0"/>
              <a:t>Render </a:t>
            </a:r>
            <a:r>
              <a:rPr lang="en-MY" dirty="0" smtClean="0"/>
              <a:t>the results</a:t>
            </a:r>
          </a:p>
        </p:txBody>
      </p:sp>
    </p:spTree>
    <p:extLst>
      <p:ext uri="{BB962C8B-B14F-4D97-AF65-F5344CB8AC3E}">
        <p14:creationId xmlns:p14="http://schemas.microsoft.com/office/powerpoint/2010/main" val="224853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smtClean="0"/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3" t="10417" r="18594" b="14584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7350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7B9899"/>
                </a:solidFill>
              </a:rPr>
              <a:t>Web </a:t>
            </a:r>
            <a:r>
              <a:rPr lang="en-US" b="1" smtClean="0">
                <a:solidFill>
                  <a:srgbClr val="7B9899"/>
                </a:solidFill>
              </a:rPr>
              <a:t>server (front-end)</a:t>
            </a:r>
            <a:endParaRPr lang="en-US" dirty="0" smtClean="0">
              <a:solidFill>
                <a:srgbClr val="7B9899"/>
              </a:solidFill>
            </a:endParaRPr>
          </a:p>
        </p:txBody>
      </p:sp>
      <p:sp>
        <p:nvSpPr>
          <p:cNvPr id="48131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Answers to HTTP(S) requests from the web clients,</a:t>
            </a:r>
          </a:p>
          <a:p>
            <a:pPr eaLnBrk="1" hangingPunct="1"/>
            <a:endParaRPr lang="en-US" dirty="0" smtClean="0"/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Reads </a:t>
            </a:r>
            <a:r>
              <a:rPr lang="en-US" dirty="0" smtClean="0"/>
              <a:t>and writes data in a persistent data store,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Performs </a:t>
            </a:r>
            <a:r>
              <a:rPr lang="en-US" dirty="0" smtClean="0"/>
              <a:t>most of the business logic,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Consists </a:t>
            </a:r>
            <a:r>
              <a:rPr lang="en-US" dirty="0" smtClean="0"/>
              <a:t>in a general of a server/container(Apache, Tomcat) and a framework (PHP, Java Servlets, etc.) running business logic.</a:t>
            </a:r>
          </a:p>
        </p:txBody>
      </p:sp>
    </p:spTree>
    <p:extLst>
      <p:ext uri="{BB962C8B-B14F-4D97-AF65-F5344CB8AC3E}">
        <p14:creationId xmlns:p14="http://schemas.microsoft.com/office/powerpoint/2010/main" val="136028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41</TotalTime>
  <Words>278</Words>
  <Application>Microsoft Office PowerPoint</Application>
  <PresentationFormat>On-screen Show (4:3)</PresentationFormat>
  <Paragraphs>48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 browser</vt:lpstr>
      <vt:lpstr>Web browser </vt:lpstr>
      <vt:lpstr>PowerPoint Presentation</vt:lpstr>
      <vt:lpstr>Web server (front-end)</vt:lpstr>
      <vt:lpstr>Data store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</dc:creator>
  <cp:lastModifiedBy>SangeetaPC</cp:lastModifiedBy>
  <cp:revision>13</cp:revision>
  <dcterms:created xsi:type="dcterms:W3CDTF">2006-08-16T00:00:00Z</dcterms:created>
  <dcterms:modified xsi:type="dcterms:W3CDTF">2018-08-01T06:10:37Z</dcterms:modified>
</cp:coreProperties>
</file>