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02" r:id="rId2"/>
    <p:sldId id="303" r:id="rId3"/>
    <p:sldId id="304" r:id="rId4"/>
    <p:sldId id="305" r:id="rId5"/>
    <p:sldId id="306" r:id="rId6"/>
    <p:sldId id="308" r:id="rId7"/>
    <p:sldId id="309" r:id="rId8"/>
    <p:sldId id="310" r:id="rId9"/>
    <p:sldId id="311" r:id="rId10"/>
    <p:sldId id="331" r:id="rId11"/>
    <p:sldId id="328" r:id="rId12"/>
    <p:sldId id="342" r:id="rId13"/>
    <p:sldId id="329" r:id="rId14"/>
    <p:sldId id="330" r:id="rId15"/>
    <p:sldId id="257" r:id="rId16"/>
    <p:sldId id="312" r:id="rId17"/>
    <p:sldId id="313" r:id="rId18"/>
    <p:sldId id="314" r:id="rId19"/>
    <p:sldId id="323" r:id="rId20"/>
    <p:sldId id="325" r:id="rId21"/>
    <p:sldId id="326" r:id="rId22"/>
    <p:sldId id="327" r:id="rId23"/>
    <p:sldId id="273" r:id="rId24"/>
    <p:sldId id="332" r:id="rId25"/>
    <p:sldId id="333" r:id="rId26"/>
    <p:sldId id="334" r:id="rId27"/>
    <p:sldId id="335" r:id="rId28"/>
    <p:sldId id="336" r:id="rId29"/>
    <p:sldId id="337" r:id="rId30"/>
    <p:sldId id="338" r:id="rId31"/>
    <p:sldId id="339" r:id="rId32"/>
    <p:sldId id="340" r:id="rId33"/>
    <p:sldId id="34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94451" autoAdjust="0"/>
  </p:normalViewPr>
  <p:slideViewPr>
    <p:cSldViewPr>
      <p:cViewPr varScale="1">
        <p:scale>
          <a:sx n="83" d="100"/>
          <a:sy n="83" d="100"/>
        </p:scale>
        <p:origin x="-87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33F613-2D1F-4568-B945-E7808814154D}" type="datetimeFigureOut">
              <a:rPr lang="en-US" smtClean="0"/>
              <a:pPr/>
              <a:t>10/12/2018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22784-501A-47D1-9410-FD29D3CED271}" type="slidenum">
              <a:rPr lang="en-US" smtClean="0"/>
              <a:pPr/>
              <a:t>‹#›</a:t>
            </a:fld>
            <a:endParaRPr lang="en-US"/>
          </a:p>
        </p:txBody>
      </p:sp>
    </p:spTree>
    <p:extLst>
      <p:ext uri="{BB962C8B-B14F-4D97-AF65-F5344CB8AC3E}">
        <p14:creationId xmlns:p14="http://schemas.microsoft.com/office/powerpoint/2010/main" val="135247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37D0BE91-9E7F-4245-A90C-54BA6737A4B9}" type="slidenum">
              <a:rPr lang="en-US" altLang="en-US" smtClean="0">
                <a:solidFill>
                  <a:srgbClr val="000000"/>
                </a:solidFill>
              </a:rPr>
              <a:pPr/>
              <a:t>5</a:t>
            </a:fld>
            <a:endParaRPr lang="en-US" altLang="en-US" smtClean="0">
              <a:solidFill>
                <a:srgbClr val="000000"/>
              </a:solidFill>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spcAft>
                <a:spcPct val="2000"/>
              </a:spcAft>
              <a:tabLst/>
            </a:pPr>
            <a:r>
              <a:rPr lang="en-US">
                <a:latin typeface="Helvetica" charset="0"/>
              </a:rPr>
              <a:t>CLOSE Statement</a:t>
            </a:r>
          </a:p>
          <a:p>
            <a:pPr lvl="1">
              <a:tabLst/>
            </a:pPr>
            <a:r>
              <a:rPr lang="en-US"/>
              <a:t>The </a:t>
            </a:r>
            <a:r>
              <a:rPr lang="en-US">
                <a:solidFill>
                  <a:srgbClr val="FC0128"/>
                </a:solidFill>
              </a:rPr>
              <a:t>CLOSE </a:t>
            </a:r>
            <a:r>
              <a:rPr lang="en-US"/>
              <a:t>statement disables the cursor, and the active set becomes undefined. Close the cursor after completing the processing of the SELECT statement. This step allows the cursor to be reopened, if required. Therefore, you can establish an active set several times.</a:t>
            </a:r>
          </a:p>
          <a:p>
            <a:pPr lvl="1">
              <a:tabLst/>
            </a:pPr>
            <a:r>
              <a:rPr lang="en-US"/>
              <a:t>In the syntax:</a:t>
            </a:r>
          </a:p>
          <a:p>
            <a:pPr>
              <a:spcAft>
                <a:spcPct val="2000"/>
              </a:spcAft>
              <a:tabLst/>
            </a:pPr>
            <a:r>
              <a:rPr lang="en-US" b="0">
                <a:latin typeface="Times" charset="0"/>
              </a:rPr>
              <a:t>	</a:t>
            </a:r>
            <a:r>
              <a:rPr lang="en-US" b="0" i="1">
                <a:latin typeface="Times" charset="0"/>
              </a:rPr>
              <a:t>cursor_name		</a:t>
            </a:r>
            <a:r>
              <a:rPr lang="en-US" b="0">
                <a:latin typeface="Times" charset="0"/>
              </a:rPr>
              <a:t>is the name of the previously declared cursor.</a:t>
            </a:r>
          </a:p>
          <a:p>
            <a:pPr lvl="1">
              <a:tabLst/>
            </a:pPr>
            <a:r>
              <a:rPr lang="en-US"/>
              <a:t>Do not attempt to fetch data from a cursor once it has been closed, or the INVALID_CURSOR exception will be raised.</a:t>
            </a:r>
          </a:p>
          <a:p>
            <a:pPr lvl="1">
              <a:tabLst/>
            </a:pPr>
            <a:r>
              <a:rPr lang="en-US" b="1"/>
              <a:t>Note:</a:t>
            </a:r>
            <a:r>
              <a:rPr lang="en-US">
                <a:latin typeface="Times" charset="0"/>
              </a:rPr>
              <a:t> The CLOSE statement releases the context area.</a:t>
            </a:r>
            <a:br>
              <a:rPr lang="en-US">
                <a:latin typeface="Times" charset="0"/>
              </a:rPr>
            </a:br>
            <a:r>
              <a:rPr lang="en-US">
                <a:latin typeface="Times" charset="0"/>
              </a:rPr>
              <a:t>Although it is possible to terminate the PL/SQL block without closing cursors, you should get </a:t>
            </a:r>
            <a:br>
              <a:rPr lang="en-US">
                <a:latin typeface="Times" charset="0"/>
              </a:rPr>
            </a:br>
            <a:r>
              <a:rPr lang="en-US">
                <a:latin typeface="Times" charset="0"/>
              </a:rPr>
              <a:t>into the habit of closing any cursor that you declare explicitly in order to free up resources. </a:t>
            </a:r>
            <a:br>
              <a:rPr lang="en-US">
                <a:latin typeface="Times" charset="0"/>
              </a:rPr>
            </a:br>
            <a:r>
              <a:rPr lang="en-US">
                <a:latin typeface="Times" charset="0"/>
              </a:rPr>
              <a:t>There is a maximum limit to the number of open cursors per user, which is determined by the OPEN_CURSORS parameter in the database parameter field. OPEN_CURSORS = 50 by default.	</a:t>
            </a:r>
          </a:p>
          <a:p>
            <a:pPr>
              <a:tabLst/>
            </a:pPr>
            <a:endParaRPr lang="en-US" b="0">
              <a:latin typeface="Times" charset="0"/>
            </a:endParaRPr>
          </a:p>
        </p:txBody>
      </p:sp>
      <p:sp>
        <p:nvSpPr>
          <p:cNvPr id="28675" name="Rectangle 3"/>
          <p:cNvSpPr>
            <a:spLocks noGrp="1" noRot="1" noChangeAspect="1" noChangeArrowheads="1" noTextEdit="1"/>
          </p:cNvSpPr>
          <p:nvPr>
            <p:ph type="sldImg"/>
          </p:nvPr>
        </p:nvSpPr>
        <p:spPr>
          <a:xfrm>
            <a:off x="485775" y="157163"/>
            <a:ext cx="5881688" cy="4410075"/>
          </a:xfrm>
          <a:ln cap="flat"/>
        </p:spPr>
      </p:sp>
      <p:sp>
        <p:nvSpPr>
          <p:cNvPr id="28676" name="Rectangle 4"/>
          <p:cNvSpPr>
            <a:spLocks noChangeArrowheads="1"/>
          </p:cNvSpPr>
          <p:nvPr/>
        </p:nvSpPr>
        <p:spPr bwMode="auto">
          <a:xfrm>
            <a:off x="621132" y="7304069"/>
            <a:ext cx="5588591" cy="1269028"/>
          </a:xfrm>
          <a:prstGeom prst="rect">
            <a:avLst/>
          </a:prstGeom>
          <a:noFill/>
          <a:ln w="12700">
            <a:solidFill>
              <a:schemeClr val="tx1"/>
            </a:solidFill>
            <a:miter lim="800000"/>
            <a:headEnd/>
            <a:tailEnd/>
          </a:ln>
          <a:effectLst/>
        </p:spPr>
        <p:txBody>
          <a:bodyPr wrap="none" lIns="95574" tIns="49380" rIns="95574" bIns="49380"/>
          <a:lstStyle/>
          <a:p>
            <a:pPr defTabSz="885651">
              <a:lnSpc>
                <a:spcPct val="85000"/>
              </a:lnSpc>
              <a:spcBef>
                <a:spcPct val="20000"/>
              </a:spcBef>
            </a:pPr>
            <a:r>
              <a:rPr lang="en-US" sz="1100" dirty="0">
                <a:latin typeface="Courier New" pitchFamily="49" charset="0"/>
              </a:rPr>
              <a:t>...</a:t>
            </a:r>
          </a:p>
          <a:p>
            <a:pPr defTabSz="885651">
              <a:lnSpc>
                <a:spcPct val="85000"/>
              </a:lnSpc>
              <a:spcBef>
                <a:spcPct val="20000"/>
              </a:spcBef>
            </a:pPr>
            <a:r>
              <a:rPr lang="en-US" sz="1100" dirty="0">
                <a:latin typeface="Courier New" pitchFamily="49" charset="0"/>
              </a:rPr>
              <a:t>  FOR </a:t>
            </a:r>
            <a:r>
              <a:rPr lang="en-US" sz="1100" dirty="0" err="1">
                <a:latin typeface="Courier New" pitchFamily="49" charset="0"/>
              </a:rPr>
              <a:t>i</a:t>
            </a:r>
            <a:r>
              <a:rPr lang="en-US" sz="1100" dirty="0">
                <a:latin typeface="Courier New" pitchFamily="49" charset="0"/>
              </a:rPr>
              <a:t> IN 1..10 LOOP</a:t>
            </a:r>
          </a:p>
          <a:p>
            <a:pPr defTabSz="885651">
              <a:lnSpc>
                <a:spcPct val="85000"/>
              </a:lnSpc>
              <a:spcBef>
                <a:spcPct val="20000"/>
              </a:spcBef>
            </a:pPr>
            <a:r>
              <a:rPr lang="en-US" sz="1100" dirty="0">
                <a:latin typeface="Courier New" pitchFamily="49" charset="0"/>
              </a:rPr>
              <a:t>    FETCH </a:t>
            </a:r>
            <a:r>
              <a:rPr lang="en-US" sz="1100" dirty="0" err="1">
                <a:latin typeface="Courier New" pitchFamily="49" charset="0"/>
              </a:rPr>
              <a:t>emp_cursor</a:t>
            </a:r>
            <a:r>
              <a:rPr lang="en-US" sz="1100" dirty="0">
                <a:latin typeface="Courier New" pitchFamily="49" charset="0"/>
              </a:rPr>
              <a:t> INTO </a:t>
            </a:r>
            <a:r>
              <a:rPr lang="en-US" sz="1100" dirty="0" err="1">
                <a:latin typeface="Courier New" pitchFamily="49" charset="0"/>
              </a:rPr>
              <a:t>v_empno</a:t>
            </a:r>
            <a:r>
              <a:rPr lang="en-US" sz="1100" dirty="0">
                <a:latin typeface="Courier New" pitchFamily="49" charset="0"/>
              </a:rPr>
              <a:t>, </a:t>
            </a:r>
            <a:r>
              <a:rPr lang="en-US" sz="1100" dirty="0" err="1">
                <a:latin typeface="Courier New" pitchFamily="49" charset="0"/>
              </a:rPr>
              <a:t>v_ename</a:t>
            </a:r>
            <a:r>
              <a:rPr lang="en-US" sz="1100" dirty="0">
                <a:latin typeface="Courier New" pitchFamily="49" charset="0"/>
              </a:rPr>
              <a:t>;</a:t>
            </a:r>
          </a:p>
          <a:p>
            <a:pPr defTabSz="885651">
              <a:lnSpc>
                <a:spcPct val="85000"/>
              </a:lnSpc>
              <a:spcBef>
                <a:spcPct val="20000"/>
              </a:spcBef>
            </a:pPr>
            <a:r>
              <a:rPr lang="en-US" sz="1100" dirty="0">
                <a:latin typeface="Courier New" pitchFamily="49" charset="0"/>
              </a:rPr>
              <a:t>    ...</a:t>
            </a:r>
          </a:p>
          <a:p>
            <a:pPr defTabSz="885651">
              <a:lnSpc>
                <a:spcPct val="85000"/>
              </a:lnSpc>
              <a:spcBef>
                <a:spcPct val="20000"/>
              </a:spcBef>
            </a:pPr>
            <a:r>
              <a:rPr lang="en-US" sz="1100" dirty="0">
                <a:latin typeface="Courier New" pitchFamily="49" charset="0"/>
              </a:rPr>
              <a:t>  END LOOP;</a:t>
            </a:r>
          </a:p>
          <a:p>
            <a:pPr defTabSz="885651">
              <a:lnSpc>
                <a:spcPct val="85000"/>
              </a:lnSpc>
              <a:spcBef>
                <a:spcPct val="20000"/>
              </a:spcBef>
            </a:pPr>
            <a:r>
              <a:rPr lang="en-US" sz="1100" dirty="0">
                <a:latin typeface="Courier New" pitchFamily="49" charset="0"/>
              </a:rPr>
              <a:t>  CLOSE </a:t>
            </a:r>
            <a:r>
              <a:rPr lang="en-US" sz="1100" dirty="0" err="1">
                <a:latin typeface="Courier New" pitchFamily="49" charset="0"/>
              </a:rPr>
              <a:t>emp_cursor</a:t>
            </a:r>
            <a:r>
              <a:rPr lang="en-US" sz="1100" dirty="0">
                <a:latin typeface="Courier New" pitchFamily="49" charset="0"/>
              </a:rPr>
              <a:t>;</a:t>
            </a:r>
          </a:p>
          <a:p>
            <a:pPr defTabSz="885651">
              <a:lnSpc>
                <a:spcPct val="85000"/>
              </a:lnSpc>
              <a:spcBef>
                <a:spcPct val="20000"/>
              </a:spcBef>
            </a:pPr>
            <a:r>
              <a:rPr lang="en-US" sz="1100" dirty="0">
                <a:latin typeface="Courier New" pitchFamily="49" charset="0"/>
              </a:rPr>
              <a:t>END;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r>
              <a:rPr lang="en-US" dirty="0"/>
              <a:t>Explicit Cursors (continued)</a:t>
            </a:r>
          </a:p>
          <a:p>
            <a:pPr lvl="1"/>
            <a:r>
              <a:rPr lang="en-US" dirty="0"/>
              <a:t>Now that you have a conceptual understanding of cursors, review the steps to use them. The syntax for each step can be found on the following pages.</a:t>
            </a:r>
          </a:p>
          <a:p>
            <a:pPr lvl="1"/>
            <a:r>
              <a:rPr lang="en-US" b="1" dirty="0"/>
              <a:t>Controlling Explicit Cursors Using Four Commands</a:t>
            </a:r>
            <a:endParaRPr lang="en-US" dirty="0"/>
          </a:p>
          <a:p>
            <a:pPr lvl="2">
              <a:buFontTx/>
              <a:buNone/>
            </a:pPr>
            <a:r>
              <a:rPr lang="en-US" dirty="0"/>
              <a:t>1. 		Declare the cursor by naming it and defining the structure of the query to be performed </a:t>
            </a:r>
            <a:br>
              <a:rPr lang="en-US" dirty="0"/>
            </a:br>
            <a:r>
              <a:rPr lang="en-US" dirty="0"/>
              <a:t>within it.</a:t>
            </a:r>
          </a:p>
          <a:p>
            <a:pPr lvl="2">
              <a:buFontTx/>
              <a:buNone/>
            </a:pPr>
            <a:r>
              <a:rPr lang="en-US" dirty="0"/>
              <a:t>2. 		Open the cursor. </a:t>
            </a:r>
            <a:r>
              <a:rPr lang="en-US" dirty="0">
                <a:latin typeface="Times" charset="0"/>
              </a:rPr>
              <a:t>The OPEN statement executes the query and binds any variables that are referenced. Rows identified by the query are called the </a:t>
            </a:r>
            <a:r>
              <a:rPr lang="en-US" i="1" dirty="0">
                <a:latin typeface="Times" charset="0"/>
              </a:rPr>
              <a:t>active set</a:t>
            </a:r>
            <a:r>
              <a:rPr lang="en-US" dirty="0">
                <a:latin typeface="Times" charset="0"/>
              </a:rPr>
              <a:t> and are now available for fetching.</a:t>
            </a:r>
          </a:p>
          <a:p>
            <a:pPr lvl="2">
              <a:buFontTx/>
              <a:buNone/>
            </a:pPr>
            <a:r>
              <a:rPr lang="en-US" dirty="0"/>
              <a:t>3. 		Fetch data from the cursor. </a:t>
            </a:r>
            <a:r>
              <a:rPr lang="en-US" dirty="0">
                <a:latin typeface="Times" charset="0"/>
              </a:rPr>
              <a:t>The FETCH statement loads the current row from the cursor into variables. Each fetch causes the cursor to move its pointer to the next row in the active set. Therefore, each fetch accesses a different row returned by the query. In the flow diagram shown on the slide, each fetch tests the cursor for any existing rows. If rows are found, the fetch loads the current row into variables; otherwise, it closes the cursor.</a:t>
            </a:r>
          </a:p>
          <a:p>
            <a:pPr lvl="2">
              <a:buFontTx/>
              <a:buNone/>
            </a:pPr>
            <a:r>
              <a:rPr lang="en-US" dirty="0"/>
              <a:t>4. 		Close the cursor. </a:t>
            </a:r>
            <a:r>
              <a:rPr lang="en-US" dirty="0">
                <a:latin typeface="Times" charset="0"/>
              </a:rPr>
              <a:t>The CLOSE statement releases the active set of rows. It is now possible to reopen the cursor to establish a fresh active set.</a:t>
            </a:r>
          </a:p>
          <a:p>
            <a:pPr lvl="1"/>
            <a:r>
              <a:rPr lang="en-US" dirty="0"/>
              <a:t/>
            </a:r>
            <a:br>
              <a:rPr lang="en-US" dirty="0"/>
            </a:br>
            <a:r>
              <a:rPr lang="en-US" dirty="0"/>
              <a:t/>
            </a:r>
            <a:br>
              <a:rPr lang="en-US" dirty="0"/>
            </a:br>
            <a:endParaRPr lang="en-US" b="1" dirty="0"/>
          </a:p>
          <a:p>
            <a:pPr>
              <a:spcAft>
                <a:spcPct val="48000"/>
              </a:spcAft>
            </a:pPr>
            <a:endParaRPr lang="en-US" dirty="0">
              <a:latin typeface="Times New Roman" pitchFamily="18" charset="0"/>
            </a:endParaRPr>
          </a:p>
        </p:txBody>
      </p:sp>
      <p:sp>
        <p:nvSpPr>
          <p:cNvPr id="14339" name="Rectangle 3"/>
          <p:cNvSpPr>
            <a:spLocks noGrp="1" noRot="1" noChangeAspect="1" noChangeArrowheads="1" noTextEdit="1"/>
          </p:cNvSpPr>
          <p:nvPr>
            <p:ph type="sldImg"/>
          </p:nvPr>
        </p:nvSpPr>
        <p:spPr>
          <a:xfrm>
            <a:off x="484188" y="155575"/>
            <a:ext cx="5883275" cy="4411663"/>
          </a:xfrm>
          <a:ln cap="flat"/>
        </p:spPr>
      </p:sp>
      <p:grpSp>
        <p:nvGrpSpPr>
          <p:cNvPr id="2" name="Group 6"/>
          <p:cNvGrpSpPr>
            <a:grpSpLocks/>
          </p:cNvGrpSpPr>
          <p:nvPr/>
        </p:nvGrpSpPr>
        <p:grpSpPr bwMode="auto">
          <a:xfrm>
            <a:off x="190013" y="5454595"/>
            <a:ext cx="284220" cy="291018"/>
            <a:chOff x="119" y="3430"/>
            <a:chExt cx="178" cy="183"/>
          </a:xfrm>
        </p:grpSpPr>
        <p:sp>
          <p:nvSpPr>
            <p:cNvPr id="14340" name="Freeform 4"/>
            <p:cNvSpPr>
              <a:spLocks/>
            </p:cNvSpPr>
            <p:nvPr/>
          </p:nvSpPr>
          <p:spPr bwMode="auto">
            <a:xfrm>
              <a:off x="119" y="3430"/>
              <a:ext cx="178" cy="183"/>
            </a:xfrm>
            <a:custGeom>
              <a:avLst/>
              <a:gdLst/>
              <a:ahLst/>
              <a:cxnLst>
                <a:cxn ang="0">
                  <a:pos x="177" y="182"/>
                </a:cxn>
                <a:cxn ang="0">
                  <a:pos x="177" y="0"/>
                </a:cxn>
                <a:cxn ang="0">
                  <a:pos x="0" y="0"/>
                </a:cxn>
                <a:cxn ang="0">
                  <a:pos x="0" y="182"/>
                </a:cxn>
                <a:cxn ang="0">
                  <a:pos x="177" y="182"/>
                </a:cxn>
              </a:cxnLst>
              <a:rect l="0" t="0" r="r" b="b"/>
              <a:pathLst>
                <a:path w="178" h="183">
                  <a:moveTo>
                    <a:pt x="177" y="182"/>
                  </a:moveTo>
                  <a:lnTo>
                    <a:pt x="177" y="0"/>
                  </a:lnTo>
                  <a:lnTo>
                    <a:pt x="0" y="0"/>
                  </a:lnTo>
                  <a:lnTo>
                    <a:pt x="0" y="182"/>
                  </a:lnTo>
                  <a:lnTo>
                    <a:pt x="177" y="182"/>
                  </a:lnTo>
                </a:path>
              </a:pathLst>
            </a:custGeom>
            <a:solidFill>
              <a:srgbClr val="000000"/>
            </a:solidFill>
            <a:ln w="9525" cap="rnd">
              <a:noFill/>
              <a:round/>
              <a:headEnd/>
              <a:tailEnd/>
            </a:ln>
            <a:effectLst/>
          </p:spPr>
          <p:txBody>
            <a:bodyPr/>
            <a:lstStyle/>
            <a:p>
              <a:endParaRPr lang="en-US"/>
            </a:p>
          </p:txBody>
        </p:sp>
        <p:sp>
          <p:nvSpPr>
            <p:cNvPr id="14341" name="Freeform 5"/>
            <p:cNvSpPr>
              <a:spLocks/>
            </p:cNvSpPr>
            <p:nvPr/>
          </p:nvSpPr>
          <p:spPr bwMode="auto">
            <a:xfrm>
              <a:off x="147" y="3448"/>
              <a:ext cx="129" cy="142"/>
            </a:xfrm>
            <a:custGeom>
              <a:avLst/>
              <a:gdLst/>
              <a:ahLst/>
              <a:cxnLst>
                <a:cxn ang="0">
                  <a:pos x="0" y="141"/>
                </a:cxn>
                <a:cxn ang="0">
                  <a:pos x="128" y="141"/>
                </a:cxn>
                <a:cxn ang="0">
                  <a:pos x="128" y="0"/>
                </a:cxn>
                <a:cxn ang="0">
                  <a:pos x="96" y="0"/>
                </a:cxn>
                <a:cxn ang="0">
                  <a:pos x="96" y="34"/>
                </a:cxn>
                <a:cxn ang="0">
                  <a:pos x="65" y="34"/>
                </a:cxn>
                <a:cxn ang="0">
                  <a:pos x="65" y="71"/>
                </a:cxn>
                <a:cxn ang="0">
                  <a:pos x="34" y="71"/>
                </a:cxn>
                <a:cxn ang="0">
                  <a:pos x="34" y="102"/>
                </a:cxn>
                <a:cxn ang="0">
                  <a:pos x="0" y="102"/>
                </a:cxn>
                <a:cxn ang="0">
                  <a:pos x="0" y="141"/>
                </a:cxn>
              </a:cxnLst>
              <a:rect l="0" t="0" r="r" b="b"/>
              <a:pathLst>
                <a:path w="129" h="142">
                  <a:moveTo>
                    <a:pt x="0" y="141"/>
                  </a:moveTo>
                  <a:lnTo>
                    <a:pt x="128" y="141"/>
                  </a:lnTo>
                  <a:lnTo>
                    <a:pt x="128" y="0"/>
                  </a:lnTo>
                  <a:lnTo>
                    <a:pt x="96" y="0"/>
                  </a:lnTo>
                  <a:lnTo>
                    <a:pt x="96" y="34"/>
                  </a:lnTo>
                  <a:lnTo>
                    <a:pt x="65" y="34"/>
                  </a:lnTo>
                  <a:lnTo>
                    <a:pt x="65" y="71"/>
                  </a:lnTo>
                  <a:lnTo>
                    <a:pt x="34" y="71"/>
                  </a:lnTo>
                  <a:lnTo>
                    <a:pt x="34" y="102"/>
                  </a:lnTo>
                  <a:lnTo>
                    <a:pt x="0" y="102"/>
                  </a:lnTo>
                  <a:lnTo>
                    <a:pt x="0" y="141"/>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answer is 7,</a:t>
            </a:r>
            <a:r>
              <a:rPr lang="en-US" baseline="0" dirty="0" smtClean="0"/>
              <a:t> because the statement will execute 5 times. There are 4 rows, hence, 4 update statement hence the value of a1 will become 6.</a:t>
            </a:r>
          </a:p>
          <a:p>
            <a:r>
              <a:rPr lang="en-US" baseline="0" dirty="0" smtClean="0"/>
              <a:t>The loop will execute one more </a:t>
            </a:r>
            <a:r>
              <a:rPr lang="en-US" baseline="0" dirty="0" err="1" smtClean="0"/>
              <a:t>time..and</a:t>
            </a:r>
            <a:r>
              <a:rPr lang="en-US" baseline="0" dirty="0" smtClean="0"/>
              <a:t> hence the value will become 7</a:t>
            </a:r>
            <a:endParaRPr lang="en-US" dirty="0"/>
          </a:p>
        </p:txBody>
      </p:sp>
      <p:sp>
        <p:nvSpPr>
          <p:cNvPr id="4" name="Slide Number Placeholder 3"/>
          <p:cNvSpPr>
            <a:spLocks noGrp="1"/>
          </p:cNvSpPr>
          <p:nvPr>
            <p:ph type="sldNum" sz="quarter" idx="10"/>
          </p:nvPr>
        </p:nvSpPr>
        <p:spPr/>
        <p:txBody>
          <a:bodyPr/>
          <a:lstStyle/>
          <a:p>
            <a:fld id="{51B22784-501A-47D1-9410-FD29D3CED271}" type="slidenum">
              <a:rPr lang="en-US" smtClean="0"/>
              <a:pPr/>
              <a:t>14</a:t>
            </a:fld>
            <a:endParaRPr lang="en-US"/>
          </a:p>
        </p:txBody>
      </p:sp>
    </p:spTree>
    <p:extLst>
      <p:ext uri="{BB962C8B-B14F-4D97-AF65-F5344CB8AC3E}">
        <p14:creationId xmlns:p14="http://schemas.microsoft.com/office/powerpoint/2010/main" val="412408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1731759-AB97-4C26-9359-50EAEBF12CAA}" type="datetimeFigureOut">
              <a:rPr lang="en-US" smtClean="0"/>
              <a:pPr/>
              <a:t>10/12/2018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EAEC84E-E1C1-4AA5-A14C-05A50FFAD4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731759-AB97-4C26-9359-50EAEBF12CAA}"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EC84E-E1C1-4AA5-A14C-05A50FFAD4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731759-AB97-4C26-9359-50EAEBF12CAA}"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EC84E-E1C1-4AA5-A14C-05A50FFAD4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1731759-AB97-4C26-9359-50EAEBF12CAA}" type="datetimeFigureOut">
              <a:rPr lang="en-US" smtClean="0"/>
              <a:pPr/>
              <a:t>10/12/2018</a:t>
            </a:fld>
            <a:endParaRPr lang="en-US"/>
          </a:p>
        </p:txBody>
      </p:sp>
      <p:sp>
        <p:nvSpPr>
          <p:cNvPr id="9" name="Slide Number Placeholder 8"/>
          <p:cNvSpPr>
            <a:spLocks noGrp="1"/>
          </p:cNvSpPr>
          <p:nvPr>
            <p:ph type="sldNum" sz="quarter" idx="15"/>
          </p:nvPr>
        </p:nvSpPr>
        <p:spPr/>
        <p:txBody>
          <a:bodyPr rtlCol="0"/>
          <a:lstStyle/>
          <a:p>
            <a:fld id="{5EAEC84E-E1C1-4AA5-A14C-05A50FFAD4A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1731759-AB97-4C26-9359-50EAEBF12CAA}" type="datetimeFigureOut">
              <a:rPr lang="en-US" smtClean="0"/>
              <a:pPr/>
              <a:t>10/12/2018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EAEC84E-E1C1-4AA5-A14C-05A50FFAD4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1731759-AB97-4C26-9359-50EAEBF12CAA}"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EC84E-E1C1-4AA5-A14C-05A50FFAD4A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1731759-AB97-4C26-9359-50EAEBF12CAA}" type="datetimeFigureOut">
              <a:rPr lang="en-US" smtClean="0"/>
              <a:pPr/>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EC84E-E1C1-4AA5-A14C-05A50FFAD4A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1731759-AB97-4C26-9359-50EAEBF12CAA}" type="datetimeFigureOut">
              <a:rPr lang="en-US" smtClean="0"/>
              <a:pPr/>
              <a:t>10/12/2018</a:t>
            </a:fld>
            <a:endParaRPr lang="en-US"/>
          </a:p>
        </p:txBody>
      </p:sp>
      <p:sp>
        <p:nvSpPr>
          <p:cNvPr id="7" name="Slide Number Placeholder 6"/>
          <p:cNvSpPr>
            <a:spLocks noGrp="1"/>
          </p:cNvSpPr>
          <p:nvPr>
            <p:ph type="sldNum" sz="quarter" idx="11"/>
          </p:nvPr>
        </p:nvSpPr>
        <p:spPr/>
        <p:txBody>
          <a:bodyPr rtlCol="0"/>
          <a:lstStyle/>
          <a:p>
            <a:fld id="{5EAEC84E-E1C1-4AA5-A14C-05A50FFAD4A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31759-AB97-4C26-9359-50EAEBF12CAA}" type="datetimeFigureOut">
              <a:rPr lang="en-US" smtClean="0"/>
              <a:pPr/>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EC84E-E1C1-4AA5-A14C-05A50FFAD4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1731759-AB97-4C26-9359-50EAEBF12CAA}" type="datetimeFigureOut">
              <a:rPr lang="en-US" smtClean="0"/>
              <a:pPr/>
              <a:t>10/12/2018</a:t>
            </a:fld>
            <a:endParaRPr lang="en-US"/>
          </a:p>
        </p:txBody>
      </p:sp>
      <p:sp>
        <p:nvSpPr>
          <p:cNvPr id="22" name="Slide Number Placeholder 21"/>
          <p:cNvSpPr>
            <a:spLocks noGrp="1"/>
          </p:cNvSpPr>
          <p:nvPr>
            <p:ph type="sldNum" sz="quarter" idx="15"/>
          </p:nvPr>
        </p:nvSpPr>
        <p:spPr/>
        <p:txBody>
          <a:bodyPr rtlCol="0"/>
          <a:lstStyle/>
          <a:p>
            <a:fld id="{5EAEC84E-E1C1-4AA5-A14C-05A50FFAD4A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1731759-AB97-4C26-9359-50EAEBF12CAA}" type="datetimeFigureOut">
              <a:rPr lang="en-US" smtClean="0"/>
              <a:pPr/>
              <a:t>10/12/2018</a:t>
            </a:fld>
            <a:endParaRPr lang="en-US"/>
          </a:p>
        </p:txBody>
      </p:sp>
      <p:sp>
        <p:nvSpPr>
          <p:cNvPr id="18" name="Slide Number Placeholder 17"/>
          <p:cNvSpPr>
            <a:spLocks noGrp="1"/>
          </p:cNvSpPr>
          <p:nvPr>
            <p:ph type="sldNum" sz="quarter" idx="11"/>
          </p:nvPr>
        </p:nvSpPr>
        <p:spPr/>
        <p:txBody>
          <a:bodyPr rtlCol="0"/>
          <a:lstStyle/>
          <a:p>
            <a:fld id="{5EAEC84E-E1C1-4AA5-A14C-05A50FFAD4A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1731759-AB97-4C26-9359-50EAEBF12CAA}" type="datetimeFigureOut">
              <a:rPr lang="en-US" smtClean="0"/>
              <a:pPr/>
              <a:t>10/12/2018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EAEC84E-E1C1-4AA5-A14C-05A50FFAD4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Cursors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dirty="0" smtClean="0">
                <a:effectLst>
                  <a:outerShdw blurRad="38100" dist="38100" dir="2700000" algn="tl">
                    <a:srgbClr val="000000"/>
                  </a:outerShdw>
                </a:effectLst>
              </a:rPr>
              <a:t>Controlling </a:t>
            </a:r>
            <a:r>
              <a:rPr lang="en-US" dirty="0">
                <a:effectLst>
                  <a:outerShdw blurRad="38100" dist="38100" dir="2700000" algn="tl">
                    <a:srgbClr val="000000"/>
                  </a:outerShdw>
                </a:effectLst>
              </a:rPr>
              <a:t>Cursors</a:t>
            </a:r>
          </a:p>
        </p:txBody>
      </p:sp>
      <p:sp>
        <p:nvSpPr>
          <p:cNvPr id="13315" name="Rectangle 3"/>
          <p:cNvSpPr>
            <a:spLocks noChangeArrowheads="1"/>
          </p:cNvSpPr>
          <p:nvPr/>
        </p:nvSpPr>
        <p:spPr bwMode="auto">
          <a:xfrm>
            <a:off x="365125" y="3662363"/>
            <a:ext cx="1541463" cy="920750"/>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pPr>
            <a:r>
              <a:rPr lang="en-US" sz="2000" dirty="0">
                <a:latin typeface="Arial" pitchFamily="34" charset="0"/>
              </a:rPr>
              <a:t>Create a named SQL area</a:t>
            </a:r>
          </a:p>
        </p:txBody>
      </p:sp>
      <p:sp>
        <p:nvSpPr>
          <p:cNvPr id="13316" name="Rectangle 4"/>
          <p:cNvSpPr>
            <a:spLocks noChangeArrowheads="1"/>
          </p:cNvSpPr>
          <p:nvPr/>
        </p:nvSpPr>
        <p:spPr bwMode="blackWhite">
          <a:xfrm>
            <a:off x="425450" y="2387600"/>
            <a:ext cx="1320800" cy="1039813"/>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pPr>
            <a:r>
              <a:rPr lang="en-US" sz="1800" b="1" dirty="0">
                <a:effectLst>
                  <a:outerShdw blurRad="38100" dist="38100" dir="2700000" algn="tl">
                    <a:srgbClr val="000000"/>
                  </a:outerShdw>
                </a:effectLst>
                <a:latin typeface="Arial" pitchFamily="34" charset="0"/>
              </a:rPr>
              <a:t>DECLARE</a:t>
            </a:r>
          </a:p>
        </p:txBody>
      </p:sp>
      <p:sp>
        <p:nvSpPr>
          <p:cNvPr id="13317" name="Rectangle 5"/>
          <p:cNvSpPr>
            <a:spLocks noChangeArrowheads="1"/>
          </p:cNvSpPr>
          <p:nvPr/>
        </p:nvSpPr>
        <p:spPr bwMode="auto">
          <a:xfrm>
            <a:off x="1954213" y="3662363"/>
            <a:ext cx="1739900" cy="727075"/>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pPr>
            <a:r>
              <a:rPr lang="en-US" sz="2000" dirty="0">
                <a:latin typeface="Arial" pitchFamily="34" charset="0"/>
              </a:rPr>
              <a:t>Identify the active set</a:t>
            </a:r>
          </a:p>
        </p:txBody>
      </p:sp>
      <p:grpSp>
        <p:nvGrpSpPr>
          <p:cNvPr id="2" name="Group 8"/>
          <p:cNvGrpSpPr>
            <a:grpSpLocks/>
          </p:cNvGrpSpPr>
          <p:nvPr/>
        </p:nvGrpSpPr>
        <p:grpSpPr bwMode="auto">
          <a:xfrm>
            <a:off x="1746250" y="2387600"/>
            <a:ext cx="1693863" cy="1039813"/>
            <a:chOff x="1100" y="1504"/>
            <a:chExt cx="1067" cy="655"/>
          </a:xfrm>
        </p:grpSpPr>
        <p:sp>
          <p:nvSpPr>
            <p:cNvPr id="13318" name="Rectangle 6"/>
            <p:cNvSpPr>
              <a:spLocks noChangeArrowheads="1"/>
            </p:cNvSpPr>
            <p:nvPr/>
          </p:nvSpPr>
          <p:spPr bwMode="blackWhite">
            <a:xfrm>
              <a:off x="140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pPr>
              <a:r>
                <a:rPr lang="en-US" sz="1800">
                  <a:effectLst>
                    <a:outerShdw blurRad="38100" dist="38100" dir="2700000" algn="tl">
                      <a:srgbClr val="000000"/>
                    </a:outerShdw>
                  </a:effectLst>
                  <a:latin typeface="Arial" pitchFamily="34" charset="0"/>
                </a:rPr>
                <a:t>OPEN</a:t>
              </a:r>
            </a:p>
          </p:txBody>
        </p:sp>
        <p:sp>
          <p:nvSpPr>
            <p:cNvPr id="13319" name="Line 7"/>
            <p:cNvSpPr>
              <a:spLocks noChangeShapeType="1"/>
            </p:cNvSpPr>
            <p:nvPr/>
          </p:nvSpPr>
          <p:spPr bwMode="auto">
            <a:xfrm>
              <a:off x="1100" y="1811"/>
              <a:ext cx="300"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endParaRPr lang="en-US"/>
            </a:p>
          </p:txBody>
        </p:sp>
      </p:grpSp>
      <p:sp>
        <p:nvSpPr>
          <p:cNvPr id="13321" name="Rectangle 9"/>
          <p:cNvSpPr>
            <a:spLocks noChangeArrowheads="1"/>
          </p:cNvSpPr>
          <p:nvPr/>
        </p:nvSpPr>
        <p:spPr bwMode="auto">
          <a:xfrm>
            <a:off x="3683000" y="3662363"/>
            <a:ext cx="1716088" cy="1300162"/>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pPr>
            <a:r>
              <a:rPr lang="en-US" sz="2000" dirty="0">
                <a:latin typeface="Arial" pitchFamily="34" charset="0"/>
              </a:rPr>
              <a:t>Load the current row into variables</a:t>
            </a:r>
          </a:p>
        </p:txBody>
      </p:sp>
      <p:grpSp>
        <p:nvGrpSpPr>
          <p:cNvPr id="3" name="Group 12"/>
          <p:cNvGrpSpPr>
            <a:grpSpLocks/>
          </p:cNvGrpSpPr>
          <p:nvPr/>
        </p:nvGrpSpPr>
        <p:grpSpPr bwMode="auto">
          <a:xfrm>
            <a:off x="3451225" y="2387600"/>
            <a:ext cx="1677988" cy="1039813"/>
            <a:chOff x="2174" y="1504"/>
            <a:chExt cx="1057" cy="655"/>
          </a:xfrm>
        </p:grpSpPr>
        <p:sp>
          <p:nvSpPr>
            <p:cNvPr id="13322" name="Line 10"/>
            <p:cNvSpPr>
              <a:spLocks noChangeShapeType="1"/>
            </p:cNvSpPr>
            <p:nvPr/>
          </p:nvSpPr>
          <p:spPr bwMode="auto">
            <a:xfrm>
              <a:off x="2174" y="1794"/>
              <a:ext cx="286"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endParaRPr lang="en-US"/>
            </a:p>
          </p:txBody>
        </p:sp>
        <p:sp>
          <p:nvSpPr>
            <p:cNvPr id="13323" name="Rectangle 11"/>
            <p:cNvSpPr>
              <a:spLocks noChangeArrowheads="1"/>
            </p:cNvSpPr>
            <p:nvPr/>
          </p:nvSpPr>
          <p:spPr bwMode="blackWhite">
            <a:xfrm>
              <a:off x="2465"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pPr>
              <a:r>
                <a:rPr lang="en-US" sz="1800">
                  <a:effectLst>
                    <a:outerShdw blurRad="38100" dist="38100" dir="2700000" algn="tl">
                      <a:srgbClr val="000000"/>
                    </a:outerShdw>
                  </a:effectLst>
                  <a:latin typeface="Arial" pitchFamily="34" charset="0"/>
                </a:rPr>
                <a:t>FETCH</a:t>
              </a:r>
            </a:p>
          </p:txBody>
        </p:sp>
      </p:grpSp>
      <p:sp>
        <p:nvSpPr>
          <p:cNvPr id="13325" name="Rectangle 13"/>
          <p:cNvSpPr>
            <a:spLocks noChangeArrowheads="1"/>
          </p:cNvSpPr>
          <p:nvPr/>
        </p:nvSpPr>
        <p:spPr bwMode="auto">
          <a:xfrm>
            <a:off x="5526088" y="3662363"/>
            <a:ext cx="1733550" cy="1119187"/>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pPr>
            <a:r>
              <a:rPr lang="en-US" sz="2000" dirty="0">
                <a:latin typeface="Arial" pitchFamily="34" charset="0"/>
              </a:rPr>
              <a:t>Test for existing rows</a:t>
            </a:r>
          </a:p>
        </p:txBody>
      </p:sp>
      <p:grpSp>
        <p:nvGrpSpPr>
          <p:cNvPr id="4" name="Group 17"/>
          <p:cNvGrpSpPr>
            <a:grpSpLocks/>
          </p:cNvGrpSpPr>
          <p:nvPr/>
        </p:nvGrpSpPr>
        <p:grpSpPr bwMode="auto">
          <a:xfrm>
            <a:off x="5132388" y="2373313"/>
            <a:ext cx="1709737" cy="984250"/>
            <a:chOff x="3233" y="1495"/>
            <a:chExt cx="1077" cy="620"/>
          </a:xfrm>
        </p:grpSpPr>
        <p:sp>
          <p:nvSpPr>
            <p:cNvPr id="13326" name="Line 14"/>
            <p:cNvSpPr>
              <a:spLocks noChangeShapeType="1"/>
            </p:cNvSpPr>
            <p:nvPr/>
          </p:nvSpPr>
          <p:spPr bwMode="auto">
            <a:xfrm>
              <a:off x="3233" y="1816"/>
              <a:ext cx="320" cy="2"/>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endParaRPr lang="en-US"/>
            </a:p>
          </p:txBody>
        </p:sp>
        <p:sp>
          <p:nvSpPr>
            <p:cNvPr id="13327" name="Rectangle 15"/>
            <p:cNvSpPr>
              <a:spLocks noChangeArrowheads="1"/>
            </p:cNvSpPr>
            <p:nvPr/>
          </p:nvSpPr>
          <p:spPr bwMode="blackWhite">
            <a:xfrm rot="2700000">
              <a:off x="3656" y="1495"/>
              <a:ext cx="620" cy="620"/>
            </a:xfrm>
            <a:prstGeom prst="rect">
              <a:avLst/>
            </a:prstGeom>
            <a:gradFill rotWithShape="0">
              <a:gsLst>
                <a:gs pos="0">
                  <a:srgbClr val="FF9933"/>
                </a:gs>
                <a:gs pos="100000">
                  <a:srgbClr val="FF9933">
                    <a:gamma/>
                    <a:shade val="69804"/>
                    <a:invGamma/>
                  </a:srgbClr>
                </a:gs>
              </a:gsLst>
              <a:lin ang="5400000" scaled="1"/>
            </a:gradFill>
            <a:ln w="9525">
              <a:noFill/>
              <a:miter lim="800000"/>
              <a:headEnd/>
              <a:tailEnd/>
            </a:ln>
            <a:effectLst>
              <a:outerShdw dist="53882" dir="2700000" algn="ctr" rotWithShape="0">
                <a:srgbClr val="000000">
                  <a:alpha val="50000"/>
                </a:srgbClr>
              </a:outerShdw>
            </a:effectLst>
          </p:spPr>
          <p:txBody>
            <a:bodyPr wrap="none" anchor="ctr"/>
            <a:lstStyle/>
            <a:p>
              <a:endParaRPr lang="en-US"/>
            </a:p>
          </p:txBody>
        </p:sp>
        <p:sp>
          <p:nvSpPr>
            <p:cNvPr id="13328" name="Rectangle 16"/>
            <p:cNvSpPr>
              <a:spLocks noChangeArrowheads="1"/>
            </p:cNvSpPr>
            <p:nvPr/>
          </p:nvSpPr>
          <p:spPr bwMode="auto">
            <a:xfrm>
              <a:off x="3610" y="1710"/>
              <a:ext cx="70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latin typeface="Arial" pitchFamily="34" charset="0"/>
                </a:rPr>
                <a:t>EMPTY?</a:t>
              </a:r>
            </a:p>
          </p:txBody>
        </p:sp>
      </p:grpSp>
      <p:sp>
        <p:nvSpPr>
          <p:cNvPr id="13330" name="Rectangle 18"/>
          <p:cNvSpPr>
            <a:spLocks noChangeArrowheads="1"/>
          </p:cNvSpPr>
          <p:nvPr/>
        </p:nvSpPr>
        <p:spPr bwMode="auto">
          <a:xfrm>
            <a:off x="5526088" y="4667250"/>
            <a:ext cx="1733550" cy="1831975"/>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pPr>
            <a:r>
              <a:rPr lang="en-US" sz="2000" dirty="0">
                <a:latin typeface="Arial" pitchFamily="34" charset="0"/>
              </a:rPr>
              <a:t>Return to FETCH if rows found</a:t>
            </a:r>
          </a:p>
        </p:txBody>
      </p:sp>
      <p:sp>
        <p:nvSpPr>
          <p:cNvPr id="13331" name="Rectangle 19"/>
          <p:cNvSpPr>
            <a:spLocks noChangeArrowheads="1"/>
          </p:cNvSpPr>
          <p:nvPr/>
        </p:nvSpPr>
        <p:spPr bwMode="auto">
          <a:xfrm>
            <a:off x="6272213" y="1727200"/>
            <a:ext cx="488950" cy="36671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b="1" dirty="0">
                <a:effectLst>
                  <a:outerShdw blurRad="38100" dist="38100" dir="2700000" algn="tl">
                    <a:srgbClr val="000000"/>
                  </a:outerShdw>
                </a:effectLst>
                <a:latin typeface="Arial" pitchFamily="34" charset="0"/>
              </a:rPr>
              <a:t>No</a:t>
            </a:r>
          </a:p>
        </p:txBody>
      </p:sp>
      <p:sp>
        <p:nvSpPr>
          <p:cNvPr id="13332" name="Freeform 20"/>
          <p:cNvSpPr>
            <a:spLocks/>
          </p:cNvSpPr>
          <p:nvPr/>
        </p:nvSpPr>
        <p:spPr bwMode="auto">
          <a:xfrm>
            <a:off x="4852988" y="1663700"/>
            <a:ext cx="1447800" cy="506413"/>
          </a:xfrm>
          <a:custGeom>
            <a:avLst/>
            <a:gdLst/>
            <a:ahLst/>
            <a:cxnLst>
              <a:cxn ang="0">
                <a:pos x="911" y="318"/>
              </a:cxn>
              <a:cxn ang="0">
                <a:pos x="911" y="0"/>
              </a:cxn>
              <a:cxn ang="0">
                <a:pos x="0" y="0"/>
              </a:cxn>
            </a:cxnLst>
            <a:rect l="0" t="0" r="r" b="b"/>
            <a:pathLst>
              <a:path w="912" h="319">
                <a:moveTo>
                  <a:pt x="911" y="318"/>
                </a:moveTo>
                <a:lnTo>
                  <a:pt x="911" y="0"/>
                </a:lnTo>
                <a:lnTo>
                  <a:pt x="0" y="0"/>
                </a:lnTo>
              </a:path>
            </a:pathLst>
          </a:custGeom>
          <a:noFill/>
          <a:ln w="50800" cap="rnd" cmpd="sng">
            <a:solidFill>
              <a:srgbClr val="FFCC00"/>
            </a:solidFill>
            <a:prstDash val="solid"/>
            <a:round/>
            <a:headEnd type="none" w="sm" len="sm"/>
            <a:tailEnd type="none" w="sm" len="sm"/>
          </a:ln>
          <a:effectLst>
            <a:outerShdw dist="53882" dir="2700000" algn="ctr" rotWithShape="0">
              <a:srgbClr val="000000">
                <a:alpha val="50000"/>
              </a:srgbClr>
            </a:outerShdw>
          </a:effectLst>
        </p:spPr>
        <p:txBody>
          <a:bodyPr/>
          <a:lstStyle/>
          <a:p>
            <a:endParaRPr lang="en-US"/>
          </a:p>
        </p:txBody>
      </p:sp>
      <p:sp>
        <p:nvSpPr>
          <p:cNvPr id="13333" name="Line 21"/>
          <p:cNvSpPr>
            <a:spLocks noChangeShapeType="1"/>
          </p:cNvSpPr>
          <p:nvPr/>
        </p:nvSpPr>
        <p:spPr bwMode="auto">
          <a:xfrm flipV="1">
            <a:off x="4864100" y="1649413"/>
            <a:ext cx="0" cy="715962"/>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13334" name="Rectangle 22"/>
          <p:cNvSpPr>
            <a:spLocks noChangeArrowheads="1"/>
          </p:cNvSpPr>
          <p:nvPr/>
        </p:nvSpPr>
        <p:spPr bwMode="auto">
          <a:xfrm>
            <a:off x="7204075" y="3662363"/>
            <a:ext cx="1739900" cy="727075"/>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pPr>
            <a:r>
              <a:rPr lang="en-US" sz="2000" dirty="0">
                <a:latin typeface="Arial" pitchFamily="34" charset="0"/>
              </a:rPr>
              <a:t>Release the active set</a:t>
            </a:r>
          </a:p>
        </p:txBody>
      </p:sp>
      <p:grpSp>
        <p:nvGrpSpPr>
          <p:cNvPr id="5" name="Group 26"/>
          <p:cNvGrpSpPr>
            <a:grpSpLocks/>
          </p:cNvGrpSpPr>
          <p:nvPr/>
        </p:nvGrpSpPr>
        <p:grpSpPr bwMode="auto">
          <a:xfrm>
            <a:off x="6859588" y="2387600"/>
            <a:ext cx="1803400" cy="1039813"/>
            <a:chOff x="4321" y="1504"/>
            <a:chExt cx="1136" cy="655"/>
          </a:xfrm>
        </p:grpSpPr>
        <p:sp>
          <p:nvSpPr>
            <p:cNvPr id="13335" name="Line 23"/>
            <p:cNvSpPr>
              <a:spLocks noChangeShapeType="1"/>
            </p:cNvSpPr>
            <p:nvPr/>
          </p:nvSpPr>
          <p:spPr bwMode="auto">
            <a:xfrm>
              <a:off x="4404" y="1808"/>
              <a:ext cx="287"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endParaRPr lang="en-US"/>
            </a:p>
          </p:txBody>
        </p:sp>
        <p:sp>
          <p:nvSpPr>
            <p:cNvPr id="13336" name="Rectangle 24"/>
            <p:cNvSpPr>
              <a:spLocks noChangeArrowheads="1"/>
            </p:cNvSpPr>
            <p:nvPr/>
          </p:nvSpPr>
          <p:spPr bwMode="blackWhite">
            <a:xfrm>
              <a:off x="469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pPr>
              <a:r>
                <a:rPr lang="en-US" sz="1800">
                  <a:effectLst>
                    <a:outerShdw blurRad="38100" dist="38100" dir="2700000" algn="tl">
                      <a:srgbClr val="000000"/>
                    </a:outerShdw>
                  </a:effectLst>
                  <a:latin typeface="Arial" pitchFamily="34" charset="0"/>
                </a:rPr>
                <a:t>CLOSE</a:t>
              </a:r>
            </a:p>
          </p:txBody>
        </p:sp>
        <p:sp>
          <p:nvSpPr>
            <p:cNvPr id="13337" name="Rectangle 25"/>
            <p:cNvSpPr>
              <a:spLocks noChangeArrowheads="1"/>
            </p:cNvSpPr>
            <p:nvPr/>
          </p:nvSpPr>
          <p:spPr bwMode="auto">
            <a:xfrm>
              <a:off x="4321" y="1537"/>
              <a:ext cx="368" cy="23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b="1" dirty="0">
                  <a:latin typeface="Arial" pitchFamily="34" charset="0"/>
                </a:rPr>
                <a:t>Yes</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wipe(left)">
                                      <p:cBhvr>
                                        <p:cTn id="11" dur="500"/>
                                        <p:tgtEl>
                                          <p:spTgt spid="133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317"/>
                                        </p:tgtEl>
                                        <p:attrNameLst>
                                          <p:attrName>style.visibility</p:attrName>
                                        </p:attrNameLst>
                                      </p:cBhvr>
                                      <p:to>
                                        <p:strVal val="visible"/>
                                      </p:to>
                                    </p:set>
                                    <p:animEffect transition="in" filter="wipe(left)">
                                      <p:cBhvr>
                                        <p:cTn id="16" dur="500"/>
                                        <p:tgtEl>
                                          <p:spTgt spid="133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321"/>
                                        </p:tgtEl>
                                        <p:attrNameLst>
                                          <p:attrName>style.visibility</p:attrName>
                                        </p:attrNameLst>
                                      </p:cBhvr>
                                      <p:to>
                                        <p:strVal val="visible"/>
                                      </p:to>
                                    </p:set>
                                    <p:animEffect transition="in" filter="wipe(left)">
                                      <p:cBhvr>
                                        <p:cTn id="25" dur="500"/>
                                        <p:tgtEl>
                                          <p:spTgt spid="1332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325"/>
                                        </p:tgtEl>
                                        <p:attrNameLst>
                                          <p:attrName>style.visibility</p:attrName>
                                        </p:attrNameLst>
                                      </p:cBhvr>
                                      <p:to>
                                        <p:strVal val="visible"/>
                                      </p:to>
                                    </p:set>
                                    <p:animEffect transition="in" filter="wipe(left)">
                                      <p:cBhvr>
                                        <p:cTn id="34" dur="500"/>
                                        <p:tgtEl>
                                          <p:spTgt spid="1332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330"/>
                                        </p:tgtEl>
                                        <p:attrNameLst>
                                          <p:attrName>style.visibility</p:attrName>
                                        </p:attrNameLst>
                                      </p:cBhvr>
                                      <p:to>
                                        <p:strVal val="visible"/>
                                      </p:to>
                                    </p:set>
                                    <p:animEffect transition="in" filter="wipe(left)">
                                      <p:cBhvr>
                                        <p:cTn id="43" dur="500"/>
                                        <p:tgtEl>
                                          <p:spTgt spid="13330"/>
                                        </p:tgtEl>
                                      </p:cBhvr>
                                    </p:animEffect>
                                  </p:childTnLst>
                                </p:cTn>
                              </p:par>
                            </p:childTnLst>
                          </p:cTn>
                        </p:par>
                        <p:par>
                          <p:cTn id="44" fill="hold">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13331"/>
                                        </p:tgtEl>
                                        <p:attrNameLst>
                                          <p:attrName>style.visibility</p:attrName>
                                        </p:attrNameLst>
                                      </p:cBhvr>
                                      <p:to>
                                        <p:strVal val="visible"/>
                                      </p:to>
                                    </p:set>
                                    <p:animEffect transition="in" filter="box(out)">
                                      <p:cBhvr>
                                        <p:cTn id="47" dur="500"/>
                                        <p:tgtEl>
                                          <p:spTgt spid="13331"/>
                                        </p:tgtEl>
                                      </p:cBhvr>
                                    </p:animEffect>
                                  </p:childTnLst>
                                </p:cTn>
                              </p:par>
                            </p:childTnLst>
                          </p:cTn>
                        </p:par>
                        <p:par>
                          <p:cTn id="48" fill="hold">
                            <p:stCondLst>
                              <p:cond delay="1000"/>
                            </p:stCondLst>
                            <p:childTnLst>
                              <p:par>
                                <p:cTn id="49" presetID="22" presetClass="entr" presetSubtype="2" fill="hold" grpId="0" nodeType="afterEffect">
                                  <p:stCondLst>
                                    <p:cond delay="0"/>
                                  </p:stCondLst>
                                  <p:childTnLst>
                                    <p:set>
                                      <p:cBhvr>
                                        <p:cTn id="50" dur="1" fill="hold">
                                          <p:stCondLst>
                                            <p:cond delay="0"/>
                                          </p:stCondLst>
                                        </p:cTn>
                                        <p:tgtEl>
                                          <p:spTgt spid="13332"/>
                                        </p:tgtEl>
                                        <p:attrNameLst>
                                          <p:attrName>style.visibility</p:attrName>
                                        </p:attrNameLst>
                                      </p:cBhvr>
                                      <p:to>
                                        <p:strVal val="visible"/>
                                      </p:to>
                                    </p:set>
                                    <p:animEffect transition="in" filter="wipe(right)">
                                      <p:cBhvr>
                                        <p:cTn id="51" dur="500"/>
                                        <p:tgtEl>
                                          <p:spTgt spid="13332"/>
                                        </p:tgtEl>
                                      </p:cBhvr>
                                    </p:animEffect>
                                  </p:childTnLst>
                                </p:cTn>
                              </p:par>
                            </p:childTnLst>
                          </p:cTn>
                        </p:par>
                        <p:par>
                          <p:cTn id="52" fill="hold">
                            <p:stCondLst>
                              <p:cond delay="1500"/>
                            </p:stCondLst>
                            <p:childTnLst>
                              <p:par>
                                <p:cTn id="53" presetID="22" presetClass="entr" presetSubtype="1" fill="hold" grpId="0" nodeType="afterEffect">
                                  <p:stCondLst>
                                    <p:cond delay="0"/>
                                  </p:stCondLst>
                                  <p:childTnLst>
                                    <p:set>
                                      <p:cBhvr>
                                        <p:cTn id="54" dur="1" fill="hold">
                                          <p:stCondLst>
                                            <p:cond delay="0"/>
                                          </p:stCondLst>
                                        </p:cTn>
                                        <p:tgtEl>
                                          <p:spTgt spid="13333"/>
                                        </p:tgtEl>
                                        <p:attrNameLst>
                                          <p:attrName>style.visibility</p:attrName>
                                        </p:attrNameLst>
                                      </p:cBhvr>
                                      <p:to>
                                        <p:strVal val="visible"/>
                                      </p:to>
                                    </p:set>
                                    <p:animEffect transition="in" filter="wipe(up)">
                                      <p:cBhvr>
                                        <p:cTn id="55" dur="500"/>
                                        <p:tgtEl>
                                          <p:spTgt spid="133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3334"/>
                                        </p:tgtEl>
                                        <p:attrNameLst>
                                          <p:attrName>style.visibility</p:attrName>
                                        </p:attrNameLst>
                                      </p:cBhvr>
                                      <p:to>
                                        <p:strVal val="visible"/>
                                      </p:to>
                                    </p:set>
                                    <p:animEffect transition="in" filter="wipe(left)">
                                      <p:cBhvr>
                                        <p:cTn id="60" dur="500"/>
                                        <p:tgtEl>
                                          <p:spTgt spid="13334"/>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animBg="1" autoUpdateAnimBg="0"/>
      <p:bldP spid="13317" grpId="0" autoUpdateAnimBg="0"/>
      <p:bldP spid="13321" grpId="0" autoUpdateAnimBg="0"/>
      <p:bldP spid="13325" grpId="0" autoUpdateAnimBg="0"/>
      <p:bldP spid="13330" grpId="0" autoUpdateAnimBg="0"/>
      <p:bldP spid="13331" grpId="0" autoUpdateAnimBg="0"/>
      <p:bldP spid="13332" grpId="0" animBg="1"/>
      <p:bldP spid="13333" grpId="0" animBg="1"/>
      <p:bldP spid="1333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457200" y="274638"/>
            <a:ext cx="7467600" cy="639762"/>
          </a:xfrm>
          <a:prstGeom prst="rect">
            <a:avLst/>
          </a:prstGeom>
          <a:noFill/>
          <a:ln>
            <a:miter lim="800000"/>
            <a:headEnd/>
            <a:tailEnd/>
          </a:ln>
        </p:spPr>
        <p:txBody>
          <a:bodyPr>
            <a:normAutofit/>
          </a:bodyPr>
          <a:lstStyle/>
          <a:p>
            <a:r>
              <a:rPr lang="en-US" dirty="0" smtClean="0">
                <a:solidFill>
                  <a:schemeClr val="tx1"/>
                </a:solidFill>
                <a:ea typeface="ＭＳ Ｐゴシック" pitchFamily="34" charset="-128"/>
              </a:rPr>
              <a:t>Cursor Example 1</a:t>
            </a:r>
          </a:p>
        </p:txBody>
      </p:sp>
      <p:sp>
        <p:nvSpPr>
          <p:cNvPr id="4" name="Content Placeholder 2"/>
          <p:cNvSpPr txBox="1">
            <a:spLocks/>
          </p:cNvSpPr>
          <p:nvPr/>
        </p:nvSpPr>
        <p:spPr>
          <a:xfrm>
            <a:off x="5105400" y="1295400"/>
            <a:ext cx="3657600" cy="5181600"/>
          </a:xfrm>
          <a:prstGeom prst="rect">
            <a:avLst/>
          </a:prstGeom>
          <a:ln>
            <a:solidFill>
              <a:schemeClr val="tx1"/>
            </a:solidFill>
          </a:ln>
        </p:spPr>
        <p:txBody>
          <a:bodyPr/>
          <a:lstStyle/>
          <a:p>
            <a:pPr marL="342900" indent="-342900" fontAlgn="auto">
              <a:spcBef>
                <a:spcPct val="20000"/>
              </a:spcBef>
              <a:spcAft>
                <a:spcPts val="0"/>
              </a:spcAft>
              <a:buFont typeface="Arial" pitchFamily="34" charset="0"/>
              <a:buNone/>
              <a:defRPr/>
            </a:pPr>
            <a:endParaRPr lang="en-US" sz="1600" dirty="0">
              <a:latin typeface="+mn-lt"/>
              <a:ea typeface="+mn-ea"/>
              <a:cs typeface="+mn-cs"/>
            </a:endParaRPr>
          </a:p>
          <a:p>
            <a:pPr marL="342900" indent="-342900" fontAlgn="auto">
              <a:spcBef>
                <a:spcPct val="20000"/>
              </a:spcBef>
              <a:spcAft>
                <a:spcPts val="0"/>
              </a:spcAft>
              <a:buFont typeface="Arial" pitchFamily="34" charset="0"/>
              <a:buNone/>
              <a:defRPr/>
            </a:pPr>
            <a:r>
              <a:rPr lang="en-US" sz="1600" dirty="0">
                <a:latin typeface="+mn-lt"/>
                <a:ea typeface="+mn-ea"/>
                <a:cs typeface="+mn-cs"/>
              </a:rPr>
              <a:t>    </a:t>
            </a:r>
            <a:r>
              <a:rPr lang="en-US" sz="1600" b="1" dirty="0">
                <a:latin typeface="+mn-lt"/>
                <a:ea typeface="+mn-ea"/>
                <a:cs typeface="+mn-cs"/>
              </a:rPr>
              <a:t>-&gt; </a:t>
            </a:r>
            <a:r>
              <a:rPr lang="en-US" sz="1600" b="1" dirty="0">
                <a:solidFill>
                  <a:srgbClr val="C00000"/>
                </a:solidFill>
                <a:latin typeface="+mn-lt"/>
                <a:ea typeface="+mn-ea"/>
                <a:cs typeface="+mn-cs"/>
              </a:rPr>
              <a:t>FETCH  t1_cursor INTO a, b;</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select a;</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select b;</a:t>
            </a:r>
          </a:p>
          <a:p>
            <a:pPr marL="342900" indent="-342900" fontAlgn="auto">
              <a:spcBef>
                <a:spcPct val="20000"/>
              </a:spcBef>
              <a:spcAft>
                <a:spcPts val="0"/>
              </a:spcAft>
              <a:buFont typeface="Arial" pitchFamily="34" charset="0"/>
              <a:buNone/>
              <a:defRPr/>
            </a:pPr>
            <a:r>
              <a:rPr lang="en-US" sz="1600" b="1" dirty="0">
                <a:solidFill>
                  <a:srgbClr val="C00000"/>
                </a:solidFill>
                <a:latin typeface="+mn-lt"/>
                <a:ea typeface="+mn-ea"/>
                <a:cs typeface="+mn-cs"/>
              </a:rPr>
              <a:t>   -&gt;  CLOSE t1_cursor;</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END $$</a:t>
            </a:r>
          </a:p>
          <a:p>
            <a:pPr marL="342900" indent="-342900" fontAlgn="auto">
              <a:spcBef>
                <a:spcPct val="20000"/>
              </a:spcBef>
              <a:spcAft>
                <a:spcPts val="0"/>
              </a:spcAft>
              <a:buFont typeface="Arial" pitchFamily="34" charset="0"/>
              <a:buNone/>
              <a:defRPr/>
            </a:pPr>
            <a:r>
              <a:rPr lang="en-US" sz="1600" b="1" dirty="0">
                <a:latin typeface="+mn-lt"/>
                <a:ea typeface="+mn-ea"/>
                <a:cs typeface="+mn-cs"/>
              </a:rPr>
              <a:t>Query OK, 0 rows affected (0.01 sec)</a:t>
            </a:r>
          </a:p>
          <a:p>
            <a:pPr marL="342900" indent="-342900" fontAlgn="auto">
              <a:spcBef>
                <a:spcPct val="20000"/>
              </a:spcBef>
              <a:spcAft>
                <a:spcPts val="0"/>
              </a:spcAft>
              <a:buFont typeface="Arial" pitchFamily="34" charset="0"/>
              <a:buNone/>
              <a:defRPr/>
            </a:pPr>
            <a:endParaRPr lang="en-US" sz="1600" b="1" dirty="0">
              <a:latin typeface="+mn-lt"/>
              <a:ea typeface="+mn-ea"/>
              <a:cs typeface="+mn-cs"/>
            </a:endParaRPr>
          </a:p>
          <a:p>
            <a:pPr marL="342900" indent="-342900" fontAlgn="auto">
              <a:spcBef>
                <a:spcPct val="20000"/>
              </a:spcBef>
              <a:spcAft>
                <a:spcPts val="0"/>
              </a:spcAft>
              <a:buFont typeface="Arial" pitchFamily="34" charset="0"/>
              <a:buNone/>
              <a:defRPr/>
            </a:pPr>
            <a:r>
              <a:rPr lang="en-US" sz="1600" b="1" dirty="0" err="1">
                <a:latin typeface="+mn-lt"/>
                <a:ea typeface="+mn-ea"/>
                <a:cs typeface="+mn-cs"/>
              </a:rPr>
              <a:t>mysql</a:t>
            </a:r>
            <a:r>
              <a:rPr lang="en-US" sz="1600" b="1" dirty="0">
                <a:latin typeface="+mn-lt"/>
                <a:ea typeface="+mn-ea"/>
                <a:cs typeface="+mn-cs"/>
              </a:rPr>
              <a:t>&gt;  DELIMITER ;</a:t>
            </a:r>
          </a:p>
          <a:p>
            <a:pPr marL="342900" indent="-342900" fontAlgn="auto">
              <a:spcBef>
                <a:spcPct val="20000"/>
              </a:spcBef>
              <a:spcAft>
                <a:spcPts val="0"/>
              </a:spcAft>
              <a:buFont typeface="Arial" pitchFamily="34" charset="0"/>
              <a:buNone/>
              <a:defRPr/>
            </a:pPr>
            <a:r>
              <a:rPr lang="en-US" sz="1600" b="1" dirty="0" err="1">
                <a:latin typeface="+mn-lt"/>
                <a:ea typeface="+mn-ea"/>
                <a:cs typeface="+mn-cs"/>
              </a:rPr>
              <a:t>mysql</a:t>
            </a:r>
            <a:r>
              <a:rPr lang="en-US" sz="1600" b="1" dirty="0">
                <a:latin typeface="+mn-lt"/>
                <a:ea typeface="+mn-ea"/>
                <a:cs typeface="+mn-cs"/>
              </a:rPr>
              <a:t>&gt; call cur1();</a:t>
            </a:r>
          </a:p>
        </p:txBody>
      </p:sp>
      <p:sp>
        <p:nvSpPr>
          <p:cNvPr id="6" name="Content Placeholder 2"/>
          <p:cNvSpPr txBox="1">
            <a:spLocks/>
          </p:cNvSpPr>
          <p:nvPr/>
        </p:nvSpPr>
        <p:spPr>
          <a:xfrm>
            <a:off x="609600" y="1295400"/>
            <a:ext cx="3886200" cy="5257800"/>
          </a:xfrm>
          <a:prstGeom prst="rect">
            <a:avLst/>
          </a:prstGeom>
          <a:ln>
            <a:solidFill>
              <a:schemeClr val="tx1"/>
            </a:solidFill>
          </a:ln>
        </p:spPr>
        <p:txBody>
          <a:bodyPr/>
          <a:lstStyle/>
          <a:p>
            <a:pPr marL="342900" indent="-342900" eaLnBrk="0" hangingPunct="0">
              <a:spcBef>
                <a:spcPct val="20000"/>
              </a:spcBef>
              <a:buClr>
                <a:srgbClr val="FF6600"/>
              </a:buClr>
              <a:defRPr/>
            </a:pPr>
            <a:r>
              <a:rPr lang="en-US" sz="1600" b="1" kern="0" dirty="0" err="1">
                <a:latin typeface="+mn-lt"/>
                <a:ea typeface="ＭＳ Ｐゴシック" pitchFamily="122" charset="-128"/>
                <a:cs typeface="ＭＳ Ｐゴシック" pitchFamily="122" charset="-128"/>
              </a:rPr>
              <a:t>mysql</a:t>
            </a:r>
            <a:r>
              <a:rPr lang="en-US" sz="1600" b="1" kern="0" dirty="0">
                <a:latin typeface="+mn-lt"/>
                <a:ea typeface="ＭＳ Ｐゴシック" pitchFamily="122" charset="-128"/>
                <a:cs typeface="ＭＳ Ｐゴシック" pitchFamily="122" charset="-128"/>
              </a:rPr>
              <a:t>&gt; DELIMITER $$</a:t>
            </a:r>
          </a:p>
          <a:p>
            <a:pPr marL="342900" indent="-342900" eaLnBrk="0" hangingPunct="0">
              <a:spcBef>
                <a:spcPct val="20000"/>
              </a:spcBef>
              <a:buClr>
                <a:srgbClr val="FF6600"/>
              </a:buClr>
              <a:defRPr/>
            </a:pPr>
            <a:r>
              <a:rPr lang="en-US" sz="1600" b="1" kern="0" dirty="0" err="1">
                <a:latin typeface="+mn-lt"/>
                <a:ea typeface="ＭＳ Ｐゴシック" pitchFamily="122" charset="-128"/>
                <a:cs typeface="ＭＳ Ｐゴシック" pitchFamily="122" charset="-128"/>
              </a:rPr>
              <a:t>mysql</a:t>
            </a:r>
            <a:r>
              <a:rPr lang="en-US" sz="1600" b="1" kern="0" dirty="0">
                <a:latin typeface="+mn-lt"/>
                <a:ea typeface="ＭＳ Ｐゴシック" pitchFamily="122" charset="-128"/>
                <a:cs typeface="ＭＳ Ｐゴシック" pitchFamily="122" charset="-128"/>
              </a:rPr>
              <a:t>&gt;  </a:t>
            </a:r>
            <a:r>
              <a:rPr lang="en-US" sz="1400" b="1" kern="0" dirty="0">
                <a:latin typeface="+mn-lt"/>
                <a:ea typeface="ＭＳ Ｐゴシック" pitchFamily="122" charset="-128"/>
                <a:cs typeface="ＭＳ Ｐゴシック" pitchFamily="122" charset="-128"/>
              </a:rPr>
              <a:t>CREATE PROCEDURE cur1()</a:t>
            </a:r>
            <a:endParaRPr lang="en-US" sz="1600" b="1" kern="0" dirty="0">
              <a:latin typeface="+mn-lt"/>
              <a:ea typeface="ＭＳ Ｐゴシック" pitchFamily="122" charset="-128"/>
              <a:cs typeface="ＭＳ Ｐゴシック" pitchFamily="122" charset="-128"/>
            </a:endParaRPr>
          </a:p>
          <a:p>
            <a:pPr marL="342900" indent="-342900" eaLnBrk="0" hangingPunct="0">
              <a:spcBef>
                <a:spcPct val="20000"/>
              </a:spcBef>
              <a:buClr>
                <a:srgbClr val="FF6600"/>
              </a:buClr>
              <a:defRPr/>
            </a:pPr>
            <a:r>
              <a:rPr lang="en-US" sz="1600" b="1" kern="0" dirty="0">
                <a:latin typeface="+mn-lt"/>
                <a:ea typeface="ＭＳ Ｐゴシック" pitchFamily="122" charset="-128"/>
                <a:cs typeface="ＭＳ Ｐゴシック" pitchFamily="122" charset="-128"/>
              </a:rPr>
              <a:t>    -&gt;  BEGIN</a:t>
            </a:r>
          </a:p>
          <a:p>
            <a:pPr marL="342900" indent="-342900" eaLnBrk="0" hangingPunct="0">
              <a:spcBef>
                <a:spcPct val="20000"/>
              </a:spcBef>
              <a:buClr>
                <a:srgbClr val="FF6600"/>
              </a:buClr>
              <a:defRPr/>
            </a:pPr>
            <a:r>
              <a:rPr lang="en-US" sz="1600" b="1" kern="0" dirty="0">
                <a:latin typeface="+mn-lt"/>
                <a:ea typeface="ＭＳ Ｐゴシック" pitchFamily="122" charset="-128"/>
                <a:cs typeface="ＭＳ Ｐゴシック" pitchFamily="122" charset="-128"/>
              </a:rPr>
              <a:t>    -&gt;    DECLARE a integer;</a:t>
            </a:r>
          </a:p>
          <a:p>
            <a:pPr marL="342900" indent="-342900" eaLnBrk="0" hangingPunct="0">
              <a:spcBef>
                <a:spcPct val="20000"/>
              </a:spcBef>
              <a:buClr>
                <a:srgbClr val="FF6600"/>
              </a:buClr>
              <a:defRPr/>
            </a:pPr>
            <a:r>
              <a:rPr lang="en-US" sz="1600" b="1" kern="0" dirty="0">
                <a:latin typeface="+mn-lt"/>
                <a:ea typeface="ＭＳ Ｐゴシック" pitchFamily="122" charset="-128"/>
                <a:cs typeface="ＭＳ Ｐゴシック" pitchFamily="122" charset="-128"/>
              </a:rPr>
              <a:t>    -&gt;    DECLARE b integer;</a:t>
            </a:r>
          </a:p>
          <a:p>
            <a:pPr marL="342900" indent="-342900" eaLnBrk="0" hangingPunct="0">
              <a:spcBef>
                <a:spcPct val="20000"/>
              </a:spcBef>
              <a:buClr>
                <a:srgbClr val="FF6600"/>
              </a:buClr>
              <a:defRPr/>
            </a:pPr>
            <a:r>
              <a:rPr lang="en-US" sz="1600" b="1" kern="0" dirty="0">
                <a:latin typeface="+mn-lt"/>
                <a:ea typeface="ＭＳ Ｐゴシック" pitchFamily="122" charset="-128"/>
                <a:cs typeface="ＭＳ Ｐゴシック" pitchFamily="122" charset="-128"/>
              </a:rPr>
              <a:t>    -&gt;  DECLARE</a:t>
            </a:r>
            <a:r>
              <a:rPr lang="en-US" sz="1600" dirty="0">
                <a:cs typeface="+mn-cs"/>
              </a:rPr>
              <a:t> </a:t>
            </a:r>
            <a:r>
              <a:rPr lang="en-US" sz="1600" b="1" dirty="0" err="1">
                <a:cs typeface="+mn-cs"/>
              </a:rPr>
              <a:t>exit_loop</a:t>
            </a:r>
            <a:r>
              <a:rPr lang="en-US" sz="1600" b="1" dirty="0">
                <a:cs typeface="+mn-cs"/>
              </a:rPr>
              <a:t> BOOLEAN</a:t>
            </a:r>
            <a:r>
              <a:rPr lang="en-US" sz="1600" dirty="0">
                <a:cs typeface="+mn-cs"/>
              </a:rPr>
              <a:t>;</a:t>
            </a:r>
            <a:endParaRPr lang="en-US" sz="1600" b="1" kern="0" dirty="0">
              <a:latin typeface="+mn-lt"/>
              <a:ea typeface="ＭＳ Ｐゴシック" pitchFamily="122" charset="-128"/>
              <a:cs typeface="ＭＳ Ｐゴシック" pitchFamily="122" charset="-128"/>
            </a:endParaRPr>
          </a:p>
          <a:p>
            <a:pPr marL="342900" indent="-342900" eaLnBrk="0" hangingPunct="0">
              <a:spcBef>
                <a:spcPct val="20000"/>
              </a:spcBef>
              <a:buClr>
                <a:srgbClr val="FF6600"/>
              </a:buClr>
              <a:defRPr/>
            </a:pPr>
            <a:r>
              <a:rPr lang="en-US" sz="1600" b="1" kern="0" dirty="0">
                <a:latin typeface="+mn-lt"/>
                <a:ea typeface="ＭＳ Ｐゴシック" pitchFamily="122" charset="-128"/>
                <a:cs typeface="ＭＳ Ｐゴシック" pitchFamily="122" charset="-128"/>
              </a:rPr>
              <a:t>   </a:t>
            </a:r>
          </a:p>
          <a:p>
            <a:pPr marL="342900" indent="-342900" eaLnBrk="0" hangingPunct="0">
              <a:spcBef>
                <a:spcPct val="20000"/>
              </a:spcBef>
              <a:buClr>
                <a:srgbClr val="FF6600"/>
              </a:buClr>
              <a:defRPr/>
            </a:pPr>
            <a:r>
              <a:rPr lang="en-US" sz="1600" b="1" kern="0" dirty="0">
                <a:latin typeface="+mn-lt"/>
                <a:ea typeface="ＭＳ Ｐゴシック" pitchFamily="122" charset="-128"/>
                <a:cs typeface="ＭＳ Ｐゴシック" pitchFamily="122" charset="-128"/>
              </a:rPr>
              <a:t>    -&gt;    </a:t>
            </a:r>
            <a:r>
              <a:rPr lang="en-US" sz="1600" b="1" kern="0" dirty="0">
                <a:solidFill>
                  <a:srgbClr val="C00000"/>
                </a:solidFill>
                <a:latin typeface="+mn-lt"/>
                <a:ea typeface="ＭＳ Ｐゴシック" pitchFamily="122" charset="-128"/>
                <a:cs typeface="ＭＳ Ｐゴシック" pitchFamily="122" charset="-128"/>
              </a:rPr>
              <a:t>DECLARE t1_cursor </a:t>
            </a:r>
          </a:p>
          <a:p>
            <a:pPr marL="342900" indent="-342900" eaLnBrk="0" hangingPunct="0">
              <a:spcBef>
                <a:spcPct val="20000"/>
              </a:spcBef>
              <a:buClr>
                <a:srgbClr val="FF6600"/>
              </a:buClr>
              <a:defRPr/>
            </a:pPr>
            <a:r>
              <a:rPr lang="en-US" sz="1600" b="1" kern="0" dirty="0">
                <a:solidFill>
                  <a:srgbClr val="C00000"/>
                </a:solidFill>
                <a:latin typeface="+mn-lt"/>
                <a:ea typeface="ＭＳ Ｐゴシック" pitchFamily="122" charset="-128"/>
                <a:cs typeface="ＭＳ Ｐゴシック" pitchFamily="122" charset="-128"/>
              </a:rPr>
              <a:t>            CURSOR FOR</a:t>
            </a:r>
          </a:p>
          <a:p>
            <a:pPr marL="342900" indent="-342900" eaLnBrk="0" hangingPunct="0">
              <a:spcBef>
                <a:spcPct val="20000"/>
              </a:spcBef>
              <a:buClr>
                <a:srgbClr val="FF6600"/>
              </a:buClr>
              <a:defRPr/>
            </a:pPr>
            <a:r>
              <a:rPr lang="en-US" sz="1600" b="1" kern="0" dirty="0">
                <a:solidFill>
                  <a:srgbClr val="C00000"/>
                </a:solidFill>
                <a:latin typeface="+mn-lt"/>
                <a:ea typeface="ＭＳ Ｐゴシック" pitchFamily="122" charset="-128"/>
                <a:cs typeface="ＭＳ Ｐゴシック" pitchFamily="122" charset="-128"/>
              </a:rPr>
              <a:t>            SELECT a1, b2 FROM t1;</a:t>
            </a:r>
          </a:p>
          <a:p>
            <a:pPr marL="342900" indent="-342900" eaLnBrk="0" hangingPunct="0">
              <a:spcBef>
                <a:spcPct val="20000"/>
              </a:spcBef>
              <a:buClr>
                <a:srgbClr val="FF6600"/>
              </a:buClr>
              <a:defRPr/>
            </a:pPr>
            <a:r>
              <a:rPr lang="en-US" sz="1600" b="1" kern="0" dirty="0">
                <a:solidFill>
                  <a:srgbClr val="C00000"/>
                </a:solidFill>
                <a:latin typeface="+mn-lt"/>
                <a:ea typeface="ＭＳ Ｐゴシック" pitchFamily="122" charset="-128"/>
                <a:cs typeface="ＭＳ Ｐゴシック" pitchFamily="122" charset="-128"/>
              </a:rPr>
              <a:t>    -&gt;</a:t>
            </a:r>
          </a:p>
          <a:p>
            <a:pPr marL="342900" indent="-342900" eaLnBrk="0" hangingPunct="0">
              <a:spcBef>
                <a:spcPct val="20000"/>
              </a:spcBef>
              <a:buClr>
                <a:srgbClr val="FF6600"/>
              </a:buClr>
              <a:defRPr/>
            </a:pPr>
            <a:r>
              <a:rPr lang="en-US" sz="1600" b="1" kern="0" dirty="0">
                <a:latin typeface="+mn-lt"/>
                <a:ea typeface="ＭＳ Ｐゴシック" pitchFamily="122" charset="-128"/>
                <a:cs typeface="ＭＳ Ｐゴシック" pitchFamily="122" charset="-128"/>
              </a:rPr>
              <a:t>    </a:t>
            </a:r>
            <a:r>
              <a:rPr lang="en-US" sz="1600" b="1" kern="0" dirty="0">
                <a:solidFill>
                  <a:srgbClr val="C00000"/>
                </a:solidFill>
                <a:latin typeface="+mn-lt"/>
                <a:ea typeface="ＭＳ Ｐゴシック" pitchFamily="122" charset="-128"/>
                <a:cs typeface="ＭＳ Ｐゴシック" pitchFamily="122" charset="-128"/>
              </a:rPr>
              <a:t>-&gt;    DECLARE CONTINUE HANDLER FOR NOT FOUND SET </a:t>
            </a:r>
            <a:r>
              <a:rPr lang="en-US" sz="1600" b="1" kern="0" dirty="0" err="1">
                <a:solidFill>
                  <a:srgbClr val="C00000"/>
                </a:solidFill>
                <a:latin typeface="+mn-lt"/>
                <a:ea typeface="ＭＳ Ｐゴシック" pitchFamily="122" charset="-128"/>
                <a:cs typeface="ＭＳ Ｐゴシック" pitchFamily="122" charset="-128"/>
              </a:rPr>
              <a:t>exit_loop</a:t>
            </a:r>
            <a:r>
              <a:rPr lang="en-US" sz="1600" b="1" kern="0" dirty="0">
                <a:solidFill>
                  <a:srgbClr val="C00000"/>
                </a:solidFill>
                <a:latin typeface="+mn-lt"/>
                <a:ea typeface="ＭＳ Ｐゴシック" pitchFamily="122" charset="-128"/>
                <a:cs typeface="ＭＳ Ｐゴシック" pitchFamily="122" charset="-128"/>
              </a:rPr>
              <a:t> = TRUE</a:t>
            </a:r>
            <a:r>
              <a:rPr lang="en-US" sz="1600" b="1" kern="0" dirty="0">
                <a:latin typeface="+mn-lt"/>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600" b="1" kern="0" dirty="0">
                <a:latin typeface="+mn-lt"/>
                <a:ea typeface="ＭＳ Ｐゴシック" pitchFamily="122" charset="-128"/>
                <a:cs typeface="ＭＳ Ｐゴシック" pitchFamily="122" charset="-128"/>
              </a:rPr>
              <a:t>    -&gt;</a:t>
            </a:r>
          </a:p>
          <a:p>
            <a:pPr marL="342900" indent="-342900" eaLnBrk="0" hangingPunct="0">
              <a:spcBef>
                <a:spcPct val="20000"/>
              </a:spcBef>
              <a:buClr>
                <a:srgbClr val="FF6600"/>
              </a:buClr>
              <a:defRPr/>
            </a:pPr>
            <a:r>
              <a:rPr lang="en-US" sz="1600" b="1" kern="0" dirty="0">
                <a:latin typeface="+mn-lt"/>
                <a:ea typeface="ＭＳ Ｐゴシック" pitchFamily="122" charset="-128"/>
                <a:cs typeface="ＭＳ Ｐゴシック" pitchFamily="122" charset="-128"/>
              </a:rPr>
              <a:t>    -&gt;    OPEN t1_cursor;</a:t>
            </a:r>
          </a:p>
          <a:p>
            <a:pPr marL="342900" indent="-342900" eaLnBrk="0" hangingPunct="0">
              <a:spcBef>
                <a:spcPct val="20000"/>
              </a:spcBef>
              <a:buClr>
                <a:srgbClr val="FF6600"/>
              </a:buClr>
              <a:defRPr/>
            </a:pPr>
            <a:r>
              <a:rPr lang="en-US" sz="1600" b="1" kern="0" dirty="0">
                <a:solidFill>
                  <a:schemeClr val="bg1"/>
                </a:solidFill>
                <a:latin typeface="+mn-lt"/>
                <a:ea typeface="ＭＳ Ｐゴシック" pitchFamily="122" charset="-128"/>
                <a:cs typeface="ＭＳ Ｐゴシック" pitchFamily="122" charset="-128"/>
              </a:rPr>
              <a:t>    -&gt;</a:t>
            </a:r>
          </a:p>
          <a:p>
            <a:pPr marL="342900" indent="-342900" eaLnBrk="0" hangingPunct="0">
              <a:spcBef>
                <a:spcPct val="20000"/>
              </a:spcBef>
              <a:buClr>
                <a:srgbClr val="FF6600"/>
              </a:buClr>
              <a:defRPr/>
            </a:pPr>
            <a:r>
              <a:rPr lang="en-US" sz="1600" b="1" kern="0" dirty="0">
                <a:solidFill>
                  <a:schemeClr val="bg1"/>
                </a:solidFill>
                <a:latin typeface="+mn-lt"/>
                <a:ea typeface="ＭＳ Ｐゴシック" pitchFamily="122" charset="-128"/>
                <a:cs typeface="ＭＳ Ｐゴシック" pitchFamily="12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blinds(horizontal)">
                                      <p:cBhvr>
                                        <p:cTn id="31" dur="500"/>
                                        <p:tgtEl>
                                          <p:spTgt spid="6">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blinds(horizontal)">
                                      <p:cBhvr>
                                        <p:cTn id="34" dur="500"/>
                                        <p:tgtEl>
                                          <p:spTgt spid="6">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blinds(horizontal)">
                                      <p:cBhvr>
                                        <p:cTn id="37" dur="500"/>
                                        <p:tgtEl>
                                          <p:spTgt spid="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blinds(horizontal)">
                                      <p:cBhvr>
                                        <p:cTn id="42" dur="500"/>
                                        <p:tgtEl>
                                          <p:spTgt spid="6">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Effect transition="in" filter="blinds(horizontal)">
                                      <p:cBhvr>
                                        <p:cTn id="47" dur="500"/>
                                        <p:tgtEl>
                                          <p:spTgt spid="6">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blinds(horizontal)">
                                      <p:cBhvr>
                                        <p:cTn id="52" dur="500"/>
                                        <p:tgtEl>
                                          <p:spTgt spid="4">
                                            <p:txEl>
                                              <p:pRg st="1" end="1"/>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Effect transition="in" filter="blinds(horizontal)">
                                      <p:cBhvr>
                                        <p:cTn id="55" dur="500"/>
                                        <p:tgtEl>
                                          <p:spTgt spid="4">
                                            <p:txEl>
                                              <p:pRg st="2" end="2"/>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blinds(horizontal)">
                                      <p:cBhvr>
                                        <p:cTn id="58" dur="500"/>
                                        <p:tgtEl>
                                          <p:spTgt spid="4">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blinds(horizontal)">
                                      <p:cBhvr>
                                        <p:cTn id="63" dur="500"/>
                                        <p:tgtEl>
                                          <p:spTgt spid="4">
                                            <p:txEl>
                                              <p:pRg st="4" end="4"/>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4">
                                            <p:txEl>
                                              <p:pRg st="5" end="5"/>
                                            </p:txEl>
                                          </p:spTgt>
                                        </p:tgtEl>
                                        <p:attrNameLst>
                                          <p:attrName>style.visibility</p:attrName>
                                        </p:attrNameLst>
                                      </p:cBhvr>
                                      <p:to>
                                        <p:strVal val="visible"/>
                                      </p:to>
                                    </p:set>
                                    <p:animEffect transition="in" filter="blinds(horizontal)">
                                      <p:cBhvr>
                                        <p:cTn id="66" dur="500"/>
                                        <p:tgtEl>
                                          <p:spTgt spid="4">
                                            <p:txEl>
                                              <p:pRg st="5" end="5"/>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animEffect transition="in" filter="blinds(horizontal)">
                                      <p:cBhvr>
                                        <p:cTn id="69" dur="500"/>
                                        <p:tgtEl>
                                          <p:spTgt spid="4">
                                            <p:txEl>
                                              <p:pRg st="6" end="6"/>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blinds(horizontal)">
                                      <p:cBhvr>
                                        <p:cTn id="72" dur="500"/>
                                        <p:tgtEl>
                                          <p:spTgt spid="4">
                                            <p:txEl>
                                              <p:pRg st="8" end="8"/>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blinds(horizontal)">
                                      <p:cBhvr>
                                        <p:cTn id="7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457200" y="274638"/>
            <a:ext cx="7467600" cy="258762"/>
          </a:xfrm>
          <a:prstGeom prst="rect">
            <a:avLst/>
          </a:prstGeom>
          <a:noFill/>
          <a:ln>
            <a:miter lim="800000"/>
            <a:headEnd/>
            <a:tailEnd/>
          </a:ln>
        </p:spPr>
        <p:txBody>
          <a:bodyPr>
            <a:normAutofit fontScale="90000"/>
          </a:bodyPr>
          <a:lstStyle/>
          <a:p>
            <a:r>
              <a:rPr lang="en-US" dirty="0" smtClean="0">
                <a:solidFill>
                  <a:schemeClr val="tx1"/>
                </a:solidFill>
                <a:ea typeface="ＭＳ Ｐゴシック" pitchFamily="34" charset="-128"/>
              </a:rPr>
              <a:t>Cursor Example 1 Output</a:t>
            </a:r>
          </a:p>
        </p:txBody>
      </p:sp>
      <p:sp>
        <p:nvSpPr>
          <p:cNvPr id="6" name="Content Placeholder 2"/>
          <p:cNvSpPr txBox="1">
            <a:spLocks/>
          </p:cNvSpPr>
          <p:nvPr/>
        </p:nvSpPr>
        <p:spPr>
          <a:xfrm>
            <a:off x="152400" y="609600"/>
            <a:ext cx="8382000" cy="5562600"/>
          </a:xfrm>
          <a:prstGeom prst="rect">
            <a:avLst/>
          </a:prstGeom>
          <a:ln>
            <a:solidFill>
              <a:schemeClr val="tx1"/>
            </a:solidFill>
          </a:ln>
        </p:spPr>
        <p:txBody>
          <a:bodyPr/>
          <a:lstStyle/>
          <a:p>
            <a:pPr marL="342900" indent="-342900" eaLnBrk="0" hangingPunct="0">
              <a:spcBef>
                <a:spcPct val="20000"/>
              </a:spcBef>
              <a:buClr>
                <a:srgbClr val="FF6600"/>
              </a:buClr>
              <a:defRPr/>
            </a:pPr>
            <a:r>
              <a:rPr lang="en-US" sz="1400" b="1" kern="0" dirty="0" err="1" smtClean="0">
                <a:ea typeface="ＭＳ Ｐゴシック" pitchFamily="122" charset="-128"/>
                <a:cs typeface="ＭＳ Ｐゴシック" pitchFamily="122" charset="-128"/>
              </a:rPr>
              <a:t>mysql</a:t>
            </a:r>
            <a:r>
              <a:rPr lang="en-US" sz="1400" b="1" kern="0" dirty="0">
                <a:ea typeface="ＭＳ Ｐゴシック" pitchFamily="122" charset="-128"/>
                <a:cs typeface="ＭＳ Ｐゴシック" pitchFamily="122" charset="-128"/>
              </a:rPr>
              <a:t>&gt; select * from t1;</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a1   | b2   |</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7 |    2 |</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7 |    1 |</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7 |    2 |</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7 |    3 |</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rows in set (0.00 sec</a:t>
            </a:r>
            <a:r>
              <a:rPr lang="en-US" sz="1400" b="1" kern="0" dirty="0" smtClean="0">
                <a:ea typeface="ＭＳ Ｐゴシック" pitchFamily="122" charset="-128"/>
                <a:cs typeface="ＭＳ Ｐゴシック" pitchFamily="122" charset="-128"/>
              </a:rPr>
              <a:t>)</a:t>
            </a:r>
            <a:endParaRPr lang="en-US" sz="1400" b="1" kern="0" dirty="0">
              <a:ea typeface="ＭＳ Ｐゴシック" pitchFamily="122" charset="-128"/>
              <a:cs typeface="ＭＳ Ｐゴシック" pitchFamily="122" charset="-128"/>
            </a:endParaRPr>
          </a:p>
          <a:p>
            <a:pPr marL="342900" indent="-342900" eaLnBrk="0" hangingPunct="0">
              <a:spcBef>
                <a:spcPct val="20000"/>
              </a:spcBef>
              <a:buClr>
                <a:srgbClr val="FF6600"/>
              </a:buClr>
              <a:defRPr/>
            </a:pPr>
            <a:r>
              <a:rPr lang="en-US" sz="1400" b="1" kern="0" dirty="0" err="1">
                <a:ea typeface="ＭＳ Ｐゴシック" pitchFamily="122" charset="-128"/>
                <a:cs typeface="ＭＳ Ｐゴシック" pitchFamily="122" charset="-128"/>
              </a:rPr>
              <a:t>mysql</a:t>
            </a:r>
            <a:r>
              <a:rPr lang="en-US" sz="1400" b="1" kern="0" dirty="0">
                <a:ea typeface="ＭＳ Ｐゴシック" pitchFamily="122" charset="-128"/>
                <a:cs typeface="ＭＳ Ｐゴシック" pitchFamily="122" charset="-128"/>
              </a:rPr>
              <a:t>&gt; call cur1();</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a    |</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7 |</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row in set (0.00 sec)</a:t>
            </a:r>
          </a:p>
          <a:p>
            <a:pPr marL="342900" indent="-342900" eaLnBrk="0" hangingPunct="0">
              <a:spcBef>
                <a:spcPct val="20000"/>
              </a:spcBef>
              <a:buClr>
                <a:srgbClr val="FF6600"/>
              </a:buClr>
              <a:defRPr/>
            </a:pPr>
            <a:endParaRPr lang="en-US" sz="1400" b="1" kern="0" dirty="0">
              <a:ea typeface="ＭＳ Ｐゴシック" pitchFamily="122" charset="-128"/>
              <a:cs typeface="ＭＳ Ｐゴシック" pitchFamily="122" charset="-128"/>
            </a:endParaRP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b    |</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2 |</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a:t>
            </a:r>
          </a:p>
          <a:p>
            <a:pPr marL="342900" indent="-342900" eaLnBrk="0" hangingPunct="0">
              <a:spcBef>
                <a:spcPct val="20000"/>
              </a:spcBef>
              <a:buClr>
                <a:srgbClr val="FF6600"/>
              </a:buClr>
              <a:defRPr/>
            </a:pPr>
            <a:r>
              <a:rPr lang="en-US" sz="1400" b="1" kern="0" dirty="0">
                <a:ea typeface="ＭＳ Ｐゴシック" pitchFamily="122" charset="-128"/>
                <a:cs typeface="ＭＳ Ｐゴシック" pitchFamily="122" charset="-128"/>
              </a:rPr>
              <a:t> row in set (0.01 sec)</a:t>
            </a:r>
            <a:endParaRPr lang="en-US" sz="1400" b="1" kern="0" dirty="0">
              <a:solidFill>
                <a:schemeClr val="bg1"/>
              </a:solidFill>
              <a:ea typeface="ＭＳ Ｐゴシック" pitchFamily="122" charset="-128"/>
              <a:cs typeface="ＭＳ Ｐゴシック" pitchFamily="122" charset="-128"/>
            </a:endParaRPr>
          </a:p>
        </p:txBody>
      </p:sp>
    </p:spTree>
    <p:extLst>
      <p:ext uri="{BB962C8B-B14F-4D97-AF65-F5344CB8AC3E}">
        <p14:creationId xmlns:p14="http://schemas.microsoft.com/office/powerpoint/2010/main" val="344778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linds(horizontal)">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blinds(horizontal)">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blinds(horizontal)">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blinds(horizontal)">
                                      <p:cBhvr>
                                        <p:cTn id="72" dur="500"/>
                                        <p:tgtEl>
                                          <p:spTgt spid="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
                                            <p:txEl>
                                              <p:pRg st="14" end="14"/>
                                            </p:txEl>
                                          </p:spTgt>
                                        </p:tgtEl>
                                        <p:attrNameLst>
                                          <p:attrName>style.visibility</p:attrName>
                                        </p:attrNameLst>
                                      </p:cBhvr>
                                      <p:to>
                                        <p:strVal val="visible"/>
                                      </p:to>
                                    </p:set>
                                    <p:animEffect transition="in" filter="blinds(horizontal)">
                                      <p:cBhvr>
                                        <p:cTn id="77" dur="500"/>
                                        <p:tgtEl>
                                          <p:spTgt spid="6">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
                                            <p:txEl>
                                              <p:pRg st="15" end="15"/>
                                            </p:txEl>
                                          </p:spTgt>
                                        </p:tgtEl>
                                        <p:attrNameLst>
                                          <p:attrName>style.visibility</p:attrName>
                                        </p:attrNameLst>
                                      </p:cBhvr>
                                      <p:to>
                                        <p:strVal val="visible"/>
                                      </p:to>
                                    </p:set>
                                    <p:animEffect transition="in" filter="blinds(horizontal)">
                                      <p:cBhvr>
                                        <p:cTn id="82" dur="500"/>
                                        <p:tgtEl>
                                          <p:spTgt spid="6">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
                                            <p:txEl>
                                              <p:pRg st="16" end="16"/>
                                            </p:txEl>
                                          </p:spTgt>
                                        </p:tgtEl>
                                        <p:attrNameLst>
                                          <p:attrName>style.visibility</p:attrName>
                                        </p:attrNameLst>
                                      </p:cBhvr>
                                      <p:to>
                                        <p:strVal val="visible"/>
                                      </p:to>
                                    </p:set>
                                    <p:animEffect transition="in" filter="blinds(horizontal)">
                                      <p:cBhvr>
                                        <p:cTn id="87" dur="500"/>
                                        <p:tgtEl>
                                          <p:spTgt spid="6">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
                                            <p:txEl>
                                              <p:pRg st="18" end="18"/>
                                            </p:txEl>
                                          </p:spTgt>
                                        </p:tgtEl>
                                        <p:attrNameLst>
                                          <p:attrName>style.visibility</p:attrName>
                                        </p:attrNameLst>
                                      </p:cBhvr>
                                      <p:to>
                                        <p:strVal val="visible"/>
                                      </p:to>
                                    </p:set>
                                    <p:animEffect transition="in" filter="blinds(horizontal)">
                                      <p:cBhvr>
                                        <p:cTn id="92" dur="500"/>
                                        <p:tgtEl>
                                          <p:spTgt spid="6">
                                            <p:txEl>
                                              <p:pRg st="18" end="1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
                                            <p:txEl>
                                              <p:pRg st="19" end="19"/>
                                            </p:txEl>
                                          </p:spTgt>
                                        </p:tgtEl>
                                        <p:attrNameLst>
                                          <p:attrName>style.visibility</p:attrName>
                                        </p:attrNameLst>
                                      </p:cBhvr>
                                      <p:to>
                                        <p:strVal val="visible"/>
                                      </p:to>
                                    </p:set>
                                    <p:animEffect transition="in" filter="blinds(horizontal)">
                                      <p:cBhvr>
                                        <p:cTn id="97" dur="500"/>
                                        <p:tgtEl>
                                          <p:spTgt spid="6">
                                            <p:txEl>
                                              <p:pRg st="19" end="1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
                                            <p:txEl>
                                              <p:pRg st="20" end="20"/>
                                            </p:txEl>
                                          </p:spTgt>
                                        </p:tgtEl>
                                        <p:attrNameLst>
                                          <p:attrName>style.visibility</p:attrName>
                                        </p:attrNameLst>
                                      </p:cBhvr>
                                      <p:to>
                                        <p:strVal val="visible"/>
                                      </p:to>
                                    </p:set>
                                    <p:animEffect transition="in" filter="blinds(horizontal)">
                                      <p:cBhvr>
                                        <p:cTn id="102" dur="500"/>
                                        <p:tgtEl>
                                          <p:spTgt spid="6">
                                            <p:txEl>
                                              <p:pRg st="20" end="2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6">
                                            <p:txEl>
                                              <p:pRg st="21" end="21"/>
                                            </p:txEl>
                                          </p:spTgt>
                                        </p:tgtEl>
                                        <p:attrNameLst>
                                          <p:attrName>style.visibility</p:attrName>
                                        </p:attrNameLst>
                                      </p:cBhvr>
                                      <p:to>
                                        <p:strVal val="visible"/>
                                      </p:to>
                                    </p:set>
                                    <p:animEffect transition="in" filter="blinds(horizontal)">
                                      <p:cBhvr>
                                        <p:cTn id="107" dur="500"/>
                                        <p:tgtEl>
                                          <p:spTgt spid="6">
                                            <p:txEl>
                                              <p:pRg st="21" end="2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6">
                                            <p:txEl>
                                              <p:pRg st="22" end="22"/>
                                            </p:txEl>
                                          </p:spTgt>
                                        </p:tgtEl>
                                        <p:attrNameLst>
                                          <p:attrName>style.visibility</p:attrName>
                                        </p:attrNameLst>
                                      </p:cBhvr>
                                      <p:to>
                                        <p:strVal val="visible"/>
                                      </p:to>
                                    </p:set>
                                    <p:animEffect transition="in" filter="blinds(horizontal)">
                                      <p:cBhvr>
                                        <p:cTn id="112" dur="500"/>
                                        <p:tgtEl>
                                          <p:spTgt spid="6">
                                            <p:txEl>
                                              <p:pRg st="22" end="2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6">
                                            <p:txEl>
                                              <p:pRg st="23" end="23"/>
                                            </p:txEl>
                                          </p:spTgt>
                                        </p:tgtEl>
                                        <p:attrNameLst>
                                          <p:attrName>style.visibility</p:attrName>
                                        </p:attrNameLst>
                                      </p:cBhvr>
                                      <p:to>
                                        <p:strVal val="visible"/>
                                      </p:to>
                                    </p:set>
                                    <p:animEffect transition="in" filter="blinds(horizontal)">
                                      <p:cBhvr>
                                        <p:cTn id="117" dur="500"/>
                                        <p:tgtEl>
                                          <p:spTgt spid="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en-US" dirty="0" smtClean="0">
                <a:latin typeface="Georgia" pitchFamily="18" charset="0"/>
                <a:ea typeface="ＭＳ Ｐゴシック" pitchFamily="34" charset="-128"/>
              </a:rPr>
              <a:t>Cursor Example 2</a:t>
            </a:r>
          </a:p>
        </p:txBody>
      </p:sp>
      <p:sp>
        <p:nvSpPr>
          <p:cNvPr id="3" name="Content Placeholder 2"/>
          <p:cNvSpPr>
            <a:spLocks noGrp="1"/>
          </p:cNvSpPr>
          <p:nvPr>
            <p:ph sz="quarter" idx="1"/>
          </p:nvPr>
        </p:nvSpPr>
        <p:spPr bwMode="auto">
          <a:xfrm>
            <a:off x="457200" y="1600200"/>
            <a:ext cx="4343400" cy="4873752"/>
          </a:xfrm>
          <a:noFill/>
          <a:ln>
            <a:solidFill>
              <a:schemeClr val="tx1"/>
            </a:solid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Tx/>
              <a:buNone/>
            </a:pPr>
            <a:r>
              <a:rPr lang="en-US" sz="1600" dirty="0" err="1" smtClean="0">
                <a:latin typeface="Trebuchet MS" pitchFamily="34" charset="0"/>
                <a:ea typeface="ＭＳ Ｐゴシック" pitchFamily="34" charset="-128"/>
              </a:rPr>
              <a:t>mysql</a:t>
            </a:r>
            <a:r>
              <a:rPr lang="en-US" sz="1600" dirty="0" smtClean="0">
                <a:latin typeface="Trebuchet MS" pitchFamily="34" charset="0"/>
                <a:ea typeface="ＭＳ Ｐゴシック" pitchFamily="34" charset="-128"/>
              </a:rPr>
              <a:t>&gt; </a:t>
            </a:r>
            <a:r>
              <a:rPr lang="en-US" sz="1600" b="1" dirty="0" smtClean="0">
                <a:latin typeface="Trebuchet MS" pitchFamily="34" charset="0"/>
                <a:ea typeface="ＭＳ Ｐゴシック" pitchFamily="34" charset="-128"/>
              </a:rPr>
              <a:t>DELIMITER $</a:t>
            </a:r>
          </a:p>
          <a:p>
            <a:pPr>
              <a:buFontTx/>
              <a:buNone/>
            </a:pPr>
            <a:r>
              <a:rPr lang="en-US" sz="1600" b="1" dirty="0" err="1" smtClean="0">
                <a:latin typeface="Trebuchet MS" pitchFamily="34" charset="0"/>
                <a:ea typeface="ＭＳ Ｐゴシック" pitchFamily="34" charset="-128"/>
              </a:rPr>
              <a:t>mysql</a:t>
            </a:r>
            <a:r>
              <a:rPr lang="en-US" sz="1600" b="1" dirty="0" smtClean="0">
                <a:latin typeface="Trebuchet MS" pitchFamily="34" charset="0"/>
                <a:ea typeface="ＭＳ Ｐゴシック" pitchFamily="34" charset="-128"/>
              </a:rPr>
              <a:t>&gt;</a:t>
            </a:r>
          </a:p>
          <a:p>
            <a:pPr>
              <a:buFontTx/>
              <a:buNone/>
            </a:pPr>
            <a:r>
              <a:rPr lang="en-US" sz="1600" b="1" dirty="0" err="1" smtClean="0">
                <a:latin typeface="Trebuchet MS" pitchFamily="34" charset="0"/>
                <a:ea typeface="ＭＳ Ｐゴシック" pitchFamily="34" charset="-128"/>
              </a:rPr>
              <a:t>mysql</a:t>
            </a:r>
            <a:r>
              <a:rPr lang="en-US" sz="1600" b="1" dirty="0" smtClean="0">
                <a:latin typeface="Trebuchet MS" pitchFamily="34" charset="0"/>
                <a:ea typeface="ＭＳ Ｐゴシック" pitchFamily="34" charset="-128"/>
              </a:rPr>
              <a:t>&gt;  CREATE PROCEDURE cur2()</a:t>
            </a:r>
          </a:p>
          <a:p>
            <a:pPr>
              <a:buFontTx/>
              <a:buNone/>
            </a:pPr>
            <a:r>
              <a:rPr lang="en-US" sz="1600" b="1" dirty="0" smtClean="0">
                <a:latin typeface="Trebuchet MS" pitchFamily="34" charset="0"/>
                <a:ea typeface="ＭＳ Ｐゴシック" pitchFamily="34" charset="-128"/>
              </a:rPr>
              <a:t>    -&gt;  BEGIN</a:t>
            </a:r>
          </a:p>
          <a:p>
            <a:pPr>
              <a:buFontTx/>
              <a:buNone/>
            </a:pPr>
            <a:r>
              <a:rPr lang="en-US" sz="1600" b="1" dirty="0" smtClean="0">
                <a:latin typeface="Trebuchet MS" pitchFamily="34" charset="0"/>
                <a:ea typeface="ＭＳ Ｐゴシック" pitchFamily="34" charset="-128"/>
              </a:rPr>
              <a:t>    -&gt;    DECLARE a integer;</a:t>
            </a:r>
          </a:p>
          <a:p>
            <a:pPr>
              <a:buFontTx/>
              <a:buNone/>
            </a:pPr>
            <a:r>
              <a:rPr lang="en-US" sz="1600" b="1" dirty="0" smtClean="0">
                <a:latin typeface="Trebuchet MS" pitchFamily="34" charset="0"/>
                <a:ea typeface="ＭＳ Ｐゴシック" pitchFamily="34" charset="-128"/>
              </a:rPr>
              <a:t>    -&gt;    DECLARE b integer;</a:t>
            </a:r>
          </a:p>
          <a:p>
            <a:pPr>
              <a:buFontTx/>
              <a:buNone/>
            </a:pPr>
            <a:r>
              <a:rPr lang="en-US" sz="1600" b="1" dirty="0" smtClean="0">
                <a:latin typeface="Trebuchet MS" pitchFamily="34" charset="0"/>
                <a:ea typeface="ＭＳ Ｐゴシック" pitchFamily="34" charset="-128"/>
              </a:rPr>
              <a:t>    -&gt;</a:t>
            </a:r>
          </a:p>
          <a:p>
            <a:pPr>
              <a:buFontTx/>
              <a:buNone/>
            </a:pPr>
            <a:r>
              <a:rPr lang="en-US" sz="1600" b="1" dirty="0" smtClean="0">
                <a:latin typeface="Trebuchet MS" pitchFamily="34" charset="0"/>
                <a:ea typeface="ＭＳ Ｐゴシック" pitchFamily="34" charset="-128"/>
              </a:rPr>
              <a:t>    -&gt;    DECLARE </a:t>
            </a:r>
            <a:r>
              <a:rPr lang="en-US" sz="1600" b="1" dirty="0" err="1" smtClean="0">
                <a:latin typeface="Trebuchet MS" pitchFamily="34" charset="0"/>
                <a:ea typeface="ＭＳ Ｐゴシック" pitchFamily="34" charset="-128"/>
              </a:rPr>
              <a:t>exit_loop</a:t>
            </a:r>
            <a:r>
              <a:rPr lang="en-US" sz="1600" b="1" dirty="0" smtClean="0">
                <a:latin typeface="Trebuchet MS" pitchFamily="34" charset="0"/>
                <a:ea typeface="ＭＳ Ｐゴシック" pitchFamily="34" charset="-128"/>
              </a:rPr>
              <a:t> BOOLEAN;</a:t>
            </a:r>
          </a:p>
          <a:p>
            <a:pPr>
              <a:buFontTx/>
              <a:buNone/>
            </a:pPr>
            <a:r>
              <a:rPr lang="en-US" sz="1600" b="1" dirty="0" smtClean="0">
                <a:latin typeface="Trebuchet MS" pitchFamily="34" charset="0"/>
                <a:ea typeface="ＭＳ Ｐゴシック" pitchFamily="34" charset="-128"/>
              </a:rPr>
              <a:t>    -&gt;</a:t>
            </a:r>
          </a:p>
          <a:p>
            <a:pPr>
              <a:buFontTx/>
              <a:buNone/>
            </a:pPr>
            <a:r>
              <a:rPr lang="en-US" sz="1600" b="1" dirty="0" smtClean="0">
                <a:latin typeface="Trebuchet MS" pitchFamily="34" charset="0"/>
                <a:ea typeface="ＭＳ Ｐゴシック" pitchFamily="34" charset="-128"/>
              </a:rPr>
              <a:t>    </a:t>
            </a:r>
            <a:r>
              <a:rPr lang="en-US" sz="1600" b="1" dirty="0" smtClean="0">
                <a:solidFill>
                  <a:srgbClr val="C00000"/>
                </a:solidFill>
                <a:latin typeface="Trebuchet MS" pitchFamily="34" charset="0"/>
                <a:ea typeface="ＭＳ Ｐゴシック" pitchFamily="34" charset="-128"/>
              </a:rPr>
              <a:t>-&gt;    DECLARE t1_cursor CURSOR</a:t>
            </a:r>
          </a:p>
          <a:p>
            <a:pPr>
              <a:buFontTx/>
              <a:buNone/>
            </a:pPr>
            <a:r>
              <a:rPr lang="en-US" sz="1600" b="1" dirty="0" smtClean="0">
                <a:solidFill>
                  <a:srgbClr val="C00000"/>
                </a:solidFill>
                <a:latin typeface="Trebuchet MS" pitchFamily="34" charset="0"/>
                <a:ea typeface="ＭＳ Ｐゴシック" pitchFamily="34" charset="-128"/>
              </a:rPr>
              <a:t>             FOR SELECT a1, b2 FROM t1;</a:t>
            </a:r>
          </a:p>
          <a:p>
            <a:pPr>
              <a:buFontTx/>
              <a:buNone/>
            </a:pPr>
            <a:r>
              <a:rPr lang="en-US" sz="1600" b="1" dirty="0" smtClean="0">
                <a:latin typeface="Trebuchet MS" pitchFamily="34" charset="0"/>
                <a:ea typeface="ＭＳ Ｐゴシック" pitchFamily="34" charset="-128"/>
              </a:rPr>
              <a:t>    -&gt;</a:t>
            </a:r>
          </a:p>
          <a:p>
            <a:pPr>
              <a:buFontTx/>
              <a:buNone/>
            </a:pPr>
            <a:r>
              <a:rPr lang="en-US" sz="1600" b="1" dirty="0" smtClean="0">
                <a:solidFill>
                  <a:srgbClr val="C00000"/>
                </a:solidFill>
                <a:latin typeface="Trebuchet MS" pitchFamily="34" charset="0"/>
                <a:ea typeface="ＭＳ Ｐゴシック" pitchFamily="34" charset="-128"/>
              </a:rPr>
              <a:t>    -&gt;    DECLARE CONTINUE HANDLER FOR NOT FOUND SET </a:t>
            </a:r>
            <a:r>
              <a:rPr lang="en-US" sz="1600" b="1" dirty="0" err="1" smtClean="0">
                <a:solidFill>
                  <a:srgbClr val="C00000"/>
                </a:solidFill>
                <a:latin typeface="Trebuchet MS" pitchFamily="34" charset="0"/>
                <a:ea typeface="ＭＳ Ｐゴシック" pitchFamily="34" charset="-128"/>
              </a:rPr>
              <a:t>exit_loop</a:t>
            </a:r>
            <a:r>
              <a:rPr lang="en-US" sz="1600" b="1" dirty="0" smtClean="0">
                <a:solidFill>
                  <a:srgbClr val="C00000"/>
                </a:solidFill>
                <a:latin typeface="Trebuchet MS" pitchFamily="34" charset="0"/>
                <a:ea typeface="ＭＳ Ｐゴシック" pitchFamily="34" charset="-128"/>
              </a:rPr>
              <a:t> = TRUE;</a:t>
            </a:r>
          </a:p>
          <a:p>
            <a:pPr>
              <a:buFontTx/>
              <a:buNone/>
            </a:pPr>
            <a:r>
              <a:rPr lang="en-US" sz="1600" b="1" dirty="0" smtClean="0">
                <a:latin typeface="Trebuchet MS" pitchFamily="34" charset="0"/>
                <a:ea typeface="ＭＳ Ｐゴシック" pitchFamily="34" charset="-128"/>
              </a:rPr>
              <a:t>    -&gt;</a:t>
            </a:r>
          </a:p>
          <a:p>
            <a:pPr>
              <a:buFontTx/>
              <a:buNone/>
            </a:pPr>
            <a:r>
              <a:rPr lang="en-US" sz="1600" b="1" dirty="0" smtClean="0">
                <a:solidFill>
                  <a:srgbClr val="C00000"/>
                </a:solidFill>
                <a:latin typeface="Trebuchet MS" pitchFamily="34" charset="0"/>
                <a:ea typeface="ＭＳ Ｐゴシック" pitchFamily="34" charset="-128"/>
              </a:rPr>
              <a:t>    -&gt;    OPEN t1_cursor;</a:t>
            </a:r>
          </a:p>
          <a:p>
            <a:pPr>
              <a:buFontTx/>
              <a:buNone/>
            </a:pPr>
            <a:r>
              <a:rPr lang="en-US" sz="1600" b="1" dirty="0" smtClean="0">
                <a:latin typeface="Trebuchet MS" pitchFamily="34" charset="0"/>
                <a:ea typeface="ＭＳ Ｐゴシック" pitchFamily="34" charset="-128"/>
              </a:rPr>
              <a:t>    -&gt;</a:t>
            </a:r>
          </a:p>
          <a:p>
            <a:pPr>
              <a:buFontTx/>
              <a:buNone/>
            </a:pPr>
            <a:r>
              <a:rPr lang="en-US" sz="1600" b="1" dirty="0" smtClean="0">
                <a:latin typeface="Trebuchet MS" pitchFamily="34" charset="0"/>
                <a:ea typeface="ＭＳ Ｐゴシック" pitchFamily="34" charset="-128"/>
              </a:rPr>
              <a:t>    </a:t>
            </a:r>
          </a:p>
        </p:txBody>
      </p:sp>
      <p:sp>
        <p:nvSpPr>
          <p:cNvPr id="4" name="Content Placeholder 2"/>
          <p:cNvSpPr txBox="1">
            <a:spLocks/>
          </p:cNvSpPr>
          <p:nvPr/>
        </p:nvSpPr>
        <p:spPr>
          <a:xfrm>
            <a:off x="4800600" y="1219200"/>
            <a:ext cx="3886200" cy="5334000"/>
          </a:xfrm>
          <a:prstGeom prst="rect">
            <a:avLst/>
          </a:prstGeom>
          <a:ln>
            <a:solidFill>
              <a:schemeClr val="tx1"/>
            </a:solidFill>
          </a:ln>
        </p:spPr>
        <p:txBody>
          <a:bodyPr/>
          <a:lstStyle/>
          <a:p>
            <a:pPr marL="342900" indent="-342900" fontAlgn="auto">
              <a:spcBef>
                <a:spcPct val="20000"/>
              </a:spcBef>
              <a:spcAft>
                <a:spcPts val="0"/>
              </a:spcAft>
              <a:buFont typeface="Arial" pitchFamily="34" charset="0"/>
              <a:buNone/>
              <a:defRPr/>
            </a:pPr>
            <a:endParaRPr lang="en-US" sz="1600" dirty="0">
              <a:latin typeface="+mn-lt"/>
              <a:ea typeface="+mn-ea"/>
              <a:cs typeface="+mn-cs"/>
            </a:endParaRPr>
          </a:p>
          <a:p>
            <a:pPr marL="342900" indent="-342900" fontAlgn="auto">
              <a:spcBef>
                <a:spcPct val="20000"/>
              </a:spcBef>
              <a:spcAft>
                <a:spcPts val="0"/>
              </a:spcAft>
              <a:buFont typeface="Arial" pitchFamily="34" charset="0"/>
              <a:buNone/>
              <a:defRPr/>
            </a:pPr>
            <a:r>
              <a:rPr lang="en-US" sz="1600" dirty="0">
                <a:latin typeface="+mn-lt"/>
                <a:ea typeface="+mn-ea"/>
                <a:cs typeface="+mn-cs"/>
              </a:rPr>
              <a:t>    </a:t>
            </a:r>
            <a:r>
              <a:rPr lang="en-US" sz="1600" b="1" dirty="0">
                <a:latin typeface="+mn-lt"/>
                <a:ea typeface="+mn-ea"/>
                <a:cs typeface="+mn-cs"/>
              </a:rPr>
              <a:t>-&gt;    t1_loop: LOOP</a:t>
            </a:r>
          </a:p>
          <a:p>
            <a:pPr marL="342900" indent="-342900" fontAlgn="auto">
              <a:spcBef>
                <a:spcPct val="20000"/>
              </a:spcBef>
              <a:spcAft>
                <a:spcPts val="0"/>
              </a:spcAft>
              <a:buFont typeface="Arial" pitchFamily="34" charset="0"/>
              <a:buNone/>
              <a:defRPr/>
            </a:pPr>
            <a:r>
              <a:rPr lang="en-US" sz="1600" b="1" dirty="0">
                <a:latin typeface="+mn-lt"/>
                <a:ea typeface="+mn-ea"/>
                <a:cs typeface="+mn-cs"/>
              </a:rPr>
              <a:t>    </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a:t>
            </a:r>
            <a:r>
              <a:rPr lang="en-US" sz="1600" b="1" dirty="0">
                <a:solidFill>
                  <a:srgbClr val="C00000"/>
                </a:solidFill>
                <a:latin typeface="+mn-lt"/>
                <a:ea typeface="+mn-ea"/>
                <a:cs typeface="+mn-cs"/>
              </a:rPr>
              <a:t>FETCH  t1_cursor INTO a, b;</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select a;</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select b;</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IF </a:t>
            </a:r>
            <a:r>
              <a:rPr lang="en-US" sz="1600" b="1" dirty="0" err="1">
                <a:latin typeface="+mn-lt"/>
                <a:ea typeface="+mn-ea"/>
                <a:cs typeface="+mn-cs"/>
              </a:rPr>
              <a:t>exit_loop</a:t>
            </a:r>
            <a:r>
              <a:rPr lang="en-US" sz="1600" b="1" dirty="0">
                <a:latin typeface="+mn-lt"/>
                <a:ea typeface="+mn-ea"/>
                <a:cs typeface="+mn-cs"/>
              </a:rPr>
              <a:t> THEN</a:t>
            </a:r>
          </a:p>
          <a:p>
            <a:pPr marL="342900" indent="-342900" fontAlgn="auto">
              <a:spcBef>
                <a:spcPct val="20000"/>
              </a:spcBef>
              <a:spcAft>
                <a:spcPts val="0"/>
              </a:spcAft>
              <a:buFont typeface="Arial" pitchFamily="34" charset="0"/>
              <a:buNone/>
              <a:defRPr/>
            </a:pPr>
            <a:r>
              <a:rPr lang="en-US" sz="1600" b="1" dirty="0">
                <a:latin typeface="+mn-lt"/>
                <a:ea typeface="+mn-ea"/>
                <a:cs typeface="+mn-cs"/>
              </a:rPr>
              <a:t>    </a:t>
            </a:r>
            <a:r>
              <a:rPr lang="en-US" sz="1600" b="1" dirty="0">
                <a:solidFill>
                  <a:srgbClr val="C00000"/>
                </a:solidFill>
                <a:latin typeface="+mn-lt"/>
                <a:ea typeface="+mn-ea"/>
                <a:cs typeface="+mn-cs"/>
              </a:rPr>
              <a:t>-&gt;          CLOSE t1_cursor;</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LEAVE t1_loop;</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END IF;</a:t>
            </a:r>
          </a:p>
          <a:p>
            <a:pPr marL="342900" indent="-342900" fontAlgn="auto">
              <a:spcBef>
                <a:spcPct val="20000"/>
              </a:spcBef>
              <a:spcAft>
                <a:spcPts val="0"/>
              </a:spcAft>
              <a:buFont typeface="Arial" pitchFamily="34" charset="0"/>
              <a:buNone/>
              <a:defRPr/>
            </a:pPr>
            <a:endParaRPr lang="en-US" sz="1600" b="1" dirty="0">
              <a:latin typeface="+mn-lt"/>
              <a:ea typeface="+mn-ea"/>
              <a:cs typeface="+mn-cs"/>
            </a:endParaRPr>
          </a:p>
          <a:p>
            <a:pPr marL="342900" indent="-342900" fontAlgn="auto">
              <a:spcBef>
                <a:spcPct val="20000"/>
              </a:spcBef>
              <a:spcAft>
                <a:spcPts val="0"/>
              </a:spcAft>
              <a:buFont typeface="Arial" pitchFamily="34" charset="0"/>
              <a:buNone/>
              <a:defRPr/>
            </a:pPr>
            <a:r>
              <a:rPr lang="en-US" sz="1600" b="1" dirty="0">
                <a:latin typeface="+mn-lt"/>
                <a:ea typeface="+mn-ea"/>
                <a:cs typeface="+mn-cs"/>
              </a:rPr>
              <a:t>    -&gt;    END LOOP t1_loop;</a:t>
            </a:r>
          </a:p>
          <a:p>
            <a:pPr marL="342900" indent="-342900" fontAlgn="auto">
              <a:spcBef>
                <a:spcPct val="20000"/>
              </a:spcBef>
              <a:spcAft>
                <a:spcPts val="0"/>
              </a:spcAft>
              <a:buFont typeface="Arial" pitchFamily="34" charset="0"/>
              <a:buNone/>
              <a:defRPr/>
            </a:pPr>
            <a:r>
              <a:rPr lang="en-US" sz="1600" b="1" dirty="0">
                <a:latin typeface="+mn-lt"/>
                <a:ea typeface="+mn-ea"/>
                <a:cs typeface="+mn-cs"/>
              </a:rPr>
              <a:t>    -&gt;  END $</a:t>
            </a:r>
          </a:p>
          <a:p>
            <a:pPr marL="342900" indent="-342900" fontAlgn="auto">
              <a:spcBef>
                <a:spcPct val="20000"/>
              </a:spcBef>
              <a:spcAft>
                <a:spcPts val="0"/>
              </a:spcAft>
              <a:buFont typeface="Arial" pitchFamily="34" charset="0"/>
              <a:buNone/>
              <a:defRPr/>
            </a:pPr>
            <a:r>
              <a:rPr lang="en-US" sz="1600" b="1" dirty="0">
                <a:latin typeface="+mn-lt"/>
                <a:ea typeface="+mn-ea"/>
                <a:cs typeface="+mn-cs"/>
              </a:rPr>
              <a:t>Query OK, 0 rows affected (0.01 sec)</a:t>
            </a:r>
          </a:p>
          <a:p>
            <a:pPr marL="342900" indent="-342900" fontAlgn="auto">
              <a:spcBef>
                <a:spcPct val="20000"/>
              </a:spcBef>
              <a:spcAft>
                <a:spcPts val="0"/>
              </a:spcAft>
              <a:buFont typeface="Arial" pitchFamily="34" charset="0"/>
              <a:buNone/>
              <a:defRPr/>
            </a:pPr>
            <a:endParaRPr lang="en-US" sz="1600" b="1" dirty="0">
              <a:latin typeface="+mn-lt"/>
              <a:ea typeface="+mn-ea"/>
              <a:cs typeface="+mn-cs"/>
            </a:endParaRPr>
          </a:p>
          <a:p>
            <a:pPr marL="342900" indent="-342900" fontAlgn="auto">
              <a:spcBef>
                <a:spcPct val="20000"/>
              </a:spcBef>
              <a:spcAft>
                <a:spcPts val="0"/>
              </a:spcAft>
              <a:buFont typeface="Arial" pitchFamily="34" charset="0"/>
              <a:buNone/>
              <a:defRPr/>
            </a:pPr>
            <a:r>
              <a:rPr lang="en-US" sz="1600" b="1" dirty="0" err="1">
                <a:latin typeface="+mn-lt"/>
                <a:ea typeface="+mn-ea"/>
                <a:cs typeface="+mn-cs"/>
              </a:rPr>
              <a:t>mysql</a:t>
            </a:r>
            <a:r>
              <a:rPr lang="en-US" sz="1600" b="1" dirty="0">
                <a:latin typeface="+mn-lt"/>
                <a:ea typeface="+mn-ea"/>
                <a:cs typeface="+mn-cs"/>
              </a:rPr>
              <a:t>&gt;  DELIMITER ;</a:t>
            </a:r>
          </a:p>
          <a:p>
            <a:pPr marL="342900" indent="-342900" fontAlgn="auto">
              <a:spcBef>
                <a:spcPct val="20000"/>
              </a:spcBef>
              <a:spcAft>
                <a:spcPts val="0"/>
              </a:spcAft>
              <a:buFont typeface="Arial" pitchFamily="34" charset="0"/>
              <a:buNone/>
              <a:defRPr/>
            </a:pPr>
            <a:r>
              <a:rPr lang="en-US" sz="1600" b="1" dirty="0" err="1">
                <a:latin typeface="+mn-lt"/>
                <a:ea typeface="+mn-ea"/>
                <a:cs typeface="+mn-cs"/>
              </a:rPr>
              <a:t>mysql</a:t>
            </a:r>
            <a:r>
              <a:rPr lang="en-US" sz="1600" b="1" dirty="0">
                <a:latin typeface="+mn-lt"/>
                <a:ea typeface="+mn-ea"/>
                <a:cs typeface="+mn-cs"/>
              </a:rPr>
              <a:t>&gt; call cur2();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linds(horizontal)">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blinds(horizontal)">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4">
                                            <p:txEl>
                                              <p:pRg st="1" end="1"/>
                                            </p:txEl>
                                          </p:spTgt>
                                        </p:tgtEl>
                                        <p:attrNameLst>
                                          <p:attrName>style.visibility</p:attrName>
                                        </p:attrNameLst>
                                      </p:cBhvr>
                                      <p:to>
                                        <p:strVal val="visible"/>
                                      </p:to>
                                    </p:set>
                                    <p:animEffect transition="in" filter="blinds(horizontal)">
                                      <p:cBhvr>
                                        <p:cTn id="92" dur="500"/>
                                        <p:tgtEl>
                                          <p:spTgt spid="4">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4">
                                            <p:txEl>
                                              <p:pRg st="2" end="2"/>
                                            </p:txEl>
                                          </p:spTgt>
                                        </p:tgtEl>
                                        <p:attrNameLst>
                                          <p:attrName>style.visibility</p:attrName>
                                        </p:attrNameLst>
                                      </p:cBhvr>
                                      <p:to>
                                        <p:strVal val="visible"/>
                                      </p:to>
                                    </p:set>
                                    <p:animEffect transition="in" filter="blinds(horizontal)">
                                      <p:cBhvr>
                                        <p:cTn id="97" dur="500"/>
                                        <p:tgtEl>
                                          <p:spTgt spid="4">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4">
                                            <p:txEl>
                                              <p:pRg st="3" end="3"/>
                                            </p:txEl>
                                          </p:spTgt>
                                        </p:tgtEl>
                                        <p:attrNameLst>
                                          <p:attrName>style.visibility</p:attrName>
                                        </p:attrNameLst>
                                      </p:cBhvr>
                                      <p:to>
                                        <p:strVal val="visible"/>
                                      </p:to>
                                    </p:set>
                                    <p:animEffect transition="in" filter="blinds(horizontal)">
                                      <p:cBhvr>
                                        <p:cTn id="102" dur="500"/>
                                        <p:tgtEl>
                                          <p:spTgt spid="4">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4">
                                            <p:txEl>
                                              <p:pRg st="4" end="4"/>
                                            </p:txEl>
                                          </p:spTgt>
                                        </p:tgtEl>
                                        <p:attrNameLst>
                                          <p:attrName>style.visibility</p:attrName>
                                        </p:attrNameLst>
                                      </p:cBhvr>
                                      <p:to>
                                        <p:strVal val="visible"/>
                                      </p:to>
                                    </p:set>
                                    <p:animEffect transition="in" filter="blinds(horizontal)">
                                      <p:cBhvr>
                                        <p:cTn id="107" dur="500"/>
                                        <p:tgtEl>
                                          <p:spTgt spid="4">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4">
                                            <p:txEl>
                                              <p:pRg st="5" end="5"/>
                                            </p:txEl>
                                          </p:spTgt>
                                        </p:tgtEl>
                                        <p:attrNameLst>
                                          <p:attrName>style.visibility</p:attrName>
                                        </p:attrNameLst>
                                      </p:cBhvr>
                                      <p:to>
                                        <p:strVal val="visible"/>
                                      </p:to>
                                    </p:set>
                                    <p:animEffect transition="in" filter="blinds(horizontal)">
                                      <p:cBhvr>
                                        <p:cTn id="112" dur="500"/>
                                        <p:tgtEl>
                                          <p:spTgt spid="4">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4">
                                            <p:txEl>
                                              <p:pRg st="6" end="6"/>
                                            </p:txEl>
                                          </p:spTgt>
                                        </p:tgtEl>
                                        <p:attrNameLst>
                                          <p:attrName>style.visibility</p:attrName>
                                        </p:attrNameLst>
                                      </p:cBhvr>
                                      <p:to>
                                        <p:strVal val="visible"/>
                                      </p:to>
                                    </p:set>
                                    <p:animEffect transition="in" filter="blinds(horizontal)">
                                      <p:cBhvr>
                                        <p:cTn id="117" dur="500"/>
                                        <p:tgtEl>
                                          <p:spTgt spid="4">
                                            <p:txEl>
                                              <p:p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4">
                                            <p:txEl>
                                              <p:pRg st="7" end="7"/>
                                            </p:txEl>
                                          </p:spTgt>
                                        </p:tgtEl>
                                        <p:attrNameLst>
                                          <p:attrName>style.visibility</p:attrName>
                                        </p:attrNameLst>
                                      </p:cBhvr>
                                      <p:to>
                                        <p:strVal val="visible"/>
                                      </p:to>
                                    </p:set>
                                    <p:animEffect transition="in" filter="blinds(horizontal)">
                                      <p:cBhvr>
                                        <p:cTn id="122" dur="500"/>
                                        <p:tgtEl>
                                          <p:spTgt spid="4">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4">
                                            <p:txEl>
                                              <p:pRg st="8" end="8"/>
                                            </p:txEl>
                                          </p:spTgt>
                                        </p:tgtEl>
                                        <p:attrNameLst>
                                          <p:attrName>style.visibility</p:attrName>
                                        </p:attrNameLst>
                                      </p:cBhvr>
                                      <p:to>
                                        <p:strVal val="visible"/>
                                      </p:to>
                                    </p:set>
                                    <p:animEffect transition="in" filter="blinds(horizontal)">
                                      <p:cBhvr>
                                        <p:cTn id="127" dur="500"/>
                                        <p:tgtEl>
                                          <p:spTgt spid="4">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4">
                                            <p:txEl>
                                              <p:pRg st="9" end="9"/>
                                            </p:txEl>
                                          </p:spTgt>
                                        </p:tgtEl>
                                        <p:attrNameLst>
                                          <p:attrName>style.visibility</p:attrName>
                                        </p:attrNameLst>
                                      </p:cBhvr>
                                      <p:to>
                                        <p:strVal val="visible"/>
                                      </p:to>
                                    </p:set>
                                    <p:animEffect transition="in" filter="blinds(horizontal)">
                                      <p:cBhvr>
                                        <p:cTn id="132" dur="500"/>
                                        <p:tgtEl>
                                          <p:spTgt spid="4">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137" dur="500"/>
                                        <p:tgtEl>
                                          <p:spTgt spid="4">
                                            <p:txEl>
                                              <p:pRg st="10" end="1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4">
                                            <p:txEl>
                                              <p:pRg st="12" end="12"/>
                                            </p:txEl>
                                          </p:spTgt>
                                        </p:tgtEl>
                                        <p:attrNameLst>
                                          <p:attrName>style.visibility</p:attrName>
                                        </p:attrNameLst>
                                      </p:cBhvr>
                                      <p:to>
                                        <p:strVal val="visible"/>
                                      </p:to>
                                    </p:set>
                                    <p:animEffect transition="in" filter="blinds(horizontal)">
                                      <p:cBhvr>
                                        <p:cTn id="142" dur="500"/>
                                        <p:tgtEl>
                                          <p:spTgt spid="4">
                                            <p:txEl>
                                              <p:pRg st="12" end="12"/>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4">
                                            <p:txEl>
                                              <p:pRg st="13" end="13"/>
                                            </p:txEl>
                                          </p:spTgt>
                                        </p:tgtEl>
                                        <p:attrNameLst>
                                          <p:attrName>style.visibility</p:attrName>
                                        </p:attrNameLst>
                                      </p:cBhvr>
                                      <p:to>
                                        <p:strVal val="visible"/>
                                      </p:to>
                                    </p:set>
                                    <p:animEffect transition="in" filter="blinds(horizontal)">
                                      <p:cBhvr>
                                        <p:cTn id="147" dur="500"/>
                                        <p:tgtEl>
                                          <p:spTgt spid="4">
                                            <p:txEl>
                                              <p:pRg st="13" end="1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4">
                                            <p:txEl>
                                              <p:pRg st="14" end="14"/>
                                            </p:txEl>
                                          </p:spTgt>
                                        </p:tgtEl>
                                        <p:attrNameLst>
                                          <p:attrName>style.visibility</p:attrName>
                                        </p:attrNameLst>
                                      </p:cBhvr>
                                      <p:to>
                                        <p:strVal val="visible"/>
                                      </p:to>
                                    </p:set>
                                    <p:animEffect transition="in" filter="blinds(horizontal)">
                                      <p:cBhvr>
                                        <p:cTn id="152" dur="500"/>
                                        <p:tgtEl>
                                          <p:spTgt spid="4">
                                            <p:txEl>
                                              <p:pRg st="14" end="1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4">
                                            <p:txEl>
                                              <p:pRg st="16" end="16"/>
                                            </p:txEl>
                                          </p:spTgt>
                                        </p:tgtEl>
                                        <p:attrNameLst>
                                          <p:attrName>style.visibility</p:attrName>
                                        </p:attrNameLst>
                                      </p:cBhvr>
                                      <p:to>
                                        <p:strVal val="visible"/>
                                      </p:to>
                                    </p:set>
                                    <p:animEffect transition="in" filter="blinds(horizontal)">
                                      <p:cBhvr>
                                        <p:cTn id="157" dur="500"/>
                                        <p:tgtEl>
                                          <p:spTgt spid="4">
                                            <p:txEl>
                                              <p:pRg st="16" end="16"/>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4">
                                            <p:txEl>
                                              <p:pRg st="17" end="17"/>
                                            </p:txEl>
                                          </p:spTgt>
                                        </p:tgtEl>
                                        <p:attrNameLst>
                                          <p:attrName>style.visibility</p:attrName>
                                        </p:attrNameLst>
                                      </p:cBhvr>
                                      <p:to>
                                        <p:strVal val="visible"/>
                                      </p:to>
                                    </p:set>
                                    <p:animEffect transition="in" filter="blinds(horizontal)">
                                      <p:cBhvr>
                                        <p:cTn id="162"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152400" y="609600"/>
            <a:ext cx="4343400" cy="6247864"/>
          </a:xfrm>
          <a:prstGeom prst="rect">
            <a:avLst/>
          </a:prstGeom>
          <a:noFill/>
          <a:ln w="9525">
            <a:solidFill>
              <a:schemeClr val="tx1"/>
            </a:solidFill>
            <a:miter lim="800000"/>
            <a:headEnd/>
            <a:tailEnd/>
          </a:ln>
        </p:spPr>
        <p:txBody>
          <a:bodyPr wrap="square">
            <a:spAutoFit/>
          </a:bodyPr>
          <a:lstStyle/>
          <a:p>
            <a:r>
              <a:rPr lang="en-US" sz="1600" dirty="0" err="1"/>
              <a:t>mysql</a:t>
            </a:r>
            <a:r>
              <a:rPr lang="en-US" sz="1600" dirty="0"/>
              <a:t>&gt; DELIMITER $</a:t>
            </a:r>
          </a:p>
          <a:p>
            <a:r>
              <a:rPr lang="en-US" sz="1600" dirty="0" err="1"/>
              <a:t>mysql</a:t>
            </a:r>
            <a:r>
              <a:rPr lang="en-US" sz="1600" dirty="0"/>
              <a:t>&gt; CREATE PROCEDURE cur13()</a:t>
            </a:r>
          </a:p>
          <a:p>
            <a:r>
              <a:rPr lang="en-US" sz="1600" dirty="0"/>
              <a:t>    -&gt;  BEGIN</a:t>
            </a:r>
          </a:p>
          <a:p>
            <a:r>
              <a:rPr lang="en-US" sz="1600" dirty="0"/>
              <a:t>    -&gt;    DECLARE a integer;</a:t>
            </a:r>
          </a:p>
          <a:p>
            <a:r>
              <a:rPr lang="en-US" sz="1600" dirty="0"/>
              <a:t>    -&gt;    DECLARE b integer;</a:t>
            </a:r>
          </a:p>
          <a:p>
            <a:r>
              <a:rPr lang="en-US" sz="1600" dirty="0"/>
              <a:t>    -&gt;    DECLARE </a:t>
            </a:r>
            <a:r>
              <a:rPr lang="en-US" sz="1600" dirty="0" err="1"/>
              <a:t>exit_loop</a:t>
            </a:r>
            <a:r>
              <a:rPr lang="en-US" sz="1600" dirty="0"/>
              <a:t> BOOLEAN;</a:t>
            </a:r>
          </a:p>
          <a:p>
            <a:r>
              <a:rPr lang="en-US" sz="1600" dirty="0"/>
              <a:t>    -&gt;</a:t>
            </a:r>
          </a:p>
          <a:p>
            <a:r>
              <a:rPr lang="en-US" sz="1600" dirty="0"/>
              <a:t>    -&gt;    DECLARE t1_cursor CURSOR FOR</a:t>
            </a:r>
          </a:p>
          <a:p>
            <a:r>
              <a:rPr lang="en-US" sz="1600" dirty="0"/>
              <a:t>    -&gt;      SELECT a1, b2 FROM t1;</a:t>
            </a:r>
          </a:p>
          <a:p>
            <a:r>
              <a:rPr lang="en-US" sz="1600" dirty="0"/>
              <a:t>    -&gt;</a:t>
            </a:r>
          </a:p>
          <a:p>
            <a:r>
              <a:rPr lang="en-US" sz="1600" dirty="0"/>
              <a:t>    -&gt;    DECLARE CONTINUE HANDLER   FOR NOT FOUND SET </a:t>
            </a:r>
            <a:r>
              <a:rPr lang="en-US" sz="1600" dirty="0" err="1"/>
              <a:t>exit_loop</a:t>
            </a:r>
            <a:r>
              <a:rPr lang="en-US" sz="1600" dirty="0"/>
              <a:t> = TRUE;</a:t>
            </a:r>
          </a:p>
          <a:p>
            <a:r>
              <a:rPr lang="en-US" sz="1600" dirty="0"/>
              <a:t>    -&gt;</a:t>
            </a:r>
          </a:p>
          <a:p>
            <a:r>
              <a:rPr lang="en-US" sz="1600" dirty="0"/>
              <a:t>    -&gt;    OPEN t1_cursor;</a:t>
            </a:r>
          </a:p>
          <a:p>
            <a:r>
              <a:rPr lang="en-US" sz="1600" dirty="0"/>
              <a:t>    -&gt;   t1_loop: LOOP</a:t>
            </a:r>
          </a:p>
          <a:p>
            <a:r>
              <a:rPr lang="en-US" sz="1600" dirty="0"/>
              <a:t>    -&gt;</a:t>
            </a:r>
          </a:p>
          <a:p>
            <a:r>
              <a:rPr lang="en-US" sz="1600" dirty="0"/>
              <a:t>    -&gt;    FETCH  t1_cursor INTO a, b;</a:t>
            </a:r>
          </a:p>
          <a:p>
            <a:r>
              <a:rPr lang="en-US" sz="1600" dirty="0"/>
              <a:t>    -&gt;    update t1    set a1 = a+1;</a:t>
            </a:r>
          </a:p>
          <a:p>
            <a:r>
              <a:rPr lang="en-US" sz="1600" dirty="0"/>
              <a:t>    -&gt;</a:t>
            </a:r>
          </a:p>
          <a:p>
            <a:r>
              <a:rPr lang="en-US" sz="1600" dirty="0"/>
              <a:t>    -&gt;    IF </a:t>
            </a:r>
            <a:r>
              <a:rPr lang="en-US" sz="1600" dirty="0" err="1"/>
              <a:t>exit_loop</a:t>
            </a:r>
            <a:r>
              <a:rPr lang="en-US" sz="1600" dirty="0"/>
              <a:t> THEN</a:t>
            </a:r>
          </a:p>
          <a:p>
            <a:r>
              <a:rPr lang="en-US" sz="1600" dirty="0"/>
              <a:t>    -&gt;          CLOSE t1_cursor;</a:t>
            </a:r>
          </a:p>
          <a:p>
            <a:r>
              <a:rPr lang="en-US" sz="1600" dirty="0"/>
              <a:t>    -&gt;          LEAVE t1_loop;</a:t>
            </a:r>
          </a:p>
          <a:p>
            <a:r>
              <a:rPr lang="en-US" sz="1600" dirty="0"/>
              <a:t>    -&gt;    END IF;</a:t>
            </a:r>
          </a:p>
          <a:p>
            <a:r>
              <a:rPr lang="en-US" sz="1600" dirty="0"/>
              <a:t>    -&gt;    END LOOP t1_loop;</a:t>
            </a:r>
          </a:p>
          <a:p>
            <a:r>
              <a:rPr lang="en-US" sz="1600" dirty="0"/>
              <a:t>    -&gt;  END $</a:t>
            </a:r>
          </a:p>
        </p:txBody>
      </p:sp>
      <p:sp>
        <p:nvSpPr>
          <p:cNvPr id="43011" name="Rectangle 5"/>
          <p:cNvSpPr>
            <a:spLocks noChangeArrowheads="1"/>
          </p:cNvSpPr>
          <p:nvPr/>
        </p:nvSpPr>
        <p:spPr bwMode="auto">
          <a:xfrm>
            <a:off x="4495800" y="668338"/>
            <a:ext cx="4343400" cy="5755422"/>
          </a:xfrm>
          <a:prstGeom prst="rect">
            <a:avLst/>
          </a:prstGeom>
          <a:noFill/>
          <a:ln w="9525">
            <a:noFill/>
            <a:miter lim="800000"/>
            <a:headEnd/>
            <a:tailEnd/>
          </a:ln>
        </p:spPr>
        <p:txBody>
          <a:bodyPr>
            <a:spAutoFit/>
          </a:bodyPr>
          <a:lstStyle/>
          <a:p>
            <a:r>
              <a:rPr lang="en-US" sz="1600" dirty="0" err="1" smtClean="0"/>
              <a:t>mysql</a:t>
            </a:r>
            <a:r>
              <a:rPr lang="en-US" sz="1600" dirty="0"/>
              <a:t>&gt; select * from t1;</a:t>
            </a:r>
          </a:p>
          <a:p>
            <a:r>
              <a:rPr lang="en-US" sz="1600" dirty="0"/>
              <a:t>  </a:t>
            </a:r>
            <a:r>
              <a:rPr lang="en-US" sz="1600" dirty="0" smtClean="0"/>
              <a:t>+------+------+</a:t>
            </a:r>
            <a:endParaRPr lang="en-US" sz="1600" dirty="0"/>
          </a:p>
          <a:p>
            <a:r>
              <a:rPr lang="en-US" sz="1600" dirty="0"/>
              <a:t>| a1   | b2   |</a:t>
            </a:r>
          </a:p>
          <a:p>
            <a:r>
              <a:rPr lang="en-US" sz="1600" dirty="0"/>
              <a:t>+------+------+</a:t>
            </a:r>
          </a:p>
          <a:p>
            <a:r>
              <a:rPr lang="en-US" sz="1600" dirty="0"/>
              <a:t>|    2 |    2 |</a:t>
            </a:r>
          </a:p>
          <a:p>
            <a:r>
              <a:rPr lang="en-US" sz="1600" dirty="0"/>
              <a:t>|    2 |    1 |</a:t>
            </a:r>
          </a:p>
          <a:p>
            <a:r>
              <a:rPr lang="en-US" sz="1600" dirty="0"/>
              <a:t>|    2 |    2 |</a:t>
            </a:r>
          </a:p>
          <a:p>
            <a:r>
              <a:rPr lang="en-US" sz="1600" dirty="0"/>
              <a:t>|    2 |    3 |</a:t>
            </a:r>
          </a:p>
          <a:p>
            <a:r>
              <a:rPr lang="en-US" sz="1600" dirty="0"/>
              <a:t>+------+------+</a:t>
            </a:r>
          </a:p>
          <a:p>
            <a:r>
              <a:rPr lang="en-US" sz="1600" dirty="0"/>
              <a:t>4 rows in set (0.00 </a:t>
            </a:r>
            <a:r>
              <a:rPr lang="en-US" sz="1600" dirty="0" smtClean="0"/>
              <a:t>sec)</a:t>
            </a:r>
          </a:p>
          <a:p>
            <a:r>
              <a:rPr lang="en-US" sz="1600" dirty="0" err="1" smtClean="0"/>
              <a:t>mysql</a:t>
            </a:r>
            <a:r>
              <a:rPr lang="en-US" sz="1600" dirty="0"/>
              <a:t>&gt; delimiter </a:t>
            </a:r>
            <a:r>
              <a:rPr lang="en-US" sz="1600" dirty="0" smtClean="0"/>
              <a:t>;</a:t>
            </a:r>
            <a:endParaRPr lang="en-US" sz="1600" dirty="0"/>
          </a:p>
          <a:p>
            <a:r>
              <a:rPr lang="en-US" sz="1600" dirty="0" err="1"/>
              <a:t>mysql</a:t>
            </a:r>
            <a:r>
              <a:rPr lang="en-US" sz="1600" dirty="0"/>
              <a:t>&gt; call cur17();</a:t>
            </a:r>
          </a:p>
          <a:p>
            <a:r>
              <a:rPr lang="en-US" sz="1600" dirty="0"/>
              <a:t>Query OK, 4 rows affected (0.16 s</a:t>
            </a:r>
          </a:p>
          <a:p>
            <a:r>
              <a:rPr lang="en-US" sz="1600" dirty="0" err="1" smtClean="0"/>
              <a:t>mysql</a:t>
            </a:r>
            <a:r>
              <a:rPr lang="en-US" sz="1600" dirty="0"/>
              <a:t>&gt; select * from t1;</a:t>
            </a:r>
          </a:p>
          <a:p>
            <a:r>
              <a:rPr lang="en-US" sz="1600" dirty="0"/>
              <a:t>+------+------+</a:t>
            </a:r>
          </a:p>
          <a:p>
            <a:r>
              <a:rPr lang="en-US" sz="1600" dirty="0"/>
              <a:t>| a1   | b2   |</a:t>
            </a:r>
          </a:p>
          <a:p>
            <a:r>
              <a:rPr lang="en-US" sz="1600" dirty="0"/>
              <a:t>+------+------+</a:t>
            </a:r>
          </a:p>
          <a:p>
            <a:r>
              <a:rPr lang="en-US" sz="1600" dirty="0"/>
              <a:t>|    7 |    2 |</a:t>
            </a:r>
          </a:p>
          <a:p>
            <a:r>
              <a:rPr lang="en-US" sz="1600" dirty="0"/>
              <a:t>|    7 |    1 |</a:t>
            </a:r>
          </a:p>
          <a:p>
            <a:r>
              <a:rPr lang="en-US" sz="1600" dirty="0"/>
              <a:t>|    7 |    2 |</a:t>
            </a:r>
          </a:p>
          <a:p>
            <a:r>
              <a:rPr lang="en-US" sz="1600" dirty="0"/>
              <a:t>|    7 |    3 |</a:t>
            </a:r>
          </a:p>
          <a:p>
            <a:r>
              <a:rPr lang="en-US" sz="1600" dirty="0"/>
              <a:t>+------+------+</a:t>
            </a:r>
          </a:p>
          <a:p>
            <a:r>
              <a:rPr lang="en-US" sz="1600" dirty="0"/>
              <a:t>4 rows in set (0.00 sec</a:t>
            </a:r>
            <a:r>
              <a:rPr lang="en-US" sz="1600" dirty="0" smtClean="0"/>
              <a:t>)</a:t>
            </a:r>
            <a:endParaRPr lang="en-US" sz="1600" dirty="0"/>
          </a:p>
        </p:txBody>
      </p:sp>
      <p:sp>
        <p:nvSpPr>
          <p:cNvPr id="43012" name="TextBox 6"/>
          <p:cNvSpPr txBox="1">
            <a:spLocks noChangeArrowheads="1"/>
          </p:cNvSpPr>
          <p:nvPr/>
        </p:nvSpPr>
        <p:spPr bwMode="auto">
          <a:xfrm>
            <a:off x="2438400" y="152400"/>
            <a:ext cx="4038600" cy="381000"/>
          </a:xfrm>
          <a:prstGeom prst="rect">
            <a:avLst/>
          </a:prstGeom>
          <a:noFill/>
          <a:ln w="9525">
            <a:noFill/>
            <a:miter lim="800000"/>
            <a:headEnd/>
            <a:tailEnd/>
          </a:ln>
        </p:spPr>
        <p:txBody>
          <a:bodyPr>
            <a:spAutoFit/>
          </a:bodyPr>
          <a:lstStyle/>
          <a:p>
            <a:r>
              <a:rPr lang="en-US" b="1" dirty="0"/>
              <a:t>Cursor </a:t>
            </a:r>
            <a:r>
              <a:rPr lang="en-US" b="1" dirty="0" smtClean="0"/>
              <a:t>Example 3</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0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0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01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301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011">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011">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3011">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011">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3011">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3011">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3011">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3011">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pPr algn="ctr" eaLnBrk="1" hangingPunct="1">
              <a:defRPr/>
            </a:pPr>
            <a:r>
              <a:rPr lang="en-US" dirty="0" smtClean="0">
                <a:cs typeface="+mj-cs"/>
              </a:rPr>
              <a:t>Cursor</a:t>
            </a:r>
          </a:p>
        </p:txBody>
      </p:sp>
      <p:sp>
        <p:nvSpPr>
          <p:cNvPr id="28674" name="TextBox 3"/>
          <p:cNvSpPr txBox="1">
            <a:spLocks noChangeArrowheads="1"/>
          </p:cNvSpPr>
          <p:nvPr/>
        </p:nvSpPr>
        <p:spPr bwMode="auto">
          <a:xfrm>
            <a:off x="457200" y="762000"/>
            <a:ext cx="8339328" cy="6400264"/>
          </a:xfrm>
          <a:prstGeom prst="rect">
            <a:avLst/>
          </a:prstGeom>
          <a:noFill/>
          <a:ln w="9525">
            <a:noFill/>
            <a:miter lim="800000"/>
            <a:headEnd/>
            <a:tailEnd/>
          </a:ln>
        </p:spPr>
        <p:txBody>
          <a:bodyPr wrap="square">
            <a:spAutoFit/>
          </a:bodyPr>
          <a:lstStyle/>
          <a:p>
            <a:r>
              <a:rPr lang="en-US" sz="1600" dirty="0">
                <a:latin typeface="Courier" charset="0"/>
              </a:rPr>
              <a:t>CREATE PROCEDURE </a:t>
            </a:r>
            <a:r>
              <a:rPr lang="en-US" sz="1600" dirty="0" err="1">
                <a:latin typeface="Courier" charset="0"/>
              </a:rPr>
              <a:t>curdemo</a:t>
            </a:r>
            <a:r>
              <a:rPr lang="en-US" sz="1600" dirty="0">
                <a:latin typeface="Courier" charset="0"/>
              </a:rPr>
              <a:t>()</a:t>
            </a:r>
          </a:p>
          <a:p>
            <a:r>
              <a:rPr lang="en-US" sz="1600" dirty="0">
                <a:latin typeface="Courier" charset="0"/>
              </a:rPr>
              <a:t>BEGIN</a:t>
            </a:r>
          </a:p>
          <a:p>
            <a:r>
              <a:rPr lang="en-US" sz="1600" dirty="0">
                <a:latin typeface="Courier" charset="0"/>
              </a:rPr>
              <a:t>  </a:t>
            </a:r>
            <a:r>
              <a:rPr lang="en-US" sz="1600" dirty="0">
                <a:solidFill>
                  <a:srgbClr val="FF0000"/>
                </a:solidFill>
                <a:latin typeface="Courier" charset="0"/>
              </a:rPr>
              <a:t>DECLARE done </a:t>
            </a:r>
            <a:r>
              <a:rPr lang="en-US" sz="1600" dirty="0">
                <a:latin typeface="Courier" charset="0"/>
              </a:rPr>
              <a:t>INT DEFAULT 0;</a:t>
            </a:r>
          </a:p>
          <a:p>
            <a:r>
              <a:rPr lang="en-US" sz="1600" dirty="0">
                <a:latin typeface="Courier" charset="0"/>
              </a:rPr>
              <a:t>  DECLARE a CHAR(16);</a:t>
            </a:r>
          </a:p>
          <a:p>
            <a:r>
              <a:rPr lang="en-US" sz="1600" dirty="0">
                <a:latin typeface="Courier" charset="0"/>
              </a:rPr>
              <a:t>  DECLARE b, c DECIMAL(4,2);</a:t>
            </a:r>
          </a:p>
          <a:p>
            <a:r>
              <a:rPr lang="en-US" sz="1600" dirty="0">
                <a:latin typeface="Courier" charset="0"/>
              </a:rPr>
              <a:t>  DECLARE cur1 CURSOR FOR SELECT id, data FROM </a:t>
            </a:r>
            <a:r>
              <a:rPr lang="en-US" sz="1600" dirty="0" smtClean="0">
                <a:latin typeface="Courier" charset="0"/>
              </a:rPr>
              <a:t>data1</a:t>
            </a:r>
            <a:r>
              <a:rPr lang="en-US" sz="1600" dirty="0">
                <a:latin typeface="Courier" charset="0"/>
              </a:rPr>
              <a:t>;</a:t>
            </a:r>
          </a:p>
          <a:p>
            <a:r>
              <a:rPr lang="en-US" sz="1600" dirty="0">
                <a:latin typeface="Courier" charset="0"/>
              </a:rPr>
              <a:t>  DECLARE cur2 CURSOR FOR SELECT data FROM </a:t>
            </a:r>
            <a:r>
              <a:rPr lang="en-US" sz="1600" dirty="0" smtClean="0">
                <a:latin typeface="Courier" charset="0"/>
              </a:rPr>
              <a:t>data2</a:t>
            </a:r>
            <a:r>
              <a:rPr lang="en-US" sz="1600" dirty="0">
                <a:latin typeface="Courier" charset="0"/>
              </a:rPr>
              <a:t>;</a:t>
            </a:r>
          </a:p>
          <a:p>
            <a:r>
              <a:rPr lang="en-US" sz="1600" dirty="0">
                <a:latin typeface="Courier" charset="0"/>
              </a:rPr>
              <a:t>  DECLARE CONTINUE HANDLER FOR SQLSTATE '02000' </a:t>
            </a:r>
            <a:r>
              <a:rPr lang="en-US" sz="1600" dirty="0">
                <a:solidFill>
                  <a:srgbClr val="FF0000"/>
                </a:solidFill>
                <a:latin typeface="Courier" charset="0"/>
              </a:rPr>
              <a:t>SET done </a:t>
            </a:r>
            <a:r>
              <a:rPr lang="en-US" sz="1600" dirty="0">
                <a:latin typeface="Courier" charset="0"/>
              </a:rPr>
              <a:t>= 1;</a:t>
            </a:r>
          </a:p>
          <a:p>
            <a:r>
              <a:rPr lang="en-US" sz="1600" dirty="0">
                <a:latin typeface="Courier" charset="0"/>
              </a:rPr>
              <a:t>  OPEN cur1;</a:t>
            </a:r>
          </a:p>
          <a:p>
            <a:r>
              <a:rPr lang="en-US" sz="1600" dirty="0">
                <a:latin typeface="Courier" charset="0"/>
              </a:rPr>
              <a:t>  OPEN cur2;</a:t>
            </a:r>
          </a:p>
          <a:p>
            <a:r>
              <a:rPr lang="en-US" sz="1600" dirty="0">
                <a:latin typeface="Courier" charset="0"/>
              </a:rPr>
              <a:t>  REPEAT</a:t>
            </a:r>
          </a:p>
          <a:p>
            <a:r>
              <a:rPr lang="en-US" sz="1600" dirty="0">
                <a:latin typeface="Courier" charset="0"/>
              </a:rPr>
              <a:t>    FETCH cur1 INTO a, b;</a:t>
            </a:r>
          </a:p>
          <a:p>
            <a:r>
              <a:rPr lang="en-US" sz="1600" dirty="0">
                <a:latin typeface="Courier" charset="0"/>
              </a:rPr>
              <a:t>    FETCH cur2 INTO c;</a:t>
            </a:r>
          </a:p>
          <a:p>
            <a:r>
              <a:rPr lang="en-US" sz="1600" dirty="0">
                <a:latin typeface="Courier" charset="0"/>
              </a:rPr>
              <a:t>    IF NOT done THEN</a:t>
            </a:r>
          </a:p>
          <a:p>
            <a:r>
              <a:rPr lang="en-US" sz="1600" dirty="0">
                <a:latin typeface="Courier" charset="0"/>
              </a:rPr>
              <a:t>      IF b &lt; c THEN</a:t>
            </a:r>
          </a:p>
          <a:p>
            <a:r>
              <a:rPr lang="en-US" sz="1600" dirty="0">
                <a:latin typeface="Courier" charset="0"/>
              </a:rPr>
              <a:t>        INSERT INTO </a:t>
            </a:r>
            <a:r>
              <a:rPr lang="en-US" sz="1600" dirty="0" smtClean="0">
                <a:latin typeface="Courier" charset="0"/>
              </a:rPr>
              <a:t>data3 </a:t>
            </a:r>
            <a:r>
              <a:rPr lang="en-US" sz="1600" dirty="0">
                <a:latin typeface="Courier" charset="0"/>
              </a:rPr>
              <a:t>VALUES (</a:t>
            </a:r>
            <a:r>
              <a:rPr lang="en-US" sz="1600" dirty="0" err="1">
                <a:latin typeface="Courier" charset="0"/>
              </a:rPr>
              <a:t>a,b</a:t>
            </a:r>
            <a:r>
              <a:rPr lang="en-US" sz="1600" dirty="0">
                <a:latin typeface="Courier" charset="0"/>
              </a:rPr>
              <a:t>);</a:t>
            </a:r>
          </a:p>
          <a:p>
            <a:r>
              <a:rPr lang="en-US" sz="1600" dirty="0">
                <a:latin typeface="Courier" charset="0"/>
              </a:rPr>
              <a:t>      ELSE</a:t>
            </a:r>
          </a:p>
          <a:p>
            <a:r>
              <a:rPr lang="en-US" sz="1600" dirty="0">
                <a:latin typeface="Courier" charset="0"/>
              </a:rPr>
              <a:t>        INSERT INTO </a:t>
            </a:r>
            <a:r>
              <a:rPr lang="en-US" sz="1600" dirty="0" smtClean="0">
                <a:latin typeface="Courier" charset="0"/>
              </a:rPr>
              <a:t>data3 </a:t>
            </a:r>
            <a:r>
              <a:rPr lang="en-US" sz="1600" dirty="0">
                <a:latin typeface="Courier" charset="0"/>
              </a:rPr>
              <a:t>VALUES (</a:t>
            </a:r>
            <a:r>
              <a:rPr lang="en-US" sz="1600" dirty="0" err="1">
                <a:latin typeface="Courier" charset="0"/>
              </a:rPr>
              <a:t>a,c</a:t>
            </a:r>
            <a:r>
              <a:rPr lang="en-US" sz="1600" dirty="0">
                <a:latin typeface="Courier" charset="0"/>
              </a:rPr>
              <a:t>);</a:t>
            </a:r>
          </a:p>
          <a:p>
            <a:r>
              <a:rPr lang="en-US" sz="1600" dirty="0">
                <a:latin typeface="Courier" charset="0"/>
              </a:rPr>
              <a:t>      END IF;</a:t>
            </a:r>
          </a:p>
          <a:p>
            <a:r>
              <a:rPr lang="en-US" sz="1600" dirty="0">
                <a:latin typeface="Courier" charset="0"/>
              </a:rPr>
              <a:t>    END IF;</a:t>
            </a:r>
          </a:p>
          <a:p>
            <a:r>
              <a:rPr lang="en-US" sz="1600" dirty="0">
                <a:latin typeface="Courier" charset="0"/>
              </a:rPr>
              <a:t>  UNTIL done </a:t>
            </a:r>
            <a:endParaRPr lang="en-US" sz="1600" dirty="0" smtClean="0">
              <a:latin typeface="Courier" charset="0"/>
            </a:endParaRPr>
          </a:p>
          <a:p>
            <a:r>
              <a:rPr lang="en-US" sz="1600" dirty="0" smtClean="0">
                <a:latin typeface="Courier" charset="0"/>
              </a:rPr>
              <a:t>END </a:t>
            </a:r>
            <a:r>
              <a:rPr lang="en-US" sz="1600" dirty="0">
                <a:latin typeface="Courier" charset="0"/>
              </a:rPr>
              <a:t>REPEAT;</a:t>
            </a:r>
          </a:p>
          <a:p>
            <a:r>
              <a:rPr lang="en-US" sz="1600" dirty="0">
                <a:latin typeface="Courier" charset="0"/>
              </a:rPr>
              <a:t>  CLOSE cur1;</a:t>
            </a:r>
          </a:p>
          <a:p>
            <a:r>
              <a:rPr lang="en-US" sz="1600" dirty="0">
                <a:latin typeface="Courier" charset="0"/>
              </a:rPr>
              <a:t>  CLOSE cur2;</a:t>
            </a:r>
          </a:p>
          <a:p>
            <a:r>
              <a:rPr lang="en-US" sz="1600" dirty="0">
                <a:latin typeface="Courier" charset="0"/>
              </a:rPr>
              <a:t>END//</a:t>
            </a:r>
            <a:endParaRPr lang="da-DK" sz="1600" dirty="0">
              <a:latin typeface="Courier" charset="0"/>
            </a:endParaRPr>
          </a:p>
        </p:txBody>
      </p:sp>
      <p:sp>
        <p:nvSpPr>
          <p:cNvPr id="3" name="Rectangle 2"/>
          <p:cNvSpPr>
            <a:spLocks noChangeArrowheads="1"/>
          </p:cNvSpPr>
          <p:nvPr/>
        </p:nvSpPr>
        <p:spPr bwMode="auto">
          <a:xfrm>
            <a:off x="609600" y="1828800"/>
            <a:ext cx="7315200" cy="457200"/>
          </a:xfrm>
          <a:prstGeom prst="rect">
            <a:avLst/>
          </a:prstGeom>
          <a:solidFill>
            <a:srgbClr val="759CFF">
              <a:alpha val="12941"/>
            </a:srgbClr>
          </a:solidFill>
          <a:ln w="9525">
            <a:solidFill>
              <a:srgbClr val="759CFF"/>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 name="Rectangle 4"/>
          <p:cNvSpPr>
            <a:spLocks noChangeArrowheads="1"/>
          </p:cNvSpPr>
          <p:nvPr/>
        </p:nvSpPr>
        <p:spPr bwMode="auto">
          <a:xfrm>
            <a:off x="685800" y="2590800"/>
            <a:ext cx="1524000" cy="457200"/>
          </a:xfrm>
          <a:prstGeom prst="rect">
            <a:avLst/>
          </a:prstGeom>
          <a:solidFill>
            <a:srgbClr val="759CFF">
              <a:alpha val="12941"/>
            </a:srgbClr>
          </a:solidFill>
          <a:ln w="9525">
            <a:solidFill>
              <a:srgbClr val="759CFF"/>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7" name="Straight Connector 6"/>
          <p:cNvCxnSpPr>
            <a:cxnSpLocks noChangeShapeType="1"/>
          </p:cNvCxnSpPr>
          <p:nvPr/>
        </p:nvCxnSpPr>
        <p:spPr bwMode="auto">
          <a:xfrm>
            <a:off x="4419600" y="2667000"/>
            <a:ext cx="1828800" cy="0"/>
          </a:xfrm>
          <a:prstGeom prst="line">
            <a:avLst/>
          </a:prstGeom>
          <a:noFill/>
          <a:ln w="25400">
            <a:solidFill>
              <a:srgbClr val="FF0000"/>
            </a:solidFill>
            <a:round/>
            <a:headEnd/>
            <a:tailEnd/>
          </a:ln>
          <a:effectLst>
            <a:outerShdw dist="20000" dir="5400000" rotWithShape="0">
              <a:srgbClr val="808080">
                <a:alpha val="37999"/>
              </a:srgbClr>
            </a:outerShdw>
          </a:effectLst>
        </p:spPr>
      </p:cxnSp>
      <p:sp>
        <p:nvSpPr>
          <p:cNvPr id="8" name="TextBox 7"/>
          <p:cNvSpPr txBox="1">
            <a:spLocks noChangeArrowheads="1"/>
          </p:cNvSpPr>
          <p:nvPr/>
        </p:nvSpPr>
        <p:spPr bwMode="auto">
          <a:xfrm>
            <a:off x="4572000" y="2743200"/>
            <a:ext cx="1600200" cy="369888"/>
          </a:xfrm>
          <a:prstGeom prst="rect">
            <a:avLst/>
          </a:prstGeom>
          <a:noFill/>
          <a:ln w="9525">
            <a:noFill/>
            <a:miter lim="800000"/>
            <a:headEnd/>
            <a:tailEnd/>
          </a:ln>
        </p:spPr>
        <p:txBody>
          <a:bodyPr>
            <a:spAutoFit/>
          </a:bodyPr>
          <a:lstStyle/>
          <a:p>
            <a:r>
              <a:rPr lang="en-US" dirty="0"/>
              <a:t>No Data</a:t>
            </a:r>
          </a:p>
        </p:txBody>
      </p:sp>
      <p:sp>
        <p:nvSpPr>
          <p:cNvPr id="10" name="Rectangle 9"/>
          <p:cNvSpPr>
            <a:spLocks noChangeArrowheads="1"/>
          </p:cNvSpPr>
          <p:nvPr/>
        </p:nvSpPr>
        <p:spPr bwMode="auto">
          <a:xfrm>
            <a:off x="914400" y="3276600"/>
            <a:ext cx="2743200" cy="457200"/>
          </a:xfrm>
          <a:prstGeom prst="rect">
            <a:avLst/>
          </a:prstGeom>
          <a:solidFill>
            <a:srgbClr val="759CFF">
              <a:alpha val="12941"/>
            </a:srgbClr>
          </a:solidFill>
          <a:ln w="9525">
            <a:solidFill>
              <a:srgbClr val="759CFF"/>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1" name="Rectangle 10"/>
          <p:cNvSpPr>
            <a:spLocks noChangeArrowheads="1"/>
          </p:cNvSpPr>
          <p:nvPr/>
        </p:nvSpPr>
        <p:spPr bwMode="auto">
          <a:xfrm>
            <a:off x="762000" y="5943600"/>
            <a:ext cx="1524000" cy="457200"/>
          </a:xfrm>
          <a:prstGeom prst="rect">
            <a:avLst/>
          </a:prstGeom>
          <a:solidFill>
            <a:srgbClr val="759CFF">
              <a:alpha val="12941"/>
            </a:srgbClr>
          </a:solidFill>
          <a:ln w="9525">
            <a:solidFill>
              <a:srgbClr val="759CFF"/>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Another Example</a:t>
            </a:r>
          </a:p>
        </p:txBody>
      </p:sp>
      <p:graphicFrame>
        <p:nvGraphicFramePr>
          <p:cNvPr id="20484" name="Object 4"/>
          <p:cNvGraphicFramePr>
            <a:graphicFrameLocks noGrp="1" noChangeAspect="1"/>
          </p:cNvGraphicFramePr>
          <p:nvPr>
            <p:ph sz="quarter" idx="1"/>
          </p:nvPr>
        </p:nvGraphicFramePr>
        <p:xfrm>
          <a:off x="2300288" y="3046413"/>
          <a:ext cx="3781425" cy="1981200"/>
        </p:xfrm>
        <a:graphic>
          <a:graphicData uri="http://schemas.openxmlformats.org/presentationml/2006/ole">
            <mc:AlternateContent xmlns:mc="http://schemas.openxmlformats.org/markup-compatibility/2006">
              <mc:Choice xmlns:v="urn:schemas-microsoft-com:vml" Requires="v">
                <p:oleObj spid="_x0000_s79886" name="Bitmap Image" r:id="rId3" imgW="3780952" imgH="1980952" progId="PBrush">
                  <p:embed/>
                </p:oleObj>
              </mc:Choice>
              <mc:Fallback>
                <p:oleObj name="Bitmap Image" r:id="rId3" imgW="3780952" imgH="1980952"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0288" y="3046413"/>
                        <a:ext cx="37814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3" name="Rectangle 3"/>
          <p:cNvSpPr>
            <a:spLocks noGrp="1" noChangeArrowheads="1"/>
          </p:cNvSpPr>
          <p:nvPr>
            <p:ph type="body" idx="4294967295"/>
          </p:nvPr>
        </p:nvSpPr>
        <p:spPr>
          <a:xfrm>
            <a:off x="0" y="1600200"/>
            <a:ext cx="8229600" cy="4525963"/>
          </a:xfrm>
        </p:spPr>
        <p:txBody>
          <a:bodyPr/>
          <a:lstStyle/>
          <a:p>
            <a:r>
              <a:rPr lang="en-US" smtClean="0"/>
              <a:t>Create a procedure to give a raise to all employees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Another Example</a:t>
            </a:r>
          </a:p>
        </p:txBody>
      </p:sp>
      <p:graphicFrame>
        <p:nvGraphicFramePr>
          <p:cNvPr id="21507" name="Object 14"/>
          <p:cNvGraphicFramePr>
            <a:graphicFrameLocks noGrp="1" noChangeAspect="1"/>
          </p:cNvGraphicFramePr>
          <p:nvPr>
            <p:ph sz="quarter" idx="1"/>
          </p:nvPr>
        </p:nvGraphicFramePr>
        <p:xfrm>
          <a:off x="1609725" y="2636838"/>
          <a:ext cx="5162550" cy="2800350"/>
        </p:xfrm>
        <a:graphic>
          <a:graphicData uri="http://schemas.openxmlformats.org/presentationml/2006/ole">
            <mc:AlternateContent xmlns:mc="http://schemas.openxmlformats.org/markup-compatibility/2006">
              <mc:Choice xmlns:v="urn:schemas-microsoft-com:vml" Requires="v">
                <p:oleObj spid="_x0000_s80910" name="Bitmap Image" r:id="rId3" imgW="5161905" imgH="2800741" progId="PBrush">
                  <p:embed/>
                </p:oleObj>
              </mc:Choice>
              <mc:Fallback>
                <p:oleObj name="Bitmap Image" r:id="rId3" imgW="5161905" imgH="2800741" progId="PBrush">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2636838"/>
                        <a:ext cx="51625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5871245" y="3810000"/>
            <a:ext cx="3272755" cy="369332"/>
          </a:xfrm>
          <a:prstGeom prst="rect">
            <a:avLst/>
          </a:prstGeom>
          <a:noFill/>
        </p:spPr>
        <p:txBody>
          <a:bodyPr wrap="none" rtlCol="0">
            <a:spAutoFit/>
          </a:bodyPr>
          <a:lstStyle/>
          <a:p>
            <a:r>
              <a:rPr lang="en-US" dirty="0" smtClean="0">
                <a:solidFill>
                  <a:srgbClr val="FF0000"/>
                </a:solidFill>
              </a:rPr>
              <a:t>Mathematical function round-off</a:t>
            </a:r>
            <a:endParaRPr lang="en-US" dirty="0">
              <a:solidFill>
                <a:srgbClr val="FF0000"/>
              </a:solidFill>
            </a:endParaRPr>
          </a:p>
        </p:txBody>
      </p:sp>
      <p:cxnSp>
        <p:nvCxnSpPr>
          <p:cNvPr id="6" name="Straight Arrow Connector 5"/>
          <p:cNvCxnSpPr/>
          <p:nvPr/>
        </p:nvCxnSpPr>
        <p:spPr>
          <a:xfrm flipV="1">
            <a:off x="5257800" y="41148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smtClean="0"/>
              <a:t>Another Example</a:t>
            </a:r>
          </a:p>
        </p:txBody>
      </p:sp>
      <p:graphicFrame>
        <p:nvGraphicFramePr>
          <p:cNvPr id="22531" name="Object 14"/>
          <p:cNvGraphicFramePr>
            <a:graphicFrameLocks noGrp="1" noChangeAspect="1"/>
          </p:cNvGraphicFramePr>
          <p:nvPr>
            <p:ph sz="quarter" idx="1"/>
          </p:nvPr>
        </p:nvGraphicFramePr>
        <p:xfrm>
          <a:off x="2347913" y="2932113"/>
          <a:ext cx="3686175" cy="2209800"/>
        </p:xfrm>
        <a:graphic>
          <a:graphicData uri="http://schemas.openxmlformats.org/presentationml/2006/ole">
            <mc:AlternateContent xmlns:mc="http://schemas.openxmlformats.org/markup-compatibility/2006">
              <mc:Choice xmlns:v="urn:schemas-microsoft-com:vml" Requires="v">
                <p:oleObj spid="_x0000_s81934" name="Bitmap Image" r:id="rId3" imgW="3685714" imgH="2209524" progId="PBrush">
                  <p:embed/>
                </p:oleObj>
              </mc:Choice>
              <mc:Fallback>
                <p:oleObj name="Bitmap Image" r:id="rId3" imgW="3685714" imgH="2209524" progId="PBrush">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913" y="2932113"/>
                        <a:ext cx="36861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0" y="123042"/>
            <a:ext cx="9144000" cy="6432530"/>
          </a:xfrm>
          <a:prstGeom prst="rect">
            <a:avLst/>
          </a:prstGeom>
          <a:solidFill>
            <a:srgbClr val="FFFFFF"/>
          </a:solidFill>
          <a:ln w="9525">
            <a:noFill/>
            <a:miter lim="800000"/>
            <a:headEnd/>
            <a:tailEnd/>
          </a:ln>
          <a:effectLst/>
        </p:spPr>
        <p:txBody>
          <a:bodyPr anchor="ctr">
            <a:spAutoFit/>
          </a:bodyPr>
          <a:lstStyle/>
          <a:p>
            <a:pPr eaLnBrk="0" hangingPunct="0">
              <a:defRPr/>
            </a:pPr>
            <a:r>
              <a:rPr lang="en-US" sz="1600" b="1" dirty="0" smtClean="0">
                <a:solidFill>
                  <a:srgbClr val="333333"/>
                </a:solidFill>
                <a:latin typeface="Verdana" pitchFamily="34" charset="0"/>
                <a:cs typeface="Segoe UI" pitchFamily="34" charset="0"/>
              </a:rPr>
              <a:t>Question</a:t>
            </a:r>
            <a:r>
              <a:rPr lang="en-US" sz="1600" b="1" dirty="0" smtClean="0">
                <a:solidFill>
                  <a:srgbClr val="333333"/>
                </a:solidFill>
                <a:latin typeface="Verdana" pitchFamily="34" charset="0"/>
                <a:cs typeface="Segoe UI" pitchFamily="34" charset="0"/>
              </a:rPr>
              <a:t> </a:t>
            </a:r>
            <a:r>
              <a:rPr lang="en-US" sz="1600" b="1" dirty="0">
                <a:solidFill>
                  <a:srgbClr val="333333"/>
                </a:solidFill>
                <a:latin typeface="Verdana" pitchFamily="34" charset="0"/>
                <a:cs typeface="Segoe UI" pitchFamily="34" charset="0"/>
              </a:rPr>
              <a:t>:In the following example first of all we have to declare the Cursor and select the all records from </a:t>
            </a:r>
            <a:r>
              <a:rPr lang="en-US" sz="1600" b="1" dirty="0" err="1">
                <a:solidFill>
                  <a:srgbClr val="333333"/>
                </a:solidFill>
                <a:latin typeface="Verdana" pitchFamily="34" charset="0"/>
                <a:cs typeface="Segoe UI" pitchFamily="34" charset="0"/>
              </a:rPr>
              <a:t>Emp</a:t>
            </a:r>
            <a:r>
              <a:rPr lang="en-US" sz="1600" b="1" dirty="0">
                <a:solidFill>
                  <a:srgbClr val="333333"/>
                </a:solidFill>
                <a:latin typeface="Verdana" pitchFamily="34" charset="0"/>
                <a:cs typeface="Segoe UI" pitchFamily="34" charset="0"/>
              </a:rPr>
              <a:t> table. And after opened the cursor we fetch the record one by one from cursor. And then insert these record in </a:t>
            </a:r>
            <a:r>
              <a:rPr lang="en-US" sz="1600" b="1" dirty="0" smtClean="0">
                <a:solidFill>
                  <a:srgbClr val="333333"/>
                </a:solidFill>
                <a:latin typeface="Verdana" pitchFamily="34" charset="0"/>
                <a:cs typeface="Segoe UI" pitchFamily="34" charset="0"/>
              </a:rPr>
              <a:t>product </a:t>
            </a:r>
            <a:r>
              <a:rPr lang="en-US" sz="1600" b="1" dirty="0">
                <a:solidFill>
                  <a:srgbClr val="333333"/>
                </a:solidFill>
                <a:latin typeface="Verdana" pitchFamily="34" charset="0"/>
                <a:cs typeface="Segoe UI" pitchFamily="34" charset="0"/>
              </a:rPr>
              <a:t>table.</a:t>
            </a:r>
            <a:endParaRPr lang="en-US" sz="1200" dirty="0">
              <a:latin typeface="Arial" pitchFamily="34" charset="0"/>
              <a:cs typeface="Arial" pitchFamily="34" charset="0"/>
            </a:endParaRPr>
          </a:p>
          <a:p>
            <a:pPr eaLnBrk="0" hangingPunct="0">
              <a:defRPr/>
            </a:pPr>
            <a:r>
              <a:rPr lang="en-US" sz="1200" dirty="0">
                <a:solidFill>
                  <a:srgbClr val="333333"/>
                </a:solidFill>
                <a:latin typeface="Calibri"/>
                <a:cs typeface="Segoe UI" pitchFamily="34" charset="0"/>
              </a:rPr>
              <a:t> </a:t>
            </a:r>
            <a:endParaRPr lang="en-US" sz="1050" dirty="0">
              <a:latin typeface="Arial" pitchFamily="34" charset="0"/>
              <a:cs typeface="Arial" pitchFamily="34" charset="0"/>
            </a:endParaRPr>
          </a:p>
          <a:p>
            <a:pPr eaLnBrk="0" hangingPunct="0">
              <a:defRPr/>
            </a:pPr>
            <a:r>
              <a:rPr lang="en-US" sz="1600" dirty="0">
                <a:solidFill>
                  <a:srgbClr val="333333"/>
                </a:solidFill>
                <a:latin typeface="Segoe UI" pitchFamily="34" charset="0"/>
                <a:cs typeface="Segoe UI" pitchFamily="34" charset="0"/>
              </a:rPr>
              <a:t>delimiter $$</a:t>
            </a:r>
            <a:br>
              <a:rPr lang="en-US" sz="1600" dirty="0">
                <a:solidFill>
                  <a:srgbClr val="333333"/>
                </a:solidFill>
                <a:latin typeface="Segoe UI" pitchFamily="34" charset="0"/>
                <a:cs typeface="Segoe UI" pitchFamily="34" charset="0"/>
              </a:rPr>
            </a:br>
            <a:r>
              <a:rPr lang="en-US" sz="1600" dirty="0">
                <a:solidFill>
                  <a:srgbClr val="C00000"/>
                </a:solidFill>
                <a:latin typeface="Segoe UI" pitchFamily="34" charset="0"/>
                <a:cs typeface="Segoe UI" pitchFamily="34" charset="0"/>
              </a:rPr>
              <a:t>CREATE PROCEDURE </a:t>
            </a:r>
            <a:r>
              <a:rPr lang="en-US" sz="1600" dirty="0" err="1">
                <a:solidFill>
                  <a:srgbClr val="C00000"/>
                </a:solidFill>
                <a:latin typeface="Segoe UI" pitchFamily="34" charset="0"/>
                <a:cs typeface="Segoe UI" pitchFamily="34" charset="0"/>
              </a:rPr>
              <a:t>firstCurs</a:t>
            </a:r>
            <a:r>
              <a:rPr lang="en-US" sz="1600" dirty="0">
                <a:solidFill>
                  <a:srgbClr val="C00000"/>
                </a:solidFill>
                <a:latin typeface="Segoe UI" pitchFamily="34" charset="0"/>
                <a:cs typeface="Segoe UI" pitchFamily="34" charset="0"/>
              </a:rPr>
              <a:t>()</a:t>
            </a:r>
            <a:r>
              <a:rPr lang="en-US" sz="1600" dirty="0">
                <a:solidFill>
                  <a:srgbClr val="333333"/>
                </a:solidFill>
                <a:latin typeface="Segoe UI" pitchFamily="34" charset="0"/>
                <a:cs typeface="Segoe UI" pitchFamily="34" charset="0"/>
              </a:rPr>
              <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BEGIN</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DECLARE d INT DEFAULT 0;</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DECLARE</a:t>
            </a:r>
            <a:r>
              <a:rPr lang="en-US" sz="1600" dirty="0">
                <a:solidFill>
                  <a:srgbClr val="333333"/>
                </a:solidFill>
                <a:latin typeface="Calibri"/>
                <a:cs typeface="Segoe UI" pitchFamily="34" charset="0"/>
              </a:rPr>
              <a:t> </a:t>
            </a:r>
            <a:r>
              <a:rPr lang="en-US" sz="1600" dirty="0">
                <a:solidFill>
                  <a:srgbClr val="333333"/>
                </a:solidFill>
                <a:latin typeface="Segoe UI" pitchFamily="34" charset="0"/>
                <a:cs typeface="Segoe UI" pitchFamily="34" charset="0"/>
              </a:rPr>
              <a:t> </a:t>
            </a:r>
            <a:r>
              <a:rPr lang="en-US" sz="1600" dirty="0" err="1">
                <a:solidFill>
                  <a:srgbClr val="333333"/>
                </a:solidFill>
                <a:latin typeface="Segoe UI" pitchFamily="34" charset="0"/>
                <a:cs typeface="Segoe UI" pitchFamily="34" charset="0"/>
              </a:rPr>
              <a:t>c_id</a:t>
            </a:r>
            <a:r>
              <a:rPr lang="en-US" sz="1600" dirty="0">
                <a:solidFill>
                  <a:srgbClr val="333333"/>
                </a:solidFill>
                <a:latin typeface="Segoe UI" pitchFamily="34" charset="0"/>
                <a:cs typeface="Segoe UI" pitchFamily="34" charset="0"/>
              </a:rPr>
              <a:t> INT;</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DECLARE </a:t>
            </a:r>
            <a:r>
              <a:rPr lang="en-US" sz="1600" dirty="0" err="1">
                <a:solidFill>
                  <a:srgbClr val="333333"/>
                </a:solidFill>
                <a:latin typeface="Segoe UI" pitchFamily="34" charset="0"/>
                <a:cs typeface="Segoe UI" pitchFamily="34" charset="0"/>
              </a:rPr>
              <a:t>c_name</a:t>
            </a:r>
            <a:r>
              <a:rPr lang="en-US" sz="1600" dirty="0">
                <a:solidFill>
                  <a:srgbClr val="333333"/>
                </a:solidFill>
                <a:latin typeface="Segoe UI" pitchFamily="34" charset="0"/>
                <a:cs typeface="Segoe UI" pitchFamily="34" charset="0"/>
              </a:rPr>
              <a:t>, </a:t>
            </a:r>
            <a:r>
              <a:rPr lang="en-US" sz="1600" dirty="0" err="1">
                <a:solidFill>
                  <a:srgbClr val="333333"/>
                </a:solidFill>
                <a:latin typeface="Segoe UI" pitchFamily="34" charset="0"/>
                <a:cs typeface="Segoe UI" pitchFamily="34" charset="0"/>
              </a:rPr>
              <a:t>c_address</a:t>
            </a:r>
            <a:r>
              <a:rPr lang="en-US" sz="1600" dirty="0">
                <a:solidFill>
                  <a:srgbClr val="333333"/>
                </a:solidFill>
                <a:latin typeface="Segoe UI" pitchFamily="34" charset="0"/>
                <a:cs typeface="Segoe UI" pitchFamily="34" charset="0"/>
              </a:rPr>
              <a:t> VARCHAR(20);</a:t>
            </a:r>
            <a:br>
              <a:rPr lang="en-US" sz="1600" dirty="0">
                <a:solidFill>
                  <a:srgbClr val="333333"/>
                </a:solidFill>
                <a:latin typeface="Segoe UI" pitchFamily="34" charset="0"/>
                <a:cs typeface="Segoe UI" pitchFamily="34" charset="0"/>
              </a:rPr>
            </a:br>
            <a:r>
              <a:rPr lang="en-US" sz="1600" b="1" dirty="0">
                <a:solidFill>
                  <a:srgbClr val="C00000"/>
                </a:solidFill>
                <a:latin typeface="Segoe UI" pitchFamily="34" charset="0"/>
                <a:cs typeface="Segoe UI" pitchFamily="34" charset="0"/>
              </a:rPr>
              <a:t>DECLARE cur CURSOR FOR SELECT * FROM company;</a:t>
            </a:r>
            <a:r>
              <a:rPr lang="en-US" sz="1600" dirty="0">
                <a:solidFill>
                  <a:srgbClr val="333333"/>
                </a:solidFill>
                <a:latin typeface="Segoe UI" pitchFamily="34" charset="0"/>
                <a:cs typeface="Segoe UI" pitchFamily="34" charset="0"/>
              </a:rPr>
              <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DECLARE CONTINUE HANDLER FOR NOT FOUND SET d=1;</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a:r>
            <a:br>
              <a:rPr lang="en-US" sz="1600" dirty="0">
                <a:solidFill>
                  <a:srgbClr val="333333"/>
                </a:solidFill>
                <a:latin typeface="Segoe UI" pitchFamily="34" charset="0"/>
                <a:cs typeface="Segoe UI" pitchFamily="34" charset="0"/>
              </a:rPr>
            </a:br>
            <a:r>
              <a:rPr lang="en-US" sz="1600" b="1" dirty="0">
                <a:solidFill>
                  <a:srgbClr val="C00000"/>
                </a:solidFill>
                <a:latin typeface="Segoe UI" pitchFamily="34" charset="0"/>
                <a:cs typeface="Segoe UI" pitchFamily="34" charset="0"/>
              </a:rPr>
              <a:t>OPEN cur;</a:t>
            </a:r>
            <a:r>
              <a:rPr lang="en-US" sz="1600" dirty="0">
                <a:solidFill>
                  <a:srgbClr val="333333"/>
                </a:solidFill>
                <a:latin typeface="Segoe UI" pitchFamily="34" charset="0"/>
                <a:cs typeface="Segoe UI" pitchFamily="34" charset="0"/>
              </a:rPr>
              <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a:t>
            </a:r>
            <a:r>
              <a:rPr lang="en-US" sz="1600" dirty="0" err="1">
                <a:solidFill>
                  <a:srgbClr val="333333"/>
                </a:solidFill>
                <a:latin typeface="Segoe UI" pitchFamily="34" charset="0"/>
                <a:cs typeface="Segoe UI" pitchFamily="34" charset="0"/>
              </a:rPr>
              <a:t>lbl</a:t>
            </a:r>
            <a:r>
              <a:rPr lang="en-US" sz="1600" dirty="0">
                <a:solidFill>
                  <a:srgbClr val="333333"/>
                </a:solidFill>
                <a:latin typeface="Segoe UI" pitchFamily="34" charset="0"/>
                <a:cs typeface="Segoe UI" pitchFamily="34" charset="0"/>
              </a:rPr>
              <a:t>: LOOP</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IF d=1 THEN</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LEAVE </a:t>
            </a:r>
            <a:r>
              <a:rPr lang="en-US" sz="1600" dirty="0" err="1">
                <a:solidFill>
                  <a:srgbClr val="333333"/>
                </a:solidFill>
                <a:latin typeface="Segoe UI" pitchFamily="34" charset="0"/>
                <a:cs typeface="Segoe UI" pitchFamily="34" charset="0"/>
              </a:rPr>
              <a:t>lbl</a:t>
            </a:r>
            <a:r>
              <a:rPr lang="en-US" sz="1600" dirty="0">
                <a:solidFill>
                  <a:srgbClr val="333333"/>
                </a:solidFill>
                <a:latin typeface="Segoe UI" pitchFamily="34" charset="0"/>
                <a:cs typeface="Segoe UI" pitchFamily="34" charset="0"/>
              </a:rPr>
              <a:t>;</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END IF;</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IF NOT d=1 THEN</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a:t>
            </a:r>
            <a:r>
              <a:rPr lang="en-US" sz="1600" b="1" dirty="0">
                <a:solidFill>
                  <a:srgbClr val="C00000"/>
                </a:solidFill>
                <a:latin typeface="Segoe UI" pitchFamily="34" charset="0"/>
                <a:cs typeface="Segoe UI" pitchFamily="34" charset="0"/>
              </a:rPr>
              <a:t>FETCH cur INTO </a:t>
            </a:r>
            <a:r>
              <a:rPr lang="en-US" sz="1600" b="1" dirty="0" err="1">
                <a:solidFill>
                  <a:srgbClr val="C00000"/>
                </a:solidFill>
                <a:latin typeface="Segoe UI" pitchFamily="34" charset="0"/>
                <a:cs typeface="Segoe UI" pitchFamily="34" charset="0"/>
              </a:rPr>
              <a:t>c_id,c_name,c_address</a:t>
            </a:r>
            <a:r>
              <a:rPr lang="en-US" sz="1600" b="1" dirty="0">
                <a:solidFill>
                  <a:srgbClr val="C00000"/>
                </a:solidFill>
                <a:latin typeface="Segoe UI" pitchFamily="34" charset="0"/>
                <a:cs typeface="Segoe UI" pitchFamily="34" charset="0"/>
              </a:rPr>
              <a:t>;</a:t>
            </a:r>
            <a:r>
              <a:rPr lang="en-US" sz="1600" dirty="0">
                <a:solidFill>
                  <a:srgbClr val="333333"/>
                </a:solidFill>
                <a:latin typeface="Segoe UI" pitchFamily="34" charset="0"/>
                <a:cs typeface="Segoe UI" pitchFamily="34" charset="0"/>
              </a:rPr>
              <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INSERT INTO products VALUES(</a:t>
            </a:r>
            <a:r>
              <a:rPr lang="en-US" sz="1600" dirty="0" err="1">
                <a:solidFill>
                  <a:srgbClr val="333333"/>
                </a:solidFill>
                <a:latin typeface="Segoe UI" pitchFamily="34" charset="0"/>
                <a:cs typeface="Segoe UI" pitchFamily="34" charset="0"/>
              </a:rPr>
              <a:t>c_id,c_name,c_address</a:t>
            </a:r>
            <a:r>
              <a:rPr lang="en-US" sz="1600" dirty="0">
                <a:solidFill>
                  <a:srgbClr val="333333"/>
                </a:solidFill>
                <a:latin typeface="Segoe UI" pitchFamily="34" charset="0"/>
                <a:cs typeface="Segoe UI" pitchFamily="34" charset="0"/>
              </a:rPr>
              <a:t>);</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END IF;</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	END LOOP </a:t>
            </a:r>
            <a:r>
              <a:rPr lang="en-US" sz="1600" dirty="0" err="1">
                <a:solidFill>
                  <a:srgbClr val="333333"/>
                </a:solidFill>
                <a:latin typeface="Segoe UI" pitchFamily="34" charset="0"/>
                <a:cs typeface="Segoe UI" pitchFamily="34" charset="0"/>
              </a:rPr>
              <a:t>lbl</a:t>
            </a:r>
            <a:r>
              <a:rPr lang="en-US" sz="1600" dirty="0">
                <a:solidFill>
                  <a:srgbClr val="333333"/>
                </a:solidFill>
                <a:latin typeface="Segoe UI" pitchFamily="34" charset="0"/>
                <a:cs typeface="Segoe UI" pitchFamily="34" charset="0"/>
              </a:rPr>
              <a:t>;</a:t>
            </a:r>
            <a:br>
              <a:rPr lang="en-US" sz="1600" dirty="0">
                <a:solidFill>
                  <a:srgbClr val="333333"/>
                </a:solidFill>
                <a:latin typeface="Segoe UI" pitchFamily="34" charset="0"/>
                <a:cs typeface="Segoe UI" pitchFamily="34" charset="0"/>
              </a:rPr>
            </a:br>
            <a:r>
              <a:rPr lang="en-US" sz="1600" b="1" dirty="0">
                <a:solidFill>
                  <a:srgbClr val="C00000"/>
                </a:solidFill>
                <a:latin typeface="Segoe UI" pitchFamily="34" charset="0"/>
                <a:cs typeface="Segoe UI" pitchFamily="34" charset="0"/>
              </a:rPr>
              <a:t>CLOSE cur;</a:t>
            </a:r>
            <a:r>
              <a:rPr lang="en-US" sz="1600" dirty="0">
                <a:solidFill>
                  <a:srgbClr val="333333"/>
                </a:solidFill>
                <a:latin typeface="Segoe UI" pitchFamily="34" charset="0"/>
                <a:cs typeface="Segoe UI" pitchFamily="34" charset="0"/>
              </a:rPr>
              <a:t/>
            </a:r>
            <a:br>
              <a:rPr lang="en-US" sz="1600" dirty="0">
                <a:solidFill>
                  <a:srgbClr val="333333"/>
                </a:solidFill>
                <a:latin typeface="Segoe UI" pitchFamily="34" charset="0"/>
                <a:cs typeface="Segoe UI" pitchFamily="34" charset="0"/>
              </a:rPr>
            </a:br>
            <a:r>
              <a:rPr lang="en-US" sz="1600" dirty="0">
                <a:solidFill>
                  <a:srgbClr val="333333"/>
                </a:solidFill>
                <a:latin typeface="Segoe UI" pitchFamily="34" charset="0"/>
                <a:cs typeface="Segoe UI" pitchFamily="34" charset="0"/>
              </a:rPr>
              <a:t>END$$</a:t>
            </a:r>
            <a:endParaRPr lang="en-US" sz="2400" dirty="0">
              <a:latin typeface="Arial" pitchFamily="34"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sz="3200" b="1" u="sng" dirty="0">
                <a:effectLst/>
              </a:rPr>
              <a:t>CURSOR </a:t>
            </a:r>
          </a:p>
        </p:txBody>
      </p:sp>
      <p:sp>
        <p:nvSpPr>
          <p:cNvPr id="353283" name="Rectangle 3"/>
          <p:cNvSpPr>
            <a:spLocks noGrp="1" noChangeArrowheads="1"/>
          </p:cNvSpPr>
          <p:nvPr>
            <p:ph sz="quarter" idx="1"/>
          </p:nvPr>
        </p:nvSpPr>
        <p:spPr>
          <a:xfrm>
            <a:off x="304800" y="1600200"/>
            <a:ext cx="7924800" cy="4873752"/>
          </a:xfrm>
        </p:spPr>
        <p:txBody>
          <a:bodyPr>
            <a:normAutofit fontScale="92500"/>
          </a:bodyPr>
          <a:lstStyle/>
          <a:p>
            <a:pPr marL="742950" indent="-571500" algn="l">
              <a:buFontTx/>
              <a:buChar char="•"/>
            </a:pPr>
            <a:r>
              <a:rPr lang="en-US" sz="2800" dirty="0">
                <a:solidFill>
                  <a:schemeClr val="tx1"/>
                </a:solidFill>
                <a:effectLst/>
              </a:rPr>
              <a:t>To process an SQL statement</a:t>
            </a:r>
            <a:r>
              <a:rPr lang="en-US" sz="2800" dirty="0" smtClean="0">
                <a:solidFill>
                  <a:schemeClr val="tx1"/>
                </a:solidFill>
                <a:effectLst/>
              </a:rPr>
              <a:t>, </a:t>
            </a:r>
            <a:r>
              <a:rPr lang="en-US" sz="2800" dirty="0">
                <a:solidFill>
                  <a:schemeClr val="tx1"/>
                </a:solidFill>
                <a:effectLst/>
              </a:rPr>
              <a:t>an area of memory known as the </a:t>
            </a:r>
            <a:r>
              <a:rPr lang="en-US" sz="2800" i="1" dirty="0">
                <a:solidFill>
                  <a:srgbClr val="FF0000"/>
                </a:solidFill>
                <a:effectLst/>
              </a:rPr>
              <a:t>context </a:t>
            </a:r>
            <a:r>
              <a:rPr lang="en-US" sz="2800" i="1" dirty="0" smtClean="0">
                <a:solidFill>
                  <a:srgbClr val="FF0000"/>
                </a:solidFill>
                <a:effectLst/>
              </a:rPr>
              <a:t>area </a:t>
            </a:r>
            <a:r>
              <a:rPr lang="en-US" sz="2800" dirty="0" smtClean="0">
                <a:solidFill>
                  <a:schemeClr val="tx1"/>
                </a:solidFill>
                <a:effectLst/>
              </a:rPr>
              <a:t>is created; </a:t>
            </a:r>
            <a:r>
              <a:rPr lang="en-US" sz="2800" dirty="0">
                <a:solidFill>
                  <a:schemeClr val="tx1"/>
                </a:solidFill>
                <a:effectLst/>
              </a:rPr>
              <a:t>this will have the information needed to process the statement. </a:t>
            </a:r>
          </a:p>
          <a:p>
            <a:pPr marL="742950" indent="-571500" algn="l">
              <a:buFontTx/>
              <a:buChar char="•"/>
            </a:pPr>
            <a:endParaRPr lang="en-US" sz="2800" dirty="0" smtClean="0">
              <a:solidFill>
                <a:schemeClr val="tx1"/>
              </a:solidFill>
              <a:effectLst/>
            </a:endParaRPr>
          </a:p>
          <a:p>
            <a:pPr marL="742950" indent="-571500" algn="l">
              <a:buFontTx/>
              <a:buChar char="•"/>
            </a:pPr>
            <a:r>
              <a:rPr lang="en-US" sz="2800" dirty="0" smtClean="0">
                <a:solidFill>
                  <a:schemeClr val="tx1"/>
                </a:solidFill>
                <a:effectLst/>
              </a:rPr>
              <a:t>This </a:t>
            </a:r>
            <a:r>
              <a:rPr lang="en-US" sz="2800" dirty="0">
                <a:solidFill>
                  <a:schemeClr val="tx1"/>
                </a:solidFill>
                <a:effectLst/>
              </a:rPr>
              <a:t>information includes the number of rows processed by the statement, a pointer to the parsed representation of the statement.</a:t>
            </a:r>
          </a:p>
          <a:p>
            <a:pPr marL="742950" indent="-571500" algn="l">
              <a:buFontTx/>
              <a:buChar char="•"/>
            </a:pPr>
            <a:endParaRPr lang="en-US" sz="2800" dirty="0" smtClean="0">
              <a:solidFill>
                <a:schemeClr val="tx1"/>
              </a:solidFill>
              <a:effectLst/>
            </a:endParaRPr>
          </a:p>
          <a:p>
            <a:pPr marL="742950" indent="-571500" algn="l">
              <a:buFontTx/>
              <a:buChar char="•"/>
            </a:pPr>
            <a:r>
              <a:rPr lang="en-US" sz="2800" dirty="0" smtClean="0">
                <a:solidFill>
                  <a:schemeClr val="tx1"/>
                </a:solidFill>
                <a:effectLst/>
              </a:rPr>
              <a:t>In </a:t>
            </a:r>
            <a:r>
              <a:rPr lang="en-US" sz="2800" dirty="0">
                <a:solidFill>
                  <a:schemeClr val="tx1"/>
                </a:solidFill>
                <a:effectLst/>
              </a:rPr>
              <a:t>a query, the active set refers to the rows that will be returned.</a:t>
            </a:r>
          </a:p>
          <a:p>
            <a:pPr marL="742950" indent="-571500" algn="l">
              <a:lnSpc>
                <a:spcPct val="90000"/>
              </a:lnSpc>
              <a:buFontTx/>
              <a:buChar char="•"/>
            </a:pPr>
            <a:endParaRPr lang="en-US" sz="1600" dirty="0">
              <a:solidFill>
                <a:schemeClr val="tx1"/>
              </a:solidFill>
              <a:effectLst/>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Georgia" pitchFamily="18" charset="0"/>
                <a:ea typeface="ＭＳ Ｐゴシック" pitchFamily="34" charset="-128"/>
              </a:rPr>
              <a:t>Example using Cursors</a:t>
            </a:r>
          </a:p>
        </p:txBody>
      </p:sp>
      <p:sp>
        <p:nvSpPr>
          <p:cNvPr id="46083" name="Rectangle 4"/>
          <p:cNvSpPr>
            <a:spLocks noGrp="1" noChangeArrowheads="1"/>
          </p:cNvSpPr>
          <p:nvPr>
            <p:ph sz="quarter"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Trebuchet MS" pitchFamily="34" charset="0"/>
                <a:ea typeface="ＭＳ Ｐゴシック" pitchFamily="34" charset="-128"/>
              </a:rPr>
              <a:t>Suppose we want to update all the rows in deptsal simultaneously</a:t>
            </a:r>
          </a:p>
          <a:p>
            <a:pPr lvl="1"/>
            <a:r>
              <a:rPr lang="en-US" smtClean="0">
                <a:latin typeface="Trebuchet MS" pitchFamily="34" charset="0"/>
                <a:ea typeface="ＭＳ Ｐゴシック" pitchFamily="34" charset="-128"/>
              </a:rPr>
              <a:t>First, let’s reset the totalsalary in deptsal to zero</a:t>
            </a:r>
          </a:p>
        </p:txBody>
      </p:sp>
      <p:pic>
        <p:nvPicPr>
          <p:cNvPr id="46084" name="Picture 7"/>
          <p:cNvPicPr>
            <a:picLocks noChangeAspect="1" noChangeArrowheads="1"/>
          </p:cNvPicPr>
          <p:nvPr/>
        </p:nvPicPr>
        <p:blipFill>
          <a:blip r:embed="rId2" cstate="print"/>
          <a:srcRect/>
          <a:stretch>
            <a:fillRect/>
          </a:stretch>
        </p:blipFill>
        <p:spPr bwMode="auto">
          <a:xfrm>
            <a:off x="2743200" y="3429000"/>
            <a:ext cx="5176838" cy="342900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2"/>
          <p:cNvPicPr>
            <a:picLocks noChangeAspect="1" noChangeArrowheads="1"/>
          </p:cNvPicPr>
          <p:nvPr/>
        </p:nvPicPr>
        <p:blipFill>
          <a:blip r:embed="rId2" cstate="print"/>
          <a:srcRect/>
          <a:stretch>
            <a:fillRect/>
          </a:stretch>
        </p:blipFill>
        <p:spPr bwMode="auto">
          <a:xfrm>
            <a:off x="228600" y="990600"/>
            <a:ext cx="7227888" cy="5715000"/>
          </a:xfrm>
          <a:prstGeom prst="rect">
            <a:avLst/>
          </a:prstGeom>
          <a:noFill/>
          <a:ln w="12700" algn="ctr">
            <a:noFill/>
            <a:miter lim="800000"/>
            <a:headEnd/>
            <a:tailEnd/>
          </a:ln>
        </p:spPr>
      </p:pic>
      <p:sp>
        <p:nvSpPr>
          <p:cNvPr id="47107" name="Line 9"/>
          <p:cNvSpPr>
            <a:spLocks noChangeShapeType="1"/>
          </p:cNvSpPr>
          <p:nvPr/>
        </p:nvSpPr>
        <p:spPr bwMode="auto">
          <a:xfrm flipH="1" flipV="1">
            <a:off x="4876800" y="1371600"/>
            <a:ext cx="838200" cy="76200"/>
          </a:xfrm>
          <a:prstGeom prst="line">
            <a:avLst/>
          </a:prstGeom>
          <a:noFill/>
          <a:ln w="12700">
            <a:solidFill>
              <a:srgbClr val="FF0000"/>
            </a:solidFill>
            <a:round/>
            <a:headEnd/>
            <a:tailEnd type="triangle" w="med" len="med"/>
          </a:ln>
        </p:spPr>
        <p:txBody>
          <a:bodyPr lIns="90488" tIns="44450" rIns="90488" bIns="44450" anchor="ctr">
            <a:spAutoFit/>
          </a:bodyPr>
          <a:lstStyle/>
          <a:p>
            <a:endParaRPr lang="en-US"/>
          </a:p>
        </p:txBody>
      </p:sp>
      <p:sp>
        <p:nvSpPr>
          <p:cNvPr id="47108" name="Text Box 10"/>
          <p:cNvSpPr txBox="1">
            <a:spLocks noChangeArrowheads="1"/>
          </p:cNvSpPr>
          <p:nvPr/>
        </p:nvSpPr>
        <p:spPr bwMode="auto">
          <a:xfrm>
            <a:off x="5638800" y="1219200"/>
            <a:ext cx="2895600" cy="393700"/>
          </a:xfrm>
          <a:prstGeom prst="rect">
            <a:avLst/>
          </a:prstGeom>
          <a:noFill/>
          <a:ln w="12700" algn="ctr">
            <a:noFill/>
            <a:miter lim="800000"/>
            <a:headEnd/>
            <a:tailEnd/>
          </a:ln>
        </p:spPr>
        <p:txBody>
          <a:bodyPr lIns="90488" tIns="44450" rIns="90488" bIns="44450">
            <a:spAutoFit/>
          </a:bodyPr>
          <a:lstStyle/>
          <a:p>
            <a:r>
              <a:rPr lang="en-US"/>
              <a:t>Drop the old procedure</a:t>
            </a:r>
          </a:p>
        </p:txBody>
      </p:sp>
      <p:sp>
        <p:nvSpPr>
          <p:cNvPr id="47109" name="Text Box 11"/>
          <p:cNvSpPr txBox="1">
            <a:spLocks noChangeArrowheads="1"/>
          </p:cNvSpPr>
          <p:nvPr/>
        </p:nvSpPr>
        <p:spPr bwMode="auto">
          <a:xfrm>
            <a:off x="5334000" y="3352800"/>
            <a:ext cx="3581400" cy="393700"/>
          </a:xfrm>
          <a:prstGeom prst="rect">
            <a:avLst/>
          </a:prstGeom>
          <a:noFill/>
          <a:ln w="12700" algn="ctr">
            <a:noFill/>
            <a:miter lim="800000"/>
            <a:headEnd/>
            <a:tailEnd/>
          </a:ln>
        </p:spPr>
        <p:txBody>
          <a:bodyPr lIns="90488" tIns="44450" rIns="90488" bIns="44450">
            <a:spAutoFit/>
          </a:bodyPr>
          <a:lstStyle/>
          <a:p>
            <a:r>
              <a:rPr lang="en-US"/>
              <a:t>Use cursor to iterate the rows</a:t>
            </a:r>
          </a:p>
        </p:txBody>
      </p:sp>
      <p:sp>
        <p:nvSpPr>
          <p:cNvPr id="47110" name="Line 12"/>
          <p:cNvSpPr>
            <a:spLocks noChangeShapeType="1"/>
          </p:cNvSpPr>
          <p:nvPr/>
        </p:nvSpPr>
        <p:spPr bwMode="auto">
          <a:xfrm flipH="1">
            <a:off x="3810000" y="3581400"/>
            <a:ext cx="1524000" cy="304800"/>
          </a:xfrm>
          <a:prstGeom prst="line">
            <a:avLst/>
          </a:prstGeom>
          <a:noFill/>
          <a:ln w="12700">
            <a:solidFill>
              <a:srgbClr val="FF0000"/>
            </a:solidFill>
            <a:round/>
            <a:headEnd/>
            <a:tailEnd type="triangle" w="med" len="med"/>
          </a:ln>
        </p:spPr>
        <p:txBody>
          <a:bodyPr lIns="90488" tIns="44450" rIns="90488" bIns="44450" anchor="ctr">
            <a:spAutoFit/>
          </a:bodyPr>
          <a:lstStyle/>
          <a:p>
            <a:endParaRPr lang="en-US"/>
          </a:p>
        </p:txBody>
      </p:sp>
      <p:sp>
        <p:nvSpPr>
          <p:cNvPr id="47111" name="Line 13"/>
          <p:cNvSpPr>
            <a:spLocks noChangeShapeType="1"/>
          </p:cNvSpPr>
          <p:nvPr/>
        </p:nvSpPr>
        <p:spPr bwMode="auto">
          <a:xfrm flipV="1">
            <a:off x="6781800" y="2895600"/>
            <a:ext cx="76200" cy="533400"/>
          </a:xfrm>
          <a:prstGeom prst="line">
            <a:avLst/>
          </a:prstGeom>
          <a:noFill/>
          <a:ln w="12700">
            <a:solidFill>
              <a:srgbClr val="FF0000"/>
            </a:solidFill>
            <a:round/>
            <a:headEnd/>
            <a:tailEnd type="triangle" w="med" len="med"/>
          </a:ln>
        </p:spPr>
        <p:txBody>
          <a:bodyPr lIns="90488" tIns="44450" rIns="90488" bIns="44450" anchor="ctr">
            <a:spAutoFit/>
          </a:bodyPr>
          <a:lstStyle/>
          <a:p>
            <a:endParaRPr lang="en-US"/>
          </a:p>
        </p:txBody>
      </p:sp>
      <p:sp>
        <p:nvSpPr>
          <p:cNvPr id="47112" name="Line 14"/>
          <p:cNvSpPr>
            <a:spLocks noChangeShapeType="1"/>
          </p:cNvSpPr>
          <p:nvPr/>
        </p:nvSpPr>
        <p:spPr bwMode="auto">
          <a:xfrm flipH="1" flipV="1">
            <a:off x="3124200" y="3505200"/>
            <a:ext cx="2209800" cy="0"/>
          </a:xfrm>
          <a:prstGeom prst="line">
            <a:avLst/>
          </a:prstGeom>
          <a:noFill/>
          <a:ln w="12700">
            <a:solidFill>
              <a:srgbClr val="FF0000"/>
            </a:solidFill>
            <a:round/>
            <a:headEnd/>
            <a:tailEnd type="triangle" w="med" len="med"/>
          </a:ln>
        </p:spPr>
        <p:txBody>
          <a:bodyPr lIns="90488" tIns="44450" rIns="90488" bIns="4445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Georgia" pitchFamily="18" charset="0"/>
                <a:ea typeface="ＭＳ Ｐゴシック" pitchFamily="34" charset="-128"/>
              </a:rPr>
              <a:t>Example using Cursors</a:t>
            </a:r>
          </a:p>
        </p:txBody>
      </p:sp>
      <p:graphicFrame>
        <p:nvGraphicFramePr>
          <p:cNvPr id="1026" name="Object 6"/>
          <p:cNvGraphicFramePr>
            <a:graphicFrameLocks noGrp="1" noChangeAspect="1"/>
          </p:cNvGraphicFramePr>
          <p:nvPr>
            <p:ph sz="quarter" idx="1"/>
          </p:nvPr>
        </p:nvGraphicFramePr>
        <p:xfrm>
          <a:off x="2886075" y="2436813"/>
          <a:ext cx="2609850" cy="3200400"/>
        </p:xfrm>
        <a:graphic>
          <a:graphicData uri="http://schemas.openxmlformats.org/presentationml/2006/ole">
            <mc:AlternateContent xmlns:mc="http://schemas.openxmlformats.org/markup-compatibility/2006">
              <mc:Choice xmlns:v="urn:schemas-microsoft-com:vml" Requires="v">
                <p:oleObj spid="_x0000_s158734" name="Bitmap Image" r:id="rId3" imgW="2610214" imgH="3200000" progId="PBrush">
                  <p:embed/>
                </p:oleObj>
              </mc:Choice>
              <mc:Fallback>
                <p:oleObj name="Bitmap Image" r:id="rId3" imgW="2610214" imgH="3200000"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075" y="2436813"/>
                        <a:ext cx="26098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5"/>
          <p:cNvSpPr>
            <a:spLocks noGrp="1" noChangeArrowheads="1"/>
          </p:cNvSpPr>
          <p:nvPr>
            <p:ph type="body" idx="4294967295"/>
          </p:nvPr>
        </p:nvSpPr>
        <p:spPr bwMode="auto">
          <a:xfrm>
            <a:off x="0" y="1600200"/>
            <a:ext cx="8229600" cy="4525963"/>
          </a:xfrm>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Trebuchet MS" pitchFamily="34" charset="0"/>
                <a:ea typeface="ＭＳ Ｐゴシック" pitchFamily="34" charset="-128"/>
              </a:rPr>
              <a:t>Call procedure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dirty="0" smtClean="0">
                <a:latin typeface="Georgia" pitchFamily="18" charset="0"/>
                <a:ea typeface="ＭＳ Ｐゴシック" pitchFamily="34" charset="-128"/>
              </a:rPr>
              <a:t>Cursors  - Example </a:t>
            </a:r>
          </a:p>
        </p:txBody>
      </p:sp>
      <p:sp>
        <p:nvSpPr>
          <p:cNvPr id="7" name="Rectangle 1027"/>
          <p:cNvSpPr txBox="1">
            <a:spLocks noChangeArrowheads="1"/>
          </p:cNvSpPr>
          <p:nvPr/>
        </p:nvSpPr>
        <p:spPr bwMode="auto">
          <a:xfrm>
            <a:off x="304800" y="1066800"/>
            <a:ext cx="8534400" cy="4343400"/>
          </a:xfrm>
          <a:prstGeom prst="rect">
            <a:avLst/>
          </a:prstGeom>
          <a:noFill/>
          <a:ln>
            <a:miter lim="800000"/>
            <a:headEnd/>
            <a:tailEnd/>
          </a:ln>
        </p:spPr>
        <p:txBody>
          <a:bodyPr/>
          <a:lstStyle/>
          <a:p>
            <a:pPr marL="6350" lvl="2">
              <a:defRPr/>
            </a:pPr>
            <a:r>
              <a:rPr lang="en-US" sz="2200" dirty="0">
                <a:latin typeface="Courier New" pitchFamily="49" charset="0"/>
                <a:cs typeface="Courier New" pitchFamily="49" charset="0"/>
              </a:rPr>
              <a:t>DECLARE done INT DEFAULT 0;</a:t>
            </a:r>
          </a:p>
          <a:p>
            <a:pPr marL="6350" lvl="2">
              <a:defRPr/>
            </a:pPr>
            <a:r>
              <a:rPr lang="en-US" sz="2200" dirty="0">
                <a:latin typeface="Courier New" pitchFamily="49" charset="0"/>
                <a:cs typeface="Courier New" pitchFamily="49" charset="0"/>
              </a:rPr>
              <a:t>DECLARE </a:t>
            </a:r>
            <a:r>
              <a:rPr lang="en-US" sz="2200" dirty="0" err="1">
                <a:latin typeface="Courier New" pitchFamily="49" charset="0"/>
                <a:cs typeface="Courier New" pitchFamily="49" charset="0"/>
              </a:rPr>
              <a:t>CustName</a:t>
            </a:r>
            <a:r>
              <a:rPr lang="en-US" sz="2200" dirty="0">
                <a:latin typeface="Courier New" pitchFamily="49" charset="0"/>
                <a:cs typeface="Courier New" pitchFamily="49" charset="0"/>
              </a:rPr>
              <a:t> VARCHAR (30);</a:t>
            </a:r>
          </a:p>
          <a:p>
            <a:pPr marL="6350" lvl="2">
              <a:defRPr/>
            </a:pPr>
            <a:r>
              <a:rPr lang="en-US" sz="2200" dirty="0">
                <a:solidFill>
                  <a:srgbClr val="FF0000"/>
                </a:solidFill>
                <a:latin typeface="Courier New" pitchFamily="49" charset="0"/>
                <a:cs typeface="Courier New" pitchFamily="49" charset="0"/>
              </a:rPr>
              <a:t>DECLARE </a:t>
            </a:r>
            <a:r>
              <a:rPr lang="en-US" sz="2200" dirty="0" err="1">
                <a:solidFill>
                  <a:srgbClr val="FF0000"/>
                </a:solidFill>
                <a:latin typeface="Courier New" pitchFamily="49" charset="0"/>
                <a:cs typeface="Courier New" pitchFamily="49" charset="0"/>
              </a:rPr>
              <a:t>NameCursor</a:t>
            </a:r>
            <a:r>
              <a:rPr lang="en-US" sz="2200" dirty="0">
                <a:solidFill>
                  <a:srgbClr val="FF0000"/>
                </a:solidFill>
                <a:latin typeface="Courier New" pitchFamily="49" charset="0"/>
                <a:cs typeface="Courier New" pitchFamily="49" charset="0"/>
              </a:rPr>
              <a:t> CURSOR </a:t>
            </a:r>
          </a:p>
          <a:p>
            <a:pPr marL="6350" lvl="2">
              <a:defRPr/>
            </a:pPr>
            <a:r>
              <a:rPr lang="en-US" sz="2200" dirty="0">
                <a:latin typeface="Courier New" pitchFamily="49" charset="0"/>
                <a:cs typeface="Courier New" pitchFamily="49" charset="0"/>
              </a:rPr>
              <a:t>	FOR SELECT </a:t>
            </a:r>
            <a:r>
              <a:rPr lang="en-US" sz="2200" dirty="0" err="1">
                <a:latin typeface="Courier New" pitchFamily="49" charset="0"/>
                <a:cs typeface="Courier New" pitchFamily="49" charset="0"/>
              </a:rPr>
              <a:t>Cust_Name</a:t>
            </a:r>
            <a:r>
              <a:rPr lang="en-US" sz="2200" dirty="0">
                <a:latin typeface="Courier New" pitchFamily="49" charset="0"/>
                <a:cs typeface="Courier New" pitchFamily="49" charset="0"/>
              </a:rPr>
              <a:t> FROM TBL_CUSTOMER;</a:t>
            </a:r>
          </a:p>
          <a:p>
            <a:pPr marL="6350" lvl="2">
              <a:defRPr/>
            </a:pPr>
            <a:endParaRPr lang="en-US" sz="2200" dirty="0">
              <a:latin typeface="Courier New" pitchFamily="49" charset="0"/>
              <a:cs typeface="Courier New" pitchFamily="49" charset="0"/>
            </a:endParaRPr>
          </a:p>
          <a:p>
            <a:pPr marL="6350" lvl="2">
              <a:defRPr/>
            </a:pPr>
            <a:r>
              <a:rPr lang="en-US" sz="2200" dirty="0">
                <a:solidFill>
                  <a:srgbClr val="FF0000"/>
                </a:solidFill>
                <a:latin typeface="Courier New" pitchFamily="49" charset="0"/>
                <a:cs typeface="Courier New" pitchFamily="49" charset="0"/>
              </a:rPr>
              <a:t>OPEN </a:t>
            </a:r>
            <a:r>
              <a:rPr lang="en-US" sz="2200" dirty="0" err="1">
                <a:solidFill>
                  <a:srgbClr val="FF0000"/>
                </a:solidFill>
                <a:latin typeface="Courier New" pitchFamily="49" charset="0"/>
                <a:cs typeface="Courier New" pitchFamily="49" charset="0"/>
              </a:rPr>
              <a:t>NameCursor</a:t>
            </a:r>
            <a:r>
              <a:rPr lang="en-US" sz="2200" dirty="0">
                <a:latin typeface="Courier New" pitchFamily="49" charset="0"/>
                <a:cs typeface="Courier New" pitchFamily="49" charset="0"/>
              </a:rPr>
              <a:t>;</a:t>
            </a:r>
          </a:p>
          <a:p>
            <a:pPr marL="6350" lvl="2">
              <a:defRPr/>
            </a:pPr>
            <a:r>
              <a:rPr lang="en-US" sz="2200" dirty="0" err="1">
                <a:latin typeface="Courier New" pitchFamily="49" charset="0"/>
                <a:cs typeface="Courier New" pitchFamily="49" charset="0"/>
              </a:rPr>
              <a:t>read_loop</a:t>
            </a:r>
            <a:r>
              <a:rPr lang="en-US" sz="2200" dirty="0">
                <a:latin typeface="Courier New" pitchFamily="49" charset="0"/>
                <a:cs typeface="Courier New" pitchFamily="49" charset="0"/>
              </a:rPr>
              <a:t>: LOOP</a:t>
            </a:r>
          </a:p>
          <a:p>
            <a:pPr marL="6350" lvl="2">
              <a:defRPr/>
            </a:pPr>
            <a:r>
              <a:rPr lang="en-US" sz="2200" dirty="0">
                <a:latin typeface="Courier New" pitchFamily="49" charset="0"/>
                <a:cs typeface="Courier New" pitchFamily="49" charset="0"/>
              </a:rPr>
              <a:t>	FETCH </a:t>
            </a:r>
            <a:r>
              <a:rPr lang="en-US" sz="2200" dirty="0" err="1">
                <a:latin typeface="Courier New" pitchFamily="49" charset="0"/>
                <a:cs typeface="Courier New" pitchFamily="49" charset="0"/>
              </a:rPr>
              <a:t>NameCursor</a:t>
            </a:r>
            <a:r>
              <a:rPr lang="en-US" sz="2200" dirty="0">
                <a:latin typeface="Courier New" pitchFamily="49" charset="0"/>
                <a:cs typeface="Courier New" pitchFamily="49" charset="0"/>
              </a:rPr>
              <a:t> INTO </a:t>
            </a:r>
            <a:r>
              <a:rPr lang="en-US" sz="2200" dirty="0" err="1">
                <a:latin typeface="Courier New" pitchFamily="49" charset="0"/>
                <a:cs typeface="Courier New" pitchFamily="49" charset="0"/>
              </a:rPr>
              <a:t>CustName</a:t>
            </a:r>
            <a:r>
              <a:rPr lang="en-US" sz="2200" dirty="0">
                <a:latin typeface="Courier New" pitchFamily="49" charset="0"/>
                <a:cs typeface="Courier New" pitchFamily="49" charset="0"/>
              </a:rPr>
              <a:t>;</a:t>
            </a:r>
          </a:p>
          <a:p>
            <a:pPr marL="6350" lvl="2">
              <a:defRPr/>
            </a:pPr>
            <a:r>
              <a:rPr lang="en-US" sz="2200" dirty="0">
                <a:latin typeface="Courier New" pitchFamily="49" charset="0"/>
                <a:cs typeface="Courier New" pitchFamily="49" charset="0"/>
              </a:rPr>
              <a:t>	IF done=25 THEN</a:t>
            </a:r>
          </a:p>
          <a:p>
            <a:pPr marL="6350" lvl="2">
              <a:defRPr/>
            </a:pPr>
            <a:r>
              <a:rPr lang="en-US" sz="2200" dirty="0">
                <a:latin typeface="Courier New" pitchFamily="49" charset="0"/>
                <a:cs typeface="Courier New" pitchFamily="49" charset="0"/>
              </a:rPr>
              <a:t>		LEAVE </a:t>
            </a:r>
            <a:r>
              <a:rPr lang="en-US" sz="2200" dirty="0" err="1">
                <a:latin typeface="Courier New" pitchFamily="49" charset="0"/>
                <a:cs typeface="Courier New" pitchFamily="49" charset="0"/>
              </a:rPr>
              <a:t>read_loop</a:t>
            </a:r>
            <a:r>
              <a:rPr lang="en-US" sz="2200" dirty="0">
                <a:latin typeface="Courier New" pitchFamily="49" charset="0"/>
                <a:cs typeface="Courier New" pitchFamily="49" charset="0"/>
              </a:rPr>
              <a:t>;</a:t>
            </a:r>
          </a:p>
          <a:p>
            <a:pPr marL="6350" lvl="2">
              <a:defRPr/>
            </a:pPr>
            <a:r>
              <a:rPr lang="en-US" sz="2200" dirty="0">
                <a:latin typeface="Courier New" pitchFamily="49" charset="0"/>
                <a:cs typeface="Courier New" pitchFamily="49" charset="0"/>
              </a:rPr>
              <a:t>	END IF;</a:t>
            </a:r>
          </a:p>
          <a:p>
            <a:pPr marL="6350" lvl="2">
              <a:defRPr/>
            </a:pPr>
            <a:r>
              <a:rPr lang="en-US" sz="2200" dirty="0">
                <a:latin typeface="Courier New" pitchFamily="49" charset="0"/>
                <a:cs typeface="Courier New" pitchFamily="49" charset="0"/>
              </a:rPr>
              <a:t>	  done = done + 1;</a:t>
            </a:r>
          </a:p>
          <a:p>
            <a:pPr marL="6350" lvl="2">
              <a:defRPr/>
            </a:pPr>
            <a:r>
              <a:rPr lang="en-US" sz="2200" dirty="0">
                <a:latin typeface="Courier New" pitchFamily="49" charset="0"/>
                <a:cs typeface="Courier New" pitchFamily="49" charset="0"/>
              </a:rPr>
              <a:t>	END LOOP;</a:t>
            </a:r>
          </a:p>
          <a:p>
            <a:pPr marL="6350" lvl="2">
              <a:defRPr/>
            </a:pPr>
            <a:r>
              <a:rPr lang="en-US" sz="2200" dirty="0">
                <a:solidFill>
                  <a:srgbClr val="FF0000"/>
                </a:solidFill>
                <a:latin typeface="Courier New" pitchFamily="49" charset="0"/>
                <a:cs typeface="Courier New" pitchFamily="49" charset="0"/>
              </a:rPr>
              <a:t>CLOSE </a:t>
            </a:r>
            <a:r>
              <a:rPr lang="en-US" sz="2200" dirty="0" err="1">
                <a:solidFill>
                  <a:srgbClr val="FF0000"/>
                </a:solidFill>
                <a:latin typeface="Courier New" pitchFamily="49" charset="0"/>
                <a:cs typeface="Courier New" pitchFamily="49" charset="0"/>
              </a:rPr>
              <a:t>NameCursor</a:t>
            </a:r>
            <a:r>
              <a:rPr lang="en-US" sz="2200" dirty="0">
                <a:latin typeface="Courier New" pitchFamily="49" charset="0"/>
                <a:cs typeface="Courier New" pitchFamily="49" charset="0"/>
              </a:rPr>
              <a:t>;</a:t>
            </a:r>
          </a:p>
          <a:p>
            <a:pPr marL="6350" lvl="2">
              <a:defRPr/>
            </a:pPr>
            <a:r>
              <a:rPr lang="en-US" sz="2200" dirty="0">
                <a:latin typeface="Courier New" pitchFamily="49" charset="0"/>
                <a:cs typeface="Courier New" pitchFamily="49" charset="0"/>
              </a:rPr>
              <a:t>END;</a:t>
            </a:r>
          </a:p>
          <a:p>
            <a:pPr marL="6350" lvl="2">
              <a:defRPr/>
            </a:pPr>
            <a:endParaRPr lang="en-US" sz="2200" dirty="0">
              <a:latin typeface="Courier New" pitchFamily="49" charset="0"/>
              <a:cs typeface="Courier New" pitchFamily="49" charset="0"/>
            </a:endParaRPr>
          </a:p>
          <a:p>
            <a:pPr marL="457200" lvl="2">
              <a:defRPr/>
            </a:pPr>
            <a:endParaRPr lang="en-US" sz="2200" dirty="0">
              <a:latin typeface="Courier New" pitchFamily="49" charset="0"/>
              <a:cs typeface="Courier New" pitchFamily="49" charset="0"/>
            </a:endParaRPr>
          </a:p>
          <a:p>
            <a:pPr marL="6350" lvl="2">
              <a:defRPr/>
            </a:pPr>
            <a:endParaRPr lang="en-US" sz="2400" kern="0" dirty="0">
              <a:latin typeface="Trebuchet MS" pitchFamily="34" charset="0"/>
              <a:cs typeface="Courier New" pitchFamily="49" charset="0"/>
            </a:endParaRPr>
          </a:p>
          <a:p>
            <a:pPr marL="6350" lvl="2">
              <a:defRPr/>
            </a:pPr>
            <a:endParaRPr lang="en-US" sz="2200" dirty="0">
              <a:latin typeface="Trebuchet MS" pitchFamily="34" charset="0"/>
              <a:cs typeface="Courier New" pitchFamily="49" charset="0"/>
            </a:endParaRPr>
          </a:p>
          <a:p>
            <a:pPr marL="457200" lvl="2">
              <a:defRPr/>
            </a:pPr>
            <a:endParaRPr lang="en-US" sz="2400" kern="0" dirty="0">
              <a:latin typeface="Trebuchet MS" pitchFamily="34" charset="0"/>
              <a:cs typeface="Courier New" pitchFamily="49" charset="0"/>
            </a:endParaRPr>
          </a:p>
          <a:p>
            <a:pPr marL="0" lvl="1">
              <a:buClr>
                <a:srgbClr val="ECD63F"/>
              </a:buClr>
              <a:buSzPct val="80000"/>
              <a:buFont typeface="Times" pitchFamily="18" charset="0"/>
              <a:buNone/>
              <a:defRPr/>
            </a:pPr>
            <a:r>
              <a:rPr lang="en-US" sz="2200" kern="0" dirty="0">
                <a:latin typeface="Courier New" pitchFamily="49" charset="0"/>
                <a:cs typeface="Courier New" pitchFamily="49" charset="0"/>
              </a:rPr>
              <a:t>	</a:t>
            </a:r>
            <a:endParaRPr lang="en-US" sz="800" kern="0" dirty="0">
              <a:latin typeface="Trebuchet MS" pitchFamily="34" charset="0"/>
              <a:cs typeface="Trebuchet M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Cursors</a:t>
            </a:r>
            <a:endParaRPr lang="en-IN" dirty="0"/>
          </a:p>
        </p:txBody>
      </p:sp>
      <p:sp>
        <p:nvSpPr>
          <p:cNvPr id="3" name="Content Placeholder 2"/>
          <p:cNvSpPr>
            <a:spLocks noGrp="1"/>
          </p:cNvSpPr>
          <p:nvPr>
            <p:ph sz="quarter" idx="1"/>
          </p:nvPr>
        </p:nvSpPr>
        <p:spPr/>
        <p:txBody>
          <a:bodyPr>
            <a:normAutofit fontScale="92500"/>
          </a:bodyPr>
          <a:lstStyle/>
          <a:p>
            <a:r>
              <a:rPr lang="en-IN" dirty="0" smtClean="0"/>
              <a:t>A database cursor is a control structure that enables traversal over the records in a database. </a:t>
            </a:r>
          </a:p>
          <a:p>
            <a:r>
              <a:rPr lang="en-IN" dirty="0" smtClean="0"/>
              <a:t>Cursors are used by database programmers to process individual rows returned by database system queries. </a:t>
            </a:r>
          </a:p>
          <a:p>
            <a:r>
              <a:rPr lang="en-IN" dirty="0" smtClean="0"/>
              <a:t>Cursors enable manipulation of whole result sets at once. In this scenario, a cursor enables the rows in a result set to be processed sequentially. </a:t>
            </a:r>
          </a:p>
          <a:p>
            <a:r>
              <a:rPr lang="en-IN" dirty="0" smtClean="0"/>
              <a:t>In SQL procedures, a cursor makes it possible to define a result set (a set of data rows) and perform complex logic on a row by row basis. </a:t>
            </a:r>
          </a:p>
          <a:p>
            <a:r>
              <a:rPr lang="en-IN" dirty="0" smtClean="0"/>
              <a:t>By using the same mechanics, an SQL procedure can also define a result set and return it directly to the caller of the SQL procedure or to a client application.</a:t>
            </a:r>
            <a:endParaRPr lang="en-IN" dirty="0"/>
          </a:p>
        </p:txBody>
      </p:sp>
    </p:spTree>
    <p:extLst>
      <p:ext uri="{BB962C8B-B14F-4D97-AF65-F5344CB8AC3E}">
        <p14:creationId xmlns:p14="http://schemas.microsoft.com/office/powerpoint/2010/main" val="505400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IN" dirty="0" err="1" smtClean="0"/>
              <a:t>MySQL</a:t>
            </a:r>
            <a:r>
              <a:rPr lang="en-IN" dirty="0" smtClean="0"/>
              <a:t> supports cursors inside stored programs. Cursors have these properties :</a:t>
            </a:r>
            <a:endParaRPr lang="en-IN" b="1" dirty="0" smtClean="0"/>
          </a:p>
          <a:p>
            <a:r>
              <a:rPr lang="en-IN" b="1" dirty="0" smtClean="0"/>
              <a:t>Read only</a:t>
            </a:r>
            <a:r>
              <a:rPr lang="en-IN" dirty="0" smtClean="0"/>
              <a:t>:</a:t>
            </a:r>
          </a:p>
          <a:p>
            <a:pPr lvl="1"/>
            <a:r>
              <a:rPr lang="en-IN" dirty="0" smtClean="0"/>
              <a:t> you cannot update data in the underlying table through the cursor.</a:t>
            </a:r>
          </a:p>
          <a:p>
            <a:r>
              <a:rPr lang="en-IN" b="1" dirty="0" err="1" smtClean="0"/>
              <a:t>Asensitive</a:t>
            </a:r>
            <a:r>
              <a:rPr lang="en-IN" dirty="0" smtClean="0"/>
              <a:t>: </a:t>
            </a:r>
          </a:p>
          <a:p>
            <a:pPr lvl="1"/>
            <a:r>
              <a:rPr lang="en-IN" dirty="0" smtClean="0"/>
              <a:t>there are two kinds of cursors: </a:t>
            </a:r>
            <a:r>
              <a:rPr lang="en-IN" dirty="0" err="1" smtClean="0"/>
              <a:t>asensitive</a:t>
            </a:r>
            <a:r>
              <a:rPr lang="en-IN" dirty="0" smtClean="0"/>
              <a:t> cursor and insensitive cursor. </a:t>
            </a:r>
          </a:p>
          <a:p>
            <a:pPr lvl="1"/>
            <a:r>
              <a:rPr lang="en-IN" dirty="0" smtClean="0"/>
              <a:t>An </a:t>
            </a:r>
            <a:r>
              <a:rPr lang="en-IN" dirty="0" err="1" smtClean="0"/>
              <a:t>asensitive</a:t>
            </a:r>
            <a:r>
              <a:rPr lang="en-IN" dirty="0" smtClean="0"/>
              <a:t> cursor points to the actual data, whereas an insensitive cursor uses a temporary copy of the data. </a:t>
            </a:r>
          </a:p>
          <a:p>
            <a:pPr lvl="1"/>
            <a:r>
              <a:rPr lang="en-IN" dirty="0" smtClean="0"/>
              <a:t>An </a:t>
            </a:r>
            <a:r>
              <a:rPr lang="en-IN" dirty="0" err="1" smtClean="0"/>
              <a:t>asensitive</a:t>
            </a:r>
            <a:r>
              <a:rPr lang="en-IN" dirty="0" smtClean="0"/>
              <a:t> cursor performs faster than an insensitive cursor because it does not have to make a temporary copy of data. </a:t>
            </a:r>
          </a:p>
          <a:p>
            <a:r>
              <a:rPr lang="en-IN" b="1" dirty="0" smtClean="0"/>
              <a:t>Non-scrollable</a:t>
            </a:r>
            <a:r>
              <a:rPr lang="en-IN" dirty="0" smtClean="0"/>
              <a:t>: </a:t>
            </a:r>
          </a:p>
          <a:p>
            <a:pPr lvl="1"/>
            <a:r>
              <a:rPr lang="en-IN" dirty="0" smtClean="0"/>
              <a:t>you can only fetch rows in the order determined by the SELECT statement. </a:t>
            </a:r>
          </a:p>
          <a:p>
            <a:pPr lvl="1"/>
            <a:r>
              <a:rPr lang="en-IN" dirty="0" smtClean="0"/>
              <a:t>You cannot fetch rows in the reversed order. In addition, you cannot skip rows or jump to a specific row in the result set.</a:t>
            </a:r>
          </a:p>
          <a:p>
            <a:endParaRPr lang="en-IN" dirty="0" smtClean="0"/>
          </a:p>
          <a:p>
            <a:endParaRPr lang="en-IN" dirty="0"/>
          </a:p>
        </p:txBody>
      </p:sp>
    </p:spTree>
    <p:extLst>
      <p:ext uri="{BB962C8B-B14F-4D97-AF65-F5344CB8AC3E}">
        <p14:creationId xmlns:p14="http://schemas.microsoft.com/office/powerpoint/2010/main" val="3217095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IN" dirty="0" smtClean="0"/>
              <a:t>To use cursors in </a:t>
            </a:r>
            <a:r>
              <a:rPr lang="en-IN" dirty="0" err="1" smtClean="0"/>
              <a:t>MySQL</a:t>
            </a:r>
            <a:r>
              <a:rPr lang="en-IN" dirty="0" smtClean="0"/>
              <a:t> procedures, you need to do the following :</a:t>
            </a:r>
            <a:br>
              <a:rPr lang="en-IN" dirty="0" smtClean="0"/>
            </a:br>
            <a:r>
              <a:rPr lang="en-IN" dirty="0" smtClean="0"/>
              <a:t>- Declare a cursor. </a:t>
            </a:r>
            <a:br>
              <a:rPr lang="en-IN" dirty="0" smtClean="0"/>
            </a:br>
            <a:r>
              <a:rPr lang="en-IN" dirty="0" smtClean="0"/>
              <a:t>- Open a cursor. </a:t>
            </a:r>
            <a:br>
              <a:rPr lang="en-IN" dirty="0" smtClean="0"/>
            </a:br>
            <a:r>
              <a:rPr lang="en-IN" dirty="0" smtClean="0"/>
              <a:t>- Fetch the data into variables. </a:t>
            </a:r>
            <a:br>
              <a:rPr lang="en-IN" dirty="0" smtClean="0"/>
            </a:br>
            <a:r>
              <a:rPr lang="en-IN" dirty="0" smtClean="0"/>
              <a:t>- Close the cursor when done.</a:t>
            </a:r>
          </a:p>
        </p:txBody>
      </p:sp>
    </p:spTree>
    <p:extLst>
      <p:ext uri="{BB962C8B-B14F-4D97-AF65-F5344CB8AC3E}">
        <p14:creationId xmlns:p14="http://schemas.microsoft.com/office/powerpoint/2010/main" val="3533531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IN" b="1" dirty="0" smtClean="0"/>
              <a:t>Declare a cursor :</a:t>
            </a:r>
          </a:p>
          <a:p>
            <a:pPr lvl="1"/>
            <a:r>
              <a:rPr lang="en-IN" dirty="0" smtClean="0"/>
              <a:t>Following statement declares a cursor and associates it with a SELECT statement that retrieves the rows to be traversed by the cursor.</a:t>
            </a:r>
          </a:p>
          <a:p>
            <a:pPr lvl="2">
              <a:buNone/>
            </a:pPr>
            <a:r>
              <a:rPr lang="en-IN" sz="1800" dirty="0" smtClean="0">
                <a:latin typeface="Consolas" pitchFamily="49" charset="0"/>
                <a:cs typeface="Consolas" pitchFamily="49" charset="0"/>
              </a:rPr>
              <a:t>DECLARE </a:t>
            </a:r>
            <a:r>
              <a:rPr lang="en-IN" sz="1800" dirty="0" err="1" smtClean="0">
                <a:latin typeface="Consolas" pitchFamily="49" charset="0"/>
                <a:cs typeface="Consolas" pitchFamily="49" charset="0"/>
              </a:rPr>
              <a:t>cursor_name</a:t>
            </a:r>
            <a:r>
              <a:rPr lang="en-IN" sz="1800" dirty="0" smtClean="0">
                <a:latin typeface="Consolas" pitchFamily="49" charset="0"/>
                <a:cs typeface="Consolas" pitchFamily="49" charset="0"/>
              </a:rPr>
              <a:t> CURSOR FOR </a:t>
            </a:r>
            <a:r>
              <a:rPr lang="en-IN" sz="1800" dirty="0" err="1" smtClean="0">
                <a:latin typeface="Consolas" pitchFamily="49" charset="0"/>
                <a:cs typeface="Consolas" pitchFamily="49" charset="0"/>
              </a:rPr>
              <a:t>select_statement</a:t>
            </a:r>
            <a:endParaRPr lang="en-IN" sz="1800" dirty="0" smtClean="0">
              <a:latin typeface="Consolas" pitchFamily="49" charset="0"/>
              <a:cs typeface="Consolas" pitchFamily="49" charset="0"/>
            </a:endParaRPr>
          </a:p>
          <a:p>
            <a:r>
              <a:rPr lang="en-IN" b="1" dirty="0" smtClean="0"/>
              <a:t>Open a cursor :</a:t>
            </a:r>
          </a:p>
          <a:p>
            <a:pPr lvl="1"/>
            <a:r>
              <a:rPr lang="en-IN" dirty="0" smtClean="0"/>
              <a:t>Following statement opens a previously declared cursor.</a:t>
            </a:r>
          </a:p>
          <a:p>
            <a:pPr lvl="2">
              <a:buNone/>
            </a:pPr>
            <a:r>
              <a:rPr lang="en-IN" sz="1800" dirty="0" smtClean="0">
                <a:latin typeface="Consolas" pitchFamily="49" charset="0"/>
                <a:cs typeface="Consolas" pitchFamily="49" charset="0"/>
              </a:rPr>
              <a:t>OPEN </a:t>
            </a:r>
            <a:r>
              <a:rPr lang="en-IN" sz="1800" dirty="0" err="1" smtClean="0">
                <a:latin typeface="Consolas" pitchFamily="49" charset="0"/>
                <a:cs typeface="Consolas" pitchFamily="49" charset="0"/>
              </a:rPr>
              <a:t>cursor_name</a:t>
            </a:r>
            <a:endParaRPr lang="en-IN" sz="1800" dirty="0" smtClean="0">
              <a:latin typeface="Consolas" pitchFamily="49" charset="0"/>
              <a:cs typeface="Consolas" pitchFamily="49" charset="0"/>
            </a:endParaRPr>
          </a:p>
          <a:p>
            <a:r>
              <a:rPr lang="en-IN" b="1" dirty="0" smtClean="0"/>
              <a:t>Close the cursor when done :</a:t>
            </a:r>
          </a:p>
          <a:p>
            <a:pPr lvl="1"/>
            <a:r>
              <a:rPr lang="en-IN" dirty="0" smtClean="0"/>
              <a:t>This statement closes a previously opened cursor. An error occurs if the cursor is not open.</a:t>
            </a:r>
          </a:p>
          <a:p>
            <a:pPr lvl="2">
              <a:buNone/>
            </a:pPr>
            <a:r>
              <a:rPr lang="en-IN" sz="1800" dirty="0" smtClean="0">
                <a:latin typeface="Consolas" pitchFamily="49" charset="0"/>
                <a:cs typeface="Consolas" pitchFamily="49" charset="0"/>
              </a:rPr>
              <a:t>CLOSE </a:t>
            </a:r>
            <a:r>
              <a:rPr lang="en-IN" sz="1800" dirty="0" err="1" smtClean="0">
                <a:latin typeface="Consolas" pitchFamily="49" charset="0"/>
                <a:cs typeface="Consolas" pitchFamily="49" charset="0"/>
              </a:rPr>
              <a:t>cursor_name</a:t>
            </a:r>
            <a:endParaRPr lang="en-IN" sz="1800" dirty="0" smtClean="0">
              <a:latin typeface="Consolas" pitchFamily="49" charset="0"/>
              <a:cs typeface="Consolas" pitchFamily="49" charset="0"/>
            </a:endParaRPr>
          </a:p>
        </p:txBody>
      </p:sp>
    </p:spTree>
    <p:extLst>
      <p:ext uri="{BB962C8B-B14F-4D97-AF65-F5344CB8AC3E}">
        <p14:creationId xmlns:p14="http://schemas.microsoft.com/office/powerpoint/2010/main" val="26332046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b="1" dirty="0" smtClean="0"/>
              <a:t>Fetch the data into variables :</a:t>
            </a:r>
          </a:p>
          <a:p>
            <a:pPr lvl="1"/>
            <a:r>
              <a:rPr lang="en-IN" sz="2200" dirty="0" smtClean="0"/>
              <a:t>This statement fetches the next row for the SELECT statement associated with the specified cursor (which must be open), and advances the cursor pointer. </a:t>
            </a:r>
          </a:p>
          <a:p>
            <a:pPr lvl="1"/>
            <a:r>
              <a:rPr lang="en-IN" sz="2200" dirty="0" smtClean="0"/>
              <a:t>If a row exists, the fetched columns are stored in the named variables. </a:t>
            </a:r>
          </a:p>
          <a:p>
            <a:pPr lvl="1"/>
            <a:r>
              <a:rPr lang="en-IN" sz="2200" dirty="0" smtClean="0"/>
              <a:t>The number of columns retrieved by the SELECT statement must match the number of output variables specified in the FETCH statement.</a:t>
            </a:r>
          </a:p>
          <a:p>
            <a:pPr lvl="2">
              <a:buNone/>
            </a:pPr>
            <a:r>
              <a:rPr lang="en-IN" sz="1600" dirty="0" smtClean="0">
                <a:latin typeface="Consolas" pitchFamily="49" charset="0"/>
                <a:cs typeface="Consolas" pitchFamily="49" charset="0"/>
              </a:rPr>
              <a:t>FETCH [[NEXT] FROM] </a:t>
            </a:r>
            <a:r>
              <a:rPr lang="en-IN" sz="1600" dirty="0" err="1" smtClean="0">
                <a:latin typeface="Consolas" pitchFamily="49" charset="0"/>
                <a:cs typeface="Consolas" pitchFamily="49" charset="0"/>
              </a:rPr>
              <a:t>cursor_name</a:t>
            </a:r>
            <a:r>
              <a:rPr lang="en-IN" sz="1600" dirty="0" smtClean="0">
                <a:latin typeface="Consolas" pitchFamily="49" charset="0"/>
                <a:cs typeface="Consolas" pitchFamily="49" charset="0"/>
              </a:rPr>
              <a:t> INTO </a:t>
            </a:r>
            <a:r>
              <a:rPr lang="en-IN" sz="1600" dirty="0" err="1" smtClean="0">
                <a:latin typeface="Consolas" pitchFamily="49" charset="0"/>
                <a:cs typeface="Consolas" pitchFamily="49" charset="0"/>
              </a:rPr>
              <a:t>var_name</a:t>
            </a:r>
            <a:r>
              <a:rPr lang="en-IN" sz="1600" dirty="0" smtClean="0">
                <a:latin typeface="Consolas" pitchFamily="49" charset="0"/>
                <a:cs typeface="Consolas" pitchFamily="49" charset="0"/>
              </a:rPr>
              <a:t> [, </a:t>
            </a:r>
            <a:r>
              <a:rPr lang="en-IN" sz="1600" dirty="0" err="1" smtClean="0">
                <a:latin typeface="Consolas" pitchFamily="49" charset="0"/>
                <a:cs typeface="Consolas" pitchFamily="49" charset="0"/>
              </a:rPr>
              <a:t>var_name</a:t>
            </a:r>
            <a:r>
              <a:rPr lang="en-IN" sz="1600" dirty="0" smtClean="0">
                <a:latin typeface="Consolas" pitchFamily="49" charset="0"/>
                <a:cs typeface="Consolas" pitchFamily="49" charset="0"/>
              </a:rPr>
              <a:t>] ...</a:t>
            </a:r>
          </a:p>
          <a:p>
            <a:endParaRPr lang="en-IN" dirty="0"/>
          </a:p>
        </p:txBody>
      </p:sp>
    </p:spTree>
    <p:extLst>
      <p:ext uri="{BB962C8B-B14F-4D97-AF65-F5344CB8AC3E}">
        <p14:creationId xmlns:p14="http://schemas.microsoft.com/office/powerpoint/2010/main" val="1667113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 Cursor</a:t>
            </a:r>
            <a:endParaRPr lang="en-IN" dirty="0"/>
          </a:p>
        </p:txBody>
      </p:sp>
      <p:sp>
        <p:nvSpPr>
          <p:cNvPr id="3" name="Content Placeholder 2"/>
          <p:cNvSpPr>
            <a:spLocks noGrp="1"/>
          </p:cNvSpPr>
          <p:nvPr>
            <p:ph sz="quarter" idx="1"/>
          </p:nvPr>
        </p:nvSpPr>
        <p:spPr/>
        <p:txBody>
          <a:bodyPr>
            <a:normAutofit/>
          </a:bodyPr>
          <a:lstStyle/>
          <a:p>
            <a:r>
              <a:rPr lang="en-IN" sz="2200" dirty="0" smtClean="0"/>
              <a:t>The procedure starts with three variable declarations. The order is important. First declare variables. Then declare conditions. Then declare cursors. Then, declare handlers. If you put them in the wrong order, you will get an error message.</a:t>
            </a:r>
            <a:endParaRPr lang="en-IN" sz="2200" dirty="0"/>
          </a:p>
        </p:txBody>
      </p:sp>
    </p:spTree>
    <p:extLst>
      <p:ext uri="{BB962C8B-B14F-4D97-AF65-F5344CB8AC3E}">
        <p14:creationId xmlns:p14="http://schemas.microsoft.com/office/powerpoint/2010/main" val="1977522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sz="3200" b="1" u="sng" dirty="0">
                <a:effectLst/>
              </a:rPr>
              <a:t>CURSOR </a:t>
            </a:r>
            <a:r>
              <a:rPr lang="en-US" sz="3200" b="1" u="sng" dirty="0" smtClean="0"/>
              <a:t>cont.</a:t>
            </a:r>
            <a:endParaRPr lang="en-US" sz="3200" b="1" u="sng" dirty="0">
              <a:effectLst/>
            </a:endParaRPr>
          </a:p>
        </p:txBody>
      </p:sp>
      <p:sp>
        <p:nvSpPr>
          <p:cNvPr id="527363" name="Rectangle 3"/>
          <p:cNvSpPr>
            <a:spLocks noGrp="1" noChangeArrowheads="1"/>
          </p:cNvSpPr>
          <p:nvPr>
            <p:ph sz="quarter" idx="1"/>
          </p:nvPr>
        </p:nvSpPr>
        <p:spPr/>
        <p:txBody>
          <a:bodyPr>
            <a:normAutofit fontScale="92500" lnSpcReduction="20000"/>
          </a:bodyPr>
          <a:lstStyle/>
          <a:p>
            <a:pPr marL="781050" indent="-609600" algn="l">
              <a:buFontTx/>
              <a:buChar char="•"/>
            </a:pPr>
            <a:r>
              <a:rPr lang="en-US" sz="2800" dirty="0">
                <a:solidFill>
                  <a:schemeClr val="tx1"/>
                </a:solidFill>
                <a:effectLst/>
              </a:rPr>
              <a:t>A cursor is a handle, or </a:t>
            </a:r>
            <a:r>
              <a:rPr lang="en-US" sz="2800" dirty="0" smtClean="0">
                <a:solidFill>
                  <a:schemeClr val="tx1"/>
                </a:solidFill>
                <a:effectLst/>
              </a:rPr>
              <a:t>pointer </a:t>
            </a:r>
            <a:r>
              <a:rPr lang="en-US" sz="2800" dirty="0">
                <a:solidFill>
                  <a:schemeClr val="tx1"/>
                </a:solidFill>
                <a:effectLst/>
              </a:rPr>
              <a:t>to the </a:t>
            </a:r>
            <a:r>
              <a:rPr lang="en-US" sz="2800" dirty="0">
                <a:solidFill>
                  <a:srgbClr val="FF0000"/>
                </a:solidFill>
                <a:effectLst/>
              </a:rPr>
              <a:t>context area.</a:t>
            </a:r>
          </a:p>
          <a:p>
            <a:pPr marL="781050" indent="-609600" algn="l">
              <a:buFontTx/>
              <a:buChar char="•"/>
            </a:pPr>
            <a:endParaRPr lang="en-US" sz="2800" dirty="0" smtClean="0">
              <a:solidFill>
                <a:schemeClr val="tx1"/>
              </a:solidFill>
              <a:effectLst/>
            </a:endParaRPr>
          </a:p>
          <a:p>
            <a:pPr marL="781050" indent="-609600" algn="l">
              <a:buFontTx/>
              <a:buChar char="•"/>
            </a:pPr>
            <a:r>
              <a:rPr lang="en-US" sz="2800" dirty="0" smtClean="0">
                <a:solidFill>
                  <a:schemeClr val="tx1"/>
                </a:solidFill>
                <a:effectLst/>
              </a:rPr>
              <a:t>Through </a:t>
            </a:r>
            <a:r>
              <a:rPr lang="en-US" sz="2800" dirty="0">
                <a:solidFill>
                  <a:schemeClr val="tx1"/>
                </a:solidFill>
                <a:effectLst/>
              </a:rPr>
              <a:t>the cursor, a PL/SQL program can control the context area and what happens to it as the statement is processed. </a:t>
            </a:r>
          </a:p>
          <a:p>
            <a:pPr marL="781050" indent="-609600" algn="l">
              <a:buFontTx/>
              <a:buChar char="•"/>
            </a:pPr>
            <a:endParaRPr lang="en-US" sz="2800" dirty="0" smtClean="0">
              <a:solidFill>
                <a:schemeClr val="tx1"/>
              </a:solidFill>
              <a:effectLst/>
            </a:endParaRPr>
          </a:p>
          <a:p>
            <a:pPr marL="781050" indent="-609600" algn="l">
              <a:buFontTx/>
              <a:buChar char="•"/>
            </a:pPr>
            <a:r>
              <a:rPr lang="en-US" sz="2800" dirty="0" smtClean="0">
                <a:solidFill>
                  <a:schemeClr val="tx1"/>
                </a:solidFill>
                <a:effectLst/>
              </a:rPr>
              <a:t>Two </a:t>
            </a:r>
            <a:r>
              <a:rPr lang="en-US" sz="2800" dirty="0">
                <a:solidFill>
                  <a:schemeClr val="tx1"/>
                </a:solidFill>
                <a:effectLst/>
              </a:rPr>
              <a:t>important features about the cursor are</a:t>
            </a:r>
          </a:p>
          <a:p>
            <a:pPr marL="1530350" lvl="1" indent="-533400" algn="l">
              <a:buFontTx/>
              <a:buAutoNum type="arabicPeriod"/>
            </a:pPr>
            <a:r>
              <a:rPr lang="en-US" dirty="0">
                <a:solidFill>
                  <a:schemeClr val="tx1"/>
                </a:solidFill>
                <a:effectLst/>
              </a:rPr>
              <a:t>Cursors </a:t>
            </a:r>
            <a:r>
              <a:rPr lang="en-US" dirty="0">
                <a:solidFill>
                  <a:srgbClr val="FF0000"/>
                </a:solidFill>
                <a:effectLst/>
              </a:rPr>
              <a:t>allow you to fetch and process rows returned by a SELECT </a:t>
            </a:r>
            <a:r>
              <a:rPr lang="en-US" dirty="0">
                <a:solidFill>
                  <a:schemeClr val="tx1"/>
                </a:solidFill>
                <a:effectLst/>
              </a:rPr>
              <a:t>statement, one row at a time.</a:t>
            </a:r>
          </a:p>
          <a:p>
            <a:pPr marL="1530350" lvl="1" indent="-533400" algn="l">
              <a:buFontTx/>
              <a:buAutoNum type="arabicPeriod"/>
            </a:pPr>
            <a:r>
              <a:rPr lang="en-US" dirty="0">
                <a:solidFill>
                  <a:schemeClr val="tx1"/>
                </a:solidFill>
                <a:effectLst/>
              </a:rPr>
              <a:t>A cursor is </a:t>
            </a:r>
            <a:r>
              <a:rPr lang="en-US" dirty="0">
                <a:solidFill>
                  <a:srgbClr val="FF0000"/>
                </a:solidFill>
                <a:effectLst/>
              </a:rPr>
              <a:t>named </a:t>
            </a:r>
            <a:r>
              <a:rPr lang="en-US" dirty="0">
                <a:solidFill>
                  <a:schemeClr val="tx1"/>
                </a:solidFill>
                <a:effectLst/>
              </a:rPr>
              <a:t>so that it can be </a:t>
            </a:r>
            <a:r>
              <a:rPr lang="en-US" dirty="0">
                <a:solidFill>
                  <a:srgbClr val="FF0000"/>
                </a:solidFill>
                <a:effectLst/>
              </a:rPr>
              <a:t>referenced.</a:t>
            </a:r>
          </a:p>
          <a:p>
            <a:pPr marL="781050" indent="-609600" algn="l">
              <a:buFontTx/>
              <a:buChar char="•"/>
            </a:pPr>
            <a:endParaRPr lang="en-US" sz="2800" dirty="0">
              <a:solidFill>
                <a:schemeClr val="tx1"/>
              </a:solidFill>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 Cursor</a:t>
            </a:r>
            <a:endParaRPr lang="en-IN" dirty="0"/>
          </a:p>
        </p:txBody>
      </p:sp>
      <p:sp>
        <p:nvSpPr>
          <p:cNvPr id="3" name="Content Placeholder 2"/>
          <p:cNvSpPr>
            <a:spLocks noGrp="1"/>
          </p:cNvSpPr>
          <p:nvPr>
            <p:ph sz="quarter" idx="1"/>
          </p:nvPr>
        </p:nvSpPr>
        <p:spPr/>
        <p:txBody>
          <a:bodyPr>
            <a:normAutofit/>
          </a:bodyPr>
          <a:lstStyle/>
          <a:p>
            <a:pPr lvl="1">
              <a:buNone/>
            </a:pPr>
            <a:r>
              <a:rPr lang="en-IN" sz="1600" dirty="0" smtClean="0">
                <a:latin typeface="Consolas" pitchFamily="49" charset="0"/>
                <a:cs typeface="Consolas" pitchFamily="49" charset="0"/>
              </a:rPr>
              <a:t>DELIMITER $$ </a:t>
            </a:r>
          </a:p>
          <a:p>
            <a:pPr lvl="1">
              <a:buNone/>
            </a:pPr>
            <a:r>
              <a:rPr lang="en-IN" sz="1600" dirty="0" smtClean="0">
                <a:latin typeface="Consolas" pitchFamily="49" charset="0"/>
                <a:cs typeface="Consolas" pitchFamily="49" charset="0"/>
              </a:rPr>
              <a:t>CREATE PROCEDURE </a:t>
            </a:r>
            <a:r>
              <a:rPr lang="en-IN" sz="1600" dirty="0" err="1" smtClean="0">
                <a:latin typeface="Consolas" pitchFamily="49" charset="0"/>
                <a:cs typeface="Consolas" pitchFamily="49" charset="0"/>
              </a:rPr>
              <a:t>my_procedure_cursors</a:t>
            </a:r>
            <a:r>
              <a:rPr lang="en-IN" sz="1600" dirty="0" smtClean="0">
                <a:latin typeface="Consolas" pitchFamily="49" charset="0"/>
                <a:cs typeface="Consolas" pitchFamily="49" charset="0"/>
              </a:rPr>
              <a:t>(INOUT </a:t>
            </a:r>
            <a:r>
              <a:rPr lang="en-IN" sz="1600" dirty="0" err="1" smtClean="0">
                <a:latin typeface="Consolas" pitchFamily="49" charset="0"/>
                <a:cs typeface="Consolas" pitchFamily="49" charset="0"/>
              </a:rPr>
              <a:t>return_val</a:t>
            </a:r>
            <a:r>
              <a:rPr lang="en-IN" sz="1600" dirty="0" smtClean="0">
                <a:latin typeface="Consolas" pitchFamily="49" charset="0"/>
                <a:cs typeface="Consolas" pitchFamily="49" charset="0"/>
              </a:rPr>
              <a:t> INT) </a:t>
            </a:r>
          </a:p>
          <a:p>
            <a:pPr lvl="1">
              <a:buNone/>
            </a:pPr>
            <a:r>
              <a:rPr lang="en-IN" sz="1600" dirty="0" smtClean="0">
                <a:latin typeface="Consolas" pitchFamily="49" charset="0"/>
                <a:cs typeface="Consolas" pitchFamily="49" charset="0"/>
              </a:rPr>
              <a:t>BEGIN </a:t>
            </a:r>
          </a:p>
          <a:p>
            <a:pPr lvl="1">
              <a:buNone/>
            </a:pPr>
            <a:r>
              <a:rPr lang="en-IN" sz="1600" dirty="0" smtClean="0">
                <a:latin typeface="Consolas" pitchFamily="49" charset="0"/>
                <a:cs typeface="Consolas" pitchFamily="49" charset="0"/>
              </a:rPr>
              <a:t>DECLARE </a:t>
            </a:r>
            <a:r>
              <a:rPr lang="en-IN" sz="1600" dirty="0" err="1" smtClean="0">
                <a:latin typeface="Consolas" pitchFamily="49" charset="0"/>
                <a:cs typeface="Consolas" pitchFamily="49" charset="0"/>
              </a:rPr>
              <a:t>a,b</a:t>
            </a:r>
            <a:r>
              <a:rPr lang="en-IN" sz="1600" dirty="0" smtClean="0">
                <a:latin typeface="Consolas" pitchFamily="49" charset="0"/>
                <a:cs typeface="Consolas" pitchFamily="49" charset="0"/>
              </a:rPr>
              <a:t> INT; </a:t>
            </a:r>
          </a:p>
          <a:p>
            <a:pPr lvl="1">
              <a:buNone/>
            </a:pPr>
            <a:r>
              <a:rPr lang="en-IN" sz="1600" dirty="0" smtClean="0">
                <a:latin typeface="Consolas" pitchFamily="49" charset="0"/>
                <a:cs typeface="Consolas" pitchFamily="49" charset="0"/>
              </a:rPr>
              <a:t>DECLARE cur_1 CURSOR FOR SELECT </a:t>
            </a:r>
            <a:r>
              <a:rPr lang="en-IN" sz="1600" dirty="0" err="1" smtClean="0">
                <a:latin typeface="Consolas" pitchFamily="49" charset="0"/>
                <a:cs typeface="Consolas" pitchFamily="49" charset="0"/>
              </a:rPr>
              <a:t>s_id</a:t>
            </a:r>
            <a:r>
              <a:rPr lang="en-IN" sz="1600" dirty="0" smtClean="0">
                <a:latin typeface="Consolas" pitchFamily="49" charset="0"/>
                <a:cs typeface="Consolas" pitchFamily="49" charset="0"/>
              </a:rPr>
              <a:t> FROM student; </a:t>
            </a:r>
          </a:p>
          <a:p>
            <a:pPr lvl="1">
              <a:buNone/>
            </a:pPr>
            <a:r>
              <a:rPr lang="en-IN" sz="1600" dirty="0" smtClean="0">
                <a:latin typeface="Consolas" pitchFamily="49" charset="0"/>
                <a:cs typeface="Consolas" pitchFamily="49" charset="0"/>
              </a:rPr>
              <a:t>DECLARE CONTINUE HANDLER FOR NOT FOUNDSET b = 1; </a:t>
            </a:r>
          </a:p>
          <a:p>
            <a:pPr lvl="1">
              <a:buNone/>
            </a:pPr>
            <a:r>
              <a:rPr lang="en-IN" sz="1600" dirty="0" smtClean="0">
                <a:latin typeface="Consolas" pitchFamily="49" charset="0"/>
                <a:cs typeface="Consolas" pitchFamily="49" charset="0"/>
              </a:rPr>
              <a:t>OPEN cur_1;</a:t>
            </a:r>
          </a:p>
          <a:p>
            <a:pPr lvl="1">
              <a:buNone/>
            </a:pPr>
            <a:r>
              <a:rPr lang="en-IN" sz="1600" dirty="0" smtClean="0">
                <a:latin typeface="Consolas" pitchFamily="49" charset="0"/>
                <a:cs typeface="Consolas" pitchFamily="49" charset="0"/>
              </a:rPr>
              <a:t>REPEAT</a:t>
            </a:r>
          </a:p>
          <a:p>
            <a:pPr lvl="1">
              <a:buNone/>
            </a:pPr>
            <a:r>
              <a:rPr lang="en-IN" sz="1600" dirty="0" smtClean="0">
                <a:latin typeface="Consolas" pitchFamily="49" charset="0"/>
                <a:cs typeface="Consolas" pitchFamily="49" charset="0"/>
              </a:rPr>
              <a:t>FETCH cur_1 INTO a; </a:t>
            </a:r>
          </a:p>
          <a:p>
            <a:pPr lvl="1">
              <a:buNone/>
            </a:pPr>
            <a:r>
              <a:rPr lang="en-IN" sz="1600" dirty="0" smtClean="0">
                <a:latin typeface="Consolas" pitchFamily="49" charset="0"/>
                <a:cs typeface="Consolas" pitchFamily="49" charset="0"/>
              </a:rPr>
              <a:t>UNTIL b = 1</a:t>
            </a:r>
          </a:p>
          <a:p>
            <a:pPr lvl="1">
              <a:buNone/>
            </a:pPr>
            <a:r>
              <a:rPr lang="en-IN" sz="1600" dirty="0" smtClean="0">
                <a:latin typeface="Consolas" pitchFamily="49" charset="0"/>
                <a:cs typeface="Consolas" pitchFamily="49" charset="0"/>
              </a:rPr>
              <a:t>END REPEAT; </a:t>
            </a:r>
          </a:p>
          <a:p>
            <a:pPr lvl="1">
              <a:buNone/>
            </a:pPr>
            <a:r>
              <a:rPr lang="en-IN" sz="1600" dirty="0" smtClean="0">
                <a:latin typeface="Consolas" pitchFamily="49" charset="0"/>
                <a:cs typeface="Consolas" pitchFamily="49" charset="0"/>
              </a:rPr>
              <a:t>CLOSE cur_1; </a:t>
            </a:r>
          </a:p>
          <a:p>
            <a:pPr lvl="1">
              <a:buNone/>
            </a:pPr>
            <a:r>
              <a:rPr lang="en-IN" sz="1600" dirty="0" smtClean="0">
                <a:latin typeface="Consolas" pitchFamily="49" charset="0"/>
                <a:cs typeface="Consolas" pitchFamily="49" charset="0"/>
              </a:rPr>
              <a:t>SET </a:t>
            </a:r>
            <a:r>
              <a:rPr lang="en-IN" sz="1600" dirty="0" err="1" smtClean="0">
                <a:latin typeface="Consolas" pitchFamily="49" charset="0"/>
                <a:cs typeface="Consolas" pitchFamily="49" charset="0"/>
              </a:rPr>
              <a:t>return_val</a:t>
            </a:r>
            <a:r>
              <a:rPr lang="en-IN" sz="1600" dirty="0" smtClean="0">
                <a:latin typeface="Consolas" pitchFamily="49" charset="0"/>
                <a:cs typeface="Consolas" pitchFamily="49" charset="0"/>
              </a:rPr>
              <a:t> = a; </a:t>
            </a:r>
          </a:p>
          <a:p>
            <a:pPr lvl="1">
              <a:buNone/>
            </a:pPr>
            <a:r>
              <a:rPr lang="en-IN" sz="1600" dirty="0" smtClean="0">
                <a:latin typeface="Consolas" pitchFamily="49" charset="0"/>
                <a:cs typeface="Consolas" pitchFamily="49" charset="0"/>
              </a:rPr>
              <a:t>END; $$</a:t>
            </a:r>
            <a:endParaRPr lang="en-IN" sz="1600" dirty="0">
              <a:latin typeface="Consolas" pitchFamily="49" charset="0"/>
              <a:cs typeface="Consolas" pitchFamily="49" charset="0"/>
            </a:endParaRPr>
          </a:p>
        </p:txBody>
      </p:sp>
    </p:spTree>
    <p:extLst>
      <p:ext uri="{BB962C8B-B14F-4D97-AF65-F5344CB8AC3E}">
        <p14:creationId xmlns:p14="http://schemas.microsoft.com/office/powerpoint/2010/main" val="2975381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971600" y="1628799"/>
            <a:ext cx="7128792" cy="4400525"/>
          </a:xfrm>
          <a:prstGeom prst="rect">
            <a:avLst/>
          </a:prstGeom>
          <a:noFill/>
          <a:ln w="9525">
            <a:noFill/>
            <a:miter lim="800000"/>
            <a:headEnd/>
            <a:tailEnd/>
          </a:ln>
        </p:spPr>
      </p:pic>
    </p:spTree>
    <p:extLst>
      <p:ext uri="{BB962C8B-B14F-4D97-AF65-F5344CB8AC3E}">
        <p14:creationId xmlns:p14="http://schemas.microsoft.com/office/powerpoint/2010/main" val="2955591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HANDLER </a:t>
            </a:r>
            <a:endParaRPr lang="en-IN"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042234" y="1628801"/>
            <a:ext cx="6554101" cy="4464496"/>
          </a:xfrm>
          <a:prstGeom prst="rect">
            <a:avLst/>
          </a:prstGeom>
          <a:noFill/>
          <a:ln w="9525">
            <a:noFill/>
            <a:miter lim="800000"/>
            <a:headEnd/>
            <a:tailEnd/>
          </a:ln>
        </p:spPr>
      </p:pic>
    </p:spTree>
    <p:extLst>
      <p:ext uri="{BB962C8B-B14F-4D97-AF65-F5344CB8AC3E}">
        <p14:creationId xmlns:p14="http://schemas.microsoft.com/office/powerpoint/2010/main" val="2801028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1">
              <a:buNone/>
            </a:pPr>
            <a:r>
              <a:rPr lang="en-IN" sz="1600" dirty="0" err="1" smtClean="0">
                <a:latin typeface="Consolas" pitchFamily="49" charset="0"/>
                <a:cs typeface="Consolas" pitchFamily="49" charset="0"/>
              </a:rPr>
              <a:t>mysql</a:t>
            </a:r>
            <a:r>
              <a:rPr lang="en-IN" sz="1600" dirty="0" smtClean="0">
                <a:latin typeface="Consolas" pitchFamily="49" charset="0"/>
                <a:cs typeface="Consolas" pitchFamily="49" charset="0"/>
              </a:rPr>
              <a:t>&gt; CREATE PROCEDURE </a:t>
            </a:r>
            <a:r>
              <a:rPr lang="en-IN" sz="1600" dirty="0" err="1" smtClean="0">
                <a:latin typeface="Consolas" pitchFamily="49" charset="0"/>
                <a:cs typeface="Consolas" pitchFamily="49" charset="0"/>
              </a:rPr>
              <a:t>handlerdemo</a:t>
            </a:r>
            <a:r>
              <a:rPr lang="en-IN" sz="1600" dirty="0" smtClean="0">
                <a:latin typeface="Consolas" pitchFamily="49" charset="0"/>
                <a:cs typeface="Consolas" pitchFamily="49" charset="0"/>
              </a:rPr>
              <a:t> ()</a:t>
            </a:r>
          </a:p>
          <a:p>
            <a:pPr lvl="1">
              <a:buNone/>
            </a:pPr>
            <a:r>
              <a:rPr lang="en-IN" sz="1600" dirty="0" smtClean="0">
                <a:latin typeface="Consolas" pitchFamily="49" charset="0"/>
                <a:cs typeface="Consolas" pitchFamily="49" charset="0"/>
              </a:rPr>
              <a:t> -&gt; BEGIN </a:t>
            </a:r>
          </a:p>
          <a:p>
            <a:pPr lvl="1">
              <a:buNone/>
            </a:pPr>
            <a:r>
              <a:rPr lang="en-IN" sz="1600" dirty="0" smtClean="0">
                <a:latin typeface="Consolas" pitchFamily="49" charset="0"/>
                <a:cs typeface="Consolas" pitchFamily="49" charset="0"/>
              </a:rPr>
              <a:t>-&gt; DECLARE CONTINUE HANDLER FOR SQLSTATE '23000' SET @x2 = 1; </a:t>
            </a:r>
          </a:p>
          <a:p>
            <a:pPr lvl="1">
              <a:buNone/>
            </a:pPr>
            <a:r>
              <a:rPr lang="en-IN" sz="1600" dirty="0" smtClean="0">
                <a:latin typeface="Consolas" pitchFamily="49" charset="0"/>
                <a:cs typeface="Consolas" pitchFamily="49" charset="0"/>
              </a:rPr>
              <a:t>-&gt; SET @x = 1;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2; </a:t>
            </a:r>
          </a:p>
          <a:p>
            <a:pPr lvl="1">
              <a:buNone/>
            </a:pPr>
            <a:r>
              <a:rPr lang="en-IN" sz="1600" dirty="0" smtClean="0">
                <a:latin typeface="Consolas" pitchFamily="49" charset="0"/>
                <a:cs typeface="Consolas" pitchFamily="49" charset="0"/>
              </a:rPr>
              <a:t>-&gt; INSERT INTO t1 VALUES (1); </a:t>
            </a:r>
          </a:p>
          <a:p>
            <a:pPr lvl="1">
              <a:buNone/>
            </a:pPr>
            <a:r>
              <a:rPr lang="en-IN" sz="1600" dirty="0" smtClean="0">
                <a:latin typeface="Consolas" pitchFamily="49" charset="0"/>
                <a:cs typeface="Consolas" pitchFamily="49" charset="0"/>
              </a:rPr>
              <a:t>-&gt; SET @x = 3; </a:t>
            </a:r>
          </a:p>
          <a:p>
            <a:pPr lvl="1">
              <a:buNone/>
            </a:pPr>
            <a:r>
              <a:rPr lang="en-IN" sz="1600" dirty="0" smtClean="0">
                <a:latin typeface="Consolas" pitchFamily="49" charset="0"/>
                <a:cs typeface="Consolas" pitchFamily="49" charset="0"/>
              </a:rPr>
              <a:t>-&gt; END;</a:t>
            </a:r>
          </a:p>
          <a:p>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4716016" y="2924944"/>
            <a:ext cx="4104456" cy="2671564"/>
          </a:xfrm>
          <a:prstGeom prst="rect">
            <a:avLst/>
          </a:prstGeom>
          <a:noFill/>
          <a:ln w="9525">
            <a:noFill/>
            <a:miter lim="800000"/>
            <a:headEnd/>
            <a:tailEnd/>
          </a:ln>
        </p:spPr>
      </p:pic>
    </p:spTree>
    <p:extLst>
      <p:ext uri="{BB962C8B-B14F-4D97-AF65-F5344CB8AC3E}">
        <p14:creationId xmlns:p14="http://schemas.microsoft.com/office/powerpoint/2010/main" val="2415652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a:bodyPr>
          <a:lstStyle/>
          <a:p>
            <a:pPr eaLnBrk="1" hangingPunct="1"/>
            <a:r>
              <a:rPr lang="en-US" altLang="en-US" smtClean="0"/>
              <a:t>Cursor has three important properties </a:t>
            </a:r>
          </a:p>
        </p:txBody>
      </p:sp>
      <p:sp>
        <p:nvSpPr>
          <p:cNvPr id="61443" name="Content Placeholder 2"/>
          <p:cNvSpPr>
            <a:spLocks noGrp="1"/>
          </p:cNvSpPr>
          <p:nvPr>
            <p:ph sz="quarter" idx="1"/>
          </p:nvPr>
        </p:nvSpPr>
        <p:spPr/>
        <p:txBody>
          <a:bodyPr/>
          <a:lstStyle/>
          <a:p>
            <a:pPr eaLnBrk="1" hangingPunct="1"/>
            <a:r>
              <a:rPr lang="en-US" altLang="en-US" dirty="0" smtClean="0"/>
              <a:t>The cursor will </a:t>
            </a:r>
            <a:r>
              <a:rPr lang="en-US" altLang="en-US" dirty="0" smtClean="0">
                <a:solidFill>
                  <a:srgbClr val="FF0000"/>
                </a:solidFill>
              </a:rPr>
              <a:t>not reflect </a:t>
            </a:r>
            <a:r>
              <a:rPr lang="en-US" altLang="en-US" dirty="0" smtClean="0"/>
              <a:t>changes in its </a:t>
            </a:r>
            <a:r>
              <a:rPr lang="en-US" altLang="en-US" dirty="0" smtClean="0">
                <a:solidFill>
                  <a:srgbClr val="FF0000"/>
                </a:solidFill>
              </a:rPr>
              <a:t>source tables.</a:t>
            </a:r>
          </a:p>
          <a:p>
            <a:pPr eaLnBrk="1" hangingPunct="1"/>
            <a:endParaRPr lang="en-US" altLang="en-US" dirty="0" smtClean="0"/>
          </a:p>
          <a:p>
            <a:pPr eaLnBrk="1" hangingPunct="1"/>
            <a:r>
              <a:rPr lang="en-US" altLang="en-US" dirty="0" smtClean="0"/>
              <a:t>Read Only : Cursors are </a:t>
            </a:r>
            <a:r>
              <a:rPr lang="en-US" altLang="en-US" dirty="0" smtClean="0">
                <a:solidFill>
                  <a:srgbClr val="FF0000"/>
                </a:solidFill>
              </a:rPr>
              <a:t>not</a:t>
            </a:r>
            <a:r>
              <a:rPr lang="en-US" altLang="en-US" dirty="0" smtClean="0"/>
              <a:t> updatable.</a:t>
            </a:r>
          </a:p>
          <a:p>
            <a:pPr eaLnBrk="1" hangingPunct="1"/>
            <a:endParaRPr lang="en-US" altLang="en-US" dirty="0" smtClean="0"/>
          </a:p>
          <a:p>
            <a:pPr eaLnBrk="1" hangingPunct="1"/>
            <a:r>
              <a:rPr lang="en-US" altLang="en-US" dirty="0" smtClean="0"/>
              <a:t>Not Scrollable : Cursors </a:t>
            </a:r>
            <a:r>
              <a:rPr lang="en-US" altLang="en-US" dirty="0" smtClean="0">
                <a:solidFill>
                  <a:srgbClr val="FF0000"/>
                </a:solidFill>
              </a:rPr>
              <a:t>can be traversed </a:t>
            </a:r>
            <a:r>
              <a:rPr lang="en-US" altLang="en-US" dirty="0" smtClean="0"/>
              <a:t>only in </a:t>
            </a:r>
            <a:r>
              <a:rPr lang="en-US" altLang="en-US" dirty="0" smtClean="0">
                <a:solidFill>
                  <a:srgbClr val="00B050"/>
                </a:solidFill>
              </a:rPr>
              <a:t>one direction, forward</a:t>
            </a:r>
            <a:r>
              <a:rPr lang="en-US" altLang="en-US" dirty="0" smtClean="0"/>
              <a:t>, and </a:t>
            </a:r>
            <a:r>
              <a:rPr lang="en-US" altLang="en-US" dirty="0" smtClean="0">
                <a:solidFill>
                  <a:srgbClr val="00B050"/>
                </a:solidFill>
              </a:rPr>
              <a:t>you can't skip records </a:t>
            </a:r>
            <a:r>
              <a:rPr lang="en-US" altLang="en-US" dirty="0" smtClean="0"/>
              <a:t>from fetching.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7467600" cy="868362"/>
          </a:xfrm>
        </p:spPr>
        <p:txBody>
          <a:bodyPr>
            <a:normAutofit/>
          </a:bodyPr>
          <a:lstStyle/>
          <a:p>
            <a:pPr eaLnBrk="1" hangingPunct="1"/>
            <a:r>
              <a:rPr lang="en-US" altLang="en-US" dirty="0" smtClean="0"/>
              <a:t>Defining and Using Cursors</a:t>
            </a:r>
          </a:p>
        </p:txBody>
      </p:sp>
      <p:sp>
        <p:nvSpPr>
          <p:cNvPr id="62467" name="Rectangle 3"/>
          <p:cNvSpPr>
            <a:spLocks noGrp="1" noChangeArrowheads="1"/>
          </p:cNvSpPr>
          <p:nvPr>
            <p:ph sz="quarter" idx="1"/>
          </p:nvPr>
        </p:nvSpPr>
        <p:spPr>
          <a:xfrm>
            <a:off x="457200" y="1219200"/>
            <a:ext cx="7848600" cy="5254752"/>
          </a:xfrm>
        </p:spPr>
        <p:txBody>
          <a:bodyPr>
            <a:normAutofit fontScale="92500"/>
          </a:bodyPr>
          <a:lstStyle/>
          <a:p>
            <a:pPr eaLnBrk="1" hangingPunct="1">
              <a:lnSpc>
                <a:spcPct val="90000"/>
              </a:lnSpc>
              <a:buNone/>
            </a:pPr>
            <a:r>
              <a:rPr lang="en-US" altLang="en-US" sz="2800" dirty="0" smtClean="0">
                <a:solidFill>
                  <a:srgbClr val="FF0000"/>
                </a:solidFill>
              </a:rPr>
              <a:t>Declare cursor:</a:t>
            </a:r>
          </a:p>
          <a:p>
            <a:pPr>
              <a:lnSpc>
                <a:spcPct val="90000"/>
              </a:lnSpc>
            </a:pPr>
            <a:r>
              <a:rPr lang="en-US" altLang="en-US" sz="2400" dirty="0" smtClean="0"/>
              <a:t>DECLARE cursor-name CURSOR FOR SELECT ...; </a:t>
            </a:r>
          </a:p>
          <a:p>
            <a:pPr eaLnBrk="1" hangingPunct="1">
              <a:lnSpc>
                <a:spcPct val="90000"/>
              </a:lnSpc>
            </a:pPr>
            <a:r>
              <a:rPr lang="en-US" altLang="en-US" sz="2400" dirty="0" smtClean="0"/>
              <a:t>DECLARE  CONTINUE HANDLER FOR NOT FOUND: Specify </a:t>
            </a:r>
            <a:r>
              <a:rPr lang="en-US" altLang="en-US" sz="2400" dirty="0" smtClean="0">
                <a:solidFill>
                  <a:srgbClr val="FF0000"/>
                </a:solidFill>
              </a:rPr>
              <a:t>what to do when no more records </a:t>
            </a:r>
            <a:r>
              <a:rPr lang="en-US" altLang="en-US" sz="2400" dirty="0" smtClean="0"/>
              <a:t>found</a:t>
            </a:r>
          </a:p>
          <a:p>
            <a:pPr lvl="1" eaLnBrk="1" hangingPunct="1">
              <a:lnSpc>
                <a:spcPct val="90000"/>
              </a:lnSpc>
            </a:pPr>
            <a:r>
              <a:rPr lang="en-US" altLang="en-US" sz="1800" dirty="0" smtClean="0"/>
              <a:t>DECLARE  b INT;</a:t>
            </a:r>
          </a:p>
          <a:p>
            <a:pPr lvl="1" eaLnBrk="1" hangingPunct="1">
              <a:lnSpc>
                <a:spcPct val="90000"/>
              </a:lnSpc>
            </a:pPr>
            <a:r>
              <a:rPr lang="en-US" altLang="en-US" sz="1800" dirty="0" smtClean="0"/>
              <a:t>DECLARE CONTINUE HANDLER FOR NOT FOUND SET b = 1; </a:t>
            </a:r>
          </a:p>
          <a:p>
            <a:pPr eaLnBrk="1" hangingPunct="1">
              <a:lnSpc>
                <a:spcPct val="80000"/>
              </a:lnSpc>
              <a:spcBef>
                <a:spcPct val="50000"/>
              </a:spcBef>
              <a:buFontTx/>
              <a:buNone/>
            </a:pPr>
            <a:r>
              <a:rPr lang="en-US" altLang="en-US" sz="2800" dirty="0" smtClean="0">
                <a:solidFill>
                  <a:srgbClr val="FF0000"/>
                </a:solidFill>
              </a:rPr>
              <a:t>Open cursor:</a:t>
            </a:r>
          </a:p>
          <a:p>
            <a:pPr eaLnBrk="1" hangingPunct="1">
              <a:lnSpc>
                <a:spcPct val="80000"/>
              </a:lnSpc>
              <a:spcBef>
                <a:spcPct val="50000"/>
              </a:spcBef>
              <a:buFontTx/>
              <a:buNone/>
            </a:pPr>
            <a:r>
              <a:rPr lang="en-US" altLang="en-US" sz="2400" dirty="0" smtClean="0"/>
              <a:t>	OPEN cursor-name;</a:t>
            </a:r>
          </a:p>
          <a:p>
            <a:pPr eaLnBrk="1" hangingPunct="1">
              <a:lnSpc>
                <a:spcPct val="80000"/>
              </a:lnSpc>
              <a:spcBef>
                <a:spcPct val="50000"/>
              </a:spcBef>
              <a:buFontTx/>
              <a:buNone/>
            </a:pPr>
            <a:r>
              <a:rPr lang="en-US" altLang="en-US" sz="2800" dirty="0" smtClean="0">
                <a:solidFill>
                  <a:srgbClr val="FF0000"/>
                </a:solidFill>
              </a:rPr>
              <a:t>Fetch data into variables:</a:t>
            </a:r>
          </a:p>
          <a:p>
            <a:pPr eaLnBrk="1" hangingPunct="1">
              <a:lnSpc>
                <a:spcPct val="80000"/>
              </a:lnSpc>
              <a:spcBef>
                <a:spcPct val="50000"/>
              </a:spcBef>
              <a:buFontTx/>
              <a:buNone/>
            </a:pPr>
            <a:r>
              <a:rPr lang="en-US" altLang="en-US" sz="1800" dirty="0" smtClean="0"/>
              <a:t>	</a:t>
            </a:r>
            <a:r>
              <a:rPr lang="en-US" altLang="en-US" sz="2400" dirty="0" smtClean="0"/>
              <a:t>FETCH cursor-name INTO variable [, variable]; </a:t>
            </a:r>
            <a:endParaRPr lang="en-US" altLang="en-US" sz="1800" dirty="0" smtClean="0"/>
          </a:p>
          <a:p>
            <a:pPr eaLnBrk="1" hangingPunct="1">
              <a:lnSpc>
                <a:spcPct val="80000"/>
              </a:lnSpc>
              <a:spcBef>
                <a:spcPct val="50000"/>
              </a:spcBef>
              <a:buFontTx/>
              <a:buNone/>
            </a:pPr>
            <a:r>
              <a:rPr lang="en-US" altLang="en-US" sz="2800" dirty="0" smtClean="0">
                <a:solidFill>
                  <a:srgbClr val="FF0000"/>
                </a:solidFill>
              </a:rPr>
              <a:t>CLOSE cursor:</a:t>
            </a:r>
          </a:p>
          <a:p>
            <a:pPr eaLnBrk="1" hangingPunct="1">
              <a:lnSpc>
                <a:spcPct val="80000"/>
              </a:lnSpc>
              <a:spcBef>
                <a:spcPct val="50000"/>
              </a:spcBef>
              <a:buFontTx/>
              <a:buNone/>
            </a:pPr>
            <a:r>
              <a:rPr lang="en-US" altLang="en-US" sz="2800" dirty="0" smtClean="0"/>
              <a:t>	</a:t>
            </a:r>
            <a:r>
              <a:rPr lang="en-US" altLang="en-US" sz="2400" dirty="0" smtClean="0"/>
              <a:t>CLOSE cursor-name;</a:t>
            </a:r>
            <a:endParaRPr lang="en-US" altLang="en-US"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600" dirty="0" smtClean="0">
                <a:solidFill>
                  <a:schemeClr val="accent2"/>
                </a:solidFill>
                <a:effectLst>
                  <a:outerShdw blurRad="38100" dist="38100" dir="2700000" algn="tl">
                    <a:srgbClr val="000000"/>
                  </a:outerShdw>
                </a:effectLst>
              </a:rPr>
              <a:t>Declaring the Cursor</a:t>
            </a:r>
            <a:endParaRPr lang="en-US" sz="3600" b="1" u="sng" dirty="0">
              <a:effectLst/>
            </a:endParaRPr>
          </a:p>
        </p:txBody>
      </p:sp>
      <p:sp>
        <p:nvSpPr>
          <p:cNvPr id="533507" name="Rectangle 3"/>
          <p:cNvSpPr>
            <a:spLocks noGrp="1" noChangeArrowheads="1"/>
          </p:cNvSpPr>
          <p:nvPr>
            <p:ph sz="quarter" idx="1"/>
          </p:nvPr>
        </p:nvSpPr>
        <p:spPr/>
        <p:txBody>
          <a:bodyPr>
            <a:normAutofit fontScale="77500" lnSpcReduction="20000"/>
          </a:bodyPr>
          <a:lstStyle/>
          <a:p>
            <a:pPr marL="742950" indent="-571500" algn="l">
              <a:buFontTx/>
              <a:buChar char="•"/>
            </a:pPr>
            <a:r>
              <a:rPr lang="en-US" sz="2800" dirty="0">
                <a:solidFill>
                  <a:schemeClr val="tx1"/>
                </a:solidFill>
                <a:effectLst/>
              </a:rPr>
              <a:t>Declaring a cursor defines the </a:t>
            </a:r>
            <a:r>
              <a:rPr lang="en-US" sz="2800" dirty="0">
                <a:solidFill>
                  <a:srgbClr val="FF0000"/>
                </a:solidFill>
                <a:effectLst/>
              </a:rPr>
              <a:t>name of the cursor </a:t>
            </a:r>
            <a:r>
              <a:rPr lang="en-US" sz="2800" dirty="0">
                <a:solidFill>
                  <a:schemeClr val="tx1"/>
                </a:solidFill>
                <a:effectLst/>
              </a:rPr>
              <a:t>and associates it with a SELECT statement.</a:t>
            </a:r>
          </a:p>
          <a:p>
            <a:pPr marL="742950" indent="-571500" algn="l">
              <a:buFontTx/>
              <a:buChar char="•"/>
            </a:pPr>
            <a:r>
              <a:rPr lang="en-US" sz="2800" dirty="0">
                <a:solidFill>
                  <a:schemeClr val="tx1"/>
                </a:solidFill>
                <a:effectLst/>
              </a:rPr>
              <a:t>The first step is to Declare the Cursor with the following syntax:</a:t>
            </a:r>
          </a:p>
          <a:p>
            <a:pPr marL="742950" indent="-571500" algn="l"/>
            <a:r>
              <a:rPr lang="en-US" sz="2800" dirty="0">
                <a:solidFill>
                  <a:schemeClr val="tx1"/>
                </a:solidFill>
                <a:effectLst/>
              </a:rPr>
              <a:t>			</a:t>
            </a:r>
            <a:endParaRPr lang="en-US" sz="2800" dirty="0" smtClean="0">
              <a:solidFill>
                <a:schemeClr val="tx1"/>
              </a:solidFill>
              <a:effectLst/>
            </a:endParaRPr>
          </a:p>
          <a:p>
            <a:pPr marL="342900" lvl="0" indent="-342900" algn="l">
              <a:buFont typeface="Arial" pitchFamily="34" charset="0"/>
              <a:buChar char="•"/>
            </a:pPr>
            <a:endParaRPr lang="en-US" sz="2700" dirty="0" smtClean="0">
              <a:solidFill>
                <a:prstClr val="black"/>
              </a:solidFill>
            </a:endParaRPr>
          </a:p>
          <a:p>
            <a:pPr marL="742950" lvl="1" indent="-285750" algn="l">
              <a:buFont typeface="Arial" pitchFamily="34" charset="0"/>
              <a:buChar char="–"/>
            </a:pPr>
            <a:endParaRPr lang="en-US" sz="2400" dirty="0" smtClean="0">
              <a:solidFill>
                <a:prstClr val="black"/>
              </a:solidFill>
            </a:endParaRPr>
          </a:p>
          <a:p>
            <a:pPr marL="742950" lvl="1" indent="-285750" algn="l">
              <a:buFont typeface="Arial" pitchFamily="34" charset="0"/>
              <a:buChar char="–"/>
            </a:pPr>
            <a:endParaRPr lang="en-US" sz="2400" dirty="0">
              <a:solidFill>
                <a:prstClr val="black"/>
              </a:solidFill>
            </a:endParaRPr>
          </a:p>
          <a:p>
            <a:pPr marL="742950" lvl="1" indent="-285750" algn="l">
              <a:buFont typeface="Arial" pitchFamily="34" charset="0"/>
              <a:buChar char="–"/>
            </a:pPr>
            <a:r>
              <a:rPr lang="en-US" sz="2400" dirty="0" smtClean="0">
                <a:solidFill>
                  <a:prstClr val="black"/>
                </a:solidFill>
              </a:rPr>
              <a:t>Do not include the INTO clause in the cursor declaration.</a:t>
            </a:r>
          </a:p>
          <a:p>
            <a:pPr marL="742950" lvl="1" indent="-285750" algn="l">
              <a:buFont typeface="Arial" pitchFamily="34" charset="0"/>
              <a:buChar char="–"/>
            </a:pPr>
            <a:r>
              <a:rPr lang="en-US" sz="2400" dirty="0" smtClean="0">
                <a:solidFill>
                  <a:prstClr val="black"/>
                </a:solidFill>
              </a:rPr>
              <a:t>If processing rows in a specific sequence is required, use the ORDER BY clause in the query.</a:t>
            </a:r>
          </a:p>
          <a:p>
            <a:pPr marL="742950" indent="-571500" algn="l">
              <a:buFontTx/>
              <a:buChar char="•"/>
            </a:pPr>
            <a:endParaRPr lang="en-US" sz="2800" dirty="0" smtClean="0">
              <a:solidFill>
                <a:schemeClr val="tx1"/>
              </a:solidFill>
              <a:effectLst/>
            </a:endParaRPr>
          </a:p>
          <a:p>
            <a:pPr marL="742950" indent="-571500" algn="l">
              <a:buFontTx/>
              <a:buChar char="•"/>
            </a:pPr>
            <a:r>
              <a:rPr lang="en-US" sz="2800" dirty="0" smtClean="0">
                <a:solidFill>
                  <a:schemeClr val="tx1"/>
                </a:solidFill>
                <a:effectLst/>
              </a:rPr>
              <a:t>Any </a:t>
            </a:r>
            <a:r>
              <a:rPr lang="en-US" sz="2800" dirty="0">
                <a:solidFill>
                  <a:schemeClr val="tx1"/>
                </a:solidFill>
                <a:effectLst/>
              </a:rPr>
              <a:t>valid select statement can be used to define a cursor, including joins and statements with the UNION or MINUS clause.</a:t>
            </a:r>
          </a:p>
          <a:p>
            <a:pPr marL="742950" indent="-571500" algn="l">
              <a:buFontTx/>
              <a:buChar char="•"/>
            </a:pPr>
            <a:endParaRPr lang="en-US" sz="2400" dirty="0">
              <a:solidFill>
                <a:schemeClr val="tx1"/>
              </a:solidFill>
              <a:effectLst/>
            </a:endParaRPr>
          </a:p>
          <a:p>
            <a:pPr marL="742950" indent="-571500" algn="l">
              <a:lnSpc>
                <a:spcPct val="90000"/>
              </a:lnSpc>
              <a:buFontTx/>
              <a:buChar char="•"/>
            </a:pPr>
            <a:endParaRPr lang="en-US" sz="1200" dirty="0">
              <a:solidFill>
                <a:schemeClr val="tx1"/>
              </a:solidFill>
              <a:effectLst/>
              <a:ea typeface="Arial Unicode MS" pitchFamily="34" charset="-128"/>
              <a:cs typeface="Arial Unicode MS" pitchFamily="34" charset="-128"/>
            </a:endParaRPr>
          </a:p>
        </p:txBody>
      </p:sp>
      <p:sp>
        <p:nvSpPr>
          <p:cNvPr id="5" name="Rectangle 4"/>
          <p:cNvSpPr>
            <a:spLocks noChangeArrowheads="1"/>
          </p:cNvSpPr>
          <p:nvPr/>
        </p:nvSpPr>
        <p:spPr bwMode="blackWhite">
          <a:xfrm>
            <a:off x="1295400" y="2971800"/>
            <a:ext cx="5715000" cy="785472"/>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wrap="square" lIns="92075" tIns="46038" rIns="92075" bIns="46038">
            <a:spAutoFit/>
          </a:bodyPr>
          <a:lstStyle/>
          <a:p>
            <a:pPr defTabSz="400050">
              <a:lnSpc>
                <a:spcPct val="125000"/>
              </a:lnSpc>
              <a:spcBef>
                <a:spcPct val="0"/>
              </a:spcBef>
              <a:tabLst>
                <a:tab pos="400050" algn="r"/>
                <a:tab pos="673100" algn="l"/>
              </a:tabLst>
            </a:pPr>
            <a:r>
              <a:rPr lang="en-US" dirty="0" smtClean="0">
                <a:latin typeface="Courier" charset="0"/>
              </a:rPr>
              <a:t>DECLARE cur1 CURSOR FOR SELECT statement;</a:t>
            </a:r>
            <a:endParaRPr lang="en-US" sz="1800" dirty="0">
              <a:solidFill>
                <a:srgbClr val="000000"/>
              </a:solidFill>
              <a:latin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457200" y="274638"/>
            <a:ext cx="7467600" cy="563562"/>
          </a:xfrm>
        </p:spPr>
        <p:txBody>
          <a:bodyPr>
            <a:normAutofit fontScale="90000"/>
          </a:bodyPr>
          <a:lstStyle/>
          <a:p>
            <a:r>
              <a:rPr lang="en-US" sz="3600" dirty="0" smtClean="0">
                <a:solidFill>
                  <a:schemeClr val="accent2"/>
                </a:solidFill>
                <a:effectLst>
                  <a:outerShdw blurRad="38100" dist="38100" dir="2700000" algn="tl">
                    <a:srgbClr val="000000"/>
                  </a:outerShdw>
                </a:effectLst>
              </a:rPr>
              <a:t>Opening the Cursor</a:t>
            </a:r>
            <a:endParaRPr lang="en-US" sz="3600" b="1" u="sng" dirty="0">
              <a:effectLst/>
            </a:endParaRPr>
          </a:p>
        </p:txBody>
      </p:sp>
      <p:sp>
        <p:nvSpPr>
          <p:cNvPr id="537603" name="Rectangle 3"/>
          <p:cNvSpPr>
            <a:spLocks noGrp="1" noChangeArrowheads="1"/>
          </p:cNvSpPr>
          <p:nvPr>
            <p:ph sz="quarter" idx="1"/>
          </p:nvPr>
        </p:nvSpPr>
        <p:spPr>
          <a:xfrm>
            <a:off x="457200" y="1143000"/>
            <a:ext cx="8305800" cy="5330952"/>
          </a:xfrm>
        </p:spPr>
        <p:txBody>
          <a:bodyPr>
            <a:normAutofit lnSpcReduction="10000"/>
          </a:bodyPr>
          <a:lstStyle/>
          <a:p>
            <a:pPr marL="781050" indent="-609600" algn="l">
              <a:buFontTx/>
              <a:buChar char="•"/>
            </a:pPr>
            <a:r>
              <a:rPr lang="en-US" sz="2800" dirty="0" smtClean="0">
                <a:solidFill>
                  <a:schemeClr val="tx1"/>
                </a:solidFill>
                <a:effectLst/>
              </a:rPr>
              <a:t>When </a:t>
            </a:r>
            <a:r>
              <a:rPr lang="en-US" sz="2800" dirty="0">
                <a:solidFill>
                  <a:schemeClr val="tx1"/>
                </a:solidFill>
                <a:effectLst/>
              </a:rPr>
              <a:t>the Open cursor statement is processed, the following four actions will take place automatically:</a:t>
            </a:r>
          </a:p>
          <a:p>
            <a:pPr marL="1530350" lvl="1" indent="-533400" algn="l">
              <a:buFontTx/>
              <a:buAutoNum type="arabicPeriod"/>
            </a:pPr>
            <a:r>
              <a:rPr lang="en-US" sz="2400" dirty="0">
                <a:solidFill>
                  <a:schemeClr val="tx1"/>
                </a:solidFill>
                <a:effectLst/>
              </a:rPr>
              <a:t>The variables (including bind variables) in the WHERE clause are examined.</a:t>
            </a:r>
          </a:p>
          <a:p>
            <a:pPr marL="1530350" lvl="1" indent="-533400" algn="l">
              <a:buFontTx/>
              <a:buAutoNum type="arabicPeriod"/>
            </a:pPr>
            <a:r>
              <a:rPr lang="en-US" sz="2400" dirty="0">
                <a:solidFill>
                  <a:schemeClr val="tx1"/>
                </a:solidFill>
                <a:effectLst/>
              </a:rPr>
              <a:t>Based on the values of the variables, the active set is determined and the PL/SQL engine executes the query for that cursor. Variables are examined at cursor open time only.</a:t>
            </a:r>
          </a:p>
          <a:p>
            <a:pPr marL="1530350" lvl="1" indent="-533400" algn="l">
              <a:buFontTx/>
              <a:buAutoNum type="arabicPeriod"/>
            </a:pPr>
            <a:r>
              <a:rPr lang="en-US" sz="2400" dirty="0">
                <a:solidFill>
                  <a:schemeClr val="tx1"/>
                </a:solidFill>
                <a:effectLst/>
              </a:rPr>
              <a:t>The PL/SQL engine identifies the active set of data—the rows from all involved tables that meet the </a:t>
            </a:r>
            <a:r>
              <a:rPr lang="en-US" sz="2400" dirty="0">
                <a:solidFill>
                  <a:srgbClr val="FF0000"/>
                </a:solidFill>
                <a:effectLst/>
              </a:rPr>
              <a:t>WHERE</a:t>
            </a:r>
            <a:r>
              <a:rPr lang="en-US" sz="2400" dirty="0">
                <a:solidFill>
                  <a:schemeClr val="tx1"/>
                </a:solidFill>
                <a:effectLst/>
              </a:rPr>
              <a:t> clause criteria.</a:t>
            </a:r>
          </a:p>
          <a:p>
            <a:pPr marL="1530350" lvl="1" indent="-533400" algn="l">
              <a:buFontTx/>
              <a:buAutoNum type="arabicPeriod"/>
            </a:pPr>
            <a:r>
              <a:rPr lang="en-US" sz="2400" dirty="0">
                <a:solidFill>
                  <a:schemeClr val="tx1"/>
                </a:solidFill>
                <a:effectLst/>
              </a:rPr>
              <a:t>The active set pointer is set to the first row. </a:t>
            </a:r>
          </a:p>
          <a:p>
            <a:pPr marL="781050" indent="-609600" algn="l">
              <a:lnSpc>
                <a:spcPct val="90000"/>
              </a:lnSpc>
              <a:buFontTx/>
              <a:buChar char="•"/>
            </a:pPr>
            <a:endParaRPr lang="en-US" sz="1400" dirty="0">
              <a:solidFill>
                <a:schemeClr val="tx1"/>
              </a:solidFill>
              <a:effectLst/>
              <a:ea typeface="Arial Unicode MS" pitchFamily="34" charset="-128"/>
              <a:cs typeface="Arial Unicode MS" pitchFamily="34" charset="-128"/>
            </a:endParaRPr>
          </a:p>
        </p:txBody>
      </p:sp>
      <p:sp>
        <p:nvSpPr>
          <p:cNvPr id="5" name="Rectangle 4"/>
          <p:cNvSpPr>
            <a:spLocks noChangeArrowheads="1"/>
          </p:cNvSpPr>
          <p:nvPr/>
        </p:nvSpPr>
        <p:spPr bwMode="blackWhite">
          <a:xfrm>
            <a:off x="1295400" y="6400800"/>
            <a:ext cx="6850063" cy="44767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defTabSz="400050">
              <a:lnSpc>
                <a:spcPct val="125000"/>
              </a:lnSpc>
              <a:spcBef>
                <a:spcPct val="0"/>
              </a:spcBef>
              <a:tabLst>
                <a:tab pos="400050" algn="r"/>
                <a:tab pos="673100" algn="l"/>
              </a:tabLst>
            </a:pPr>
            <a:r>
              <a:rPr lang="en-US" sz="1800" dirty="0">
                <a:solidFill>
                  <a:srgbClr val="000000"/>
                </a:solidFill>
                <a:latin typeface="Courier New" pitchFamily="49" charset="0"/>
              </a:rPr>
              <a:t>OPEN		</a:t>
            </a:r>
            <a:r>
              <a:rPr lang="en-US" sz="1800" i="1" dirty="0" err="1">
                <a:solidFill>
                  <a:srgbClr val="000000"/>
                </a:solidFill>
                <a:latin typeface="Courier New" pitchFamily="49" charset="0"/>
              </a:rPr>
              <a:t>cursor_name</a:t>
            </a:r>
            <a:r>
              <a:rPr lang="en-US" sz="1800" dirty="0">
                <a:solidFill>
                  <a:srgbClr val="000000"/>
                </a:solidFill>
                <a:latin typeface="Courier New" pitchFamily="49" charset="0"/>
              </a:rPr>
              <a:t>;</a:t>
            </a:r>
            <a:r>
              <a:rPr lang="en-US" sz="1800" i="1" dirty="0">
                <a:solidFill>
                  <a:srgbClr val="000000"/>
                </a:solidFill>
                <a:latin typeface="Courier New" pitchFamily="49"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normAutofit fontScale="90000"/>
          </a:bodyPr>
          <a:lstStyle/>
          <a:p>
            <a:r>
              <a:rPr lang="en-US" sz="3600" dirty="0" smtClean="0">
                <a:solidFill>
                  <a:schemeClr val="accent2"/>
                </a:solidFill>
                <a:effectLst>
                  <a:outerShdw blurRad="38100" dist="38100" dir="2700000" algn="tl">
                    <a:srgbClr val="000000"/>
                  </a:outerShdw>
                </a:effectLst>
              </a:rPr>
              <a:t>Fetching Data from the Cursor</a:t>
            </a:r>
            <a:endParaRPr lang="en-US" sz="3600" b="1" u="sng" dirty="0">
              <a:effectLst/>
            </a:endParaRPr>
          </a:p>
        </p:txBody>
      </p:sp>
      <p:sp>
        <p:nvSpPr>
          <p:cNvPr id="539651" name="Rectangle 3"/>
          <p:cNvSpPr>
            <a:spLocks noGrp="1" noChangeArrowheads="1"/>
          </p:cNvSpPr>
          <p:nvPr>
            <p:ph sz="quarter" idx="1"/>
          </p:nvPr>
        </p:nvSpPr>
        <p:spPr/>
        <p:txBody>
          <a:bodyPr>
            <a:normAutofit fontScale="92500" lnSpcReduction="10000"/>
          </a:bodyPr>
          <a:lstStyle/>
          <a:p>
            <a:pPr marL="742950" indent="-571500" algn="l">
              <a:buFontTx/>
              <a:buChar char="•"/>
            </a:pPr>
            <a:r>
              <a:rPr lang="en-US" sz="2800" dirty="0">
                <a:solidFill>
                  <a:schemeClr val="tx1"/>
                </a:solidFill>
                <a:effectLst/>
              </a:rPr>
              <a:t>After the cursor has been declared and opened, you can then retrieve data from the cursor.</a:t>
            </a:r>
          </a:p>
          <a:p>
            <a:pPr marL="742950" indent="-571500" algn="l">
              <a:buFontTx/>
              <a:buChar char="•"/>
            </a:pPr>
            <a:r>
              <a:rPr lang="en-US" sz="2800" dirty="0">
                <a:solidFill>
                  <a:schemeClr val="tx1"/>
                </a:solidFill>
                <a:effectLst/>
              </a:rPr>
              <a:t>The process of getting the data from the cursor is referred to as fetching the cursor. </a:t>
            </a:r>
          </a:p>
          <a:p>
            <a:pPr marL="742950" indent="-571500" algn="l">
              <a:buFontTx/>
              <a:buChar char="•"/>
            </a:pPr>
            <a:r>
              <a:rPr lang="en-US" sz="2800" dirty="0">
                <a:solidFill>
                  <a:schemeClr val="tx1"/>
                </a:solidFill>
                <a:effectLst/>
              </a:rPr>
              <a:t>There are two methods of fetching a cursor, done with the following command:</a:t>
            </a:r>
          </a:p>
          <a:p>
            <a:pPr marL="2136775" lvl="2" indent="-568325" algn="l"/>
            <a:r>
              <a:rPr lang="en-US" sz="2800" dirty="0">
                <a:solidFill>
                  <a:schemeClr val="tx1"/>
                </a:solidFill>
                <a:effectLst/>
              </a:rPr>
              <a:t>FETCH </a:t>
            </a:r>
            <a:r>
              <a:rPr lang="en-US" sz="2800" dirty="0" err="1">
                <a:solidFill>
                  <a:schemeClr val="tx1"/>
                </a:solidFill>
                <a:effectLst/>
              </a:rPr>
              <a:t>cursor_name</a:t>
            </a:r>
            <a:r>
              <a:rPr lang="en-US" sz="2800" dirty="0">
                <a:solidFill>
                  <a:schemeClr val="tx1"/>
                </a:solidFill>
                <a:effectLst/>
              </a:rPr>
              <a:t> INTO PL/SQL variables;</a:t>
            </a:r>
          </a:p>
          <a:p>
            <a:pPr marL="2136775" lvl="2" indent="-568325" algn="l"/>
            <a:r>
              <a:rPr lang="en-US" sz="2800" dirty="0">
                <a:solidFill>
                  <a:schemeClr val="tx1"/>
                </a:solidFill>
                <a:effectLst/>
              </a:rPr>
              <a:t>or</a:t>
            </a:r>
          </a:p>
          <a:p>
            <a:pPr marL="2136775" lvl="2" indent="-568325" algn="l"/>
            <a:r>
              <a:rPr lang="en-US" sz="2800" dirty="0">
                <a:solidFill>
                  <a:schemeClr val="tx1"/>
                </a:solidFill>
                <a:effectLst/>
              </a:rPr>
              <a:t>FETCH </a:t>
            </a:r>
            <a:r>
              <a:rPr lang="en-US" sz="2800" dirty="0" err="1">
                <a:solidFill>
                  <a:schemeClr val="tx1"/>
                </a:solidFill>
                <a:effectLst/>
              </a:rPr>
              <a:t>cursor_name</a:t>
            </a:r>
            <a:r>
              <a:rPr lang="en-US" sz="2800" dirty="0">
                <a:solidFill>
                  <a:schemeClr val="tx1"/>
                </a:solidFill>
                <a:effectLst/>
              </a:rPr>
              <a:t> INTO PL/SQL record;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solidFill>
                  <a:schemeClr val="accent2"/>
                </a:solidFill>
                <a:effectLst>
                  <a:outerShdw blurRad="38100" dist="38100" dir="2700000" algn="tl">
                    <a:srgbClr val="000000"/>
                  </a:outerShdw>
                </a:effectLst>
              </a:rPr>
              <a:t>Closing the Cursor</a:t>
            </a:r>
          </a:p>
        </p:txBody>
      </p:sp>
      <p:sp>
        <p:nvSpPr>
          <p:cNvPr id="27651" name="Rectangle 3"/>
          <p:cNvSpPr>
            <a:spLocks noGrp="1" noChangeArrowheads="1"/>
          </p:cNvSpPr>
          <p:nvPr>
            <p:ph sz="quarter" idx="1"/>
          </p:nvPr>
        </p:nvSpPr>
        <p:spPr>
          <a:noFill/>
          <a:ln/>
        </p:spPr>
        <p:txBody>
          <a:bodyPr>
            <a:normAutofit/>
          </a:bodyPr>
          <a:lstStyle/>
          <a:p>
            <a:r>
              <a:rPr lang="en-US" dirty="0" smtClean="0"/>
              <a:t>Syntax</a:t>
            </a:r>
            <a:endParaRPr lang="en-US" dirty="0"/>
          </a:p>
          <a:p>
            <a:endParaRPr lang="en-US" dirty="0"/>
          </a:p>
          <a:p>
            <a:pPr lvl="1"/>
            <a:r>
              <a:rPr lang="en-US" dirty="0"/>
              <a:t>Close the cursor after completing the processing of the rows.</a:t>
            </a:r>
          </a:p>
          <a:p>
            <a:pPr lvl="1"/>
            <a:r>
              <a:rPr lang="en-US" dirty="0"/>
              <a:t>Reopen the cursor, if required.</a:t>
            </a:r>
          </a:p>
          <a:p>
            <a:pPr lvl="1"/>
            <a:r>
              <a:rPr lang="en-US" dirty="0"/>
              <a:t>Do not attempt to fetch data from a cursor once it has been closed.</a:t>
            </a:r>
          </a:p>
        </p:txBody>
      </p:sp>
      <p:sp>
        <p:nvSpPr>
          <p:cNvPr id="27652" name="Rectangle 4"/>
          <p:cNvSpPr>
            <a:spLocks noChangeArrowheads="1"/>
          </p:cNvSpPr>
          <p:nvPr/>
        </p:nvSpPr>
        <p:spPr bwMode="blackWhite">
          <a:xfrm>
            <a:off x="1981201" y="1600200"/>
            <a:ext cx="6553200" cy="44767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wrap="square" lIns="92075" tIns="46038" rIns="92075" bIns="46038">
            <a:spAutoFit/>
          </a:bodyPr>
          <a:lstStyle/>
          <a:p>
            <a:pPr algn="l" defTabSz="400050">
              <a:lnSpc>
                <a:spcPct val="125000"/>
              </a:lnSpc>
              <a:spcBef>
                <a:spcPct val="0"/>
              </a:spcBef>
              <a:tabLst>
                <a:tab pos="400050" algn="r"/>
                <a:tab pos="673100" algn="l"/>
              </a:tabLst>
            </a:pPr>
            <a:r>
              <a:rPr lang="en-US" sz="1800" dirty="0">
                <a:solidFill>
                  <a:srgbClr val="000000"/>
                </a:solidFill>
                <a:latin typeface="Courier New" pitchFamily="49" charset="0"/>
              </a:rPr>
              <a:t>CLOSE		</a:t>
            </a:r>
            <a:r>
              <a:rPr lang="en-US" sz="1800" i="1" dirty="0" err="1">
                <a:solidFill>
                  <a:srgbClr val="000000"/>
                </a:solidFill>
                <a:latin typeface="Courier New" pitchFamily="49" charset="0"/>
              </a:rPr>
              <a:t>cursor_name</a:t>
            </a:r>
            <a:r>
              <a:rPr lang="en-US" sz="1800" dirty="0">
                <a:solidFill>
                  <a:srgbClr val="000000"/>
                </a:solidFill>
                <a:latin typeface="Courier New" pitchFamily="49" charset="0"/>
              </a:rPr>
              <a:t>;                    </a:t>
            </a: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1891</TotalTime>
  <Words>2132</Words>
  <Application>Microsoft Office PowerPoint</Application>
  <PresentationFormat>On-screen Show (4:3)</PresentationFormat>
  <Paragraphs>363</Paragraphs>
  <Slides>33</Slides>
  <Notes>5</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Oriel</vt:lpstr>
      <vt:lpstr>Bitmap Image</vt:lpstr>
      <vt:lpstr>Cursors</vt:lpstr>
      <vt:lpstr>CURSOR </vt:lpstr>
      <vt:lpstr>CURSOR cont.</vt:lpstr>
      <vt:lpstr>Cursor has three important properties </vt:lpstr>
      <vt:lpstr>Defining and Using Cursors</vt:lpstr>
      <vt:lpstr>Declaring the Cursor</vt:lpstr>
      <vt:lpstr>Opening the Cursor</vt:lpstr>
      <vt:lpstr>Fetching Data from the Cursor</vt:lpstr>
      <vt:lpstr>Closing the Cursor</vt:lpstr>
      <vt:lpstr>Controlling Cursors</vt:lpstr>
      <vt:lpstr>Cursor Example 1</vt:lpstr>
      <vt:lpstr>Cursor Example 1 Output</vt:lpstr>
      <vt:lpstr>Cursor Example 2</vt:lpstr>
      <vt:lpstr>PowerPoint Presentation</vt:lpstr>
      <vt:lpstr>Cursor</vt:lpstr>
      <vt:lpstr>Another Example</vt:lpstr>
      <vt:lpstr>Another Example</vt:lpstr>
      <vt:lpstr>Another Example</vt:lpstr>
      <vt:lpstr>PowerPoint Presentation</vt:lpstr>
      <vt:lpstr>Example using Cursors</vt:lpstr>
      <vt:lpstr>PowerPoint Presentation</vt:lpstr>
      <vt:lpstr>Example using Cursors</vt:lpstr>
      <vt:lpstr>Cursors  - Example </vt:lpstr>
      <vt:lpstr>Cursors</vt:lpstr>
      <vt:lpstr>PowerPoint Presentation</vt:lpstr>
      <vt:lpstr>PowerPoint Presentation</vt:lpstr>
      <vt:lpstr>PowerPoint Presentation</vt:lpstr>
      <vt:lpstr>PowerPoint Presentation</vt:lpstr>
      <vt:lpstr>Example : Cursor</vt:lpstr>
      <vt:lpstr>Example : Cursor</vt:lpstr>
      <vt:lpstr>PowerPoint Presentation</vt:lpstr>
      <vt:lpstr>HANDLER </vt:lpstr>
      <vt:lpstr>PowerPoint Presentation</vt:lpstr>
    </vt:vector>
  </TitlesOfParts>
  <Company>Jiitu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aditi.sharma</dc:creator>
  <cp:lastModifiedBy>SangeetaPC</cp:lastModifiedBy>
  <cp:revision>90</cp:revision>
  <dcterms:created xsi:type="dcterms:W3CDTF">2014-11-20T04:34:53Z</dcterms:created>
  <dcterms:modified xsi:type="dcterms:W3CDTF">2018-10-12T04:30:02Z</dcterms:modified>
</cp:coreProperties>
</file>