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329" r:id="rId3"/>
    <p:sldId id="330" r:id="rId4"/>
    <p:sldId id="258" r:id="rId5"/>
    <p:sldId id="339" r:id="rId6"/>
    <p:sldId id="261" r:id="rId7"/>
    <p:sldId id="263" r:id="rId8"/>
    <p:sldId id="387" r:id="rId9"/>
    <p:sldId id="391" r:id="rId10"/>
    <p:sldId id="388" r:id="rId11"/>
    <p:sldId id="392" r:id="rId12"/>
    <p:sldId id="389" r:id="rId13"/>
    <p:sldId id="395" r:id="rId14"/>
    <p:sldId id="390" r:id="rId15"/>
    <p:sldId id="393" r:id="rId16"/>
    <p:sldId id="396" r:id="rId17"/>
    <p:sldId id="398" r:id="rId18"/>
    <p:sldId id="399" r:id="rId19"/>
    <p:sldId id="401" r:id="rId20"/>
    <p:sldId id="400" r:id="rId21"/>
    <p:sldId id="402" r:id="rId22"/>
    <p:sldId id="403" r:id="rId23"/>
    <p:sldId id="404" r:id="rId24"/>
    <p:sldId id="408" r:id="rId25"/>
    <p:sldId id="406" r:id="rId26"/>
    <p:sldId id="409" r:id="rId27"/>
    <p:sldId id="410" r:id="rId28"/>
    <p:sldId id="412" r:id="rId29"/>
    <p:sldId id="417" r:id="rId30"/>
    <p:sldId id="418" r:id="rId31"/>
    <p:sldId id="419" r:id="rId32"/>
    <p:sldId id="421" r:id="rId33"/>
    <p:sldId id="420" r:id="rId34"/>
    <p:sldId id="422" r:id="rId35"/>
    <p:sldId id="424" r:id="rId36"/>
    <p:sldId id="425" r:id="rId37"/>
    <p:sldId id="426" r:id="rId38"/>
    <p:sldId id="431" r:id="rId39"/>
    <p:sldId id="383" r:id="rId40"/>
    <p:sldId id="365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67" r:id="rId52"/>
    <p:sldId id="368" r:id="rId53"/>
    <p:sldId id="369" r:id="rId54"/>
    <p:sldId id="370" r:id="rId55"/>
    <p:sldId id="371" r:id="rId56"/>
    <p:sldId id="384" r:id="rId57"/>
    <p:sldId id="360" r:id="rId58"/>
    <p:sldId id="361" r:id="rId59"/>
    <p:sldId id="311" r:id="rId60"/>
    <p:sldId id="427" r:id="rId61"/>
    <p:sldId id="428" r:id="rId62"/>
    <p:sldId id="429" r:id="rId63"/>
    <p:sldId id="430" r:id="rId64"/>
    <p:sldId id="33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0670-8316-4276-A87F-4005239E9D6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BBDD1-0259-405B-BB33-3E617FEE4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2A5032-A614-426D-853F-158A957D256A}" type="slidenum">
              <a:rPr lang="en-GB"/>
              <a:pPr/>
              <a:t>13</a:t>
            </a:fld>
            <a:endParaRPr lang="en-GB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24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25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26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27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29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30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31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32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33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34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35533-B43B-47EC-B8A4-4049C59DB89F}" type="slidenum">
              <a:rPr lang="en-GB"/>
              <a:pPr/>
              <a:t>16</a:t>
            </a:fld>
            <a:endParaRPr lang="en-GB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35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36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37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BEF3AC-BF01-46EB-9BBF-D75D6BAFD621}" type="slidenum">
              <a:rPr lang="en-GB"/>
              <a:pPr/>
              <a:t>52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7D499-D1C6-486D-A70C-BA98DF03FAF1}" type="slidenum">
              <a:rPr lang="en-GB"/>
              <a:pPr/>
              <a:t>53</a:t>
            </a:fld>
            <a:endParaRPr lang="en-GB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35533-B43B-47EC-B8A4-4049C59DB89F}" type="slidenum">
              <a:rPr lang="en-GB"/>
              <a:pPr/>
              <a:t>17</a:t>
            </a:fld>
            <a:endParaRPr lang="en-GB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535533-B43B-47EC-B8A4-4049C59DB89F}" type="slidenum">
              <a:rPr lang="en-GB"/>
              <a:pPr/>
              <a:t>18</a:t>
            </a:fld>
            <a:endParaRPr lang="en-GB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19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20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21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22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8AB5F-A03D-437A-9086-B80B7D94C09C}" type="slidenum">
              <a:rPr lang="en-GB"/>
              <a:pPr/>
              <a:t>23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11637" y="694171"/>
            <a:ext cx="443472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3C2A67-0FCD-4C87-9DCA-44631FDB00BB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D980A1-63C2-418D-9DE1-4D33A8C1E4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Document2.doc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SQL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10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BASIC SQL COMMANDS</a:t>
            </a:r>
            <a:endParaRPr lang="en-US" sz="4400" b="1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Inserting in table</a:t>
            </a:r>
            <a:endParaRPr lang="en-US" sz="2800" b="1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81000" y="2637472"/>
            <a:ext cx="762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Syntax:	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 smtClean="0">
                <a:cs typeface="Times New Roman" pitchFamily="18" charset="0"/>
              </a:rPr>
              <a:t>Insert into </a:t>
            </a:r>
            <a:r>
              <a:rPr lang="en-US" sz="1800" b="1" dirty="0">
                <a:cs typeface="Times New Roman" pitchFamily="18" charset="0"/>
              </a:rPr>
              <a:t>&lt;Table Name&gt; </a:t>
            </a:r>
            <a:r>
              <a:rPr lang="en-US" sz="1800" b="1" dirty="0" smtClean="0">
                <a:cs typeface="Times New Roman" pitchFamily="18" charset="0"/>
              </a:rPr>
              <a:t>values 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cs typeface="Times New Roman" pitchFamily="18" charset="0"/>
              </a:rPr>
              <a:t>(value of column 1, 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cs typeface="Times New Roman" pitchFamily="18" charset="0"/>
              </a:rPr>
              <a:t>value of column 2,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cs typeface="Times New Roman" pitchFamily="18" charset="0"/>
              </a:rPr>
              <a:t> ….. , </a:t>
            </a:r>
          </a:p>
          <a:p>
            <a:pPr>
              <a:spcBef>
                <a:spcPct val="50000"/>
              </a:spcBef>
            </a:pPr>
            <a:r>
              <a:rPr lang="en-US" sz="1800" b="1" dirty="0" smtClean="0">
                <a:cs typeface="Times New Roman" pitchFamily="18" charset="0"/>
              </a:rPr>
              <a:t>value of column n);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6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11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BASIC SQL COMMANDS</a:t>
            </a:r>
            <a:endParaRPr lang="en-US" sz="4400" b="1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Inserting in table</a:t>
            </a:r>
            <a:endParaRPr lang="en-US" sz="2800" b="1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18288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 u="sng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u="sng" dirty="0" smtClean="0">
                <a:cs typeface="Times New Roman" pitchFamily="18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/>
              <a:t>insert into student </a:t>
            </a:r>
            <a:r>
              <a:rPr lang="en-US" dirty="0" smtClean="0"/>
              <a:t>values(</a:t>
            </a:r>
            <a:r>
              <a:rPr lang="en-US" b="1" dirty="0" smtClean="0"/>
              <a:t>1, ‘student 1’, ‘</a:t>
            </a:r>
            <a:r>
              <a:rPr lang="en-US" b="1" dirty="0" err="1" smtClean="0"/>
              <a:t>cse</a:t>
            </a:r>
            <a:r>
              <a:rPr lang="en-US" b="1" dirty="0" smtClean="0"/>
              <a:t>’</a:t>
            </a:r>
            <a:r>
              <a:rPr lang="en-US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dirty="0"/>
              <a:t>insert into student </a:t>
            </a:r>
            <a:r>
              <a:rPr lang="en-US" dirty="0" smtClean="0"/>
              <a:t>values(</a:t>
            </a:r>
            <a:r>
              <a:rPr lang="en-US" b="1" dirty="0" smtClean="0"/>
              <a:t>2, </a:t>
            </a:r>
            <a:r>
              <a:rPr lang="en-US" b="1" dirty="0"/>
              <a:t>‘student </a:t>
            </a:r>
            <a:r>
              <a:rPr lang="en-US" b="1" dirty="0" smtClean="0"/>
              <a:t>2’, ‘</a:t>
            </a:r>
            <a:r>
              <a:rPr lang="en-US" b="1" dirty="0" err="1" smtClean="0"/>
              <a:t>ese</a:t>
            </a:r>
            <a:r>
              <a:rPr lang="en-US" b="1" dirty="0" smtClean="0"/>
              <a:t>’</a:t>
            </a:r>
            <a:r>
              <a:rPr lang="en-US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dirty="0"/>
              <a:t>insert into student </a:t>
            </a:r>
            <a:r>
              <a:rPr lang="en-US" dirty="0" smtClean="0"/>
              <a:t>values(</a:t>
            </a:r>
            <a:r>
              <a:rPr lang="en-US" b="1" dirty="0" smtClean="0"/>
              <a:t>3, </a:t>
            </a:r>
            <a:r>
              <a:rPr lang="en-US" b="1" dirty="0"/>
              <a:t>‘student </a:t>
            </a:r>
            <a:r>
              <a:rPr lang="en-US" b="1" dirty="0" smtClean="0"/>
              <a:t>3’, ‘IT’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2590800" y="3962400"/>
            <a:ext cx="9906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55318"/>
              </p:ext>
            </p:extLst>
          </p:nvPr>
        </p:nvGraphicFramePr>
        <p:xfrm>
          <a:off x="1447800" y="45720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12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BASIC SQL COMMANDS</a:t>
            </a:r>
            <a:endParaRPr lang="en-US" sz="4400" b="1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querying table</a:t>
            </a:r>
            <a:endParaRPr lang="en-US" sz="2800" b="1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3560" y="2514600"/>
            <a:ext cx="8505778" cy="2065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SELECT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FROM table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WHERE [conditions]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ORDER BY [columns]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;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Defines the end of an SQL statement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Some programs require it, some do not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Needed only if multiple SQL statements run in a 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9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675946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dirty="0" smtClean="0">
                <a:solidFill>
                  <a:srgbClr val="333366"/>
                </a:solidFill>
                <a:latin typeface="Comic Sans MS" pitchFamily="66" charset="0"/>
              </a:rPr>
              <a:t>Basic SQL Commands</a:t>
            </a:r>
            <a:endParaRPr lang="en-GB" sz="36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829832" y="1658358"/>
            <a:ext cx="7467048" cy="313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54" tIns="41477" rIns="82954" bIns="41477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3560" y="1286954"/>
            <a:ext cx="8505778" cy="2065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SELECT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FROM table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WHERE [conditions]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ORDER BY [columns]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;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Defines the end of an SQL statement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Some programs require it, some do not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Needed only if multiple SQL statements run in a 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423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14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BASIC SQL COMMANDS</a:t>
            </a:r>
            <a:endParaRPr lang="en-US" sz="4400" b="1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querying table</a:t>
            </a:r>
            <a:endParaRPr lang="en-US" sz="2800" b="1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39624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 u="sng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u="sng" dirty="0" smtClean="0">
                <a:cs typeface="Times New Roman" pitchFamily="18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Select id from  </a:t>
            </a:r>
            <a:r>
              <a:rPr lang="en-US" b="1" dirty="0" smtClean="0"/>
              <a:t>student </a:t>
            </a:r>
            <a:r>
              <a:rPr lang="en-US" dirty="0" smtClean="0"/>
              <a:t>;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b="1" dirty="0" smtClean="0"/>
              <a:t>Out put: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97852"/>
              </p:ext>
            </p:extLst>
          </p:nvPr>
        </p:nvGraphicFramePr>
        <p:xfrm>
          <a:off x="609600" y="24384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972"/>
              </p:ext>
            </p:extLst>
          </p:nvPr>
        </p:nvGraphicFramePr>
        <p:xfrm>
          <a:off x="1752600" y="522224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15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BASIC SQL COMMANDS</a:t>
            </a:r>
            <a:endParaRPr lang="en-US" sz="4400" b="1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querying table</a:t>
            </a:r>
            <a:endParaRPr lang="en-US" sz="2800" b="1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39624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 u="sng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u="sng" dirty="0" smtClean="0">
                <a:cs typeface="Times New Roman" pitchFamily="18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Select id from  </a:t>
            </a:r>
            <a:r>
              <a:rPr lang="en-US" b="1" dirty="0" smtClean="0"/>
              <a:t>student </a:t>
            </a:r>
            <a:r>
              <a:rPr lang="en-US" dirty="0" smtClean="0"/>
              <a:t>where</a:t>
            </a:r>
            <a:r>
              <a:rPr lang="en-US" b="1" dirty="0" smtClean="0"/>
              <a:t> class = ‘</a:t>
            </a:r>
            <a:r>
              <a:rPr lang="en-US" b="1" dirty="0" err="1" smtClean="0"/>
              <a:t>cse</a:t>
            </a:r>
            <a:r>
              <a:rPr lang="en-US" b="1" dirty="0" smtClean="0"/>
              <a:t>’ </a:t>
            </a:r>
            <a:r>
              <a:rPr lang="en-US" dirty="0" smtClean="0"/>
              <a:t>;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b="1" dirty="0" smtClean="0"/>
              <a:t>Out put: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88836"/>
              </p:ext>
            </p:extLst>
          </p:nvPr>
        </p:nvGraphicFramePr>
        <p:xfrm>
          <a:off x="609600" y="24384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18530"/>
              </p:ext>
            </p:extLst>
          </p:nvPr>
        </p:nvGraphicFramePr>
        <p:xfrm>
          <a:off x="1752600" y="522224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5877977" cy="552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DELETE Statement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393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/>
              <a:t> To delete rows from the table: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 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 DELETE </a:t>
            </a:r>
            <a:r>
              <a:rPr lang="en-GB" sz="2500" dirty="0"/>
              <a:t>statement syntax: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		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b="1" dirty="0" smtClean="0"/>
              <a:t>DELETE </a:t>
            </a:r>
            <a:r>
              <a:rPr lang="en-GB" sz="2500" b="1" dirty="0"/>
              <a:t>FROM &lt;table name&gt;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b="1" dirty="0" smtClean="0"/>
              <a:t>		WHERE </a:t>
            </a:r>
            <a:r>
              <a:rPr lang="en-GB" sz="2500" b="1" dirty="0"/>
              <a:t>&lt;condition&gt;;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97412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5877977" cy="552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DELETE Statement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393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Example</a:t>
            </a:r>
            <a:r>
              <a:rPr lang="en-GB" sz="2500" dirty="0"/>
              <a:t>: DELETE FROM </a:t>
            </a:r>
            <a:r>
              <a:rPr lang="en-GB" sz="2500" dirty="0" smtClean="0"/>
              <a:t>student</a:t>
            </a: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/>
              <a:t>		 </a:t>
            </a:r>
            <a:r>
              <a:rPr lang="en-GB" sz="2500" dirty="0" smtClean="0"/>
              <a:t>		  WHERE batch </a:t>
            </a:r>
            <a:r>
              <a:rPr lang="en-GB" sz="2500" dirty="0"/>
              <a:t>= </a:t>
            </a:r>
            <a:r>
              <a:rPr lang="en-GB" sz="2500" dirty="0" smtClean="0"/>
              <a:t>‘</a:t>
            </a:r>
            <a:r>
              <a:rPr lang="en-GB" sz="2500" dirty="0" err="1" smtClean="0"/>
              <a:t>ece</a:t>
            </a:r>
            <a:r>
              <a:rPr lang="en-GB" sz="2500" dirty="0" smtClean="0"/>
              <a:t>’;</a:t>
            </a: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Remaining Table</a:t>
            </a: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97283"/>
              </p:ext>
            </p:extLst>
          </p:nvPr>
        </p:nvGraphicFramePr>
        <p:xfrm>
          <a:off x="609600" y="24384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6711"/>
              </p:ext>
            </p:extLst>
          </p:nvPr>
        </p:nvGraphicFramePr>
        <p:xfrm>
          <a:off x="609600" y="4841240"/>
          <a:ext cx="4114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842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5877977" cy="552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DELETE Statement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39385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Example</a:t>
            </a:r>
            <a:r>
              <a:rPr lang="en-GB" sz="2500" dirty="0"/>
              <a:t>: DELETE FROM </a:t>
            </a:r>
            <a:r>
              <a:rPr lang="en-GB" sz="2500" dirty="0" smtClean="0"/>
              <a:t>student</a:t>
            </a: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/>
              <a:t>		 </a:t>
            </a:r>
            <a:r>
              <a:rPr lang="en-GB" sz="2500" dirty="0" smtClean="0"/>
              <a:t>		  </a:t>
            </a: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/>
              <a:t>Output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53590"/>
              </p:ext>
            </p:extLst>
          </p:nvPr>
        </p:nvGraphicFramePr>
        <p:xfrm>
          <a:off x="609600" y="24384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7702"/>
              </p:ext>
            </p:extLst>
          </p:nvPr>
        </p:nvGraphicFramePr>
        <p:xfrm>
          <a:off x="609600" y="4841240"/>
          <a:ext cx="411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59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UPDATE 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505778" cy="2763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/>
              <a:t> To update the content of the table: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   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UPDATE </a:t>
            </a:r>
            <a:r>
              <a:rPr lang="en-GB" sz="2400" dirty="0"/>
              <a:t>statement syntax: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		 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 </a:t>
            </a:r>
            <a:r>
              <a:rPr lang="en-GB" sz="2400" b="1" dirty="0" smtClean="0"/>
              <a:t>UPDATE </a:t>
            </a:r>
            <a:r>
              <a:rPr lang="en-GB" sz="2400" b="1" dirty="0"/>
              <a:t>&lt;table name&gt; SET </a:t>
            </a:r>
            <a:r>
              <a:rPr lang="en-GB" sz="2400" b="1" dirty="0" smtClean="0"/>
              <a:t>&lt;column&gt; </a:t>
            </a:r>
            <a:r>
              <a:rPr lang="en-GB" sz="2400" b="1" dirty="0"/>
              <a:t>= &lt;value&gt;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b="1" dirty="0" smtClean="0"/>
              <a:t>		   WHERE </a:t>
            </a:r>
            <a:r>
              <a:rPr lang="en-GB" sz="2400" b="1" dirty="0"/>
              <a:t>&lt;selection condition</a:t>
            </a:r>
            <a:r>
              <a:rPr lang="en-GB" sz="2400" b="1" dirty="0" smtClean="0"/>
              <a:t>&gt;;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35513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4765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TW" sz="3600" b="0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細明體" pitchFamily="49" charset="-120"/>
              </a:rPr>
              <a:t>Introduction to SQL</a:t>
            </a:r>
            <a:endParaRPr lang="zh-TW" altLang="zh-TW" b="0" i="1" dirty="0">
              <a:solidFill>
                <a:schemeClr val="tx1"/>
              </a:solidFill>
              <a:ea typeface="細明體" pitchFamily="49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524000"/>
            <a:ext cx="7315200" cy="725488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ts val="600"/>
              </a:spcBef>
              <a:buFontTx/>
              <a:buNone/>
            </a:pPr>
            <a:r>
              <a:rPr lang="en-US" altLang="zh-TW" sz="3200" i="1">
                <a:solidFill>
                  <a:srgbClr val="FF3300"/>
                </a:solidFill>
                <a:latin typeface="Bookman Old Style" pitchFamily="18" charset="0"/>
                <a:ea typeface="標楷體" pitchFamily="49" charset="-120"/>
              </a:rPr>
              <a:t>What is SQL?</a:t>
            </a:r>
            <a:endParaRPr lang="en-US" altLang="zh-TW" sz="3200" i="1" u="sng">
              <a:solidFill>
                <a:srgbClr val="FF3300"/>
              </a:solidFill>
              <a:latin typeface="Bookman Old Style" pitchFamily="18" charset="0"/>
              <a:ea typeface="標楷體" pitchFamily="49" charset="-12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90600" y="2352675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When a user wants to get some information from a database file, he can issue a </a:t>
            </a:r>
            <a:r>
              <a:rPr lang="en-US" altLang="zh-TW" sz="2800" b="1" i="1" dirty="0">
                <a:effectLst/>
                <a:ea typeface="標楷體" pitchFamily="49" charset="-120"/>
              </a:rPr>
              <a:t>query</a:t>
            </a:r>
            <a:r>
              <a:rPr lang="en-US" altLang="zh-TW" sz="2800" dirty="0">
                <a:effectLst/>
                <a:ea typeface="標楷體" pitchFamily="49" charset="-120"/>
              </a:rPr>
              <a:t>. 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990600" y="36576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zh-TW" altLang="en-US" sz="2800" dirty="0">
                <a:effectLst/>
                <a:ea typeface="標楷體" pitchFamily="49" charset="-120"/>
              </a:rPr>
              <a:t> </a:t>
            </a:r>
            <a:r>
              <a:rPr lang="en-US" altLang="zh-TW" sz="2800" dirty="0" smtClean="0">
                <a:effectLst/>
                <a:ea typeface="標楷體" pitchFamily="49" charset="-120"/>
              </a:rPr>
              <a:t>A </a:t>
            </a:r>
            <a:r>
              <a:rPr lang="en-US" altLang="zh-TW" sz="2800" dirty="0">
                <a:effectLst/>
                <a:ea typeface="標楷體" pitchFamily="49" charset="-120"/>
              </a:rPr>
              <a:t>query is a user–request to retrieve data or information with a certain condition.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90600" y="4638963"/>
            <a:ext cx="7686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SQL is a query language that allows user to specify the conditions. (instead of algorithms)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UPDATE 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505778" cy="2763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/>
              <a:t> To update the content of the </a:t>
            </a:r>
            <a:r>
              <a:rPr lang="en-GB" sz="2400" dirty="0" smtClean="0"/>
              <a:t>table:</a:t>
            </a:r>
          </a:p>
          <a:p>
            <a:pPr>
              <a:lnSpc>
                <a:spcPct val="117000"/>
              </a:lnSpc>
              <a:buSzPct val="37000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buSzPct val="37000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Example</a:t>
            </a:r>
            <a:r>
              <a:rPr lang="en-GB" sz="2400" dirty="0"/>
              <a:t>: UPDATE </a:t>
            </a:r>
            <a:r>
              <a:rPr lang="en-GB" sz="2400" dirty="0" smtClean="0"/>
              <a:t>student SET id </a:t>
            </a:r>
            <a:r>
              <a:rPr lang="en-GB" sz="2400" dirty="0"/>
              <a:t>= </a:t>
            </a:r>
            <a:r>
              <a:rPr lang="en-GB" sz="2400" dirty="0" smtClean="0"/>
              <a:t>9</a:t>
            </a: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/>
              <a:t>		 </a:t>
            </a:r>
            <a:r>
              <a:rPr lang="en-GB" sz="2400" dirty="0" smtClean="0"/>
              <a:t>		  WHERE  class = ‘IT’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Output: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1522"/>
              </p:ext>
            </p:extLst>
          </p:nvPr>
        </p:nvGraphicFramePr>
        <p:xfrm>
          <a:off x="609600" y="316484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25448"/>
              </p:ext>
            </p:extLst>
          </p:nvPr>
        </p:nvGraphicFramePr>
        <p:xfrm>
          <a:off x="2133600" y="514604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45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SQL: 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Alter table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505778" cy="2763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/>
              <a:t> To </a:t>
            </a:r>
            <a:r>
              <a:rPr lang="en-GB" sz="2400" dirty="0" smtClean="0"/>
              <a:t>change structure </a:t>
            </a:r>
            <a:r>
              <a:rPr lang="en-GB" sz="2400" dirty="0"/>
              <a:t>of the </a:t>
            </a:r>
            <a:r>
              <a:rPr lang="en-GB" sz="2400" dirty="0" smtClean="0"/>
              <a:t>table:</a:t>
            </a:r>
          </a:p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Add column</a:t>
            </a:r>
          </a:p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Drop column</a:t>
            </a:r>
          </a:p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Change data type of column</a:t>
            </a:r>
          </a:p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…</a:t>
            </a:r>
          </a:p>
          <a:p>
            <a:pPr>
              <a:lnSpc>
                <a:spcPct val="117000"/>
              </a:lnSpc>
              <a:buSzPct val="37000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buSzPct val="37000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Syntax: </a:t>
            </a:r>
            <a:r>
              <a:rPr lang="en-US" sz="2400" dirty="0"/>
              <a:t>ALTER TABLE &lt;table&gt; &lt;action&gt;</a:t>
            </a: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99219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ALTER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505778" cy="2763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GB" sz="2400" dirty="0"/>
              <a:t> </a:t>
            </a:r>
            <a:r>
              <a:rPr lang="en-GB" sz="2400" dirty="0" smtClean="0"/>
              <a:t>Example</a:t>
            </a:r>
            <a:r>
              <a:rPr lang="en-GB" sz="2400" dirty="0"/>
              <a:t>: </a:t>
            </a:r>
            <a:r>
              <a:rPr lang="en-US" sz="2400" dirty="0"/>
              <a:t>ALTER TABLE </a:t>
            </a:r>
            <a:r>
              <a:rPr lang="en-US" sz="2400" dirty="0" err="1"/>
              <a:t>abc.student</a:t>
            </a:r>
            <a:endParaRPr lang="en-US" sz="2400" dirty="0"/>
          </a:p>
          <a:p>
            <a:r>
              <a:rPr lang="en-US" sz="2400" dirty="0"/>
              <a:t> ADD batch </a:t>
            </a:r>
            <a:r>
              <a:rPr lang="en-US" sz="2400" b="1" dirty="0"/>
              <a:t>VARCHAR</a:t>
            </a:r>
            <a:r>
              <a:rPr lang="en-US" sz="2400" dirty="0"/>
              <a:t>(</a:t>
            </a:r>
            <a:r>
              <a:rPr lang="en-US" sz="2400" b="1" dirty="0"/>
              <a:t>20</a:t>
            </a:r>
            <a:r>
              <a:rPr lang="en-US" sz="2400" dirty="0"/>
              <a:t>) AFTER CLASS;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Output: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53832"/>
              </p:ext>
            </p:extLst>
          </p:nvPr>
        </p:nvGraphicFramePr>
        <p:xfrm>
          <a:off x="609600" y="220980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43457"/>
              </p:ext>
            </p:extLst>
          </p:nvPr>
        </p:nvGraphicFramePr>
        <p:xfrm>
          <a:off x="2133600" y="4267200"/>
          <a:ext cx="4114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38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ALTER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505778" cy="30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GB" sz="2400" dirty="0"/>
              <a:t> </a:t>
            </a:r>
            <a:r>
              <a:rPr lang="en-GB" sz="2400" dirty="0" smtClean="0"/>
              <a:t>Example</a:t>
            </a:r>
            <a:r>
              <a:rPr lang="en-GB" sz="2400" dirty="0"/>
              <a:t>: </a:t>
            </a:r>
            <a:r>
              <a:rPr lang="en-US" sz="2400" dirty="0"/>
              <a:t>ALTER TABLE </a:t>
            </a:r>
            <a:r>
              <a:rPr lang="en-US" sz="2400" dirty="0" err="1"/>
              <a:t>abc.student</a:t>
            </a:r>
            <a:endParaRPr lang="en-US" sz="2400" dirty="0"/>
          </a:p>
          <a:p>
            <a:r>
              <a:rPr lang="en-US" sz="2400" dirty="0"/>
              <a:t> DROP CLASS;</a:t>
            </a:r>
          </a:p>
          <a:p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Output: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38131"/>
              </p:ext>
            </p:extLst>
          </p:nvPr>
        </p:nvGraphicFramePr>
        <p:xfrm>
          <a:off x="1752600" y="2133600"/>
          <a:ext cx="502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89426"/>
              </p:ext>
            </p:extLst>
          </p:nvPr>
        </p:nvGraphicFramePr>
        <p:xfrm>
          <a:off x="1905000" y="456692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21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ALTER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505778" cy="30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GB" sz="2400" dirty="0"/>
              <a:t> </a:t>
            </a:r>
            <a:r>
              <a:rPr lang="en-GB" sz="2400" dirty="0" smtClean="0"/>
              <a:t>Example</a:t>
            </a:r>
            <a:r>
              <a:rPr lang="en-GB" sz="2400" dirty="0"/>
              <a:t>: </a:t>
            </a:r>
            <a:r>
              <a:rPr lang="en-US" sz="2400" dirty="0"/>
              <a:t>ALTER TABLE  </a:t>
            </a:r>
            <a:r>
              <a:rPr lang="en-US" sz="2400" dirty="0" smtClean="0"/>
              <a:t>student</a:t>
            </a:r>
            <a:endParaRPr lang="en-US" sz="2400" dirty="0"/>
          </a:p>
          <a:p>
            <a:r>
              <a:rPr lang="en-US" sz="2400" dirty="0"/>
              <a:t> ADD </a:t>
            </a:r>
            <a:r>
              <a:rPr lang="en-US" sz="2400" dirty="0" smtClean="0"/>
              <a:t>`</a:t>
            </a:r>
            <a:r>
              <a:rPr lang="en-US" sz="2400" dirty="0" err="1" smtClean="0"/>
              <a:t>roll_no</a:t>
            </a:r>
            <a:r>
              <a:rPr lang="en-US" sz="2400" dirty="0" smtClean="0"/>
              <a:t>` </a:t>
            </a:r>
            <a:r>
              <a:rPr lang="en-US" sz="2400" b="1" dirty="0"/>
              <a:t>INT</a:t>
            </a:r>
            <a:r>
              <a:rPr lang="en-US" sz="2400" dirty="0"/>
              <a:t> FIRST;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400" dirty="0" smtClean="0"/>
              <a:t>Output: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7288"/>
              </p:ext>
            </p:extLst>
          </p:nvPr>
        </p:nvGraphicFramePr>
        <p:xfrm>
          <a:off x="1752600" y="2133600"/>
          <a:ext cx="502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06912"/>
              </p:ext>
            </p:extLst>
          </p:nvPr>
        </p:nvGraphicFramePr>
        <p:xfrm>
          <a:off x="1905000" y="4566920"/>
          <a:ext cx="571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Roll_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15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Primary Key Constraint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505778" cy="3040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It uniquely identifies each row of the tables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More than </a:t>
            </a:r>
            <a:r>
              <a:rPr lang="en-GB" sz="2400" b="1" dirty="0" smtClean="0"/>
              <a:t>one </a:t>
            </a:r>
            <a:r>
              <a:rPr lang="en-GB" sz="2400" dirty="0" smtClean="0"/>
              <a:t>can be specified in a primary key i.e., composite primary key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Can be added at the time of CREATE TABLE or ALTER TABLE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34398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Primary Key Constraint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7778608" cy="4032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CREATE TABLE syntax</a:t>
            </a:r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r>
              <a:rPr lang="en-US" sz="2400" dirty="0"/>
              <a:t>CREATE TABLE </a:t>
            </a:r>
            <a:r>
              <a:rPr lang="en-US" sz="2400" dirty="0" smtClean="0"/>
              <a:t>student </a:t>
            </a:r>
            <a:r>
              <a:rPr lang="en-US" sz="2400" dirty="0"/>
              <a:t>(</a:t>
            </a:r>
          </a:p>
          <a:p>
            <a:r>
              <a:rPr lang="en-US" sz="2400" dirty="0"/>
              <a:t>   id </a:t>
            </a:r>
            <a:r>
              <a:rPr lang="en-US" sz="2400" b="1" dirty="0"/>
              <a:t>INT</a:t>
            </a:r>
            <a:r>
              <a:rPr lang="en-US" sz="2400" dirty="0"/>
              <a:t>,</a:t>
            </a:r>
          </a:p>
          <a:p>
            <a:r>
              <a:rPr lang="en-US" sz="2400" dirty="0"/>
              <a:t>   name </a:t>
            </a:r>
            <a:r>
              <a:rPr lang="en-US" sz="2400" b="1" dirty="0"/>
              <a:t>VARCHAR</a:t>
            </a:r>
            <a:r>
              <a:rPr lang="en-US" sz="2400" dirty="0"/>
              <a:t>(</a:t>
            </a:r>
            <a:r>
              <a:rPr lang="en-US" sz="2400" b="1" dirty="0"/>
              <a:t>20</a:t>
            </a:r>
            <a:r>
              <a:rPr lang="en-US" sz="2400" dirty="0"/>
              <a:t>),</a:t>
            </a:r>
          </a:p>
          <a:p>
            <a:r>
              <a:rPr lang="en-US" sz="2400" dirty="0"/>
              <a:t>   class </a:t>
            </a:r>
            <a:r>
              <a:rPr lang="en-US" sz="2400" b="1" dirty="0"/>
              <a:t>VARCHAR</a:t>
            </a:r>
            <a:r>
              <a:rPr lang="en-US" sz="2400" dirty="0"/>
              <a:t>(</a:t>
            </a:r>
            <a:r>
              <a:rPr lang="en-US" sz="2400" b="1" dirty="0"/>
              <a:t>20</a:t>
            </a:r>
            <a:r>
              <a:rPr lang="en-US" sz="2400" dirty="0"/>
              <a:t>),</a:t>
            </a:r>
          </a:p>
          <a:p>
            <a:r>
              <a:rPr lang="en-US" sz="2400" dirty="0"/>
              <a:t>  PRIMARY KEY (id)</a:t>
            </a:r>
          </a:p>
          <a:p>
            <a:r>
              <a:rPr lang="en-US" sz="2400" dirty="0"/>
              <a:t>) 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34733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Primary Key Constraint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7778608" cy="4032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ALTER TABLE syntax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 smtClean="0"/>
              <a:t>  ALTER TABLE student </a:t>
            </a:r>
            <a:r>
              <a:rPr lang="en-US" sz="2400" b="1" dirty="0" smtClean="0"/>
              <a:t>ADD</a:t>
            </a:r>
            <a:r>
              <a:rPr lang="en-US" sz="2400" dirty="0" smtClean="0"/>
              <a:t> PRIMARY KEY (id);</a:t>
            </a:r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/>
              <a:t>ALTER TABLE student </a:t>
            </a:r>
            <a:r>
              <a:rPr lang="en-US" sz="2400" b="1" dirty="0"/>
              <a:t>ADD</a:t>
            </a:r>
            <a:r>
              <a:rPr lang="en-US" sz="2400" dirty="0"/>
              <a:t> PRIMARY KEY (</a:t>
            </a:r>
            <a:r>
              <a:rPr lang="en-US" sz="2400" dirty="0" smtClean="0"/>
              <a:t>id, name);</a:t>
            </a:r>
            <a:endParaRPr lang="en-US" sz="2400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96730"/>
              </p:ext>
            </p:extLst>
          </p:nvPr>
        </p:nvGraphicFramePr>
        <p:xfrm>
          <a:off x="1143000" y="2667000"/>
          <a:ext cx="5029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38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CHECK </a:t>
            </a:r>
            <a:r>
              <a:rPr lang="en-US" sz="1800" dirty="0" err="1"/>
              <a:t>cond</a:t>
            </a:r>
            <a:r>
              <a:rPr lang="en-US" sz="1800" dirty="0"/>
              <a:t> where </a:t>
            </a:r>
            <a:r>
              <a:rPr lang="en-US" sz="1800" dirty="0" err="1"/>
              <a:t>cond</a:t>
            </a:r>
            <a:r>
              <a:rPr lang="en-US" sz="1800" dirty="0"/>
              <a:t> is: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Boolean expression evaluated using the values in the row being inserted or updated, and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Multiple </a:t>
            </a:r>
            <a:r>
              <a:rPr lang="en-US" sz="1800" dirty="0"/>
              <a:t>CHECK constraints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No limit on the number of CHECK constraints you can define on a column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</a:t>
            </a:r>
            <a:endParaRPr kumimoji="0"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kumimoji="0" lang="en-US" sz="1800" dirty="0" smtClean="0"/>
              <a:t>CREATE </a:t>
            </a:r>
            <a:r>
              <a:rPr kumimoji="0" lang="en-US" sz="1800" dirty="0"/>
              <a:t>TABLE </a:t>
            </a:r>
            <a:r>
              <a:rPr kumimoji="0" lang="en-US" sz="1800" dirty="0" err="1"/>
              <a:t>credit_card</a:t>
            </a:r>
            <a:r>
              <a:rPr kumimoji="0" lang="en-US" sz="1800" dirty="0"/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....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balance </a:t>
            </a:r>
            <a:r>
              <a:rPr kumimoji="0" lang="en-US" sz="1800" dirty="0" err="1"/>
              <a:t>int</a:t>
            </a:r>
            <a:r>
              <a:rPr kumimoji="0" lang="en-US" sz="1800" dirty="0"/>
              <a:t> 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CHECK(  balance &gt;= 0),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CHECK (balance &lt; limit),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....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35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Other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7778608" cy="4032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MIN , MAX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 smtClean="0"/>
              <a:t> SELECT</a:t>
            </a:r>
            <a:r>
              <a:rPr lang="en-US" sz="2400" dirty="0"/>
              <a:t> </a:t>
            </a:r>
            <a:r>
              <a:rPr lang="en-US" sz="2400" b="1" dirty="0"/>
              <a:t>MIN</a:t>
            </a:r>
            <a:r>
              <a:rPr lang="en-US" sz="2400" dirty="0"/>
              <a:t>(</a:t>
            </a:r>
            <a:r>
              <a:rPr lang="en-US" sz="2400" i="1" dirty="0" err="1"/>
              <a:t>column_name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i="1" dirty="0" err="1"/>
              <a:t>table_name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i="1" dirty="0" smtClean="0"/>
              <a:t>condition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Output: will give the minimum value</a:t>
            </a:r>
            <a:endParaRPr lang="en-US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084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7315200" cy="725488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ts val="600"/>
              </a:spcBef>
              <a:buFontTx/>
              <a:buNone/>
            </a:pPr>
            <a:r>
              <a:rPr lang="en-US" altLang="zh-TW" sz="3200" i="1" dirty="0">
                <a:solidFill>
                  <a:srgbClr val="FF3300"/>
                </a:solidFill>
                <a:latin typeface="Bookman Old Style" pitchFamily="18" charset="0"/>
                <a:ea typeface="標楷體" pitchFamily="49" charset="-120"/>
              </a:rPr>
              <a:t>Concept of SQL</a:t>
            </a:r>
            <a:endParaRPr lang="en-US" altLang="zh-TW" b="0" dirty="0">
              <a:latin typeface="Times New Roman" pitchFamily="18" charset="0"/>
              <a:ea typeface="標楷體" pitchFamily="49" charset="-120"/>
            </a:endParaRPr>
          </a:p>
        </p:txBody>
      </p:sp>
      <p:sp>
        <p:nvSpPr>
          <p:cNvPr id="158724" name="Rectangle 2052"/>
          <p:cNvSpPr>
            <a:spLocks noChangeArrowheads="1"/>
          </p:cNvSpPr>
          <p:nvPr/>
        </p:nvSpPr>
        <p:spPr bwMode="auto">
          <a:xfrm>
            <a:off x="609600" y="1981200"/>
            <a:ext cx="7315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user specifies a certain condition.</a:t>
            </a:r>
          </a:p>
        </p:txBody>
      </p:sp>
      <p:sp>
        <p:nvSpPr>
          <p:cNvPr id="158725" name="Text Box 2053"/>
          <p:cNvSpPr txBox="1">
            <a:spLocks noChangeArrowheads="1"/>
          </p:cNvSpPr>
          <p:nvPr/>
        </p:nvSpPr>
        <p:spPr bwMode="auto">
          <a:xfrm>
            <a:off x="304800" y="0"/>
            <a:ext cx="11430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TW" altLang="en-US" sz="2400" dirty="0">
              <a:effectLst/>
              <a:ea typeface="新細明體" pitchFamily="2" charset="-120"/>
            </a:endParaRPr>
          </a:p>
        </p:txBody>
      </p:sp>
      <p:sp>
        <p:nvSpPr>
          <p:cNvPr id="158726" name="Rectangle 2054"/>
          <p:cNvSpPr>
            <a:spLocks noChangeArrowheads="1"/>
          </p:cNvSpPr>
          <p:nvPr/>
        </p:nvSpPr>
        <p:spPr bwMode="auto">
          <a:xfrm>
            <a:off x="609600" y="48006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result of the query will then be stored in form of a table.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158727" name="Rectangle 2055"/>
          <p:cNvSpPr>
            <a:spLocks noChangeArrowheads="1"/>
          </p:cNvSpPr>
          <p:nvPr/>
        </p:nvSpPr>
        <p:spPr bwMode="auto">
          <a:xfrm>
            <a:off x="609600" y="4343400"/>
            <a:ext cx="768667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Statistical information of the data.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  <p:sp>
        <p:nvSpPr>
          <p:cNvPr id="158728" name="Rectangle 2056"/>
          <p:cNvSpPr>
            <a:spLocks noChangeArrowheads="1"/>
          </p:cNvSpPr>
          <p:nvPr/>
        </p:nvSpPr>
        <p:spPr bwMode="auto">
          <a:xfrm>
            <a:off x="609600" y="2590800"/>
            <a:ext cx="73152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dirty="0">
                <a:effectLst/>
                <a:ea typeface="標楷體" pitchFamily="49" charset="-120"/>
              </a:rPr>
              <a:t>The program will go through all the records in the database file and select those records that satisfy the condition.(searching).</a:t>
            </a:r>
            <a:endParaRPr lang="zh-TW" altLang="zh-TW" sz="2800" dirty="0">
              <a:effectLst/>
              <a:ea typeface="標楷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Other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7778608" cy="4032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COUNT, AVG, SUM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The COUNT() function returns the number of rows that matches a specified criteria.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AVG() function returns the average value of a numeric column.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SUM() function returns the total sum of a numeric column.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0653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Other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5175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COUNT, AVG, SUM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Select count(id) from table1 : </a:t>
            </a:r>
          </a:p>
          <a:p>
            <a:pPr marL="800100" lvl="1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4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Select sum(id) from table1: </a:t>
            </a:r>
          </a:p>
          <a:p>
            <a:pPr marL="800100" lvl="1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7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Select </a:t>
            </a:r>
            <a:r>
              <a:rPr lang="en-US" sz="2400" i="1" dirty="0" err="1" smtClean="0"/>
              <a:t>avg</a:t>
            </a:r>
            <a:r>
              <a:rPr lang="en-US" sz="2400" i="1" dirty="0" smtClean="0"/>
              <a:t>(id) from table1: </a:t>
            </a:r>
          </a:p>
          <a:p>
            <a:pPr marL="800100" lvl="1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i="1" dirty="0" smtClean="0"/>
              <a:t>1.7500</a:t>
            </a:r>
            <a:endParaRPr lang="en-US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1910"/>
              </p:ext>
            </p:extLst>
          </p:nvPr>
        </p:nvGraphicFramePr>
        <p:xfrm>
          <a:off x="1524000" y="20320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4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Other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5175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COUNT, AVG, SUM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b="1" i="1" dirty="0" smtClean="0"/>
              <a:t>What will happen if there is a blank or null entry?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24426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order by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5175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ascending or descending</a:t>
            </a:r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/>
              <a:t>select id  from table1 </a:t>
            </a:r>
            <a:r>
              <a:rPr lang="en-US" sz="2400" b="1" dirty="0"/>
              <a:t>order by id </a:t>
            </a:r>
            <a:r>
              <a:rPr lang="en-US" sz="2400" b="1" dirty="0" err="1" smtClean="0"/>
              <a:t>asc</a:t>
            </a: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 smtClean="0"/>
              <a:t>select </a:t>
            </a:r>
            <a:r>
              <a:rPr lang="en-US" sz="2400" dirty="0"/>
              <a:t>id  from table1 </a:t>
            </a:r>
            <a:r>
              <a:rPr lang="en-US" sz="2400" b="1" dirty="0"/>
              <a:t>order by id </a:t>
            </a:r>
            <a:r>
              <a:rPr lang="en-US" sz="2400" b="1" dirty="0" err="1" smtClean="0"/>
              <a:t>desc</a:t>
            </a:r>
            <a:endParaRPr lang="en-GB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b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39231"/>
              </p:ext>
            </p:extLst>
          </p:nvPr>
        </p:nvGraphicFramePr>
        <p:xfrm>
          <a:off x="4419600" y="11430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86857"/>
              </p:ext>
            </p:extLst>
          </p:nvPr>
        </p:nvGraphicFramePr>
        <p:xfrm>
          <a:off x="5943600" y="29718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18698"/>
              </p:ext>
            </p:extLst>
          </p:nvPr>
        </p:nvGraphicFramePr>
        <p:xfrm>
          <a:off x="6096000" y="50038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31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group by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5175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US" sz="2400" dirty="0"/>
              <a:t>The GROUP BY Clause is used to group rows with same values .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r>
              <a:rPr lang="en-US" sz="2400" b="1" dirty="0"/>
              <a:t>SELECT column-names</a:t>
            </a:r>
          </a:p>
          <a:p>
            <a:r>
              <a:rPr lang="en-US" sz="2400" b="1" dirty="0"/>
              <a:t>FROM table-name</a:t>
            </a:r>
          </a:p>
          <a:p>
            <a:r>
              <a:rPr lang="en-US" sz="2400" b="1" dirty="0"/>
              <a:t>WHERE condition</a:t>
            </a:r>
          </a:p>
          <a:p>
            <a:r>
              <a:rPr lang="en-US" sz="2400" b="1" dirty="0"/>
              <a:t>GROUP BY column-names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b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31617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group by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3804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US" sz="2400" dirty="0"/>
              <a:t>The GROUP BY Clause is used to group rows with same values .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r>
              <a:rPr lang="en-US" sz="2400" b="1" dirty="0"/>
              <a:t>SELECT COUNT(Id), Country </a:t>
            </a:r>
          </a:p>
          <a:p>
            <a:r>
              <a:rPr lang="en-US" sz="2400" b="1" dirty="0"/>
              <a:t>FROM Customer</a:t>
            </a:r>
          </a:p>
          <a:p>
            <a:r>
              <a:rPr lang="en-US" sz="2400" b="1" dirty="0"/>
              <a:t>GROUP BY Country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b="1" dirty="0" smtClean="0"/>
              <a:t>Output: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b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70097"/>
              </p:ext>
            </p:extLst>
          </p:nvPr>
        </p:nvGraphicFramePr>
        <p:xfrm>
          <a:off x="5105400" y="2286000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22124"/>
              </p:ext>
            </p:extLst>
          </p:nvPr>
        </p:nvGraphicFramePr>
        <p:xfrm>
          <a:off x="2590800" y="454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930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HAVING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3804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US" sz="2400" dirty="0"/>
              <a:t>The HAVING clause was added to SQL because the WHERE keyword could not be used with aggregate functions</a:t>
            </a: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r>
              <a:rPr lang="en-US" sz="2400" dirty="0"/>
              <a:t>SELECT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i="1" dirty="0" err="1"/>
              <a:t>table_name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i="1" dirty="0"/>
              <a:t>condition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GROUP BY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dirty="0"/>
              <a:t>HAVING </a:t>
            </a:r>
            <a:r>
              <a:rPr lang="en-US" sz="2400" b="1" i="1" dirty="0"/>
              <a:t>condition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dirty="0"/>
              <a:t>ORDER BY </a:t>
            </a:r>
            <a:r>
              <a:rPr lang="en-US" sz="2400" i="1" dirty="0" err="1"/>
              <a:t>column_name</a:t>
            </a:r>
            <a:r>
              <a:rPr lang="en-US" sz="2400" i="1" dirty="0"/>
              <a:t>(s</a:t>
            </a:r>
            <a:r>
              <a:rPr lang="en-US" sz="2400" i="1" dirty="0" smtClean="0"/>
              <a:t>);</a:t>
            </a: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b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138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7210535" cy="65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: HAVING queries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148758"/>
            <a:ext cx="8796640" cy="3804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r>
              <a:rPr lang="en-US" sz="2400" dirty="0"/>
              <a:t>The HAVING clause was added to SQL because the WHERE keyword could not be used with aggregate functions</a:t>
            </a:r>
            <a:endParaRPr lang="en-US" sz="2400" i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i="1" dirty="0" smtClean="0"/>
          </a:p>
          <a:p>
            <a:r>
              <a:rPr lang="en-US" sz="2400" dirty="0"/>
              <a:t>SELECT COUNT(</a:t>
            </a:r>
            <a:r>
              <a:rPr lang="en-US" sz="2400" dirty="0" err="1"/>
              <a:t>CustomerID</a:t>
            </a:r>
            <a:r>
              <a:rPr lang="en-US" sz="2400" dirty="0"/>
              <a:t>), Country</a:t>
            </a:r>
            <a:br>
              <a:rPr lang="en-US" sz="2400" dirty="0"/>
            </a:br>
            <a:r>
              <a:rPr lang="en-US" sz="2400" dirty="0"/>
              <a:t>FROM Customers</a:t>
            </a:r>
            <a:br>
              <a:rPr lang="en-US" sz="2400" dirty="0"/>
            </a:br>
            <a:r>
              <a:rPr lang="en-US" sz="2400" dirty="0"/>
              <a:t>GROUP BY Country</a:t>
            </a:r>
            <a:br>
              <a:rPr lang="en-US" sz="2400" dirty="0"/>
            </a:br>
            <a:r>
              <a:rPr lang="en-US" sz="2400" dirty="0"/>
              <a:t>HAVING COUNT(</a:t>
            </a:r>
            <a:r>
              <a:rPr lang="en-US" sz="2400" dirty="0" err="1"/>
              <a:t>CustomerID</a:t>
            </a:r>
            <a:r>
              <a:rPr lang="en-US" sz="2400" dirty="0"/>
              <a:t>) &gt; 2</a:t>
            </a:r>
            <a:r>
              <a:rPr lang="en-US" sz="2400" dirty="0" smtClean="0"/>
              <a:t>;</a:t>
            </a:r>
            <a:endParaRPr lang="en-US" sz="2400" b="1" dirty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US" sz="2400" b="1" dirty="0" smtClean="0"/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sz="2400" dirty="0" smtClean="0"/>
              <a:t>Output:</a:t>
            </a:r>
          </a:p>
          <a:p>
            <a:pPr marL="342900" indent="-342900">
              <a:lnSpc>
                <a:spcPct val="117000"/>
              </a:lnSpc>
              <a:buFont typeface="Arial" pitchFamily="34" charset="0"/>
              <a:buChar char="•"/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b="1" dirty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400" dirty="0" smtClean="0"/>
          </a:p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16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20980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61590"/>
              </p:ext>
            </p:extLst>
          </p:nvPr>
        </p:nvGraphicFramePr>
        <p:xfrm>
          <a:off x="2590800" y="454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12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What is the difference between “Where” and “Having”?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DDL Commands in SQL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: to define new tables (to define relation schemas)</a:t>
            </a:r>
          </a:p>
          <a:p>
            <a:r>
              <a:rPr lang="en-US" b="1" dirty="0"/>
              <a:t>DROP</a:t>
            </a:r>
            <a:r>
              <a:rPr lang="en-US" dirty="0"/>
              <a:t>: to delete table definitions (to delete relation schemas)</a:t>
            </a:r>
          </a:p>
          <a:p>
            <a:r>
              <a:rPr lang="en-US" b="1" dirty="0"/>
              <a:t>ALTER</a:t>
            </a:r>
            <a:r>
              <a:rPr lang="en-US" dirty="0"/>
              <a:t>: to change the definitions of existing tables (to change relation schema)</a:t>
            </a:r>
          </a:p>
          <a:p>
            <a:r>
              <a:rPr lang="en-US" dirty="0"/>
              <a:t>Other features as DDL</a:t>
            </a:r>
          </a:p>
          <a:p>
            <a:pPr lvl="1"/>
            <a:r>
              <a:rPr lang="en-US" dirty="0"/>
              <a:t>Specify referential integrity constraints (FKs)</a:t>
            </a:r>
          </a:p>
          <a:p>
            <a:pPr lvl="1"/>
            <a:r>
              <a:rPr lang="en-US" dirty="0"/>
              <a:t>Specify user-defined attributes constraints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SQL Standard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5029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•  SQL – Structured Query Language </a:t>
            </a:r>
          </a:p>
          <a:p>
            <a:pPr lvl="1"/>
            <a:r>
              <a:rPr lang="en-US" dirty="0" smtClean="0"/>
              <a:t>a ‘standard’ that specifies how</a:t>
            </a:r>
          </a:p>
          <a:p>
            <a:pPr lvl="1"/>
            <a:r>
              <a:rPr lang="en-US" dirty="0" smtClean="0"/>
              <a:t>a relational schema is created </a:t>
            </a:r>
          </a:p>
          <a:p>
            <a:pPr lvl="1"/>
            <a:r>
              <a:rPr lang="en-US" dirty="0" smtClean="0"/>
              <a:t>data is inserted / updated in the relations</a:t>
            </a:r>
          </a:p>
          <a:p>
            <a:pPr lvl="1"/>
            <a:r>
              <a:rPr lang="en-US" dirty="0" smtClean="0"/>
              <a:t>data is queried</a:t>
            </a:r>
          </a:p>
          <a:p>
            <a:pPr lvl="1"/>
            <a:r>
              <a:rPr lang="en-US" dirty="0" smtClean="0"/>
              <a:t>transactions are started and stopped</a:t>
            </a:r>
          </a:p>
          <a:p>
            <a:pPr lvl="1"/>
            <a:r>
              <a:rPr lang="en-US" dirty="0" smtClean="0"/>
              <a:t>programs access data in the relations</a:t>
            </a:r>
          </a:p>
          <a:p>
            <a:pPr marL="393192" lvl="1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 Every relational database management system (RDBMS) is required to support / implement the SQL standard.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Pronounced </a:t>
            </a:r>
            <a:r>
              <a:rPr lang="en-US" dirty="0" smtClean="0"/>
              <a:t>as “S-Q-L” or “Sequel.”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E5E6-695F-400D-8558-63FAE80A24E2}" type="slidenum">
              <a:rPr lang="en-US"/>
              <a:pPr/>
              <a:t>40</a:t>
            </a:fld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/>
              <a:t>BASIC SQL COMMANDS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CREATING A TABLE WITH COMPOSITE PK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19200" y="2057400"/>
            <a:ext cx="7620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Syntax:	</a:t>
            </a:r>
          </a:p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Create table &lt;Table Name&gt; </a:t>
            </a:r>
          </a:p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( &lt;Field1&gt;  &lt;Type&gt; &lt;(width)&gt; ,</a:t>
            </a:r>
          </a:p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  &lt;Field2&gt;  &lt;Type&gt; &lt;(width)&gt;,</a:t>
            </a:r>
          </a:p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    ..................................&lt;field-n&gt; &lt;type-n&gt; &lt;width-n&gt;, </a:t>
            </a:r>
          </a:p>
          <a:p>
            <a:pPr>
              <a:spcBef>
                <a:spcPct val="50000"/>
              </a:spcBef>
            </a:pPr>
            <a:r>
              <a:rPr lang="en-US" sz="1800">
                <a:cs typeface="Times New Roman" pitchFamily="18" charset="0"/>
              </a:rPr>
              <a:t>Constraint &lt;constraint-name&gt; Primary Key (Field1, Field2)) :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4427538"/>
            <a:ext cx="6858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sng" dirty="0">
                <a:cs typeface="Times New Roman" pitchFamily="18" charset="0"/>
              </a:rPr>
              <a:t>Example: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cs typeface="Times New Roman" pitchFamily="18" charset="0"/>
              </a:rPr>
              <a:t>Create table student_table3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(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  </a:t>
            </a:r>
            <a:r>
              <a:rPr lang="en-US" sz="1800" dirty="0" err="1" smtClean="0">
                <a:cs typeface="Times New Roman" pitchFamily="18" charset="0"/>
              </a:rPr>
              <a:t>Reg_no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int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>
                <a:cs typeface="Times New Roman" pitchFamily="18" charset="0"/>
              </a:rPr>
              <a:t>Name </a:t>
            </a:r>
            <a:r>
              <a:rPr lang="en-US" sz="1800" dirty="0" err="1" smtClean="0">
                <a:cs typeface="Times New Roman" pitchFamily="18" charset="0"/>
              </a:rPr>
              <a:t>varchar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>
                <a:cs typeface="Times New Roman" pitchFamily="18" charset="0"/>
              </a:rPr>
              <a:t>(25), Class 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>
                <a:cs typeface="Times New Roman" pitchFamily="18" charset="0"/>
              </a:rPr>
              <a:t>(5),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  Constraint  </a:t>
            </a:r>
            <a:r>
              <a:rPr lang="en-US" sz="1800" dirty="0" err="1">
                <a:cs typeface="Times New Roman" pitchFamily="18" charset="0"/>
              </a:rPr>
              <a:t>student_Reg_Class_pk</a:t>
            </a:r>
            <a:r>
              <a:rPr lang="en-US" sz="1800" dirty="0">
                <a:cs typeface="Times New Roman" pitchFamily="18" charset="0"/>
              </a:rPr>
              <a:t> primary key (</a:t>
            </a:r>
            <a:r>
              <a:rPr lang="en-US" sz="1800" dirty="0" err="1">
                <a:cs typeface="Times New Roman" pitchFamily="18" charset="0"/>
              </a:rPr>
              <a:t>Reg_no</a:t>
            </a:r>
            <a:r>
              <a:rPr lang="en-US" sz="1800" dirty="0">
                <a:cs typeface="Times New Roman" pitchFamily="18" charset="0"/>
              </a:rPr>
              <a:t>, Class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);</a:t>
            </a:r>
            <a:r>
              <a:rPr lang="en-US" sz="1800" dirty="0">
                <a:cs typeface="Times New Roman" pitchFamily="18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 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Integrity Constraints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769938"/>
            <a:ext cx="7848600" cy="792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</a:p>
        </p:txBody>
      </p:sp>
      <p:graphicFrame>
        <p:nvGraphicFramePr>
          <p:cNvPr id="430084" name="Object 4"/>
          <p:cNvGraphicFramePr>
            <a:graphicFrameLocks/>
          </p:cNvGraphicFramePr>
          <p:nvPr/>
        </p:nvGraphicFramePr>
        <p:xfrm>
          <a:off x="2752725" y="1606550"/>
          <a:ext cx="44497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4" name="Document" r:id="rId3" imgW="6309113" imgH="1279871" progId="Word.Document.8">
                  <p:embed/>
                </p:oleObj>
              </mc:Choice>
              <mc:Fallback>
                <p:oleObj name="Document" r:id="rId3" imgW="6309113" imgH="1279871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606550"/>
                        <a:ext cx="444976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390650" y="170497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e.g.:</a:t>
            </a:r>
          </a:p>
        </p:txBody>
      </p:sp>
      <p:graphicFrame>
        <p:nvGraphicFramePr>
          <p:cNvPr id="430086" name="Object 6"/>
          <p:cNvGraphicFramePr>
            <a:graphicFrameLocks/>
          </p:cNvGraphicFramePr>
          <p:nvPr/>
        </p:nvGraphicFramePr>
        <p:xfrm>
          <a:off x="3006725" y="2478088"/>
          <a:ext cx="21844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5" name="Document" r:id="rId5" imgW="3101216" imgH="2064662" progId="Word.Document.8">
                  <p:embed/>
                </p:oleObj>
              </mc:Choice>
              <mc:Fallback>
                <p:oleObj name="Document" r:id="rId5" imgW="3101216" imgH="2064662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478088"/>
                        <a:ext cx="218440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609600" y="4737100"/>
            <a:ext cx="46815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3 </a:t>
            </a:r>
            <a:r>
              <a:rPr lang="en-US" dirty="0"/>
              <a:t>kinds of IC’s:</a:t>
            </a:r>
          </a:p>
          <a:p>
            <a:endParaRPr lang="en-US" dirty="0"/>
          </a:p>
          <a:p>
            <a:r>
              <a:rPr lang="en-US" dirty="0"/>
              <a:t>1. Key Constraints</a:t>
            </a:r>
          </a:p>
          <a:p>
            <a:r>
              <a:rPr lang="en-US" dirty="0"/>
              <a:t>2. Attribute Constraints</a:t>
            </a:r>
          </a:p>
          <a:p>
            <a:r>
              <a:rPr lang="en-US" dirty="0"/>
              <a:t>3. Referential Integrity Constraints</a:t>
            </a:r>
          </a:p>
          <a:p>
            <a:endParaRPr lang="en-US" dirty="0"/>
          </a:p>
        </p:txBody>
      </p:sp>
      <p:graphicFrame>
        <p:nvGraphicFramePr>
          <p:cNvPr id="430088" name="Object 8"/>
          <p:cNvGraphicFramePr>
            <a:graphicFrameLocks/>
          </p:cNvGraphicFramePr>
          <p:nvPr/>
        </p:nvGraphicFramePr>
        <p:xfrm>
          <a:off x="6269038" y="2662238"/>
          <a:ext cx="21431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6" name="Document" r:id="rId7" imgW="3101216" imgH="2064662" progId="Word.Document.8">
                  <p:embed/>
                </p:oleObj>
              </mc:Choice>
              <mc:Fallback>
                <p:oleObj name="Document" r:id="rId7" imgW="3101216" imgH="2064662" progId="Word.Documen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2662238"/>
                        <a:ext cx="21431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1333500" y="24765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e.g.:</a:t>
            </a:r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5537200" y="4244975"/>
            <a:ext cx="2554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entry for Kenmore...</a:t>
            </a:r>
          </a:p>
          <a:p>
            <a:r>
              <a:rPr lang="en-US"/>
              <a:t>???</a:t>
            </a:r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5761038" y="3281363"/>
            <a:ext cx="487362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/>
              <a:t>IC’s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47800"/>
            <a:ext cx="7950200" cy="53133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What are they?</a:t>
            </a:r>
          </a:p>
          <a:p>
            <a:pPr>
              <a:lnSpc>
                <a:spcPct val="90000"/>
              </a:lnSpc>
            </a:pPr>
            <a:r>
              <a:rPr lang="en-US" dirty="0"/>
              <a:t>predicates on the database </a:t>
            </a:r>
          </a:p>
          <a:p>
            <a:pPr>
              <a:lnSpc>
                <a:spcPct val="90000"/>
              </a:lnSpc>
            </a:pPr>
            <a:r>
              <a:rPr lang="en-US" dirty="0"/>
              <a:t>must always be true (:, checked whenever db gets updated)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There are the following </a:t>
            </a:r>
            <a:r>
              <a:rPr lang="en-US" dirty="0" smtClean="0"/>
              <a:t>3 </a:t>
            </a:r>
            <a:r>
              <a:rPr lang="en-US" dirty="0"/>
              <a:t>types of IC’s: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Key constraints (1 table)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e.g., 2 accts can’t share the same </a:t>
            </a:r>
            <a:r>
              <a:rPr lang="en-US" dirty="0" err="1"/>
              <a:t>acct_no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Attribute constraints (1 table)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e.g., 2 accts must have nonnegative balance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Referential Integrity constraints ( 2 tables)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E.g. </a:t>
            </a:r>
            <a:r>
              <a:rPr lang="en-US" dirty="0" err="1"/>
              <a:t>bnames</a:t>
            </a:r>
            <a:r>
              <a:rPr lang="en-US" dirty="0"/>
              <a:t> associated w/ loans must be names of real branches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Key Constraints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606425"/>
            <a:ext cx="7848600" cy="600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Idea: specifies that a relation is a set, not a bag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98500" y="1085850"/>
            <a:ext cx="8120063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/>
              <a:t>SQL examples: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        1.   Primary Key:</a:t>
            </a:r>
          </a:p>
          <a:p>
            <a:pPr marL="457200" indent="-457200"/>
            <a:r>
              <a:rPr lang="en-US"/>
              <a:t>                                CREATE TABLE branch( </a:t>
            </a:r>
          </a:p>
          <a:p>
            <a:pPr marL="457200" indent="-457200"/>
            <a:r>
              <a:rPr lang="en-US"/>
              <a:t>                                             bname  CHAR(15)  PRIMARY KEY,</a:t>
            </a:r>
          </a:p>
          <a:p>
            <a:pPr marL="457200" indent="-457200"/>
            <a:r>
              <a:rPr lang="en-US"/>
              <a:t>                                             bcity      CHAR(20),</a:t>
            </a:r>
          </a:p>
          <a:p>
            <a:pPr marL="457200" indent="-457200"/>
            <a:r>
              <a:rPr lang="en-US"/>
              <a:t>                                             assets    INT);</a:t>
            </a:r>
          </a:p>
          <a:p>
            <a:pPr marL="457200" indent="-457200"/>
            <a:r>
              <a:rPr lang="en-US"/>
              <a:t>                or</a:t>
            </a:r>
          </a:p>
          <a:p>
            <a:pPr marL="457200" indent="-457200"/>
            <a:r>
              <a:rPr lang="en-US"/>
              <a:t>			   CREATE TABLE depositor(</a:t>
            </a:r>
          </a:p>
          <a:p>
            <a:pPr marL="457200" indent="-457200"/>
            <a:r>
              <a:rPr lang="en-US"/>
              <a:t>                                              cname   CHAR(15),</a:t>
            </a:r>
          </a:p>
          <a:p>
            <a:pPr marL="457200" indent="-457200"/>
            <a:r>
              <a:rPr lang="en-US"/>
              <a:t>                                              acct_no  CHAR(5),</a:t>
            </a:r>
          </a:p>
          <a:p>
            <a:pPr marL="457200" indent="-457200"/>
            <a:r>
              <a:rPr lang="en-US"/>
              <a:t>                                               PRIMARY KEY(cname, acct_no));</a:t>
            </a:r>
          </a:p>
          <a:p>
            <a:pPr marL="457200" indent="-457200"/>
            <a:r>
              <a:rPr lang="en-US"/>
              <a:t>        2. Candidate Keys:</a:t>
            </a:r>
          </a:p>
          <a:p>
            <a:pPr marL="457200" indent="-457200"/>
            <a:r>
              <a:rPr lang="en-US"/>
              <a:t>                                CREATE TABLE customer (</a:t>
            </a:r>
          </a:p>
          <a:p>
            <a:pPr marL="457200" indent="-457200"/>
            <a:r>
              <a:rPr lang="en-US"/>
              <a:t>                                                 ssn     CHAR(9)    PRIMARY KEY,</a:t>
            </a:r>
          </a:p>
          <a:p>
            <a:pPr marL="457200" indent="-457200"/>
            <a:r>
              <a:rPr lang="en-US"/>
              <a:t>                                                 cname  CHAR(15),</a:t>
            </a:r>
          </a:p>
          <a:p>
            <a:pPr marL="457200" indent="-457200"/>
            <a:r>
              <a:rPr lang="en-US"/>
              <a:t>                                                 address CHAR(30),</a:t>
            </a:r>
          </a:p>
          <a:p>
            <a:pPr marL="457200" indent="-457200"/>
            <a:r>
              <a:rPr lang="en-US"/>
              <a:t>                                                 city          CHAR(10),</a:t>
            </a:r>
          </a:p>
          <a:p>
            <a:pPr marL="457200" indent="-457200"/>
            <a:r>
              <a:rPr lang="en-US"/>
              <a:t>                                                  UNIQUE (cname, address, city);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Key Constraints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823913"/>
            <a:ext cx="7848600" cy="1076325"/>
          </a:xfrm>
        </p:spPr>
        <p:txBody>
          <a:bodyPr/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/>
              <a:t>Effect of SQL Key declarations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/>
              <a:t>                    PRIMARY  (A1, A2, .., An) or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/>
              <a:t>                    UNIQUE (A1, A2, ..., An)</a:t>
            </a: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781050" y="2111375"/>
            <a:ext cx="7440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Insertions:  check if any tuple has same values for A1, A2, .., An as any </a:t>
            </a:r>
          </a:p>
          <a:p>
            <a:r>
              <a:rPr lang="en-US"/>
              <a:t>                   inserted tuple. If found,    </a:t>
            </a:r>
            <a:r>
              <a:rPr lang="en-US" b="1"/>
              <a:t>reject insertion</a:t>
            </a:r>
          </a:p>
          <a:p>
            <a:r>
              <a:rPr lang="en-US"/>
              <a:t>Updates to any of A1, A2, ..., An:   treat as insertion of entire tuple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690563" y="3463925"/>
            <a:ext cx="76739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/>
              <a:t>Primary vs Unique (candidate)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1 primary key per table, several unique keys allowed.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Only primary key can be referenced by “foreign key” (ref integrity)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DBMS may treat primary key differently </a:t>
            </a:r>
          </a:p>
          <a:p>
            <a:pPr marL="914400" lvl="1" indent="-457200"/>
            <a:r>
              <a:rPr lang="en-US"/>
              <a:t>                           (e.g.: implicitly create an index on PK)</a:t>
            </a:r>
          </a:p>
          <a:p>
            <a:pPr marL="914400" lvl="1" indent="-457200"/>
            <a:r>
              <a:rPr lang="en-US"/>
              <a:t>4. NULL values permitted in UNIQUE keys but not in PRIMARY KEY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8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Attribute Constraints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44500"/>
            <a:ext cx="7848600" cy="17573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Idea:</a:t>
            </a:r>
          </a:p>
          <a:p>
            <a:pPr lvl="1"/>
            <a:r>
              <a:rPr lang="en-US"/>
              <a:t>Attach constraints to values of attributes</a:t>
            </a:r>
          </a:p>
          <a:p>
            <a:pPr lvl="1"/>
            <a:r>
              <a:rPr lang="en-US"/>
              <a:t>Enhances types system (e.g.: &gt;= 0 rather than integer)</a:t>
            </a:r>
          </a:p>
          <a:p>
            <a:pPr>
              <a:buFont typeface="Wingdings" pitchFamily="2" charset="2"/>
              <a:buNone/>
            </a:pPr>
            <a:r>
              <a:rPr lang="en-US"/>
              <a:t>In SQL: 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1614488" y="2120900"/>
            <a:ext cx="70389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1. NOT NULL </a:t>
            </a:r>
          </a:p>
          <a:p>
            <a:r>
              <a:rPr lang="en-US"/>
              <a:t>            e.g.:   CREATE TABLE branch(</a:t>
            </a:r>
          </a:p>
          <a:p>
            <a:r>
              <a:rPr lang="en-US"/>
              <a:t>                               bname   CHAR(15)  NOT NULL,</a:t>
            </a:r>
          </a:p>
          <a:p>
            <a:r>
              <a:rPr lang="en-US"/>
              <a:t>                               ....</a:t>
            </a:r>
          </a:p>
          <a:p>
            <a:r>
              <a:rPr lang="en-US"/>
              <a:t>                               )</a:t>
            </a:r>
          </a:p>
          <a:p>
            <a:r>
              <a:rPr lang="en-US"/>
              <a:t>Note: declaring bname as primary key also prevents null values</a:t>
            </a:r>
          </a:p>
          <a:p>
            <a:endParaRPr lang="en-US"/>
          </a:p>
          <a:p>
            <a:r>
              <a:rPr lang="en-US"/>
              <a:t>2. CHECK </a:t>
            </a:r>
          </a:p>
          <a:p>
            <a:r>
              <a:rPr lang="en-US"/>
              <a:t>         e.g.:   CREATE TABLE depositor(</a:t>
            </a:r>
          </a:p>
          <a:p>
            <a:r>
              <a:rPr lang="en-US"/>
              <a:t>                                   ....</a:t>
            </a:r>
          </a:p>
          <a:p>
            <a:r>
              <a:rPr lang="en-US"/>
              <a:t>                                   balance int NOT NULL,</a:t>
            </a:r>
          </a:p>
          <a:p>
            <a:r>
              <a:rPr lang="en-US"/>
              <a:t>                                   CHECK(  balance &gt;= 0),</a:t>
            </a:r>
          </a:p>
          <a:p>
            <a:r>
              <a:rPr lang="en-US"/>
              <a:t>                                    ....</a:t>
            </a:r>
          </a:p>
          <a:p>
            <a:r>
              <a:rPr lang="en-US"/>
              <a:t>                                    )</a:t>
            </a:r>
          </a:p>
          <a:p>
            <a:endParaRPr lang="en-US"/>
          </a:p>
          <a:p>
            <a:r>
              <a:rPr lang="en-US"/>
              <a:t>affect insertions, update in affected columns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CHECK </a:t>
            </a:r>
            <a:r>
              <a:rPr lang="en-US" sz="1800" dirty="0" err="1"/>
              <a:t>cond</a:t>
            </a:r>
            <a:r>
              <a:rPr lang="en-US" sz="1800" dirty="0"/>
              <a:t> where </a:t>
            </a:r>
            <a:r>
              <a:rPr lang="en-US" sz="1800" dirty="0" err="1"/>
              <a:t>cond</a:t>
            </a:r>
            <a:r>
              <a:rPr lang="en-US" sz="1800" dirty="0"/>
              <a:t> is: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Boolean expression evaluated using the values in the row being inserted or updated, and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Multiple </a:t>
            </a:r>
            <a:r>
              <a:rPr lang="en-US" sz="1800" dirty="0"/>
              <a:t>CHECK constraints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No limit on the number of CHECK constraints you can define on a column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CREATE TABLE </a:t>
            </a:r>
            <a:r>
              <a:rPr kumimoji="0" lang="en-US" sz="1800" dirty="0" err="1"/>
              <a:t>credit_card</a:t>
            </a:r>
            <a:r>
              <a:rPr kumimoji="0" lang="en-US" sz="1800" dirty="0"/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....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balance </a:t>
            </a:r>
            <a:r>
              <a:rPr kumimoji="0" lang="en-US" sz="1800" dirty="0" err="1"/>
              <a:t>int</a:t>
            </a:r>
            <a:r>
              <a:rPr kumimoji="0" lang="en-US" sz="1800" dirty="0"/>
              <a:t> NOT NULL,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CHECK(  balance &gt;= 0),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CHECK (balance &lt; limit),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....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en-US" sz="1800" dirty="0"/>
              <a:t>                                   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646113"/>
            <a:ext cx="7848600" cy="94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Idea:    prevent “dangling tuples” (e.g.: a loan with a bname of ‘Kenmore’ when no Kenmore tuple  is not in branch table)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1138238" y="1920875"/>
            <a:ext cx="1919287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>
            <a:off x="2479675" y="1900238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>
            <a:off x="2468563" y="2195513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2479675" y="246380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2489200" y="273050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7" name="Line 9"/>
          <p:cNvSpPr>
            <a:spLocks noChangeShapeType="1"/>
          </p:cNvSpPr>
          <p:nvPr/>
        </p:nvSpPr>
        <p:spPr bwMode="auto">
          <a:xfrm>
            <a:off x="2489200" y="297815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1157288" y="1982788"/>
            <a:ext cx="12779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Referencing</a:t>
            </a:r>
          </a:p>
          <a:p>
            <a:r>
              <a:rPr lang="en-US" sz="1600"/>
              <a:t>Relation</a:t>
            </a:r>
          </a:p>
          <a:p>
            <a:r>
              <a:rPr lang="en-US" sz="1600"/>
              <a:t>(e.g. loan)</a:t>
            </a:r>
          </a:p>
        </p:txBody>
      </p:sp>
      <p:sp>
        <p:nvSpPr>
          <p:cNvPr id="437259" name="Rectangle 11"/>
          <p:cNvSpPr>
            <a:spLocks noChangeArrowheads="1"/>
          </p:cNvSpPr>
          <p:nvPr/>
        </p:nvSpPr>
        <p:spPr bwMode="auto">
          <a:xfrm>
            <a:off x="4862513" y="2033588"/>
            <a:ext cx="1919287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>
            <a:off x="5441950" y="201295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>
            <a:off x="4849813" y="23082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2" name="Line 14"/>
          <p:cNvSpPr>
            <a:spLocks noChangeShapeType="1"/>
          </p:cNvSpPr>
          <p:nvPr/>
        </p:nvSpPr>
        <p:spPr bwMode="auto">
          <a:xfrm>
            <a:off x="4860925" y="257651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3" name="Line 15"/>
          <p:cNvSpPr>
            <a:spLocks noChangeShapeType="1"/>
          </p:cNvSpPr>
          <p:nvPr/>
        </p:nvSpPr>
        <p:spPr bwMode="auto">
          <a:xfrm>
            <a:off x="4870450" y="284321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4870450" y="309086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5" name="Text Box 17"/>
          <p:cNvSpPr txBox="1">
            <a:spLocks noChangeArrowheads="1"/>
          </p:cNvSpPr>
          <p:nvPr/>
        </p:nvSpPr>
        <p:spPr bwMode="auto">
          <a:xfrm>
            <a:off x="5489575" y="2146300"/>
            <a:ext cx="13382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Referenced</a:t>
            </a:r>
          </a:p>
          <a:p>
            <a:r>
              <a:rPr lang="en-US" sz="1600"/>
              <a:t>Relation</a:t>
            </a:r>
          </a:p>
          <a:p>
            <a:r>
              <a:rPr lang="en-US" sz="1600"/>
              <a:t>(e.g. branch)</a:t>
            </a:r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2794000" y="2022475"/>
            <a:ext cx="204152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7" name="Line 19"/>
          <p:cNvSpPr>
            <a:spLocks noChangeShapeType="1"/>
          </p:cNvSpPr>
          <p:nvPr/>
        </p:nvSpPr>
        <p:spPr bwMode="auto">
          <a:xfrm flipV="1">
            <a:off x="2814638" y="2214563"/>
            <a:ext cx="19907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8" name="Line 20"/>
          <p:cNvSpPr>
            <a:spLocks noChangeShapeType="1"/>
          </p:cNvSpPr>
          <p:nvPr/>
        </p:nvSpPr>
        <p:spPr bwMode="auto">
          <a:xfrm>
            <a:off x="2824163" y="2651125"/>
            <a:ext cx="20018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2733675" y="2865438"/>
            <a:ext cx="21129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133600" y="3421063"/>
            <a:ext cx="1449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“foreign key”</a:t>
            </a:r>
          </a:p>
          <a:p>
            <a:r>
              <a:rPr lang="en-US"/>
              <a:t>   bname</a:t>
            </a:r>
          </a:p>
        </p:txBody>
      </p:sp>
      <p:sp>
        <p:nvSpPr>
          <p:cNvPr id="437271" name="Text Box 23"/>
          <p:cNvSpPr txBox="1">
            <a:spLocks noChangeArrowheads="1"/>
          </p:cNvSpPr>
          <p:nvPr/>
        </p:nvSpPr>
        <p:spPr bwMode="auto">
          <a:xfrm>
            <a:off x="4491038" y="3624263"/>
            <a:ext cx="1355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primary key</a:t>
            </a:r>
          </a:p>
          <a:p>
            <a:r>
              <a:rPr lang="en-US"/>
              <a:t>   bname</a:t>
            </a:r>
          </a:p>
        </p:txBody>
      </p:sp>
      <p:sp>
        <p:nvSpPr>
          <p:cNvPr id="437272" name="Line 24"/>
          <p:cNvSpPr>
            <a:spLocks noChangeShapeType="1"/>
          </p:cNvSpPr>
          <p:nvPr/>
        </p:nvSpPr>
        <p:spPr bwMode="auto">
          <a:xfrm flipV="1">
            <a:off x="2701925" y="3362325"/>
            <a:ext cx="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73" name="Line 25"/>
          <p:cNvSpPr>
            <a:spLocks noChangeShapeType="1"/>
          </p:cNvSpPr>
          <p:nvPr/>
        </p:nvSpPr>
        <p:spPr bwMode="auto">
          <a:xfrm flipH="1" flipV="1">
            <a:off x="5140325" y="3495675"/>
            <a:ext cx="20638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7274" name="Text Box 26"/>
          <p:cNvSpPr txBox="1">
            <a:spLocks noChangeArrowheads="1"/>
          </p:cNvSpPr>
          <p:nvPr/>
        </p:nvSpPr>
        <p:spPr bwMode="auto">
          <a:xfrm>
            <a:off x="1095375" y="4540250"/>
            <a:ext cx="73199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Ref Integrity:   </a:t>
            </a:r>
          </a:p>
          <a:p>
            <a:r>
              <a:rPr lang="en-US"/>
              <a:t>           ensure that:</a:t>
            </a:r>
          </a:p>
          <a:p>
            <a:r>
              <a:rPr lang="en-US"/>
              <a:t>                       foreign key value   </a:t>
            </a:r>
            <a:r>
              <a:rPr lang="en-US">
                <a:sym typeface="Wingdings" pitchFamily="2" charset="2"/>
              </a:rPr>
              <a:t>    primary key value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(note: need not to ensure ,  i.e., not all branches have to have loans)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1108075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2449513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2438400" y="115887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2449513" y="142716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>
            <a:off x="2459038" y="169386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>
            <a:off x="2459038" y="1941513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1127125" y="946150"/>
            <a:ext cx="1277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Referencing</a:t>
            </a:r>
          </a:p>
          <a:p>
            <a:r>
              <a:rPr lang="en-US" sz="1600"/>
              <a:t>Relation</a:t>
            </a:r>
          </a:p>
          <a:p>
            <a:r>
              <a:rPr lang="en-US" sz="1600"/>
              <a:t>(e.g. loan)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4832350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5411788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4819650" y="1271588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4830763" y="1539875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7" name="Line 15"/>
          <p:cNvSpPr>
            <a:spLocks noChangeShapeType="1"/>
          </p:cNvSpPr>
          <p:nvPr/>
        </p:nvSpPr>
        <p:spPr bwMode="auto">
          <a:xfrm>
            <a:off x="4840288" y="1806575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8" name="Line 16"/>
          <p:cNvSpPr>
            <a:spLocks noChangeShapeType="1"/>
          </p:cNvSpPr>
          <p:nvPr/>
        </p:nvSpPr>
        <p:spPr bwMode="auto">
          <a:xfrm>
            <a:off x="4840288" y="2054225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9" name="Text Box 17"/>
          <p:cNvSpPr txBox="1">
            <a:spLocks noChangeArrowheads="1"/>
          </p:cNvSpPr>
          <p:nvPr/>
        </p:nvSpPr>
        <p:spPr bwMode="auto">
          <a:xfrm>
            <a:off x="5459413" y="1109663"/>
            <a:ext cx="13382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Referenced</a:t>
            </a:r>
          </a:p>
          <a:p>
            <a:r>
              <a:rPr lang="en-US" sz="1600"/>
              <a:t>Relation</a:t>
            </a:r>
          </a:p>
          <a:p>
            <a:r>
              <a:rPr lang="en-US" sz="1600"/>
              <a:t>(e.g. branch)</a:t>
            </a:r>
          </a:p>
        </p:txBody>
      </p:sp>
      <p:sp>
        <p:nvSpPr>
          <p:cNvPr id="438290" name="Line 18"/>
          <p:cNvSpPr>
            <a:spLocks noChangeShapeType="1"/>
          </p:cNvSpPr>
          <p:nvPr/>
        </p:nvSpPr>
        <p:spPr bwMode="auto">
          <a:xfrm>
            <a:off x="2763838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>
            <a:off x="2794000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98" name="Text Box 26"/>
          <p:cNvSpPr txBox="1">
            <a:spLocks noChangeArrowheads="1"/>
          </p:cNvSpPr>
          <p:nvPr/>
        </p:nvSpPr>
        <p:spPr bwMode="auto">
          <a:xfrm>
            <a:off x="2397125" y="590550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bname</a:t>
            </a:r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4743450" y="661988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bname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457450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505075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4956175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730250" y="2649538"/>
            <a:ext cx="64928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SQL:</a:t>
            </a:r>
          </a:p>
          <a:p>
            <a:r>
              <a:rPr lang="en-US"/>
              <a:t>            CREATE TABLE  branch( </a:t>
            </a:r>
          </a:p>
          <a:p>
            <a:r>
              <a:rPr lang="en-US"/>
              <a:t>                     bname   CHAR(15)   PRIMARY KEY</a:t>
            </a:r>
          </a:p>
          <a:p>
            <a:r>
              <a:rPr lang="en-US"/>
              <a:t>                     ....)</a:t>
            </a:r>
          </a:p>
          <a:p>
            <a:endParaRPr lang="en-US"/>
          </a:p>
          <a:p>
            <a:r>
              <a:rPr lang="en-US"/>
              <a:t>             CREATE TABLE loan (</a:t>
            </a:r>
          </a:p>
          <a:p>
            <a:r>
              <a:rPr lang="en-US"/>
              <a:t>                       .........</a:t>
            </a:r>
          </a:p>
          <a:p>
            <a:r>
              <a:rPr lang="en-US"/>
              <a:t>                       FOREIGN KEY bname REFERENCES branch);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882650" y="5057775"/>
            <a:ext cx="490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Affects:</a:t>
            </a:r>
          </a:p>
          <a:p>
            <a:r>
              <a:rPr lang="en-US"/>
              <a:t>    1) Insertions, updates of referencing relation</a:t>
            </a:r>
          </a:p>
          <a:p>
            <a:r>
              <a:rPr lang="en-US"/>
              <a:t>    2) Deletions, updates of referenced relation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7477125" y="1041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parent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352425" y="1574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child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108075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>
            <a:off x="2449513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832350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5411788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2763838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2794000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2579688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39317" name="Text Box 21"/>
          <p:cNvSpPr txBox="1">
            <a:spLocks noChangeArrowheads="1"/>
          </p:cNvSpPr>
          <p:nvPr/>
        </p:nvSpPr>
        <p:spPr bwMode="auto">
          <a:xfrm>
            <a:off x="4976813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2457450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2505075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956175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095375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>
            <a:off x="1104900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3" name="Line 27"/>
          <p:cNvSpPr>
            <a:spLocks noChangeShapeType="1"/>
          </p:cNvSpPr>
          <p:nvPr/>
        </p:nvSpPr>
        <p:spPr bwMode="auto">
          <a:xfrm flipH="1">
            <a:off x="1095375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 flipH="1">
            <a:off x="1095375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5" name="Line 29"/>
          <p:cNvSpPr>
            <a:spLocks noChangeShapeType="1"/>
          </p:cNvSpPr>
          <p:nvPr/>
        </p:nvSpPr>
        <p:spPr bwMode="auto">
          <a:xfrm flipH="1">
            <a:off x="1095375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6" name="Line 30"/>
          <p:cNvSpPr>
            <a:spLocks noChangeShapeType="1"/>
          </p:cNvSpPr>
          <p:nvPr/>
        </p:nvSpPr>
        <p:spPr bwMode="auto">
          <a:xfrm flipH="1">
            <a:off x="1104900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7" name="Line 31"/>
          <p:cNvSpPr>
            <a:spLocks noChangeShapeType="1"/>
          </p:cNvSpPr>
          <p:nvPr/>
        </p:nvSpPr>
        <p:spPr bwMode="auto">
          <a:xfrm flipH="1">
            <a:off x="4814888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8" name="Line 32"/>
          <p:cNvSpPr>
            <a:spLocks noChangeShapeType="1"/>
          </p:cNvSpPr>
          <p:nvPr/>
        </p:nvSpPr>
        <p:spPr bwMode="auto">
          <a:xfrm flipH="1">
            <a:off x="4843463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9" name="Line 33"/>
          <p:cNvSpPr>
            <a:spLocks noChangeShapeType="1"/>
          </p:cNvSpPr>
          <p:nvPr/>
        </p:nvSpPr>
        <p:spPr bwMode="auto">
          <a:xfrm flipH="1">
            <a:off x="4843463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0" name="Line 34"/>
          <p:cNvSpPr>
            <a:spLocks noChangeShapeType="1"/>
          </p:cNvSpPr>
          <p:nvPr/>
        </p:nvSpPr>
        <p:spPr bwMode="auto">
          <a:xfrm flipH="1">
            <a:off x="4843463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1" name="Line 35"/>
          <p:cNvSpPr>
            <a:spLocks noChangeShapeType="1"/>
          </p:cNvSpPr>
          <p:nvPr/>
        </p:nvSpPr>
        <p:spPr bwMode="auto">
          <a:xfrm flipH="1">
            <a:off x="4824413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676400" y="23653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5403850" y="24558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39334" name="Text Box 38"/>
          <p:cNvSpPr txBox="1">
            <a:spLocks noChangeArrowheads="1"/>
          </p:cNvSpPr>
          <p:nvPr/>
        </p:nvSpPr>
        <p:spPr bwMode="auto">
          <a:xfrm>
            <a:off x="6788150" y="2009775"/>
            <a:ext cx="2212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when</a:t>
            </a:r>
          </a:p>
          <a:p>
            <a:r>
              <a:rPr lang="en-US"/>
              <a:t>we try to delete</a:t>
            </a:r>
          </a:p>
          <a:p>
            <a:r>
              <a:rPr lang="en-US"/>
              <a:t>this tuple?</a:t>
            </a:r>
          </a:p>
        </p:txBody>
      </p:sp>
      <p:sp>
        <p:nvSpPr>
          <p:cNvPr id="439335" name="Line 39"/>
          <p:cNvSpPr>
            <a:spLocks noChangeShapeType="1"/>
          </p:cNvSpPr>
          <p:nvPr/>
        </p:nvSpPr>
        <p:spPr bwMode="auto">
          <a:xfrm flipH="1" flipV="1">
            <a:off x="6797675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762000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i</a:t>
            </a:r>
          </a:p>
        </p:txBody>
      </p: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801688" y="1400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</a:p>
        </p:txBody>
      </p:sp>
      <p:sp>
        <p:nvSpPr>
          <p:cNvPr id="439338" name="Text Box 42"/>
          <p:cNvSpPr txBox="1">
            <a:spLocks noChangeArrowheads="1"/>
          </p:cNvSpPr>
          <p:nvPr/>
        </p:nvSpPr>
        <p:spPr bwMode="auto">
          <a:xfrm>
            <a:off x="801688" y="3644900"/>
            <a:ext cx="6472237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:   </a:t>
            </a:r>
            <a:r>
              <a:rPr lang="en-US" dirty="0" smtClean="0"/>
              <a:t>SQL </a:t>
            </a:r>
            <a:r>
              <a:rPr lang="en-US" dirty="0"/>
              <a:t>allows the following  possibilities</a:t>
            </a:r>
          </a:p>
          <a:p>
            <a:pPr lvl="2">
              <a:buFontTx/>
              <a:buChar char="•"/>
            </a:pPr>
            <a:r>
              <a:rPr lang="en-US" dirty="0"/>
              <a:t>  No action</a:t>
            </a:r>
          </a:p>
          <a:p>
            <a:pPr lvl="2">
              <a:buFontTx/>
              <a:buChar char="•"/>
            </a:pPr>
            <a:r>
              <a:rPr lang="en-US" dirty="0"/>
              <a:t>  RESTRICT:  reject  deletion/ update </a:t>
            </a:r>
          </a:p>
          <a:p>
            <a:pPr lvl="2">
              <a:buFontTx/>
              <a:buChar char="•"/>
            </a:pPr>
            <a:r>
              <a:rPr lang="en-US" dirty="0"/>
              <a:t>  SET TO NULL:  set 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[c],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[c]  = NULL </a:t>
            </a:r>
          </a:p>
          <a:p>
            <a:pPr lvl="2">
              <a:buFontTx/>
              <a:buChar char="•"/>
            </a:pPr>
            <a:r>
              <a:rPr lang="en-US" dirty="0"/>
              <a:t>  SET TO DEFAULT:  set </a:t>
            </a:r>
            <a:r>
              <a:rPr lang="en-US" dirty="0" err="1"/>
              <a:t>ti</a:t>
            </a:r>
            <a:r>
              <a:rPr lang="en-US" dirty="0"/>
              <a:t> [c], </a:t>
            </a:r>
            <a:r>
              <a:rPr lang="en-US" dirty="0" err="1"/>
              <a:t>tj</a:t>
            </a:r>
            <a:r>
              <a:rPr lang="en-US" dirty="0"/>
              <a:t>[c]  =  </a:t>
            </a:r>
            <a:r>
              <a:rPr lang="en-US" dirty="0" err="1"/>
              <a:t>default_val</a:t>
            </a:r>
            <a:endParaRPr lang="en-US" dirty="0"/>
          </a:p>
          <a:p>
            <a:pPr lvl="2">
              <a:buFontTx/>
              <a:buChar char="•"/>
            </a:pPr>
            <a:r>
              <a:rPr lang="en-US" dirty="0"/>
              <a:t>  CASCADE: propagate deletion/update </a:t>
            </a:r>
          </a:p>
          <a:p>
            <a:r>
              <a:rPr lang="en-US" dirty="0"/>
              <a:t>                              DELETE:    delete 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tj</a:t>
            </a:r>
            <a:endParaRPr lang="en-US" dirty="0"/>
          </a:p>
          <a:p>
            <a:r>
              <a:rPr lang="en-US" dirty="0"/>
              <a:t>                              UPDATE:    set </a:t>
            </a:r>
            <a:r>
              <a:rPr lang="en-US" dirty="0" err="1"/>
              <a:t>ti</a:t>
            </a:r>
            <a:r>
              <a:rPr lang="en-US" dirty="0"/>
              <a:t>[c], </a:t>
            </a:r>
            <a:r>
              <a:rPr lang="en-US" dirty="0" err="1"/>
              <a:t>tj</a:t>
            </a:r>
            <a:r>
              <a:rPr lang="en-US" dirty="0"/>
              <a:t>[c] to updated values </a:t>
            </a:r>
          </a:p>
          <a:p>
            <a:endParaRPr lang="en-US" dirty="0"/>
          </a:p>
        </p:txBody>
      </p:sp>
      <p:sp>
        <p:nvSpPr>
          <p:cNvPr id="439339" name="Text Box 43"/>
          <p:cNvSpPr txBox="1">
            <a:spLocks noChangeArrowheads="1"/>
          </p:cNvSpPr>
          <p:nvPr/>
        </p:nvSpPr>
        <p:spPr bwMode="auto">
          <a:xfrm>
            <a:off x="7223125" y="9779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parent</a:t>
            </a:r>
          </a:p>
        </p:txBody>
      </p:sp>
      <p:sp>
        <p:nvSpPr>
          <p:cNvPr id="439340" name="Text Box 44"/>
          <p:cNvSpPr txBox="1">
            <a:spLocks noChangeArrowheads="1"/>
          </p:cNvSpPr>
          <p:nvPr/>
        </p:nvSpPr>
        <p:spPr bwMode="auto">
          <a:xfrm>
            <a:off x="60325" y="16891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child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4" grpId="0"/>
      <p:bldP spid="439335" grpId="0" animBg="1"/>
      <p:bldP spid="4393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Continued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Based</a:t>
            </a:r>
            <a:r>
              <a:rPr lang="en-US"/>
              <a:t> on relational algebra, but not entirely identical.</a:t>
            </a:r>
          </a:p>
          <a:p>
            <a:pPr lvl="1">
              <a:lnSpc>
                <a:spcPct val="90000"/>
              </a:lnSpc>
            </a:pPr>
            <a:r>
              <a:rPr lang="en-US"/>
              <a:t>Relations </a:t>
            </a:r>
            <a:r>
              <a:rPr lang="en-US">
                <a:sym typeface="Symbol" pitchFamily="18" charset="2"/>
              </a:rPr>
              <a:t> Tables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Tuples  Rows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Attributes  Columns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Unlike a relation, a table is </a:t>
            </a:r>
            <a:r>
              <a:rPr lang="en-US" i="1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a set.  Duplicates are not automatically removed.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This is for practical reasons.  Duplicate eliminations are inefficient in implementation.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Like a relation, the order of rows in a table is irrelevant.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1850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>
            <a:off x="2173288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556125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5135563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487613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2517775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2303463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4700588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2181225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2228850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4679950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 flipH="1">
            <a:off x="819150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 flipH="1">
            <a:off x="828675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 flipH="1">
            <a:off x="819150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 flipH="1">
            <a:off x="819150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9" name="Line 19"/>
          <p:cNvSpPr>
            <a:spLocks noChangeShapeType="1"/>
          </p:cNvSpPr>
          <p:nvPr/>
        </p:nvSpPr>
        <p:spPr bwMode="auto">
          <a:xfrm flipH="1">
            <a:off x="819150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 flipH="1">
            <a:off x="828675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1" name="Line 21"/>
          <p:cNvSpPr>
            <a:spLocks noChangeShapeType="1"/>
          </p:cNvSpPr>
          <p:nvPr/>
        </p:nvSpPr>
        <p:spPr bwMode="auto">
          <a:xfrm flipH="1">
            <a:off x="4538663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 flipH="1">
            <a:off x="4567238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4567238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H="1">
            <a:off x="4567238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H="1">
            <a:off x="4548188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1400175" y="23653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Emp</a:t>
            </a:r>
          </a:p>
        </p:txBody>
      </p:sp>
      <p:sp>
        <p:nvSpPr>
          <p:cNvPr id="440347" name="Text Box 27"/>
          <p:cNvSpPr txBox="1">
            <a:spLocks noChangeArrowheads="1"/>
          </p:cNvSpPr>
          <p:nvPr/>
        </p:nvSpPr>
        <p:spPr bwMode="auto">
          <a:xfrm>
            <a:off x="5127625" y="24558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</a:t>
            </a:r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6511925" y="2009775"/>
            <a:ext cx="2212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when</a:t>
            </a:r>
          </a:p>
          <a:p>
            <a:r>
              <a:rPr lang="en-US"/>
              <a:t>we try to delete</a:t>
            </a:r>
          </a:p>
          <a:p>
            <a:r>
              <a:rPr lang="en-US"/>
              <a:t>this tuple?</a:t>
            </a:r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 flipH="1" flipV="1">
            <a:off x="6521450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485775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i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525463" y="1400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588963" y="2852738"/>
            <a:ext cx="5505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ALTER TABLE Dept ADD Primary Key (deptno);</a:t>
            </a:r>
          </a:p>
          <a:p>
            <a:endParaRPr lang="en-US"/>
          </a:p>
          <a:p>
            <a:r>
              <a:rPr lang="en-US"/>
              <a:t>ALTER TABLE Emp ADD FOREIGN KEY (Deptno) </a:t>
            </a:r>
          </a:p>
          <a:p>
            <a:r>
              <a:rPr lang="en-US"/>
              <a:t>                  REFERENCES Dept(Deptno) [ACTION];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631825" y="4294188"/>
            <a:ext cx="79819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Action:      1) ON DELETE NO ACTION  left blank  (deletion/update  rejected)</a:t>
            </a:r>
          </a:p>
          <a:p>
            <a:r>
              <a:rPr lang="en-US"/>
              <a:t>                  </a:t>
            </a:r>
          </a:p>
          <a:p>
            <a:r>
              <a:rPr lang="en-US"/>
              <a:t>                 2) ON DELETE SET NULL/ ON UPDATE SET NULL</a:t>
            </a:r>
          </a:p>
          <a:p>
            <a:r>
              <a:rPr lang="en-US"/>
              <a:t>                         sets  ti[c] = NULL, tj[c] = NULL</a:t>
            </a:r>
          </a:p>
          <a:p>
            <a:endParaRPr lang="en-US"/>
          </a:p>
          <a:p>
            <a:r>
              <a:rPr lang="en-US"/>
              <a:t>                 3)  ON  DELETE CASCADE  </a:t>
            </a:r>
          </a:p>
          <a:p>
            <a:r>
              <a:rPr lang="en-US"/>
              <a:t>                                deletes ti, tj</a:t>
            </a:r>
          </a:p>
          <a:p>
            <a:r>
              <a:rPr lang="en-US"/>
              <a:t>                       ON UPDATE CASCADE</a:t>
            </a:r>
          </a:p>
          <a:p>
            <a:r>
              <a:rPr lang="en-US"/>
              <a:t>                           sets ti[c], tj[c] to new key values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just"/>
            <a:r>
              <a:rPr lang="en-US" sz="2900" b="1" dirty="0" smtClean="0"/>
              <a:t>Points to remember while creating table</a:t>
            </a:r>
            <a:endParaRPr lang="en-US" sz="2900" b="1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Creates a table with one or more columns of the specified </a:t>
            </a:r>
            <a:r>
              <a:rPr lang="en-US" i="1" dirty="0" err="1"/>
              <a:t>dataType</a:t>
            </a:r>
            <a:r>
              <a:rPr lang="en-US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With NOT NULL, system rejects any attempt to insert a null in the column.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specify a DEFAULT value for the column.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Primary keys should always be specified as NOT NULL.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FOREIGN KEY clause specifies FK along with the referential action</a:t>
            </a:r>
          </a:p>
          <a:p>
            <a:pPr algn="just">
              <a:lnSpc>
                <a:spcPct val="40000"/>
              </a:lnSpc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561865" y="526874"/>
            <a:ext cx="7675946" cy="657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3600" dirty="0">
                <a:solidFill>
                  <a:srgbClr val="333366"/>
                </a:solidFill>
                <a:latin typeface="Comic Sans MS" pitchFamily="66" charset="0"/>
              </a:rPr>
              <a:t>SQL:</a:t>
            </a:r>
            <a:r>
              <a:rPr lang="en-GB" sz="3600" dirty="0">
                <a:solidFill>
                  <a:srgbClr val="333366"/>
                </a:solidFill>
                <a:latin typeface="OCR A Extended" pitchFamily="48" charset="0"/>
              </a:rPr>
              <a:t> ALTER TABLE</a:t>
            </a:r>
            <a:r>
              <a:rPr lang="en-GB" sz="3600" dirty="0">
                <a:solidFill>
                  <a:srgbClr val="333366"/>
                </a:solidFill>
                <a:latin typeface="Comic Sans MS" pitchFamily="66" charset="0"/>
              </a:rPr>
              <a:t> Statement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4810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/>
              <a:t> To add or drop columns on existing tables.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dirty="0"/>
          </a:p>
          <a:p>
            <a:pPr>
              <a:buSzPct val="37000"/>
              <a:buBlip>
                <a:blip r:embed="rId3"/>
              </a:buBlip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/>
              <a:t> </a:t>
            </a:r>
            <a:r>
              <a:rPr lang="en-GB" sz="2500" dirty="0" smtClean="0"/>
              <a:t> ALTER </a:t>
            </a:r>
            <a:r>
              <a:rPr lang="en-GB" sz="2500" dirty="0"/>
              <a:t>TABLE statement syntax:</a:t>
            </a:r>
          </a:p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/>
          </a:p>
          <a:p>
            <a:pPr>
              <a:spcBef>
                <a:spcPct val="50000"/>
              </a:spcBef>
            </a:pPr>
            <a:r>
              <a:rPr lang="en-US" b="1" dirty="0" smtClean="0">
                <a:cs typeface="Times New Roman" pitchFamily="18" charset="0"/>
              </a:rPr>
              <a:t>Syntax: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cs typeface="Times New Roman" pitchFamily="18" charset="0"/>
              </a:rPr>
              <a:t>Alter Table &lt;Table-Name&gt;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cs typeface="Times New Roman" pitchFamily="18" charset="0"/>
              </a:rPr>
              <a:t>Add &lt;Field Name&gt; &lt;Type&gt; (width);</a:t>
            </a:r>
            <a:endParaRPr lang="en-US" b="1" dirty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510001" y="1286955"/>
            <a:ext cx="8488490" cy="49779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54" tIns="41477" rIns="82954" bIns="41477" anchor="ctr"/>
          <a:lstStyle/>
          <a:p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4407" y="526874"/>
            <a:ext cx="4149160" cy="61497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lnSpc>
                <a:spcPct val="117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Example: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CREATE TABLE </a:t>
            </a:r>
            <a:r>
              <a:rPr lang="en-GB" sz="2500" dirty="0" err="1">
                <a:solidFill>
                  <a:srgbClr val="333366"/>
                </a:solidFill>
              </a:rPr>
              <a:t>FoodCart</a:t>
            </a:r>
            <a:r>
              <a:rPr lang="en-GB" sz="2500" dirty="0">
                <a:solidFill>
                  <a:srgbClr val="333366"/>
                </a:solidFill>
              </a:rPr>
              <a:t> (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 smtClean="0">
                <a:solidFill>
                  <a:srgbClr val="333366"/>
                </a:solidFill>
              </a:rPr>
              <a:t>date </a:t>
            </a:r>
            <a:r>
              <a:rPr lang="en-GB" sz="2500" dirty="0" err="1" smtClean="0">
                <a:solidFill>
                  <a:srgbClr val="333366"/>
                </a:solidFill>
              </a:rPr>
              <a:t>DATE</a:t>
            </a:r>
            <a:r>
              <a:rPr lang="en-GB" sz="2500" dirty="0" smtClean="0">
                <a:solidFill>
                  <a:srgbClr val="333366"/>
                </a:solidFill>
              </a:rPr>
              <a:t>,</a:t>
            </a: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food </a:t>
            </a:r>
            <a:r>
              <a:rPr lang="en-GB" sz="2500" dirty="0" err="1">
                <a:solidFill>
                  <a:srgbClr val="333366"/>
                </a:solidFill>
              </a:rPr>
              <a:t>varchar</a:t>
            </a:r>
            <a:r>
              <a:rPr lang="en-GB" sz="2500" dirty="0">
                <a:solidFill>
                  <a:srgbClr val="333366"/>
                </a:solidFill>
              </a:rPr>
              <a:t>(20),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profit float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);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ALTER TABLE </a:t>
            </a:r>
            <a:r>
              <a:rPr lang="en-GB" sz="2500" dirty="0" err="1">
                <a:solidFill>
                  <a:srgbClr val="333366"/>
                </a:solidFill>
              </a:rPr>
              <a:t>FoodCart</a:t>
            </a:r>
            <a:r>
              <a:rPr lang="en-GB" sz="2500" dirty="0">
                <a:solidFill>
                  <a:srgbClr val="333366"/>
                </a:solidFill>
              </a:rPr>
              <a:t> (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ADD sold </a:t>
            </a:r>
            <a:r>
              <a:rPr lang="en-GB" sz="2500" dirty="0" err="1" smtClean="0">
                <a:solidFill>
                  <a:srgbClr val="333366"/>
                </a:solidFill>
              </a:rPr>
              <a:t>int</a:t>
            </a:r>
            <a:r>
              <a:rPr lang="en-GB" sz="2500" dirty="0" smtClean="0">
                <a:solidFill>
                  <a:srgbClr val="333366"/>
                </a:solidFill>
              </a:rPr>
              <a:t>);</a:t>
            </a: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 smtClean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ALTER TABLE </a:t>
            </a:r>
            <a:r>
              <a:rPr lang="en-GB" sz="2500" dirty="0" err="1">
                <a:solidFill>
                  <a:srgbClr val="333366"/>
                </a:solidFill>
              </a:rPr>
              <a:t>FoodCart</a:t>
            </a:r>
            <a:r>
              <a:rPr lang="en-GB" sz="2500" dirty="0">
                <a:solidFill>
                  <a:srgbClr val="333366"/>
                </a:solidFill>
              </a:rPr>
              <a:t>(</a:t>
            </a: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DROP COLUMN </a:t>
            </a:r>
            <a:r>
              <a:rPr lang="en-GB" sz="2500" dirty="0" smtClean="0">
                <a:solidFill>
                  <a:srgbClr val="333366"/>
                </a:solidFill>
              </a:rPr>
              <a:t>profit);</a:t>
            </a: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endParaRPr lang="en-GB" sz="2500" dirty="0">
              <a:solidFill>
                <a:srgbClr val="333366"/>
              </a:solidFill>
            </a:endParaRPr>
          </a:p>
          <a:p>
            <a:pPr>
              <a:lnSpc>
                <a:spcPct val="93000"/>
              </a:lnSpc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sz="2500" dirty="0">
                <a:solidFill>
                  <a:srgbClr val="333366"/>
                </a:solidFill>
              </a:rPr>
              <a:t>DROP TABLE </a:t>
            </a:r>
            <a:r>
              <a:rPr lang="en-GB" sz="2500" dirty="0" err="1">
                <a:solidFill>
                  <a:srgbClr val="333366"/>
                </a:solidFill>
              </a:rPr>
              <a:t>FoodCart</a:t>
            </a:r>
            <a:r>
              <a:rPr lang="en-GB" sz="2500" dirty="0">
                <a:solidFill>
                  <a:srgbClr val="333366"/>
                </a:solidFill>
              </a:rPr>
              <a:t>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86400" y="1676400"/>
            <a:ext cx="3041277" cy="509599"/>
            <a:chOff x="3990" y="1470"/>
            <a:chExt cx="2111" cy="354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5311" y="1470"/>
              <a:ext cx="791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profit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650" y="1470"/>
              <a:ext cx="661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990" y="1470"/>
              <a:ext cx="66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3990" y="1470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3990" y="1825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990" y="147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4650" y="147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5311" y="147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6102" y="147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43400" y="3567197"/>
            <a:ext cx="4446193" cy="509599"/>
            <a:chOff x="3222" y="2478"/>
            <a:chExt cx="2879" cy="354"/>
          </a:xfrm>
        </p:grpSpPr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5382" y="2478"/>
              <a:ext cx="72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662" y="2478"/>
              <a:ext cx="72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profit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942" y="2478"/>
              <a:ext cx="72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3222" y="2478"/>
              <a:ext cx="72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3222" y="2478"/>
              <a:ext cx="28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3222" y="2833"/>
              <a:ext cx="28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222" y="2478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394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466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538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6102" y="2478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659582" y="5115592"/>
            <a:ext cx="3074593" cy="509599"/>
            <a:chOff x="4182" y="3390"/>
            <a:chExt cx="1919" cy="354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383" y="3390"/>
              <a:ext cx="719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782" y="3390"/>
              <a:ext cx="601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182" y="3390"/>
              <a:ext cx="600" cy="3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spcBef>
                  <a:spcPts val="703"/>
                </a:spcBef>
                <a:buClr>
                  <a:srgbClr val="00007D"/>
                </a:buClr>
                <a:buSzPct val="75000"/>
                <a:tabLst>
                  <a:tab pos="0" algn="l"/>
                  <a:tab pos="414772" algn="l"/>
                  <a:tab pos="829544" algn="l"/>
                  <a:tab pos="1244316" algn="l"/>
                  <a:tab pos="1659087" algn="l"/>
                  <a:tab pos="2073859" algn="l"/>
                  <a:tab pos="2488631" algn="l"/>
                  <a:tab pos="2903403" algn="l"/>
                  <a:tab pos="3318175" algn="l"/>
                  <a:tab pos="3732947" algn="l"/>
                  <a:tab pos="4147718" algn="l"/>
                  <a:tab pos="4562490" algn="l"/>
                  <a:tab pos="4977262" algn="l"/>
                  <a:tab pos="5392034" algn="l"/>
                  <a:tab pos="5806806" algn="l"/>
                  <a:tab pos="6221578" algn="l"/>
                  <a:tab pos="6636349" algn="l"/>
                  <a:tab pos="7051121" algn="l"/>
                  <a:tab pos="7465893" algn="l"/>
                  <a:tab pos="7880665" algn="l"/>
                  <a:tab pos="8295437" algn="l"/>
                </a:tabLst>
              </a:pPr>
              <a:r>
                <a:rPr lang="en-GB" sz="2800" dirty="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4182" y="3390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4182" y="3745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4182" y="339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4782" y="339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5383" y="339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6102" y="339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715000" y="1295400"/>
            <a:ext cx="1383053" cy="3454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641873" y="3221705"/>
            <a:ext cx="1383053" cy="3454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6019800" y="4724400"/>
            <a:ext cx="1383053" cy="3454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48" tIns="40824" rIns="81648" bIns="40824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GB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the </a:t>
            </a:r>
            <a:r>
              <a:rPr lang="en-US" dirty="0" err="1"/>
              <a:t>Dno</a:t>
            </a:r>
            <a:r>
              <a:rPr lang="en-US" dirty="0"/>
              <a:t> FK to EMPLOYEE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143000"/>
            <a:ext cx="8821160" cy="5334000"/>
          </a:xfrm>
        </p:spPr>
        <p:txBody>
          <a:bodyPr>
            <a:normAutofit/>
          </a:bodyPr>
          <a:lstStyle/>
          <a:p>
            <a:r>
              <a:rPr lang="en-US" dirty="0"/>
              <a:t>If “</a:t>
            </a:r>
            <a:r>
              <a:rPr lang="en-US" dirty="0">
                <a:latin typeface="Courier New" pitchFamily="49" charset="0"/>
              </a:rPr>
              <a:t>create table EMPLOYEE</a:t>
            </a:r>
            <a:r>
              <a:rPr lang="en-US" dirty="0"/>
              <a:t>” is issued first, we cannot specify </a:t>
            </a:r>
            <a:r>
              <a:rPr lang="en-US" dirty="0" err="1">
                <a:latin typeface="Courier New" pitchFamily="49" charset="0"/>
              </a:rPr>
              <a:t>Dno</a:t>
            </a:r>
            <a:r>
              <a:rPr lang="en-US" dirty="0"/>
              <a:t> as a FK in that </a:t>
            </a:r>
            <a:r>
              <a:rPr lang="en-US" dirty="0">
                <a:latin typeface="Courier New" pitchFamily="49" charset="0"/>
              </a:rPr>
              <a:t>create</a:t>
            </a:r>
            <a:r>
              <a:rPr lang="en-US" dirty="0"/>
              <a:t> command.</a:t>
            </a:r>
          </a:p>
          <a:p>
            <a:r>
              <a:rPr lang="en-US" dirty="0"/>
              <a:t>An ALTER command must be used to change the </a:t>
            </a:r>
            <a:r>
              <a:rPr lang="en-US" dirty="0" smtClean="0"/>
              <a:t>schema of </a:t>
            </a:r>
            <a:r>
              <a:rPr lang="en-US" dirty="0"/>
              <a:t>EMPLOYEE, after the “</a:t>
            </a:r>
            <a:r>
              <a:rPr lang="en-US" dirty="0" smtClean="0">
                <a:latin typeface="Courier New" pitchFamily="49" charset="0"/>
              </a:rPr>
              <a:t>create table DEPARTMENT</a:t>
            </a:r>
            <a:r>
              <a:rPr lang="en-US" dirty="0"/>
              <a:t>,”  to add a FK.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alter table EMPLOYEE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add constraint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foreign key (</a:t>
            </a:r>
            <a:r>
              <a:rPr lang="en-US" sz="2400" b="1" dirty="0" err="1">
                <a:latin typeface="Courier New" pitchFamily="49" charset="0"/>
              </a:rPr>
              <a:t>Dno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		references </a:t>
            </a:r>
            <a:r>
              <a:rPr lang="en-US" sz="2400" b="1" dirty="0" smtClean="0">
                <a:latin typeface="Courier New" pitchFamily="49" charset="0"/>
              </a:rPr>
              <a:t>DEPARTMENT(</a:t>
            </a:r>
            <a:r>
              <a:rPr lang="en-US" sz="2400" b="1" dirty="0" err="1" smtClean="0">
                <a:latin typeface="Courier New" pitchFamily="49" charset="0"/>
              </a:rPr>
              <a:t>Dnumber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BB3D-0C78-40AB-B9F1-A87D708AC936}" type="slidenum">
              <a:rPr lang="en-US"/>
              <a:pPr/>
              <a:t>55</a:t>
            </a:fld>
            <a:endParaRPr 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95400" y="609600"/>
            <a:ext cx="784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/>
              <a:t>DROP</a:t>
            </a:r>
            <a:endParaRPr lang="en-US" sz="4400" b="1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19200" y="1295400"/>
            <a:ext cx="7924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To Delete </a:t>
            </a:r>
            <a:r>
              <a:rPr lang="en-US" sz="2800" b="1" dirty="0" smtClean="0"/>
              <a:t> a </a:t>
            </a:r>
            <a:r>
              <a:rPr lang="en-US" sz="2800" b="1" dirty="0"/>
              <a:t>Table along with all </a:t>
            </a:r>
            <a:r>
              <a:rPr lang="en-US" sz="2800" b="1" dirty="0" smtClean="0"/>
              <a:t>contents: </a:t>
            </a:r>
            <a:r>
              <a:rPr lang="en-US" sz="2000" dirty="0" smtClean="0">
                <a:latin typeface="Trebuchet MS" pitchFamily="34" charset="0"/>
              </a:rPr>
              <a:t>Remove the table completely from the database</a:t>
            </a: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800" b="1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620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Syntax: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cs typeface="Times New Roman" pitchFamily="18" charset="0"/>
              </a:rPr>
              <a:t>Drop Table &lt;Table-Name&gt;;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19200" y="3200400"/>
            <a:ext cx="685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sng" dirty="0">
                <a:cs typeface="Times New Roman" pitchFamily="18" charset="0"/>
              </a:rPr>
              <a:t>Example: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cs typeface="Times New Roman" pitchFamily="18" charset="0"/>
              </a:rPr>
              <a:t>Drop Table </a:t>
            </a:r>
            <a:r>
              <a:rPr lang="en-US" sz="1800" dirty="0" smtClean="0">
                <a:cs typeface="Times New Roman" pitchFamily="18" charset="0"/>
              </a:rPr>
              <a:t>student;</a:t>
            </a:r>
          </a:p>
          <a:p>
            <a:pPr>
              <a:spcBef>
                <a:spcPct val="50000"/>
              </a:spcBef>
            </a:pPr>
            <a:endParaRPr lang="en-US" sz="18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023378"/>
            <a:ext cx="69342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427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ALTER TABLE to change the </a:t>
            </a:r>
            <a:r>
              <a:rPr lang="en-US" b="1" dirty="0" smtClean="0"/>
              <a:t>DATA TYPE</a:t>
            </a:r>
            <a:endParaRPr lang="en-US" dirty="0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381000" y="1706244"/>
            <a:ext cx="7495642" cy="39751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ALTER TABLE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table_name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MODIFY COLUMN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column_name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datatype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549" y="2362200"/>
            <a:ext cx="367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ALTER TABLE to add a </a:t>
            </a:r>
            <a:r>
              <a:rPr lang="en-US" b="1" dirty="0" smtClean="0"/>
              <a:t>NOT NULL</a:t>
            </a:r>
            <a:endParaRPr lang="en-US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06946" y="2819400"/>
            <a:ext cx="7822654" cy="39751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ALTER TABLE table_name MODIFY column_name datatype NOT NULL;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505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ALTER TABLE to </a:t>
            </a:r>
            <a:r>
              <a:rPr lang="en-US" b="1" dirty="0" smtClean="0"/>
              <a:t>ADD UNIQUE CONSTRAINT</a:t>
            </a:r>
            <a:endParaRPr lang="en-US" dirty="0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1000" y="3990754"/>
            <a:ext cx="7309693" cy="70529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ALTER TABLE </a:t>
            </a:r>
            <a:r>
              <a:rPr lang="en-US" sz="2000" dirty="0" err="1" smtClean="0">
                <a:solidFill>
                  <a:srgbClr val="313131"/>
                </a:solidFill>
                <a:latin typeface="Menlo"/>
                <a:cs typeface="Arial" pitchFamily="34" charset="0"/>
              </a:rPr>
              <a:t>table_name</a:t>
            </a: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 ADD CONSTRAINT </a:t>
            </a:r>
            <a:r>
              <a:rPr lang="en-US" sz="2000" dirty="0" err="1" smtClean="0">
                <a:solidFill>
                  <a:srgbClr val="313131"/>
                </a:solidFill>
                <a:latin typeface="Menlo"/>
                <a:cs typeface="Arial" pitchFamily="34" charset="0"/>
              </a:rPr>
              <a:t>MyUniqueConstraint</a:t>
            </a: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UNIQUE(column1, column2...);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876800"/>
            <a:ext cx="4150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ALTER TABLE to </a:t>
            </a:r>
            <a:r>
              <a:rPr lang="en-US" b="1" dirty="0" smtClean="0"/>
              <a:t>DROP CONSTRAINT</a:t>
            </a:r>
            <a:endParaRPr lang="en-US" dirty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81000" y="5486400"/>
            <a:ext cx="7566174" cy="39751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313131"/>
                </a:solidFill>
                <a:latin typeface="Menlo"/>
                <a:cs typeface="Arial" pitchFamily="34" charset="0"/>
              </a:rPr>
              <a:t>ALTER TABLE table_name DROP CONSTRAINT MyUniqueConstraint;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01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3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Types in SQL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Numeric data types</a:t>
            </a:r>
          </a:p>
          <a:p>
            <a:pPr>
              <a:buNone/>
            </a:pPr>
            <a:r>
              <a:rPr lang="en-US" dirty="0" smtClean="0"/>
              <a:t>	• integers of various sizes – INT, SMALLINT</a:t>
            </a:r>
          </a:p>
          <a:p>
            <a:pPr>
              <a:buNone/>
            </a:pPr>
            <a:r>
              <a:rPr lang="en-US" dirty="0" smtClean="0"/>
              <a:t>	• real numbers of various precision –REAL, FLOAT, </a:t>
            </a:r>
          </a:p>
          <a:p>
            <a:r>
              <a:rPr lang="en-US" b="1" dirty="0" smtClean="0"/>
              <a:t>DOUBLE PRECISION</a:t>
            </a:r>
          </a:p>
          <a:p>
            <a:pPr>
              <a:buNone/>
            </a:pPr>
            <a:r>
              <a:rPr lang="en-US" dirty="0" smtClean="0"/>
              <a:t>	• formatted numbers – DECIMAL ( </a:t>
            </a:r>
            <a:r>
              <a:rPr lang="en-US" dirty="0" err="1" smtClean="0"/>
              <a:t>i</a:t>
            </a:r>
            <a:r>
              <a:rPr lang="en-US" dirty="0" smtClean="0"/>
              <a:t>, j ) or NUMERIC ( </a:t>
            </a:r>
            <a:r>
              <a:rPr lang="en-US" dirty="0" err="1" smtClean="0"/>
              <a:t>i</a:t>
            </a:r>
            <a:r>
              <a:rPr lang="en-US" dirty="0" smtClean="0"/>
              <a:t>, j 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 – total number of digits ( precision )</a:t>
            </a:r>
          </a:p>
          <a:p>
            <a:pPr>
              <a:buNone/>
            </a:pPr>
            <a:r>
              <a:rPr lang="en-US" dirty="0" smtClean="0"/>
              <a:t>		j – number of digits after the decimal point ( scale )</a:t>
            </a:r>
          </a:p>
          <a:p>
            <a:r>
              <a:rPr lang="en-US" b="1" dirty="0" smtClean="0"/>
              <a:t>Character string data types</a:t>
            </a:r>
          </a:p>
          <a:p>
            <a:pPr>
              <a:buNone/>
            </a:pPr>
            <a:r>
              <a:rPr lang="en-US" dirty="0" smtClean="0"/>
              <a:t>	• fixed length –CHAR(n) – n: no. of characters</a:t>
            </a:r>
          </a:p>
          <a:p>
            <a:pPr>
              <a:buNone/>
            </a:pPr>
            <a:r>
              <a:rPr lang="en-US" dirty="0" smtClean="0"/>
              <a:t>	• varying length – VARCHAR(n) – n: </a:t>
            </a:r>
            <a:r>
              <a:rPr lang="en-US" dirty="0" err="1" smtClean="0"/>
              <a:t>max.no</a:t>
            </a:r>
            <a:r>
              <a:rPr lang="en-US" dirty="0" smtClean="0"/>
              <a:t>. of characters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4213" cy="1265237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SQL: Foreign Key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Constraint(</a:t>
            </a:r>
            <a:r>
              <a:rPr lang="en-US" sz="3200" b="1" dirty="0" smtClean="0"/>
              <a:t>Referential </a:t>
            </a:r>
            <a:r>
              <a:rPr lang="en-US" sz="3200" b="1" dirty="0"/>
              <a:t>Integrity </a:t>
            </a:r>
            <a:r>
              <a:rPr lang="en-US" sz="3200" b="1" dirty="0" smtClean="0"/>
              <a:t>Constraints)</a:t>
            </a:r>
            <a:endParaRPr lang="en-US" sz="3200" b="1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1108075" y="1692275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2449513" y="1671637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2438400" y="1966912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2449513" y="223520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>
            <a:off x="2459038" y="250190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>
            <a:off x="2459038" y="2749550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1127125" y="1754187"/>
            <a:ext cx="1277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Referencing</a:t>
            </a:r>
          </a:p>
          <a:p>
            <a:r>
              <a:rPr lang="en-US" sz="1600" dirty="0"/>
              <a:t>Relation</a:t>
            </a:r>
          </a:p>
          <a:p>
            <a:r>
              <a:rPr lang="en-US" sz="1600" dirty="0"/>
              <a:t>(e.g. loan)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4832350" y="1804987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5411788" y="1784350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4819650" y="2079625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4830763" y="2347912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7" name="Line 15"/>
          <p:cNvSpPr>
            <a:spLocks noChangeShapeType="1"/>
          </p:cNvSpPr>
          <p:nvPr/>
        </p:nvSpPr>
        <p:spPr bwMode="auto">
          <a:xfrm>
            <a:off x="4840288" y="2614612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8" name="Line 16"/>
          <p:cNvSpPr>
            <a:spLocks noChangeShapeType="1"/>
          </p:cNvSpPr>
          <p:nvPr/>
        </p:nvSpPr>
        <p:spPr bwMode="auto">
          <a:xfrm>
            <a:off x="4840288" y="2862262"/>
            <a:ext cx="5778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89" name="Text Box 17"/>
          <p:cNvSpPr txBox="1">
            <a:spLocks noChangeArrowheads="1"/>
          </p:cNvSpPr>
          <p:nvPr/>
        </p:nvSpPr>
        <p:spPr bwMode="auto">
          <a:xfrm>
            <a:off x="5459413" y="1917700"/>
            <a:ext cx="13382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Referenced</a:t>
            </a:r>
          </a:p>
          <a:p>
            <a:r>
              <a:rPr lang="en-US" sz="1600"/>
              <a:t>Relation</a:t>
            </a:r>
          </a:p>
          <a:p>
            <a:r>
              <a:rPr lang="en-US" sz="1600"/>
              <a:t>(e.g. branch)</a:t>
            </a:r>
          </a:p>
        </p:txBody>
      </p:sp>
      <p:sp>
        <p:nvSpPr>
          <p:cNvPr id="438290" name="Line 18"/>
          <p:cNvSpPr>
            <a:spLocks noChangeShapeType="1"/>
          </p:cNvSpPr>
          <p:nvPr/>
        </p:nvSpPr>
        <p:spPr bwMode="auto">
          <a:xfrm>
            <a:off x="2763838" y="1793875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92" name="Line 20"/>
          <p:cNvSpPr>
            <a:spLocks noChangeShapeType="1"/>
          </p:cNvSpPr>
          <p:nvPr/>
        </p:nvSpPr>
        <p:spPr bwMode="auto">
          <a:xfrm>
            <a:off x="2794000" y="2422525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8298" name="Text Box 26"/>
          <p:cNvSpPr txBox="1">
            <a:spLocks noChangeArrowheads="1"/>
          </p:cNvSpPr>
          <p:nvPr/>
        </p:nvSpPr>
        <p:spPr bwMode="auto">
          <a:xfrm>
            <a:off x="2397125" y="1398587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bname</a:t>
            </a:r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4743450" y="1470025"/>
            <a:ext cx="80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bname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457450" y="16176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505075" y="217011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4956175" y="227806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730250" y="3457575"/>
            <a:ext cx="64928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In SQL:</a:t>
            </a:r>
          </a:p>
          <a:p>
            <a:r>
              <a:rPr lang="en-US" dirty="0"/>
              <a:t>            CREATE TABLE  branch( 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bname</a:t>
            </a:r>
            <a:r>
              <a:rPr lang="en-US" dirty="0"/>
              <a:t>   CHAR(15)   PRIMARY KEY</a:t>
            </a:r>
          </a:p>
          <a:p>
            <a:r>
              <a:rPr lang="en-US" dirty="0"/>
              <a:t>                     ....)</a:t>
            </a:r>
          </a:p>
          <a:p>
            <a:endParaRPr lang="en-US" dirty="0"/>
          </a:p>
          <a:p>
            <a:r>
              <a:rPr lang="en-US" dirty="0"/>
              <a:t>             CREATE TABLE loan (</a:t>
            </a:r>
          </a:p>
          <a:p>
            <a:r>
              <a:rPr lang="en-US" dirty="0"/>
              <a:t>                       .........</a:t>
            </a:r>
          </a:p>
          <a:p>
            <a:r>
              <a:rPr lang="en-US" dirty="0"/>
              <a:t>                       FOREIGN KEY </a:t>
            </a:r>
            <a:r>
              <a:rPr lang="en-US" dirty="0" err="1"/>
              <a:t>bname</a:t>
            </a:r>
            <a:r>
              <a:rPr lang="en-US" dirty="0"/>
              <a:t> REFERENCES branch);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882650" y="5865812"/>
            <a:ext cx="4908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Affects:</a:t>
            </a:r>
          </a:p>
          <a:p>
            <a:r>
              <a:rPr lang="en-US"/>
              <a:t>    1) Insertions, updates of referencing relation</a:t>
            </a:r>
          </a:p>
          <a:p>
            <a:r>
              <a:rPr lang="en-US"/>
              <a:t>    2) Deletions, updates of referenced relation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7477125" y="1849437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parent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352425" y="2382837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93138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3" grpId="0"/>
      <p:bldP spid="43830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108075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>
            <a:off x="2449513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832350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5411788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2763838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2794000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16" name="Text Box 20"/>
          <p:cNvSpPr txBox="1">
            <a:spLocks noChangeArrowheads="1"/>
          </p:cNvSpPr>
          <p:nvPr/>
        </p:nvSpPr>
        <p:spPr bwMode="auto">
          <a:xfrm>
            <a:off x="2579688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39317" name="Text Box 21"/>
          <p:cNvSpPr txBox="1">
            <a:spLocks noChangeArrowheads="1"/>
          </p:cNvSpPr>
          <p:nvPr/>
        </p:nvSpPr>
        <p:spPr bwMode="auto">
          <a:xfrm>
            <a:off x="4976813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2457450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2505075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956175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095375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>
            <a:off x="1104900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3" name="Line 27"/>
          <p:cNvSpPr>
            <a:spLocks noChangeShapeType="1"/>
          </p:cNvSpPr>
          <p:nvPr/>
        </p:nvSpPr>
        <p:spPr bwMode="auto">
          <a:xfrm flipH="1">
            <a:off x="1095375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 flipH="1">
            <a:off x="1095375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5" name="Line 29"/>
          <p:cNvSpPr>
            <a:spLocks noChangeShapeType="1"/>
          </p:cNvSpPr>
          <p:nvPr/>
        </p:nvSpPr>
        <p:spPr bwMode="auto">
          <a:xfrm flipH="1">
            <a:off x="1095375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6" name="Line 30"/>
          <p:cNvSpPr>
            <a:spLocks noChangeShapeType="1"/>
          </p:cNvSpPr>
          <p:nvPr/>
        </p:nvSpPr>
        <p:spPr bwMode="auto">
          <a:xfrm flipH="1">
            <a:off x="1104900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7" name="Line 31"/>
          <p:cNvSpPr>
            <a:spLocks noChangeShapeType="1"/>
          </p:cNvSpPr>
          <p:nvPr/>
        </p:nvSpPr>
        <p:spPr bwMode="auto">
          <a:xfrm flipH="1">
            <a:off x="4814888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8" name="Line 32"/>
          <p:cNvSpPr>
            <a:spLocks noChangeShapeType="1"/>
          </p:cNvSpPr>
          <p:nvPr/>
        </p:nvSpPr>
        <p:spPr bwMode="auto">
          <a:xfrm flipH="1">
            <a:off x="4843463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29" name="Line 33"/>
          <p:cNvSpPr>
            <a:spLocks noChangeShapeType="1"/>
          </p:cNvSpPr>
          <p:nvPr/>
        </p:nvSpPr>
        <p:spPr bwMode="auto">
          <a:xfrm flipH="1">
            <a:off x="4843463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0" name="Line 34"/>
          <p:cNvSpPr>
            <a:spLocks noChangeShapeType="1"/>
          </p:cNvSpPr>
          <p:nvPr/>
        </p:nvSpPr>
        <p:spPr bwMode="auto">
          <a:xfrm flipH="1">
            <a:off x="4843463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1" name="Line 35"/>
          <p:cNvSpPr>
            <a:spLocks noChangeShapeType="1"/>
          </p:cNvSpPr>
          <p:nvPr/>
        </p:nvSpPr>
        <p:spPr bwMode="auto">
          <a:xfrm flipH="1">
            <a:off x="4824413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676400" y="23653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5403850" y="24558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39334" name="Text Box 38"/>
          <p:cNvSpPr txBox="1">
            <a:spLocks noChangeArrowheads="1"/>
          </p:cNvSpPr>
          <p:nvPr/>
        </p:nvSpPr>
        <p:spPr bwMode="auto">
          <a:xfrm>
            <a:off x="6788150" y="2009775"/>
            <a:ext cx="2212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when</a:t>
            </a:r>
          </a:p>
          <a:p>
            <a:r>
              <a:rPr lang="en-US"/>
              <a:t>we try to delete</a:t>
            </a:r>
          </a:p>
          <a:p>
            <a:r>
              <a:rPr lang="en-US"/>
              <a:t>this tuple?</a:t>
            </a:r>
          </a:p>
        </p:txBody>
      </p:sp>
      <p:sp>
        <p:nvSpPr>
          <p:cNvPr id="439335" name="Line 39"/>
          <p:cNvSpPr>
            <a:spLocks noChangeShapeType="1"/>
          </p:cNvSpPr>
          <p:nvPr/>
        </p:nvSpPr>
        <p:spPr bwMode="auto">
          <a:xfrm flipH="1" flipV="1">
            <a:off x="6797675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762000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i</a:t>
            </a:r>
          </a:p>
        </p:txBody>
      </p: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801688" y="1400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</a:p>
        </p:txBody>
      </p:sp>
      <p:sp>
        <p:nvSpPr>
          <p:cNvPr id="439338" name="Text Box 42"/>
          <p:cNvSpPr txBox="1">
            <a:spLocks noChangeArrowheads="1"/>
          </p:cNvSpPr>
          <p:nvPr/>
        </p:nvSpPr>
        <p:spPr bwMode="auto">
          <a:xfrm>
            <a:off x="801688" y="3644900"/>
            <a:ext cx="6472237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:   </a:t>
            </a:r>
            <a:r>
              <a:rPr lang="en-US" dirty="0" smtClean="0"/>
              <a:t>SQL </a:t>
            </a:r>
            <a:r>
              <a:rPr lang="en-US" dirty="0"/>
              <a:t>allows the following  possibilities</a:t>
            </a:r>
          </a:p>
          <a:p>
            <a:pPr lvl="2">
              <a:buFontTx/>
              <a:buChar char="•"/>
            </a:pPr>
            <a:r>
              <a:rPr lang="en-US" dirty="0"/>
              <a:t>  No action</a:t>
            </a:r>
          </a:p>
          <a:p>
            <a:pPr lvl="2">
              <a:buFontTx/>
              <a:buChar char="•"/>
            </a:pPr>
            <a:r>
              <a:rPr lang="en-US" dirty="0"/>
              <a:t>  RESTRICT:  reject  deletion/ update </a:t>
            </a:r>
          </a:p>
          <a:p>
            <a:pPr lvl="2">
              <a:buFontTx/>
              <a:buChar char="•"/>
            </a:pPr>
            <a:r>
              <a:rPr lang="en-US" dirty="0"/>
              <a:t>  SET TO NULL:  set 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[c],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[c]  = NULL </a:t>
            </a:r>
          </a:p>
          <a:p>
            <a:pPr lvl="2">
              <a:buFontTx/>
              <a:buChar char="•"/>
            </a:pPr>
            <a:r>
              <a:rPr lang="en-US" dirty="0"/>
              <a:t>  SET TO DEFAULT:  set </a:t>
            </a:r>
            <a:r>
              <a:rPr lang="en-US" dirty="0" err="1"/>
              <a:t>ti</a:t>
            </a:r>
            <a:r>
              <a:rPr lang="en-US" dirty="0"/>
              <a:t> [c], </a:t>
            </a:r>
            <a:r>
              <a:rPr lang="en-US" dirty="0" err="1"/>
              <a:t>tj</a:t>
            </a:r>
            <a:r>
              <a:rPr lang="en-US" dirty="0"/>
              <a:t>[c]  =  </a:t>
            </a:r>
            <a:r>
              <a:rPr lang="en-US" dirty="0" err="1"/>
              <a:t>default_val</a:t>
            </a:r>
            <a:endParaRPr lang="en-US" dirty="0"/>
          </a:p>
          <a:p>
            <a:pPr lvl="2">
              <a:buFontTx/>
              <a:buChar char="•"/>
            </a:pPr>
            <a:r>
              <a:rPr lang="en-US" dirty="0"/>
              <a:t>  CASCADE: propagate deletion/update </a:t>
            </a:r>
          </a:p>
          <a:p>
            <a:r>
              <a:rPr lang="en-US" dirty="0"/>
              <a:t>                              DELETE:    delete 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tj</a:t>
            </a:r>
            <a:endParaRPr lang="en-US" dirty="0"/>
          </a:p>
          <a:p>
            <a:r>
              <a:rPr lang="en-US" dirty="0"/>
              <a:t>                              UPDATE:    set </a:t>
            </a:r>
            <a:r>
              <a:rPr lang="en-US" dirty="0" err="1"/>
              <a:t>ti</a:t>
            </a:r>
            <a:r>
              <a:rPr lang="en-US" dirty="0"/>
              <a:t>[c], </a:t>
            </a:r>
            <a:r>
              <a:rPr lang="en-US" dirty="0" err="1"/>
              <a:t>tj</a:t>
            </a:r>
            <a:r>
              <a:rPr lang="en-US" dirty="0"/>
              <a:t>[c] to updated values </a:t>
            </a:r>
          </a:p>
          <a:p>
            <a:endParaRPr lang="en-US" dirty="0"/>
          </a:p>
        </p:txBody>
      </p:sp>
      <p:sp>
        <p:nvSpPr>
          <p:cNvPr id="439339" name="Text Box 43"/>
          <p:cNvSpPr txBox="1">
            <a:spLocks noChangeArrowheads="1"/>
          </p:cNvSpPr>
          <p:nvPr/>
        </p:nvSpPr>
        <p:spPr bwMode="auto">
          <a:xfrm>
            <a:off x="7223125" y="9779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parent</a:t>
            </a:r>
          </a:p>
        </p:txBody>
      </p:sp>
      <p:sp>
        <p:nvSpPr>
          <p:cNvPr id="439340" name="Text Box 44"/>
          <p:cNvSpPr txBox="1">
            <a:spLocks noChangeArrowheads="1"/>
          </p:cNvSpPr>
          <p:nvPr/>
        </p:nvSpPr>
        <p:spPr bwMode="auto">
          <a:xfrm>
            <a:off x="60325" y="16891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06713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4" grpId="0"/>
      <p:bldP spid="439335" grpId="0" animBg="1"/>
      <p:bldP spid="4393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Constraints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1850" y="884238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>
            <a:off x="2173288" y="863600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4556125" y="996950"/>
            <a:ext cx="1919288" cy="1390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5135563" y="976313"/>
            <a:ext cx="0" cy="1411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487613" y="985838"/>
            <a:ext cx="2041525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>
            <a:off x="2517775" y="1614488"/>
            <a:ext cx="200183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0" name="Text Box 10"/>
          <p:cNvSpPr txBox="1">
            <a:spLocks noChangeArrowheads="1"/>
          </p:cNvSpPr>
          <p:nvPr/>
        </p:nvSpPr>
        <p:spPr bwMode="auto">
          <a:xfrm>
            <a:off x="2303463" y="5699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4700588" y="641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2181225" y="80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2228850" y="1362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4679950" y="14700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 flipH="1">
            <a:off x="819150" y="11207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 flipH="1">
            <a:off x="828675" y="13112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7" name="Line 17"/>
          <p:cNvSpPr>
            <a:spLocks noChangeShapeType="1"/>
          </p:cNvSpPr>
          <p:nvPr/>
        </p:nvSpPr>
        <p:spPr bwMode="auto">
          <a:xfrm flipH="1">
            <a:off x="819150" y="146367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 flipH="1">
            <a:off x="819150" y="1673225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39" name="Line 19"/>
          <p:cNvSpPr>
            <a:spLocks noChangeShapeType="1"/>
          </p:cNvSpPr>
          <p:nvPr/>
        </p:nvSpPr>
        <p:spPr bwMode="auto">
          <a:xfrm flipH="1">
            <a:off x="819150" y="18351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 flipH="1">
            <a:off x="828675" y="2025650"/>
            <a:ext cx="194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1" name="Line 21"/>
          <p:cNvSpPr>
            <a:spLocks noChangeShapeType="1"/>
          </p:cNvSpPr>
          <p:nvPr/>
        </p:nvSpPr>
        <p:spPr bwMode="auto">
          <a:xfrm flipH="1">
            <a:off x="4538663" y="121126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 flipH="1">
            <a:off x="4567238" y="1392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4567238" y="1535113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H="1">
            <a:off x="4567238" y="177323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H="1">
            <a:off x="4548188" y="2020888"/>
            <a:ext cx="194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1400175" y="23653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Emp</a:t>
            </a:r>
          </a:p>
        </p:txBody>
      </p:sp>
      <p:sp>
        <p:nvSpPr>
          <p:cNvPr id="440347" name="Text Box 27"/>
          <p:cNvSpPr txBox="1">
            <a:spLocks noChangeArrowheads="1"/>
          </p:cNvSpPr>
          <p:nvPr/>
        </p:nvSpPr>
        <p:spPr bwMode="auto">
          <a:xfrm>
            <a:off x="5127625" y="24558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Dept</a:t>
            </a:r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6511925" y="2009775"/>
            <a:ext cx="22129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when</a:t>
            </a:r>
          </a:p>
          <a:p>
            <a:r>
              <a:rPr lang="en-US"/>
              <a:t>we try to delete</a:t>
            </a:r>
          </a:p>
          <a:p>
            <a:r>
              <a:rPr lang="en-US"/>
              <a:t>this tuple?</a:t>
            </a:r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 flipH="1" flipV="1">
            <a:off x="6521450" y="1676400"/>
            <a:ext cx="71120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485775" y="749300"/>
            <a:ext cx="280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i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525463" y="1400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588963" y="2743200"/>
            <a:ext cx="5505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ALTER TABLE </a:t>
            </a:r>
            <a:r>
              <a:rPr lang="en-US" dirty="0" err="1"/>
              <a:t>Dept</a:t>
            </a:r>
            <a:r>
              <a:rPr lang="en-US" dirty="0"/>
              <a:t> ADD Primary Key (</a:t>
            </a:r>
            <a:r>
              <a:rPr lang="en-US" dirty="0" err="1"/>
              <a:t>deptno</a:t>
            </a:r>
            <a:r>
              <a:rPr lang="en-US" dirty="0"/>
              <a:t>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ALTER TABLE </a:t>
            </a:r>
            <a:r>
              <a:rPr lang="en-US" dirty="0" err="1"/>
              <a:t>Emp</a:t>
            </a:r>
            <a:r>
              <a:rPr lang="en-US" dirty="0"/>
              <a:t> ADD FOREIGN KEY (</a:t>
            </a:r>
            <a:r>
              <a:rPr lang="en-US" dirty="0" err="1"/>
              <a:t>Deptno</a:t>
            </a:r>
            <a:r>
              <a:rPr lang="en-US" dirty="0"/>
              <a:t>) </a:t>
            </a:r>
          </a:p>
          <a:p>
            <a:r>
              <a:rPr lang="en-US" dirty="0"/>
              <a:t>                  REFERENCES </a:t>
            </a:r>
            <a:r>
              <a:rPr lang="en-US" dirty="0" err="1"/>
              <a:t>Dept</a:t>
            </a:r>
            <a:r>
              <a:rPr lang="en-US" dirty="0"/>
              <a:t>(</a:t>
            </a:r>
            <a:r>
              <a:rPr lang="en-US" dirty="0" err="1"/>
              <a:t>Deptno</a:t>
            </a:r>
            <a:r>
              <a:rPr lang="en-US" dirty="0"/>
              <a:t>) [ACTION]; 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784348" y="3962400"/>
            <a:ext cx="64546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Action:      1) </a:t>
            </a:r>
            <a:r>
              <a:rPr lang="en-US" b="1" dirty="0"/>
              <a:t>ON DELETE NO ACTION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left </a:t>
            </a:r>
            <a:r>
              <a:rPr lang="en-US" dirty="0"/>
              <a:t>blank  (deletion/update  rejected)</a:t>
            </a:r>
          </a:p>
          <a:p>
            <a:r>
              <a:rPr lang="en-US" dirty="0"/>
              <a:t>                  </a:t>
            </a:r>
          </a:p>
          <a:p>
            <a:r>
              <a:rPr lang="en-US" dirty="0"/>
              <a:t>                 2) </a:t>
            </a:r>
            <a:r>
              <a:rPr lang="en-US" b="1" dirty="0"/>
              <a:t>ON DELETE SET NULL/ ON UPDATE SET NULL</a:t>
            </a:r>
          </a:p>
          <a:p>
            <a:r>
              <a:rPr lang="en-US" dirty="0"/>
              <a:t>                         sets  </a:t>
            </a:r>
            <a:r>
              <a:rPr lang="en-US" dirty="0" err="1"/>
              <a:t>ti</a:t>
            </a:r>
            <a:r>
              <a:rPr lang="en-US" dirty="0"/>
              <a:t>[c] = NULL, </a:t>
            </a:r>
            <a:r>
              <a:rPr lang="en-US" dirty="0" err="1"/>
              <a:t>tj</a:t>
            </a:r>
            <a:r>
              <a:rPr lang="en-US" dirty="0"/>
              <a:t>[c] = NULL</a:t>
            </a:r>
          </a:p>
          <a:p>
            <a:endParaRPr lang="en-US" dirty="0"/>
          </a:p>
          <a:p>
            <a:r>
              <a:rPr lang="en-US" dirty="0"/>
              <a:t>                 3)  </a:t>
            </a:r>
            <a:r>
              <a:rPr lang="en-US" b="1" dirty="0"/>
              <a:t>ON  DELETE CASCADE</a:t>
            </a:r>
            <a:r>
              <a:rPr lang="en-US" dirty="0"/>
              <a:t>  </a:t>
            </a:r>
          </a:p>
          <a:p>
            <a:r>
              <a:rPr lang="en-US" dirty="0"/>
              <a:t>                                deletes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tj</a:t>
            </a:r>
            <a:endParaRPr lang="en-US" dirty="0"/>
          </a:p>
          <a:p>
            <a:r>
              <a:rPr lang="en-US" dirty="0"/>
              <a:t>                   </a:t>
            </a:r>
            <a:r>
              <a:rPr lang="en-US" dirty="0" smtClean="0"/>
              <a:t>4)    </a:t>
            </a:r>
            <a:r>
              <a:rPr lang="en-US" b="1" dirty="0"/>
              <a:t>ON UPDATE CASCADE</a:t>
            </a:r>
          </a:p>
          <a:p>
            <a:r>
              <a:rPr lang="en-US" dirty="0"/>
              <a:t>                           sets </a:t>
            </a:r>
            <a:r>
              <a:rPr lang="en-US" dirty="0" err="1"/>
              <a:t>ti</a:t>
            </a:r>
            <a:r>
              <a:rPr lang="en-US" dirty="0"/>
              <a:t>[c], </a:t>
            </a:r>
            <a:r>
              <a:rPr lang="en-US" dirty="0" err="1"/>
              <a:t>tj</a:t>
            </a:r>
            <a:r>
              <a:rPr lang="en-US" dirty="0"/>
              <a:t>[c] to new key values </a:t>
            </a:r>
          </a:p>
        </p:txBody>
      </p:sp>
    </p:spTree>
    <p:extLst>
      <p:ext uri="{BB962C8B-B14F-4D97-AF65-F5344CB8AC3E}">
        <p14:creationId xmlns:p14="http://schemas.microsoft.com/office/powerpoint/2010/main" val="46541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just"/>
            <a:r>
              <a:rPr lang="en-US" sz="2900" b="1" dirty="0" smtClean="0"/>
              <a:t>Points to remember while creating table</a:t>
            </a:r>
            <a:endParaRPr lang="en-US" sz="2900" b="1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Creates a table with one or more columns of the specified </a:t>
            </a:r>
            <a:r>
              <a:rPr lang="en-US" i="1" dirty="0" err="1"/>
              <a:t>dataType</a:t>
            </a:r>
            <a:r>
              <a:rPr lang="en-US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With NOT NULL, system rejects any attempt to insert a null in the column.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Can specify a DEFAULT value for the column.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Primary keys should always be specified as NOT NULL.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FOREIGN KEY clause specifies FK along with the referential action</a:t>
            </a:r>
          </a:p>
          <a:p>
            <a:pPr algn="just">
              <a:lnSpc>
                <a:spcPct val="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736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</a:t>
            </a:r>
            <a:fld id="{ACCFB1D9-E06A-48CF-9015-BEAB553FB9E2}" type="slidenum">
              <a:rPr lang="en-US"/>
              <a:pPr/>
              <a:t>64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Summary of SQL Queries (cont.)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4350"/>
            <a:ext cx="7772400" cy="45418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The WHERE-clause specifies the conditions for selection and join of tuples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ORDER BY specifies an order for displaying the result of a query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000000"/>
                </a:solidFill>
              </a:rPr>
              <a:t>A query is evaluated by first applying the WHERE-clause, then GROUP BY and HAVING, and finally the SELECT-clause</a:t>
            </a: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b="1" dirty="0" smtClean="0"/>
              <a:t>Date data type</a:t>
            </a:r>
          </a:p>
          <a:p>
            <a:pPr>
              <a:buNone/>
            </a:pPr>
            <a:r>
              <a:rPr lang="en-US" dirty="0" smtClean="0"/>
              <a:t>	   DATE type has 10 position format – YYYY-MM-DD</a:t>
            </a:r>
          </a:p>
          <a:p>
            <a:r>
              <a:rPr lang="en-US" b="1" dirty="0" smtClean="0"/>
              <a:t>Time data type</a:t>
            </a:r>
          </a:p>
          <a:p>
            <a:pPr>
              <a:buNone/>
            </a:pPr>
            <a:r>
              <a:rPr lang="en-US" dirty="0" smtClean="0"/>
              <a:t>	   TIME type has 8 position format – HH : MM : SS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b="1" dirty="0"/>
              <a:t>BLOB: </a:t>
            </a:r>
            <a:r>
              <a:rPr lang="en-US" dirty="0"/>
              <a:t> Images </a:t>
            </a:r>
            <a:endParaRPr lang="en-US" b="1" dirty="0"/>
          </a:p>
          <a:p>
            <a:pPr lvl="1"/>
            <a:r>
              <a:rPr lang="en-US" b="1" dirty="0"/>
              <a:t>Bit string data types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fixed </a:t>
            </a:r>
            <a:r>
              <a:rPr lang="en-US" dirty="0"/>
              <a:t>length –BIT(n)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varying </a:t>
            </a:r>
            <a:r>
              <a:rPr lang="en-US" dirty="0"/>
              <a:t>length –BIT VARYING(n)</a:t>
            </a:r>
            <a:endParaRPr lang="en-US" b="1" dirty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8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BASIC SQL COMMANDS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CREATING A </a:t>
            </a:r>
            <a:r>
              <a:rPr lang="en-US" sz="2800" b="1" dirty="0" smtClean="0"/>
              <a:t>TABLE</a:t>
            </a:r>
            <a:endParaRPr lang="en-US" sz="2800" b="1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19200" y="2133600"/>
            <a:ext cx="7620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Syntax:	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Create table &lt;Table Name&gt; 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( &lt;Field1&gt;  &lt;Type&gt; &lt;(width)&gt;  </a:t>
            </a:r>
            <a:r>
              <a:rPr lang="en-US" sz="1800" b="1" i="1" dirty="0">
                <a:cs typeface="Times New Roman" pitchFamily="18" charset="0"/>
              </a:rPr>
              <a:t>Constraint &lt;constraint name&gt; Primary Key</a:t>
            </a:r>
            <a:r>
              <a:rPr lang="en-US" sz="1800" b="1" dirty="0">
                <a:cs typeface="Times New Roman" pitchFamily="18" charset="0"/>
              </a:rPr>
              <a:t>,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  &lt;Field2&gt;  &lt;Type&gt; &lt;(width)&gt;,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cs typeface="Times New Roman" pitchFamily="18" charset="0"/>
              </a:rPr>
              <a:t>    ..................................) :</a:t>
            </a:r>
            <a:r>
              <a:rPr lang="en-US" sz="1800" dirty="0"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89F-E170-4A31-920E-88EE35285AB6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/>
              <a:t>BASIC SQL COMMANDS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CREATING A </a:t>
            </a:r>
            <a:r>
              <a:rPr lang="en-US" sz="2800" b="1" dirty="0" smtClean="0"/>
              <a:t>TABLE</a:t>
            </a:r>
            <a:endParaRPr lang="en-US" sz="2800" b="1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200" y="2284780"/>
            <a:ext cx="3810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800" b="1" u="sng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u="sng" dirty="0" smtClean="0">
                <a:cs typeface="Times New Roman" pitchFamily="18" charset="0"/>
              </a:rPr>
              <a:t>Example</a:t>
            </a:r>
            <a:r>
              <a:rPr lang="en-US" sz="1800" b="1" u="sng" dirty="0">
                <a:cs typeface="Times New Roman" pitchFamily="18" charset="0"/>
              </a:rPr>
              <a:t>: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Create </a:t>
            </a:r>
            <a:r>
              <a:rPr lang="en-US" sz="1800" dirty="0">
                <a:cs typeface="Times New Roman" pitchFamily="18" charset="0"/>
              </a:rPr>
              <a:t>table </a:t>
            </a:r>
            <a:r>
              <a:rPr lang="en-US" sz="1800" dirty="0" smtClean="0">
                <a:cs typeface="Times New Roman" pitchFamily="18" charset="0"/>
              </a:rPr>
              <a:t>student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dirty="0" smtClean="0">
                <a:cs typeface="Times New Roman" pitchFamily="18" charset="0"/>
              </a:rPr>
              <a:t>id </a:t>
            </a:r>
            <a:r>
              <a:rPr lang="en-US" sz="1800" dirty="0" err="1" smtClean="0">
                <a:cs typeface="Times New Roman" pitchFamily="18" charset="0"/>
              </a:rPr>
              <a:t>int</a:t>
            </a:r>
            <a:r>
              <a:rPr lang="en-US" sz="1800" dirty="0" smtClean="0">
                <a:cs typeface="Times New Roman" pitchFamily="18" charset="0"/>
              </a:rPr>
              <a:t> ,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cs typeface="Times New Roman" pitchFamily="18" charset="0"/>
              </a:rPr>
              <a:t>Name 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sz="1800" dirty="0" smtClean="0">
                <a:cs typeface="Times New Roman" pitchFamily="18" charset="0"/>
              </a:rPr>
              <a:t>(25</a:t>
            </a:r>
            <a:r>
              <a:rPr lang="en-US" sz="1800" dirty="0">
                <a:cs typeface="Times New Roman" pitchFamily="18" charset="0"/>
              </a:rPr>
              <a:t>),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cs typeface="Times New Roman" pitchFamily="18" charset="0"/>
              </a:rPr>
              <a:t>Class </a:t>
            </a:r>
            <a:r>
              <a:rPr lang="en-US" dirty="0" err="1" smtClean="0">
                <a:cs typeface="Times New Roman" pitchFamily="18" charset="0"/>
              </a:rPr>
              <a:t>Varchar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>
                <a:cs typeface="Times New Roman" pitchFamily="18" charset="0"/>
              </a:rPr>
              <a:t>(5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cs typeface="Times New Roman" pitchFamily="18" charset="0"/>
              </a:rPr>
              <a:t>);</a:t>
            </a:r>
            <a:endParaRPr lang="en-US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  <p:sp>
        <p:nvSpPr>
          <p:cNvPr id="2" name="Notched Right Arrow 1"/>
          <p:cNvSpPr/>
          <p:nvPr/>
        </p:nvSpPr>
        <p:spPr>
          <a:xfrm>
            <a:off x="2590800" y="3733800"/>
            <a:ext cx="9906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91283"/>
              </p:ext>
            </p:extLst>
          </p:nvPr>
        </p:nvGraphicFramePr>
        <p:xfrm>
          <a:off x="3810000" y="3373120"/>
          <a:ext cx="411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754</TotalTime>
  <Words>3036</Words>
  <Application>Microsoft Office PowerPoint</Application>
  <PresentationFormat>On-screen Show (4:3)</PresentationFormat>
  <Paragraphs>998</Paragraphs>
  <Slides>64</Slides>
  <Notes>24</Notes>
  <HiddenSlides>26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Flow</vt:lpstr>
      <vt:lpstr>Document</vt:lpstr>
      <vt:lpstr>SQL</vt:lpstr>
      <vt:lpstr>Introduction to SQL</vt:lpstr>
      <vt:lpstr>PowerPoint Presentation</vt:lpstr>
      <vt:lpstr>The SQL Standard </vt:lpstr>
      <vt:lpstr>SQL Continued</vt:lpstr>
      <vt:lpstr>Domain Types in SQL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DDL Commands in SQL</vt:lpstr>
      <vt:lpstr>PowerPoint Presentation</vt:lpstr>
      <vt:lpstr>Integrity Constraints</vt:lpstr>
      <vt:lpstr>IC’s</vt:lpstr>
      <vt:lpstr>Key Constraints</vt:lpstr>
      <vt:lpstr>Key Constraints</vt:lpstr>
      <vt:lpstr>Attribute Constraints</vt:lpstr>
      <vt:lpstr>CHECK constraint</vt:lpstr>
      <vt:lpstr>Referential Integrity Constraints</vt:lpstr>
      <vt:lpstr>Referential Integrity Constraints</vt:lpstr>
      <vt:lpstr>Referential Integrity Constraints</vt:lpstr>
      <vt:lpstr>Referential Integrity Constraints</vt:lpstr>
      <vt:lpstr>Points to remember while creating table</vt:lpstr>
      <vt:lpstr>PowerPoint Presentation</vt:lpstr>
      <vt:lpstr>PowerPoint Presentation</vt:lpstr>
      <vt:lpstr>Adding the Dno FK to EMPLOYEE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SQL: Foreign Key Constraint(Referential Integrity Constraints)</vt:lpstr>
      <vt:lpstr>Referential Integrity Constraints</vt:lpstr>
      <vt:lpstr>Referential Integrity Constraints</vt:lpstr>
      <vt:lpstr>Points to remember while creating table</vt:lpstr>
      <vt:lpstr>Summary of SQL Queries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</dc:creator>
  <cp:lastModifiedBy>SangeetaPC</cp:lastModifiedBy>
  <cp:revision>355</cp:revision>
  <dcterms:created xsi:type="dcterms:W3CDTF">2013-08-11T11:39:18Z</dcterms:created>
  <dcterms:modified xsi:type="dcterms:W3CDTF">2018-07-18T06:32:28Z</dcterms:modified>
</cp:coreProperties>
</file>