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  <p:sldId id="275" r:id="rId21"/>
    <p:sldId id="276" r:id="rId22"/>
    <p:sldId id="277" r:id="rId23"/>
    <p:sldId id="27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AA65-2DD1-4F25-A288-BDC72246C442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78D5-218C-4512-9E37-6DB41F67D7D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3CDAA-72EA-49D2-9B1A-6F9CE190E47B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r>
              <a:rPr lang="en-US"/>
              <a:t>Write a program is the same as solving other problems – the steps are the same, only the product is different.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020D4-F9A0-47E0-A6DA-4271AE70221A}" type="datetimeFigureOut">
              <a:rPr lang="en-US" smtClean="0"/>
              <a:pPr/>
              <a:t>4/9/2018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0F27-49D6-4EDC-B4D4-86EF51B5A96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142984"/>
            <a:ext cx="8643998" cy="4214841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Object Oriented </a:t>
            </a:r>
            <a:r>
              <a:rPr lang="en-US" sz="5400" dirty="0" smtClean="0"/>
              <a:t>Programming</a:t>
            </a:r>
            <a:br>
              <a:rPr lang="en-US" sz="5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dirty="0" smtClean="0"/>
              <a:t>C++</a:t>
            </a:r>
            <a:endParaRPr lang="en-IN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4857752" y="6000768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By: E </a:t>
            </a:r>
            <a:r>
              <a:rPr lang="en-US" sz="3600" b="1" dirty="0" err="1" smtClean="0"/>
              <a:t>Balagurusamy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861EC007-CD56-4DFE-B36C-982445593050}" type="slidenum">
              <a:rPr lang="en-US"/>
              <a:pPr/>
              <a:t>10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r>
              <a:rPr lang="en-US" sz="2800"/>
              <a:t>Design Principles of OOP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057400"/>
            <a:ext cx="7772400" cy="3043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Four main design principles of Object-Oriented Programming(OOP):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Encapsulation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Abstraction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Polymorphism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Inheritance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92D74DE2-B235-46CC-9570-77C64E175A82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2800"/>
              <a:t>Encapsulation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76400"/>
            <a:ext cx="8382000" cy="4343400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Also known as </a:t>
            </a:r>
            <a:r>
              <a:rPr lang="en-US" sz="2800" i="1" dirty="0">
                <a:solidFill>
                  <a:schemeClr val="tx1"/>
                </a:solidFill>
              </a:rPr>
              <a:t>data hiding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Only object’s methods can modify information in the object</a:t>
            </a:r>
            <a:r>
              <a:rPr lang="en-US" sz="2800" i="1" dirty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800" i="1" dirty="0">
              <a:solidFill>
                <a:schemeClr val="tx1"/>
              </a:solidFill>
            </a:endParaRPr>
          </a:p>
          <a:p>
            <a:pPr algn="l"/>
            <a:r>
              <a:rPr lang="en-US" sz="2800" b="1" u="sng" dirty="0">
                <a:solidFill>
                  <a:schemeClr val="tx1"/>
                </a:solidFill>
              </a:rPr>
              <a:t>Analogy: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ATM machine can only </a:t>
            </a:r>
            <a:r>
              <a:rPr lang="en-US" sz="2800" b="1" u="sng" dirty="0">
                <a:solidFill>
                  <a:schemeClr val="tx1"/>
                </a:solidFill>
              </a:rPr>
              <a:t>update accounts</a:t>
            </a:r>
            <a:r>
              <a:rPr lang="en-US" sz="2800" dirty="0">
                <a:solidFill>
                  <a:schemeClr val="tx1"/>
                </a:solidFill>
              </a:rPr>
              <a:t> of one person or object only.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4341" name="Picture 5" descr="icon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57200"/>
            <a:ext cx="593725" cy="59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9D5D1-E7C3-4C45-96B7-4F53D12A06D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2800"/>
              <a:t>Abstraction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Focus only on the important facts about the problem at hand</a:t>
            </a:r>
          </a:p>
          <a:p>
            <a:pPr>
              <a:lnSpc>
                <a:spcPct val="90000"/>
              </a:lnSpc>
            </a:pPr>
            <a:r>
              <a:rPr lang="en-US" sz="2800"/>
              <a:t>to design, produce, and describe so that it can be easily used without knowing the details of how it works.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u="sng"/>
              <a:t>Analogy:</a:t>
            </a:r>
          </a:p>
          <a:p>
            <a:pPr>
              <a:lnSpc>
                <a:spcPct val="90000"/>
              </a:lnSpc>
            </a:pPr>
            <a:r>
              <a:rPr lang="en-US" sz="2800"/>
              <a:t> When you drive a car, you don’t have to know how the gasoline and air are mixed and ignited.</a:t>
            </a:r>
          </a:p>
          <a:p>
            <a:pPr>
              <a:lnSpc>
                <a:spcPct val="90000"/>
              </a:lnSpc>
            </a:pPr>
            <a:r>
              <a:rPr lang="en-US" sz="2800"/>
              <a:t> Instead you only have to know how to use the controls.</a:t>
            </a:r>
          </a:p>
          <a:p>
            <a:pPr>
              <a:lnSpc>
                <a:spcPct val="90000"/>
              </a:lnSpc>
            </a:pPr>
            <a:r>
              <a:rPr lang="en-US" sz="2800"/>
              <a:t>Draw map</a:t>
            </a:r>
          </a:p>
        </p:txBody>
      </p:sp>
      <p:pic>
        <p:nvPicPr>
          <p:cNvPr id="28677" name="Picture 5" descr="icon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57200"/>
            <a:ext cx="593725" cy="59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21FFE75B-8548-4337-8039-C273AF2279A3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2800"/>
              <a:t>Polymorphism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76400"/>
            <a:ext cx="8153400" cy="4267200"/>
          </a:xfrm>
        </p:spPr>
        <p:txBody>
          <a:bodyPr>
            <a:normAutofit fontScale="92500" lnSpcReduction="10000"/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the same word or phrase can mean different things in different contexts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u="sng" dirty="0">
                <a:solidFill>
                  <a:schemeClr val="tx1"/>
                </a:solidFill>
              </a:rPr>
              <a:t>Analogy: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In English, </a:t>
            </a:r>
            <a:r>
              <a:rPr lang="en-US" sz="2800" b="1" dirty="0">
                <a:solidFill>
                  <a:schemeClr val="tx1"/>
                </a:solidFill>
              </a:rPr>
              <a:t>bank</a:t>
            </a:r>
            <a:r>
              <a:rPr lang="en-US" sz="2800" dirty="0">
                <a:solidFill>
                  <a:schemeClr val="tx1"/>
                </a:solidFill>
              </a:rPr>
              <a:t> can mean side of a river or a place to put money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5364" name="Picture 4" descr="icon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57200"/>
            <a:ext cx="593725" cy="59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4E3E-3344-4E6D-B3FF-F87793EF6C28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2800" u="sng">
                <a:cs typeface="Times New Roman" pitchFamily="18" charset="0"/>
              </a:rPr>
              <a:t>Function Overloading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charset="0"/>
                <a:cs typeface="Times New Roman" pitchFamily="18" charset="0"/>
              </a:rPr>
              <a:t>The operation of one function depends on the argument passed to it. </a:t>
            </a:r>
          </a:p>
          <a:p>
            <a:pPr algn="just"/>
            <a:r>
              <a:rPr lang="en-US">
                <a:latin typeface="Times" charset="0"/>
                <a:cs typeface="Times New Roman" pitchFamily="18" charset="0"/>
              </a:rPr>
              <a:t> Example: Fly(), Fly(low), Fly(150)</a:t>
            </a:r>
            <a:endParaRPr lang="en-US">
              <a:latin typeface="New York" charset="0"/>
              <a:cs typeface="Times New Roman" pitchFamily="18" charset="0"/>
            </a:endParaRPr>
          </a:p>
          <a:p>
            <a:endParaRPr lang="en-US"/>
          </a:p>
        </p:txBody>
      </p:sp>
      <p:pic>
        <p:nvPicPr>
          <p:cNvPr id="32772" name="Picture 4" descr="icon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593725" cy="59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1492D802-20CC-41B0-B123-9C04DDBA2AF7}" type="slidenum">
              <a:rPr lang="en-US"/>
              <a:pPr/>
              <a:t>15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2800"/>
              <a:t>Inheritance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4191000"/>
          </a:xfrm>
        </p:spPr>
        <p:txBody>
          <a:bodyPr>
            <a:normAutofit fontScale="92500" lnSpcReduction="10000"/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sz="2800" i="1" dirty="0">
                <a:solidFill>
                  <a:schemeClr val="tx1"/>
                </a:solidFill>
              </a:rPr>
              <a:t> Inheritance</a:t>
            </a:r>
            <a:r>
              <a:rPr lang="en-US" sz="2800" dirty="0">
                <a:solidFill>
                  <a:schemeClr val="tx1"/>
                </a:solidFill>
              </a:rPr>
              <a:t>—a way of organizing classes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Term comes from inheritance of traits like eye color, hair color, and so on.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Classes with properties in common can be grouped so that their common properties are only defined once.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 err="1">
                <a:solidFill>
                  <a:schemeClr val="tx1"/>
                </a:solidFill>
              </a:rPr>
              <a:t>Superclass</a:t>
            </a:r>
            <a:r>
              <a:rPr lang="en-US" sz="2800" dirty="0">
                <a:solidFill>
                  <a:schemeClr val="tx1"/>
                </a:solidFill>
              </a:rPr>
              <a:t> – inherit its attributes &amp; methods to the subclass(</a:t>
            </a:r>
            <a:r>
              <a:rPr lang="en-US" sz="2800" dirty="0" err="1">
                <a:solidFill>
                  <a:schemeClr val="tx1"/>
                </a:solidFill>
              </a:rPr>
              <a:t>es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Subclass</a:t>
            </a:r>
            <a:r>
              <a:rPr lang="en-US" sz="2800" dirty="0">
                <a:solidFill>
                  <a:schemeClr val="tx1"/>
                </a:solidFill>
              </a:rPr>
              <a:t> – can inherit all its </a:t>
            </a:r>
            <a:r>
              <a:rPr lang="en-US" sz="2800" dirty="0" err="1">
                <a:solidFill>
                  <a:schemeClr val="tx1"/>
                </a:solidFill>
              </a:rPr>
              <a:t>superclass</a:t>
            </a:r>
            <a:r>
              <a:rPr lang="en-US" sz="2800" dirty="0">
                <a:solidFill>
                  <a:schemeClr val="tx1"/>
                </a:solidFill>
              </a:rPr>
              <a:t> attributes &amp; methods besides having its own unique attributes &amp; methods.</a:t>
            </a:r>
          </a:p>
          <a:p>
            <a:pPr algn="l">
              <a:buFontTx/>
              <a:buBlip>
                <a:blip r:embed="rId2"/>
              </a:buBlip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388" name="Picture 4" descr="icon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57200"/>
            <a:ext cx="593725" cy="593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E79D6AF3-B4EC-4818-8C23-983660884437}" type="slidenum">
              <a:rPr lang="en-US"/>
              <a:pPr/>
              <a:t>16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2800"/>
              <a:t>An Inheritance Hierarchy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endParaRPr lang="en-US" sz="4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1828800" y="2133600"/>
            <a:ext cx="30480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419600" y="2057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810000" y="2133600"/>
            <a:ext cx="3657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1066800" y="3352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752600" y="3276600"/>
            <a:ext cx="13716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5486400" y="3352800"/>
            <a:ext cx="1752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6934200" y="3352800"/>
            <a:ext cx="10668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3352800" y="1828800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itchFamily="34" charset="0"/>
              </a:rPr>
              <a:t>Vehicle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838200" y="3048000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itchFamily="34" charset="0"/>
              </a:rPr>
              <a:t>Automobile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3429000" y="3048000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itchFamily="34" charset="0"/>
              </a:rPr>
              <a:t>Motorcycle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6096000" y="3048000"/>
            <a:ext cx="21336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itchFamily="34" charset="0"/>
              </a:rPr>
              <a:t>Bus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381000" y="4419600"/>
            <a:ext cx="14478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itchFamily="34" charset="0"/>
              </a:rPr>
              <a:t>Sedan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133600" y="4419600"/>
            <a:ext cx="19050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itchFamily="34" charset="0"/>
              </a:rPr>
              <a:t>Sports Car</a:t>
            </a: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6858000" y="4419600"/>
            <a:ext cx="19812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itchFamily="34" charset="0"/>
              </a:rPr>
              <a:t>School Bus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4495800" y="4419600"/>
            <a:ext cx="1981200" cy="457200"/>
          </a:xfrm>
          <a:prstGeom prst="roundRect">
            <a:avLst>
              <a:gd name="adj" fmla="val 50000"/>
            </a:avLst>
          </a:prstGeom>
          <a:solidFill>
            <a:srgbClr val="CCCC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itchFamily="34" charset="0"/>
              </a:rPr>
              <a:t>Luxury Bus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93725" y="5221288"/>
            <a:ext cx="79406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Arial" pitchFamily="34" charset="0"/>
              </a:rPr>
              <a:t>What properties does each vehicle inherit from the types of vehicles above it in the diagram?</a:t>
            </a:r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6096000" y="1447800"/>
            <a:ext cx="2362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Superclass</a:t>
            </a: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5486400" y="1905000"/>
            <a:ext cx="6858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533400" y="22098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Subclasses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1295400" y="2743200"/>
            <a:ext cx="762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1447800" y="2743200"/>
            <a:ext cx="25146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1447800" y="2743200"/>
            <a:ext cx="49530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457200" y="2743200"/>
            <a:ext cx="9906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5535CD0-6C2C-4A89-8FE6-4CDDD7A64969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33400"/>
            <a:ext cx="7772400" cy="609600"/>
          </a:xfrm>
        </p:spPr>
        <p:txBody>
          <a:bodyPr/>
          <a:lstStyle/>
          <a:p>
            <a:r>
              <a:rPr lang="en-US" sz="2800"/>
              <a:t>Object-Oriented Programming Languages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362200"/>
            <a:ext cx="7924800" cy="3200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en-US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Pure OO Languages</a:t>
            </a:r>
            <a:endParaRPr lang="en-US" dirty="0">
              <a:solidFill>
                <a:schemeClr val="tx1"/>
              </a:solidFill>
              <a:latin typeface="New York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		Smalltalk, </a:t>
            </a:r>
            <a:r>
              <a:rPr lang="en-US" dirty="0" smtClean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Java</a:t>
            </a:r>
            <a:endParaRPr lang="en-US" dirty="0">
              <a:solidFill>
                <a:schemeClr val="tx1"/>
              </a:solidFill>
              <a:latin typeface="New York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New York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 </a:t>
            </a:r>
            <a:r>
              <a:rPr lang="en-US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Hybrid OO Languages</a:t>
            </a:r>
            <a:endParaRPr lang="en-US" dirty="0">
              <a:solidFill>
                <a:schemeClr val="tx1"/>
              </a:solidFill>
              <a:latin typeface="New York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		C++, Objective-C, Object-Pascal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800" smtClean="0"/>
              <a:t>C++ is the C programmer’s answer to Object-Oriented Programming (OOP).</a:t>
            </a:r>
          </a:p>
          <a:p>
            <a:pPr eaLnBrk="1" hangingPunct="1"/>
            <a:r>
              <a:rPr lang="en-US" sz="2800" smtClean="0"/>
              <a:t>C++ is an enhanced version of the C language.</a:t>
            </a:r>
          </a:p>
          <a:p>
            <a:pPr eaLnBrk="1" hangingPunct="1"/>
            <a:r>
              <a:rPr lang="en-US" sz="2800" smtClean="0"/>
              <a:t>C++ adds support for OOP without sacrificing any of C’s power, elegance, or flexibility.</a:t>
            </a:r>
          </a:p>
          <a:p>
            <a:pPr eaLnBrk="1" hangingPunct="1"/>
            <a:r>
              <a:rPr lang="en-US" sz="2800" smtClean="0"/>
              <a:t>C++ was invented in 1979 by Bjarne Stroustrup at Bell Laboratories in Murray Hill, New Jersey, USA.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6AA8672-0F89-41F5-A307-F0BDEDC680BE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A </a:t>
            </a:r>
            <a:r>
              <a:rPr lang="en-US" sz="2600" b="1"/>
              <a:t>class</a:t>
            </a:r>
            <a:r>
              <a:rPr lang="en-US" sz="2600"/>
              <a:t> is a data type that allows programmers to create objects. A class provides a definition for an object, describing an object’s attributes (data) and methods (operations).</a:t>
            </a:r>
          </a:p>
          <a:p>
            <a:r>
              <a:rPr lang="en-US" sz="2600"/>
              <a:t>An object is an </a:t>
            </a:r>
            <a:r>
              <a:rPr lang="en-US" sz="2600" i="1"/>
              <a:t>instance</a:t>
            </a:r>
            <a:r>
              <a:rPr lang="en-US" sz="2600"/>
              <a:t> of a class.  With one class, you can have as many objects as required.</a:t>
            </a:r>
          </a:p>
          <a:p>
            <a:r>
              <a:rPr lang="en-US" sz="2600"/>
              <a:t>This is analogous to a variable and a data type, the class is the data type and the object is the variable.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86842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Procedure Oriented Programming (POP) </a:t>
            </a:r>
            <a:r>
              <a:rPr lang="en-US" sz="3200" dirty="0" smtClean="0"/>
              <a:t>V/S </a:t>
            </a:r>
            <a:br>
              <a:rPr lang="en-US" sz="3200" dirty="0" smtClean="0"/>
            </a:br>
            <a:r>
              <a:rPr lang="en-US" sz="3200" dirty="0" smtClean="0"/>
              <a:t>Object </a:t>
            </a:r>
            <a:r>
              <a:rPr lang="en-US" sz="3200" dirty="0" smtClean="0"/>
              <a:t>Oriented Programming (OOP)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305EC-5856-45C1-9955-AC4775C981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BUET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032512"/>
          <a:ext cx="8620156" cy="582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51"/>
                <a:gridCol w="2664412"/>
                <a:gridCol w="3604793"/>
              </a:tblGrid>
              <a:tr h="4001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OOP</a:t>
                      </a:r>
                      <a:endParaRPr lang="en-IN" dirty="0"/>
                    </a:p>
                  </a:txBody>
                  <a:tcPr/>
                </a:tc>
              </a:tr>
              <a:tr h="400188">
                <a:tc>
                  <a:txBody>
                    <a:bodyPr/>
                    <a:lstStyle/>
                    <a:p>
                      <a:r>
                        <a:rPr lang="en-IN" b="1" dirty="0" smtClean="0"/>
                        <a:t>Divided Into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IN" dirty="0"/>
                    </a:p>
                  </a:txBody>
                  <a:tcPr/>
                </a:tc>
              </a:tr>
              <a:tr h="4001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Importance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IN" dirty="0"/>
                    </a:p>
                  </a:txBody>
                  <a:tcPr/>
                </a:tc>
              </a:tr>
              <a:tr h="4001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Approach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Top-down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Bottom </a:t>
                      </a:r>
                      <a:r>
                        <a:rPr lang="en-US" baseline="0" dirty="0" smtClean="0"/>
                        <a:t> up</a:t>
                      </a:r>
                      <a:endParaRPr lang="en-IN" dirty="0"/>
                    </a:p>
                  </a:txBody>
                  <a:tcPr/>
                </a:tc>
              </a:tr>
              <a:tr h="400188"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Specifiers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r>
                        <a:rPr lang="en-US" baseline="0" dirty="0" smtClean="0"/>
                        <a:t> (Private</a:t>
                      </a:r>
                      <a:r>
                        <a:rPr lang="en-US" baseline="0" dirty="0" smtClean="0"/>
                        <a:t>, Public etc</a:t>
                      </a:r>
                      <a:r>
                        <a:rPr lang="en-US" baseline="0" dirty="0" smtClean="0"/>
                        <a:t>.)</a:t>
                      </a:r>
                      <a:endParaRPr lang="en-IN" dirty="0"/>
                    </a:p>
                  </a:txBody>
                  <a:tcPr/>
                </a:tc>
              </a:tr>
              <a:tr h="684872"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move freely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can move and communicate</a:t>
                      </a:r>
                      <a:endParaRPr lang="en-IN" dirty="0"/>
                    </a:p>
                  </a:txBody>
                  <a:tcPr/>
                </a:tc>
              </a:tr>
              <a:tr h="684872"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to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can move through member functions</a:t>
                      </a:r>
                      <a:endParaRPr lang="en-IN" dirty="0"/>
                    </a:p>
                  </a:txBody>
                  <a:tcPr/>
                </a:tc>
              </a:tr>
              <a:tr h="684872"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Expansion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data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is </a:t>
                      </a:r>
                      <a:r>
                        <a:rPr lang="en-US" baseline="0" dirty="0" smtClean="0"/>
                        <a:t>not easy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Adding data is easy</a:t>
                      </a:r>
                      <a:endParaRPr lang="en-IN" dirty="0"/>
                    </a:p>
                  </a:txBody>
                  <a:tcPr/>
                </a:tc>
              </a:tr>
              <a:tr h="68487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Access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global data for sharing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can not be move easily. Controlled by </a:t>
                      </a:r>
                      <a:r>
                        <a:rPr lang="en-US" baseline="0" dirty="0" smtClean="0"/>
                        <a:t>Access </a:t>
                      </a:r>
                      <a:r>
                        <a:rPr lang="en-US" baseline="0" dirty="0" smtClean="0"/>
                        <a:t>specifiers</a:t>
                      </a:r>
                      <a:endParaRPr lang="en-IN" dirty="0"/>
                    </a:p>
                  </a:txBody>
                  <a:tcPr/>
                </a:tc>
              </a:tr>
              <a:tr h="684872"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Hiding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have</a:t>
                      </a:r>
                      <a:r>
                        <a:rPr lang="en-US" baseline="0" dirty="0" smtClean="0"/>
                        <a:t> proper way of hiding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</a:t>
                      </a:r>
                      <a:r>
                        <a:rPr lang="en-US" baseline="0" dirty="0" smtClean="0"/>
                        <a:t> Data hiding</a:t>
                      </a:r>
                      <a:endParaRPr lang="en-IN" dirty="0"/>
                    </a:p>
                  </a:txBody>
                  <a:tcPr/>
                </a:tc>
              </a:tr>
              <a:tr h="4001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Overloading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Two Versions of C++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 traditional-style C++ program -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7042D9C-ABD9-4736-B5E2-545260AE0933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95400" y="2681288"/>
            <a:ext cx="6629400" cy="309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#include &lt;iostream.h&gt;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int main()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/* program code */</a:t>
            </a:r>
            <a:br>
              <a:rPr lang="en-US" sz="2800"/>
            </a:br>
            <a:r>
              <a:rPr lang="en-US" sz="2800"/>
              <a:t>	return 0;</a:t>
            </a:r>
            <a:br>
              <a:rPr lang="en-US" sz="2800"/>
            </a:br>
            <a:r>
              <a:rPr lang="en-US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Two Versions of C++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A modern-style C++ program that uses the new-style headers and a namespace -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74AD3FC-83CA-44F3-8CE6-103907740CFB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95400" y="3035300"/>
            <a:ext cx="6629400" cy="351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/>
              <a:t>#include &lt;</a:t>
            </a:r>
            <a:r>
              <a:rPr lang="en-US" sz="2800" b="1" i="1" dirty="0" err="1"/>
              <a:t>iostream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b="1" i="1" dirty="0">
                <a:solidFill>
                  <a:srgbClr val="6600CC"/>
                </a:solidFill>
              </a:rPr>
              <a:t>using</a:t>
            </a:r>
            <a:r>
              <a:rPr lang="en-US" sz="2800" b="1" i="1" dirty="0">
                <a:solidFill>
                  <a:srgbClr val="009900"/>
                </a:solidFill>
              </a:rPr>
              <a:t> </a:t>
            </a:r>
            <a:r>
              <a:rPr lang="en-US" sz="2800" b="1" i="1" dirty="0">
                <a:solidFill>
                  <a:srgbClr val="6600CC"/>
                </a:solidFill>
              </a:rPr>
              <a:t>namespace</a:t>
            </a:r>
            <a:r>
              <a:rPr lang="en-US" sz="2800" b="1" i="1" dirty="0">
                <a:solidFill>
                  <a:srgbClr val="009900"/>
                </a:solidFill>
              </a:rPr>
              <a:t> std;</a:t>
            </a:r>
            <a:r>
              <a:rPr lang="en-US" sz="2800" b="1" i="1" dirty="0"/>
              <a:t/>
            </a:r>
            <a:br>
              <a:rPr lang="en-US" sz="2800" b="1" i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int</a:t>
            </a:r>
            <a:r>
              <a:rPr lang="en-US" sz="2800" dirty="0"/>
              <a:t> main()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/* program code */</a:t>
            </a:r>
            <a:br>
              <a:rPr lang="en-US" sz="2800" dirty="0"/>
            </a:br>
            <a:r>
              <a:rPr lang="en-US" sz="2800" dirty="0"/>
              <a:t>	return 0;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Namespaces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01080" cy="48736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A namespace is a declarative region.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It localizes the names of identifiers to avoid name collisions.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The contents of new-style headers are placed in the </a:t>
            </a:r>
            <a:r>
              <a:rPr lang="en-US" b="1" dirty="0" smtClean="0">
                <a:solidFill>
                  <a:srgbClr val="009900"/>
                </a:solidFill>
              </a:rPr>
              <a:t>std</a:t>
            </a:r>
            <a:r>
              <a:rPr lang="en-US" dirty="0" smtClean="0"/>
              <a:t> namespace.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dirty="0" smtClean="0"/>
              <a:t>A newly created class, function or global variable can put in an existing namespace, a new namespace, or it may not be associated with any namespace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C41FD1F-5375-4AC0-9016-76FEEA1038DE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543824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C++ Program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50"/>
            <a:ext cx="664373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7543824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C++ Program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446722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785794"/>
            <a:ext cx="4357686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1714492" y="3786178"/>
            <a:ext cx="6072206" cy="7143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670141DE-8323-4520-954C-261E733C3BFE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4678" y="3143248"/>
            <a:ext cx="4814894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OBJECT ORIENTED PROGRAMMING</a:t>
            </a:r>
          </a:p>
        </p:txBody>
      </p:sp>
      <p:pic>
        <p:nvPicPr>
          <p:cNvPr id="21506" name="Picture 1" descr="A page and functions accessing shared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425926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2" descr="An object with private data locked away insi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4000504"/>
            <a:ext cx="4000528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28596" y="428604"/>
            <a:ext cx="4814894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PROCEDURAL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670141DE-8323-4520-954C-261E733C3BFE}" type="slidenum">
              <a:rPr lang="en-US"/>
              <a:pPr/>
              <a:t>4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4678" y="3357562"/>
            <a:ext cx="4814894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OBJECT ORIENTED PROGRAMMING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57158" y="0"/>
            <a:ext cx="4814894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PROCEDURAL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PROGRAMMING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30" name="Picture 3" descr="Many pages and functions accessing a shared vari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6500858" cy="288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4" descr="Many pages and functions accessing a function of an ob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929066"/>
            <a:ext cx="6357982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670141DE-8323-4520-954C-261E733C3BFE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OBJECT ORIENTED PROGRAMMING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524000"/>
            <a:ext cx="7361238" cy="4678363"/>
            <a:chOff x="2448" y="5837"/>
            <a:chExt cx="6336" cy="6768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2592" y="5981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800"/>
                <a:t>Object 1</a:t>
              </a:r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7344" y="5837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Object 2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2448" y="6845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3024" y="72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Data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024" y="79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/>
                <a:t>Function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6768" y="6845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7344" y="72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Data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7200" y="79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/>
                <a:t>Function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5040" y="9869"/>
              <a:ext cx="1152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Object 3</a:t>
              </a:r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4608" y="10589"/>
              <a:ext cx="2016" cy="20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5184" y="10877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/>
                <a:t>Data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5184" y="11597"/>
              <a:ext cx="100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/>
                <a:t>Function</a:t>
              </a: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4464" y="7632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6192" y="8784"/>
              <a:ext cx="1296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3888" y="8784"/>
              <a:ext cx="1152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AB5A381C-D7D5-4CD2-B1FF-97EC27649BD2}" type="slidenum">
              <a:rPr lang="en-US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r>
              <a:rPr lang="en-US" sz="2800"/>
              <a:t>OBJECT ORIENTED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81200"/>
            <a:ext cx="7772400" cy="4191000"/>
          </a:xfrm>
        </p:spPr>
        <p:txBody>
          <a:bodyPr/>
          <a:lstStyle/>
          <a:p>
            <a:pPr algn="l">
              <a:buFontTx/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</a:rPr>
              <a:t>Objects have both data and methods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</a:rPr>
              <a:t> Objects of the same class have the same data elements and methods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</a:rPr>
              <a:t> Objects send and receive </a:t>
            </a:r>
            <a:r>
              <a:rPr lang="en-US" sz="2400" i="1" dirty="0">
                <a:solidFill>
                  <a:schemeClr val="tx1"/>
                </a:solidFill>
              </a:rPr>
              <a:t>messages</a:t>
            </a:r>
            <a:r>
              <a:rPr lang="en-US" sz="2400" dirty="0">
                <a:solidFill>
                  <a:schemeClr val="tx1"/>
                </a:solidFill>
              </a:rPr>
              <a:t> to invoke actions</a:t>
            </a:r>
          </a:p>
          <a:p>
            <a:pPr algn="l">
              <a:buFontTx/>
              <a:buBlip>
                <a:blip r:embed="rId2"/>
              </a:buBlip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	Key idea in object-oriented:</a:t>
            </a:r>
            <a:endParaRPr lang="en-US" sz="2400" dirty="0">
              <a:solidFill>
                <a:schemeClr val="tx1"/>
              </a:solidFill>
              <a:latin typeface="New York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 </a:t>
            </a:r>
            <a:endParaRPr lang="en-US" sz="1800" dirty="0">
              <a:solidFill>
                <a:schemeClr val="tx1"/>
              </a:solidFill>
              <a:latin typeface="New York" charset="0"/>
              <a:cs typeface="Times New Roman" pitchFamily="18" charset="0"/>
            </a:endParaRPr>
          </a:p>
          <a:p>
            <a:pPr algn="just"/>
            <a:r>
              <a:rPr lang="en-US" sz="2400" i="1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The real world can be accurately described as a collection of objects that interact</a:t>
            </a:r>
            <a:r>
              <a:rPr lang="en-US" sz="1800" i="1" dirty="0">
                <a:solidFill>
                  <a:schemeClr val="tx1"/>
                </a:solidFill>
                <a:latin typeface="Times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34293D72-1274-451E-A60E-810B9319612B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609600"/>
            <a:ext cx="85344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Basic terminology</a:t>
            </a:r>
          </a:p>
          <a:p>
            <a:pPr algn="just"/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buFontTx/>
              <a:buBlip>
                <a:blip r:embed="rId2"/>
              </a:buBlip>
            </a:pPr>
            <a:r>
              <a:rPr lang="en-US" sz="2800" i="1" dirty="0">
                <a:solidFill>
                  <a:schemeClr val="tx1"/>
                </a:solidFill>
              </a:rPr>
              <a:t>object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- usually a person, place or thing (</a:t>
            </a:r>
            <a:r>
              <a:rPr lang="en-US" sz="2800" b="1" dirty="0">
                <a:solidFill>
                  <a:schemeClr val="tx1"/>
                </a:solidFill>
              </a:rPr>
              <a:t>a noun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i="1" dirty="0">
                <a:solidFill>
                  <a:schemeClr val="tx1"/>
                </a:solidFill>
              </a:rPr>
              <a:t>method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- an action performed by an object (</a:t>
            </a:r>
            <a:r>
              <a:rPr lang="en-US" sz="2800" b="1" dirty="0">
                <a:solidFill>
                  <a:schemeClr val="tx1"/>
                </a:solidFill>
              </a:rPr>
              <a:t>a verb)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i="1" dirty="0">
                <a:solidFill>
                  <a:schemeClr val="tx1"/>
                </a:solidFill>
              </a:rPr>
              <a:t>attribute</a:t>
            </a:r>
          </a:p>
          <a:p>
            <a:pPr algn="l"/>
            <a:r>
              <a:rPr lang="en-US" sz="2800" i="1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description of objects in a class</a:t>
            </a:r>
          </a:p>
          <a:p>
            <a:pPr algn="l">
              <a:buFontTx/>
              <a:buBlip>
                <a:blip r:embed="rId2"/>
              </a:buBlip>
            </a:pPr>
            <a:r>
              <a:rPr lang="en-US" sz="2800" i="1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- a category of similar objects (such as </a:t>
            </a:r>
            <a:r>
              <a:rPr lang="en-US" sz="2800" i="1" dirty="0">
                <a:solidFill>
                  <a:schemeClr val="tx1"/>
                </a:solidFill>
              </a:rPr>
              <a:t>automobiles)</a:t>
            </a:r>
          </a:p>
          <a:p>
            <a:pPr algn="l"/>
            <a:r>
              <a:rPr lang="en-US" sz="2800" i="1" dirty="0">
                <a:solidFill>
                  <a:schemeClr val="tx1"/>
                </a:solidFill>
              </a:rPr>
              <a:t>- does not hold any values of the object’s attributes</a:t>
            </a:r>
          </a:p>
          <a:p>
            <a:pPr marL="457200" lvl="1" indent="0" algn="ctr">
              <a:buFontTx/>
              <a:buNone/>
            </a:pPr>
            <a:endParaRPr lang="en-US" sz="1600" i="1" dirty="0">
              <a:solidFill>
                <a:schemeClr val="tx1"/>
              </a:solidFill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9D8B-AA62-43DF-B43E-2C62EF56784C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350"/>
            <a:ext cx="7772400" cy="831850"/>
          </a:xfrm>
        </p:spPr>
        <p:txBody>
          <a:bodyPr/>
          <a:lstStyle/>
          <a:p>
            <a:r>
              <a:rPr lang="en-US" sz="2800"/>
              <a:t>Example for attributes and methods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3810000" cy="35814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Attributes: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manufacturer’s name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model name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year made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color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number of doors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size of engine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3505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Methods: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Define data items (specify manufacturer’s name, model, year, etc.)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Change a data item (color, engine, etc.)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Display data items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Calculate cost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48413"/>
            <a:ext cx="1905000" cy="457200"/>
          </a:xfrm>
          <a:prstGeom prst="rect">
            <a:avLst/>
          </a:prstGeom>
        </p:spPr>
        <p:txBody>
          <a:bodyPr/>
          <a:lstStyle/>
          <a:p>
            <a:fld id="{167B9AD8-54A3-4A27-9A67-E4B597DD8B44}" type="slidenum">
              <a:rPr lang="en-US"/>
              <a:pPr/>
              <a:t>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2800"/>
              <a:t>Why OOP?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458200" cy="3657600"/>
          </a:xfrm>
        </p:spPr>
        <p:txBody>
          <a:bodyPr/>
          <a:lstStyle/>
          <a:p>
            <a:pPr algn="l"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 Save development time (and cost) by reusing code</a:t>
            </a:r>
          </a:p>
          <a:p>
            <a:pPr marL="457200" lvl="1" indent="0"/>
            <a:r>
              <a:rPr lang="en-US" dirty="0">
                <a:solidFill>
                  <a:schemeClr val="tx1"/>
                </a:solidFill>
              </a:rPr>
              <a:t>once an object class is created it can be used in other applications</a:t>
            </a:r>
          </a:p>
          <a:p>
            <a:pPr algn="l"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 Easier debugging</a:t>
            </a:r>
          </a:p>
          <a:p>
            <a:pPr marL="457200" lvl="1" indent="0"/>
            <a:r>
              <a:rPr lang="en-US" dirty="0">
                <a:solidFill>
                  <a:schemeClr val="tx1"/>
                </a:solidFill>
              </a:rPr>
              <a:t>classes can be tested independently</a:t>
            </a:r>
          </a:p>
          <a:p>
            <a:pPr marL="457200" lvl="1" indent="0"/>
            <a:r>
              <a:rPr lang="en-US" dirty="0">
                <a:solidFill>
                  <a:schemeClr val="tx1"/>
                </a:solidFill>
              </a:rPr>
              <a:t>reused objects have already been tested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41338" y="100013"/>
          <a:ext cx="6096000" cy="4067175"/>
        </p:xfrm>
        <a:graphic>
          <a:graphicData uri="http://schemas.openxmlformats.org/presentationml/2006/ole">
            <p:oleObj spid="_x0000_s1026" name="Chart" r:id="rId4" imgW="6095913" imgH="4069087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910</Words>
  <Application>Microsoft Office PowerPoint</Application>
  <PresentationFormat>On-screen Show (4:3)</PresentationFormat>
  <Paragraphs>190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Chart</vt:lpstr>
      <vt:lpstr>Object Oriented Programming  With  C++</vt:lpstr>
      <vt:lpstr>Procedure Oriented Programming (POP) V/S  Object Oriented Programming (OOP)</vt:lpstr>
      <vt:lpstr>OBJECT ORIENTED PROGRAMMING</vt:lpstr>
      <vt:lpstr>OBJECT ORIENTED PROGRAMMING</vt:lpstr>
      <vt:lpstr>OBJECT ORIENTED PROGRAMMING</vt:lpstr>
      <vt:lpstr>OBJECT ORIENTED PROGRAMMING</vt:lpstr>
      <vt:lpstr>Slide 7</vt:lpstr>
      <vt:lpstr>Example for attributes and methods</vt:lpstr>
      <vt:lpstr>Why OOP?</vt:lpstr>
      <vt:lpstr>Design Principles of OOP</vt:lpstr>
      <vt:lpstr>Encapsulation</vt:lpstr>
      <vt:lpstr>Abstraction</vt:lpstr>
      <vt:lpstr>Polymorphism</vt:lpstr>
      <vt:lpstr>Function Overloading</vt:lpstr>
      <vt:lpstr>Inheritance</vt:lpstr>
      <vt:lpstr>An Inheritance Hierarchy</vt:lpstr>
      <vt:lpstr>Object-Oriented Programming Languages</vt:lpstr>
      <vt:lpstr>Introduction</vt:lpstr>
      <vt:lpstr>Classes and Objects</vt:lpstr>
      <vt:lpstr>Two Versions of C++</vt:lpstr>
      <vt:lpstr>Two Versions of C++ (cont.)</vt:lpstr>
      <vt:lpstr>Namespaces</vt:lpstr>
      <vt:lpstr>C++ Program</vt:lpstr>
      <vt:lpstr>C++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payal.khurana</dc:creator>
  <cp:lastModifiedBy>anurag.goel</cp:lastModifiedBy>
  <cp:revision>15</cp:revision>
  <dcterms:created xsi:type="dcterms:W3CDTF">2017-03-21T11:18:17Z</dcterms:created>
  <dcterms:modified xsi:type="dcterms:W3CDTF">2018-04-09T10:00:02Z</dcterms:modified>
</cp:coreProperties>
</file>