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9" r:id="rId19"/>
    <p:sldId id="275" r:id="rId20"/>
    <p:sldId id="276" r:id="rId21"/>
    <p:sldId id="282" r:id="rId22"/>
    <p:sldId id="277" r:id="rId23"/>
    <p:sldId id="278" r:id="rId24"/>
    <p:sldId id="280" r:id="rId25"/>
    <p:sldId id="281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internals-default-constructors-set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715394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Classes and Objects</a:t>
            </a:r>
          </a:p>
          <a:p>
            <a:pPr algn="ctr"/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Class student {</a:t>
            </a:r>
          </a:p>
          <a:p>
            <a:pPr>
              <a:buNone/>
            </a:pPr>
            <a:r>
              <a:rPr lang="en-US" sz="2400" dirty="0" smtClean="0"/>
              <a:t>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count; //declaration within class 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r>
              <a:rPr lang="en-US" sz="2400" dirty="0" smtClean="0"/>
              <a:t>The static data member is defined outside the class as :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student :: count; //definition outside class </a:t>
            </a:r>
          </a:p>
          <a:p>
            <a:r>
              <a:rPr lang="en-US" sz="2400" dirty="0" smtClean="0"/>
              <a:t>The definition outside the class is a must. We can also initialize the static data member at the time of its definition as: </a:t>
            </a:r>
          </a:p>
          <a:p>
            <a:pPr>
              <a:buNone/>
            </a:pPr>
            <a:r>
              <a:rPr lang="en-US" sz="2400" dirty="0" smtClean="0"/>
              <a:t>     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student :: count = 0; </a:t>
            </a:r>
          </a:p>
          <a:p>
            <a:pPr>
              <a:buNone/>
            </a:pPr>
            <a:r>
              <a:rPr lang="en-US" sz="2400" dirty="0" smtClean="0"/>
              <a:t>If we define three objects as : </a:t>
            </a:r>
            <a:r>
              <a:rPr lang="en-US" sz="2400" dirty="0" err="1" smtClean="0"/>
              <a:t>sudent</a:t>
            </a:r>
            <a:r>
              <a:rPr lang="en-US" sz="2400" dirty="0" smtClean="0"/>
              <a:t> obj1, obj2, obj3;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iostream</a:t>
            </a:r>
            <a:r>
              <a:rPr lang="en-US" sz="2600" dirty="0" smtClean="0"/>
              <a:t>&gt;</a:t>
            </a:r>
          </a:p>
          <a:p>
            <a:pPr>
              <a:buNone/>
            </a:pPr>
            <a:r>
              <a:rPr lang="en-US" sz="2600" dirty="0" smtClean="0"/>
              <a:t>Using namespace std;</a:t>
            </a:r>
          </a:p>
          <a:p>
            <a:pPr>
              <a:buNone/>
            </a:pPr>
            <a:r>
              <a:rPr lang="en-US" sz="2600" dirty="0" smtClean="0"/>
              <a:t>class item{</a:t>
            </a:r>
          </a:p>
          <a:p>
            <a:pPr>
              <a:buNone/>
            </a:pPr>
            <a:r>
              <a:rPr lang="en-US" sz="2600" dirty="0" smtClean="0"/>
              <a:t>    static </a:t>
            </a:r>
            <a:r>
              <a:rPr lang="en-US" sz="2600" dirty="0" err="1" smtClean="0"/>
              <a:t>int</a:t>
            </a:r>
            <a:r>
              <a:rPr lang="en-US" sz="2600" dirty="0" smtClean="0"/>
              <a:t> count;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number;</a:t>
            </a:r>
          </a:p>
          <a:p>
            <a:pPr>
              <a:buNone/>
            </a:pPr>
            <a:r>
              <a:rPr lang="en-US" sz="2600" dirty="0" smtClean="0"/>
              <a:t>  public:</a:t>
            </a:r>
          </a:p>
          <a:p>
            <a:pPr>
              <a:buNone/>
            </a:pPr>
            <a:r>
              <a:rPr lang="en-US" sz="2600" dirty="0" smtClean="0"/>
              <a:t>            void </a:t>
            </a:r>
            <a:r>
              <a:rPr lang="en-US" sz="2600" dirty="0" err="1" smtClean="0"/>
              <a:t>getdata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a)</a:t>
            </a:r>
          </a:p>
          <a:p>
            <a:pPr>
              <a:buNone/>
            </a:pPr>
            <a:r>
              <a:rPr lang="en-US" sz="2600" dirty="0" smtClean="0"/>
              <a:t>               {</a:t>
            </a:r>
          </a:p>
          <a:p>
            <a:pPr>
              <a:buNone/>
            </a:pPr>
            <a:r>
              <a:rPr lang="en-US" sz="2600" dirty="0" smtClean="0"/>
              <a:t>                      number=a;</a:t>
            </a:r>
          </a:p>
          <a:p>
            <a:pPr>
              <a:buNone/>
            </a:pPr>
            <a:r>
              <a:rPr lang="en-US" sz="2600" dirty="0" smtClean="0"/>
              <a:t>                     count++;</a:t>
            </a:r>
          </a:p>
          <a:p>
            <a:pPr>
              <a:buNone/>
            </a:pPr>
            <a:r>
              <a:rPr lang="en-US" sz="2600" dirty="0" smtClean="0"/>
              <a:t>               }</a:t>
            </a:r>
          </a:p>
          <a:p>
            <a:pPr>
              <a:buNone/>
            </a:pPr>
            <a:r>
              <a:rPr lang="en-US" sz="2600" dirty="0" smtClean="0"/>
              <a:t>        void </a:t>
            </a:r>
            <a:r>
              <a:rPr lang="en-US" sz="2600" dirty="0" err="1" smtClean="0"/>
              <a:t>getcount</a:t>
            </a:r>
            <a:r>
              <a:rPr lang="en-US" sz="2600" dirty="0" smtClean="0"/>
              <a:t>()</a:t>
            </a:r>
          </a:p>
          <a:p>
            <a:pPr>
              <a:buNone/>
            </a:pPr>
            <a:r>
              <a:rPr lang="en-US" sz="2600" dirty="0" smtClean="0"/>
              <a:t>        {</a:t>
            </a:r>
          </a:p>
          <a:p>
            <a:pPr>
              <a:buNone/>
            </a:pPr>
            <a:r>
              <a:rPr lang="en-US" sz="2600" dirty="0" smtClean="0"/>
              <a:t>            </a:t>
            </a:r>
            <a:r>
              <a:rPr lang="en-US" sz="2600" dirty="0" err="1" smtClean="0"/>
              <a:t>cout</a:t>
            </a:r>
            <a:r>
              <a:rPr lang="en-US" sz="2600" dirty="0" smtClean="0"/>
              <a:t>&lt;&lt;“count =“&lt;&lt;count&lt;&lt;“\n”;</a:t>
            </a:r>
          </a:p>
          <a:p>
            <a:pPr>
              <a:buNone/>
            </a:pPr>
            <a:r>
              <a:rPr lang="en-US" sz="2600" dirty="0" smtClean="0"/>
              <a:t>          }</a:t>
            </a:r>
          </a:p>
          <a:p>
            <a:pPr>
              <a:buNone/>
            </a:pPr>
            <a:r>
              <a:rPr lang="en-US" sz="2600" dirty="0" smtClean="0"/>
              <a:t>};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item::count;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     item </a:t>
            </a:r>
            <a:r>
              <a:rPr lang="en-US" sz="2600" dirty="0" err="1" smtClean="0"/>
              <a:t>a,b,c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762000"/>
            <a:ext cx="34309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a.getcount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b.getcount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c.getcount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a.getdata</a:t>
            </a:r>
            <a:r>
              <a:rPr lang="en-US" dirty="0" smtClean="0"/>
              <a:t>(100);</a:t>
            </a:r>
          </a:p>
          <a:p>
            <a:r>
              <a:rPr lang="en-US" dirty="0" err="1" smtClean="0"/>
              <a:t>b.getdata</a:t>
            </a:r>
            <a:r>
              <a:rPr lang="en-US" dirty="0" smtClean="0"/>
              <a:t>(200);</a:t>
            </a:r>
          </a:p>
          <a:p>
            <a:r>
              <a:rPr lang="en-US" dirty="0" err="1" smtClean="0"/>
              <a:t>c.getdata</a:t>
            </a:r>
            <a:r>
              <a:rPr lang="en-US" dirty="0" smtClean="0"/>
              <a:t>(300);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&lt;&lt;“after reading data”&lt;&lt;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a.getcount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b.getcount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c.getcount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4953000"/>
            <a:ext cx="32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be the output 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Like static member variable, we can also have static member functions. A member function that is declared static has the following properties: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static function can have access to only other static functions or variables.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static member function can be called using the class name ( instead of its objects) as follows:</a:t>
            </a:r>
          </a:p>
          <a:p>
            <a:pPr>
              <a:buNone/>
            </a:pPr>
            <a:r>
              <a:rPr lang="en-US" sz="2400" dirty="0" smtClean="0"/>
              <a:t>         class_name: : function_name;</a:t>
            </a:r>
            <a:endParaRPr lang="en-US" sz="2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0"/>
            <a:ext cx="480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using namespace std;</a:t>
            </a:r>
          </a:p>
          <a:p>
            <a:pPr>
              <a:buNone/>
            </a:pPr>
            <a:r>
              <a:rPr lang="en-US" sz="2000" dirty="0" smtClean="0"/>
              <a:t>class Item{</a:t>
            </a:r>
          </a:p>
          <a:p>
            <a:pPr>
              <a:buNone/>
            </a:pPr>
            <a:r>
              <a:rPr lang="en-US" sz="2000" dirty="0" smtClean="0"/>
              <a:t> 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number;</a:t>
            </a:r>
          </a:p>
          <a:p>
            <a:pPr>
              <a:buNone/>
            </a:pPr>
            <a:r>
              <a:rPr lang="en-US" sz="2000" dirty="0" smtClean="0"/>
              <a:t>  public:</a:t>
            </a:r>
          </a:p>
          <a:p>
            <a:pPr>
              <a:buNone/>
            </a:pPr>
            <a:r>
              <a:rPr lang="en-US" sz="2000" dirty="0" smtClean="0"/>
              <a:t>            void </a:t>
            </a:r>
            <a:r>
              <a:rPr lang="en-US" sz="2000" dirty="0" err="1" smtClean="0"/>
              <a:t>setnumber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       {</a:t>
            </a:r>
          </a:p>
          <a:p>
            <a:pPr>
              <a:buNone/>
            </a:pPr>
            <a:r>
              <a:rPr lang="en-US" sz="2000" dirty="0" smtClean="0"/>
              <a:t>                number =   ++count;</a:t>
            </a:r>
          </a:p>
          <a:p>
            <a:pPr>
              <a:buNone/>
            </a:pPr>
            <a:r>
              <a:rPr lang="en-US" sz="2000" dirty="0" smtClean="0"/>
              <a:t>               }</a:t>
            </a:r>
          </a:p>
          <a:p>
            <a:pPr>
              <a:buNone/>
            </a:pPr>
            <a:r>
              <a:rPr lang="en-US" sz="2000" dirty="0" smtClean="0"/>
              <a:t>        void </a:t>
            </a:r>
            <a:r>
              <a:rPr lang="en-US" sz="2000" dirty="0" err="1" smtClean="0"/>
              <a:t>shownumber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&lt;&lt;“number =“&lt;&lt;number&lt;&lt;“\n”;</a:t>
            </a:r>
          </a:p>
          <a:p>
            <a:pPr>
              <a:buNone/>
            </a:pPr>
            <a:r>
              <a:rPr lang="en-US" sz="2000" dirty="0" smtClean="0"/>
              <a:t>          }</a:t>
            </a:r>
          </a:p>
          <a:p>
            <a:pPr>
              <a:buNone/>
            </a:pPr>
            <a:r>
              <a:rPr lang="en-US" sz="2000" dirty="0" smtClean="0"/>
              <a:t>       static void </a:t>
            </a:r>
            <a:r>
              <a:rPr lang="en-US" sz="2000" dirty="0" err="1" smtClean="0"/>
              <a:t>showcount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 {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&lt;&lt;“count: “&lt;&lt;count&lt;&lt;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304800"/>
            <a:ext cx="2895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item::count;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item </a:t>
            </a:r>
            <a:r>
              <a:rPr lang="en-US" sz="2000" dirty="0" err="1" smtClean="0"/>
              <a:t>a,b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setnumber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b. </a:t>
            </a:r>
            <a:r>
              <a:rPr lang="en-US" sz="2000" dirty="0" err="1" smtClean="0"/>
              <a:t>setnumber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Item::</a:t>
            </a:r>
            <a:r>
              <a:rPr lang="en-US" sz="2000" dirty="0" err="1" smtClean="0"/>
              <a:t>showcount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Item c;</a:t>
            </a:r>
          </a:p>
          <a:p>
            <a:r>
              <a:rPr lang="en-US" sz="2000" dirty="0" err="1" smtClean="0"/>
              <a:t>c.setnumber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Item::</a:t>
            </a:r>
            <a:r>
              <a:rPr lang="en-US" sz="2000" dirty="0" err="1" smtClean="0"/>
              <a:t>showcount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shownumber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b. </a:t>
            </a:r>
            <a:r>
              <a:rPr lang="en-US" sz="2000" dirty="0" err="1" smtClean="0"/>
              <a:t>shownumber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c. </a:t>
            </a:r>
            <a:r>
              <a:rPr lang="en-US" sz="2000" dirty="0" err="1" smtClean="0"/>
              <a:t>shownumber</a:t>
            </a:r>
            <a:r>
              <a:rPr lang="en-US" sz="2000" dirty="0" smtClean="0"/>
              <a:t>();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518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be the 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638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&lt;&lt;number; error number is not static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362200" y="5334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We know array can be of any data type including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Similarly we can also have arrays of variables that are of the type </a:t>
            </a:r>
            <a:r>
              <a:rPr lang="en-US" sz="2400" b="1" dirty="0" smtClean="0"/>
              <a:t>class</a:t>
            </a:r>
            <a:r>
              <a:rPr lang="en-US" sz="2400" dirty="0" smtClean="0"/>
              <a:t>. Such variables are called arrays of objects.</a:t>
            </a:r>
          </a:p>
          <a:p>
            <a:pPr>
              <a:buNone/>
            </a:pPr>
            <a:r>
              <a:rPr lang="en-US" sz="2400" dirty="0" smtClean="0"/>
              <a:t>Syntax for array of object:</a:t>
            </a:r>
          </a:p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class</a:t>
            </a:r>
            <a:r>
              <a:rPr lang="en-US" sz="2400" dirty="0" smtClean="0"/>
              <a:t>-name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var1;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var2;</a:t>
            </a:r>
          </a:p>
          <a:p>
            <a:pPr>
              <a:buNone/>
            </a:pPr>
            <a:r>
              <a:rPr lang="en-US" sz="2400" dirty="0" smtClean="0"/>
              <a:t> - - - - - - - - - - </a:t>
            </a:r>
          </a:p>
          <a:p>
            <a:pPr>
              <a:buNone/>
            </a:pPr>
            <a:r>
              <a:rPr lang="en-US" sz="2400" dirty="0" err="1" smtClean="0"/>
              <a:t>datatype</a:t>
            </a:r>
            <a:r>
              <a:rPr lang="en-US" sz="2400" dirty="0" smtClean="0"/>
              <a:t> </a:t>
            </a:r>
            <a:r>
              <a:rPr lang="en-US" sz="2400" dirty="0" err="1" smtClean="0"/>
              <a:t>varN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method1();</a:t>
            </a:r>
          </a:p>
          <a:p>
            <a:pPr>
              <a:buNone/>
            </a:pPr>
            <a:r>
              <a:rPr lang="en-US" sz="2400" dirty="0" smtClean="0"/>
              <a:t> method2();</a:t>
            </a:r>
          </a:p>
          <a:p>
            <a:pPr>
              <a:buNone/>
            </a:pPr>
            <a:r>
              <a:rPr lang="en-US" sz="2400" dirty="0" smtClean="0"/>
              <a:t> - - - - - - - - - </a:t>
            </a:r>
          </a:p>
          <a:p>
            <a:pPr>
              <a:buNone/>
            </a:pPr>
            <a:r>
              <a:rPr lang="en-US" sz="2400" dirty="0" err="1" smtClean="0"/>
              <a:t>methodN</a:t>
            </a:r>
            <a:r>
              <a:rPr lang="en-US" sz="2400" dirty="0" smtClean="0"/>
              <a:t>(); </a:t>
            </a:r>
          </a:p>
          <a:p>
            <a:pPr>
              <a:buNone/>
            </a:pPr>
            <a:r>
              <a:rPr lang="en-US" sz="2400" dirty="0" smtClean="0"/>
              <a:t>}; </a:t>
            </a:r>
          </a:p>
          <a:p>
            <a:pPr>
              <a:buNone/>
            </a:pPr>
            <a:r>
              <a:rPr lang="en-US" sz="2400" dirty="0" smtClean="0"/>
              <a:t>class-name </a:t>
            </a:r>
            <a:r>
              <a:rPr lang="en-US" sz="2400" dirty="0" err="1" smtClean="0"/>
              <a:t>obj</a:t>
            </a:r>
            <a:r>
              <a:rPr lang="en-US" sz="2400" dirty="0" smtClean="0"/>
              <a:t>[ size ];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057400"/>
            <a:ext cx="53333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/>
              <a:t>Employee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char name[30];</a:t>
            </a:r>
          </a:p>
          <a:p>
            <a:r>
              <a:rPr lang="en-US" dirty="0" smtClean="0"/>
              <a:t>     float age;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  void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void </a:t>
            </a:r>
            <a:r>
              <a:rPr lang="en-US" dirty="0" err="1" smtClean="0"/>
              <a:t>putdata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employee is a user defined data type can be used</a:t>
            </a:r>
          </a:p>
          <a:p>
            <a:r>
              <a:rPr lang="en-US" dirty="0" smtClean="0"/>
              <a:t> to create object that relate to different category</a:t>
            </a:r>
          </a:p>
          <a:p>
            <a:r>
              <a:rPr lang="en-US" dirty="0" smtClean="0"/>
              <a:t>. </a:t>
            </a:r>
          </a:p>
          <a:p>
            <a:r>
              <a:rPr lang="en-US" b="1" i="1" dirty="0" smtClean="0"/>
              <a:t>Employee manager[3]; </a:t>
            </a:r>
            <a:r>
              <a:rPr lang="en-US" dirty="0" smtClean="0"/>
              <a:t>array of object of manager</a:t>
            </a:r>
          </a:p>
          <a:p>
            <a:r>
              <a:rPr lang="en-US" b="1" dirty="0" smtClean="0"/>
              <a:t>Employee worker[75]; </a:t>
            </a:r>
            <a:r>
              <a:rPr lang="en-US" dirty="0" smtClean="0"/>
              <a:t>// array of object of worker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array manager contains three object manager[0], manager[1] and manager[2] of type employee class. Similarly workers array contains 75 object.</a:t>
            </a:r>
          </a:p>
          <a:p>
            <a:r>
              <a:rPr lang="en-US" sz="2400" dirty="0" smtClean="0"/>
              <a:t>An array of objects is stored inside the memory in the same way as multi-dimensional array.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 array of behaves like any other array, we can use usual array-accessing methods to access individual elements, and then dot operator to access the member functions.</a:t>
            </a:r>
          </a:p>
          <a:p>
            <a:pPr>
              <a:buNone/>
            </a:pPr>
            <a:r>
              <a:rPr lang="en-US" sz="2400" dirty="0" smtClean="0"/>
              <a:t>                   </a:t>
            </a:r>
          </a:p>
          <a:p>
            <a:pPr>
              <a:buNone/>
            </a:pPr>
            <a:r>
              <a:rPr lang="en-US" sz="2400" dirty="0" smtClean="0"/>
              <a:t>manager[</a:t>
            </a:r>
            <a:r>
              <a:rPr lang="en-US" sz="2400" dirty="0" err="1" smtClean="0"/>
              <a:t>i</a:t>
            </a:r>
            <a:r>
              <a:rPr lang="en-US" sz="2400" dirty="0" smtClean="0"/>
              <a:t>].</a:t>
            </a:r>
            <a:r>
              <a:rPr lang="en-US" sz="2400" dirty="0" err="1" smtClean="0"/>
              <a:t>putdata</a:t>
            </a:r>
            <a:r>
              <a:rPr lang="en-US" sz="2400" dirty="0" smtClean="0"/>
              <a:t>();  will display the data of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element of the array manager. Means object manager[</a:t>
            </a:r>
            <a:r>
              <a:rPr lang="en-US" sz="2400" dirty="0" err="1" smtClean="0"/>
              <a:t>i</a:t>
            </a:r>
            <a:r>
              <a:rPr lang="en-US" sz="2400" dirty="0" smtClean="0"/>
              <a:t>] invoke the member function </a:t>
            </a:r>
            <a:r>
              <a:rPr lang="en-US" sz="2400" dirty="0" err="1" smtClean="0"/>
              <a:t>putdata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905000"/>
          <a:ext cx="480060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9972"/>
                <a:gridCol w="2562828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manager[0]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manager[1]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manager[2]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105400" y="1905000"/>
            <a:ext cx="152400" cy="533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181600" y="2743200"/>
            <a:ext cx="152400" cy="533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181600" y="3429000"/>
            <a:ext cx="152400" cy="533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Using namespace std;</a:t>
            </a:r>
          </a:p>
          <a:p>
            <a:pPr>
              <a:buNone/>
            </a:pPr>
            <a:r>
              <a:rPr lang="en-US" sz="2000" dirty="0" smtClean="0"/>
              <a:t>Class employee</a:t>
            </a:r>
          </a:p>
          <a:p>
            <a:pPr>
              <a:buNone/>
            </a:pPr>
            <a:r>
              <a:rPr lang="en-US" sz="2000" dirty="0" smtClean="0"/>
              <a:t>   {</a:t>
            </a:r>
          </a:p>
          <a:p>
            <a:pPr>
              <a:buNone/>
            </a:pPr>
            <a:r>
              <a:rPr lang="en-US" sz="2000" dirty="0" smtClean="0"/>
              <a:t>           char name[3];</a:t>
            </a:r>
          </a:p>
          <a:p>
            <a:pPr>
              <a:buNone/>
            </a:pPr>
            <a:r>
              <a:rPr lang="en-US" sz="2000" dirty="0" smtClean="0"/>
              <a:t>           float age;</a:t>
            </a:r>
          </a:p>
          <a:p>
            <a:pPr>
              <a:buNone/>
            </a:pPr>
            <a:r>
              <a:rPr lang="en-US" sz="2000" dirty="0" smtClean="0"/>
              <a:t>  public:</a:t>
            </a:r>
          </a:p>
          <a:p>
            <a:pPr>
              <a:buNone/>
            </a:pPr>
            <a:r>
              <a:rPr lang="en-US" sz="2000" dirty="0" smtClean="0"/>
              <a:t>     void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void </a:t>
            </a:r>
            <a:r>
              <a:rPr lang="en-US" sz="2000" dirty="0" err="1" smtClean="0"/>
              <a:t>putdata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Void employee::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 “enter name”&lt;&lt;“enter age”&lt;&lt;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&gt;&gt;name&gt;&gt;age;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89374" y="394692"/>
            <a:ext cx="425462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employee::</a:t>
            </a:r>
            <a:r>
              <a:rPr lang="en-US" dirty="0" err="1" smtClean="0"/>
              <a:t>putdata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 “name”&lt;&lt;name&lt;&lt;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&lt;&lt;“age: “&lt;&lt;age&lt;&lt;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size=3;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employee manager[size];</a:t>
            </a:r>
          </a:p>
          <a:p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&lt;&lt;“details of manager”&lt;&lt;i+1&lt;&lt;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manager[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&lt;&lt;“manager”&lt;&lt;i+1;</a:t>
            </a:r>
          </a:p>
          <a:p>
            <a:r>
              <a:rPr lang="en-US" dirty="0" smtClean="0"/>
              <a:t> manager[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putdata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6019800"/>
            <a:ext cx="491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will be output of program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Constructors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IN" sz="2400" dirty="0" smtClean="0"/>
              <a:t>A class </a:t>
            </a:r>
            <a:r>
              <a:rPr lang="en-IN" sz="2400" b="1" dirty="0" smtClean="0"/>
              <a:t>constructor</a:t>
            </a:r>
            <a:r>
              <a:rPr lang="en-IN" sz="2400" dirty="0" smtClean="0"/>
              <a:t> is a special member function of a class that is executed whenever we create new objects of that class.</a:t>
            </a:r>
          </a:p>
          <a:p>
            <a:r>
              <a:rPr lang="en-IN" sz="2400" dirty="0" smtClean="0"/>
              <a:t>A constructor will have exact same name as the class and it does not have any return type at all, not even void. </a:t>
            </a:r>
          </a:p>
          <a:p>
            <a:r>
              <a:rPr lang="en-IN" sz="2400" dirty="0" smtClean="0"/>
              <a:t>Constructors can be very useful for setting initial values for certain member variables.</a:t>
            </a:r>
          </a:p>
          <a:p>
            <a:r>
              <a:rPr lang="en-US" sz="2400" dirty="0" smtClean="0"/>
              <a:t>It is called constructor because it constructs the value of data members of the class.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r>
              <a:rPr lang="en-US" sz="2400" dirty="0" smtClean="0"/>
              <a:t>When a class contains a constructor, object created by the class initialized automatically.</a:t>
            </a:r>
          </a:p>
          <a:p>
            <a:pPr>
              <a:buNone/>
            </a:pPr>
            <a:r>
              <a:rPr lang="en-US" sz="2400" dirty="0" smtClean="0"/>
              <a:t>Integer </a:t>
            </a:r>
            <a:r>
              <a:rPr lang="en-IN" sz="2400" dirty="0" smtClean="0"/>
              <a:t>c1;              not only creates the object c1 but also intializes its data member.</a:t>
            </a:r>
          </a:p>
          <a:p>
            <a:pPr>
              <a:buNone/>
            </a:pPr>
            <a:r>
              <a:rPr lang="en-US" sz="2400" dirty="0" smtClean="0"/>
              <a:t>A constructor is declared and defined as follows:</a:t>
            </a:r>
          </a:p>
          <a:p>
            <a:pPr>
              <a:buNone/>
            </a:pPr>
            <a:r>
              <a:rPr lang="en-US" sz="2000" dirty="0" smtClean="0"/>
              <a:t>     class integer</a:t>
            </a:r>
          </a:p>
          <a:p>
            <a:pPr>
              <a:buNone/>
            </a:pPr>
            <a:r>
              <a:rPr lang="en-US" sz="2000" dirty="0" smtClean="0"/>
              <a:t>      {</a:t>
            </a:r>
          </a:p>
          <a:p>
            <a:pPr>
              <a:buNone/>
            </a:pPr>
            <a:r>
              <a:rPr lang="en-US" sz="2000" dirty="0" smtClean="0"/>
              <a:t>          int m,n;</a:t>
            </a:r>
          </a:p>
          <a:p>
            <a:pPr>
              <a:buNone/>
            </a:pPr>
            <a:r>
              <a:rPr lang="en-US" sz="2000" dirty="0" smtClean="0"/>
              <a:t>           public:</a:t>
            </a:r>
          </a:p>
          <a:p>
            <a:pPr>
              <a:buNone/>
            </a:pPr>
            <a:r>
              <a:rPr lang="en-US" sz="2000" dirty="0" smtClean="0"/>
              <a:t>                      integer();</a:t>
            </a:r>
          </a:p>
          <a:p>
            <a:pPr>
              <a:buNone/>
            </a:pPr>
            <a:r>
              <a:rPr lang="en-US" sz="2000" dirty="0" smtClean="0"/>
              <a:t>            ...............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Integer::integer()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m=0;n=0;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>How constructors are different from a normal member function?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/>
              <a:t>A constructor is different from normal functions in following ways:</a:t>
            </a:r>
          </a:p>
          <a:p>
            <a:pPr fontAlgn="base"/>
            <a:r>
              <a:rPr lang="en-IN" sz="2400" dirty="0" smtClean="0"/>
              <a:t>Constructor has same name as the class itself</a:t>
            </a:r>
          </a:p>
          <a:p>
            <a:pPr fontAlgn="base"/>
            <a:r>
              <a:rPr lang="en-IN" sz="2400" dirty="0" smtClean="0"/>
              <a:t>Constructors don’t have return type</a:t>
            </a:r>
          </a:p>
          <a:p>
            <a:pPr fontAlgn="base"/>
            <a:r>
              <a:rPr lang="en-IN" sz="2400" dirty="0" smtClean="0"/>
              <a:t>A constructor is automatically called when an object is created.</a:t>
            </a:r>
          </a:p>
          <a:p>
            <a:pPr fontAlgn="base"/>
            <a:r>
              <a:rPr lang="en-IN" sz="2400" dirty="0" smtClean="0"/>
              <a:t>If we do not specify a constructor, C++ compiler generates a default constructor for us (expects no parameters and has an empty body).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Specifying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class is a way to bind the data and its associated functions together.</a:t>
            </a:r>
          </a:p>
          <a:p>
            <a:pPr>
              <a:buNone/>
            </a:pPr>
            <a:r>
              <a:rPr lang="en-US" sz="2400" b="1" dirty="0" smtClean="0"/>
              <a:t>Class specification has two parts:</a:t>
            </a:r>
          </a:p>
          <a:p>
            <a:r>
              <a:rPr lang="en-US" sz="2400" dirty="0" smtClean="0"/>
              <a:t>Class declaration</a:t>
            </a:r>
          </a:p>
          <a:p>
            <a:r>
              <a:rPr lang="en-US" sz="2400" dirty="0" smtClean="0"/>
              <a:t>Class function definition</a:t>
            </a:r>
          </a:p>
          <a:p>
            <a:pPr>
              <a:buNone/>
            </a:pPr>
            <a:r>
              <a:rPr lang="en-US" sz="2400" b="1" dirty="0" smtClean="0"/>
              <a:t>Class declaration </a:t>
            </a:r>
            <a:r>
              <a:rPr lang="en-US" sz="2400" dirty="0" smtClean="0"/>
              <a:t>describes the type and scope of its members.</a:t>
            </a:r>
          </a:p>
          <a:p>
            <a:pPr>
              <a:buNone/>
            </a:pPr>
            <a:r>
              <a:rPr lang="en-US" sz="2400" b="1" dirty="0" smtClean="0"/>
              <a:t>Class function definitions </a:t>
            </a:r>
            <a:r>
              <a:rPr lang="en-US" sz="2400" dirty="0" smtClean="0"/>
              <a:t>describe how the class function are implemented.</a:t>
            </a:r>
          </a:p>
          <a:p>
            <a:pPr>
              <a:buNone/>
            </a:pPr>
            <a:r>
              <a:rPr lang="en-US" sz="2400" dirty="0" smtClean="0"/>
              <a:t>The general form of a class declaration is:</a:t>
            </a:r>
            <a:br>
              <a:rPr lang="en-US" sz="2400" dirty="0" smtClean="0"/>
            </a:br>
            <a:r>
              <a:rPr lang="en-US" sz="2400" dirty="0" smtClean="0"/>
              <a:t>class class_name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private:</a:t>
            </a:r>
            <a:br>
              <a:rPr lang="en-US" sz="2400" dirty="0" smtClean="0"/>
            </a:br>
            <a:r>
              <a:rPr lang="en-US" sz="2400" dirty="0" smtClean="0"/>
              <a:t>variable declaration;</a:t>
            </a:r>
            <a:br>
              <a:rPr lang="en-US" sz="2400" dirty="0" smtClean="0"/>
            </a:br>
            <a:r>
              <a:rPr lang="en-US" sz="2400" dirty="0" smtClean="0"/>
              <a:t>function declaration;</a:t>
            </a:r>
            <a:br>
              <a:rPr lang="en-US" sz="2400" dirty="0" smtClean="0"/>
            </a:br>
            <a:r>
              <a:rPr lang="en-US" sz="2400" dirty="0" smtClean="0"/>
              <a:t>public:</a:t>
            </a:r>
            <a:br>
              <a:rPr lang="en-US" sz="2400" dirty="0" smtClean="0"/>
            </a:br>
            <a:r>
              <a:rPr lang="en-US" sz="2400" dirty="0" smtClean="0"/>
              <a:t>variable declaration;</a:t>
            </a:r>
            <a:br>
              <a:rPr lang="en-US" sz="2400" dirty="0" smtClean="0"/>
            </a:br>
            <a:r>
              <a:rPr lang="en-US" sz="2400" dirty="0" smtClean="0"/>
              <a:t>function declaration;</a:t>
            </a:r>
            <a:br>
              <a:rPr lang="en-US" sz="2400" dirty="0" smtClean="0"/>
            </a:br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Types of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IN" sz="5000" b="1" dirty="0" smtClean="0">
                <a:hlinkClick r:id="rId2"/>
              </a:rPr>
              <a:t>Default Constructors:</a:t>
            </a:r>
            <a:r>
              <a:rPr lang="en-IN" sz="5000" dirty="0" smtClean="0"/>
              <a:t> Default constructor is the constructor which doesn’t take any argument. It has no parameters.</a:t>
            </a:r>
          </a:p>
          <a:p>
            <a:pPr fontAlgn="base">
              <a:buNone/>
            </a:pPr>
            <a:r>
              <a:rPr lang="en-IN" sz="5000" dirty="0" smtClean="0"/>
              <a:t>#include &lt;iostream&gt;</a:t>
            </a:r>
          </a:p>
          <a:p>
            <a:pPr fontAlgn="base">
              <a:buNone/>
            </a:pPr>
            <a:r>
              <a:rPr lang="en-IN" sz="5000" dirty="0" smtClean="0"/>
              <a:t>using namespace std;</a:t>
            </a:r>
          </a:p>
          <a:p>
            <a:pPr fontAlgn="base">
              <a:buNone/>
            </a:pPr>
            <a:r>
              <a:rPr lang="en-IN" sz="5000" dirty="0" smtClean="0"/>
              <a:t> </a:t>
            </a:r>
          </a:p>
          <a:p>
            <a:pPr fontAlgn="base">
              <a:buNone/>
            </a:pPr>
            <a:r>
              <a:rPr lang="en-IN" sz="5000" dirty="0" smtClean="0"/>
              <a:t>class construct</a:t>
            </a:r>
          </a:p>
          <a:p>
            <a:pPr fontAlgn="base">
              <a:buNone/>
            </a:pPr>
            <a:r>
              <a:rPr lang="en-IN" sz="5000" dirty="0" smtClean="0"/>
              <a:t>{ </a:t>
            </a:r>
          </a:p>
          <a:p>
            <a:pPr fontAlgn="base">
              <a:buNone/>
            </a:pPr>
            <a:r>
              <a:rPr lang="en-IN" sz="5000" dirty="0" smtClean="0"/>
              <a:t>public: </a:t>
            </a:r>
          </a:p>
          <a:p>
            <a:pPr fontAlgn="base">
              <a:buNone/>
            </a:pPr>
            <a:r>
              <a:rPr lang="en-IN" sz="5000" dirty="0" smtClean="0"/>
              <a:t>    int a, b;</a:t>
            </a:r>
          </a:p>
          <a:p>
            <a:pPr fontAlgn="base">
              <a:buNone/>
            </a:pPr>
            <a:r>
              <a:rPr lang="en-IN" sz="5000" dirty="0" smtClean="0"/>
              <a:t>         </a:t>
            </a:r>
          </a:p>
          <a:p>
            <a:pPr fontAlgn="base">
              <a:buNone/>
            </a:pPr>
            <a:r>
              <a:rPr lang="en-IN" sz="5000" dirty="0" smtClean="0"/>
              <a:t>        // Default Constructor</a:t>
            </a:r>
          </a:p>
          <a:p>
            <a:pPr fontAlgn="base">
              <a:buNone/>
            </a:pPr>
            <a:r>
              <a:rPr lang="en-IN" sz="5000" dirty="0" smtClean="0"/>
              <a:t>    construct()</a:t>
            </a:r>
          </a:p>
          <a:p>
            <a:pPr fontAlgn="base">
              <a:buNone/>
            </a:pPr>
            <a:r>
              <a:rPr lang="en-IN" sz="5000" dirty="0" smtClean="0"/>
              <a:t>    {</a:t>
            </a:r>
          </a:p>
          <a:p>
            <a:pPr fontAlgn="base">
              <a:buNone/>
            </a:pPr>
            <a:r>
              <a:rPr lang="en-IN" sz="5000" dirty="0" smtClean="0"/>
              <a:t>        a = 10;</a:t>
            </a:r>
          </a:p>
          <a:p>
            <a:pPr fontAlgn="base">
              <a:buNone/>
            </a:pPr>
            <a:r>
              <a:rPr lang="en-IN" sz="5000" dirty="0" smtClean="0"/>
              <a:t>        b = 20;</a:t>
            </a:r>
          </a:p>
          <a:p>
            <a:pPr fontAlgn="base">
              <a:buNone/>
            </a:pPr>
            <a:r>
              <a:rPr lang="en-IN" sz="5000" dirty="0" smtClean="0"/>
              <a:t>    }</a:t>
            </a:r>
          </a:p>
          <a:p>
            <a:pPr fontAlgn="base">
              <a:buNone/>
            </a:pPr>
            <a:r>
              <a:rPr lang="en-IN" sz="5000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600200"/>
            <a:ext cx="50644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dirty="0" smtClean="0"/>
              <a:t>int main()</a:t>
            </a:r>
          </a:p>
          <a:p>
            <a:pPr fontAlgn="base">
              <a:buNone/>
            </a:pPr>
            <a:r>
              <a:rPr lang="en-IN" sz="2000" dirty="0" smtClean="0"/>
              <a:t>{</a:t>
            </a:r>
          </a:p>
          <a:p>
            <a:pPr fontAlgn="base">
              <a:buNone/>
            </a:pPr>
            <a:r>
              <a:rPr lang="en-IN" sz="2000" dirty="0" smtClean="0"/>
              <a:t>        // Default constructor called automatically</a:t>
            </a:r>
          </a:p>
          <a:p>
            <a:pPr fontAlgn="base">
              <a:buNone/>
            </a:pPr>
            <a:r>
              <a:rPr lang="en-IN" sz="2000" dirty="0" smtClean="0"/>
              <a:t>        // when the object is created</a:t>
            </a:r>
          </a:p>
          <a:p>
            <a:pPr fontAlgn="base">
              <a:buNone/>
            </a:pPr>
            <a:r>
              <a:rPr lang="en-IN" sz="2000" dirty="0" smtClean="0"/>
              <a:t>    construct c;</a:t>
            </a:r>
          </a:p>
          <a:p>
            <a:pPr fontAlgn="base">
              <a:buNone/>
            </a:pPr>
            <a:r>
              <a:rPr lang="en-IN" sz="2000" dirty="0" smtClean="0"/>
              <a:t>    cout &lt;&lt; "a: "&lt;&lt; c.a &lt;&lt; endl &lt;&lt; "b: "&lt;&lt; c.b;</a:t>
            </a:r>
          </a:p>
          <a:p>
            <a:pPr fontAlgn="base">
              <a:buNone/>
            </a:pPr>
            <a:r>
              <a:rPr lang="en-IN" sz="2000" dirty="0" smtClean="0"/>
              <a:t>    return 1;</a:t>
            </a:r>
          </a:p>
          <a:p>
            <a:pPr fontAlgn="base">
              <a:buNone/>
            </a:pPr>
            <a:r>
              <a:rPr lang="en-IN" sz="2000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562600"/>
            <a:ext cx="84745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/>
              <a:t>Note: </a:t>
            </a:r>
            <a:r>
              <a:rPr lang="en-IN" dirty="0" smtClean="0"/>
              <a:t>Even if we do not define any constructor explicitly, the compiler will automatically </a:t>
            </a:r>
          </a:p>
          <a:p>
            <a:pPr fontAlgn="base">
              <a:buNone/>
            </a:pPr>
            <a:r>
              <a:rPr lang="en-IN" dirty="0" smtClean="0"/>
              <a:t>provide a default constructor implicitly. The default value of variables is 0 in case of </a:t>
            </a:r>
          </a:p>
          <a:p>
            <a:pPr fontAlgn="base">
              <a:buNone/>
            </a:pPr>
            <a:r>
              <a:rPr lang="en-IN" dirty="0" smtClean="0"/>
              <a:t>automatic initialization.</a:t>
            </a:r>
            <a:endParaRPr lang="en-IN" sz="4000" dirty="0" smtClean="0"/>
          </a:p>
          <a:p>
            <a:pPr fontAlgn="base">
              <a:buNone/>
            </a:pPr>
            <a:r>
              <a:rPr lang="en-IN" sz="4000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3821111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class Test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	Test() { x++; }</a:t>
            </a:r>
          </a:p>
          <a:p>
            <a:r>
              <a:rPr lang="en-US" sz="2000" dirty="0" smtClean="0"/>
              <a:t>	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getX</a:t>
            </a:r>
            <a:r>
              <a:rPr lang="en-US" sz="2000" dirty="0" smtClean="0"/>
              <a:t>() {return x;}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Test::x = 0;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Test::</a:t>
            </a:r>
            <a:r>
              <a:rPr lang="en-US" sz="2000" dirty="0" err="1" smtClean="0"/>
              <a:t>getX</a:t>
            </a:r>
            <a:r>
              <a:rPr lang="en-US" sz="2000" dirty="0" smtClean="0"/>
              <a:t>() &lt;&lt; " ";</a:t>
            </a:r>
          </a:p>
          <a:p>
            <a:r>
              <a:rPr lang="en-US" sz="2000" dirty="0" smtClean="0"/>
              <a:t>	Test t[5];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Test::</a:t>
            </a:r>
            <a:r>
              <a:rPr lang="en-US" sz="2000" dirty="0" err="1" smtClean="0"/>
              <a:t>getX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1447800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be the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Parameterized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 </a:t>
            </a:r>
            <a:r>
              <a:rPr lang="en-IN" sz="2400" dirty="0" smtClean="0"/>
              <a:t>It is possible to pass arguments to constructors. Typically, these arguments help initialize an object when it is created. </a:t>
            </a:r>
          </a:p>
          <a:p>
            <a:r>
              <a:rPr lang="en-IN" sz="2400" dirty="0" smtClean="0"/>
              <a:t>To create a parameterized constructor, simply add parameters to it the way you do to any other function. When you define the constructor’s body, use the parameters to initialize the object.</a:t>
            </a:r>
          </a:p>
          <a:p>
            <a:pPr>
              <a:buNone/>
            </a:pPr>
            <a:r>
              <a:rPr lang="en-US" sz="2400" dirty="0" smtClean="0"/>
              <a:t>A constructor integer() may  be modified is declared and defined as follows:</a:t>
            </a:r>
          </a:p>
          <a:p>
            <a:pPr>
              <a:buNone/>
            </a:pPr>
            <a:r>
              <a:rPr lang="en-US" sz="2400" dirty="0" smtClean="0"/>
              <a:t>     class integer</a:t>
            </a:r>
          </a:p>
          <a:p>
            <a:pPr>
              <a:buNone/>
            </a:pP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 smtClean="0"/>
              <a:t>          int m,n;</a:t>
            </a:r>
          </a:p>
          <a:p>
            <a:pPr>
              <a:buNone/>
            </a:pPr>
            <a:r>
              <a:rPr lang="en-US" sz="2400" dirty="0" smtClean="0"/>
              <a:t>           public:</a:t>
            </a:r>
          </a:p>
          <a:p>
            <a:pPr>
              <a:buNone/>
            </a:pPr>
            <a:r>
              <a:rPr lang="en-US" sz="2400" dirty="0" smtClean="0"/>
              <a:t>                      integer(int x, int n);</a:t>
            </a:r>
          </a:p>
          <a:p>
            <a:pPr>
              <a:buNone/>
            </a:pPr>
            <a:r>
              <a:rPr lang="en-US" sz="2400" dirty="0" smtClean="0"/>
              <a:t>            ...............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integer::integer(int x, int y)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m=x;n=y;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When object is intialized, we must pass intials values as arguments to the constructor function. </a:t>
            </a:r>
          </a:p>
          <a:p>
            <a:pPr>
              <a:buNone/>
            </a:pPr>
            <a:r>
              <a:rPr lang="en-US" sz="2400" dirty="0" smtClean="0"/>
              <a:t>By calling constructor explicitly: integer int1=integer(0,100);</a:t>
            </a:r>
          </a:p>
          <a:p>
            <a:pPr>
              <a:buNone/>
            </a:pPr>
            <a:r>
              <a:rPr lang="en-US" sz="2400" dirty="0" smtClean="0"/>
              <a:t>By calling constructor implicitly: integer int1(0,100);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381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 smtClean="0"/>
              <a:t>// CPP program to illustrate </a:t>
            </a:r>
          </a:p>
          <a:p>
            <a:pPr fontAlgn="base"/>
            <a:r>
              <a:rPr lang="en-IN" dirty="0" smtClean="0"/>
              <a:t>parameterized constructors</a:t>
            </a:r>
          </a:p>
          <a:p>
            <a:pPr fontAlgn="base"/>
            <a:r>
              <a:rPr lang="en-IN" dirty="0" smtClean="0"/>
              <a:t>#include&lt;iostream&gt;</a:t>
            </a:r>
          </a:p>
          <a:p>
            <a:pPr fontAlgn="base"/>
            <a:r>
              <a:rPr lang="en-IN" dirty="0" smtClean="0"/>
              <a:t>using namespace std;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class Point</a:t>
            </a:r>
          </a:p>
          <a:p>
            <a:pPr fontAlgn="base"/>
            <a:r>
              <a:rPr lang="en-IN" dirty="0" smtClean="0"/>
              <a:t>{</a:t>
            </a:r>
          </a:p>
          <a:p>
            <a:pPr fontAlgn="base"/>
            <a:r>
              <a:rPr lang="en-IN" dirty="0" smtClean="0"/>
              <a:t>    private:</a:t>
            </a:r>
          </a:p>
          <a:p>
            <a:pPr fontAlgn="base"/>
            <a:r>
              <a:rPr lang="en-IN" dirty="0" smtClean="0"/>
              <a:t>        int x, y;</a:t>
            </a:r>
          </a:p>
          <a:p>
            <a:pPr fontAlgn="base"/>
            <a:r>
              <a:rPr lang="en-IN" dirty="0" smtClean="0"/>
              <a:t>    public:</a:t>
            </a:r>
          </a:p>
          <a:p>
            <a:pPr fontAlgn="base"/>
            <a:r>
              <a:rPr lang="en-IN" dirty="0" smtClean="0"/>
              <a:t>        // Parameterized Constructor</a:t>
            </a:r>
          </a:p>
          <a:p>
            <a:pPr fontAlgn="base"/>
            <a:r>
              <a:rPr lang="en-IN" dirty="0" smtClean="0"/>
              <a:t>        Point(int x1, int y1) </a:t>
            </a:r>
          </a:p>
          <a:p>
            <a:pPr fontAlgn="base"/>
            <a:r>
              <a:rPr lang="en-IN" dirty="0" smtClean="0"/>
              <a:t>        { </a:t>
            </a:r>
          </a:p>
          <a:p>
            <a:pPr fontAlgn="base"/>
            <a:r>
              <a:rPr lang="en-IN" dirty="0" smtClean="0"/>
              <a:t>            x = x1; </a:t>
            </a:r>
          </a:p>
          <a:p>
            <a:pPr fontAlgn="base"/>
            <a:r>
              <a:rPr lang="en-IN" dirty="0" smtClean="0"/>
              <a:t>            y = y1; </a:t>
            </a:r>
          </a:p>
          <a:p>
            <a:pPr fontAlgn="base"/>
            <a:r>
              <a:rPr lang="en-IN" dirty="0" smtClean="0"/>
              <a:t>        }</a:t>
            </a:r>
          </a:p>
          <a:p>
            <a:pPr fontAlgn="base"/>
            <a:r>
              <a:rPr lang="en-IN" dirty="0" smtClean="0"/>
              <a:t>     </a:t>
            </a:r>
          </a:p>
          <a:p>
            <a:pPr fontAlgn="base"/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381000"/>
            <a:ext cx="439415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dirty="0" smtClean="0"/>
              <a:t>       int getX()       </a:t>
            </a:r>
          </a:p>
          <a:p>
            <a:pPr fontAlgn="base"/>
            <a:r>
              <a:rPr lang="en-IN" dirty="0" smtClean="0"/>
              <a:t>        { </a:t>
            </a:r>
          </a:p>
          <a:p>
            <a:pPr fontAlgn="base"/>
            <a:r>
              <a:rPr lang="en-IN" dirty="0" smtClean="0"/>
              <a:t>            return x; </a:t>
            </a:r>
          </a:p>
          <a:p>
            <a:pPr fontAlgn="base"/>
            <a:r>
              <a:rPr lang="en-IN" dirty="0" smtClean="0"/>
              <a:t>        }</a:t>
            </a:r>
          </a:p>
          <a:p>
            <a:pPr fontAlgn="base"/>
            <a:r>
              <a:rPr lang="en-IN" dirty="0" smtClean="0"/>
              <a:t>        int getY()</a:t>
            </a:r>
          </a:p>
          <a:p>
            <a:pPr fontAlgn="base"/>
            <a:r>
              <a:rPr lang="en-IN" dirty="0" smtClean="0"/>
              <a:t>        { </a:t>
            </a:r>
          </a:p>
          <a:p>
            <a:pPr fontAlgn="base"/>
            <a:r>
              <a:rPr lang="en-IN" dirty="0" smtClean="0"/>
              <a:t>            return y;</a:t>
            </a:r>
          </a:p>
          <a:p>
            <a:pPr fontAlgn="base"/>
            <a:r>
              <a:rPr lang="en-IN" dirty="0" smtClean="0"/>
              <a:t>        }</a:t>
            </a:r>
          </a:p>
          <a:p>
            <a:pPr fontAlgn="base"/>
            <a:r>
              <a:rPr lang="en-IN" dirty="0" smtClean="0"/>
              <a:t>    };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int main()</a:t>
            </a:r>
          </a:p>
          <a:p>
            <a:pPr fontAlgn="base"/>
            <a:r>
              <a:rPr lang="en-IN" dirty="0" smtClean="0"/>
              <a:t>{</a:t>
            </a:r>
          </a:p>
          <a:p>
            <a:pPr fontAlgn="base"/>
            <a:r>
              <a:rPr lang="en-IN" dirty="0" smtClean="0"/>
              <a:t>    // Constructor called</a:t>
            </a:r>
          </a:p>
          <a:p>
            <a:pPr fontAlgn="base"/>
            <a:r>
              <a:rPr lang="en-IN" dirty="0" smtClean="0"/>
              <a:t>    Point p1(10, 15); 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// Access values assigned by constructor</a:t>
            </a:r>
          </a:p>
          <a:p>
            <a:pPr fontAlgn="base"/>
            <a:r>
              <a:rPr lang="en-IN" dirty="0" smtClean="0"/>
              <a:t>    cout &lt;&lt; "p1.x = " &lt;&lt; p1.getX() &lt;&lt; ", p1.y = “</a:t>
            </a:r>
          </a:p>
          <a:p>
            <a:pPr fontAlgn="base"/>
            <a:r>
              <a:rPr lang="en-IN" dirty="0" smtClean="0"/>
              <a:t>                   &lt;&lt; p1.getY();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return 0;</a:t>
            </a:r>
          </a:p>
          <a:p>
            <a:pPr fontAlgn="base"/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Copy Constructor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sz="2400" dirty="0" smtClean="0"/>
              <a:t>A copy constructor is a member function which initializes an object using another object of the same class. </a:t>
            </a:r>
          </a:p>
          <a:p>
            <a:pPr fontAlgn="base"/>
            <a:r>
              <a:rPr lang="en-IN" sz="2400" dirty="0" smtClean="0"/>
              <a:t>A copy constructor has the following general function prototype:</a:t>
            </a:r>
          </a:p>
          <a:p>
            <a:pPr>
              <a:buNone/>
            </a:pPr>
            <a:r>
              <a:rPr lang="en-IN" sz="2000" dirty="0" smtClean="0"/>
              <a:t>  ClassName (const ClassName &amp;old_obj);</a:t>
            </a:r>
          </a:p>
          <a:p>
            <a:pPr fontAlgn="base">
              <a:buNone/>
            </a:pPr>
            <a:r>
              <a:rPr lang="en-IN" sz="2000" dirty="0" smtClean="0"/>
              <a:t>Following is a simple example of copy constructor.</a:t>
            </a:r>
          </a:p>
          <a:p>
            <a:pPr fontAlgn="base">
              <a:buNone/>
            </a:pPr>
            <a:r>
              <a:rPr lang="en-IN" sz="2000" dirty="0" smtClean="0"/>
              <a:t>#include&lt;iostream&gt;</a:t>
            </a:r>
          </a:p>
          <a:p>
            <a:pPr fontAlgn="base">
              <a:buNone/>
            </a:pPr>
            <a:r>
              <a:rPr lang="en-IN" sz="2000" dirty="0" smtClean="0"/>
              <a:t>using namespace std;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</a:p>
          <a:p>
            <a:pPr fontAlgn="base">
              <a:buNone/>
            </a:pPr>
            <a:r>
              <a:rPr lang="en-IN" sz="2000" dirty="0" smtClean="0"/>
              <a:t>class Point</a:t>
            </a:r>
          </a:p>
          <a:p>
            <a:pPr fontAlgn="base">
              <a:buNone/>
            </a:pPr>
            <a:r>
              <a:rPr lang="en-IN" sz="2000" dirty="0" smtClean="0"/>
              <a:t>{</a:t>
            </a:r>
          </a:p>
          <a:p>
            <a:pPr fontAlgn="base">
              <a:buNone/>
            </a:pPr>
            <a:r>
              <a:rPr lang="en-IN" sz="2000" dirty="0" smtClean="0"/>
              <a:t>private:</a:t>
            </a:r>
          </a:p>
          <a:p>
            <a:pPr fontAlgn="base">
              <a:buNone/>
            </a:pPr>
            <a:r>
              <a:rPr lang="en-IN" sz="2000" dirty="0" smtClean="0"/>
              <a:t>    int x, y;</a:t>
            </a:r>
          </a:p>
          <a:p>
            <a:pPr fontAlgn="base">
              <a:buNone/>
            </a:pPr>
            <a:r>
              <a:rPr lang="en-IN" sz="2000" dirty="0" smtClean="0"/>
              <a:t>public:</a:t>
            </a:r>
          </a:p>
          <a:p>
            <a:pPr fontAlgn="base">
              <a:buNone/>
            </a:pPr>
            <a:r>
              <a:rPr lang="en-IN" sz="2000" dirty="0" smtClean="0"/>
              <a:t>    Point(int x1, int y1) { x = x1; y = y1; }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</a:p>
          <a:p>
            <a:pPr fontAlgn="base">
              <a:buNone/>
            </a:pPr>
            <a:r>
              <a:rPr lang="en-IN" sz="2000" dirty="0" smtClean="0"/>
              <a:t>    // Copy constructor</a:t>
            </a:r>
          </a:p>
          <a:p>
            <a:pPr fontAlgn="base">
              <a:buNone/>
            </a:pPr>
            <a:r>
              <a:rPr lang="en-IN" sz="2000" dirty="0" smtClean="0"/>
              <a:t>    Point(const Point &amp;p2) {x = p2.x; y = p2.y; }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</a:p>
          <a:p>
            <a:pPr fontAlgn="base">
              <a:buNone/>
            </a:pPr>
            <a:r>
              <a:rPr lang="en-IN" sz="2000" dirty="0" smtClean="0"/>
              <a:t>    int getX()            {  return x; }</a:t>
            </a:r>
          </a:p>
          <a:p>
            <a:pPr fontAlgn="base">
              <a:buNone/>
            </a:pPr>
            <a:r>
              <a:rPr lang="en-IN" sz="2000" dirty="0" smtClean="0"/>
              <a:t>    int getY()            {  return y; }</a:t>
            </a:r>
          </a:p>
          <a:p>
            <a:pPr fontAlgn="base">
              <a:buNone/>
            </a:pPr>
            <a:r>
              <a:rPr lang="en-IN" sz="2000" dirty="0" smtClean="0"/>
              <a:t>};</a:t>
            </a:r>
          </a:p>
          <a:p>
            <a:pPr fontAlgn="base"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286000"/>
            <a:ext cx="5093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dirty="0" smtClean="0"/>
              <a:t>int main()</a:t>
            </a:r>
          </a:p>
          <a:p>
            <a:pPr fontAlgn="base">
              <a:buNone/>
            </a:pPr>
            <a:r>
              <a:rPr lang="en-IN" dirty="0" smtClean="0"/>
              <a:t>{</a:t>
            </a:r>
          </a:p>
          <a:p>
            <a:pPr fontAlgn="base">
              <a:buNone/>
            </a:pPr>
            <a:r>
              <a:rPr lang="en-IN" dirty="0" smtClean="0"/>
              <a:t>    Point p1(10, 15); </a:t>
            </a:r>
          </a:p>
          <a:p>
            <a:pPr fontAlgn="base">
              <a:buNone/>
            </a:pPr>
            <a:r>
              <a:rPr lang="en-IN" dirty="0" smtClean="0"/>
              <a:t>    Point p2 = p1;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// Let us access values assigned by constructors</a:t>
            </a:r>
          </a:p>
          <a:p>
            <a:pPr fontAlgn="base">
              <a:buNone/>
            </a:pPr>
            <a:r>
              <a:rPr lang="en-IN" dirty="0" smtClean="0"/>
              <a:t>    cout &lt;&lt; "p1.x = " &lt;&lt; p1.getX() &lt;&lt; ", p1.y = “</a:t>
            </a:r>
          </a:p>
          <a:p>
            <a:pPr fontAlgn="base">
              <a:buNone/>
            </a:pPr>
            <a:r>
              <a:rPr lang="en-IN" dirty="0" smtClean="0"/>
              <a:t> &lt;&lt; p1.getY();</a:t>
            </a:r>
          </a:p>
          <a:p>
            <a:pPr fontAlgn="base">
              <a:buNone/>
            </a:pPr>
            <a:r>
              <a:rPr lang="en-IN" dirty="0" smtClean="0"/>
              <a:t>    cout &lt;&lt; "\np2.x = " &lt;&lt; p2.getX() &lt;&lt; ", p2.y = “</a:t>
            </a:r>
          </a:p>
          <a:p>
            <a:pPr fontAlgn="base">
              <a:buNone/>
            </a:pPr>
            <a:r>
              <a:rPr lang="en-IN" dirty="0" smtClean="0"/>
              <a:t> &lt;&lt; p2.getY();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    return 0;</a:t>
            </a:r>
          </a:p>
          <a:p>
            <a:pPr fontAlgn="base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When is copy constructor called?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In C++, a Copy Constructor may be called in following cases:</a:t>
            </a:r>
            <a:br>
              <a:rPr lang="en-IN" sz="2400" dirty="0" smtClean="0"/>
            </a:br>
            <a:r>
              <a:rPr lang="en-IN" sz="2400" dirty="0" smtClean="0"/>
              <a:t>1. When an object of the class is returned by value.</a:t>
            </a:r>
            <a:br>
              <a:rPr lang="en-IN" sz="2400" dirty="0" smtClean="0"/>
            </a:br>
            <a:r>
              <a:rPr lang="en-IN" sz="2400" dirty="0" smtClean="0"/>
              <a:t>2. When an object of the class is passed (to a function) by value as an argument.</a:t>
            </a:r>
            <a:br>
              <a:rPr lang="en-IN" sz="2400" dirty="0" smtClean="0"/>
            </a:br>
            <a:r>
              <a:rPr lang="en-IN" sz="2400" dirty="0" smtClean="0"/>
              <a:t>3. When an object is constructed based on another object of the same class.</a:t>
            </a:r>
            <a:br>
              <a:rPr lang="en-IN" sz="2400" dirty="0" smtClean="0"/>
            </a:br>
            <a:r>
              <a:rPr lang="en-IN" sz="2400" dirty="0" smtClean="0"/>
              <a:t>4. When compiler generates a temporary object.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Destructors in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100" b="1" dirty="0" smtClean="0"/>
              <a:t>What is destructor?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Destructor is a member function which destructs or deletes an object.</a:t>
            </a:r>
          </a:p>
          <a:p>
            <a:pPr fontAlgn="base"/>
            <a:r>
              <a:rPr lang="en-US" sz="3100" b="1" dirty="0" smtClean="0"/>
              <a:t>When is destructor called?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A destructor function is called automatically when the object goes out of scope:</a:t>
            </a:r>
            <a:br>
              <a:rPr lang="en-US" sz="3100" dirty="0" smtClean="0"/>
            </a:br>
            <a:r>
              <a:rPr lang="en-US" sz="3100" dirty="0" smtClean="0"/>
              <a:t>(1) the function ends</a:t>
            </a:r>
            <a:br>
              <a:rPr lang="en-US" sz="3100" dirty="0" smtClean="0"/>
            </a:br>
            <a:r>
              <a:rPr lang="en-US" sz="3100" dirty="0" smtClean="0"/>
              <a:t>(2) the program ends</a:t>
            </a:r>
            <a:br>
              <a:rPr lang="en-US" sz="3100" dirty="0" smtClean="0"/>
            </a:br>
            <a:r>
              <a:rPr lang="en-US" sz="3100" dirty="0" smtClean="0"/>
              <a:t>(3) a block containing local variables ends</a:t>
            </a:r>
            <a:br>
              <a:rPr lang="en-US" sz="3100" dirty="0" smtClean="0"/>
            </a:br>
            <a:r>
              <a:rPr lang="en-US" sz="3100" dirty="0" smtClean="0"/>
              <a:t>(4) a delete operator is called </a:t>
            </a:r>
          </a:p>
          <a:p>
            <a:pPr fontAlgn="base"/>
            <a:r>
              <a:rPr lang="en-US" sz="3100" b="1" dirty="0" smtClean="0"/>
              <a:t>How destructors are different from a normal member function?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Destructors have same name as the class preceded by a tilde (~)</a:t>
            </a:r>
            <a:br>
              <a:rPr lang="en-US" sz="3100" dirty="0" smtClean="0"/>
            </a:br>
            <a:r>
              <a:rPr lang="en-US" sz="3100" dirty="0" smtClean="0"/>
              <a:t>Destructors don’t take any argument and don’t return anything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309059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class String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private:</a:t>
            </a:r>
          </a:p>
          <a:p>
            <a:pPr fontAlgn="base"/>
            <a:r>
              <a:rPr lang="en-US" dirty="0" smtClean="0"/>
              <a:t>    char *s;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 fontAlgn="base"/>
            <a:r>
              <a:rPr lang="en-US" dirty="0" smtClean="0"/>
              <a:t>public:</a:t>
            </a:r>
          </a:p>
          <a:p>
            <a:pPr fontAlgn="base"/>
            <a:r>
              <a:rPr lang="en-US" dirty="0" smtClean="0"/>
              <a:t>    String(char *); // constructor</a:t>
            </a:r>
          </a:p>
          <a:p>
            <a:pPr fontAlgn="base"/>
            <a:r>
              <a:rPr lang="en-US" dirty="0" smtClean="0"/>
              <a:t>    ~String();      // destructor</a:t>
            </a:r>
          </a:p>
          <a:p>
            <a:pPr fontAlgn="base"/>
            <a:r>
              <a:rPr lang="en-US" dirty="0" smtClean="0"/>
              <a:t>};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String::String(char *c)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size = </a:t>
            </a:r>
            <a:r>
              <a:rPr lang="en-US" dirty="0" err="1" smtClean="0"/>
              <a:t>strlen</a:t>
            </a:r>
            <a:r>
              <a:rPr lang="en-US" dirty="0" smtClean="0"/>
              <a:t>(c);</a:t>
            </a:r>
          </a:p>
          <a:p>
            <a:pPr fontAlgn="base"/>
            <a:r>
              <a:rPr lang="en-US" dirty="0" smtClean="0"/>
              <a:t>    s = new char[size+1];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s,c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String::~String()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delete []s;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7239" y="838200"/>
            <a:ext cx="5726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there be more than one destructor in a class?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No, there can only one destructor in a class with </a:t>
            </a:r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 preceded by ~, no parameters and no return type.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 class definition starts with the keyword </a:t>
            </a:r>
            <a:r>
              <a:rPr lang="en-US" sz="2400" b="1" dirty="0" smtClean="0"/>
              <a:t>class</a:t>
            </a:r>
            <a:r>
              <a:rPr lang="en-US" sz="2400" dirty="0" smtClean="0"/>
              <a:t> followed by the class name; and the class body, enclosed by a pair of curly braces, terminated by a semicolon.</a:t>
            </a:r>
          </a:p>
          <a:p>
            <a:r>
              <a:rPr lang="en-US" sz="2400" dirty="0" smtClean="0"/>
              <a:t>Functions and variable are called as class member.</a:t>
            </a:r>
          </a:p>
          <a:p>
            <a:r>
              <a:rPr lang="en-US" sz="2400" dirty="0" smtClean="0"/>
              <a:t>Private and public are access modifier,  known for visibility labels.  These keyword are followed by a semicolon.</a:t>
            </a:r>
          </a:p>
          <a:p>
            <a:r>
              <a:rPr lang="en-US" sz="2400" dirty="0" smtClean="0"/>
              <a:t>In a class by default all the data and functions member are private.</a:t>
            </a:r>
          </a:p>
          <a:p>
            <a:r>
              <a:rPr lang="en-US" sz="2400" dirty="0" smtClean="0"/>
              <a:t>A public data and functions can be accessed from outside the class anywhere within the scope of the class object. </a:t>
            </a:r>
          </a:p>
          <a:p>
            <a:r>
              <a:rPr lang="en-US" sz="2400" dirty="0" smtClean="0"/>
              <a:t>Private data and functions can only be accessed from within the class itself.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800600"/>
            <a:ext cx="4048125" cy="182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C++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 class provides the blueprints for objects, so basically an object is created from a class. We declare objects of a class with exactly the same sort of declaration that we declare variables of basic types. following statements declare two objects of class Box −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Box Box1; // Declare Box1 of type Box </a:t>
            </a:r>
          </a:p>
          <a:p>
            <a:pPr>
              <a:buNone/>
            </a:pPr>
            <a:r>
              <a:rPr lang="en-US" sz="2400" dirty="0" smtClean="0"/>
              <a:t>Box Box2; // Declare Box2 of type Box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Both of the objects Box1 and Box2 will have their own copy of data members.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Data Members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public data members of objects of a class can be accessed using the direct member access operator (.). Let us try the following example to make the things clear −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2438400"/>
            <a:ext cx="42767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481148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arenBoth"/>
            </a:pPr>
            <a:r>
              <a:rPr lang="en-US" sz="2400" dirty="0" smtClean="0"/>
              <a:t>Inside class definition </a:t>
            </a:r>
          </a:p>
          <a:p>
            <a:pPr marL="514350" indent="-514350">
              <a:buNone/>
            </a:pPr>
            <a:r>
              <a:rPr lang="en-US" sz="2400" dirty="0" smtClean="0"/>
              <a:t>(b) Outside class definition using scope resolution operator (::)</a:t>
            </a:r>
          </a:p>
          <a:p>
            <a:pPr marL="514350" indent="-514350">
              <a:buNone/>
            </a:pPr>
            <a:r>
              <a:rPr lang="en-US" sz="2400" b="1" dirty="0" smtClean="0"/>
              <a:t>Inside Class Definition: </a:t>
            </a:r>
            <a:r>
              <a:rPr lang="en-US" sz="2400" dirty="0" smtClean="0"/>
              <a:t>When a member function is defined inside a class. We use only small functions inside the class definition and such functions are known as </a:t>
            </a:r>
            <a:r>
              <a:rPr lang="en-US" sz="2400" b="1" dirty="0" smtClean="0"/>
              <a:t>inline</a:t>
            </a:r>
            <a:r>
              <a:rPr lang="en-US" sz="2400" dirty="0" smtClean="0"/>
              <a:t> functions.</a:t>
            </a:r>
          </a:p>
          <a:p>
            <a:pPr marL="514350" indent="-514350">
              <a:buNone/>
            </a:pPr>
            <a:r>
              <a:rPr lang="en-US" sz="2400" b="1" dirty="0" smtClean="0"/>
              <a:t>Outside Class Definition Using Scope Resolution Operator (::) : </a:t>
            </a:r>
          </a:p>
          <a:p>
            <a:pPr marL="514350" indent="-514350">
              <a:buNone/>
            </a:pPr>
            <a:r>
              <a:rPr lang="en-US" sz="2400" dirty="0" smtClean="0"/>
              <a:t>In this case the function’s full name (</a:t>
            </a:r>
            <a:r>
              <a:rPr lang="en-US" sz="2400" dirty="0" err="1" smtClean="0"/>
              <a:t>qualified_name</a:t>
            </a:r>
            <a:r>
              <a:rPr lang="en-US" sz="2400" dirty="0" smtClean="0"/>
              <a:t>) is written as shown: </a:t>
            </a:r>
          </a:p>
          <a:p>
            <a:pPr marL="514350" indent="-514350">
              <a:buNone/>
            </a:pPr>
            <a:r>
              <a:rPr lang="en-US" sz="2400" dirty="0" smtClean="0"/>
              <a:t>The syntax for a member function definition outside the class definition is : </a:t>
            </a:r>
          </a:p>
          <a:p>
            <a:pPr marL="514350" indent="-514350">
              <a:buNone/>
            </a:pPr>
            <a:r>
              <a:rPr lang="en-US" sz="2400" b="1" dirty="0" err="1" smtClean="0"/>
              <a:t>return_type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name_of_the_class</a:t>
            </a:r>
            <a:r>
              <a:rPr lang="en-US" sz="2400" b="1" dirty="0" smtClean="0"/>
              <a:t>::function_name (argument list)</a:t>
            </a:r>
          </a:p>
          <a:p>
            <a:pPr marL="514350" indent="-514350">
              <a:buNone/>
            </a:pPr>
            <a:r>
              <a:rPr lang="en-US" sz="2400" b="1" dirty="0" smtClean="0"/>
              <a:t> { </a:t>
            </a:r>
          </a:p>
          <a:p>
            <a:pPr marL="514350" indent="-514350">
              <a:buNone/>
            </a:pPr>
            <a:r>
              <a:rPr lang="en-US" sz="2400" b="1" dirty="0" smtClean="0"/>
              <a:t>body of function</a:t>
            </a:r>
          </a:p>
          <a:p>
            <a:pPr marL="514350" indent="-514350">
              <a:buNone/>
            </a:pPr>
            <a:r>
              <a:rPr lang="en-US" sz="2400" b="1" dirty="0" smtClean="0"/>
              <a:t> }   </a:t>
            </a:r>
          </a:p>
          <a:p>
            <a:pPr marL="514350" indent="-514350">
              <a:buNone/>
            </a:pPr>
            <a:r>
              <a:rPr lang="en-US" sz="2400" dirty="0" smtClean="0"/>
              <a:t>Here the operator::known as scope resolution operator helps in defining the member function outside the class.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hiding is one of the important features of Object Oriented Programming which allows preventing the functions of a program to access directly outside of the class. </a:t>
            </a:r>
          </a:p>
          <a:p>
            <a:r>
              <a:rPr lang="en-US" sz="2400" dirty="0" smtClean="0"/>
              <a:t>The access restriction to the class members is specified by the labeled </a:t>
            </a:r>
            <a:r>
              <a:rPr lang="en-US" sz="2400" b="1" dirty="0" smtClean="0"/>
              <a:t>public, private,</a:t>
            </a:r>
            <a:r>
              <a:rPr lang="en-US" sz="2400" dirty="0" smtClean="0"/>
              <a:t> and </a:t>
            </a:r>
            <a:r>
              <a:rPr lang="en-US" sz="2400" b="1" dirty="0" smtClean="0"/>
              <a:t>protected</a:t>
            </a:r>
            <a:r>
              <a:rPr lang="en-US" sz="2400" dirty="0" smtClean="0"/>
              <a:t> sections within the class body. </a:t>
            </a:r>
          </a:p>
          <a:p>
            <a:r>
              <a:rPr lang="en-US" sz="2400" dirty="0" smtClean="0"/>
              <a:t>The keywords public, private, and protected are called access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public</a:t>
            </a:r>
            <a:r>
              <a:rPr lang="en-US" sz="2400" dirty="0" smtClean="0"/>
              <a:t> member is accessible from anywhere outside the class but within a program. </a:t>
            </a:r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private</a:t>
            </a:r>
            <a:r>
              <a:rPr lang="en-US" sz="2400" dirty="0" smtClean="0"/>
              <a:t> member variable or function cannot be accessed, or even viewed from outside the class. Only the class and friend functions can access private members.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protected</a:t>
            </a:r>
            <a:r>
              <a:rPr lang="en-US" sz="2400" dirty="0" smtClean="0"/>
              <a:t> member variable or function is very similar to a private member but it provided one additional benefit that they can be accessed in child classes which are called derived classes.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4729163" cy="483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57400"/>
            <a:ext cx="461651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Static Data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data member of a class can be defined as static. Properties of static member variable are similar to C static variable</a:t>
            </a:r>
          </a:p>
          <a:p>
            <a:r>
              <a:rPr lang="en-US" sz="2400" dirty="0" smtClean="0"/>
              <a:t>It is generally used to store value common to the whole class.</a:t>
            </a:r>
          </a:p>
          <a:p>
            <a:r>
              <a:rPr lang="en-US" sz="2400" dirty="0" smtClean="0"/>
              <a:t>The static data member differs from an ordinary data member in the following ways :</a:t>
            </a:r>
          </a:p>
          <a:p>
            <a:pPr>
              <a:buNone/>
            </a:pPr>
            <a:r>
              <a:rPr lang="en-US" sz="2400" dirty="0" smtClean="0"/>
              <a:t>      (</a:t>
            </a:r>
            <a:r>
              <a:rPr lang="en-US" sz="2400" dirty="0" err="1" smtClean="0"/>
              <a:t>i</a:t>
            </a:r>
            <a:r>
              <a:rPr lang="en-US" sz="2400" dirty="0" smtClean="0"/>
              <a:t>) Only a single copy of the static data member is used by all the objects. </a:t>
            </a:r>
          </a:p>
          <a:p>
            <a:pPr>
              <a:buNone/>
            </a:pPr>
            <a:r>
              <a:rPr lang="en-US" sz="2400" dirty="0" smtClean="0"/>
              <a:t>     (ii) It can be used within the class but its lifetime is the whole program. </a:t>
            </a:r>
          </a:p>
          <a:p>
            <a:pPr>
              <a:buNone/>
            </a:pPr>
            <a:r>
              <a:rPr lang="en-US" sz="2400" dirty="0" smtClean="0"/>
              <a:t>    (iii) It is initialized to zero when the first object of its class is created. No other initialization is permitted.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1557</Words>
  <Application>Microsoft Office PowerPoint</Application>
  <PresentationFormat>On-screen Show (4:3)</PresentationFormat>
  <Paragraphs>424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Specifying a Class</vt:lpstr>
      <vt:lpstr>Slide 3</vt:lpstr>
      <vt:lpstr>Define C++ Objects </vt:lpstr>
      <vt:lpstr>Accessing the Data Members </vt:lpstr>
      <vt:lpstr>Defining member functions</vt:lpstr>
      <vt:lpstr>Access Specifiers</vt:lpstr>
      <vt:lpstr>Slide 8</vt:lpstr>
      <vt:lpstr>Static Data Members</vt:lpstr>
      <vt:lpstr>Slide 10</vt:lpstr>
      <vt:lpstr>Slide 11</vt:lpstr>
      <vt:lpstr>Static member function</vt:lpstr>
      <vt:lpstr>Slide 13</vt:lpstr>
      <vt:lpstr>Arrays of Objects</vt:lpstr>
      <vt:lpstr>Slide 15</vt:lpstr>
      <vt:lpstr>Slide 16</vt:lpstr>
      <vt:lpstr>Constructors</vt:lpstr>
      <vt:lpstr>Slide 18</vt:lpstr>
      <vt:lpstr>How constructors are different from a normal member function? </vt:lpstr>
      <vt:lpstr>Types of Constructors</vt:lpstr>
      <vt:lpstr>Slide 21</vt:lpstr>
      <vt:lpstr>Parameterized Constructors</vt:lpstr>
      <vt:lpstr>Slide 23</vt:lpstr>
      <vt:lpstr>Copy Constructor</vt:lpstr>
      <vt:lpstr>When is copy constructor called?</vt:lpstr>
      <vt:lpstr>Destructors in C++ 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a Class</dc:title>
  <dc:creator>Bindu Verma</dc:creator>
  <cp:lastModifiedBy>anurag.goel</cp:lastModifiedBy>
  <cp:revision>37</cp:revision>
  <dcterms:created xsi:type="dcterms:W3CDTF">2006-08-16T00:00:00Z</dcterms:created>
  <dcterms:modified xsi:type="dcterms:W3CDTF">2018-04-20T03:58:29Z</dcterms:modified>
</cp:coreProperties>
</file>