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08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283" r:id="rId14"/>
    <p:sldId id="310" r:id="rId15"/>
    <p:sldId id="309" r:id="rId16"/>
    <p:sldId id="311" r:id="rId17"/>
    <p:sldId id="312" r:id="rId18"/>
    <p:sldId id="316" r:id="rId19"/>
    <p:sldId id="317" r:id="rId20"/>
    <p:sldId id="315" r:id="rId21"/>
    <p:sldId id="318" r:id="rId22"/>
    <p:sldId id="319" r:id="rId23"/>
    <p:sldId id="320" r:id="rId24"/>
    <p:sldId id="321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50" d="100"/>
          <a:sy n="50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AA65-2DD1-4F25-A288-BDC72246C442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78D5-218C-4512-9E37-6DB41F67D7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20D4-F9A0-47E0-A6DA-4271AE70221A}" type="datetimeFigureOut">
              <a:rPr lang="en-US" smtClean="0"/>
              <a:pPr/>
              <a:t>5/7/2018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142984"/>
            <a:ext cx="8643998" cy="421484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Operator Overloading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C++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0"/>
            <a:ext cx="456015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 //</a:t>
            </a:r>
            <a:r>
              <a:rPr lang="en-US" dirty="0" err="1" smtClean="0"/>
              <a:t>Now,+is</a:t>
            </a:r>
            <a:r>
              <a:rPr lang="en-US" dirty="0" smtClean="0"/>
              <a:t> overloaded using friend function. </a:t>
            </a:r>
          </a:p>
          <a:p>
            <a:pPr>
              <a:buNone/>
            </a:pPr>
            <a:r>
              <a:rPr lang="en-US" dirty="0" smtClean="0"/>
              <a:t>             Values operator+(Values p1 ,Values p2) </a:t>
            </a:r>
          </a:p>
          <a:p>
            <a:pPr>
              <a:buNone/>
            </a:pPr>
            <a:r>
              <a:rPr lang="en-US" dirty="0" smtClean="0"/>
              <a:t>         { </a:t>
            </a:r>
          </a:p>
          <a:p>
            <a:pPr>
              <a:buNone/>
            </a:pPr>
            <a:r>
              <a:rPr lang="en-US" dirty="0" smtClean="0"/>
              <a:t>               Values temp;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temp.a</a:t>
            </a:r>
            <a:r>
              <a:rPr lang="en-US" dirty="0" smtClean="0"/>
              <a:t> =p1.a +p2.a;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temp.b</a:t>
            </a:r>
            <a:r>
              <a:rPr lang="en-US" dirty="0" smtClean="0"/>
              <a:t> =p1.b +p2.b; </a:t>
            </a:r>
          </a:p>
          <a:p>
            <a:pPr>
              <a:buNone/>
            </a:pPr>
            <a:r>
              <a:rPr lang="en-US" dirty="0" smtClean="0"/>
              <a:t>               return temp; </a:t>
            </a:r>
          </a:p>
          <a:p>
            <a:pPr>
              <a:buNone/>
            </a:pPr>
            <a:r>
              <a:rPr lang="en-US" dirty="0" smtClean="0"/>
              <a:t>         } </a:t>
            </a:r>
          </a:p>
          <a:p>
            <a:pPr>
              <a:buNone/>
            </a:pPr>
            <a:r>
              <a:rPr lang="en-US" dirty="0" smtClean="0"/>
              <a:t>              Values </a:t>
            </a:r>
            <a:r>
              <a:rPr lang="en-US" dirty="0" err="1" smtClean="0"/>
              <a:t>Values</a:t>
            </a:r>
            <a:r>
              <a:rPr lang="en-US" dirty="0" smtClean="0"/>
              <a:t>::operator-(Values p2) </a:t>
            </a:r>
          </a:p>
          <a:p>
            <a:pPr>
              <a:buNone/>
            </a:pPr>
            <a:r>
              <a:rPr lang="en-US" dirty="0" smtClean="0"/>
              <a:t>         { </a:t>
            </a:r>
          </a:p>
          <a:p>
            <a:pPr>
              <a:buNone/>
            </a:pPr>
            <a:r>
              <a:rPr lang="en-US" dirty="0" smtClean="0"/>
              <a:t>              Values temp;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temp.a</a:t>
            </a:r>
            <a:r>
              <a:rPr lang="en-US" dirty="0" smtClean="0"/>
              <a:t> =a -p2.a;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temp.b</a:t>
            </a:r>
            <a:r>
              <a:rPr lang="en-US" dirty="0" smtClean="0"/>
              <a:t> =b -p2.b; </a:t>
            </a:r>
          </a:p>
          <a:p>
            <a:pPr>
              <a:buNone/>
            </a:pPr>
            <a:r>
              <a:rPr lang="en-US" dirty="0" smtClean="0"/>
              <a:t>               return temp; </a:t>
            </a:r>
          </a:p>
          <a:p>
            <a:pPr>
              <a:buNone/>
            </a:pPr>
            <a:r>
              <a:rPr lang="en-US" dirty="0" smtClean="0"/>
              <a:t>          }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          {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  </a:t>
            </a:r>
            <a:r>
              <a:rPr lang="en-US" dirty="0" smtClean="0"/>
              <a:t>Values v1 (20,30),v2(15,40); </a:t>
            </a:r>
          </a:p>
          <a:p>
            <a:pPr>
              <a:buNone/>
            </a:pPr>
            <a:r>
              <a:rPr lang="en-US" dirty="0" smtClean="0"/>
              <a:t>               v1.show(); </a:t>
            </a:r>
          </a:p>
          <a:p>
            <a:pPr>
              <a:buNone/>
            </a:pPr>
            <a:r>
              <a:rPr lang="en-US" dirty="0" smtClean="0"/>
              <a:t>               v2.show(); </a:t>
            </a:r>
          </a:p>
          <a:p>
            <a:pPr>
              <a:buNone/>
            </a:pPr>
            <a:r>
              <a:rPr lang="en-US" dirty="0" smtClean="0"/>
              <a:t>               Values v3=v1+v2;</a:t>
            </a:r>
          </a:p>
          <a:p>
            <a:pPr>
              <a:buNone/>
            </a:pPr>
            <a:r>
              <a:rPr lang="en-US" dirty="0" smtClean="0"/>
              <a:t>               v3.show();</a:t>
            </a:r>
          </a:p>
          <a:p>
            <a:pPr>
              <a:buNone/>
            </a:pPr>
            <a:r>
              <a:rPr lang="en-US" dirty="0" smtClean="0"/>
              <a:t>              Values v4 = v1-v2;</a:t>
            </a:r>
          </a:p>
          <a:p>
            <a:pPr>
              <a:buNone/>
            </a:pPr>
            <a:r>
              <a:rPr lang="en-US" dirty="0" smtClean="0"/>
              <a:t>              v4.show</a:t>
            </a:r>
            <a:r>
              <a:rPr lang="en-US" dirty="0" smtClean="0"/>
              <a:t>(); 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91927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Q2. </a:t>
            </a:r>
            <a:r>
              <a:rPr lang="en-US" sz="2000" dirty="0" smtClean="0">
                <a:solidFill>
                  <a:srgbClr val="FF0000"/>
                </a:solidFill>
              </a:rPr>
              <a:t>Write a program in C++ to create a class Rectangle to overload the + operator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using </a:t>
            </a:r>
            <a:r>
              <a:rPr lang="en-US" sz="2000" dirty="0" smtClean="0">
                <a:solidFill>
                  <a:srgbClr val="FF0000"/>
                </a:solidFill>
              </a:rPr>
              <a:t>non member function so that you can add two </a:t>
            </a:r>
            <a:r>
              <a:rPr lang="en-US" sz="2000" dirty="0" err="1" smtClean="0">
                <a:solidFill>
                  <a:srgbClr val="FF0000"/>
                </a:solidFill>
              </a:rPr>
              <a:t>Rectangleobjects</a:t>
            </a:r>
            <a:r>
              <a:rPr lang="en-US" sz="2000" dirty="0" smtClean="0">
                <a:solidFill>
                  <a:srgbClr val="FF0000"/>
                </a:solidFill>
              </a:rPr>
              <a:t>. Adding two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Rectangle </a:t>
            </a:r>
            <a:r>
              <a:rPr lang="en-US" sz="2000" dirty="0" smtClean="0">
                <a:solidFill>
                  <a:srgbClr val="FF0000"/>
                </a:solidFill>
              </a:rPr>
              <a:t>objects should give another Rectangle object whose length is the sum of </a:t>
            </a:r>
            <a:r>
              <a:rPr lang="en-US" sz="2000" dirty="0" smtClean="0">
                <a:solidFill>
                  <a:srgbClr val="FF0000"/>
                </a:solidFill>
              </a:rPr>
              <a:t>the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lengths of the two Rectangle objects and whose breadth is the sum of the </a:t>
            </a:r>
            <a:r>
              <a:rPr lang="en-US" sz="2000" dirty="0" smtClean="0">
                <a:solidFill>
                  <a:srgbClr val="FF0000"/>
                </a:solidFill>
              </a:rPr>
              <a:t>breadths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of the two Rectangle objects.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class Rectangle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l,b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public: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    Rectangle(){}</a:t>
            </a:r>
          </a:p>
          <a:p>
            <a:r>
              <a:rPr lang="en-US" sz="2000" dirty="0" smtClean="0"/>
              <a:t>    Rectangle(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la,int</a:t>
            </a:r>
            <a:r>
              <a:rPr lang="en-US" sz="2000" dirty="0" smtClean="0"/>
              <a:t> </a:t>
            </a:r>
            <a:r>
              <a:rPr lang="en-US" sz="2000" dirty="0" err="1" smtClean="0"/>
              <a:t>ba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{</a:t>
            </a:r>
          </a:p>
          <a:p>
            <a:r>
              <a:rPr lang="en-US" sz="2000" dirty="0" smtClean="0"/>
              <a:t>        l=la;</a:t>
            </a:r>
          </a:p>
          <a:p>
            <a:r>
              <a:rPr lang="en-US" sz="2000" dirty="0" smtClean="0"/>
              <a:t>        b=</a:t>
            </a:r>
            <a:r>
              <a:rPr lang="en-US" sz="2000" dirty="0" err="1" smtClean="0"/>
              <a:t>ba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}// constructor</a:t>
            </a:r>
          </a:p>
          <a:p>
            <a:r>
              <a:rPr lang="en-US" sz="2000" dirty="0" smtClean="0"/>
              <a:t>   void show(){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&lt;&lt;"length is "&lt;&lt;l&lt;&lt;"breadth is"&lt;&lt;b&lt;&lt;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;}</a:t>
            </a:r>
          </a:p>
          <a:p>
            <a:r>
              <a:rPr lang="en-US" sz="2000" dirty="0" smtClean="0"/>
              <a:t>  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214290"/>
            <a:ext cx="46786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get_l</a:t>
            </a:r>
            <a:r>
              <a:rPr lang="en-US" dirty="0" smtClean="0"/>
              <a:t>(){return l;}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get_b</a:t>
            </a:r>
            <a:r>
              <a:rPr lang="en-US" dirty="0" smtClean="0"/>
              <a:t>(){return b;}</a:t>
            </a:r>
          </a:p>
          <a:p>
            <a:r>
              <a:rPr lang="en-US" dirty="0" smtClean="0"/>
              <a:t>   };</a:t>
            </a:r>
          </a:p>
          <a:p>
            <a:r>
              <a:rPr lang="en-US" dirty="0" smtClean="0"/>
              <a:t>Rectangle </a:t>
            </a:r>
            <a:r>
              <a:rPr lang="en-US" dirty="0" smtClean="0"/>
              <a:t>operator+(Rectangle r1, Rectangle r2)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l=r1.get_l()+r2.get_l();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b=r1.get_b()+r2.get_b();</a:t>
            </a:r>
          </a:p>
          <a:p>
            <a:r>
              <a:rPr lang="en-US" dirty="0" smtClean="0"/>
              <a:t>        return Rectangle(</a:t>
            </a:r>
            <a:r>
              <a:rPr lang="en-US" dirty="0" err="1" smtClean="0"/>
              <a:t>l,b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Rectangle r2(10,20);</a:t>
            </a:r>
          </a:p>
          <a:p>
            <a:r>
              <a:rPr lang="en-US" dirty="0" smtClean="0"/>
              <a:t>    Rectangle r3(5,15);</a:t>
            </a:r>
          </a:p>
          <a:p>
            <a:r>
              <a:rPr lang="en-US" dirty="0" smtClean="0"/>
              <a:t>    r2.show();</a:t>
            </a:r>
          </a:p>
          <a:p>
            <a:r>
              <a:rPr lang="en-US" dirty="0" smtClean="0"/>
              <a:t>    r3.show();</a:t>
            </a:r>
          </a:p>
          <a:p>
            <a:r>
              <a:rPr lang="en-US" dirty="0" smtClean="0"/>
              <a:t>    Rectangle r4;</a:t>
            </a:r>
          </a:p>
          <a:p>
            <a:r>
              <a:rPr lang="en-US" dirty="0" smtClean="0"/>
              <a:t>    r4=operator+(r2,r3);//r2+r3 both will work.</a:t>
            </a:r>
          </a:p>
          <a:p>
            <a:r>
              <a:rPr lang="en-US" dirty="0" smtClean="0"/>
              <a:t>    r4.show();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85728"/>
            <a:ext cx="8572560" cy="635798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class space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x,y,z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</a:t>
            </a:r>
            <a:r>
              <a:rPr lang="en-US" sz="2800" dirty="0" err="1" smtClean="0">
                <a:solidFill>
                  <a:schemeClr val="tx1"/>
                </a:solidFill>
              </a:rPr>
              <a:t>getdata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b,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x=a; y=b; z=c;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display()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&lt;&lt;x&lt;&lt;y&lt;&lt;z;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operator-()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x=-x;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y=-y;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z=-z;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space S;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S.getdata</a:t>
            </a:r>
            <a:r>
              <a:rPr lang="en-US" sz="2800" dirty="0" smtClean="0">
                <a:solidFill>
                  <a:schemeClr val="tx1"/>
                </a:solidFill>
              </a:rPr>
              <a:t>(10,-20,30);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S.display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-S;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S.display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14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85728"/>
            <a:ext cx="8572560" cy="635798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class space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x,y,z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</a:t>
            </a:r>
            <a:r>
              <a:rPr lang="en-US" sz="2800" dirty="0" err="1" smtClean="0">
                <a:solidFill>
                  <a:schemeClr val="tx1"/>
                </a:solidFill>
              </a:rPr>
              <a:t>getdata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b,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x=a; y=b; z=c;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display()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&lt;&lt;x&lt;&lt;y&lt;&lt;z;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operator-()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x=-x;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y=-y;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z=-z;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space S;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S.getdata</a:t>
            </a:r>
            <a:r>
              <a:rPr lang="en-US" sz="2800" dirty="0" smtClean="0">
                <a:solidFill>
                  <a:schemeClr val="tx1"/>
                </a:solidFill>
              </a:rPr>
              <a:t>(10,-20,30);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S.display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-S;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S.display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7752" y="1500174"/>
            <a:ext cx="3725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 -10, 20, -30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Remember s statement like: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S2 = -S1; will not work because,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function operator –() does not return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any value.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15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20" y="285728"/>
            <a:ext cx="8572560" cy="63579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Overloading binary Operators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class complex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float </a:t>
            </a:r>
            <a:r>
              <a:rPr lang="en-US" sz="2800" dirty="0" err="1" smtClean="0">
                <a:solidFill>
                  <a:schemeClr val="tx1"/>
                </a:solidFill>
              </a:rPr>
              <a:t>x,y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complex()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complex(float real, float </a:t>
            </a:r>
            <a:r>
              <a:rPr lang="en-US" sz="2800" dirty="0" err="1" smtClean="0">
                <a:solidFill>
                  <a:schemeClr val="tx1"/>
                </a:solidFill>
              </a:rPr>
              <a:t>imag</a:t>
            </a:r>
            <a:r>
              <a:rPr lang="en-US" sz="2800" dirty="0" smtClean="0">
                <a:solidFill>
                  <a:schemeClr val="tx1"/>
                </a:solidFill>
              </a:rPr>
              <a:t>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x=real;   y=</a:t>
            </a:r>
            <a:r>
              <a:rPr lang="en-US" sz="2800" dirty="0" err="1" smtClean="0">
                <a:solidFill>
                  <a:schemeClr val="tx1"/>
                </a:solidFill>
              </a:rPr>
              <a:t>imag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                   complex operator+(complex);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void display()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&lt;&lt;x&lt;&lt;“ + j”&lt;&lt;y&lt;&lt;“\n”;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complex  complex  :: operator+(complex c)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complex temp;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temp.x</a:t>
            </a:r>
            <a:r>
              <a:rPr lang="en-US" sz="2800" dirty="0" smtClean="0">
                <a:solidFill>
                  <a:schemeClr val="tx1"/>
                </a:solidFill>
              </a:rPr>
              <a:t> = x + </a:t>
            </a:r>
            <a:r>
              <a:rPr lang="en-US" sz="2800" dirty="0" err="1" smtClean="0">
                <a:solidFill>
                  <a:schemeClr val="tx1"/>
                </a:solidFill>
              </a:rPr>
              <a:t>c.x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 </a:t>
            </a:r>
            <a:r>
              <a:rPr lang="en-US" sz="2800" dirty="0" err="1" smtClean="0">
                <a:solidFill>
                  <a:schemeClr val="tx1"/>
                </a:solidFill>
              </a:rPr>
              <a:t>temp.y</a:t>
            </a:r>
            <a:r>
              <a:rPr lang="en-US" sz="2800" dirty="0" smtClean="0">
                <a:solidFill>
                  <a:schemeClr val="tx1"/>
                </a:solidFill>
              </a:rPr>
              <a:t> = y + </a:t>
            </a:r>
            <a:r>
              <a:rPr lang="en-US" sz="2800" dirty="0" err="1" smtClean="0">
                <a:solidFill>
                  <a:schemeClr val="tx1"/>
                </a:solidFill>
              </a:rPr>
              <a:t>c.y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return(temp);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>
              <a:buNone/>
            </a:pPr>
            <a:r>
              <a:rPr lang="en-US" sz="2000" dirty="0" smtClean="0"/>
              <a:t>	complex  c1, c2, c3;</a:t>
            </a:r>
          </a:p>
          <a:p>
            <a:pPr>
              <a:buNone/>
            </a:pPr>
            <a:r>
              <a:rPr lang="en-US" sz="2000" dirty="0" smtClean="0"/>
              <a:t>	c1 = complex(2.5, 3.5);</a:t>
            </a:r>
          </a:p>
          <a:p>
            <a:pPr>
              <a:buNone/>
            </a:pPr>
            <a:r>
              <a:rPr lang="en-US" sz="2000" dirty="0" smtClean="0"/>
              <a:t>	 c2= complex(1.6, 2.7);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c3 = c1 + c2;</a:t>
            </a:r>
          </a:p>
          <a:p>
            <a:pPr>
              <a:buNone/>
            </a:pPr>
            <a:r>
              <a:rPr lang="en-US" sz="2000" dirty="0" smtClean="0"/>
              <a:t>	c1.display();   c2.display();   c3.display();</a:t>
            </a:r>
          </a:p>
          <a:p>
            <a:pPr>
              <a:buNone/>
            </a:pPr>
            <a:r>
              <a:rPr lang="en-US" sz="2000" dirty="0" smtClean="0"/>
              <a:t>	return 0;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48" y="2928934"/>
            <a:ext cx="45720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c3 = c1 + c2;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c3 = c1.operator+(c2)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temp.x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215074" y="3429000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215074" y="4500570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3571876"/>
            <a:ext cx="5183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Overloading a binary operators, the left-hand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Operand is used to invoke the operator function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and the right-hand operand is passed as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 argument.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++ and -- operator overloading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8647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7400" dirty="0" smtClean="0"/>
              <a:t>The increment (++) and decrement (--) operators are two important unary operators available in C++.</a:t>
            </a:r>
          </a:p>
          <a:p>
            <a:r>
              <a:rPr lang="en-US" sz="7400" dirty="0" smtClean="0"/>
              <a:t>Following example explain how increment (++) operator can be overloaded for prefix as well as postfix usage. Similar way, you can overload operator (--).</a:t>
            </a:r>
          </a:p>
          <a:p>
            <a:r>
              <a:rPr lang="en-US" sz="7400" dirty="0" smtClean="0"/>
              <a:t>Initially when the object </a:t>
            </a:r>
            <a:r>
              <a:rPr lang="en-US" sz="7400" dirty="0" err="1" smtClean="0"/>
              <a:t>obj</a:t>
            </a:r>
            <a:r>
              <a:rPr lang="en-US" sz="7400" dirty="0" smtClean="0"/>
              <a:t> is declared, the value of data member </a:t>
            </a:r>
            <a:r>
              <a:rPr lang="en-US" sz="7400" dirty="0" err="1" smtClean="0"/>
              <a:t>i</a:t>
            </a:r>
            <a:r>
              <a:rPr lang="en-US" sz="7400" dirty="0" smtClean="0"/>
              <a:t> for object </a:t>
            </a:r>
            <a:r>
              <a:rPr lang="en-US" sz="7400" dirty="0" err="1" smtClean="0"/>
              <a:t>obj</a:t>
            </a:r>
            <a:r>
              <a:rPr lang="en-US" sz="7400" dirty="0" smtClean="0"/>
              <a:t> is 0 (constructor initializes </a:t>
            </a:r>
            <a:r>
              <a:rPr lang="en-US" sz="7400" dirty="0" err="1" smtClean="0"/>
              <a:t>i</a:t>
            </a:r>
            <a:r>
              <a:rPr lang="en-US" sz="7400" dirty="0" smtClean="0"/>
              <a:t> to 0).</a:t>
            </a:r>
          </a:p>
          <a:p>
            <a:pPr>
              <a:buNone/>
            </a:pPr>
            <a:endParaRPr lang="en-US" sz="7400" dirty="0" smtClean="0"/>
          </a:p>
          <a:p>
            <a:r>
              <a:rPr lang="en-US" sz="7400" dirty="0" smtClean="0"/>
              <a:t>When ++ operator is operated on </a:t>
            </a:r>
            <a:r>
              <a:rPr lang="en-US" sz="7400" dirty="0" err="1" smtClean="0"/>
              <a:t>obj</a:t>
            </a:r>
            <a:r>
              <a:rPr lang="en-US" sz="7400" dirty="0" smtClean="0"/>
              <a:t>, operator function void operator++( ) is invoked which increases the value of data member </a:t>
            </a:r>
            <a:r>
              <a:rPr lang="en-US" sz="7400" dirty="0" err="1" smtClean="0"/>
              <a:t>i</a:t>
            </a:r>
            <a:r>
              <a:rPr lang="en-US" sz="7400" dirty="0" smtClean="0"/>
              <a:t> to 1 and stored I value in temp object.</a:t>
            </a:r>
          </a:p>
          <a:p>
            <a:r>
              <a:rPr lang="en-US" sz="7400" dirty="0" smtClean="0"/>
              <a:t>temp returned from operator function is stored in object obj1.</a:t>
            </a:r>
          </a:p>
          <a:p>
            <a:pPr>
              <a:buNone/>
            </a:pPr>
            <a:endParaRPr lang="en-US" sz="7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643438" y="0"/>
            <a:ext cx="4009624" cy="668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 void Display()</a:t>
            </a:r>
          </a:p>
          <a:p>
            <a:pPr>
              <a:buNone/>
            </a:pPr>
            <a:r>
              <a:rPr lang="en-US" sz="1800" dirty="0" smtClean="0"/>
              <a:t>    {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</a:t>
            </a:r>
            <a:r>
              <a:rPr lang="en-US" sz="1800" dirty="0" err="1" smtClean="0"/>
              <a:t>i</a:t>
            </a:r>
            <a:r>
              <a:rPr lang="en-US" sz="1800" dirty="0" smtClean="0"/>
              <a:t> = "&lt;&lt;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 }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Check </a:t>
            </a:r>
            <a:r>
              <a:rPr lang="en-US" sz="1800" dirty="0" err="1" smtClean="0"/>
              <a:t>obj</a:t>
            </a:r>
            <a:r>
              <a:rPr lang="en-US" sz="1800" dirty="0" smtClean="0"/>
              <a:t>, obj1;  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obj.Display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obj1.Display();</a:t>
            </a:r>
          </a:p>
          <a:p>
            <a:pPr>
              <a:buNone/>
            </a:pPr>
            <a:r>
              <a:rPr lang="en-US" sz="1800" dirty="0" smtClean="0"/>
              <a:t> // Operator function is called, only then </a:t>
            </a:r>
          </a:p>
          <a:p>
            <a:pPr>
              <a:buNone/>
            </a:pPr>
            <a:r>
              <a:rPr lang="en-US" sz="1800" dirty="0" smtClean="0"/>
              <a:t>value of </a:t>
            </a:r>
            <a:r>
              <a:rPr lang="en-US" sz="1800" dirty="0" err="1" smtClean="0"/>
              <a:t>obj</a:t>
            </a:r>
            <a:r>
              <a:rPr lang="en-US" sz="1800" dirty="0" smtClean="0"/>
              <a:t> is assigned to obj1</a:t>
            </a:r>
          </a:p>
          <a:p>
            <a:pPr>
              <a:buNone/>
            </a:pPr>
            <a:r>
              <a:rPr lang="en-US" sz="1800" dirty="0" smtClean="0"/>
              <a:t>    obj1 = ++</a:t>
            </a:r>
            <a:r>
              <a:rPr lang="en-US" sz="1800" dirty="0" err="1" smtClean="0"/>
              <a:t>obj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obj.Display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obj1.Display();</a:t>
            </a:r>
          </a:p>
          <a:p>
            <a:pPr>
              <a:buNone/>
            </a:pPr>
            <a:r>
              <a:rPr lang="en-US" sz="1800" dirty="0" smtClean="0"/>
              <a:t>    // Assigns value of </a:t>
            </a:r>
            <a:r>
              <a:rPr lang="en-US" sz="1800" dirty="0" err="1" smtClean="0"/>
              <a:t>obj</a:t>
            </a:r>
            <a:r>
              <a:rPr lang="en-US" sz="1800" dirty="0" smtClean="0"/>
              <a:t> to obj1, </a:t>
            </a:r>
          </a:p>
          <a:p>
            <a:pPr>
              <a:buNone/>
            </a:pPr>
            <a:r>
              <a:rPr lang="en-US" sz="1800" dirty="0" smtClean="0"/>
              <a:t>only then operator function is called.</a:t>
            </a:r>
          </a:p>
          <a:p>
            <a:pPr>
              <a:buNone/>
            </a:pPr>
            <a:r>
              <a:rPr lang="en-US" sz="1800" dirty="0" smtClean="0"/>
              <a:t>    obj1 = </a:t>
            </a:r>
            <a:r>
              <a:rPr lang="en-US" sz="1800" dirty="0" err="1" smtClean="0"/>
              <a:t>obj</a:t>
            </a:r>
            <a:r>
              <a:rPr lang="en-US" sz="1800" dirty="0" smtClean="0"/>
              <a:t>++;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obj.Display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obj1.Display();</a:t>
            </a:r>
          </a:p>
          <a:p>
            <a:pPr>
              <a:buNone/>
            </a:pPr>
            <a:r>
              <a:rPr lang="en-US" sz="1800" dirty="0" smtClean="0"/>
              <a:t> return 0;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1"/>
            <a:ext cx="429329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Check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private: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public:</a:t>
            </a:r>
          </a:p>
          <a:p>
            <a:pPr>
              <a:buNone/>
            </a:pPr>
            <a:r>
              <a:rPr lang="en-US" dirty="0" smtClean="0"/>
              <a:t>    Check(): </a:t>
            </a:r>
            <a:r>
              <a:rPr lang="en-US" dirty="0" err="1" smtClean="0"/>
              <a:t>i</a:t>
            </a:r>
            <a:r>
              <a:rPr lang="en-US" dirty="0" smtClean="0"/>
              <a:t>(0) {  }</a:t>
            </a:r>
          </a:p>
          <a:p>
            <a:pPr>
              <a:buNone/>
            </a:pPr>
            <a:r>
              <a:rPr lang="en-US" dirty="0" smtClean="0"/>
              <a:t>    Check operator ++ 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Check temp;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return temp;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// Notice </a:t>
            </a:r>
            <a:r>
              <a:rPr lang="en-US" dirty="0" err="1" smtClean="0"/>
              <a:t>int</a:t>
            </a:r>
            <a:r>
              <a:rPr lang="en-US" dirty="0" smtClean="0"/>
              <a:t> inside </a:t>
            </a:r>
            <a:r>
              <a:rPr lang="en-US" dirty="0" err="1" smtClean="0"/>
              <a:t>barcket</a:t>
            </a:r>
            <a:r>
              <a:rPr lang="en-US" dirty="0" smtClean="0"/>
              <a:t> which indicates postfix increment.</a:t>
            </a:r>
          </a:p>
          <a:p>
            <a:pPr>
              <a:buNone/>
            </a:pPr>
            <a:r>
              <a:rPr lang="en-US" dirty="0" smtClean="0"/>
              <a:t>    Check operator ++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Check temp;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    return temp;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643438" y="0"/>
            <a:ext cx="4009624" cy="6684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 void Display()</a:t>
            </a:r>
          </a:p>
          <a:p>
            <a:pPr>
              <a:buNone/>
            </a:pPr>
            <a:r>
              <a:rPr lang="en-US" sz="1800" dirty="0" smtClean="0"/>
              <a:t>    {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</a:t>
            </a:r>
            <a:r>
              <a:rPr lang="en-US" sz="1800" dirty="0" err="1" smtClean="0"/>
              <a:t>i</a:t>
            </a:r>
            <a:r>
              <a:rPr lang="en-US" sz="1800" dirty="0" smtClean="0"/>
              <a:t> = "&lt;&lt;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 }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Check </a:t>
            </a:r>
            <a:r>
              <a:rPr lang="en-US" sz="1800" dirty="0" err="1" smtClean="0"/>
              <a:t>obj</a:t>
            </a:r>
            <a:r>
              <a:rPr lang="en-US" sz="1800" dirty="0" smtClean="0"/>
              <a:t>, obj1;   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obj.Display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obj1.Display();</a:t>
            </a:r>
          </a:p>
          <a:p>
            <a:pPr>
              <a:buNone/>
            </a:pPr>
            <a:r>
              <a:rPr lang="en-US" sz="1800" dirty="0" smtClean="0"/>
              <a:t> // Operator function is called, only then </a:t>
            </a:r>
          </a:p>
          <a:p>
            <a:pPr>
              <a:buNone/>
            </a:pPr>
            <a:r>
              <a:rPr lang="en-US" sz="1800" dirty="0" smtClean="0"/>
              <a:t>value of </a:t>
            </a:r>
            <a:r>
              <a:rPr lang="en-US" sz="1800" dirty="0" err="1" smtClean="0"/>
              <a:t>obj</a:t>
            </a:r>
            <a:r>
              <a:rPr lang="en-US" sz="1800" dirty="0" smtClean="0"/>
              <a:t> is assigned to obj1</a:t>
            </a:r>
          </a:p>
          <a:p>
            <a:pPr>
              <a:buNone/>
            </a:pPr>
            <a:r>
              <a:rPr lang="en-US" sz="1800" dirty="0" smtClean="0"/>
              <a:t>    obj1 = ++</a:t>
            </a:r>
            <a:r>
              <a:rPr lang="en-US" sz="1800" dirty="0" err="1" smtClean="0"/>
              <a:t>obj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obj.Display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obj1.Display();</a:t>
            </a:r>
          </a:p>
          <a:p>
            <a:pPr>
              <a:buNone/>
            </a:pPr>
            <a:r>
              <a:rPr lang="en-US" sz="1800" dirty="0" smtClean="0"/>
              <a:t>    // Assigns value of </a:t>
            </a:r>
            <a:r>
              <a:rPr lang="en-US" sz="1800" dirty="0" err="1" smtClean="0"/>
              <a:t>obj</a:t>
            </a:r>
            <a:r>
              <a:rPr lang="en-US" sz="1800" dirty="0" smtClean="0"/>
              <a:t> to obj1, </a:t>
            </a:r>
          </a:p>
          <a:p>
            <a:pPr>
              <a:buNone/>
            </a:pPr>
            <a:r>
              <a:rPr lang="en-US" sz="1800" dirty="0" smtClean="0"/>
              <a:t>only then operator function is called.</a:t>
            </a:r>
          </a:p>
          <a:p>
            <a:pPr>
              <a:buNone/>
            </a:pPr>
            <a:r>
              <a:rPr lang="en-US" sz="1800" dirty="0" smtClean="0"/>
              <a:t>    obj1 = </a:t>
            </a:r>
            <a:r>
              <a:rPr lang="en-US" sz="1800" dirty="0" err="1" smtClean="0"/>
              <a:t>obj</a:t>
            </a:r>
            <a:r>
              <a:rPr lang="en-US" sz="1800" dirty="0" smtClean="0"/>
              <a:t>++;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obj.Display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obj1.Display();</a:t>
            </a:r>
          </a:p>
          <a:p>
            <a:pPr>
              <a:buNone/>
            </a:pPr>
            <a:r>
              <a:rPr lang="en-US" sz="1800" dirty="0" smtClean="0"/>
              <a:t> return 0;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1"/>
            <a:ext cx="429329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Check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private: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public:</a:t>
            </a:r>
          </a:p>
          <a:p>
            <a:pPr>
              <a:buNone/>
            </a:pPr>
            <a:r>
              <a:rPr lang="en-US" dirty="0" smtClean="0"/>
              <a:t>    Check(): </a:t>
            </a:r>
            <a:r>
              <a:rPr lang="en-US" dirty="0" err="1" smtClean="0"/>
              <a:t>i</a:t>
            </a:r>
            <a:r>
              <a:rPr lang="en-US" dirty="0" smtClean="0"/>
              <a:t>(0) {  }</a:t>
            </a:r>
          </a:p>
          <a:p>
            <a:pPr>
              <a:buNone/>
            </a:pPr>
            <a:r>
              <a:rPr lang="en-US" dirty="0" smtClean="0"/>
              <a:t>    Check operator ++ 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Check temp;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return temp;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// Notice </a:t>
            </a:r>
            <a:r>
              <a:rPr lang="en-US" dirty="0" err="1" smtClean="0"/>
              <a:t>int</a:t>
            </a:r>
            <a:r>
              <a:rPr lang="en-US" dirty="0" smtClean="0"/>
              <a:t> inside </a:t>
            </a:r>
            <a:r>
              <a:rPr lang="en-US" dirty="0" err="1" smtClean="0"/>
              <a:t>barcket</a:t>
            </a:r>
            <a:r>
              <a:rPr lang="en-US" dirty="0" smtClean="0"/>
              <a:t> which indicates postfix increment.</a:t>
            </a:r>
          </a:p>
          <a:p>
            <a:pPr>
              <a:buNone/>
            </a:pPr>
            <a:r>
              <a:rPr lang="en-US" dirty="0" smtClean="0"/>
              <a:t>    Check operator ++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Check temp;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    return temp;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4572008"/>
            <a:ext cx="1075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 i = 0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0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1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1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2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Operator Overloading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8"/>
            <a:ext cx="7772400" cy="4814902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 Provides option for the creation of new definitions for most of the C++ operators</a:t>
            </a:r>
          </a:p>
          <a:p>
            <a:pPr algn="l">
              <a:buFontTx/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All the C++ operators can be overloaded except the following operators: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</a:rPr>
              <a:t>Membership operator (.)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</a:rPr>
              <a:t>Pointer to Member operator (.*)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</a:rPr>
              <a:t>Size operator (</a:t>
            </a:r>
            <a:r>
              <a:rPr lang="en-US" sz="2000" dirty="0" err="1" smtClean="0">
                <a:solidFill>
                  <a:schemeClr val="tx1"/>
                </a:solidFill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</a:rPr>
              <a:t>Scope Resolution operator (: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:)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Conditional operator (?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increment operator is overloaded in prefix form; Check operator ++ () is called but, when increment operator is overloaded in postfix form; Check operator ++ (</a:t>
            </a:r>
            <a:r>
              <a:rPr lang="en-US" sz="2400" dirty="0" err="1" smtClean="0"/>
              <a:t>int</a:t>
            </a:r>
            <a:r>
              <a:rPr lang="en-US" sz="2400" dirty="0" smtClean="0"/>
              <a:t>) is invoked.</a:t>
            </a:r>
          </a:p>
          <a:p>
            <a:endParaRPr lang="en-US" sz="2400" dirty="0" smtClean="0"/>
          </a:p>
          <a:p>
            <a:r>
              <a:rPr lang="en-US" sz="2400" dirty="0" smtClean="0"/>
              <a:t>Notice, the </a:t>
            </a:r>
            <a:r>
              <a:rPr lang="en-US" sz="2400" dirty="0" err="1" smtClean="0"/>
              <a:t>int</a:t>
            </a:r>
            <a:r>
              <a:rPr lang="en-US" sz="2400" dirty="0" smtClean="0"/>
              <a:t> inside bracket. This </a:t>
            </a:r>
            <a:r>
              <a:rPr lang="en-US" sz="2400" dirty="0" err="1" smtClean="0"/>
              <a:t>int</a:t>
            </a:r>
            <a:r>
              <a:rPr lang="en-US" sz="2400" dirty="0" smtClean="0"/>
              <a:t> gives information to the compiler that it is the postfix version of operator.</a:t>
            </a:r>
          </a:p>
          <a:p>
            <a:endParaRPr lang="en-US" sz="2400" dirty="0" smtClean="0"/>
          </a:p>
          <a:p>
            <a:r>
              <a:rPr lang="en-US" sz="2400" dirty="0" smtClean="0"/>
              <a:t>Don't confuse this </a:t>
            </a:r>
            <a:r>
              <a:rPr lang="en-US" sz="2400" dirty="0" err="1" smtClean="0"/>
              <a:t>int</a:t>
            </a:r>
            <a:r>
              <a:rPr lang="en-US" sz="2400" dirty="0" smtClean="0"/>
              <a:t> doesn't indicate integer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7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Decrement operator can be overloaded in similar way as increment operator.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5" y="357166"/>
            <a:ext cx="47149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Check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private: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public:</a:t>
            </a:r>
          </a:p>
          <a:p>
            <a:r>
              <a:rPr lang="en-US" dirty="0" smtClean="0"/>
              <a:t>    Check(): </a:t>
            </a:r>
            <a:r>
              <a:rPr lang="en-US" dirty="0" err="1" smtClean="0"/>
              <a:t>i</a:t>
            </a:r>
            <a:r>
              <a:rPr lang="en-US" dirty="0" smtClean="0"/>
              <a:t>(3) {  }</a:t>
            </a:r>
          </a:p>
          <a:p>
            <a:r>
              <a:rPr lang="en-US" dirty="0" smtClean="0"/>
              <a:t>    Check operator -- 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Check temp;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--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return temp;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// Notice </a:t>
            </a:r>
            <a:r>
              <a:rPr lang="en-US" dirty="0" err="1" smtClean="0"/>
              <a:t>int</a:t>
            </a:r>
            <a:r>
              <a:rPr lang="en-US" dirty="0" smtClean="0"/>
              <a:t> inside </a:t>
            </a:r>
            <a:r>
              <a:rPr lang="en-US" dirty="0" err="1" smtClean="0"/>
              <a:t>barcket</a:t>
            </a:r>
            <a:r>
              <a:rPr lang="en-US" dirty="0" smtClean="0"/>
              <a:t> which indicates postfix decrement.</a:t>
            </a:r>
          </a:p>
          <a:p>
            <a:r>
              <a:rPr lang="en-US" dirty="0" smtClean="0"/>
              <a:t>    Check operator --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Check temp;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    return temp;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3438" y="428604"/>
            <a:ext cx="45005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void Display()</a:t>
            </a:r>
          </a:p>
          <a:p>
            <a:r>
              <a:rPr lang="en-US" dirty="0" smtClean="0"/>
              <a:t>    {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i</a:t>
            </a:r>
            <a:r>
              <a:rPr lang="en-US" dirty="0" smtClean="0"/>
              <a:t> = "&lt;&lt; </a:t>
            </a:r>
            <a:r>
              <a:rPr lang="en-US" dirty="0" err="1" smtClean="0"/>
              <a:t>i</a:t>
            </a:r>
            <a:r>
              <a:rPr lang="en-US" dirty="0" smtClean="0"/>
              <a:t> &lt;&lt;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Check </a:t>
            </a:r>
            <a:r>
              <a:rPr lang="en-US" dirty="0" err="1" smtClean="0"/>
              <a:t>obj</a:t>
            </a:r>
            <a:r>
              <a:rPr lang="en-US" dirty="0" smtClean="0"/>
              <a:t>, obj1;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obj.Display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obj1.Display();</a:t>
            </a:r>
          </a:p>
          <a:p>
            <a:r>
              <a:rPr lang="en-US" dirty="0" smtClean="0"/>
              <a:t>  // Operator function is called, only then value of </a:t>
            </a:r>
            <a:r>
              <a:rPr lang="en-US" dirty="0" err="1" smtClean="0"/>
              <a:t>obj</a:t>
            </a:r>
            <a:r>
              <a:rPr lang="en-US" dirty="0" smtClean="0"/>
              <a:t> is assigned to obj1</a:t>
            </a:r>
          </a:p>
          <a:p>
            <a:r>
              <a:rPr lang="en-US" dirty="0" smtClean="0"/>
              <a:t>    obj1 = --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obj1.Display();</a:t>
            </a:r>
          </a:p>
          <a:p>
            <a:endParaRPr lang="en-US" dirty="0" smtClean="0"/>
          </a:p>
          <a:p>
            <a:r>
              <a:rPr lang="en-US" dirty="0" smtClean="0"/>
              <a:t>    // Assigns value of </a:t>
            </a:r>
            <a:r>
              <a:rPr lang="en-US" dirty="0" err="1" smtClean="0"/>
              <a:t>obj</a:t>
            </a:r>
            <a:r>
              <a:rPr lang="en-US" dirty="0" smtClean="0"/>
              <a:t> to obj1, only then operator function is called.</a:t>
            </a:r>
          </a:p>
          <a:p>
            <a:r>
              <a:rPr lang="en-US" dirty="0" smtClean="0"/>
              <a:t>    obj1 = </a:t>
            </a:r>
            <a:r>
              <a:rPr lang="en-US" dirty="0" err="1" smtClean="0"/>
              <a:t>obj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obj1.Display();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7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Decrement operator can be overloaded in similar way as increment operator.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5" y="357166"/>
            <a:ext cx="47149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class Check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private: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public:</a:t>
            </a:r>
          </a:p>
          <a:p>
            <a:r>
              <a:rPr lang="en-US" dirty="0" smtClean="0"/>
              <a:t>    Check(): </a:t>
            </a:r>
            <a:r>
              <a:rPr lang="en-US" dirty="0" err="1" smtClean="0"/>
              <a:t>i</a:t>
            </a:r>
            <a:r>
              <a:rPr lang="en-US" dirty="0" smtClean="0"/>
              <a:t>(3) {  }</a:t>
            </a:r>
          </a:p>
          <a:p>
            <a:r>
              <a:rPr lang="en-US" dirty="0" smtClean="0"/>
              <a:t>    Check operator -- 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Check temp;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--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return temp;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// Notice </a:t>
            </a:r>
            <a:r>
              <a:rPr lang="en-US" dirty="0" err="1" smtClean="0"/>
              <a:t>int</a:t>
            </a:r>
            <a:r>
              <a:rPr lang="en-US" dirty="0" smtClean="0"/>
              <a:t> inside </a:t>
            </a:r>
            <a:r>
              <a:rPr lang="en-US" dirty="0" err="1" smtClean="0"/>
              <a:t>barcket</a:t>
            </a:r>
            <a:r>
              <a:rPr lang="en-US" dirty="0" smtClean="0"/>
              <a:t> which indicates postfix decrement.</a:t>
            </a:r>
          </a:p>
          <a:p>
            <a:r>
              <a:rPr lang="en-US" dirty="0" smtClean="0"/>
              <a:t>    Check operator --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Check temp;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temp.i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    return temp;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3438" y="428604"/>
            <a:ext cx="45005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void Display()</a:t>
            </a:r>
          </a:p>
          <a:p>
            <a:r>
              <a:rPr lang="en-US" dirty="0" smtClean="0"/>
              <a:t>    {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i</a:t>
            </a:r>
            <a:r>
              <a:rPr lang="en-US" dirty="0" smtClean="0"/>
              <a:t> = "&lt;&lt; </a:t>
            </a:r>
            <a:r>
              <a:rPr lang="en-US" dirty="0" err="1" smtClean="0"/>
              <a:t>i</a:t>
            </a:r>
            <a:r>
              <a:rPr lang="en-US" dirty="0" smtClean="0"/>
              <a:t> &lt;&lt;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Check </a:t>
            </a:r>
            <a:r>
              <a:rPr lang="en-US" dirty="0" err="1" smtClean="0"/>
              <a:t>obj</a:t>
            </a:r>
            <a:r>
              <a:rPr lang="en-US" dirty="0" smtClean="0"/>
              <a:t>, obj1;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obj.Display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obj1.Display();</a:t>
            </a:r>
          </a:p>
          <a:p>
            <a:r>
              <a:rPr lang="en-US" dirty="0" smtClean="0"/>
              <a:t>  // Operator function is called, only then value of </a:t>
            </a:r>
            <a:r>
              <a:rPr lang="en-US" dirty="0" err="1" smtClean="0"/>
              <a:t>obj</a:t>
            </a:r>
            <a:r>
              <a:rPr lang="en-US" dirty="0" smtClean="0"/>
              <a:t> is assigned to obj1</a:t>
            </a:r>
          </a:p>
          <a:p>
            <a:r>
              <a:rPr lang="en-US" dirty="0" smtClean="0"/>
              <a:t>    obj1 = --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obj1.Display();</a:t>
            </a:r>
          </a:p>
          <a:p>
            <a:endParaRPr lang="en-US" dirty="0" smtClean="0"/>
          </a:p>
          <a:p>
            <a:r>
              <a:rPr lang="en-US" dirty="0" smtClean="0"/>
              <a:t>    // Assigns value of </a:t>
            </a:r>
            <a:r>
              <a:rPr lang="en-US" dirty="0" err="1" smtClean="0"/>
              <a:t>obj</a:t>
            </a:r>
            <a:r>
              <a:rPr lang="en-US" dirty="0" smtClean="0"/>
              <a:t> to obj1, only then operator function is called.</a:t>
            </a:r>
          </a:p>
          <a:p>
            <a:r>
              <a:rPr lang="en-US" dirty="0" smtClean="0"/>
              <a:t>    obj1 = </a:t>
            </a:r>
            <a:r>
              <a:rPr lang="en-US" dirty="0" err="1" smtClean="0"/>
              <a:t>obj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obj1.Display();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4549676"/>
            <a:ext cx="85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3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3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2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2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1</a:t>
            </a:r>
          </a:p>
          <a:p>
            <a:r>
              <a:rPr lang="nn-NO" dirty="0" smtClean="0">
                <a:solidFill>
                  <a:srgbClr val="FF0000"/>
                </a:solidFill>
              </a:rPr>
              <a:t>i = 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Overloading operator &lt;&lt; and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Overloading operator&lt;&lt; is similar to overloading operator+ (they are both binary operators), except that the parameter types are different.</a:t>
            </a:r>
          </a:p>
          <a:p>
            <a:r>
              <a:rPr lang="en-US" sz="2400" dirty="0" smtClean="0"/>
              <a:t>Consider the expression 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point. If the operator is &lt;&lt;, what are the operands? The left operand is the 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object, and the right operand is your Point class object.</a:t>
            </a:r>
          </a:p>
          <a:p>
            <a:r>
              <a:rPr lang="en-US" sz="2400" b="1" dirty="0" smtClean="0"/>
              <a:t>std::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is actually an object of type std::</a:t>
            </a:r>
            <a:r>
              <a:rPr lang="en-US" sz="2400" b="1" dirty="0" err="1" smtClean="0"/>
              <a:t>ostream</a:t>
            </a:r>
            <a:r>
              <a:rPr lang="en-US" sz="2400" b="1" dirty="0" smtClean="0"/>
              <a:t>. Therefore, our overloaded function will look like this:</a:t>
            </a:r>
          </a:p>
          <a:p>
            <a:pPr latinLnBrk="1">
              <a:buNone/>
            </a:pPr>
            <a:r>
              <a:rPr lang="en-US" sz="2400" dirty="0" smtClean="0"/>
              <a:t>// std::</a:t>
            </a:r>
            <a:r>
              <a:rPr lang="en-US" sz="2400" dirty="0" err="1" smtClean="0"/>
              <a:t>ostream</a:t>
            </a:r>
            <a:r>
              <a:rPr lang="en-US" sz="2400" dirty="0" smtClean="0"/>
              <a:t> is the type for object std::</a:t>
            </a:r>
            <a:r>
              <a:rPr lang="en-US" sz="2400" dirty="0" err="1" smtClean="0"/>
              <a:t>cout</a:t>
            </a:r>
            <a:endParaRPr lang="en-US" sz="2400" dirty="0" smtClean="0"/>
          </a:p>
          <a:p>
            <a:pPr latinLnBrk="1">
              <a:buNone/>
            </a:pPr>
            <a:r>
              <a:rPr lang="en-US" sz="2400" dirty="0" smtClean="0"/>
              <a:t>friend std::</a:t>
            </a:r>
            <a:r>
              <a:rPr lang="en-US" sz="2400" dirty="0" err="1" smtClean="0"/>
              <a:t>ostream</a:t>
            </a:r>
            <a:r>
              <a:rPr lang="en-US" sz="2400" dirty="0" smtClean="0"/>
              <a:t>&amp; operator&lt;&lt; (std::</a:t>
            </a:r>
            <a:r>
              <a:rPr lang="en-US" sz="2400" dirty="0" err="1" smtClean="0"/>
              <a:t>ostream</a:t>
            </a:r>
            <a:r>
              <a:rPr lang="en-US" sz="2400" dirty="0" smtClean="0"/>
              <a:t> &amp;out, const Point &amp;point);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4" y="214290"/>
            <a:ext cx="74295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 class Distance {</a:t>
            </a:r>
          </a:p>
          <a:p>
            <a:r>
              <a:rPr lang="en-US" dirty="0" smtClean="0"/>
              <a:t>   private: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feet;             // 0 to infinite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inches;           // 0 to 12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public:</a:t>
            </a:r>
          </a:p>
          <a:p>
            <a:r>
              <a:rPr lang="en-US" dirty="0" smtClean="0"/>
              <a:t>      // required constructors</a:t>
            </a:r>
          </a:p>
          <a:p>
            <a:r>
              <a:rPr lang="en-US" dirty="0" smtClean="0"/>
              <a:t>      Distance() {</a:t>
            </a:r>
          </a:p>
          <a:p>
            <a:r>
              <a:rPr lang="en-US" dirty="0" smtClean="0"/>
              <a:t>         feet = 0;</a:t>
            </a:r>
          </a:p>
          <a:p>
            <a:r>
              <a:rPr lang="en-US" dirty="0" smtClean="0"/>
              <a:t>         inches = 0;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Distance(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feet = f;</a:t>
            </a:r>
          </a:p>
          <a:p>
            <a:r>
              <a:rPr lang="en-US" dirty="0" smtClean="0"/>
              <a:t>         inches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friend </a:t>
            </a:r>
            <a:r>
              <a:rPr lang="en-US" b="1" dirty="0" err="1" smtClean="0"/>
              <a:t>ostream</a:t>
            </a:r>
            <a:r>
              <a:rPr lang="en-US" b="1" dirty="0" smtClean="0"/>
              <a:t> &amp;operator&lt;&lt;( </a:t>
            </a:r>
            <a:r>
              <a:rPr lang="en-US" b="1" dirty="0" err="1" smtClean="0"/>
              <a:t>ostream</a:t>
            </a:r>
            <a:r>
              <a:rPr lang="en-US" b="1" dirty="0" smtClean="0"/>
              <a:t> &amp;output, const Distance &amp;D ) 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       output &lt;&lt; "F : " &lt;&lt; </a:t>
            </a:r>
            <a:r>
              <a:rPr lang="en-US" dirty="0" err="1" smtClean="0"/>
              <a:t>D.feet</a:t>
            </a:r>
            <a:r>
              <a:rPr lang="en-US" dirty="0" smtClean="0"/>
              <a:t> &lt;&lt; " I : " &lt;&lt; </a:t>
            </a:r>
            <a:r>
              <a:rPr lang="en-US" dirty="0" err="1" smtClean="0"/>
              <a:t>D.inches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return output;            </a:t>
            </a:r>
          </a:p>
          <a:p>
            <a:r>
              <a:rPr lang="en-US" dirty="0" smtClean="0"/>
              <a:t>      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224" y="571480"/>
            <a:ext cx="7215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      friend </a:t>
            </a:r>
            <a:r>
              <a:rPr lang="en-US" b="1" dirty="0" err="1" smtClean="0"/>
              <a:t>istream</a:t>
            </a:r>
            <a:r>
              <a:rPr lang="en-US" b="1" dirty="0" smtClean="0"/>
              <a:t> &amp;operator&gt;&gt;( </a:t>
            </a:r>
            <a:r>
              <a:rPr lang="en-US" b="1" dirty="0" err="1" smtClean="0"/>
              <a:t>istream</a:t>
            </a:r>
            <a:r>
              <a:rPr lang="en-US" b="1" dirty="0" smtClean="0"/>
              <a:t>  &amp;input, Distance &amp;D</a:t>
            </a:r>
            <a:r>
              <a:rPr lang="en-US" dirty="0" smtClean="0"/>
              <a:t> ) { </a:t>
            </a:r>
          </a:p>
          <a:p>
            <a:r>
              <a:rPr lang="en-US" dirty="0" smtClean="0"/>
              <a:t>         input &gt;&gt; </a:t>
            </a:r>
            <a:r>
              <a:rPr lang="en-US" dirty="0" err="1" smtClean="0"/>
              <a:t>D.feet</a:t>
            </a:r>
            <a:r>
              <a:rPr lang="en-US" dirty="0" smtClean="0"/>
              <a:t> &gt;&gt; </a:t>
            </a:r>
            <a:r>
              <a:rPr lang="en-US" dirty="0" err="1" smtClean="0"/>
              <a:t>D.inches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return input;            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Distance D1(11, 10), D2(5, 11), D3;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the value of object : 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D3;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"First Distance : " &lt;&lt; D1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"Second Distance :" &lt;&lt; D2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"Third Distance :" &lt;&lt; D3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224" y="571480"/>
            <a:ext cx="7215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b="1" dirty="0" smtClean="0"/>
              <a:t>friend </a:t>
            </a:r>
            <a:r>
              <a:rPr lang="en-US" b="1" dirty="0" err="1" smtClean="0"/>
              <a:t>istream</a:t>
            </a:r>
            <a:r>
              <a:rPr lang="en-US" b="1" dirty="0" smtClean="0"/>
              <a:t> &amp;operator&gt;&gt;( </a:t>
            </a:r>
            <a:r>
              <a:rPr lang="en-US" b="1" dirty="0" err="1" smtClean="0"/>
              <a:t>istream</a:t>
            </a:r>
            <a:r>
              <a:rPr lang="en-US" b="1" dirty="0" smtClean="0"/>
              <a:t>  &amp;input, Distance &amp;D )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     input &gt;&gt; </a:t>
            </a:r>
            <a:r>
              <a:rPr lang="en-US" dirty="0" err="1" smtClean="0"/>
              <a:t>D.feet</a:t>
            </a:r>
            <a:r>
              <a:rPr lang="en-US" dirty="0" smtClean="0"/>
              <a:t> &gt;&gt; </a:t>
            </a:r>
            <a:r>
              <a:rPr lang="en-US" dirty="0" err="1" smtClean="0"/>
              <a:t>D.inches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return input;            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Distance D1(11, 10), D2(5, 11), D3;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the value of object : 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D3;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"First Distance : " &lt;&lt; D1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"Second Distance :" &lt;&lt; D2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"Third Distance :" &lt;&lt; D3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3286124"/>
            <a:ext cx="2795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Enter the value of object 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70 10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 Distance : F : 11 I : 10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 Distance :F : 5 I : 11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Third Distance :F : 70 I : 10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most notable difference is that 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has become parameter </a:t>
            </a:r>
            <a:r>
              <a:rPr lang="en-US" sz="2400" b="1" dirty="0" smtClean="0"/>
              <a:t>output</a:t>
            </a:r>
            <a:r>
              <a:rPr lang="en-US" sz="2400" dirty="0" smtClean="0"/>
              <a:t> (which will be a reference to 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when the function is called).</a:t>
            </a:r>
          </a:p>
          <a:p>
            <a:endParaRPr lang="en-US" sz="2400" dirty="0" smtClean="0"/>
          </a:p>
          <a:p>
            <a:r>
              <a:rPr lang="en-US" sz="2400" dirty="0" smtClean="0"/>
              <a:t>Similarly std::</a:t>
            </a:r>
            <a:r>
              <a:rPr lang="en-US" sz="2400" dirty="0" err="1" smtClean="0"/>
              <a:t>cin</a:t>
            </a:r>
            <a:r>
              <a:rPr lang="en-US" sz="2400" dirty="0" smtClean="0"/>
              <a:t> has become parameter </a:t>
            </a:r>
            <a:r>
              <a:rPr lang="en-US" sz="2400" b="1" dirty="0" smtClean="0"/>
              <a:t>input</a:t>
            </a:r>
            <a:r>
              <a:rPr lang="en-US" sz="2400" dirty="0" smtClean="0"/>
              <a:t> which will be a reference to std::</a:t>
            </a:r>
            <a:r>
              <a:rPr lang="en-US" sz="2400" dirty="0" err="1" smtClean="0"/>
              <a:t>cin</a:t>
            </a:r>
            <a:r>
              <a:rPr lang="en-US" sz="2400" dirty="0" smtClean="0"/>
              <a:t> when the function is called).</a:t>
            </a:r>
          </a:p>
          <a:p>
            <a:endParaRPr lang="en-US" sz="2400" dirty="0" smtClean="0"/>
          </a:p>
          <a:p>
            <a:r>
              <a:rPr lang="en-US" sz="2400" dirty="0" smtClean="0"/>
              <a:t>The trickiest part here is the return type. With the arithmetic operators, we calculated and returned a single answer by value (because we were creating and returning a new result). However, if you try to return std::</a:t>
            </a:r>
            <a:r>
              <a:rPr lang="en-US" sz="2400" dirty="0" err="1" smtClean="0"/>
              <a:t>ostream</a:t>
            </a:r>
            <a:r>
              <a:rPr lang="en-US" sz="2400" dirty="0" smtClean="0"/>
              <a:t> by value, you’ll get a compiler error. This happens because std::</a:t>
            </a:r>
            <a:r>
              <a:rPr lang="en-US" sz="2400" dirty="0" err="1" smtClean="0"/>
              <a:t>ostream</a:t>
            </a:r>
            <a:r>
              <a:rPr lang="en-US" sz="2400" dirty="0" smtClean="0"/>
              <a:t> specifically disallows being copied.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 this case, we return the left hand parameter as a reference. This not only prevents a copy of std::</a:t>
            </a:r>
            <a:r>
              <a:rPr lang="en-US" sz="2400" dirty="0" err="1" smtClean="0"/>
              <a:t>ostream</a:t>
            </a:r>
            <a:r>
              <a:rPr lang="en-US" sz="2400" dirty="0" smtClean="0"/>
              <a:t> from being made, it also allows us to “chain” output commands together, such as 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point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You might have initially thought that since operator&lt;&lt; doesn’t return a value to the caller that we should define the function as returning void. But consider what would happen if our operator&lt;&lt; returned void. When the compiler evaluates 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point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;, due to the precedence/</a:t>
            </a:r>
            <a:r>
              <a:rPr lang="en-US" sz="2400" dirty="0" err="1" smtClean="0"/>
              <a:t>associativity</a:t>
            </a:r>
            <a:r>
              <a:rPr lang="en-US" sz="2400" dirty="0" smtClean="0"/>
              <a:t> rules, it evaluates this expression as (std::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point)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;. 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point would call our void-returning overloaded operator&lt;&lt; function, which returns void. Then the partially evaluated expression becomes: void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;, which makes no sense!</a:t>
            </a:r>
          </a:p>
          <a:p>
            <a:endParaRPr lang="en-US" sz="2400" dirty="0" smtClean="0"/>
          </a:p>
          <a:p>
            <a:r>
              <a:rPr lang="en-US" sz="2400" dirty="0" smtClean="0"/>
              <a:t>By returning the out parameter as the return type instead, (std::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point) returns 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. Then our partially evaluated expression becomes: 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;, which then gets evaluated itself!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825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Assignment (=) operator Overloading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642918"/>
            <a:ext cx="51435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class Distance {</a:t>
            </a:r>
          </a:p>
          <a:p>
            <a:r>
              <a:rPr lang="en-US" dirty="0" smtClean="0"/>
              <a:t>   private: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feet;             // 0 to infinite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inches;           // 0 to 12</a:t>
            </a:r>
          </a:p>
          <a:p>
            <a:r>
              <a:rPr lang="en-US" dirty="0" smtClean="0"/>
              <a:t>      public:</a:t>
            </a:r>
          </a:p>
          <a:p>
            <a:r>
              <a:rPr lang="en-US" dirty="0" smtClean="0"/>
              <a:t>      // required constructors</a:t>
            </a:r>
          </a:p>
          <a:p>
            <a:r>
              <a:rPr lang="en-US" dirty="0" smtClean="0"/>
              <a:t>      Distance() {</a:t>
            </a:r>
          </a:p>
          <a:p>
            <a:r>
              <a:rPr lang="en-US" dirty="0" smtClean="0"/>
              <a:t>         feet = 0;</a:t>
            </a:r>
          </a:p>
          <a:p>
            <a:r>
              <a:rPr lang="en-US" dirty="0" smtClean="0"/>
              <a:t>         inches = 0;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Distance(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feet = f;</a:t>
            </a:r>
          </a:p>
          <a:p>
            <a:r>
              <a:rPr lang="en-US" dirty="0" smtClean="0"/>
              <a:t>         inches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b="1" dirty="0" smtClean="0"/>
              <a:t>void operator = (const Distance &amp;D ) { </a:t>
            </a:r>
          </a:p>
          <a:p>
            <a:r>
              <a:rPr lang="en-US" dirty="0" smtClean="0"/>
              <a:t>         feet = </a:t>
            </a:r>
            <a:r>
              <a:rPr lang="en-US" dirty="0" err="1" smtClean="0"/>
              <a:t>D.feet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inches = </a:t>
            </a:r>
            <a:r>
              <a:rPr lang="en-US" dirty="0" err="1" smtClean="0"/>
              <a:t>D.inches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Operator Overloading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8"/>
            <a:ext cx="7772400" cy="4814902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 Rules for overloading operators: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Only existing operators can be overloaded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Some operators cannot be overloaded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Precedence, </a:t>
            </a:r>
            <a:r>
              <a:rPr lang="en-US" sz="2400" dirty="0" err="1" smtClean="0">
                <a:solidFill>
                  <a:schemeClr val="tx1"/>
                </a:solidFill>
              </a:rPr>
              <a:t>Associativity</a:t>
            </a:r>
            <a:r>
              <a:rPr lang="en-US" sz="2400" dirty="0" smtClean="0">
                <a:solidFill>
                  <a:schemeClr val="tx1"/>
                </a:solidFill>
              </a:rPr>
              <a:t> and number of arguments of an operator cannot be changed by overloading</a:t>
            </a:r>
          </a:p>
          <a:p>
            <a:pPr lvl="1" algn="l"/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Syntax:</a:t>
            </a:r>
          </a:p>
          <a:p>
            <a:pPr lvl="1" algn="l"/>
            <a:r>
              <a:rPr lang="en-US" sz="2400" dirty="0" err="1" smtClean="0">
                <a:solidFill>
                  <a:schemeClr val="tx1"/>
                </a:solidFill>
              </a:rPr>
              <a:t>returnType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classname</a:t>
            </a:r>
            <a:r>
              <a:rPr lang="en-US" sz="2400" dirty="0" smtClean="0">
                <a:solidFill>
                  <a:schemeClr val="tx1"/>
                </a:solidFill>
              </a:rPr>
              <a:t> :: operator op (</a:t>
            </a:r>
            <a:r>
              <a:rPr lang="en-US" sz="2400" dirty="0" err="1" smtClean="0">
                <a:solidFill>
                  <a:schemeClr val="tx1"/>
                </a:solidFill>
              </a:rPr>
              <a:t>arg</a:t>
            </a:r>
            <a:r>
              <a:rPr lang="en-US" sz="2400" dirty="0" smtClean="0">
                <a:solidFill>
                  <a:schemeClr val="tx1"/>
                </a:solidFill>
              </a:rPr>
              <a:t> list) {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	//function body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lvl="1" algn="l"/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14290"/>
            <a:ext cx="63579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method to display distance</a:t>
            </a:r>
          </a:p>
          <a:p>
            <a:r>
              <a:rPr lang="en-US" dirty="0" smtClean="0"/>
              <a:t>      void </a:t>
            </a:r>
            <a:r>
              <a:rPr lang="en-US" dirty="0" err="1" smtClean="0"/>
              <a:t>displayDistance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cout</a:t>
            </a:r>
            <a:r>
              <a:rPr lang="en-US" dirty="0" smtClean="0"/>
              <a:t> &lt;&lt; "F: " &lt;&lt; feet &lt;&lt;  " I:" &lt;&lt;  inches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Distance D1(11, 10), D2(5, 11);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"First Distance : "; </a:t>
            </a:r>
          </a:p>
          <a:p>
            <a:r>
              <a:rPr lang="en-US" dirty="0" smtClean="0"/>
              <a:t>   D1.displayDistance();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"Second Distance :"; </a:t>
            </a:r>
          </a:p>
          <a:p>
            <a:r>
              <a:rPr lang="en-US" dirty="0" smtClean="0"/>
              <a:t>   D2.displayDistance();</a:t>
            </a:r>
          </a:p>
          <a:p>
            <a:endParaRPr lang="en-US" dirty="0" smtClean="0"/>
          </a:p>
          <a:p>
            <a:r>
              <a:rPr lang="en-US" dirty="0" smtClean="0"/>
              <a:t>   // use assignment operator</a:t>
            </a:r>
          </a:p>
          <a:p>
            <a:r>
              <a:rPr lang="en-US" dirty="0" smtClean="0"/>
              <a:t>   D1 = D2;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"First Distance :"; </a:t>
            </a:r>
          </a:p>
          <a:p>
            <a:r>
              <a:rPr lang="en-US" dirty="0" smtClean="0"/>
              <a:t>   D1.displayDistance();</a:t>
            </a:r>
          </a:p>
          <a:p>
            <a:endParaRPr lang="en-US" dirty="0" smtClean="0"/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7818" y="2285992"/>
            <a:ext cx="2583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 Distance : F: 11 I:10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 Distance :F: 5 I:11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 Distance :F: 5 I:11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Relational Operators Overloading in C++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various relational operators supported by C++ language like (&lt;, &gt;, &lt;=, &gt;=, ==, etc.) which can be used to compare C++ built-in data types.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overload any of these operators, which can be used to compare the objects of a class.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example explains how a &lt; operator can be overloaded and similar way you can overload other relational operators.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394692"/>
            <a:ext cx="491903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class Distance {</a:t>
            </a:r>
          </a:p>
          <a:p>
            <a:r>
              <a:rPr lang="en-US" dirty="0" smtClean="0"/>
              <a:t>   private: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feet;             // 0 to infinite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inches;           // 0 to 12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public:</a:t>
            </a:r>
          </a:p>
          <a:p>
            <a:r>
              <a:rPr lang="en-US" dirty="0" smtClean="0"/>
              <a:t>      // required constructors</a:t>
            </a:r>
          </a:p>
          <a:p>
            <a:r>
              <a:rPr lang="en-US" dirty="0" smtClean="0"/>
              <a:t>      Distance() {</a:t>
            </a:r>
          </a:p>
          <a:p>
            <a:r>
              <a:rPr lang="en-US" dirty="0" smtClean="0"/>
              <a:t>         feet = 0;</a:t>
            </a:r>
          </a:p>
          <a:p>
            <a:r>
              <a:rPr lang="en-US" dirty="0" smtClean="0"/>
              <a:t>         inches = 0;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Distance(</a:t>
            </a:r>
            <a:r>
              <a:rPr lang="en-US" dirty="0" err="1" smtClean="0"/>
              <a:t>int</a:t>
            </a:r>
            <a:r>
              <a:rPr lang="en-US" dirty="0" smtClean="0"/>
              <a:t> 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feet = f;</a:t>
            </a:r>
          </a:p>
          <a:p>
            <a:r>
              <a:rPr lang="en-US" dirty="0" smtClean="0"/>
              <a:t>         inches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// method to display distance</a:t>
            </a:r>
          </a:p>
          <a:p>
            <a:r>
              <a:rPr lang="en-US" dirty="0" smtClean="0"/>
              <a:t>      void </a:t>
            </a:r>
            <a:r>
              <a:rPr lang="en-US" dirty="0" err="1" smtClean="0"/>
              <a:t>displayDistance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cout</a:t>
            </a:r>
            <a:r>
              <a:rPr lang="en-US" dirty="0" smtClean="0"/>
              <a:t> &lt;&lt; "F: " &lt;&lt; feet &lt;&lt; " I:" &lt;&lt; inches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14290"/>
            <a:ext cx="43243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overloaded &lt; operator</a:t>
            </a:r>
          </a:p>
          <a:p>
            <a:r>
              <a:rPr lang="en-US" dirty="0" smtClean="0"/>
              <a:t>      </a:t>
            </a:r>
            <a:r>
              <a:rPr lang="en-US" b="1" dirty="0" err="1" smtClean="0"/>
              <a:t>bool</a:t>
            </a:r>
            <a:r>
              <a:rPr lang="en-US" b="1" dirty="0" smtClean="0"/>
              <a:t> operator &lt;(const Distance&amp; d) {</a:t>
            </a:r>
          </a:p>
          <a:p>
            <a:r>
              <a:rPr lang="en-US" dirty="0" smtClean="0"/>
              <a:t>         if(feet &lt; </a:t>
            </a:r>
            <a:r>
              <a:rPr lang="en-US" dirty="0" err="1" smtClean="0"/>
              <a:t>d.feet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return true;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    if(feet == </a:t>
            </a:r>
            <a:r>
              <a:rPr lang="en-US" dirty="0" err="1" smtClean="0"/>
              <a:t>d.feet</a:t>
            </a:r>
            <a:r>
              <a:rPr lang="en-US" dirty="0" smtClean="0"/>
              <a:t> &amp;&amp; inches &lt; </a:t>
            </a:r>
            <a:r>
              <a:rPr lang="en-US" dirty="0" err="1" smtClean="0"/>
              <a:t>d.inches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return true;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       return false;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Distance D1(11, 10), D2(5, 11);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if( D1 &lt; D2 )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"D1 is less than D2 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 else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"D2 is less than D1 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0826" y="3571876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D2 is less than D1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4984F-A0B7-4119-B9C6-3271BE83551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Implementing Operator Overloading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724400"/>
          </a:xfrm>
        </p:spPr>
        <p:txBody>
          <a:bodyPr/>
          <a:lstStyle/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2800" smtClean="0">
                <a:solidFill>
                  <a:srgbClr val="0000CC"/>
                </a:solidFill>
              </a:rPr>
              <a:t>Two ways: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2400" smtClean="0"/>
              <a:t>Implemented as </a:t>
            </a:r>
            <a:r>
              <a:rPr lang="en-US" sz="2400" u="sng" smtClean="0">
                <a:solidFill>
                  <a:srgbClr val="993300"/>
                </a:solidFill>
              </a:rPr>
              <a:t>member functions</a:t>
            </a:r>
            <a:r>
              <a:rPr lang="en-US" sz="2400" smtClean="0"/>
              <a:t> </a:t>
            </a:r>
            <a:endParaRPr lang="en-US" sz="3200" smtClean="0"/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2400" smtClean="0"/>
              <a:t>Implemented as </a:t>
            </a:r>
            <a:r>
              <a:rPr lang="en-US" sz="2400" u="sng" smtClean="0">
                <a:solidFill>
                  <a:srgbClr val="336600"/>
                </a:solidFill>
              </a:rPr>
              <a:t>non-member or Friend functions</a:t>
            </a:r>
            <a:endParaRPr lang="en-US" sz="2400" smtClean="0">
              <a:solidFill>
                <a:srgbClr val="336600"/>
              </a:solidFill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the operator function may need to be declared as a friend if it requires access to protected or private data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>
                <a:solidFill>
                  <a:srgbClr val="0000CC"/>
                </a:solidFill>
              </a:rPr>
              <a:t>Expression </a:t>
            </a:r>
            <a:r>
              <a:rPr lang="en-US" sz="2400" i="1" smtClean="0">
                <a:solidFill>
                  <a:srgbClr val="0000CC"/>
                </a:solidFill>
              </a:rPr>
              <a:t>obj1@obj2</a:t>
            </a:r>
            <a:r>
              <a:rPr lang="en-US" sz="2400" smtClean="0">
                <a:solidFill>
                  <a:srgbClr val="0000CC"/>
                </a:solidFill>
              </a:rPr>
              <a:t> translates into a function call</a:t>
            </a:r>
          </a:p>
          <a:p>
            <a:pPr lvl="1" eaLnBrk="1" hangingPunct="1"/>
            <a:r>
              <a:rPr lang="en-US" sz="2400" i="1" smtClean="0">
                <a:solidFill>
                  <a:srgbClr val="993300"/>
                </a:solidFill>
              </a:rPr>
              <a:t>obj1.operator@(obj2)</a:t>
            </a:r>
            <a:r>
              <a:rPr lang="en-US" sz="2400" smtClean="0">
                <a:solidFill>
                  <a:srgbClr val="993300"/>
                </a:solidFill>
              </a:rPr>
              <a:t>,</a:t>
            </a:r>
            <a:r>
              <a:rPr lang="en-US" sz="2400" smtClean="0"/>
              <a:t> if this function is defined within class obj1</a:t>
            </a:r>
          </a:p>
          <a:p>
            <a:pPr lvl="1" eaLnBrk="1" hangingPunct="1"/>
            <a:r>
              <a:rPr lang="en-US" sz="2400" i="1" smtClean="0">
                <a:solidFill>
                  <a:srgbClr val="336600"/>
                </a:solidFill>
              </a:rPr>
              <a:t>operator@(obj1,obj2)</a:t>
            </a:r>
            <a:r>
              <a:rPr lang="en-US" sz="2400" smtClean="0">
                <a:solidFill>
                  <a:srgbClr val="336600"/>
                </a:solidFill>
              </a:rPr>
              <a:t>,</a:t>
            </a:r>
            <a:r>
              <a:rPr lang="en-US" sz="2400" smtClean="0"/>
              <a:t> if this function is defined outside the class obj1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6EE47-1023-452E-BAE8-B2A1937B958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Defined as a member function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sz="3600" smtClean="0"/>
              <a:t>Implementing Operator Overloading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685800" y="2286000"/>
            <a:ext cx="4800600" cy="4038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class Complex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public: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Complex operator +(const Complex &amp;op)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  double real   = _real   + op._real,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              imag = _imag + op._imag;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  return(Complex(real, imag));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sz="2000">
                <a:latin typeface="Times New Roman" pitchFamily="18" charset="0"/>
              </a:rPr>
              <a:t>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};</a:t>
            </a:r>
            <a:endParaRPr lang="th-TH" sz="2000">
              <a:latin typeface="Times New Roman" pitchFamily="18" charset="0"/>
            </a:endParaRP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6019800" y="3192463"/>
            <a:ext cx="110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 = a+b;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19800" y="3649663"/>
            <a:ext cx="2590800" cy="1128712"/>
            <a:chOff x="3792" y="2299"/>
            <a:chExt cx="1632" cy="711"/>
          </a:xfrm>
        </p:grpSpPr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4128" y="2299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3792" y="2779"/>
              <a:ext cx="1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/>
                <a:t>c = </a:t>
              </a:r>
              <a:r>
                <a:rPr lang="en-US" sz="2000" b="1">
                  <a:solidFill>
                    <a:srgbClr val="0000CC"/>
                  </a:solidFill>
                </a:rPr>
                <a:t>a.operator+</a:t>
              </a:r>
              <a:r>
                <a:rPr lang="en-US" sz="2000" b="1"/>
                <a:t> (b);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512F2-815B-4348-A0C0-75C4CB1CC83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800" smtClean="0"/>
              <a:t>Defined as a non-member function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sz="3600" smtClean="0"/>
              <a:t>Implementing Operator Overloading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33400" y="2209800"/>
            <a:ext cx="3886200" cy="3124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class Complex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public: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double real() { return _real;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 //need access functions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double imag() { return _imag;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};</a:t>
            </a:r>
            <a:endParaRPr lang="th-TH" sz="2000">
              <a:latin typeface="Times New Roman" pitchFamily="18" charset="0"/>
            </a:endParaRP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3276600" y="4724400"/>
            <a:ext cx="57912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Complex operator +(Complex &amp;op1, Complex &amp;op2)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double real   = op1.real()   + op2.real(),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            imag = op1.imag() + op2.imag();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return(Complex(real, imag));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5105400" y="2438400"/>
            <a:ext cx="1108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 = a+b;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257800" y="2895600"/>
            <a:ext cx="2819400" cy="1052513"/>
            <a:chOff x="3312" y="1824"/>
            <a:chExt cx="1776" cy="663"/>
          </a:xfrm>
        </p:grpSpPr>
        <p:sp>
          <p:nvSpPr>
            <p:cNvPr id="11273" name="Line 11"/>
            <p:cNvSpPr>
              <a:spLocks noChangeShapeType="1"/>
            </p:cNvSpPr>
            <p:nvPr/>
          </p:nvSpPr>
          <p:spPr bwMode="auto">
            <a:xfrm>
              <a:off x="3696" y="1824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12"/>
            <p:cNvSpPr txBox="1">
              <a:spLocks noChangeArrowheads="1"/>
            </p:cNvSpPr>
            <p:nvPr/>
          </p:nvSpPr>
          <p:spPr bwMode="auto">
            <a:xfrm>
              <a:off x="3312" y="2256"/>
              <a:ext cx="1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/>
                <a:t>c = </a:t>
              </a:r>
              <a:r>
                <a:rPr lang="en-US" sz="2000" b="1">
                  <a:solidFill>
                    <a:srgbClr val="0000CC"/>
                  </a:solidFill>
                </a:rPr>
                <a:t>operator+</a:t>
              </a:r>
              <a:r>
                <a:rPr lang="en-US" sz="2000" b="1"/>
                <a:t> (a, b);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95FCE-38E1-4002-939D-E84F20C78C7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800" dirty="0" smtClean="0"/>
              <a:t>Defined as a friend function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sz="3600" smtClean="0"/>
              <a:t>Implementing Operator Overloading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33400" y="2209800"/>
            <a:ext cx="3886200" cy="342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class Complex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public: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friend Complex operator +(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  const Complex &amp;,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  const Complex &amp;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  };</a:t>
            </a:r>
            <a:endParaRPr lang="th-TH" sz="2000">
              <a:latin typeface="Times New Roman" pitchFamily="18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276600" y="4724400"/>
            <a:ext cx="57912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Complex operator +(Complex &amp;op1, Complex &amp;op2)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double real   = op1._real   + op2._real,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            imag = op1._imag + op2._imag;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    return(Complex(real, imag));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105400" y="2438400"/>
            <a:ext cx="1108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 = a+b;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57800" y="2895600"/>
            <a:ext cx="2819400" cy="1052513"/>
            <a:chOff x="3312" y="1824"/>
            <a:chExt cx="1776" cy="663"/>
          </a:xfrm>
        </p:grpSpPr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3696" y="1824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3312" y="2256"/>
              <a:ext cx="1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/>
                <a:t>c = </a:t>
              </a:r>
              <a:r>
                <a:rPr lang="en-US" sz="2000" b="1">
                  <a:solidFill>
                    <a:srgbClr val="0000CC"/>
                  </a:solidFill>
                </a:rPr>
                <a:t>operator+</a:t>
              </a:r>
              <a:r>
                <a:rPr lang="en-US" sz="2000" b="1"/>
                <a:t> (a, b);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17FB6-E45E-4B50-AD8A-FDF17A51260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>
                <a:latin typeface="Comic Sans MS" pitchFamily="66" charset="0"/>
              </a:rPr>
              <a:t>Ordinary Member Functions, Static Functions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2800" smtClean="0">
                <a:latin typeface="Comic Sans MS" pitchFamily="66" charset="0"/>
              </a:rPr>
              <a:t>and Friend Functions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8006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The function can access the private part of the class definition</a:t>
            </a:r>
          </a:p>
          <a:p>
            <a:pPr marL="609600" indent="-6096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The function is in the scope of the class</a:t>
            </a:r>
          </a:p>
          <a:p>
            <a:pPr marL="609600" indent="-609600" eaLnBrk="1" hangingPunct="1">
              <a:spcBef>
                <a:spcPct val="0"/>
              </a:spcBef>
              <a:buFontTx/>
              <a:buAutoNum type="arabicPeriod"/>
            </a:pPr>
            <a:r>
              <a:rPr lang="en-US" smtClean="0"/>
              <a:t>The function must be invoked on an object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endParaRPr lang="en-US" smtClean="0">
              <a:solidFill>
                <a:srgbClr val="993300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993300"/>
                </a:solidFill>
              </a:rPr>
              <a:t>       Which of these are true about the different functions?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endParaRPr lang="en-US" smtClean="0">
              <a:solidFill>
                <a:srgbClr val="993300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endParaRPr lang="en-US" smtClean="0">
              <a:solidFill>
                <a:srgbClr val="993300"/>
              </a:solidFill>
            </a:endParaRPr>
          </a:p>
          <a:p>
            <a:pPr marL="609600" indent="-609600" eaLnBrk="1" hangingPunct="1">
              <a:spcBef>
                <a:spcPct val="0"/>
              </a:spcBef>
            </a:pPr>
            <a:endParaRPr lang="en-US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Operator overloading using friend or non member function:</a:t>
            </a:r>
          </a:p>
          <a:p>
            <a:pPr>
              <a:buNone/>
            </a:pPr>
            <a:r>
              <a:rPr lang="en-US" sz="1400" dirty="0" smtClean="0"/>
              <a:t>friend return-type operator </a:t>
            </a:r>
            <a:r>
              <a:rPr lang="en-US" sz="1400" dirty="0" err="1" smtClean="0"/>
              <a:t>operator</a:t>
            </a:r>
            <a:r>
              <a:rPr lang="en-US" sz="1400" dirty="0" smtClean="0"/>
              <a:t>-symbol (Variable 1, Varibale2)</a:t>
            </a:r>
            <a:br>
              <a:rPr lang="en-US" sz="1400" dirty="0" smtClean="0"/>
            </a:b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 smtClean="0"/>
              <a:t>     //Statements;</a:t>
            </a:r>
            <a:br>
              <a:rPr lang="en-US" sz="1400" dirty="0" smtClean="0"/>
            </a:b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 </a:t>
            </a:r>
          </a:p>
          <a:p>
            <a:pPr>
              <a:buNone/>
            </a:pPr>
            <a:r>
              <a:rPr lang="en-US" sz="1400" dirty="0" smtClean="0"/>
              <a:t>using namespace std;</a:t>
            </a:r>
          </a:p>
          <a:p>
            <a:pPr>
              <a:buNone/>
            </a:pPr>
            <a:r>
              <a:rPr lang="en-US" sz="1400" dirty="0" smtClean="0"/>
              <a:t>class Values </a:t>
            </a:r>
          </a:p>
          <a:p>
            <a:pPr>
              <a:buNone/>
            </a:pPr>
            <a:r>
              <a:rPr lang="en-US" sz="1400" dirty="0" smtClean="0"/>
              <a:t>{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a,b</a:t>
            </a:r>
            <a:r>
              <a:rPr lang="en-US" sz="1400" dirty="0" smtClean="0"/>
              <a:t>; </a:t>
            </a:r>
          </a:p>
          <a:p>
            <a:pPr>
              <a:buNone/>
            </a:pPr>
            <a:r>
              <a:rPr lang="en-US" sz="1400" dirty="0" smtClean="0"/>
              <a:t>      public: </a:t>
            </a:r>
          </a:p>
          <a:p>
            <a:pPr>
              <a:buNone/>
            </a:pPr>
            <a:r>
              <a:rPr lang="en-US" sz="1400" dirty="0" smtClean="0"/>
              <a:t>     Values(){} </a:t>
            </a:r>
          </a:p>
          <a:p>
            <a:pPr>
              <a:buNone/>
            </a:pPr>
            <a:r>
              <a:rPr lang="en-US" sz="1400" dirty="0" smtClean="0"/>
              <a:t>    Values(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aa,int</a:t>
            </a:r>
            <a:r>
              <a:rPr lang="en-US" sz="1400" dirty="0" smtClean="0"/>
              <a:t> bb) </a:t>
            </a:r>
          </a:p>
          <a:p>
            <a:pPr>
              <a:buNone/>
            </a:pPr>
            <a:r>
              <a:rPr lang="en-US" sz="1400" dirty="0" smtClean="0"/>
              <a:t>               { </a:t>
            </a:r>
          </a:p>
          <a:p>
            <a:pPr>
              <a:buNone/>
            </a:pPr>
            <a:r>
              <a:rPr lang="en-US" sz="1400" dirty="0" smtClean="0"/>
              <a:t>                      a=</a:t>
            </a:r>
            <a:r>
              <a:rPr lang="en-US" sz="1400" dirty="0" err="1" smtClean="0"/>
              <a:t>aa</a:t>
            </a:r>
            <a:r>
              <a:rPr lang="en-US" sz="1400" dirty="0" smtClean="0"/>
              <a:t>; </a:t>
            </a:r>
          </a:p>
          <a:p>
            <a:pPr>
              <a:buNone/>
            </a:pPr>
            <a:r>
              <a:rPr lang="en-US" sz="1400" dirty="0" smtClean="0"/>
              <a:t>                      b=bb; </a:t>
            </a:r>
          </a:p>
          <a:p>
            <a:pPr>
              <a:buNone/>
            </a:pPr>
            <a:r>
              <a:rPr lang="en-US" sz="1400" dirty="0" smtClean="0"/>
              <a:t>               } </a:t>
            </a:r>
          </a:p>
          <a:p>
            <a:pPr>
              <a:buNone/>
            </a:pPr>
            <a:r>
              <a:rPr lang="en-US" sz="1400" dirty="0" smtClean="0"/>
              <a:t>    void show() </a:t>
            </a:r>
          </a:p>
          <a:p>
            <a:pPr>
              <a:buNone/>
            </a:pPr>
            <a:r>
              <a:rPr lang="en-US" sz="1400" dirty="0" smtClean="0"/>
              <a:t>               { </a:t>
            </a:r>
          </a:p>
          <a:p>
            <a:pPr>
              <a:buNone/>
            </a:pPr>
            <a:r>
              <a:rPr lang="en-US" sz="1400" dirty="0" smtClean="0"/>
              <a:t>            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&lt;&lt;a&lt;&lt;" "; </a:t>
            </a:r>
          </a:p>
          <a:p>
            <a:pPr>
              <a:buNone/>
            </a:pPr>
            <a:r>
              <a:rPr lang="en-US" sz="1400" dirty="0" smtClean="0"/>
              <a:t>            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&lt;&lt;b&lt;&lt;"\n"; </a:t>
            </a:r>
          </a:p>
          <a:p>
            <a:pPr>
              <a:buNone/>
            </a:pPr>
            <a:r>
              <a:rPr lang="en-US" sz="1400" dirty="0" smtClean="0"/>
              <a:t>                } </a:t>
            </a:r>
          </a:p>
          <a:p>
            <a:pPr>
              <a:buNone/>
            </a:pPr>
            <a:r>
              <a:rPr lang="en-US" sz="1400" dirty="0" smtClean="0"/>
              <a:t>    friend Values operator+(Values p1 ,Values p2); //friend </a:t>
            </a:r>
          </a:p>
          <a:p>
            <a:pPr>
              <a:buNone/>
            </a:pPr>
            <a:r>
              <a:rPr lang="en-US" sz="1400" dirty="0" smtClean="0"/>
              <a:t>         Values operator-(Values p2); </a:t>
            </a:r>
          </a:p>
          <a:p>
            <a:pPr>
              <a:buNone/>
            </a:pPr>
            <a:r>
              <a:rPr lang="en-US" sz="1400" dirty="0" smtClean="0"/>
              <a:t>}; 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2764</Words>
  <Application>Microsoft Office PowerPoint</Application>
  <PresentationFormat>On-screen Show (4:3)</PresentationFormat>
  <Paragraphs>654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Operator Overloading In  C++</vt:lpstr>
      <vt:lpstr>Operator Overloading</vt:lpstr>
      <vt:lpstr>Operator Overloading</vt:lpstr>
      <vt:lpstr>Implementing Operator Overloading</vt:lpstr>
      <vt:lpstr>Implementing Operator Overloading</vt:lpstr>
      <vt:lpstr>Implementing Operator Overloading</vt:lpstr>
      <vt:lpstr>Implementing Operator Overloading</vt:lpstr>
      <vt:lpstr>Ordinary Member Functions, Static Functions and Friend Functions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++ and -- operator overloading</vt:lpstr>
      <vt:lpstr>Slide 18</vt:lpstr>
      <vt:lpstr>Slide 19</vt:lpstr>
      <vt:lpstr>Slide 20</vt:lpstr>
      <vt:lpstr>Slide 21</vt:lpstr>
      <vt:lpstr>Slide 22</vt:lpstr>
      <vt:lpstr>Overloading operator &lt;&lt; and &gt;&gt;</vt:lpstr>
      <vt:lpstr>Slide 24</vt:lpstr>
      <vt:lpstr>Slide 25</vt:lpstr>
      <vt:lpstr>Slide 26</vt:lpstr>
      <vt:lpstr>Slide 27</vt:lpstr>
      <vt:lpstr>Slide 28</vt:lpstr>
      <vt:lpstr>Assignment (=) operator Overloading</vt:lpstr>
      <vt:lpstr>Slide 30</vt:lpstr>
      <vt:lpstr>Relational Operators Overloading in C++ 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bindu verma</dc:creator>
  <cp:lastModifiedBy>bindu.verma</cp:lastModifiedBy>
  <cp:revision>57</cp:revision>
  <dcterms:created xsi:type="dcterms:W3CDTF">2017-03-21T11:18:17Z</dcterms:created>
  <dcterms:modified xsi:type="dcterms:W3CDTF">2018-05-07T10:37:50Z</dcterms:modified>
</cp:coreProperties>
</file>