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60" r:id="rId3"/>
    <p:sldId id="332" r:id="rId4"/>
    <p:sldId id="333" r:id="rId5"/>
    <p:sldId id="334" r:id="rId6"/>
    <p:sldId id="335" r:id="rId7"/>
    <p:sldId id="283" r:id="rId8"/>
    <p:sldId id="336" r:id="rId9"/>
    <p:sldId id="337" r:id="rId10"/>
    <p:sldId id="338" r:id="rId11"/>
    <p:sldId id="339" r:id="rId12"/>
    <p:sldId id="358" r:id="rId13"/>
    <p:sldId id="340" r:id="rId14"/>
    <p:sldId id="342" r:id="rId15"/>
    <p:sldId id="341" r:id="rId16"/>
    <p:sldId id="343" r:id="rId17"/>
    <p:sldId id="344" r:id="rId18"/>
    <p:sldId id="345" r:id="rId19"/>
    <p:sldId id="346" r:id="rId20"/>
    <p:sldId id="347" r:id="rId21"/>
    <p:sldId id="348" r:id="rId22"/>
    <p:sldId id="349" r:id="rId23"/>
    <p:sldId id="351" r:id="rId24"/>
    <p:sldId id="352" r:id="rId25"/>
    <p:sldId id="350" r:id="rId26"/>
    <p:sldId id="353" r:id="rId27"/>
    <p:sldId id="354" r:id="rId28"/>
    <p:sldId id="355" r:id="rId29"/>
    <p:sldId id="356" r:id="rId30"/>
    <p:sldId id="357"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93" r:id="rId49"/>
    <p:sldId id="394" r:id="rId50"/>
    <p:sldId id="395" r:id="rId51"/>
    <p:sldId id="396" r:id="rId52"/>
    <p:sldId id="397" r:id="rId53"/>
    <p:sldId id="398" r:id="rId54"/>
    <p:sldId id="399" r:id="rId55"/>
    <p:sldId id="376" r:id="rId56"/>
    <p:sldId id="378" r:id="rId57"/>
    <p:sldId id="379" r:id="rId58"/>
    <p:sldId id="380" r:id="rId59"/>
    <p:sldId id="381" r:id="rId60"/>
    <p:sldId id="382" r:id="rId61"/>
    <p:sldId id="383" r:id="rId62"/>
    <p:sldId id="384" r:id="rId63"/>
    <p:sldId id="386" r:id="rId64"/>
    <p:sldId id="387" r:id="rId65"/>
    <p:sldId id="388" r:id="rId66"/>
    <p:sldId id="389" r:id="rId67"/>
    <p:sldId id="390" r:id="rId68"/>
    <p:sldId id="391" r:id="rId69"/>
    <p:sldId id="39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4660"/>
  </p:normalViewPr>
  <p:slideViewPr>
    <p:cSldViewPr>
      <p:cViewPr>
        <p:scale>
          <a:sx n="70" d="100"/>
          <a:sy n="70" d="100"/>
        </p:scale>
        <p:origin x="-140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DAAA65-2DD1-4F25-A288-BDC72246C442}" type="datetimeFigureOut">
              <a:rPr lang="en-US" smtClean="0"/>
              <a:pPr/>
              <a:t>5/2/2018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0778D5-218C-4512-9E37-6DB41F67D7D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0778D5-218C-4512-9E37-6DB41F67D7DF}" type="slidenum">
              <a:rPr lang="en-IN" smtClean="0"/>
              <a:pPr/>
              <a:t>39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6020D4-F9A0-47E0-A6DA-4271AE70221A}" type="datetimeFigureOut">
              <a:rPr lang="en-US" smtClean="0"/>
              <a:pPr/>
              <a:t>5/2/2018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6020D4-F9A0-47E0-A6DA-4271AE70221A}" type="datetimeFigureOut">
              <a:rPr lang="en-US" smtClean="0"/>
              <a:pPr/>
              <a:t>5/2/2018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6020D4-F9A0-47E0-A6DA-4271AE70221A}" type="datetimeFigureOut">
              <a:rPr lang="en-US" smtClean="0"/>
              <a:pPr/>
              <a:t>5/2/2018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6020D4-F9A0-47E0-A6DA-4271AE70221A}" type="datetimeFigureOut">
              <a:rPr lang="en-US" smtClean="0"/>
              <a:pPr/>
              <a:t>5/2/2018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020D4-F9A0-47E0-A6DA-4271AE70221A}" type="datetimeFigureOut">
              <a:rPr lang="en-US" smtClean="0"/>
              <a:pPr/>
              <a:t>5/2/2018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6020D4-F9A0-47E0-A6DA-4271AE70221A}" type="datetimeFigureOut">
              <a:rPr lang="en-US" smtClean="0"/>
              <a:pPr/>
              <a:t>5/2/2018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6020D4-F9A0-47E0-A6DA-4271AE70221A}" type="datetimeFigureOut">
              <a:rPr lang="en-US" smtClean="0"/>
              <a:pPr/>
              <a:t>5/2/2018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6020D4-F9A0-47E0-A6DA-4271AE70221A}" type="datetimeFigureOut">
              <a:rPr lang="en-US" smtClean="0"/>
              <a:pPr/>
              <a:t>5/2/2018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020D4-F9A0-47E0-A6DA-4271AE70221A}" type="datetimeFigureOut">
              <a:rPr lang="en-US" smtClean="0"/>
              <a:pPr/>
              <a:t>5/2/2018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020D4-F9A0-47E0-A6DA-4271AE70221A}" type="datetimeFigureOut">
              <a:rPr lang="en-US" smtClean="0"/>
              <a:pPr/>
              <a:t>5/2/2018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020D4-F9A0-47E0-A6DA-4271AE70221A}" type="datetimeFigureOut">
              <a:rPr lang="en-US" smtClean="0"/>
              <a:pPr/>
              <a:t>5/2/2018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80F27-49D6-4EDC-B4D4-86EF51B5A96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020D4-F9A0-47E0-A6DA-4271AE70221A}" type="datetimeFigureOut">
              <a:rPr lang="en-US" smtClean="0"/>
              <a:pPr/>
              <a:t>5/2/2018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80F27-49D6-4EDC-B4D4-86EF51B5A96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142984"/>
            <a:ext cx="8643998" cy="4214841"/>
          </a:xfrm>
        </p:spPr>
        <p:txBody>
          <a:bodyPr>
            <a:normAutofit/>
          </a:bodyPr>
          <a:lstStyle/>
          <a:p>
            <a:r>
              <a:rPr lang="en-US" sz="5400" dirty="0" smtClean="0"/>
              <a:t>Inheritance In</a:t>
            </a:r>
            <a:r>
              <a:rPr lang="en-US" dirty="0" smtClean="0"/>
              <a:t/>
            </a:r>
            <a:br>
              <a:rPr lang="en-US" dirty="0" smtClean="0"/>
            </a:br>
            <a:r>
              <a:rPr lang="en-US" dirty="0" smtClean="0"/>
              <a:t/>
            </a:r>
            <a:br>
              <a:rPr lang="en-US" dirty="0" smtClean="0"/>
            </a:br>
            <a:r>
              <a:rPr lang="en-US" sz="9600" dirty="0" smtClean="0"/>
              <a:t>C++</a:t>
            </a:r>
            <a:endParaRPr lang="en-IN" sz="9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10</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47500" lnSpcReduction="20000"/>
          </a:bodyPr>
          <a:lstStyle/>
          <a:p>
            <a:pPr algn="l"/>
            <a:r>
              <a:rPr lang="en-US" sz="2800" dirty="0" smtClean="0">
                <a:solidFill>
                  <a:schemeClr val="tx1"/>
                </a:solidFill>
              </a:rPr>
              <a:t>} class 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a:t>
            </a:r>
          </a:p>
          <a:p>
            <a:pPr algn="l"/>
            <a:r>
              <a:rPr lang="en-US" sz="2800" dirty="0" smtClean="0">
                <a:solidFill>
                  <a:schemeClr val="tx1"/>
                </a:solidFill>
              </a:rPr>
              <a:t>	public:</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b;</a:t>
            </a:r>
          </a:p>
          <a:p>
            <a:pPr algn="l"/>
            <a:r>
              <a:rPr lang="en-US" sz="2800" dirty="0" smtClean="0">
                <a:solidFill>
                  <a:schemeClr val="tx1"/>
                </a:solidFill>
              </a:rPr>
              <a:t>		void </a:t>
            </a:r>
            <a:r>
              <a:rPr lang="en-US" sz="2800" dirty="0" err="1" smtClean="0">
                <a:solidFill>
                  <a:schemeClr val="tx1"/>
                </a:solidFill>
              </a:rPr>
              <a:t>set_ab</a:t>
            </a:r>
            <a:r>
              <a:rPr lang="en-US" sz="2800" dirty="0" smtClean="0">
                <a:solidFill>
                  <a:schemeClr val="tx1"/>
                </a:solidFill>
              </a:rPr>
              <a:t>() {</a:t>
            </a:r>
          </a:p>
          <a:p>
            <a:pPr algn="l"/>
            <a:r>
              <a:rPr lang="en-US" sz="2800" dirty="0" smtClean="0">
                <a:solidFill>
                  <a:schemeClr val="tx1"/>
                </a:solidFill>
              </a:rPr>
              <a:t>			a=5; b=10;</a:t>
            </a:r>
          </a:p>
          <a:p>
            <a:pPr algn="l"/>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get_a</a:t>
            </a:r>
            <a:r>
              <a:rPr lang="en-US" sz="2800" dirty="0" smtClean="0">
                <a:solidFill>
                  <a:schemeClr val="tx1"/>
                </a:solidFill>
              </a:rPr>
              <a:t>() {</a:t>
            </a:r>
          </a:p>
          <a:p>
            <a:pPr algn="l"/>
            <a:r>
              <a:rPr lang="en-US" sz="2800" dirty="0" smtClean="0">
                <a:solidFill>
                  <a:schemeClr val="tx1"/>
                </a:solidFill>
              </a:rPr>
              <a:t>			return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show_a</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&lt;&lt;“a = “&lt;&lt;a&lt;&lt;“\n”;;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D : </a:t>
            </a:r>
            <a:r>
              <a:rPr lang="en-US" sz="2800" dirty="0" smtClean="0">
                <a:solidFill>
                  <a:srgbClr val="FF0000"/>
                </a:solidFill>
              </a:rPr>
              <a:t>private </a:t>
            </a:r>
            <a:r>
              <a:rPr lang="en-US" sz="2800" dirty="0" smtClean="0">
                <a:solidFill>
                  <a:schemeClr val="tx1"/>
                </a:solidFill>
              </a:rPr>
              <a:t>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c;</a:t>
            </a:r>
          </a:p>
          <a:p>
            <a:pPr algn="l"/>
            <a:r>
              <a:rPr lang="en-US" sz="2800" dirty="0" smtClean="0">
                <a:solidFill>
                  <a:schemeClr val="tx1"/>
                </a:solidFill>
              </a:rPr>
              <a:t>	public :</a:t>
            </a:r>
          </a:p>
          <a:p>
            <a:pPr algn="l"/>
            <a:r>
              <a:rPr lang="en-US" sz="2800" dirty="0" smtClean="0">
                <a:solidFill>
                  <a:schemeClr val="tx1"/>
                </a:solidFill>
              </a:rPr>
              <a:t>		void </a:t>
            </a:r>
            <a:r>
              <a:rPr lang="en-US" sz="2800" dirty="0" err="1" smtClean="0">
                <a:solidFill>
                  <a:schemeClr val="tx1"/>
                </a:solidFill>
              </a:rPr>
              <a:t>mul</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set_ab</a:t>
            </a:r>
            <a:r>
              <a:rPr lang="en-US" sz="2800" dirty="0" smtClean="0">
                <a:solidFill>
                  <a:schemeClr val="tx1"/>
                </a:solidFill>
              </a:rPr>
              <a:t>();</a:t>
            </a:r>
          </a:p>
          <a:p>
            <a:pPr algn="l"/>
            <a:r>
              <a:rPr lang="en-US" sz="2800" dirty="0" smtClean="0">
                <a:solidFill>
                  <a:schemeClr val="tx1"/>
                </a:solidFill>
              </a:rPr>
              <a:t>			c = b * </a:t>
            </a:r>
            <a:r>
              <a:rPr lang="en-US" sz="2800" dirty="0" err="1" smtClean="0">
                <a:solidFill>
                  <a:srgbClr val="FF0000"/>
                </a:solidFill>
              </a:rPr>
              <a:t>get_a</a:t>
            </a:r>
            <a:r>
              <a:rPr lang="en-US" sz="2800" dirty="0" smtClean="0">
                <a:solidFill>
                  <a:srgbClr val="FF0000"/>
                </a:solidFill>
              </a:rPr>
              <a:t>();</a:t>
            </a:r>
          </a:p>
          <a:p>
            <a:pPr algn="l"/>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“a = “&lt;&lt;</a:t>
            </a:r>
            <a:r>
              <a:rPr lang="en-US" sz="2800" dirty="0" err="1" smtClean="0">
                <a:solidFill>
                  <a:srgbClr val="FF0000"/>
                </a:solidFill>
              </a:rPr>
              <a:t>get_a</a:t>
            </a:r>
            <a:r>
              <a:rPr lang="en-US" sz="2800" dirty="0" smtClean="0">
                <a:solidFill>
                  <a:srgbClr val="FF0000"/>
                </a:solidFill>
              </a:rPr>
              <a:t>()</a:t>
            </a:r>
            <a:r>
              <a:rPr lang="en-US" sz="2800" dirty="0" smtClean="0">
                <a:solidFill>
                  <a:schemeClr val="tx1"/>
                </a:solidFill>
              </a:rPr>
              <a:t>&lt;&lt;“\n”&lt;&lt;“b = “&lt;&lt;b&lt;&lt;“\n”&lt;&lt;“c = “&lt;&lt;c&lt;&lt;“\n”;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D </a:t>
            </a:r>
            <a:r>
              <a:rPr lang="en-US" sz="2800" dirty="0" err="1" smtClean="0">
                <a:solidFill>
                  <a:schemeClr val="tx1"/>
                </a:solidFill>
              </a:rPr>
              <a:t>d</a:t>
            </a:r>
            <a:r>
              <a:rPr lang="en-US" sz="2800" dirty="0" smtClean="0">
                <a:solidFill>
                  <a:schemeClr val="tx1"/>
                </a:solidFill>
              </a:rPr>
              <a:t>;</a:t>
            </a:r>
          </a:p>
          <a:p>
            <a:pPr algn="l"/>
            <a:r>
              <a:rPr lang="en-US" sz="2800" dirty="0" smtClean="0">
                <a:solidFill>
                  <a:schemeClr val="tx1"/>
                </a:solidFill>
              </a:rPr>
              <a:t>	d.mul();</a:t>
            </a:r>
          </a:p>
          <a:p>
            <a:pPr algn="l"/>
            <a:r>
              <a:rPr lang="en-US" sz="2800" dirty="0" smtClean="0">
                <a:solidFill>
                  <a:schemeClr val="tx1"/>
                </a:solidFill>
              </a:rPr>
              <a:t> 	</a:t>
            </a:r>
            <a:r>
              <a:rPr lang="en-US" sz="2800" dirty="0" err="1" smtClean="0">
                <a:solidFill>
                  <a:schemeClr val="tx1"/>
                </a:solidFill>
              </a:rPr>
              <a:t>d.display</a:t>
            </a:r>
            <a:r>
              <a:rPr lang="en-US" sz="2800" dirty="0" smtClean="0">
                <a:solidFill>
                  <a:schemeClr val="tx1"/>
                </a:solidFill>
              </a:rPr>
              <a:t>();</a:t>
            </a:r>
          </a:p>
          <a:p>
            <a:pPr algn="l"/>
            <a:r>
              <a:rPr lang="en-US" sz="2800" dirty="0" smtClean="0">
                <a:solidFill>
                  <a:schemeClr val="tx1"/>
                </a:solidFill>
              </a:rPr>
              <a:t>	//</a:t>
            </a:r>
            <a:r>
              <a:rPr lang="en-US" sz="2800" b="1" dirty="0" err="1" smtClean="0">
                <a:solidFill>
                  <a:schemeClr val="tx1"/>
                </a:solidFill>
              </a:rPr>
              <a:t>d.show_a</a:t>
            </a:r>
            <a:r>
              <a:rPr lang="en-US" sz="2800" b="1" dirty="0" smtClean="0">
                <a:solidFill>
                  <a:schemeClr val="tx1"/>
                </a:solidFill>
              </a:rPr>
              <a:t>()  //error</a:t>
            </a:r>
          </a:p>
          <a:p>
            <a:pPr algn="l"/>
            <a:r>
              <a:rPr lang="en-US" sz="2800" dirty="0" smtClean="0">
                <a:solidFill>
                  <a:schemeClr val="tx1"/>
                </a:solidFill>
              </a:rPr>
              <a:t>	return 0;</a:t>
            </a:r>
          </a:p>
          <a:p>
            <a:pPr algn="l"/>
            <a:r>
              <a:rPr lang="en-US" sz="2800" dirty="0" smtClean="0">
                <a:solidFill>
                  <a:schemeClr val="tx1"/>
                </a:solidFill>
              </a:rPr>
              <a:t>}</a:t>
            </a:r>
          </a:p>
          <a:p>
            <a:pPr algn="l"/>
            <a:endParaRPr lang="en-US" sz="2800" dirty="0" smtClean="0">
              <a:solidFill>
                <a:schemeClr val="tx1"/>
              </a:solidFill>
            </a:endParaRPr>
          </a:p>
        </p:txBody>
      </p:sp>
      <p:sp>
        <p:nvSpPr>
          <p:cNvPr id="4" name="TextBox 3"/>
          <p:cNvSpPr txBox="1"/>
          <p:nvPr/>
        </p:nvSpPr>
        <p:spPr>
          <a:xfrm>
            <a:off x="5214942" y="1500174"/>
            <a:ext cx="2571768" cy="1200329"/>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a=5 </a:t>
            </a:r>
          </a:p>
          <a:p>
            <a:r>
              <a:rPr lang="en-US" dirty="0" smtClean="0">
                <a:solidFill>
                  <a:srgbClr val="FF0000"/>
                </a:solidFill>
              </a:rPr>
              <a:t>b=10 </a:t>
            </a:r>
          </a:p>
          <a:p>
            <a:r>
              <a:rPr lang="en-US" dirty="0" smtClean="0">
                <a:solidFill>
                  <a:srgbClr val="FF0000"/>
                </a:solidFill>
              </a:rPr>
              <a:t>c=50 </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11</a:t>
            </a:fld>
            <a:endParaRPr lang="en-US"/>
          </a:p>
        </p:txBody>
      </p:sp>
      <p:sp>
        <p:nvSpPr>
          <p:cNvPr id="8194" name="Rectangle 2"/>
          <p:cNvSpPr>
            <a:spLocks noGrp="1" noChangeArrowheads="1"/>
          </p:cNvSpPr>
          <p:nvPr>
            <p:ph type="ctrTitle"/>
          </p:nvPr>
        </p:nvSpPr>
        <p:spPr>
          <a:xfrm>
            <a:off x="214282" y="571480"/>
            <a:ext cx="8715404" cy="533400"/>
          </a:xfrm>
        </p:spPr>
        <p:txBody>
          <a:bodyPr>
            <a:noAutofit/>
          </a:bodyPr>
          <a:lstStyle/>
          <a:p>
            <a:r>
              <a:rPr lang="en-US" sz="3200" b="1" dirty="0" smtClean="0"/>
              <a:t>Protected: Making a Private Member Inheritable</a:t>
            </a:r>
            <a:endParaRPr lang="en-US" sz="3200" b="1" dirty="0"/>
          </a:p>
        </p:txBody>
      </p:sp>
      <p:sp>
        <p:nvSpPr>
          <p:cNvPr id="8195" name="Rectangle 3"/>
          <p:cNvSpPr>
            <a:spLocks noGrp="1" noChangeArrowheads="1"/>
          </p:cNvSpPr>
          <p:nvPr>
            <p:ph type="subTitle" idx="1"/>
          </p:nvPr>
        </p:nvSpPr>
        <p:spPr>
          <a:xfrm>
            <a:off x="533400" y="1357298"/>
            <a:ext cx="7772400" cy="4814902"/>
          </a:xfrm>
        </p:spPr>
        <p:txBody>
          <a:bodyPr/>
          <a:lstStyle/>
          <a:p>
            <a:pPr algn="l">
              <a:buFontTx/>
              <a:buBlip>
                <a:blip r:embed="rId2"/>
              </a:buBlip>
            </a:pPr>
            <a:r>
              <a:rPr lang="en-US" sz="2400" dirty="0" smtClean="0">
                <a:solidFill>
                  <a:schemeClr val="tx1"/>
                </a:solidFill>
              </a:rPr>
              <a:t>  C++ provides a third access </a:t>
            </a:r>
            <a:r>
              <a:rPr lang="en-US" sz="2400" dirty="0" err="1" smtClean="0">
                <a:solidFill>
                  <a:schemeClr val="tx1"/>
                </a:solidFill>
              </a:rPr>
              <a:t>specifier</a:t>
            </a:r>
            <a:r>
              <a:rPr lang="en-US" sz="2400" dirty="0" smtClean="0">
                <a:solidFill>
                  <a:schemeClr val="tx1"/>
                </a:solidFill>
              </a:rPr>
              <a:t>: </a:t>
            </a:r>
            <a:r>
              <a:rPr lang="en-US" sz="2400" dirty="0" smtClean="0">
                <a:solidFill>
                  <a:srgbClr val="FF0000"/>
                </a:solidFill>
              </a:rPr>
              <a:t>protected</a:t>
            </a:r>
          </a:p>
          <a:p>
            <a:pPr algn="l">
              <a:buFontTx/>
              <a:buBlip>
                <a:blip r:embed="rId2"/>
              </a:buBlip>
            </a:pPr>
            <a:endParaRPr lang="en-US" sz="2400" dirty="0" smtClean="0">
              <a:solidFill>
                <a:srgbClr val="FF0000"/>
              </a:solidFill>
              <a:sym typeface="Wingdings" pitchFamily="2" charset="2"/>
            </a:endParaRPr>
          </a:p>
          <a:p>
            <a:pPr algn="just">
              <a:buFontTx/>
              <a:buBlip>
                <a:blip r:embed="rId2"/>
              </a:buBlip>
            </a:pPr>
            <a:r>
              <a:rPr lang="en-US" sz="2400" dirty="0" smtClean="0">
                <a:solidFill>
                  <a:srgbClr val="FF0000"/>
                </a:solidFill>
                <a:sym typeface="Wingdings" pitchFamily="2" charset="2"/>
              </a:rPr>
              <a:t> </a:t>
            </a:r>
            <a:r>
              <a:rPr lang="en-US" sz="2400" dirty="0" smtClean="0">
                <a:solidFill>
                  <a:schemeClr val="tx1"/>
                </a:solidFill>
                <a:sym typeface="Wingdings" pitchFamily="2" charset="2"/>
              </a:rPr>
              <a:t>A member declared as protected is accessible by the member functions within its class and any class immediately derived from it</a:t>
            </a:r>
          </a:p>
        </p:txBody>
      </p:sp>
      <p:pic>
        <p:nvPicPr>
          <p:cNvPr id="4100" name="Picture 4"/>
          <p:cNvPicPr>
            <a:picLocks noChangeAspect="1" noChangeArrowheads="1"/>
          </p:cNvPicPr>
          <p:nvPr/>
        </p:nvPicPr>
        <p:blipFill>
          <a:blip r:embed="rId3"/>
          <a:srcRect/>
          <a:stretch>
            <a:fillRect/>
          </a:stretch>
        </p:blipFill>
        <p:spPr bwMode="auto">
          <a:xfrm>
            <a:off x="1071538" y="3643314"/>
            <a:ext cx="2428892" cy="285752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857752" y="3786190"/>
            <a:ext cx="3833818" cy="22145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r>
              <a:rPr lang="en-US" sz="2400" dirty="0" smtClean="0"/>
              <a:t>When a protected member is inherited in public mode it becomes protected in the derived class too and therefore is accessible by the member functions of the derived class. It is also ready for further inheritance.</a:t>
            </a:r>
          </a:p>
          <a:p>
            <a:endParaRPr lang="en-US" sz="2400" dirty="0" smtClean="0"/>
          </a:p>
          <a:p>
            <a:r>
              <a:rPr lang="en-US" sz="2400" dirty="0" smtClean="0"/>
              <a:t>A protected member, inherited in the private mode, becomes private in derived class.  Although it is available to the member functions of the derived class, it is not available for further inheritance.</a:t>
            </a:r>
          </a:p>
          <a:p>
            <a:endParaRPr lang="en-US" sz="2400" dirty="0" smtClean="0"/>
          </a:p>
          <a:p>
            <a:r>
              <a:rPr lang="en-US" sz="2400" dirty="0" smtClean="0"/>
              <a:t>It is also possible to inherit a base class in protected mode. In this case both the public and protected members of the class become protected members of the derived class.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13</a:t>
            </a:fld>
            <a:endParaRPr lang="en-US"/>
          </a:p>
        </p:txBody>
      </p:sp>
      <p:pic>
        <p:nvPicPr>
          <p:cNvPr id="4098" name="Picture 2"/>
          <p:cNvPicPr>
            <a:picLocks noChangeAspect="1" noChangeArrowheads="1"/>
          </p:cNvPicPr>
          <p:nvPr/>
        </p:nvPicPr>
        <p:blipFill>
          <a:blip r:embed="rId2"/>
          <a:srcRect/>
          <a:stretch>
            <a:fillRect/>
          </a:stretch>
        </p:blipFill>
        <p:spPr bwMode="auto">
          <a:xfrm>
            <a:off x="1071538" y="500042"/>
            <a:ext cx="6500826" cy="214314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500166" y="2928934"/>
            <a:ext cx="6357982"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14</a:t>
            </a:fld>
            <a:endParaRPr lang="en-US"/>
          </a:p>
        </p:txBody>
      </p:sp>
      <p:sp>
        <p:nvSpPr>
          <p:cNvPr id="8194" name="Rectangle 2"/>
          <p:cNvSpPr>
            <a:spLocks noGrp="1" noChangeArrowheads="1"/>
          </p:cNvSpPr>
          <p:nvPr>
            <p:ph type="ctrTitle"/>
          </p:nvPr>
        </p:nvSpPr>
        <p:spPr>
          <a:xfrm>
            <a:off x="214282" y="571480"/>
            <a:ext cx="8715404" cy="533400"/>
          </a:xfrm>
        </p:spPr>
        <p:txBody>
          <a:bodyPr>
            <a:noAutofit/>
          </a:bodyPr>
          <a:lstStyle/>
          <a:p>
            <a:r>
              <a:rPr lang="en-US" sz="3200" b="1" dirty="0" smtClean="0"/>
              <a:t>Multilevel Inheritance</a:t>
            </a:r>
            <a:endParaRPr lang="en-US" sz="3200" b="1" dirty="0"/>
          </a:p>
        </p:txBody>
      </p:sp>
      <p:sp>
        <p:nvSpPr>
          <p:cNvPr id="8195" name="Rectangle 3"/>
          <p:cNvSpPr>
            <a:spLocks noGrp="1" noChangeArrowheads="1"/>
          </p:cNvSpPr>
          <p:nvPr>
            <p:ph type="subTitle" idx="1"/>
          </p:nvPr>
        </p:nvSpPr>
        <p:spPr>
          <a:xfrm>
            <a:off x="533400" y="1357298"/>
            <a:ext cx="7772400" cy="4814902"/>
          </a:xfrm>
        </p:spPr>
        <p:txBody>
          <a:bodyPr/>
          <a:lstStyle/>
          <a:p>
            <a:pPr algn="l">
              <a:buFontTx/>
              <a:buBlip>
                <a:blip r:embed="rId2"/>
              </a:buBlip>
            </a:pPr>
            <a:r>
              <a:rPr lang="en-US" sz="2400" dirty="0" smtClean="0">
                <a:solidFill>
                  <a:schemeClr val="tx1"/>
                </a:solidFill>
              </a:rPr>
              <a:t>  Class A serves as a base class for the derived class B, which in turn serves as a base class for the derived class C.</a:t>
            </a:r>
          </a:p>
          <a:p>
            <a:pPr algn="l"/>
            <a:endParaRPr lang="en-US" sz="2400" dirty="0" smtClean="0">
              <a:solidFill>
                <a:schemeClr val="tx1"/>
              </a:solidFill>
            </a:endParaRPr>
          </a:p>
          <a:p>
            <a:pPr algn="l">
              <a:buFontTx/>
              <a:buBlip>
                <a:blip r:embed="rId2"/>
              </a:buBlip>
            </a:pPr>
            <a:r>
              <a:rPr lang="en-US" sz="2400" dirty="0" smtClean="0">
                <a:solidFill>
                  <a:schemeClr val="tx1"/>
                </a:solidFill>
                <a:sym typeface="Wingdings" pitchFamily="2" charset="2"/>
              </a:rPr>
              <a:t> The class B is known as intermediate base class.</a:t>
            </a:r>
          </a:p>
        </p:txBody>
      </p:sp>
      <p:pic>
        <p:nvPicPr>
          <p:cNvPr id="1026" name="Picture 2"/>
          <p:cNvPicPr>
            <a:picLocks noChangeAspect="1" noChangeArrowheads="1"/>
          </p:cNvPicPr>
          <p:nvPr/>
        </p:nvPicPr>
        <p:blipFill>
          <a:blip r:embed="rId3"/>
          <a:srcRect/>
          <a:stretch>
            <a:fillRect/>
          </a:stretch>
        </p:blipFill>
        <p:spPr bwMode="auto">
          <a:xfrm>
            <a:off x="1214414" y="3714752"/>
            <a:ext cx="2085980" cy="250033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786182" y="4071942"/>
            <a:ext cx="4905384"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15</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62500" lnSpcReduction="20000"/>
          </a:bodyPr>
          <a:lstStyle/>
          <a:p>
            <a:pPr algn="l"/>
            <a:r>
              <a:rPr lang="en-US" sz="2800" dirty="0" smtClean="0">
                <a:solidFill>
                  <a:schemeClr val="tx1"/>
                </a:solidFill>
              </a:rPr>
              <a:t>class 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rollNo</a:t>
            </a:r>
            <a:r>
              <a:rPr lang="en-US" sz="2800" dirty="0" smtClean="0">
                <a:solidFill>
                  <a:schemeClr val="tx1"/>
                </a:solidFill>
              </a:rPr>
              <a:t>;</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getRollNo</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a) {</a:t>
            </a:r>
          </a:p>
          <a:p>
            <a:pPr algn="l"/>
            <a:r>
              <a:rPr lang="en-US" sz="2800" dirty="0" smtClean="0">
                <a:solidFill>
                  <a:schemeClr val="tx1"/>
                </a:solidFill>
              </a:rPr>
              <a:t>			</a:t>
            </a:r>
            <a:r>
              <a:rPr lang="en-US" sz="2800" dirty="0" err="1" smtClean="0">
                <a:solidFill>
                  <a:schemeClr val="tx1"/>
                </a:solidFill>
              </a:rPr>
              <a:t>rollNo</a:t>
            </a:r>
            <a:r>
              <a:rPr lang="en-US" sz="2800" dirty="0" smtClean="0">
                <a:solidFill>
                  <a:schemeClr val="tx1"/>
                </a:solidFill>
              </a:rPr>
              <a:t> =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putRollNo</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&lt;&lt;“Roll No “&lt;&lt;</a:t>
            </a:r>
            <a:r>
              <a:rPr lang="en-US" sz="2800" dirty="0" err="1" smtClean="0">
                <a:solidFill>
                  <a:schemeClr val="tx1"/>
                </a:solidFill>
              </a:rPr>
              <a:t>rollNo</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test : </a:t>
            </a:r>
            <a:r>
              <a:rPr lang="en-US" sz="2800" dirty="0" smtClean="0">
                <a:solidFill>
                  <a:srgbClr val="FF0000"/>
                </a:solidFill>
              </a:rPr>
              <a:t>public </a:t>
            </a:r>
            <a:r>
              <a:rPr lang="en-US" sz="2800" dirty="0" smtClean="0">
                <a:solidFill>
                  <a:schemeClr val="tx1"/>
                </a:solidFill>
              </a:rPr>
              <a:t>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sub1;</a:t>
            </a:r>
          </a:p>
          <a:p>
            <a:pPr algn="l"/>
            <a:r>
              <a:rPr lang="en-US" sz="2800" dirty="0" smtClean="0">
                <a:solidFill>
                  <a:schemeClr val="tx1"/>
                </a:solidFill>
              </a:rPr>
              <a:t>		float sub2;</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getMarks</a:t>
            </a:r>
            <a:r>
              <a:rPr lang="en-US" sz="2800" dirty="0" smtClean="0">
                <a:solidFill>
                  <a:schemeClr val="tx1"/>
                </a:solidFill>
              </a:rPr>
              <a:t>(float x, float y) {</a:t>
            </a:r>
          </a:p>
          <a:p>
            <a:pPr algn="l"/>
            <a:r>
              <a:rPr lang="en-US" sz="2800" dirty="0" smtClean="0">
                <a:solidFill>
                  <a:schemeClr val="tx1"/>
                </a:solidFill>
              </a:rPr>
              <a:t>			sub1 = x;</a:t>
            </a:r>
          </a:p>
          <a:p>
            <a:pPr algn="l"/>
            <a:r>
              <a:rPr lang="en-US" sz="2800" dirty="0" smtClean="0">
                <a:solidFill>
                  <a:schemeClr val="tx1"/>
                </a:solidFill>
              </a:rPr>
              <a:t>			sub2 = y;</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putMarks</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“Marks  :“&lt;&lt;</a:t>
            </a:r>
            <a:r>
              <a:rPr lang="en-US" sz="2800" dirty="0" smtClean="0">
                <a:solidFill>
                  <a:srgbClr val="FF0000"/>
                </a:solidFill>
              </a:rPr>
              <a:t>sub1</a:t>
            </a:r>
            <a:r>
              <a:rPr lang="en-US" sz="2800" dirty="0" smtClean="0">
                <a:solidFill>
                  <a:schemeClr val="tx1"/>
                </a:solidFill>
              </a:rPr>
              <a:t>&lt;&lt;“ ”&lt;&lt;sub2&lt;&lt;“\n”;</a:t>
            </a:r>
          </a:p>
          <a:p>
            <a:pPr algn="l"/>
            <a:r>
              <a:rPr lang="en-US" sz="2800" dirty="0" smtClean="0">
                <a:solidFill>
                  <a:schemeClr val="tx1"/>
                </a:solidFill>
              </a:rPr>
              <a:t>		}</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16</a:t>
            </a:fld>
            <a:endParaRPr lang="en-US"/>
          </a:p>
        </p:txBody>
      </p:sp>
      <p:sp>
        <p:nvSpPr>
          <p:cNvPr id="8195" name="Rectangle 3"/>
          <p:cNvSpPr>
            <a:spLocks noGrp="1" noChangeArrowheads="1"/>
          </p:cNvSpPr>
          <p:nvPr>
            <p:ph type="subTitle" idx="1"/>
          </p:nvPr>
        </p:nvSpPr>
        <p:spPr>
          <a:xfrm>
            <a:off x="285720" y="214290"/>
            <a:ext cx="8572560" cy="6286544"/>
          </a:xfrm>
        </p:spPr>
        <p:txBody>
          <a:bodyPr>
            <a:normAutofit fontScale="85000" lnSpcReduction="20000"/>
          </a:bodyPr>
          <a:lstStyle/>
          <a:p>
            <a:pPr algn="l"/>
            <a:r>
              <a:rPr lang="en-US" sz="2800" dirty="0" smtClean="0">
                <a:solidFill>
                  <a:schemeClr val="tx1"/>
                </a:solidFill>
              </a:rPr>
              <a:t>class result : </a:t>
            </a:r>
            <a:r>
              <a:rPr lang="en-US" sz="2800" dirty="0" smtClean="0">
                <a:solidFill>
                  <a:srgbClr val="FF0000"/>
                </a:solidFill>
              </a:rPr>
              <a:t>public </a:t>
            </a:r>
            <a:r>
              <a:rPr lang="en-US" sz="2800" dirty="0" smtClean="0">
                <a:solidFill>
                  <a:schemeClr val="tx1"/>
                </a:solidFill>
              </a:rPr>
              <a:t>test {</a:t>
            </a:r>
          </a:p>
          <a:p>
            <a:pPr algn="l"/>
            <a:r>
              <a:rPr lang="en-US" sz="2800" dirty="0" smtClean="0">
                <a:solidFill>
                  <a:schemeClr val="tx1"/>
                </a:solidFill>
              </a:rPr>
              <a:t>	float total;</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total = sub1 + sub2;</a:t>
            </a:r>
          </a:p>
          <a:p>
            <a:pPr algn="l"/>
            <a:r>
              <a:rPr lang="en-US" sz="2800" dirty="0" smtClean="0">
                <a:solidFill>
                  <a:schemeClr val="tx1"/>
                </a:solidFill>
              </a:rPr>
              <a:t>			</a:t>
            </a:r>
            <a:r>
              <a:rPr lang="en-US" sz="2800" dirty="0" err="1" smtClean="0">
                <a:solidFill>
                  <a:schemeClr val="tx1"/>
                </a:solidFill>
              </a:rPr>
              <a:t>putRollNo</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putMarks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“Total :“&lt;&lt;</a:t>
            </a:r>
            <a:r>
              <a:rPr lang="en-US" sz="2800" dirty="0" smtClean="0">
                <a:solidFill>
                  <a:srgbClr val="FF0000"/>
                </a:solidFill>
              </a:rPr>
              <a:t>total</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result  student1;</a:t>
            </a:r>
          </a:p>
          <a:p>
            <a:pPr algn="l"/>
            <a:r>
              <a:rPr lang="en-US" sz="2800" dirty="0" smtClean="0">
                <a:solidFill>
                  <a:schemeClr val="tx1"/>
                </a:solidFill>
              </a:rPr>
              <a:t>	student1.getRollNo(123);</a:t>
            </a:r>
          </a:p>
          <a:p>
            <a:pPr algn="l"/>
            <a:r>
              <a:rPr lang="en-US" sz="2800" dirty="0" smtClean="0">
                <a:solidFill>
                  <a:schemeClr val="tx1"/>
                </a:solidFill>
              </a:rPr>
              <a:t>	student1.getMarks(75.0, 65.5);</a:t>
            </a:r>
          </a:p>
          <a:p>
            <a:pPr algn="l"/>
            <a:r>
              <a:rPr lang="en-US" sz="2800" dirty="0" smtClean="0">
                <a:solidFill>
                  <a:schemeClr val="tx1"/>
                </a:solidFill>
              </a:rPr>
              <a:t>	student1.display();</a:t>
            </a:r>
          </a:p>
          <a:p>
            <a:pPr algn="l"/>
            <a:r>
              <a:rPr lang="en-US" sz="2800" dirty="0" smtClean="0">
                <a:solidFill>
                  <a:schemeClr val="tx1"/>
                </a:solidFill>
              </a:rPr>
              <a:t>	return 0;</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17</a:t>
            </a:fld>
            <a:endParaRPr lang="en-US"/>
          </a:p>
        </p:txBody>
      </p:sp>
      <p:sp>
        <p:nvSpPr>
          <p:cNvPr id="8195" name="Rectangle 3"/>
          <p:cNvSpPr>
            <a:spLocks noGrp="1" noChangeArrowheads="1"/>
          </p:cNvSpPr>
          <p:nvPr>
            <p:ph type="subTitle" idx="1"/>
          </p:nvPr>
        </p:nvSpPr>
        <p:spPr>
          <a:xfrm>
            <a:off x="285720" y="214290"/>
            <a:ext cx="8572560" cy="6286544"/>
          </a:xfrm>
        </p:spPr>
        <p:txBody>
          <a:bodyPr>
            <a:normAutofit fontScale="85000" lnSpcReduction="20000"/>
          </a:bodyPr>
          <a:lstStyle/>
          <a:p>
            <a:pPr algn="l"/>
            <a:r>
              <a:rPr lang="en-US" sz="2800" dirty="0" smtClean="0">
                <a:solidFill>
                  <a:schemeClr val="tx1"/>
                </a:solidFill>
              </a:rPr>
              <a:t>class result : </a:t>
            </a:r>
            <a:r>
              <a:rPr lang="en-US" sz="2800" dirty="0" smtClean="0">
                <a:solidFill>
                  <a:srgbClr val="FF0000"/>
                </a:solidFill>
              </a:rPr>
              <a:t>public </a:t>
            </a:r>
            <a:r>
              <a:rPr lang="en-US" sz="2800" dirty="0" smtClean="0">
                <a:solidFill>
                  <a:schemeClr val="tx1"/>
                </a:solidFill>
              </a:rPr>
              <a:t>test {</a:t>
            </a:r>
          </a:p>
          <a:p>
            <a:pPr algn="l"/>
            <a:r>
              <a:rPr lang="en-US" sz="2800" dirty="0" smtClean="0">
                <a:solidFill>
                  <a:schemeClr val="tx1"/>
                </a:solidFill>
              </a:rPr>
              <a:t>	float total;</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total = sub1 + sub2;</a:t>
            </a:r>
          </a:p>
          <a:p>
            <a:pPr algn="l"/>
            <a:r>
              <a:rPr lang="en-US" sz="2800" dirty="0" smtClean="0">
                <a:solidFill>
                  <a:schemeClr val="tx1"/>
                </a:solidFill>
              </a:rPr>
              <a:t>			</a:t>
            </a:r>
            <a:r>
              <a:rPr lang="en-US" sz="2800" dirty="0" err="1" smtClean="0">
                <a:solidFill>
                  <a:schemeClr val="tx1"/>
                </a:solidFill>
              </a:rPr>
              <a:t>putRollNo</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putMarks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“Total :“&lt;&lt;</a:t>
            </a:r>
            <a:r>
              <a:rPr lang="en-US" sz="2800" dirty="0" smtClean="0">
                <a:solidFill>
                  <a:srgbClr val="FF0000"/>
                </a:solidFill>
              </a:rPr>
              <a:t>total</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result  student1;</a:t>
            </a:r>
          </a:p>
          <a:p>
            <a:pPr algn="l"/>
            <a:r>
              <a:rPr lang="en-US" sz="2800" dirty="0" smtClean="0">
                <a:solidFill>
                  <a:schemeClr val="tx1"/>
                </a:solidFill>
              </a:rPr>
              <a:t>	student1.getRollNo(123);</a:t>
            </a:r>
          </a:p>
          <a:p>
            <a:pPr algn="l"/>
            <a:r>
              <a:rPr lang="en-US" sz="2800" dirty="0" smtClean="0">
                <a:solidFill>
                  <a:schemeClr val="tx1"/>
                </a:solidFill>
              </a:rPr>
              <a:t>	student1.getMarks(75.0, 65.5);</a:t>
            </a:r>
          </a:p>
          <a:p>
            <a:pPr algn="l"/>
            <a:r>
              <a:rPr lang="en-US" sz="2800" dirty="0" smtClean="0">
                <a:solidFill>
                  <a:schemeClr val="tx1"/>
                </a:solidFill>
              </a:rPr>
              <a:t>	student1.display();</a:t>
            </a:r>
          </a:p>
          <a:p>
            <a:pPr algn="l"/>
            <a:r>
              <a:rPr lang="en-US" sz="2800" dirty="0" smtClean="0">
                <a:solidFill>
                  <a:schemeClr val="tx1"/>
                </a:solidFill>
              </a:rPr>
              <a:t>	return 0;</a:t>
            </a:r>
          </a:p>
          <a:p>
            <a:pPr algn="l"/>
            <a:r>
              <a:rPr lang="en-US" sz="2800" dirty="0" smtClean="0">
                <a:solidFill>
                  <a:schemeClr val="tx1"/>
                </a:solidFill>
              </a:rPr>
              <a:t>}</a:t>
            </a:r>
          </a:p>
        </p:txBody>
      </p:sp>
      <p:sp>
        <p:nvSpPr>
          <p:cNvPr id="4" name="TextBox 3"/>
          <p:cNvSpPr txBox="1"/>
          <p:nvPr/>
        </p:nvSpPr>
        <p:spPr>
          <a:xfrm>
            <a:off x="5715008" y="3786190"/>
            <a:ext cx="2571768" cy="1754326"/>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Roll No 123</a:t>
            </a:r>
          </a:p>
          <a:p>
            <a:r>
              <a:rPr lang="en-US" dirty="0" smtClean="0">
                <a:solidFill>
                  <a:srgbClr val="FF0000"/>
                </a:solidFill>
              </a:rPr>
              <a:t>Marks : 75.0 65.5</a:t>
            </a:r>
          </a:p>
          <a:p>
            <a:r>
              <a:rPr lang="en-US" dirty="0" smtClean="0">
                <a:solidFill>
                  <a:srgbClr val="FF0000"/>
                </a:solidFill>
              </a:rPr>
              <a:t>Total : 140.5</a:t>
            </a:r>
          </a:p>
          <a:p>
            <a:endParaRPr lang="en-US" dirty="0" smtClean="0">
              <a:solidFill>
                <a:srgbClr val="FF0000"/>
              </a:solidFill>
            </a:endParaRPr>
          </a:p>
          <a:p>
            <a:endParaRPr lang="en-US" dirty="0" smtClean="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18</a:t>
            </a:fld>
            <a:endParaRPr lang="en-US"/>
          </a:p>
        </p:txBody>
      </p:sp>
      <p:sp>
        <p:nvSpPr>
          <p:cNvPr id="8194" name="Rectangle 2"/>
          <p:cNvSpPr>
            <a:spLocks noGrp="1" noChangeArrowheads="1"/>
          </p:cNvSpPr>
          <p:nvPr>
            <p:ph type="ctrTitle"/>
          </p:nvPr>
        </p:nvSpPr>
        <p:spPr>
          <a:xfrm>
            <a:off x="214282" y="571480"/>
            <a:ext cx="8715404" cy="533400"/>
          </a:xfrm>
        </p:spPr>
        <p:txBody>
          <a:bodyPr>
            <a:noAutofit/>
          </a:bodyPr>
          <a:lstStyle/>
          <a:p>
            <a:r>
              <a:rPr lang="en-US" sz="3200" b="1" dirty="0" smtClean="0"/>
              <a:t>Multiple Inheritance</a:t>
            </a:r>
            <a:endParaRPr lang="en-US" sz="3200" b="1" dirty="0"/>
          </a:p>
        </p:txBody>
      </p:sp>
      <p:sp>
        <p:nvSpPr>
          <p:cNvPr id="8195" name="Rectangle 3"/>
          <p:cNvSpPr>
            <a:spLocks noGrp="1" noChangeArrowheads="1"/>
          </p:cNvSpPr>
          <p:nvPr>
            <p:ph type="subTitle" idx="1"/>
          </p:nvPr>
        </p:nvSpPr>
        <p:spPr>
          <a:xfrm>
            <a:off x="533400" y="1357298"/>
            <a:ext cx="7772400" cy="4814902"/>
          </a:xfrm>
        </p:spPr>
        <p:txBody>
          <a:bodyPr/>
          <a:lstStyle/>
          <a:p>
            <a:pPr algn="just">
              <a:buFontTx/>
              <a:buBlip>
                <a:blip r:embed="rId2"/>
              </a:buBlip>
            </a:pPr>
            <a:r>
              <a:rPr lang="en-US" sz="2400" dirty="0" smtClean="0">
                <a:solidFill>
                  <a:schemeClr val="tx1"/>
                </a:solidFill>
              </a:rPr>
              <a:t>  Multiple inheritance allows us to combine the features of several existing classes as a starting point for defining new classes.</a:t>
            </a:r>
            <a:endParaRPr lang="en-US" sz="2400" dirty="0" smtClean="0">
              <a:solidFill>
                <a:schemeClr val="tx1"/>
              </a:solidFill>
              <a:sym typeface="Wingdings" pitchFamily="2" charset="2"/>
            </a:endParaRPr>
          </a:p>
        </p:txBody>
      </p:sp>
      <p:pic>
        <p:nvPicPr>
          <p:cNvPr id="2050" name="Picture 2"/>
          <p:cNvPicPr>
            <a:picLocks noChangeAspect="1" noChangeArrowheads="1"/>
          </p:cNvPicPr>
          <p:nvPr/>
        </p:nvPicPr>
        <p:blipFill>
          <a:blip r:embed="rId3"/>
          <a:srcRect/>
          <a:stretch>
            <a:fillRect/>
          </a:stretch>
        </p:blipFill>
        <p:spPr bwMode="auto">
          <a:xfrm>
            <a:off x="285720" y="3143248"/>
            <a:ext cx="3357586" cy="2286016"/>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286248" y="3571876"/>
            <a:ext cx="4357718" cy="164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19</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55000" lnSpcReduction="20000"/>
          </a:bodyPr>
          <a:lstStyle/>
          <a:p>
            <a:pPr algn="l"/>
            <a:r>
              <a:rPr lang="en-US" sz="2800" dirty="0" smtClean="0">
                <a:solidFill>
                  <a:schemeClr val="tx1"/>
                </a:solidFill>
              </a:rPr>
              <a:t>class M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m;</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getM</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a) {</a:t>
            </a:r>
          </a:p>
          <a:p>
            <a:pPr algn="l"/>
            <a:r>
              <a:rPr lang="en-US" sz="2800" dirty="0" smtClean="0">
                <a:solidFill>
                  <a:schemeClr val="tx1"/>
                </a:solidFill>
              </a:rPr>
              <a:t>			m = a;</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N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n;</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getN</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b) {</a:t>
            </a:r>
          </a:p>
          <a:p>
            <a:pPr algn="l"/>
            <a:r>
              <a:rPr lang="en-US" sz="2800" dirty="0" smtClean="0">
                <a:solidFill>
                  <a:schemeClr val="tx1"/>
                </a:solidFill>
              </a:rPr>
              <a:t>			n = b;</a:t>
            </a:r>
          </a:p>
          <a:p>
            <a:pPr algn="l"/>
            <a:r>
              <a:rPr lang="en-US" sz="2800" dirty="0" smtClean="0">
                <a:solidFill>
                  <a:schemeClr val="tx1"/>
                </a:solidFill>
              </a:rPr>
              <a:t>		}</a:t>
            </a:r>
          </a:p>
          <a:p>
            <a:pPr algn="l"/>
            <a:r>
              <a:rPr lang="en-US" sz="2800" dirty="0" smtClean="0">
                <a:solidFill>
                  <a:schemeClr val="tx1"/>
                </a:solidFill>
              </a:rPr>
              <a:t>};</a:t>
            </a:r>
          </a:p>
          <a:p>
            <a:pPr algn="l"/>
            <a:endParaRPr lang="en-US" sz="2800" dirty="0" smtClean="0">
              <a:solidFill>
                <a:schemeClr val="tx1"/>
              </a:solidFill>
            </a:endParaRPr>
          </a:p>
          <a:p>
            <a:pPr algn="l"/>
            <a:r>
              <a:rPr lang="en-US" sz="2800" dirty="0" smtClean="0">
                <a:solidFill>
                  <a:schemeClr val="tx1"/>
                </a:solidFill>
              </a:rPr>
              <a:t>class P: </a:t>
            </a:r>
            <a:r>
              <a:rPr lang="en-US" sz="2800" dirty="0" smtClean="0">
                <a:solidFill>
                  <a:srgbClr val="FF0000"/>
                </a:solidFill>
              </a:rPr>
              <a:t>public </a:t>
            </a:r>
            <a:r>
              <a:rPr lang="en-US" sz="2800" dirty="0" smtClean="0">
                <a:solidFill>
                  <a:schemeClr val="tx1"/>
                </a:solidFill>
              </a:rPr>
              <a:t>M, </a:t>
            </a:r>
            <a:r>
              <a:rPr lang="en-US" sz="2800" dirty="0" smtClean="0">
                <a:solidFill>
                  <a:srgbClr val="FF0000"/>
                </a:solidFill>
              </a:rPr>
              <a:t>public</a:t>
            </a:r>
            <a:r>
              <a:rPr lang="en-US" sz="2800" dirty="0" smtClean="0">
                <a:solidFill>
                  <a:schemeClr val="tx1"/>
                </a:solidFill>
              </a:rPr>
              <a:t> N {</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“m =“&lt;&lt;</a:t>
            </a:r>
            <a:r>
              <a:rPr lang="en-US" sz="2800" dirty="0" smtClean="0">
                <a:solidFill>
                  <a:srgbClr val="FF0000"/>
                </a:solidFill>
              </a:rPr>
              <a:t>m</a:t>
            </a:r>
            <a:r>
              <a:rPr lang="en-US" sz="2800" dirty="0" smtClean="0">
                <a:solidFill>
                  <a:schemeClr val="tx1"/>
                </a:solidFill>
              </a:rPr>
              <a:t>&lt;&lt;“n =”&lt;&lt;n&lt;&lt;“m*n = “&lt;&lt;m*n&lt;&lt;“\n”;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P  </a:t>
            </a:r>
            <a:r>
              <a:rPr lang="en-US" sz="2800" dirty="0" err="1" smtClean="0">
                <a:solidFill>
                  <a:schemeClr val="tx1"/>
                </a:solidFill>
              </a:rPr>
              <a:t>p</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p.getM</a:t>
            </a:r>
            <a:r>
              <a:rPr lang="en-US" sz="2800" dirty="0" smtClean="0">
                <a:solidFill>
                  <a:schemeClr val="tx1"/>
                </a:solidFill>
              </a:rPr>
              <a:t>(10);</a:t>
            </a:r>
          </a:p>
          <a:p>
            <a:pPr algn="l"/>
            <a:r>
              <a:rPr lang="en-US" sz="2800" dirty="0" smtClean="0">
                <a:solidFill>
                  <a:schemeClr val="tx1"/>
                </a:solidFill>
              </a:rPr>
              <a:t>	</a:t>
            </a:r>
            <a:r>
              <a:rPr lang="en-US" sz="2800" dirty="0" err="1" smtClean="0">
                <a:solidFill>
                  <a:schemeClr val="tx1"/>
                </a:solidFill>
              </a:rPr>
              <a:t>p.getN</a:t>
            </a:r>
            <a:r>
              <a:rPr lang="en-US" sz="2800" dirty="0" smtClean="0">
                <a:solidFill>
                  <a:schemeClr val="tx1"/>
                </a:solidFill>
              </a:rPr>
              <a:t>(20);</a:t>
            </a:r>
          </a:p>
          <a:p>
            <a:pPr algn="l"/>
            <a:r>
              <a:rPr lang="en-US" sz="2800" dirty="0" smtClean="0">
                <a:solidFill>
                  <a:schemeClr val="tx1"/>
                </a:solidFill>
              </a:rPr>
              <a:t>	</a:t>
            </a:r>
            <a:r>
              <a:rPr lang="en-US" sz="2800" dirty="0" err="1" smtClean="0">
                <a:solidFill>
                  <a:schemeClr val="tx1"/>
                </a:solidFill>
              </a:rPr>
              <a:t>p.display</a:t>
            </a:r>
            <a:r>
              <a:rPr lang="en-US" sz="2800" dirty="0" smtClean="0">
                <a:solidFill>
                  <a:schemeClr val="tx1"/>
                </a:solidFill>
              </a:rPr>
              <a:t>();</a:t>
            </a:r>
          </a:p>
          <a:p>
            <a:pPr algn="l"/>
            <a:r>
              <a:rPr lang="en-US" sz="2800" dirty="0" smtClean="0">
                <a:solidFill>
                  <a:schemeClr val="tx1"/>
                </a:solidFill>
              </a:rPr>
              <a:t>	return 0;</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a:t>
            </a:fld>
            <a:endParaRPr lang="en-US"/>
          </a:p>
        </p:txBody>
      </p:sp>
      <p:sp>
        <p:nvSpPr>
          <p:cNvPr id="8194" name="Rectangle 2"/>
          <p:cNvSpPr>
            <a:spLocks noGrp="1" noChangeArrowheads="1"/>
          </p:cNvSpPr>
          <p:nvPr>
            <p:ph type="ctrTitle"/>
          </p:nvPr>
        </p:nvSpPr>
        <p:spPr>
          <a:xfrm>
            <a:off x="685800" y="533400"/>
            <a:ext cx="7772400" cy="533400"/>
          </a:xfrm>
        </p:spPr>
        <p:txBody>
          <a:bodyPr>
            <a:noAutofit/>
          </a:bodyPr>
          <a:lstStyle/>
          <a:p>
            <a:r>
              <a:rPr lang="en-US" sz="3600" dirty="0" smtClean="0"/>
              <a:t>Inheritance</a:t>
            </a:r>
            <a:endParaRPr lang="en-US" sz="3600" dirty="0"/>
          </a:p>
        </p:txBody>
      </p:sp>
      <p:sp>
        <p:nvSpPr>
          <p:cNvPr id="8195" name="Rectangle 3"/>
          <p:cNvSpPr>
            <a:spLocks noGrp="1" noChangeArrowheads="1"/>
          </p:cNvSpPr>
          <p:nvPr>
            <p:ph type="subTitle" idx="1"/>
          </p:nvPr>
        </p:nvSpPr>
        <p:spPr>
          <a:xfrm>
            <a:off x="533400" y="1357298"/>
            <a:ext cx="7772400" cy="4814902"/>
          </a:xfrm>
        </p:spPr>
        <p:txBody>
          <a:bodyPr/>
          <a:lstStyle/>
          <a:p>
            <a:pPr algn="l">
              <a:buFontTx/>
              <a:buBlip>
                <a:blip r:embed="rId2"/>
              </a:buBlip>
            </a:pPr>
            <a:r>
              <a:rPr lang="en-US" sz="2400" dirty="0" smtClean="0">
                <a:solidFill>
                  <a:schemeClr val="tx1"/>
                </a:solidFill>
              </a:rPr>
              <a:t>  C++ strongly supports the concept of Reusability.</a:t>
            </a:r>
          </a:p>
          <a:p>
            <a:pPr algn="l">
              <a:buFontTx/>
              <a:buBlip>
                <a:blip r:embed="rId2"/>
              </a:buBlip>
            </a:pPr>
            <a:endParaRPr lang="en-US" sz="2400" dirty="0" smtClean="0">
              <a:solidFill>
                <a:schemeClr val="tx1"/>
              </a:solidFill>
              <a:sym typeface="Wingdings" pitchFamily="2" charset="2"/>
            </a:endParaRPr>
          </a:p>
          <a:p>
            <a:pPr algn="l">
              <a:buFontTx/>
              <a:buBlip>
                <a:blip r:embed="rId2"/>
              </a:buBlip>
            </a:pPr>
            <a:r>
              <a:rPr lang="en-US" sz="2400" dirty="0" smtClean="0">
                <a:solidFill>
                  <a:schemeClr val="tx1"/>
                </a:solidFill>
                <a:sym typeface="Wingdings" pitchFamily="2" charset="2"/>
              </a:rPr>
              <a:t> The mechanism of deriving a new class from an old class is called </a:t>
            </a:r>
            <a:r>
              <a:rPr lang="en-US" sz="2400" dirty="0" smtClean="0">
                <a:solidFill>
                  <a:srgbClr val="FF0000"/>
                </a:solidFill>
                <a:sym typeface="Wingdings" pitchFamily="2" charset="2"/>
              </a:rPr>
              <a:t>inheritance</a:t>
            </a:r>
            <a:r>
              <a:rPr lang="en-US" sz="2400" dirty="0" smtClean="0">
                <a:solidFill>
                  <a:schemeClr val="tx1"/>
                </a:solidFill>
                <a:sym typeface="Wingdings" pitchFamily="2" charset="2"/>
              </a:rPr>
              <a:t>. </a:t>
            </a:r>
          </a:p>
          <a:p>
            <a:pPr algn="l">
              <a:buFontTx/>
              <a:buBlip>
                <a:blip r:embed="rId2"/>
              </a:buBlip>
            </a:pPr>
            <a:endParaRPr lang="en-US" sz="2400" dirty="0" smtClean="0">
              <a:solidFill>
                <a:schemeClr val="tx1"/>
              </a:solidFill>
              <a:sym typeface="Wingdings" pitchFamily="2" charset="2"/>
            </a:endParaRPr>
          </a:p>
          <a:p>
            <a:pPr algn="l">
              <a:buFontTx/>
              <a:buBlip>
                <a:blip r:embed="rId2"/>
              </a:buBlip>
            </a:pPr>
            <a:r>
              <a:rPr lang="en-US" sz="2400" dirty="0" smtClean="0">
                <a:solidFill>
                  <a:schemeClr val="tx1"/>
                </a:solidFill>
                <a:sym typeface="Wingdings" pitchFamily="2" charset="2"/>
              </a:rPr>
              <a:t> The old class is referred to as </a:t>
            </a:r>
            <a:r>
              <a:rPr lang="en-US" sz="2400" dirty="0" smtClean="0">
                <a:solidFill>
                  <a:srgbClr val="FF0000"/>
                </a:solidFill>
                <a:sym typeface="Wingdings" pitchFamily="2" charset="2"/>
              </a:rPr>
              <a:t>Base class or Super class </a:t>
            </a:r>
            <a:r>
              <a:rPr lang="en-US" sz="2400" dirty="0" smtClean="0">
                <a:solidFill>
                  <a:schemeClr val="tx1"/>
                </a:solidFill>
                <a:sym typeface="Wingdings" pitchFamily="2" charset="2"/>
              </a:rPr>
              <a:t>while the new class is referred to as the </a:t>
            </a:r>
            <a:r>
              <a:rPr lang="en-US" sz="2400" dirty="0" smtClean="0">
                <a:solidFill>
                  <a:srgbClr val="FF0000"/>
                </a:solidFill>
                <a:sym typeface="Wingdings" pitchFamily="2" charset="2"/>
              </a:rPr>
              <a:t>Derived class or Sub class.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20</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55000" lnSpcReduction="20000"/>
          </a:bodyPr>
          <a:lstStyle/>
          <a:p>
            <a:pPr algn="l"/>
            <a:r>
              <a:rPr lang="en-US" sz="2800" dirty="0" smtClean="0">
                <a:solidFill>
                  <a:schemeClr val="tx1"/>
                </a:solidFill>
              </a:rPr>
              <a:t>class M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m;</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getM</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a) {</a:t>
            </a:r>
          </a:p>
          <a:p>
            <a:pPr algn="l"/>
            <a:r>
              <a:rPr lang="en-US" sz="2800" dirty="0" smtClean="0">
                <a:solidFill>
                  <a:schemeClr val="tx1"/>
                </a:solidFill>
              </a:rPr>
              <a:t>			m = a;</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N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n;</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getN</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b) {</a:t>
            </a:r>
          </a:p>
          <a:p>
            <a:pPr algn="l"/>
            <a:r>
              <a:rPr lang="en-US" sz="2800" dirty="0" smtClean="0">
                <a:solidFill>
                  <a:schemeClr val="tx1"/>
                </a:solidFill>
              </a:rPr>
              <a:t>			n = b;</a:t>
            </a:r>
          </a:p>
          <a:p>
            <a:pPr algn="l"/>
            <a:r>
              <a:rPr lang="en-US" sz="2800" dirty="0" smtClean="0">
                <a:solidFill>
                  <a:schemeClr val="tx1"/>
                </a:solidFill>
              </a:rPr>
              <a:t>		}</a:t>
            </a:r>
          </a:p>
          <a:p>
            <a:pPr algn="l"/>
            <a:r>
              <a:rPr lang="en-US" sz="2800" dirty="0" smtClean="0">
                <a:solidFill>
                  <a:schemeClr val="tx1"/>
                </a:solidFill>
              </a:rPr>
              <a:t>};</a:t>
            </a:r>
          </a:p>
          <a:p>
            <a:pPr algn="l"/>
            <a:endParaRPr lang="en-US" sz="2800" dirty="0" smtClean="0">
              <a:solidFill>
                <a:schemeClr val="tx1"/>
              </a:solidFill>
            </a:endParaRPr>
          </a:p>
          <a:p>
            <a:pPr algn="l"/>
            <a:r>
              <a:rPr lang="en-US" sz="2800" dirty="0" smtClean="0">
                <a:solidFill>
                  <a:schemeClr val="tx1"/>
                </a:solidFill>
              </a:rPr>
              <a:t>class P: </a:t>
            </a:r>
            <a:r>
              <a:rPr lang="en-US" sz="2800" dirty="0" smtClean="0">
                <a:solidFill>
                  <a:srgbClr val="FF0000"/>
                </a:solidFill>
              </a:rPr>
              <a:t>public </a:t>
            </a:r>
            <a:r>
              <a:rPr lang="en-US" sz="2800" dirty="0" smtClean="0">
                <a:solidFill>
                  <a:schemeClr val="tx1"/>
                </a:solidFill>
              </a:rPr>
              <a:t>M, public N {</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“m =“&lt;&lt;</a:t>
            </a:r>
            <a:r>
              <a:rPr lang="en-US" sz="2800" dirty="0" smtClean="0">
                <a:solidFill>
                  <a:srgbClr val="FF0000"/>
                </a:solidFill>
              </a:rPr>
              <a:t>m</a:t>
            </a:r>
            <a:r>
              <a:rPr lang="en-US" sz="2800" dirty="0" smtClean="0">
                <a:solidFill>
                  <a:schemeClr val="tx1"/>
                </a:solidFill>
              </a:rPr>
              <a:t>&lt;&lt;“n =”&lt;&lt;n&lt;&lt;“m*n = “&lt;&lt;m*n&lt;&lt;“\n”;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P  </a:t>
            </a:r>
            <a:r>
              <a:rPr lang="en-US" sz="2800" dirty="0" err="1" smtClean="0">
                <a:solidFill>
                  <a:schemeClr val="tx1"/>
                </a:solidFill>
              </a:rPr>
              <a:t>p</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p.getM</a:t>
            </a:r>
            <a:r>
              <a:rPr lang="en-US" sz="2800" dirty="0" smtClean="0">
                <a:solidFill>
                  <a:schemeClr val="tx1"/>
                </a:solidFill>
              </a:rPr>
              <a:t>(10);</a:t>
            </a:r>
          </a:p>
          <a:p>
            <a:pPr algn="l"/>
            <a:r>
              <a:rPr lang="en-US" sz="2800" dirty="0" smtClean="0">
                <a:solidFill>
                  <a:schemeClr val="tx1"/>
                </a:solidFill>
              </a:rPr>
              <a:t>	</a:t>
            </a:r>
            <a:r>
              <a:rPr lang="en-US" sz="2800" dirty="0" err="1" smtClean="0">
                <a:solidFill>
                  <a:schemeClr val="tx1"/>
                </a:solidFill>
              </a:rPr>
              <a:t>p.getN</a:t>
            </a:r>
            <a:r>
              <a:rPr lang="en-US" sz="2800" dirty="0" smtClean="0">
                <a:solidFill>
                  <a:schemeClr val="tx1"/>
                </a:solidFill>
              </a:rPr>
              <a:t>(20);</a:t>
            </a:r>
          </a:p>
          <a:p>
            <a:pPr algn="l"/>
            <a:r>
              <a:rPr lang="en-US" sz="2800" dirty="0" smtClean="0">
                <a:solidFill>
                  <a:schemeClr val="tx1"/>
                </a:solidFill>
              </a:rPr>
              <a:t>	</a:t>
            </a:r>
            <a:r>
              <a:rPr lang="en-US" sz="2800" dirty="0" err="1" smtClean="0">
                <a:solidFill>
                  <a:schemeClr val="tx1"/>
                </a:solidFill>
              </a:rPr>
              <a:t>p.display</a:t>
            </a:r>
            <a:r>
              <a:rPr lang="en-US" sz="2800" dirty="0" smtClean="0">
                <a:solidFill>
                  <a:schemeClr val="tx1"/>
                </a:solidFill>
              </a:rPr>
              <a:t>();</a:t>
            </a:r>
          </a:p>
          <a:p>
            <a:pPr algn="l"/>
            <a:r>
              <a:rPr lang="en-US" sz="2800" dirty="0" smtClean="0">
                <a:solidFill>
                  <a:schemeClr val="tx1"/>
                </a:solidFill>
              </a:rPr>
              <a:t>	return 0;</a:t>
            </a:r>
          </a:p>
          <a:p>
            <a:pPr algn="l"/>
            <a:r>
              <a:rPr lang="en-US" sz="2800" dirty="0" smtClean="0">
                <a:solidFill>
                  <a:schemeClr val="tx1"/>
                </a:solidFill>
              </a:rPr>
              <a:t>}</a:t>
            </a:r>
          </a:p>
        </p:txBody>
      </p:sp>
      <p:sp>
        <p:nvSpPr>
          <p:cNvPr id="4" name="TextBox 3"/>
          <p:cNvSpPr txBox="1"/>
          <p:nvPr/>
        </p:nvSpPr>
        <p:spPr>
          <a:xfrm>
            <a:off x="5214942" y="4929198"/>
            <a:ext cx="2571768" cy="1200329"/>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m = 10 n = 20 m*n = 200</a:t>
            </a:r>
          </a:p>
          <a:p>
            <a:endParaRPr lang="en-US" dirty="0" smtClean="0">
              <a:solidFill>
                <a:srgbClr val="FF0000"/>
              </a:solidFill>
            </a:endParaRPr>
          </a:p>
          <a:p>
            <a:endParaRPr lang="en-US" dirty="0" smtClean="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21</a:t>
            </a:fld>
            <a:endParaRPr lang="en-US"/>
          </a:p>
        </p:txBody>
      </p:sp>
      <p:sp>
        <p:nvSpPr>
          <p:cNvPr id="8194" name="Rectangle 2"/>
          <p:cNvSpPr>
            <a:spLocks noGrp="1" noChangeArrowheads="1"/>
          </p:cNvSpPr>
          <p:nvPr>
            <p:ph type="ctrTitle"/>
          </p:nvPr>
        </p:nvSpPr>
        <p:spPr>
          <a:xfrm>
            <a:off x="214282" y="285728"/>
            <a:ext cx="8715404" cy="533400"/>
          </a:xfrm>
        </p:spPr>
        <p:txBody>
          <a:bodyPr>
            <a:noAutofit/>
          </a:bodyPr>
          <a:lstStyle/>
          <a:p>
            <a:r>
              <a:rPr lang="en-US" sz="3200" b="1" dirty="0" smtClean="0"/>
              <a:t>Ambiguity in Single Inheritance</a:t>
            </a:r>
            <a:endParaRPr lang="en-US" sz="3200" b="1" dirty="0"/>
          </a:p>
        </p:txBody>
      </p:sp>
      <p:sp>
        <p:nvSpPr>
          <p:cNvPr id="8195" name="Rectangle 3"/>
          <p:cNvSpPr>
            <a:spLocks noGrp="1" noChangeArrowheads="1"/>
          </p:cNvSpPr>
          <p:nvPr>
            <p:ph type="subTitle" idx="1"/>
          </p:nvPr>
        </p:nvSpPr>
        <p:spPr>
          <a:xfrm>
            <a:off x="533400" y="1071546"/>
            <a:ext cx="8110566" cy="5286412"/>
          </a:xfrm>
        </p:spPr>
        <p:txBody>
          <a:bodyPr>
            <a:normAutofit fontScale="85000" lnSpcReduction="20000"/>
          </a:bodyPr>
          <a:lstStyle/>
          <a:p>
            <a:pPr algn="l"/>
            <a:r>
              <a:rPr lang="en-US" sz="2400" dirty="0" smtClean="0">
                <a:solidFill>
                  <a:schemeClr val="tx1"/>
                </a:solidFill>
              </a:rPr>
              <a:t>class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“A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B: public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“B \n”;</a:t>
            </a:r>
          </a:p>
          <a:p>
            <a:pPr algn="l"/>
            <a:r>
              <a:rPr lang="en-US" sz="2400" dirty="0" smtClean="0">
                <a:solidFill>
                  <a:schemeClr val="tx1"/>
                </a:solidFill>
              </a:rPr>
              <a:t>		}</a:t>
            </a:r>
          </a:p>
          <a:p>
            <a:pPr algn="l"/>
            <a:r>
              <a:rPr lang="en-US" sz="2400" dirty="0" smtClean="0">
                <a:solidFill>
                  <a:schemeClr val="tx1"/>
                </a:solidFill>
              </a:rPr>
              <a:t>};</a:t>
            </a:r>
          </a:p>
          <a:p>
            <a:pPr algn="l"/>
            <a:r>
              <a:rPr lang="en-US" sz="2400" dirty="0" err="1" smtClean="0">
                <a:solidFill>
                  <a:schemeClr val="tx1"/>
                </a:solidFill>
              </a:rPr>
              <a:t>int</a:t>
            </a:r>
            <a:r>
              <a:rPr lang="en-US" sz="2400" dirty="0" smtClean="0">
                <a:solidFill>
                  <a:schemeClr val="tx1"/>
                </a:solidFill>
              </a:rPr>
              <a:t> main() {</a:t>
            </a:r>
          </a:p>
          <a:p>
            <a:pPr algn="l"/>
            <a:r>
              <a:rPr lang="en-US" sz="2400" dirty="0" smtClean="0">
                <a:solidFill>
                  <a:schemeClr val="tx1"/>
                </a:solidFill>
              </a:rPr>
              <a:t>	B </a:t>
            </a:r>
            <a:r>
              <a:rPr lang="en-US" sz="2400" dirty="0" err="1" smtClean="0">
                <a:solidFill>
                  <a:schemeClr val="tx1"/>
                </a:solidFill>
              </a:rPr>
              <a:t>b</a:t>
            </a:r>
            <a:r>
              <a:rPr lang="en-US" sz="2400" dirty="0" smtClean="0">
                <a:solidFill>
                  <a:schemeClr val="tx1"/>
                </a:solidFill>
              </a:rPr>
              <a:t>;</a:t>
            </a:r>
          </a:p>
          <a:p>
            <a:pPr algn="l"/>
            <a:r>
              <a:rPr lang="en-US" sz="2400" dirty="0" smtClean="0">
                <a:solidFill>
                  <a:schemeClr val="tx1"/>
                </a:solidFill>
              </a:rPr>
              <a:t>	</a:t>
            </a:r>
            <a:r>
              <a:rPr lang="en-US" sz="2400" dirty="0" err="1" smtClean="0">
                <a:solidFill>
                  <a:schemeClr val="tx1"/>
                </a:solidFill>
              </a:rPr>
              <a:t>b.display</a:t>
            </a:r>
            <a:r>
              <a:rPr lang="en-US" sz="2400" dirty="0" smtClean="0">
                <a:solidFill>
                  <a:schemeClr val="tx1"/>
                </a:solidFill>
              </a:rPr>
              <a:t>();</a:t>
            </a:r>
          </a:p>
          <a:p>
            <a:pPr algn="l"/>
            <a:r>
              <a:rPr lang="en-US" sz="2400" dirty="0" smtClean="0">
                <a:solidFill>
                  <a:schemeClr val="tx1"/>
                </a:solidFill>
              </a:rPr>
              <a:t>	return 0;</a:t>
            </a:r>
          </a:p>
          <a:p>
            <a:pPr algn="l"/>
            <a:r>
              <a:rPr lang="en-US" sz="2400" dirty="0" smtClean="0">
                <a:solidFill>
                  <a:schemeClr val="tx1"/>
                </a:solidFill>
              </a:rPr>
              <a:t>}</a:t>
            </a:r>
          </a:p>
          <a:p>
            <a:pPr algn="l"/>
            <a:endParaRPr lang="en-US" sz="2400" dirty="0" smtClean="0">
              <a:solidFill>
                <a:schemeClr val="tx1"/>
              </a:solidFill>
            </a:endParaRPr>
          </a:p>
          <a:p>
            <a:pPr algn="just"/>
            <a:endParaRPr lang="en-US" sz="2400" dirty="0" smtClean="0">
              <a:solidFill>
                <a:schemeClr val="tx1"/>
              </a:solidFill>
              <a:sym typeface="Wingdings" pitchFamily="2" charset="2"/>
            </a:endParaRPr>
          </a:p>
        </p:txBody>
      </p:sp>
      <p:sp>
        <p:nvSpPr>
          <p:cNvPr id="7" name="TextBox 6"/>
          <p:cNvSpPr txBox="1"/>
          <p:nvPr/>
        </p:nvSpPr>
        <p:spPr>
          <a:xfrm>
            <a:off x="3857620" y="5072074"/>
            <a:ext cx="4857784" cy="1015663"/>
          </a:xfrm>
          <a:prstGeom prst="rect">
            <a:avLst/>
          </a:prstGeom>
          <a:noFill/>
        </p:spPr>
        <p:txBody>
          <a:bodyPr wrap="square" rtlCol="0">
            <a:spAutoFit/>
          </a:bodyPr>
          <a:lstStyle/>
          <a:p>
            <a:r>
              <a:rPr lang="en-US" sz="2400" dirty="0" smtClean="0">
                <a:solidFill>
                  <a:srgbClr val="FF0000"/>
                </a:solidFill>
              </a:rPr>
              <a:t>Which display() function get invoked?</a:t>
            </a:r>
          </a:p>
          <a:p>
            <a:endParaRPr lang="en-US" dirty="0" smtClean="0">
              <a:solidFill>
                <a:srgbClr val="FF0000"/>
              </a:solidFill>
            </a:endParaRPr>
          </a:p>
          <a:p>
            <a:endParaRPr lang="en-US" dirty="0" smtClean="0">
              <a:solidFill>
                <a:srgbClr val="FF0000"/>
              </a:solidFill>
            </a:endParaRPr>
          </a:p>
        </p:txBody>
      </p:sp>
      <p:sp>
        <p:nvSpPr>
          <p:cNvPr id="8" name="Right Arrow 7"/>
          <p:cNvSpPr/>
          <p:nvPr/>
        </p:nvSpPr>
        <p:spPr>
          <a:xfrm rot="10367102">
            <a:off x="2728031" y="5285595"/>
            <a:ext cx="114300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22</a:t>
            </a:fld>
            <a:endParaRPr lang="en-US"/>
          </a:p>
        </p:txBody>
      </p:sp>
      <p:sp>
        <p:nvSpPr>
          <p:cNvPr id="8194" name="Rectangle 2"/>
          <p:cNvSpPr>
            <a:spLocks noGrp="1" noChangeArrowheads="1"/>
          </p:cNvSpPr>
          <p:nvPr>
            <p:ph type="ctrTitle"/>
          </p:nvPr>
        </p:nvSpPr>
        <p:spPr>
          <a:xfrm>
            <a:off x="214282" y="285728"/>
            <a:ext cx="8715404" cy="533400"/>
          </a:xfrm>
        </p:spPr>
        <p:txBody>
          <a:bodyPr>
            <a:noAutofit/>
          </a:bodyPr>
          <a:lstStyle/>
          <a:p>
            <a:r>
              <a:rPr lang="en-US" sz="3200" b="1" dirty="0" smtClean="0"/>
              <a:t>Ambiguity in Single Inheritance</a:t>
            </a:r>
            <a:endParaRPr lang="en-US" sz="3200" b="1" dirty="0"/>
          </a:p>
        </p:txBody>
      </p:sp>
      <p:sp>
        <p:nvSpPr>
          <p:cNvPr id="8195" name="Rectangle 3"/>
          <p:cNvSpPr>
            <a:spLocks noGrp="1" noChangeArrowheads="1"/>
          </p:cNvSpPr>
          <p:nvPr>
            <p:ph type="subTitle" idx="1"/>
          </p:nvPr>
        </p:nvSpPr>
        <p:spPr>
          <a:xfrm>
            <a:off x="533400" y="928670"/>
            <a:ext cx="8110566" cy="5643602"/>
          </a:xfrm>
        </p:spPr>
        <p:txBody>
          <a:bodyPr>
            <a:normAutofit fontScale="77500" lnSpcReduction="20000"/>
          </a:bodyPr>
          <a:lstStyle/>
          <a:p>
            <a:pPr algn="l"/>
            <a:r>
              <a:rPr lang="en-US" sz="2400" dirty="0" smtClean="0">
                <a:solidFill>
                  <a:schemeClr val="tx1"/>
                </a:solidFill>
              </a:rPr>
              <a:t>class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“A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B: public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“B \n”;</a:t>
            </a:r>
          </a:p>
          <a:p>
            <a:pPr algn="l"/>
            <a:r>
              <a:rPr lang="en-US" sz="2400" dirty="0" smtClean="0">
                <a:solidFill>
                  <a:schemeClr val="tx1"/>
                </a:solidFill>
              </a:rPr>
              <a:t>		}</a:t>
            </a:r>
          </a:p>
          <a:p>
            <a:pPr algn="l"/>
            <a:r>
              <a:rPr lang="en-US" sz="2400" dirty="0" smtClean="0">
                <a:solidFill>
                  <a:schemeClr val="tx1"/>
                </a:solidFill>
              </a:rPr>
              <a:t>};</a:t>
            </a:r>
          </a:p>
          <a:p>
            <a:pPr algn="l"/>
            <a:r>
              <a:rPr lang="en-US" sz="2400" dirty="0" err="1" smtClean="0">
                <a:solidFill>
                  <a:schemeClr val="tx1"/>
                </a:solidFill>
              </a:rPr>
              <a:t>int</a:t>
            </a:r>
            <a:r>
              <a:rPr lang="en-US" sz="2400" dirty="0" smtClean="0">
                <a:solidFill>
                  <a:schemeClr val="tx1"/>
                </a:solidFill>
              </a:rPr>
              <a:t> main() {</a:t>
            </a:r>
          </a:p>
          <a:p>
            <a:pPr algn="l"/>
            <a:r>
              <a:rPr lang="en-US" sz="2400" dirty="0" smtClean="0">
                <a:solidFill>
                  <a:schemeClr val="tx1"/>
                </a:solidFill>
              </a:rPr>
              <a:t>	B </a:t>
            </a:r>
            <a:r>
              <a:rPr lang="en-US" sz="2400" dirty="0" err="1" smtClean="0">
                <a:solidFill>
                  <a:schemeClr val="tx1"/>
                </a:solidFill>
              </a:rPr>
              <a:t>b</a:t>
            </a:r>
            <a:r>
              <a:rPr lang="en-US" sz="2400" dirty="0" smtClean="0">
                <a:solidFill>
                  <a:schemeClr val="tx1"/>
                </a:solidFill>
              </a:rPr>
              <a:t>;</a:t>
            </a:r>
          </a:p>
          <a:p>
            <a:pPr algn="l"/>
            <a:r>
              <a:rPr lang="en-US" sz="2400" dirty="0" smtClean="0">
                <a:solidFill>
                  <a:schemeClr val="tx1"/>
                </a:solidFill>
              </a:rPr>
              <a:t>	</a:t>
            </a:r>
            <a:r>
              <a:rPr lang="en-US" sz="2400" dirty="0" err="1" smtClean="0">
                <a:solidFill>
                  <a:schemeClr val="tx1"/>
                </a:solidFill>
              </a:rPr>
              <a:t>b.display</a:t>
            </a:r>
            <a:r>
              <a:rPr lang="en-US" sz="2400" dirty="0" smtClean="0">
                <a:solidFill>
                  <a:schemeClr val="tx1"/>
                </a:solidFill>
              </a:rPr>
              <a:t>();</a:t>
            </a:r>
          </a:p>
          <a:p>
            <a:pPr algn="l"/>
            <a:r>
              <a:rPr lang="en-US" sz="2400" dirty="0" smtClean="0">
                <a:solidFill>
                  <a:schemeClr val="tx1"/>
                </a:solidFill>
              </a:rPr>
              <a:t>	</a:t>
            </a:r>
            <a:r>
              <a:rPr lang="en-US" sz="2400" dirty="0" err="1" smtClean="0">
                <a:solidFill>
                  <a:schemeClr val="tx1"/>
                </a:solidFill>
              </a:rPr>
              <a:t>b.A</a:t>
            </a:r>
            <a:r>
              <a:rPr lang="en-US" sz="2400" dirty="0" smtClean="0">
                <a:solidFill>
                  <a:schemeClr val="tx1"/>
                </a:solidFill>
              </a:rPr>
              <a:t>::display();</a:t>
            </a:r>
          </a:p>
          <a:p>
            <a:pPr algn="l"/>
            <a:r>
              <a:rPr lang="en-US" sz="2400" dirty="0" smtClean="0">
                <a:solidFill>
                  <a:schemeClr val="tx1"/>
                </a:solidFill>
              </a:rPr>
              <a:t>	</a:t>
            </a:r>
            <a:r>
              <a:rPr lang="en-US" sz="2400" dirty="0" err="1" smtClean="0">
                <a:solidFill>
                  <a:schemeClr val="tx1"/>
                </a:solidFill>
              </a:rPr>
              <a:t>b.B</a:t>
            </a:r>
            <a:r>
              <a:rPr lang="en-US" sz="2400" dirty="0" smtClean="0">
                <a:solidFill>
                  <a:schemeClr val="tx1"/>
                </a:solidFill>
              </a:rPr>
              <a:t>::display();</a:t>
            </a:r>
          </a:p>
          <a:p>
            <a:pPr algn="l"/>
            <a:r>
              <a:rPr lang="en-US" sz="2400" dirty="0" smtClean="0">
                <a:solidFill>
                  <a:schemeClr val="tx1"/>
                </a:solidFill>
              </a:rPr>
              <a:t>	return 0;</a:t>
            </a:r>
          </a:p>
          <a:p>
            <a:pPr algn="l"/>
            <a:r>
              <a:rPr lang="en-US" sz="2400" dirty="0" smtClean="0">
                <a:solidFill>
                  <a:schemeClr val="tx1"/>
                </a:solidFill>
              </a:rPr>
              <a:t>}</a:t>
            </a:r>
          </a:p>
          <a:p>
            <a:pPr algn="l"/>
            <a:endParaRPr lang="en-US" sz="2400" dirty="0" smtClean="0">
              <a:solidFill>
                <a:schemeClr val="tx1"/>
              </a:solidFill>
            </a:endParaRPr>
          </a:p>
          <a:p>
            <a:pPr algn="just"/>
            <a:endParaRPr lang="en-US" sz="2400" dirty="0" smtClean="0">
              <a:solidFill>
                <a:schemeClr val="tx1"/>
              </a:solidFill>
              <a:sym typeface="Wingdings" pitchFamily="2" charset="2"/>
            </a:endParaRPr>
          </a:p>
        </p:txBody>
      </p:sp>
      <p:sp>
        <p:nvSpPr>
          <p:cNvPr id="7" name="TextBox 6"/>
          <p:cNvSpPr txBox="1"/>
          <p:nvPr/>
        </p:nvSpPr>
        <p:spPr>
          <a:xfrm>
            <a:off x="3786182" y="4572008"/>
            <a:ext cx="2928958" cy="1569660"/>
          </a:xfrm>
          <a:prstGeom prst="rect">
            <a:avLst/>
          </a:prstGeom>
          <a:noFill/>
        </p:spPr>
        <p:txBody>
          <a:bodyPr wrap="square" rtlCol="0">
            <a:spAutoFit/>
          </a:bodyPr>
          <a:lstStyle/>
          <a:p>
            <a:r>
              <a:rPr lang="en-US" sz="2400" dirty="0" smtClean="0">
                <a:solidFill>
                  <a:srgbClr val="FF0000"/>
                </a:solidFill>
              </a:rPr>
              <a:t>Output:</a:t>
            </a:r>
          </a:p>
          <a:p>
            <a:r>
              <a:rPr lang="en-US" sz="2400" dirty="0" smtClean="0">
                <a:solidFill>
                  <a:srgbClr val="FF0000"/>
                </a:solidFill>
              </a:rPr>
              <a:t>B</a:t>
            </a:r>
          </a:p>
          <a:p>
            <a:r>
              <a:rPr lang="en-US" sz="2400" dirty="0" smtClean="0">
                <a:solidFill>
                  <a:srgbClr val="FF0000"/>
                </a:solidFill>
              </a:rPr>
              <a:t>A</a:t>
            </a:r>
          </a:p>
          <a:p>
            <a:r>
              <a:rPr lang="en-US" sz="2400" dirty="0" smtClean="0">
                <a:solidFill>
                  <a:srgbClr val="FF0000"/>
                </a:solidFill>
              </a:rPr>
              <a:t>B</a:t>
            </a: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23</a:t>
            </a:fld>
            <a:endParaRPr lang="en-US"/>
          </a:p>
        </p:txBody>
      </p:sp>
      <p:sp>
        <p:nvSpPr>
          <p:cNvPr id="8194" name="Rectangle 2"/>
          <p:cNvSpPr>
            <a:spLocks noGrp="1" noChangeArrowheads="1"/>
          </p:cNvSpPr>
          <p:nvPr>
            <p:ph type="ctrTitle"/>
          </p:nvPr>
        </p:nvSpPr>
        <p:spPr>
          <a:xfrm>
            <a:off x="428596" y="0"/>
            <a:ext cx="8715404" cy="533400"/>
          </a:xfrm>
        </p:spPr>
        <p:txBody>
          <a:bodyPr>
            <a:noAutofit/>
          </a:bodyPr>
          <a:lstStyle/>
          <a:p>
            <a:r>
              <a:rPr lang="en-US" sz="3200" b="1" dirty="0" smtClean="0"/>
              <a:t>Ambiguity in Multiple Inheritance</a:t>
            </a:r>
            <a:endParaRPr lang="en-US" sz="3200" b="1" dirty="0"/>
          </a:p>
        </p:txBody>
      </p:sp>
      <p:sp>
        <p:nvSpPr>
          <p:cNvPr id="8195" name="Rectangle 3"/>
          <p:cNvSpPr>
            <a:spLocks noGrp="1" noChangeArrowheads="1"/>
          </p:cNvSpPr>
          <p:nvPr>
            <p:ph type="subTitle" idx="1"/>
          </p:nvPr>
        </p:nvSpPr>
        <p:spPr>
          <a:xfrm>
            <a:off x="533400" y="500042"/>
            <a:ext cx="8110566" cy="5857916"/>
          </a:xfrm>
        </p:spPr>
        <p:txBody>
          <a:bodyPr>
            <a:normAutofit fontScale="85000" lnSpcReduction="20000"/>
          </a:bodyPr>
          <a:lstStyle/>
          <a:p>
            <a:pPr algn="l"/>
            <a:r>
              <a:rPr lang="en-US" sz="2400" dirty="0" smtClean="0">
                <a:solidFill>
                  <a:schemeClr val="tx1"/>
                </a:solidFill>
              </a:rPr>
              <a:t>class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“A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B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“B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C: public A, public B {</a:t>
            </a:r>
          </a:p>
          <a:p>
            <a:pPr algn="l"/>
            <a:r>
              <a:rPr lang="en-US" sz="2400" dirty="0" smtClean="0">
                <a:solidFill>
                  <a:schemeClr val="tx1"/>
                </a:solidFill>
              </a:rPr>
              <a:t>};</a:t>
            </a:r>
          </a:p>
          <a:p>
            <a:pPr algn="l"/>
            <a:r>
              <a:rPr lang="en-US" sz="2400" dirty="0" err="1" smtClean="0">
                <a:solidFill>
                  <a:schemeClr val="tx1"/>
                </a:solidFill>
              </a:rPr>
              <a:t>int</a:t>
            </a:r>
            <a:r>
              <a:rPr lang="en-US" sz="2400" dirty="0" smtClean="0">
                <a:solidFill>
                  <a:schemeClr val="tx1"/>
                </a:solidFill>
              </a:rPr>
              <a:t> main() {</a:t>
            </a:r>
          </a:p>
          <a:p>
            <a:pPr algn="l"/>
            <a:r>
              <a:rPr lang="en-US" sz="2400" dirty="0" smtClean="0">
                <a:solidFill>
                  <a:schemeClr val="tx1"/>
                </a:solidFill>
              </a:rPr>
              <a:t>	C </a:t>
            </a:r>
            <a:r>
              <a:rPr lang="en-US" sz="2400" dirty="0" err="1" smtClean="0">
                <a:solidFill>
                  <a:schemeClr val="tx1"/>
                </a:solidFill>
              </a:rPr>
              <a:t>c</a:t>
            </a:r>
            <a:r>
              <a:rPr lang="en-US" sz="2400" dirty="0" smtClean="0">
                <a:solidFill>
                  <a:schemeClr val="tx1"/>
                </a:solidFill>
              </a:rPr>
              <a:t>;</a:t>
            </a:r>
          </a:p>
          <a:p>
            <a:pPr algn="l"/>
            <a:r>
              <a:rPr lang="en-US" sz="2400" dirty="0" smtClean="0">
                <a:solidFill>
                  <a:schemeClr val="tx1"/>
                </a:solidFill>
              </a:rPr>
              <a:t>	</a:t>
            </a:r>
            <a:r>
              <a:rPr lang="en-US" sz="2400" dirty="0" err="1" smtClean="0">
                <a:solidFill>
                  <a:schemeClr val="tx1"/>
                </a:solidFill>
              </a:rPr>
              <a:t>c.display</a:t>
            </a:r>
            <a:r>
              <a:rPr lang="en-US" sz="2400" dirty="0" smtClean="0">
                <a:solidFill>
                  <a:schemeClr val="tx1"/>
                </a:solidFill>
              </a:rPr>
              <a:t>();</a:t>
            </a:r>
          </a:p>
          <a:p>
            <a:pPr algn="l"/>
            <a:r>
              <a:rPr lang="en-US" sz="2400" dirty="0" smtClean="0">
                <a:solidFill>
                  <a:schemeClr val="tx1"/>
                </a:solidFill>
              </a:rPr>
              <a:t>	return 0;</a:t>
            </a:r>
          </a:p>
          <a:p>
            <a:pPr algn="l"/>
            <a:r>
              <a:rPr lang="en-US" sz="2400" dirty="0" smtClean="0">
                <a:solidFill>
                  <a:schemeClr val="tx1"/>
                </a:solidFill>
              </a:rPr>
              <a:t>}</a:t>
            </a:r>
          </a:p>
          <a:p>
            <a:pPr algn="l"/>
            <a:endParaRPr lang="en-US" sz="2400" dirty="0" smtClean="0">
              <a:solidFill>
                <a:schemeClr val="tx1"/>
              </a:solidFill>
            </a:endParaRPr>
          </a:p>
          <a:p>
            <a:pPr algn="just"/>
            <a:endParaRPr lang="en-US" sz="2400" dirty="0" smtClean="0">
              <a:solidFill>
                <a:schemeClr val="tx1"/>
              </a:solidFill>
              <a:sym typeface="Wingdings" pitchFamily="2" charset="2"/>
            </a:endParaRPr>
          </a:p>
        </p:txBody>
      </p:sp>
      <p:sp>
        <p:nvSpPr>
          <p:cNvPr id="7" name="TextBox 6"/>
          <p:cNvSpPr txBox="1"/>
          <p:nvPr/>
        </p:nvSpPr>
        <p:spPr>
          <a:xfrm>
            <a:off x="3857620" y="5072074"/>
            <a:ext cx="4857784" cy="1015663"/>
          </a:xfrm>
          <a:prstGeom prst="rect">
            <a:avLst/>
          </a:prstGeom>
          <a:noFill/>
        </p:spPr>
        <p:txBody>
          <a:bodyPr wrap="square" rtlCol="0">
            <a:spAutoFit/>
          </a:bodyPr>
          <a:lstStyle/>
          <a:p>
            <a:r>
              <a:rPr lang="en-US" sz="2400" dirty="0" smtClean="0">
                <a:solidFill>
                  <a:srgbClr val="FF0000"/>
                </a:solidFill>
              </a:rPr>
              <a:t>Which display() function get invoked?</a:t>
            </a:r>
          </a:p>
          <a:p>
            <a:endParaRPr lang="en-US" dirty="0" smtClean="0">
              <a:solidFill>
                <a:srgbClr val="FF0000"/>
              </a:solidFill>
            </a:endParaRPr>
          </a:p>
          <a:p>
            <a:endParaRPr lang="en-US" dirty="0" smtClean="0">
              <a:solidFill>
                <a:srgbClr val="FF0000"/>
              </a:solidFill>
            </a:endParaRPr>
          </a:p>
        </p:txBody>
      </p:sp>
      <p:sp>
        <p:nvSpPr>
          <p:cNvPr id="8" name="Right Arrow 7"/>
          <p:cNvSpPr/>
          <p:nvPr/>
        </p:nvSpPr>
        <p:spPr>
          <a:xfrm rot="10367102">
            <a:off x="2728031" y="5285595"/>
            <a:ext cx="114300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24</a:t>
            </a:fld>
            <a:endParaRPr lang="en-US"/>
          </a:p>
        </p:txBody>
      </p:sp>
      <p:sp>
        <p:nvSpPr>
          <p:cNvPr id="8194" name="Rectangle 2"/>
          <p:cNvSpPr>
            <a:spLocks noGrp="1" noChangeArrowheads="1"/>
          </p:cNvSpPr>
          <p:nvPr>
            <p:ph type="ctrTitle"/>
          </p:nvPr>
        </p:nvSpPr>
        <p:spPr>
          <a:xfrm>
            <a:off x="428596" y="0"/>
            <a:ext cx="8715404" cy="533400"/>
          </a:xfrm>
        </p:spPr>
        <p:txBody>
          <a:bodyPr>
            <a:noAutofit/>
          </a:bodyPr>
          <a:lstStyle/>
          <a:p>
            <a:r>
              <a:rPr lang="en-US" sz="3200" b="1" dirty="0" smtClean="0"/>
              <a:t>Ambiguity in Multiple Inheritance</a:t>
            </a:r>
            <a:endParaRPr lang="en-US" sz="3200" b="1" dirty="0"/>
          </a:p>
        </p:txBody>
      </p:sp>
      <p:sp>
        <p:nvSpPr>
          <p:cNvPr id="8195" name="Rectangle 3"/>
          <p:cNvSpPr>
            <a:spLocks noGrp="1" noChangeArrowheads="1"/>
          </p:cNvSpPr>
          <p:nvPr>
            <p:ph type="subTitle" idx="1"/>
          </p:nvPr>
        </p:nvSpPr>
        <p:spPr>
          <a:xfrm>
            <a:off x="533400" y="500042"/>
            <a:ext cx="8110566" cy="5857916"/>
          </a:xfrm>
        </p:spPr>
        <p:txBody>
          <a:bodyPr>
            <a:normAutofit fontScale="85000" lnSpcReduction="20000"/>
          </a:bodyPr>
          <a:lstStyle/>
          <a:p>
            <a:pPr algn="l"/>
            <a:r>
              <a:rPr lang="en-US" sz="2400" dirty="0" smtClean="0">
                <a:solidFill>
                  <a:schemeClr val="tx1"/>
                </a:solidFill>
              </a:rPr>
              <a:t>class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“A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B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“B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C: public A, public B {</a:t>
            </a:r>
          </a:p>
          <a:p>
            <a:pPr algn="l"/>
            <a:r>
              <a:rPr lang="en-US" sz="2400" dirty="0" smtClean="0">
                <a:solidFill>
                  <a:schemeClr val="tx1"/>
                </a:solidFill>
              </a:rPr>
              <a:t>};</a:t>
            </a:r>
          </a:p>
          <a:p>
            <a:pPr algn="l"/>
            <a:r>
              <a:rPr lang="en-US" sz="2400" dirty="0" err="1" smtClean="0">
                <a:solidFill>
                  <a:schemeClr val="tx1"/>
                </a:solidFill>
              </a:rPr>
              <a:t>int</a:t>
            </a:r>
            <a:r>
              <a:rPr lang="en-US" sz="2400" dirty="0" smtClean="0">
                <a:solidFill>
                  <a:schemeClr val="tx1"/>
                </a:solidFill>
              </a:rPr>
              <a:t> main() {</a:t>
            </a:r>
          </a:p>
          <a:p>
            <a:pPr algn="l"/>
            <a:r>
              <a:rPr lang="en-US" sz="2400" dirty="0" smtClean="0">
                <a:solidFill>
                  <a:schemeClr val="tx1"/>
                </a:solidFill>
              </a:rPr>
              <a:t>	C </a:t>
            </a:r>
            <a:r>
              <a:rPr lang="en-US" sz="2400" dirty="0" err="1" smtClean="0">
                <a:solidFill>
                  <a:schemeClr val="tx1"/>
                </a:solidFill>
              </a:rPr>
              <a:t>c</a:t>
            </a:r>
            <a:r>
              <a:rPr lang="en-US" sz="2400" dirty="0" smtClean="0">
                <a:solidFill>
                  <a:schemeClr val="tx1"/>
                </a:solidFill>
              </a:rPr>
              <a:t>;</a:t>
            </a:r>
          </a:p>
          <a:p>
            <a:pPr algn="l"/>
            <a:r>
              <a:rPr lang="en-US" sz="2400" dirty="0" smtClean="0">
                <a:solidFill>
                  <a:schemeClr val="tx1"/>
                </a:solidFill>
              </a:rPr>
              <a:t>	</a:t>
            </a:r>
            <a:r>
              <a:rPr lang="en-US" sz="2400" dirty="0" err="1" smtClean="0">
                <a:solidFill>
                  <a:schemeClr val="tx1"/>
                </a:solidFill>
              </a:rPr>
              <a:t>c.display</a:t>
            </a:r>
            <a:r>
              <a:rPr lang="en-US" sz="2400" dirty="0" smtClean="0">
                <a:solidFill>
                  <a:schemeClr val="tx1"/>
                </a:solidFill>
              </a:rPr>
              <a:t>();</a:t>
            </a:r>
          </a:p>
          <a:p>
            <a:pPr algn="l"/>
            <a:r>
              <a:rPr lang="en-US" sz="2400" dirty="0" smtClean="0">
                <a:solidFill>
                  <a:schemeClr val="tx1"/>
                </a:solidFill>
              </a:rPr>
              <a:t>	return 0;</a:t>
            </a:r>
          </a:p>
          <a:p>
            <a:pPr algn="l"/>
            <a:r>
              <a:rPr lang="en-US" sz="2400" dirty="0" smtClean="0">
                <a:solidFill>
                  <a:schemeClr val="tx1"/>
                </a:solidFill>
              </a:rPr>
              <a:t>}</a:t>
            </a:r>
          </a:p>
          <a:p>
            <a:pPr algn="l"/>
            <a:endParaRPr lang="en-US" sz="2400" dirty="0" smtClean="0">
              <a:solidFill>
                <a:schemeClr val="tx1"/>
              </a:solidFill>
            </a:endParaRPr>
          </a:p>
          <a:p>
            <a:pPr algn="just"/>
            <a:endParaRPr lang="en-US" sz="2400" dirty="0" smtClean="0">
              <a:solidFill>
                <a:schemeClr val="tx1"/>
              </a:solidFill>
              <a:sym typeface="Wingdings" pitchFamily="2" charset="2"/>
            </a:endParaRPr>
          </a:p>
        </p:txBody>
      </p:sp>
      <p:sp>
        <p:nvSpPr>
          <p:cNvPr id="7" name="TextBox 6"/>
          <p:cNvSpPr txBox="1"/>
          <p:nvPr/>
        </p:nvSpPr>
        <p:spPr>
          <a:xfrm>
            <a:off x="3857620" y="5072074"/>
            <a:ext cx="5286380" cy="954107"/>
          </a:xfrm>
          <a:prstGeom prst="rect">
            <a:avLst/>
          </a:prstGeom>
          <a:noFill/>
        </p:spPr>
        <p:txBody>
          <a:bodyPr wrap="square" rtlCol="0">
            <a:spAutoFit/>
          </a:bodyPr>
          <a:lstStyle/>
          <a:p>
            <a:r>
              <a:rPr lang="en-US" sz="2000" dirty="0" smtClean="0">
                <a:solidFill>
                  <a:srgbClr val="FF0000"/>
                </a:solidFill>
              </a:rPr>
              <a:t>Error: request for member 'display' is ambiguous</a:t>
            </a:r>
          </a:p>
          <a:p>
            <a:endParaRPr lang="en-US" dirty="0" smtClean="0">
              <a:solidFill>
                <a:srgbClr val="FF0000"/>
              </a:solidFill>
            </a:endParaRPr>
          </a:p>
          <a:p>
            <a:endParaRPr lang="en-US" dirty="0" smtClean="0">
              <a:solidFill>
                <a:srgbClr val="FF0000"/>
              </a:solidFill>
            </a:endParaRPr>
          </a:p>
        </p:txBody>
      </p:sp>
      <p:sp>
        <p:nvSpPr>
          <p:cNvPr id="8" name="Right Arrow 7"/>
          <p:cNvSpPr/>
          <p:nvPr/>
        </p:nvSpPr>
        <p:spPr>
          <a:xfrm rot="10367102">
            <a:off x="2728031" y="5285595"/>
            <a:ext cx="114300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25</a:t>
            </a:fld>
            <a:endParaRPr lang="en-US"/>
          </a:p>
        </p:txBody>
      </p:sp>
      <p:sp>
        <p:nvSpPr>
          <p:cNvPr id="8194" name="Rectangle 2"/>
          <p:cNvSpPr>
            <a:spLocks noGrp="1" noChangeArrowheads="1"/>
          </p:cNvSpPr>
          <p:nvPr>
            <p:ph type="ctrTitle"/>
          </p:nvPr>
        </p:nvSpPr>
        <p:spPr>
          <a:xfrm>
            <a:off x="428596" y="0"/>
            <a:ext cx="8715404" cy="533400"/>
          </a:xfrm>
        </p:spPr>
        <p:txBody>
          <a:bodyPr>
            <a:noAutofit/>
          </a:bodyPr>
          <a:lstStyle/>
          <a:p>
            <a:r>
              <a:rPr lang="en-US" sz="3200" b="1" dirty="0" smtClean="0"/>
              <a:t>Ambiguity in Multiple Inheritance</a:t>
            </a:r>
            <a:endParaRPr lang="en-US" sz="3200" b="1" dirty="0"/>
          </a:p>
        </p:txBody>
      </p:sp>
      <p:sp>
        <p:nvSpPr>
          <p:cNvPr id="8195" name="Rectangle 3"/>
          <p:cNvSpPr>
            <a:spLocks noGrp="1" noChangeArrowheads="1"/>
          </p:cNvSpPr>
          <p:nvPr>
            <p:ph type="subTitle" idx="1"/>
          </p:nvPr>
        </p:nvSpPr>
        <p:spPr>
          <a:xfrm>
            <a:off x="533400" y="500042"/>
            <a:ext cx="8110566" cy="6357958"/>
          </a:xfrm>
        </p:spPr>
        <p:txBody>
          <a:bodyPr>
            <a:normAutofit fontScale="70000" lnSpcReduction="20000"/>
          </a:bodyPr>
          <a:lstStyle/>
          <a:p>
            <a:pPr algn="l"/>
            <a:r>
              <a:rPr lang="en-US" sz="2400" dirty="0" smtClean="0">
                <a:solidFill>
                  <a:schemeClr val="tx1"/>
                </a:solidFill>
              </a:rPr>
              <a:t>class A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“A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B {</a:t>
            </a:r>
          </a:p>
          <a:p>
            <a:pPr algn="l"/>
            <a:r>
              <a:rPr lang="en-US" sz="2400" dirty="0" smtClean="0">
                <a:solidFill>
                  <a:schemeClr val="tx1"/>
                </a:solidFill>
              </a:rPr>
              <a:t>	</a:t>
            </a:r>
            <a:r>
              <a:rPr lang="en-US" sz="2400" dirty="0" smtClean="0">
                <a:solidFill>
                  <a:srgbClr val="FF0000"/>
                </a:solidFill>
              </a:rPr>
              <a:t>public</a:t>
            </a:r>
            <a:r>
              <a:rPr lang="en-US" sz="2400" dirty="0" smtClean="0">
                <a:solidFill>
                  <a:schemeClr val="tx1"/>
                </a:solidFill>
              </a:rPr>
              <a:t> :</a:t>
            </a:r>
          </a:p>
          <a:p>
            <a:pPr algn="l"/>
            <a:r>
              <a:rPr lang="en-US" sz="2400" dirty="0" smtClean="0">
                <a:solidFill>
                  <a:schemeClr val="tx1"/>
                </a:solidFill>
              </a:rPr>
              <a:t>		void display() {</a:t>
            </a:r>
          </a:p>
          <a:p>
            <a:pPr algn="l"/>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 &lt;&lt; “B \n”;</a:t>
            </a:r>
          </a:p>
          <a:p>
            <a:pPr algn="l"/>
            <a:r>
              <a:rPr lang="en-US" sz="2400" dirty="0" smtClean="0">
                <a:solidFill>
                  <a:schemeClr val="tx1"/>
                </a:solidFill>
              </a:rPr>
              <a:t>		}</a:t>
            </a:r>
          </a:p>
          <a:p>
            <a:pPr algn="l"/>
            <a:r>
              <a:rPr lang="en-US" sz="2400" dirty="0" smtClean="0">
                <a:solidFill>
                  <a:schemeClr val="tx1"/>
                </a:solidFill>
              </a:rPr>
              <a:t>};</a:t>
            </a:r>
          </a:p>
          <a:p>
            <a:pPr algn="l"/>
            <a:r>
              <a:rPr lang="en-US" sz="2400" dirty="0" smtClean="0">
                <a:solidFill>
                  <a:schemeClr val="tx1"/>
                </a:solidFill>
              </a:rPr>
              <a:t>class C: public A, public B {</a:t>
            </a:r>
          </a:p>
          <a:p>
            <a:pPr algn="l"/>
            <a:r>
              <a:rPr lang="en-US" sz="2400" dirty="0" smtClean="0">
                <a:solidFill>
                  <a:schemeClr val="tx1"/>
                </a:solidFill>
              </a:rPr>
              <a:t>	public :</a:t>
            </a:r>
          </a:p>
          <a:p>
            <a:pPr algn="l"/>
            <a:r>
              <a:rPr lang="en-US" sz="2400" dirty="0" smtClean="0">
                <a:solidFill>
                  <a:schemeClr val="tx1"/>
                </a:solidFill>
              </a:rPr>
              <a:t>		void display() {</a:t>
            </a:r>
          </a:p>
          <a:p>
            <a:pPr algn="l"/>
            <a:r>
              <a:rPr lang="en-US" sz="2400" dirty="0" smtClean="0">
                <a:solidFill>
                  <a:schemeClr val="tx1"/>
                </a:solidFill>
              </a:rPr>
              <a:t>			A :: display();</a:t>
            </a:r>
          </a:p>
          <a:p>
            <a:pPr algn="l"/>
            <a:r>
              <a:rPr lang="en-US" sz="2400" dirty="0" smtClean="0">
                <a:solidFill>
                  <a:schemeClr val="tx1"/>
                </a:solidFill>
              </a:rPr>
              <a:t>		}</a:t>
            </a:r>
          </a:p>
          <a:p>
            <a:pPr algn="l"/>
            <a:r>
              <a:rPr lang="en-US" sz="2400" dirty="0" smtClean="0">
                <a:solidFill>
                  <a:schemeClr val="tx1"/>
                </a:solidFill>
              </a:rPr>
              <a:t>};</a:t>
            </a:r>
          </a:p>
          <a:p>
            <a:pPr algn="l"/>
            <a:r>
              <a:rPr lang="en-US" sz="2400" dirty="0" err="1" smtClean="0">
                <a:solidFill>
                  <a:schemeClr val="tx1"/>
                </a:solidFill>
              </a:rPr>
              <a:t>int</a:t>
            </a:r>
            <a:r>
              <a:rPr lang="en-US" sz="2400" dirty="0" smtClean="0">
                <a:solidFill>
                  <a:schemeClr val="tx1"/>
                </a:solidFill>
              </a:rPr>
              <a:t> main() {</a:t>
            </a:r>
          </a:p>
          <a:p>
            <a:pPr algn="l"/>
            <a:r>
              <a:rPr lang="en-US" sz="2400" dirty="0" smtClean="0">
                <a:solidFill>
                  <a:schemeClr val="tx1"/>
                </a:solidFill>
              </a:rPr>
              <a:t>	C </a:t>
            </a:r>
            <a:r>
              <a:rPr lang="en-US" sz="2400" dirty="0" err="1" smtClean="0">
                <a:solidFill>
                  <a:schemeClr val="tx1"/>
                </a:solidFill>
              </a:rPr>
              <a:t>c</a:t>
            </a:r>
            <a:r>
              <a:rPr lang="en-US" sz="2400" dirty="0" smtClean="0">
                <a:solidFill>
                  <a:schemeClr val="tx1"/>
                </a:solidFill>
              </a:rPr>
              <a:t>;</a:t>
            </a:r>
          </a:p>
          <a:p>
            <a:pPr algn="l"/>
            <a:r>
              <a:rPr lang="en-US" sz="2400" dirty="0" smtClean="0">
                <a:solidFill>
                  <a:schemeClr val="tx1"/>
                </a:solidFill>
              </a:rPr>
              <a:t>	</a:t>
            </a:r>
            <a:r>
              <a:rPr lang="en-US" sz="2400" dirty="0" err="1" smtClean="0">
                <a:solidFill>
                  <a:schemeClr val="tx1"/>
                </a:solidFill>
              </a:rPr>
              <a:t>c.display</a:t>
            </a:r>
            <a:r>
              <a:rPr lang="en-US" sz="2400" dirty="0" smtClean="0">
                <a:solidFill>
                  <a:schemeClr val="tx1"/>
                </a:solidFill>
              </a:rPr>
              <a:t>();</a:t>
            </a:r>
          </a:p>
          <a:p>
            <a:pPr algn="l"/>
            <a:r>
              <a:rPr lang="en-US" sz="2400" dirty="0" smtClean="0">
                <a:solidFill>
                  <a:schemeClr val="tx1"/>
                </a:solidFill>
              </a:rPr>
              <a:t>	return 0;</a:t>
            </a:r>
          </a:p>
          <a:p>
            <a:pPr algn="l"/>
            <a:r>
              <a:rPr lang="en-US" sz="2400" dirty="0" smtClean="0">
                <a:solidFill>
                  <a:schemeClr val="tx1"/>
                </a:solidFill>
              </a:rPr>
              <a:t>}</a:t>
            </a:r>
          </a:p>
          <a:p>
            <a:pPr algn="l"/>
            <a:endParaRPr lang="en-US" sz="2400" dirty="0" smtClean="0">
              <a:solidFill>
                <a:schemeClr val="tx1"/>
              </a:solidFill>
            </a:endParaRPr>
          </a:p>
          <a:p>
            <a:pPr algn="just"/>
            <a:endParaRPr lang="en-US" sz="2400" dirty="0" smtClean="0">
              <a:solidFill>
                <a:schemeClr val="tx1"/>
              </a:solidFill>
              <a:sym typeface="Wingdings" pitchFamily="2" charset="2"/>
            </a:endParaRPr>
          </a:p>
        </p:txBody>
      </p:sp>
      <p:sp>
        <p:nvSpPr>
          <p:cNvPr id="9" name="TextBox 8"/>
          <p:cNvSpPr txBox="1"/>
          <p:nvPr/>
        </p:nvSpPr>
        <p:spPr>
          <a:xfrm>
            <a:off x="5429256" y="4786322"/>
            <a:ext cx="2928958" cy="1107996"/>
          </a:xfrm>
          <a:prstGeom prst="rect">
            <a:avLst/>
          </a:prstGeom>
          <a:noFill/>
        </p:spPr>
        <p:txBody>
          <a:bodyPr wrap="square" rtlCol="0">
            <a:spAutoFit/>
          </a:bodyPr>
          <a:lstStyle/>
          <a:p>
            <a:r>
              <a:rPr lang="en-US" sz="2400" dirty="0" smtClean="0">
                <a:solidFill>
                  <a:srgbClr val="FF0000"/>
                </a:solidFill>
              </a:rPr>
              <a:t>Output:</a:t>
            </a:r>
          </a:p>
          <a:p>
            <a:r>
              <a:rPr lang="en-US" sz="2400" dirty="0" smtClean="0">
                <a:solidFill>
                  <a:srgbClr val="FF0000"/>
                </a:solidFill>
              </a:rPr>
              <a:t>A</a:t>
            </a:r>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26</a:t>
            </a:fld>
            <a:endParaRPr lang="en-US"/>
          </a:p>
        </p:txBody>
      </p:sp>
      <p:sp>
        <p:nvSpPr>
          <p:cNvPr id="8194" name="Rectangle 2"/>
          <p:cNvSpPr>
            <a:spLocks noGrp="1" noChangeArrowheads="1"/>
          </p:cNvSpPr>
          <p:nvPr>
            <p:ph type="ctrTitle"/>
          </p:nvPr>
        </p:nvSpPr>
        <p:spPr>
          <a:xfrm>
            <a:off x="214282" y="571480"/>
            <a:ext cx="8715404" cy="533400"/>
          </a:xfrm>
        </p:spPr>
        <p:txBody>
          <a:bodyPr>
            <a:noAutofit/>
          </a:bodyPr>
          <a:lstStyle/>
          <a:p>
            <a:r>
              <a:rPr lang="en-US" sz="3200" b="1" dirty="0" smtClean="0"/>
              <a:t>Hierarchical Inheritance</a:t>
            </a:r>
            <a:endParaRPr lang="en-US" sz="3200" b="1" dirty="0"/>
          </a:p>
        </p:txBody>
      </p:sp>
      <p:sp>
        <p:nvSpPr>
          <p:cNvPr id="8195" name="Rectangle 3"/>
          <p:cNvSpPr>
            <a:spLocks noGrp="1" noChangeArrowheads="1"/>
          </p:cNvSpPr>
          <p:nvPr>
            <p:ph type="subTitle" idx="1"/>
          </p:nvPr>
        </p:nvSpPr>
        <p:spPr>
          <a:xfrm>
            <a:off x="533400" y="1357298"/>
            <a:ext cx="7772400" cy="4814902"/>
          </a:xfrm>
        </p:spPr>
        <p:txBody>
          <a:bodyPr/>
          <a:lstStyle/>
          <a:p>
            <a:pPr algn="just">
              <a:buFontTx/>
              <a:buBlip>
                <a:blip r:embed="rId2"/>
              </a:buBlip>
            </a:pPr>
            <a:r>
              <a:rPr lang="en-US" sz="2400" dirty="0" smtClean="0">
                <a:solidFill>
                  <a:schemeClr val="tx1"/>
                </a:solidFill>
              </a:rPr>
              <a:t>  The base class includes all the features that are common to subclasses. Any number of subclasses can be constructed by inheriting the properties of the base class. A subclass can serve as a base class for the lower level classes and so on.</a:t>
            </a:r>
            <a:endParaRPr lang="en-US" sz="2400" dirty="0" smtClean="0">
              <a:solidFill>
                <a:schemeClr val="tx1"/>
              </a:solidFill>
              <a:sym typeface="Wingdings" pitchFamily="2" charset="2"/>
            </a:endParaRPr>
          </a:p>
        </p:txBody>
      </p:sp>
      <p:pic>
        <p:nvPicPr>
          <p:cNvPr id="3074" name="Picture 2"/>
          <p:cNvPicPr>
            <a:picLocks noChangeAspect="1" noChangeArrowheads="1"/>
          </p:cNvPicPr>
          <p:nvPr/>
        </p:nvPicPr>
        <p:blipFill>
          <a:blip r:embed="rId3"/>
          <a:srcRect/>
          <a:stretch>
            <a:fillRect/>
          </a:stretch>
        </p:blipFill>
        <p:spPr bwMode="auto">
          <a:xfrm>
            <a:off x="2214546" y="3214686"/>
            <a:ext cx="5072098" cy="32147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27</a:t>
            </a:fld>
            <a:endParaRPr lang="en-US"/>
          </a:p>
        </p:txBody>
      </p:sp>
      <p:sp>
        <p:nvSpPr>
          <p:cNvPr id="8194" name="Rectangle 2"/>
          <p:cNvSpPr>
            <a:spLocks noGrp="1" noChangeArrowheads="1"/>
          </p:cNvSpPr>
          <p:nvPr>
            <p:ph type="ctrTitle"/>
          </p:nvPr>
        </p:nvSpPr>
        <p:spPr>
          <a:xfrm>
            <a:off x="214282" y="571480"/>
            <a:ext cx="8715404" cy="533400"/>
          </a:xfrm>
        </p:spPr>
        <p:txBody>
          <a:bodyPr>
            <a:noAutofit/>
          </a:bodyPr>
          <a:lstStyle/>
          <a:p>
            <a:r>
              <a:rPr lang="en-US" sz="3200" b="1" dirty="0" smtClean="0"/>
              <a:t>Hybrid Inheritance</a:t>
            </a:r>
            <a:endParaRPr lang="en-US" sz="3200" b="1" dirty="0"/>
          </a:p>
        </p:txBody>
      </p:sp>
      <p:sp>
        <p:nvSpPr>
          <p:cNvPr id="8195" name="Rectangle 3"/>
          <p:cNvSpPr>
            <a:spLocks noGrp="1" noChangeArrowheads="1"/>
          </p:cNvSpPr>
          <p:nvPr>
            <p:ph type="subTitle" idx="1"/>
          </p:nvPr>
        </p:nvSpPr>
        <p:spPr>
          <a:xfrm>
            <a:off x="533400" y="1357298"/>
            <a:ext cx="7772400" cy="4814902"/>
          </a:xfrm>
        </p:spPr>
        <p:txBody>
          <a:bodyPr/>
          <a:lstStyle/>
          <a:p>
            <a:pPr algn="just">
              <a:buFontTx/>
              <a:buBlip>
                <a:blip r:embed="rId2"/>
              </a:buBlip>
            </a:pPr>
            <a:r>
              <a:rPr lang="en-US" sz="2400" dirty="0" smtClean="0">
                <a:solidFill>
                  <a:schemeClr val="tx1"/>
                </a:solidFill>
              </a:rPr>
              <a:t>  There could be situations where we need to apply two or more types of inheritance to design a program.</a:t>
            </a:r>
            <a:endParaRPr lang="en-US" sz="2400" dirty="0" smtClean="0">
              <a:solidFill>
                <a:schemeClr val="tx1"/>
              </a:solidFill>
              <a:sym typeface="Wingdings" pitchFamily="2" charset="2"/>
            </a:endParaRPr>
          </a:p>
        </p:txBody>
      </p:sp>
      <p:pic>
        <p:nvPicPr>
          <p:cNvPr id="4098" name="Picture 2"/>
          <p:cNvPicPr>
            <a:picLocks noChangeAspect="1" noChangeArrowheads="1"/>
          </p:cNvPicPr>
          <p:nvPr/>
        </p:nvPicPr>
        <p:blipFill>
          <a:blip r:embed="rId3"/>
          <a:srcRect/>
          <a:stretch>
            <a:fillRect/>
          </a:stretch>
        </p:blipFill>
        <p:spPr bwMode="auto">
          <a:xfrm>
            <a:off x="2643174" y="2285992"/>
            <a:ext cx="4286280" cy="3000396"/>
          </a:xfrm>
          <a:prstGeom prst="rect">
            <a:avLst/>
          </a:prstGeom>
          <a:noFill/>
          <a:ln w="9525">
            <a:noFill/>
            <a:miter lim="800000"/>
            <a:headEnd/>
            <a:tailEnd/>
          </a:ln>
          <a:effectLst/>
        </p:spPr>
      </p:pic>
      <p:sp>
        <p:nvSpPr>
          <p:cNvPr id="7" name="TextBox 6"/>
          <p:cNvSpPr txBox="1"/>
          <p:nvPr/>
        </p:nvSpPr>
        <p:spPr>
          <a:xfrm>
            <a:off x="2071670" y="5500702"/>
            <a:ext cx="4857784" cy="738664"/>
          </a:xfrm>
          <a:prstGeom prst="rect">
            <a:avLst/>
          </a:prstGeom>
          <a:noFill/>
        </p:spPr>
        <p:txBody>
          <a:bodyPr wrap="square" rtlCol="0">
            <a:spAutoFit/>
          </a:bodyPr>
          <a:lstStyle/>
          <a:p>
            <a:r>
              <a:rPr lang="en-US" sz="2400" b="1" dirty="0" smtClean="0"/>
              <a:t>Multilevel   +   Multiple   Inheritance</a:t>
            </a:r>
          </a:p>
          <a:p>
            <a:endParaRPr lang="en-US"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28</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62500" lnSpcReduction="20000"/>
          </a:bodyPr>
          <a:lstStyle/>
          <a:p>
            <a:pPr algn="l"/>
            <a:r>
              <a:rPr lang="en-US" sz="2800" dirty="0" smtClean="0">
                <a:solidFill>
                  <a:schemeClr val="tx1"/>
                </a:solidFill>
              </a:rPr>
              <a:t>class 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rollNo</a:t>
            </a:r>
            <a:r>
              <a:rPr lang="en-US" sz="2800" dirty="0" smtClean="0">
                <a:solidFill>
                  <a:schemeClr val="tx1"/>
                </a:solidFill>
              </a:rPr>
              <a:t>;</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getRollNo</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a) {</a:t>
            </a:r>
          </a:p>
          <a:p>
            <a:pPr algn="l"/>
            <a:r>
              <a:rPr lang="en-US" sz="2800" dirty="0" smtClean="0">
                <a:solidFill>
                  <a:schemeClr val="tx1"/>
                </a:solidFill>
              </a:rPr>
              <a:t>			</a:t>
            </a:r>
            <a:r>
              <a:rPr lang="en-US" sz="2800" dirty="0" err="1" smtClean="0">
                <a:solidFill>
                  <a:schemeClr val="tx1"/>
                </a:solidFill>
              </a:rPr>
              <a:t>rollNo</a:t>
            </a:r>
            <a:r>
              <a:rPr lang="en-US" sz="2800" dirty="0" smtClean="0">
                <a:solidFill>
                  <a:schemeClr val="tx1"/>
                </a:solidFill>
              </a:rPr>
              <a:t> =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putRollNo</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&lt;&lt;“Roll No “&lt;&lt;</a:t>
            </a:r>
            <a:r>
              <a:rPr lang="en-US" sz="2800" dirty="0" err="1" smtClean="0">
                <a:solidFill>
                  <a:schemeClr val="tx1"/>
                </a:solidFill>
              </a:rPr>
              <a:t>rollNo</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test : </a:t>
            </a:r>
            <a:r>
              <a:rPr lang="en-US" sz="2800" dirty="0" smtClean="0">
                <a:solidFill>
                  <a:srgbClr val="FF0000"/>
                </a:solidFill>
              </a:rPr>
              <a:t>public </a:t>
            </a:r>
            <a:r>
              <a:rPr lang="en-US" sz="2800" dirty="0" smtClean="0">
                <a:solidFill>
                  <a:schemeClr val="tx1"/>
                </a:solidFill>
              </a:rPr>
              <a:t>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sub1;</a:t>
            </a:r>
          </a:p>
          <a:p>
            <a:pPr algn="l"/>
            <a:r>
              <a:rPr lang="en-US" sz="2800" dirty="0" smtClean="0">
                <a:solidFill>
                  <a:schemeClr val="tx1"/>
                </a:solidFill>
              </a:rPr>
              <a:t>		float sub2;</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getMarks</a:t>
            </a:r>
            <a:r>
              <a:rPr lang="en-US" sz="2800" dirty="0" smtClean="0">
                <a:solidFill>
                  <a:schemeClr val="tx1"/>
                </a:solidFill>
              </a:rPr>
              <a:t>(float x, float y) {</a:t>
            </a:r>
          </a:p>
          <a:p>
            <a:pPr algn="l"/>
            <a:r>
              <a:rPr lang="en-US" sz="2800" dirty="0" smtClean="0">
                <a:solidFill>
                  <a:schemeClr val="tx1"/>
                </a:solidFill>
              </a:rPr>
              <a:t>			sub1 = x;</a:t>
            </a:r>
          </a:p>
          <a:p>
            <a:pPr algn="l"/>
            <a:r>
              <a:rPr lang="en-US" sz="2800" dirty="0" smtClean="0">
                <a:solidFill>
                  <a:schemeClr val="tx1"/>
                </a:solidFill>
              </a:rPr>
              <a:t>			sub2 = y;</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putMarks</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“Marks  :“&lt;&lt;</a:t>
            </a:r>
            <a:r>
              <a:rPr lang="en-US" sz="2800" dirty="0" smtClean="0">
                <a:solidFill>
                  <a:srgbClr val="FF0000"/>
                </a:solidFill>
              </a:rPr>
              <a:t>sub1</a:t>
            </a:r>
            <a:r>
              <a:rPr lang="en-US" sz="2800" dirty="0" smtClean="0">
                <a:solidFill>
                  <a:schemeClr val="tx1"/>
                </a:solidFill>
              </a:rPr>
              <a:t>&lt;&lt;“ ”&lt;&lt;sub2&lt;&lt;“\n”;</a:t>
            </a:r>
          </a:p>
          <a:p>
            <a:pPr algn="l"/>
            <a:r>
              <a:rPr lang="en-US" sz="2800" dirty="0" smtClean="0">
                <a:solidFill>
                  <a:schemeClr val="tx1"/>
                </a:solidFill>
              </a:rPr>
              <a:t>		}</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29</a:t>
            </a:fld>
            <a:endParaRPr lang="en-US"/>
          </a:p>
        </p:txBody>
      </p:sp>
      <p:sp>
        <p:nvSpPr>
          <p:cNvPr id="8195" name="Rectangle 3"/>
          <p:cNvSpPr>
            <a:spLocks noGrp="1" noChangeArrowheads="1"/>
          </p:cNvSpPr>
          <p:nvPr>
            <p:ph type="subTitle" idx="1"/>
          </p:nvPr>
        </p:nvSpPr>
        <p:spPr>
          <a:xfrm>
            <a:off x="285720" y="214290"/>
            <a:ext cx="8572560" cy="6286544"/>
          </a:xfrm>
        </p:spPr>
        <p:txBody>
          <a:bodyPr>
            <a:normAutofit fontScale="47500" lnSpcReduction="20000"/>
          </a:bodyPr>
          <a:lstStyle/>
          <a:p>
            <a:pPr algn="l"/>
            <a:r>
              <a:rPr lang="en-US" sz="2800" dirty="0" smtClean="0">
                <a:solidFill>
                  <a:schemeClr val="tx1"/>
                </a:solidFill>
              </a:rPr>
              <a:t>class sports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score;</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getScore</a:t>
            </a:r>
            <a:r>
              <a:rPr lang="en-US" sz="2800" dirty="0" smtClean="0">
                <a:solidFill>
                  <a:schemeClr val="tx1"/>
                </a:solidFill>
              </a:rPr>
              <a:t>(float s) {</a:t>
            </a:r>
          </a:p>
          <a:p>
            <a:pPr algn="l"/>
            <a:r>
              <a:rPr lang="en-US" sz="2800" dirty="0" smtClean="0">
                <a:solidFill>
                  <a:schemeClr val="tx1"/>
                </a:solidFill>
              </a:rPr>
              <a:t>			score = s;</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putScore</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“Sports wt:“&lt;&lt;</a:t>
            </a:r>
            <a:r>
              <a:rPr lang="en-US" sz="2800" dirty="0" smtClean="0">
                <a:solidFill>
                  <a:srgbClr val="FF0000"/>
                </a:solidFill>
              </a:rPr>
              <a:t>score</a:t>
            </a:r>
            <a:r>
              <a:rPr lang="en-US" sz="2800" dirty="0" smtClean="0">
                <a:solidFill>
                  <a:schemeClr val="tx1"/>
                </a:solidFill>
              </a:rPr>
              <a:t>&lt;&lt;“\n”;</a:t>
            </a:r>
          </a:p>
          <a:p>
            <a:pPr algn="l"/>
            <a:r>
              <a:rPr lang="en-US" sz="2800" dirty="0" smtClean="0">
                <a:solidFill>
                  <a:schemeClr val="tx1"/>
                </a:solidFill>
              </a:rPr>
              <a:t>		}</a:t>
            </a:r>
          </a:p>
          <a:p>
            <a:pPr algn="l"/>
            <a:endParaRPr lang="en-US" sz="2800" dirty="0" smtClean="0">
              <a:solidFill>
                <a:schemeClr val="tx1"/>
              </a:solidFill>
            </a:endParaRPr>
          </a:p>
          <a:p>
            <a:pPr algn="l"/>
            <a:r>
              <a:rPr lang="en-US" sz="2800" dirty="0" smtClean="0">
                <a:solidFill>
                  <a:schemeClr val="tx1"/>
                </a:solidFill>
              </a:rPr>
              <a:t>};</a:t>
            </a:r>
          </a:p>
          <a:p>
            <a:pPr algn="l"/>
            <a:r>
              <a:rPr lang="en-US" sz="2800" dirty="0" smtClean="0">
                <a:solidFill>
                  <a:schemeClr val="tx1"/>
                </a:solidFill>
              </a:rPr>
              <a:t>class result : </a:t>
            </a:r>
            <a:r>
              <a:rPr lang="en-US" sz="2800" dirty="0" smtClean="0">
                <a:solidFill>
                  <a:srgbClr val="FF0000"/>
                </a:solidFill>
              </a:rPr>
              <a:t>public </a:t>
            </a:r>
            <a:r>
              <a:rPr lang="en-US" sz="2800" dirty="0" smtClean="0">
                <a:solidFill>
                  <a:schemeClr val="tx1"/>
                </a:solidFill>
              </a:rPr>
              <a:t>test, public sports {</a:t>
            </a:r>
          </a:p>
          <a:p>
            <a:pPr algn="l"/>
            <a:r>
              <a:rPr lang="en-US" sz="2800" dirty="0" smtClean="0">
                <a:solidFill>
                  <a:schemeClr val="tx1"/>
                </a:solidFill>
              </a:rPr>
              <a:t>	float total;</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total = sub1 + sub2 + score;</a:t>
            </a:r>
          </a:p>
          <a:p>
            <a:pPr algn="l"/>
            <a:r>
              <a:rPr lang="en-US" sz="2800" dirty="0" smtClean="0">
                <a:solidFill>
                  <a:schemeClr val="tx1"/>
                </a:solidFill>
              </a:rPr>
              <a:t>			</a:t>
            </a:r>
            <a:r>
              <a:rPr lang="en-US" sz="2800" dirty="0" err="1" smtClean="0">
                <a:solidFill>
                  <a:schemeClr val="tx1"/>
                </a:solidFill>
              </a:rPr>
              <a:t>putRollNo</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putMarks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putScore</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“Total :“&lt;&lt;</a:t>
            </a:r>
            <a:r>
              <a:rPr lang="en-US" sz="2800" dirty="0" smtClean="0">
                <a:solidFill>
                  <a:srgbClr val="FF0000"/>
                </a:solidFill>
              </a:rPr>
              <a:t>total</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result  student1;</a:t>
            </a:r>
          </a:p>
          <a:p>
            <a:pPr algn="l"/>
            <a:r>
              <a:rPr lang="en-US" sz="2800" dirty="0" smtClean="0">
                <a:solidFill>
                  <a:schemeClr val="tx1"/>
                </a:solidFill>
              </a:rPr>
              <a:t>	student1.getRollNo(123);</a:t>
            </a:r>
          </a:p>
          <a:p>
            <a:pPr algn="l"/>
            <a:r>
              <a:rPr lang="en-US" sz="2800" dirty="0" smtClean="0">
                <a:solidFill>
                  <a:schemeClr val="tx1"/>
                </a:solidFill>
              </a:rPr>
              <a:t>	student1.getMarks(75.0, 65.5);</a:t>
            </a:r>
          </a:p>
          <a:p>
            <a:pPr algn="l"/>
            <a:r>
              <a:rPr lang="en-US" sz="2800" dirty="0" smtClean="0">
                <a:solidFill>
                  <a:schemeClr val="tx1"/>
                </a:solidFill>
              </a:rPr>
              <a:t>	student1.getScore(6.0);</a:t>
            </a:r>
          </a:p>
          <a:p>
            <a:pPr algn="l"/>
            <a:r>
              <a:rPr lang="en-US" sz="2800" dirty="0" smtClean="0">
                <a:solidFill>
                  <a:schemeClr val="tx1"/>
                </a:solidFill>
              </a:rPr>
              <a:t>	student1.display();</a:t>
            </a:r>
          </a:p>
          <a:p>
            <a:pPr algn="l"/>
            <a:r>
              <a:rPr lang="en-US" sz="2800" dirty="0" smtClean="0">
                <a:solidFill>
                  <a:schemeClr val="tx1"/>
                </a:solidFill>
              </a:rPr>
              <a:t>	return 0;</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3</a:t>
            </a:fld>
            <a:endParaRPr lang="en-US"/>
          </a:p>
        </p:txBody>
      </p:sp>
      <p:sp>
        <p:nvSpPr>
          <p:cNvPr id="8194" name="Rectangle 2"/>
          <p:cNvSpPr>
            <a:spLocks noGrp="1" noChangeArrowheads="1"/>
          </p:cNvSpPr>
          <p:nvPr>
            <p:ph type="ctrTitle"/>
          </p:nvPr>
        </p:nvSpPr>
        <p:spPr>
          <a:xfrm>
            <a:off x="685800" y="533400"/>
            <a:ext cx="7772400" cy="533400"/>
          </a:xfrm>
        </p:spPr>
        <p:txBody>
          <a:bodyPr>
            <a:noAutofit/>
          </a:bodyPr>
          <a:lstStyle/>
          <a:p>
            <a:r>
              <a:rPr lang="en-US" sz="3600" dirty="0" smtClean="0"/>
              <a:t>Types of Inheritance</a:t>
            </a:r>
            <a:endParaRPr lang="en-US" sz="3600" dirty="0"/>
          </a:p>
        </p:txBody>
      </p:sp>
      <p:sp>
        <p:nvSpPr>
          <p:cNvPr id="8195" name="Rectangle 3"/>
          <p:cNvSpPr>
            <a:spLocks noGrp="1" noChangeArrowheads="1"/>
          </p:cNvSpPr>
          <p:nvPr>
            <p:ph type="subTitle" idx="1"/>
          </p:nvPr>
        </p:nvSpPr>
        <p:spPr>
          <a:xfrm>
            <a:off x="533400" y="1357298"/>
            <a:ext cx="7772400" cy="4814902"/>
          </a:xfrm>
        </p:spPr>
        <p:txBody>
          <a:bodyPr/>
          <a:lstStyle/>
          <a:p>
            <a:pPr algn="l">
              <a:buFontTx/>
              <a:buBlip>
                <a:blip r:embed="rId2"/>
              </a:buBlip>
            </a:pPr>
            <a:r>
              <a:rPr lang="en-US" sz="2400" dirty="0" smtClean="0">
                <a:solidFill>
                  <a:schemeClr val="tx1"/>
                </a:solidFill>
              </a:rPr>
              <a:t>  Single Inheritance</a:t>
            </a:r>
          </a:p>
          <a:p>
            <a:pPr algn="l">
              <a:buFontTx/>
              <a:buBlip>
                <a:blip r:embed="rId2"/>
              </a:buBlip>
            </a:pPr>
            <a:endParaRPr lang="en-US" sz="2400" dirty="0" smtClean="0">
              <a:solidFill>
                <a:schemeClr val="tx1"/>
              </a:solidFill>
              <a:sym typeface="Wingdings" pitchFamily="2" charset="2"/>
            </a:endParaRPr>
          </a:p>
          <a:p>
            <a:pPr algn="l">
              <a:buFontTx/>
              <a:buBlip>
                <a:blip r:embed="rId2"/>
              </a:buBlip>
            </a:pPr>
            <a:r>
              <a:rPr lang="en-US" sz="2400" dirty="0" smtClean="0">
                <a:solidFill>
                  <a:schemeClr val="tx1"/>
                </a:solidFill>
                <a:sym typeface="Wingdings" pitchFamily="2" charset="2"/>
              </a:rPr>
              <a:t> Multilevel Inheritance</a:t>
            </a:r>
          </a:p>
          <a:p>
            <a:pPr algn="l">
              <a:buFontTx/>
              <a:buBlip>
                <a:blip r:embed="rId2"/>
              </a:buBlip>
            </a:pPr>
            <a:endParaRPr lang="en-US" sz="2400" dirty="0" smtClean="0">
              <a:solidFill>
                <a:schemeClr val="tx1"/>
              </a:solidFill>
              <a:sym typeface="Wingdings" pitchFamily="2" charset="2"/>
            </a:endParaRPr>
          </a:p>
          <a:p>
            <a:pPr algn="l">
              <a:buFontTx/>
              <a:buBlip>
                <a:blip r:embed="rId2"/>
              </a:buBlip>
            </a:pPr>
            <a:r>
              <a:rPr lang="en-US" sz="2400" dirty="0" smtClean="0">
                <a:solidFill>
                  <a:schemeClr val="tx1"/>
                </a:solidFill>
                <a:sym typeface="Wingdings" pitchFamily="2" charset="2"/>
              </a:rPr>
              <a:t> Multiple Inheritance</a:t>
            </a:r>
          </a:p>
          <a:p>
            <a:pPr algn="l">
              <a:buFontTx/>
              <a:buBlip>
                <a:blip r:embed="rId2"/>
              </a:buBlip>
            </a:pPr>
            <a:endParaRPr lang="en-US" sz="2400" dirty="0" smtClean="0">
              <a:solidFill>
                <a:schemeClr val="tx1"/>
              </a:solidFill>
              <a:sym typeface="Wingdings" pitchFamily="2" charset="2"/>
            </a:endParaRPr>
          </a:p>
          <a:p>
            <a:pPr algn="l">
              <a:buFontTx/>
              <a:buBlip>
                <a:blip r:embed="rId2"/>
              </a:buBlip>
            </a:pPr>
            <a:r>
              <a:rPr lang="en-US" sz="2400" dirty="0" smtClean="0">
                <a:solidFill>
                  <a:schemeClr val="tx1"/>
                </a:solidFill>
                <a:sym typeface="Wingdings" pitchFamily="2" charset="2"/>
              </a:rPr>
              <a:t> Hierarchical Inheritance</a:t>
            </a:r>
          </a:p>
          <a:p>
            <a:pPr algn="l">
              <a:buFontTx/>
              <a:buBlip>
                <a:blip r:embed="rId2"/>
              </a:buBlip>
            </a:pPr>
            <a:endParaRPr lang="en-US" sz="2400" dirty="0" smtClean="0">
              <a:solidFill>
                <a:schemeClr val="tx1"/>
              </a:solidFill>
              <a:sym typeface="Wingdings" pitchFamily="2" charset="2"/>
            </a:endParaRPr>
          </a:p>
          <a:p>
            <a:pPr algn="l">
              <a:buFontTx/>
              <a:buBlip>
                <a:blip r:embed="rId2"/>
              </a:buBlip>
            </a:pPr>
            <a:r>
              <a:rPr lang="en-US" sz="2400" dirty="0" smtClean="0">
                <a:solidFill>
                  <a:schemeClr val="tx1"/>
                </a:solidFill>
                <a:sym typeface="Wingdings" pitchFamily="2" charset="2"/>
              </a:rPr>
              <a:t> Hybrid Inheritance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30</a:t>
            </a:fld>
            <a:endParaRPr lang="en-US"/>
          </a:p>
        </p:txBody>
      </p:sp>
      <p:sp>
        <p:nvSpPr>
          <p:cNvPr id="8195" name="Rectangle 3"/>
          <p:cNvSpPr>
            <a:spLocks noGrp="1" noChangeArrowheads="1"/>
          </p:cNvSpPr>
          <p:nvPr>
            <p:ph type="subTitle" idx="1"/>
          </p:nvPr>
        </p:nvSpPr>
        <p:spPr>
          <a:xfrm>
            <a:off x="285720" y="214290"/>
            <a:ext cx="8572560" cy="6286544"/>
          </a:xfrm>
        </p:spPr>
        <p:txBody>
          <a:bodyPr>
            <a:normAutofit fontScale="47500" lnSpcReduction="20000"/>
          </a:bodyPr>
          <a:lstStyle/>
          <a:p>
            <a:pPr algn="l"/>
            <a:r>
              <a:rPr lang="en-US" sz="2800" dirty="0" smtClean="0">
                <a:solidFill>
                  <a:schemeClr val="tx1"/>
                </a:solidFill>
              </a:rPr>
              <a:t>class sports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score;</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getScore</a:t>
            </a:r>
            <a:r>
              <a:rPr lang="en-US" sz="2800" dirty="0" smtClean="0">
                <a:solidFill>
                  <a:schemeClr val="tx1"/>
                </a:solidFill>
              </a:rPr>
              <a:t>(float s) {</a:t>
            </a:r>
          </a:p>
          <a:p>
            <a:pPr algn="l"/>
            <a:r>
              <a:rPr lang="en-US" sz="2800" dirty="0" smtClean="0">
                <a:solidFill>
                  <a:schemeClr val="tx1"/>
                </a:solidFill>
              </a:rPr>
              <a:t>			score = s;</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putScore</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“Sports wt:“&lt;&lt;</a:t>
            </a:r>
            <a:r>
              <a:rPr lang="en-US" sz="2800" dirty="0" smtClean="0">
                <a:solidFill>
                  <a:srgbClr val="FF0000"/>
                </a:solidFill>
              </a:rPr>
              <a:t>score</a:t>
            </a:r>
            <a:r>
              <a:rPr lang="en-US" sz="2800" dirty="0" smtClean="0">
                <a:solidFill>
                  <a:schemeClr val="tx1"/>
                </a:solidFill>
              </a:rPr>
              <a:t>&lt;&lt;“\n”;</a:t>
            </a:r>
          </a:p>
          <a:p>
            <a:pPr algn="l"/>
            <a:r>
              <a:rPr lang="en-US" sz="2800" dirty="0" smtClean="0">
                <a:solidFill>
                  <a:schemeClr val="tx1"/>
                </a:solidFill>
              </a:rPr>
              <a:t>		}</a:t>
            </a:r>
          </a:p>
          <a:p>
            <a:pPr algn="l"/>
            <a:endParaRPr lang="en-US" sz="2800" dirty="0" smtClean="0">
              <a:solidFill>
                <a:schemeClr val="tx1"/>
              </a:solidFill>
            </a:endParaRPr>
          </a:p>
          <a:p>
            <a:pPr algn="l"/>
            <a:r>
              <a:rPr lang="en-US" sz="2800" dirty="0" smtClean="0">
                <a:solidFill>
                  <a:schemeClr val="tx1"/>
                </a:solidFill>
              </a:rPr>
              <a:t>};</a:t>
            </a:r>
          </a:p>
          <a:p>
            <a:pPr algn="l"/>
            <a:r>
              <a:rPr lang="en-US" sz="2800" dirty="0" smtClean="0">
                <a:solidFill>
                  <a:schemeClr val="tx1"/>
                </a:solidFill>
              </a:rPr>
              <a:t>class result : </a:t>
            </a:r>
            <a:r>
              <a:rPr lang="en-US" sz="2800" dirty="0" smtClean="0">
                <a:solidFill>
                  <a:srgbClr val="FF0000"/>
                </a:solidFill>
              </a:rPr>
              <a:t>public </a:t>
            </a:r>
            <a:r>
              <a:rPr lang="en-US" sz="2800" dirty="0" smtClean="0">
                <a:solidFill>
                  <a:schemeClr val="tx1"/>
                </a:solidFill>
              </a:rPr>
              <a:t>test, public sports {</a:t>
            </a:r>
          </a:p>
          <a:p>
            <a:pPr algn="l"/>
            <a:r>
              <a:rPr lang="en-US" sz="2800" dirty="0" smtClean="0">
                <a:solidFill>
                  <a:schemeClr val="tx1"/>
                </a:solidFill>
              </a:rPr>
              <a:t>	float total;</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total = sub1 + sub2 + score;</a:t>
            </a:r>
          </a:p>
          <a:p>
            <a:pPr algn="l"/>
            <a:r>
              <a:rPr lang="en-US" sz="2800" dirty="0" smtClean="0">
                <a:solidFill>
                  <a:schemeClr val="tx1"/>
                </a:solidFill>
              </a:rPr>
              <a:t>			</a:t>
            </a:r>
            <a:r>
              <a:rPr lang="en-US" sz="2800" dirty="0" err="1" smtClean="0">
                <a:solidFill>
                  <a:schemeClr val="tx1"/>
                </a:solidFill>
              </a:rPr>
              <a:t>putRollNo</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putMarks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putScore</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“Total :“&lt;&lt;</a:t>
            </a:r>
            <a:r>
              <a:rPr lang="en-US" sz="2800" dirty="0" smtClean="0">
                <a:solidFill>
                  <a:srgbClr val="FF0000"/>
                </a:solidFill>
              </a:rPr>
              <a:t>total</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result  student1;</a:t>
            </a:r>
          </a:p>
          <a:p>
            <a:pPr algn="l"/>
            <a:r>
              <a:rPr lang="en-US" sz="2800" dirty="0" smtClean="0">
                <a:solidFill>
                  <a:schemeClr val="tx1"/>
                </a:solidFill>
              </a:rPr>
              <a:t>	student1.getRollNo(123);</a:t>
            </a:r>
          </a:p>
          <a:p>
            <a:pPr algn="l"/>
            <a:r>
              <a:rPr lang="en-US" sz="2800" dirty="0" smtClean="0">
                <a:solidFill>
                  <a:schemeClr val="tx1"/>
                </a:solidFill>
              </a:rPr>
              <a:t>	student1.getMarks(75.0, 65.5);</a:t>
            </a:r>
          </a:p>
          <a:p>
            <a:pPr algn="l"/>
            <a:r>
              <a:rPr lang="en-US" sz="2800" dirty="0" smtClean="0">
                <a:solidFill>
                  <a:schemeClr val="tx1"/>
                </a:solidFill>
              </a:rPr>
              <a:t>	student1.getScore(6.0);</a:t>
            </a:r>
          </a:p>
          <a:p>
            <a:pPr algn="l"/>
            <a:r>
              <a:rPr lang="en-US" sz="2800" dirty="0" smtClean="0">
                <a:solidFill>
                  <a:schemeClr val="tx1"/>
                </a:solidFill>
              </a:rPr>
              <a:t>	student1.display();</a:t>
            </a:r>
          </a:p>
          <a:p>
            <a:pPr algn="l"/>
            <a:r>
              <a:rPr lang="en-US" sz="2800" dirty="0" smtClean="0">
                <a:solidFill>
                  <a:schemeClr val="tx1"/>
                </a:solidFill>
              </a:rPr>
              <a:t>	return 0;</a:t>
            </a:r>
          </a:p>
          <a:p>
            <a:pPr algn="l"/>
            <a:r>
              <a:rPr lang="en-US" sz="2800" dirty="0" smtClean="0">
                <a:solidFill>
                  <a:schemeClr val="tx1"/>
                </a:solidFill>
              </a:rPr>
              <a:t>}</a:t>
            </a:r>
          </a:p>
        </p:txBody>
      </p:sp>
      <p:sp>
        <p:nvSpPr>
          <p:cNvPr id="4" name="TextBox 3"/>
          <p:cNvSpPr txBox="1"/>
          <p:nvPr/>
        </p:nvSpPr>
        <p:spPr>
          <a:xfrm>
            <a:off x="5715008" y="3786190"/>
            <a:ext cx="2571768" cy="2031325"/>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Roll No 123</a:t>
            </a:r>
          </a:p>
          <a:p>
            <a:r>
              <a:rPr lang="en-US" dirty="0" smtClean="0">
                <a:solidFill>
                  <a:srgbClr val="FF0000"/>
                </a:solidFill>
              </a:rPr>
              <a:t>Marks : 75.0 65.5</a:t>
            </a:r>
          </a:p>
          <a:p>
            <a:r>
              <a:rPr lang="en-US" dirty="0" smtClean="0">
                <a:solidFill>
                  <a:srgbClr val="FF0000"/>
                </a:solidFill>
              </a:rPr>
              <a:t>Sports wt: 6.0</a:t>
            </a:r>
          </a:p>
          <a:p>
            <a:r>
              <a:rPr lang="en-US" dirty="0" smtClean="0">
                <a:solidFill>
                  <a:srgbClr val="FF0000"/>
                </a:solidFill>
              </a:rPr>
              <a:t>Total : 146.5</a:t>
            </a:r>
          </a:p>
          <a:p>
            <a:endParaRPr lang="en-US" dirty="0" smtClean="0">
              <a:solidFill>
                <a:srgbClr val="FF0000"/>
              </a:solidFill>
            </a:endParaRPr>
          </a:p>
          <a:p>
            <a:endParaRPr lang="en-US" dirty="0" smtClean="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a:bodyPr>
          <a:lstStyle/>
          <a:p>
            <a:r>
              <a:rPr lang="en-US" sz="3200" dirty="0" smtClean="0"/>
              <a:t>Virtual Base Classes</a:t>
            </a:r>
            <a:endParaRPr lang="en-US" sz="3200" dirty="0"/>
          </a:p>
        </p:txBody>
      </p:sp>
      <p:sp>
        <p:nvSpPr>
          <p:cNvPr id="3" name="Content Placeholder 2"/>
          <p:cNvSpPr>
            <a:spLocks noGrp="1"/>
          </p:cNvSpPr>
          <p:nvPr>
            <p:ph idx="1"/>
          </p:nvPr>
        </p:nvSpPr>
        <p:spPr>
          <a:xfrm>
            <a:off x="457200" y="1142984"/>
            <a:ext cx="8229600" cy="5429288"/>
          </a:xfrm>
        </p:spPr>
        <p:txBody>
          <a:bodyPr>
            <a:normAutofit/>
          </a:bodyPr>
          <a:lstStyle/>
          <a:p>
            <a:r>
              <a:rPr lang="en-US" sz="2400" dirty="0" smtClean="0"/>
              <a:t>Consider a situation where all the three kinds of inheritance, namely, multilevel, multiple and hierarchical inheritance are involved.</a:t>
            </a:r>
          </a:p>
          <a:p>
            <a:r>
              <a:rPr lang="en-US" sz="2400" dirty="0" smtClean="0"/>
              <a:t>The child has two direct base classes parent 1 and parent 2 which themselves have a common base class grandparent. The child inherits the traits of grandparents via two separate paths. It can also inherit directly as shown by the broken line. Grandparent referred as indirect base class.</a:t>
            </a:r>
          </a:p>
          <a:p>
            <a:endParaRPr lang="en-US" sz="2400" dirty="0"/>
          </a:p>
        </p:txBody>
      </p:sp>
      <p:pic>
        <p:nvPicPr>
          <p:cNvPr id="1026" name="Picture 2"/>
          <p:cNvPicPr>
            <a:picLocks noChangeAspect="1" noChangeArrowheads="1"/>
          </p:cNvPicPr>
          <p:nvPr/>
        </p:nvPicPr>
        <p:blipFill>
          <a:blip r:embed="rId2"/>
          <a:srcRect/>
          <a:stretch>
            <a:fillRect/>
          </a:stretch>
        </p:blipFill>
        <p:spPr bwMode="auto">
          <a:xfrm>
            <a:off x="2000232" y="4500570"/>
            <a:ext cx="4755570" cy="18187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algn="just"/>
            <a:r>
              <a:rPr lang="en-US" sz="2400" dirty="0" smtClean="0"/>
              <a:t>All the public and protected members of grand parent are inherited into child twice first via parent1 and again via parent2. This means child would have duplicate sets of members inherited from grandparents. This introduces ambiguity and should be avoided.</a:t>
            </a:r>
          </a:p>
          <a:p>
            <a:r>
              <a:rPr lang="en-US" sz="2400" dirty="0" smtClean="0"/>
              <a:t>This duplication can be removed by making the common base class (ancestor class) as virtual base class while declaring the direct base classes as shown below.</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2571736" y="3191923"/>
            <a:ext cx="3795722" cy="36660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endParaRPr lang="en-US" sz="2400" dirty="0" smtClean="0"/>
          </a:p>
          <a:p>
            <a:r>
              <a:rPr lang="en-US" sz="2400" dirty="0" smtClean="0"/>
              <a:t>When a class is made a virtual base class, C++ takes care that only one copy of that class is inherited.</a:t>
            </a:r>
          </a:p>
          <a:p>
            <a:r>
              <a:rPr lang="en-US" sz="2400" dirty="0" smtClean="0"/>
              <a:t>Consider again the student results processing system. Assume that the class sports derives the </a:t>
            </a:r>
            <a:r>
              <a:rPr lang="en-US" sz="2400" dirty="0" err="1" smtClean="0"/>
              <a:t>rollno</a:t>
            </a:r>
            <a:r>
              <a:rPr lang="en-US" sz="2400" dirty="0" smtClean="0"/>
              <a:t> from the class student. Then the inheritance relationship will be as shown in figure.</a:t>
            </a:r>
            <a:endParaRPr lang="en-US" sz="2400" dirty="0"/>
          </a:p>
        </p:txBody>
      </p:sp>
      <p:pic>
        <p:nvPicPr>
          <p:cNvPr id="3075" name="Picture 3"/>
          <p:cNvPicPr>
            <a:picLocks noChangeAspect="1" noChangeArrowheads="1"/>
          </p:cNvPicPr>
          <p:nvPr/>
        </p:nvPicPr>
        <p:blipFill>
          <a:blip r:embed="rId2"/>
          <a:srcRect/>
          <a:stretch>
            <a:fillRect/>
          </a:stretch>
        </p:blipFill>
        <p:spPr bwMode="auto">
          <a:xfrm>
            <a:off x="1357290" y="3143248"/>
            <a:ext cx="5992227" cy="29860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34</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62500" lnSpcReduction="20000"/>
          </a:bodyPr>
          <a:lstStyle/>
          <a:p>
            <a:pPr algn="l"/>
            <a:r>
              <a:rPr lang="en-US" sz="2800" dirty="0" smtClean="0">
                <a:solidFill>
                  <a:schemeClr val="tx1"/>
                </a:solidFill>
              </a:rPr>
              <a:t>class 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rollNo</a:t>
            </a:r>
            <a:r>
              <a:rPr lang="en-US" sz="2800" dirty="0" smtClean="0">
                <a:solidFill>
                  <a:schemeClr val="tx1"/>
                </a:solidFill>
              </a:rPr>
              <a:t>;</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getRollNo</a:t>
            </a:r>
            <a:r>
              <a:rPr lang="en-US" sz="2800" dirty="0" smtClean="0">
                <a:solidFill>
                  <a:schemeClr val="tx1"/>
                </a:solidFill>
              </a:rPr>
              <a:t>(</a:t>
            </a:r>
            <a:r>
              <a:rPr lang="en-US" sz="2800" dirty="0" err="1" smtClean="0">
                <a:solidFill>
                  <a:schemeClr val="tx1"/>
                </a:solidFill>
              </a:rPr>
              <a:t>int</a:t>
            </a:r>
            <a:r>
              <a:rPr lang="en-US" sz="2800" dirty="0" smtClean="0">
                <a:solidFill>
                  <a:schemeClr val="tx1"/>
                </a:solidFill>
              </a:rPr>
              <a:t> a) {</a:t>
            </a:r>
          </a:p>
          <a:p>
            <a:pPr algn="l"/>
            <a:r>
              <a:rPr lang="en-US" sz="2800" dirty="0" smtClean="0">
                <a:solidFill>
                  <a:schemeClr val="tx1"/>
                </a:solidFill>
              </a:rPr>
              <a:t>			</a:t>
            </a:r>
            <a:r>
              <a:rPr lang="en-US" sz="2800" dirty="0" err="1" smtClean="0">
                <a:solidFill>
                  <a:schemeClr val="tx1"/>
                </a:solidFill>
              </a:rPr>
              <a:t>rollNo</a:t>
            </a:r>
            <a:r>
              <a:rPr lang="en-US" sz="2800" dirty="0" smtClean="0">
                <a:solidFill>
                  <a:schemeClr val="tx1"/>
                </a:solidFill>
              </a:rPr>
              <a:t> =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putRollNo</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&lt;&lt;“Roll No “&lt;&lt;</a:t>
            </a:r>
            <a:r>
              <a:rPr lang="en-US" sz="2800" dirty="0" err="1" smtClean="0">
                <a:solidFill>
                  <a:schemeClr val="tx1"/>
                </a:solidFill>
              </a:rPr>
              <a:t>rollNo</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test :</a:t>
            </a:r>
            <a:r>
              <a:rPr lang="en-US" sz="2800" dirty="0" smtClean="0">
                <a:solidFill>
                  <a:srgbClr val="FF0000"/>
                </a:solidFill>
              </a:rPr>
              <a:t> virtual public </a:t>
            </a:r>
            <a:r>
              <a:rPr lang="en-US" sz="2800" dirty="0" smtClean="0">
                <a:solidFill>
                  <a:schemeClr val="tx1"/>
                </a:solidFill>
              </a:rPr>
              <a:t>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sub1;</a:t>
            </a:r>
          </a:p>
          <a:p>
            <a:pPr algn="l"/>
            <a:r>
              <a:rPr lang="en-US" sz="2800" dirty="0" smtClean="0">
                <a:solidFill>
                  <a:schemeClr val="tx1"/>
                </a:solidFill>
              </a:rPr>
              <a:t>		float sub2;</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getMarks</a:t>
            </a:r>
            <a:r>
              <a:rPr lang="en-US" sz="2800" dirty="0" smtClean="0">
                <a:solidFill>
                  <a:schemeClr val="tx1"/>
                </a:solidFill>
              </a:rPr>
              <a:t>(float x, float y) {</a:t>
            </a:r>
          </a:p>
          <a:p>
            <a:pPr algn="l"/>
            <a:r>
              <a:rPr lang="en-US" sz="2800" dirty="0" smtClean="0">
                <a:solidFill>
                  <a:schemeClr val="tx1"/>
                </a:solidFill>
              </a:rPr>
              <a:t>			sub1 = x;</a:t>
            </a:r>
          </a:p>
          <a:p>
            <a:pPr algn="l"/>
            <a:r>
              <a:rPr lang="en-US" sz="2800" dirty="0" smtClean="0">
                <a:solidFill>
                  <a:schemeClr val="tx1"/>
                </a:solidFill>
              </a:rPr>
              <a:t>			sub2 = y;</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putMarks</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“Marks  :“&lt;&lt;</a:t>
            </a:r>
            <a:r>
              <a:rPr lang="en-US" sz="2800" dirty="0" smtClean="0">
                <a:solidFill>
                  <a:srgbClr val="FF0000"/>
                </a:solidFill>
              </a:rPr>
              <a:t>sub1</a:t>
            </a:r>
            <a:r>
              <a:rPr lang="en-US" sz="2800" dirty="0" smtClean="0">
                <a:solidFill>
                  <a:schemeClr val="tx1"/>
                </a:solidFill>
              </a:rPr>
              <a:t>&lt;&lt;“ ”&lt;&lt;sub2&lt;&lt;“\n”;</a:t>
            </a:r>
          </a:p>
          <a:p>
            <a:pPr algn="l"/>
            <a:r>
              <a:rPr lang="en-US" sz="2800" dirty="0" smtClean="0">
                <a:solidFill>
                  <a:schemeClr val="tx1"/>
                </a:solidFill>
              </a:rPr>
              <a:t>		}</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35</a:t>
            </a:fld>
            <a:endParaRPr lang="en-US"/>
          </a:p>
        </p:txBody>
      </p:sp>
      <p:sp>
        <p:nvSpPr>
          <p:cNvPr id="8195" name="Rectangle 3"/>
          <p:cNvSpPr>
            <a:spLocks noGrp="1" noChangeArrowheads="1"/>
          </p:cNvSpPr>
          <p:nvPr>
            <p:ph type="subTitle" idx="1"/>
          </p:nvPr>
        </p:nvSpPr>
        <p:spPr>
          <a:xfrm>
            <a:off x="285720" y="214290"/>
            <a:ext cx="8572560" cy="6286544"/>
          </a:xfrm>
        </p:spPr>
        <p:txBody>
          <a:bodyPr>
            <a:normAutofit fontScale="47500" lnSpcReduction="20000"/>
          </a:bodyPr>
          <a:lstStyle/>
          <a:p>
            <a:pPr algn="l"/>
            <a:r>
              <a:rPr lang="en-US" sz="2800" dirty="0" smtClean="0">
                <a:solidFill>
                  <a:schemeClr val="tx1"/>
                </a:solidFill>
              </a:rPr>
              <a:t>class sports: </a:t>
            </a:r>
            <a:r>
              <a:rPr lang="en-US" sz="2800" dirty="0" smtClean="0">
                <a:solidFill>
                  <a:srgbClr val="FF0000"/>
                </a:solidFill>
              </a:rPr>
              <a:t>public virtual </a:t>
            </a:r>
            <a:r>
              <a:rPr lang="en-US" sz="2800" dirty="0" smtClean="0">
                <a:solidFill>
                  <a:schemeClr val="tx1"/>
                </a:solidFill>
              </a:rPr>
              <a:t>student {</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score;</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getScore</a:t>
            </a:r>
            <a:r>
              <a:rPr lang="en-US" sz="2800" dirty="0" smtClean="0">
                <a:solidFill>
                  <a:schemeClr val="tx1"/>
                </a:solidFill>
              </a:rPr>
              <a:t>(float s) {</a:t>
            </a:r>
          </a:p>
          <a:p>
            <a:pPr algn="l"/>
            <a:r>
              <a:rPr lang="en-US" sz="2800" dirty="0" smtClean="0">
                <a:solidFill>
                  <a:schemeClr val="tx1"/>
                </a:solidFill>
              </a:rPr>
              <a:t>			score = s;</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putScore</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“Sports wt:“&lt;&lt;</a:t>
            </a:r>
            <a:r>
              <a:rPr lang="en-US" sz="2800" dirty="0" smtClean="0">
                <a:solidFill>
                  <a:srgbClr val="FF0000"/>
                </a:solidFill>
              </a:rPr>
              <a:t>score</a:t>
            </a:r>
            <a:r>
              <a:rPr lang="en-US" sz="2800" dirty="0" smtClean="0">
                <a:solidFill>
                  <a:schemeClr val="tx1"/>
                </a:solidFill>
              </a:rPr>
              <a:t>&lt;&lt;“\n”;</a:t>
            </a:r>
          </a:p>
          <a:p>
            <a:pPr algn="l"/>
            <a:r>
              <a:rPr lang="en-US" sz="2800" dirty="0" smtClean="0">
                <a:solidFill>
                  <a:schemeClr val="tx1"/>
                </a:solidFill>
              </a:rPr>
              <a:t>		}</a:t>
            </a:r>
          </a:p>
          <a:p>
            <a:pPr algn="l"/>
            <a:endParaRPr lang="en-US" sz="2800" dirty="0" smtClean="0">
              <a:solidFill>
                <a:schemeClr val="tx1"/>
              </a:solidFill>
            </a:endParaRPr>
          </a:p>
          <a:p>
            <a:pPr algn="l"/>
            <a:r>
              <a:rPr lang="en-US" sz="2800" dirty="0" smtClean="0">
                <a:solidFill>
                  <a:schemeClr val="tx1"/>
                </a:solidFill>
              </a:rPr>
              <a:t>};</a:t>
            </a:r>
          </a:p>
          <a:p>
            <a:pPr algn="l"/>
            <a:r>
              <a:rPr lang="en-US" sz="2800" dirty="0" smtClean="0">
                <a:solidFill>
                  <a:schemeClr val="tx1"/>
                </a:solidFill>
              </a:rPr>
              <a:t>class result : </a:t>
            </a:r>
            <a:r>
              <a:rPr lang="en-US" sz="2800" dirty="0" smtClean="0">
                <a:solidFill>
                  <a:srgbClr val="FF0000"/>
                </a:solidFill>
              </a:rPr>
              <a:t>public </a:t>
            </a:r>
            <a:r>
              <a:rPr lang="en-US" sz="2800" dirty="0" smtClean="0">
                <a:solidFill>
                  <a:schemeClr val="tx1"/>
                </a:solidFill>
              </a:rPr>
              <a:t>test, </a:t>
            </a:r>
            <a:r>
              <a:rPr lang="en-US" sz="2800" dirty="0" smtClean="0">
                <a:solidFill>
                  <a:srgbClr val="FF0000"/>
                </a:solidFill>
              </a:rPr>
              <a:t>public</a:t>
            </a:r>
            <a:r>
              <a:rPr lang="en-US" sz="2800" dirty="0" smtClean="0">
                <a:solidFill>
                  <a:schemeClr val="tx1"/>
                </a:solidFill>
              </a:rPr>
              <a:t> sports {</a:t>
            </a:r>
          </a:p>
          <a:p>
            <a:pPr algn="l"/>
            <a:r>
              <a:rPr lang="en-US" sz="2800" dirty="0" smtClean="0">
                <a:solidFill>
                  <a:schemeClr val="tx1"/>
                </a:solidFill>
              </a:rPr>
              <a:t>	float total;</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total = sub1 + sub2 + score;</a:t>
            </a:r>
          </a:p>
          <a:p>
            <a:pPr algn="l"/>
            <a:r>
              <a:rPr lang="en-US" sz="2800" dirty="0" smtClean="0">
                <a:solidFill>
                  <a:schemeClr val="tx1"/>
                </a:solidFill>
              </a:rPr>
              <a:t>			</a:t>
            </a:r>
            <a:r>
              <a:rPr lang="en-US" sz="2800" dirty="0" err="1" smtClean="0">
                <a:solidFill>
                  <a:schemeClr val="tx1"/>
                </a:solidFill>
              </a:rPr>
              <a:t>putRollNo</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putMarks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putScore</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“Total :“&lt;&lt;</a:t>
            </a:r>
            <a:r>
              <a:rPr lang="en-US" sz="2800" dirty="0" smtClean="0">
                <a:solidFill>
                  <a:srgbClr val="FF0000"/>
                </a:solidFill>
              </a:rPr>
              <a:t>total</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result  student1;</a:t>
            </a:r>
          </a:p>
          <a:p>
            <a:pPr algn="l"/>
            <a:r>
              <a:rPr lang="en-US" sz="2800" dirty="0" smtClean="0">
                <a:solidFill>
                  <a:schemeClr val="tx1"/>
                </a:solidFill>
              </a:rPr>
              <a:t>	student1.getRollNo(123);</a:t>
            </a:r>
          </a:p>
          <a:p>
            <a:pPr algn="l"/>
            <a:r>
              <a:rPr lang="en-US" sz="2800" dirty="0" smtClean="0">
                <a:solidFill>
                  <a:schemeClr val="tx1"/>
                </a:solidFill>
              </a:rPr>
              <a:t>	student1.getMarks(75.0, 65.5);</a:t>
            </a:r>
          </a:p>
          <a:p>
            <a:pPr algn="l"/>
            <a:r>
              <a:rPr lang="en-US" sz="2800" dirty="0" smtClean="0">
                <a:solidFill>
                  <a:schemeClr val="tx1"/>
                </a:solidFill>
              </a:rPr>
              <a:t>	student1.getScore(6.0);</a:t>
            </a:r>
          </a:p>
          <a:p>
            <a:pPr algn="l"/>
            <a:r>
              <a:rPr lang="en-US" sz="2800" dirty="0" smtClean="0">
                <a:solidFill>
                  <a:schemeClr val="tx1"/>
                </a:solidFill>
              </a:rPr>
              <a:t>	student1.display();</a:t>
            </a:r>
          </a:p>
          <a:p>
            <a:pPr algn="l"/>
            <a:r>
              <a:rPr lang="en-US" sz="2800" dirty="0" smtClean="0">
                <a:solidFill>
                  <a:schemeClr val="tx1"/>
                </a:solidFill>
              </a:rPr>
              <a:t>	return 0;</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36</a:t>
            </a:fld>
            <a:endParaRPr lang="en-US"/>
          </a:p>
        </p:txBody>
      </p:sp>
      <p:sp>
        <p:nvSpPr>
          <p:cNvPr id="8195" name="Rectangle 3"/>
          <p:cNvSpPr>
            <a:spLocks noGrp="1" noChangeArrowheads="1"/>
          </p:cNvSpPr>
          <p:nvPr>
            <p:ph type="subTitle" idx="1"/>
          </p:nvPr>
        </p:nvSpPr>
        <p:spPr>
          <a:xfrm>
            <a:off x="285720" y="214290"/>
            <a:ext cx="8572560" cy="6286544"/>
          </a:xfrm>
        </p:spPr>
        <p:txBody>
          <a:bodyPr>
            <a:normAutofit fontScale="47500" lnSpcReduction="20000"/>
          </a:bodyPr>
          <a:lstStyle/>
          <a:p>
            <a:pPr algn="l"/>
            <a:r>
              <a:rPr lang="en-US" sz="2800" dirty="0" smtClean="0">
                <a:solidFill>
                  <a:schemeClr val="tx1"/>
                </a:solidFill>
              </a:rPr>
              <a:t>class sports: </a:t>
            </a:r>
            <a:r>
              <a:rPr lang="en-US" sz="2800" dirty="0" smtClean="0">
                <a:solidFill>
                  <a:srgbClr val="FF0000"/>
                </a:solidFill>
              </a:rPr>
              <a:t>public virtual </a:t>
            </a:r>
            <a:r>
              <a:rPr lang="en-US" sz="2800" dirty="0" smtClean="0">
                <a:solidFill>
                  <a:schemeClr val="tx1"/>
                </a:solidFill>
              </a:rPr>
              <a:t>student{</a:t>
            </a:r>
          </a:p>
          <a:p>
            <a:pPr algn="l"/>
            <a:r>
              <a:rPr lang="en-US" sz="2800" dirty="0" smtClean="0">
                <a:solidFill>
                  <a:schemeClr val="tx1"/>
                </a:solidFill>
              </a:rPr>
              <a:t>	</a:t>
            </a:r>
            <a:r>
              <a:rPr lang="en-US" sz="2800" dirty="0" smtClean="0">
                <a:solidFill>
                  <a:srgbClr val="FF0000"/>
                </a:solidFill>
              </a:rPr>
              <a:t>protected</a:t>
            </a:r>
            <a:r>
              <a:rPr lang="en-US" sz="2800" dirty="0" smtClean="0">
                <a:solidFill>
                  <a:schemeClr val="tx1"/>
                </a:solidFill>
              </a:rPr>
              <a:t>:</a:t>
            </a:r>
          </a:p>
          <a:p>
            <a:pPr algn="l"/>
            <a:r>
              <a:rPr lang="en-US" sz="2800" dirty="0" smtClean="0">
                <a:solidFill>
                  <a:schemeClr val="tx1"/>
                </a:solidFill>
              </a:rPr>
              <a:t>		float score;</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getScore</a:t>
            </a:r>
            <a:r>
              <a:rPr lang="en-US" sz="2800" dirty="0" smtClean="0">
                <a:solidFill>
                  <a:schemeClr val="tx1"/>
                </a:solidFill>
              </a:rPr>
              <a:t>(float s) {</a:t>
            </a:r>
          </a:p>
          <a:p>
            <a:pPr algn="l"/>
            <a:r>
              <a:rPr lang="en-US" sz="2800" dirty="0" smtClean="0">
                <a:solidFill>
                  <a:schemeClr val="tx1"/>
                </a:solidFill>
              </a:rPr>
              <a:t>			score = s;</a:t>
            </a:r>
            <a:endParaRPr lang="en-US" sz="2800" dirty="0" smtClean="0">
              <a:solidFill>
                <a:srgbClr val="FF0000"/>
              </a:solidFill>
            </a:endParaRP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putScore</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“Sports wt:“&lt;&lt;</a:t>
            </a:r>
            <a:r>
              <a:rPr lang="en-US" sz="2800" dirty="0" smtClean="0">
                <a:solidFill>
                  <a:srgbClr val="FF0000"/>
                </a:solidFill>
              </a:rPr>
              <a:t>score</a:t>
            </a:r>
            <a:r>
              <a:rPr lang="en-US" sz="2800" dirty="0" smtClean="0">
                <a:solidFill>
                  <a:schemeClr val="tx1"/>
                </a:solidFill>
              </a:rPr>
              <a:t>&lt;&lt;“\n”;</a:t>
            </a:r>
          </a:p>
          <a:p>
            <a:pPr algn="l"/>
            <a:r>
              <a:rPr lang="en-US" sz="2800" dirty="0" smtClean="0">
                <a:solidFill>
                  <a:schemeClr val="tx1"/>
                </a:solidFill>
              </a:rPr>
              <a:t>		}</a:t>
            </a:r>
          </a:p>
          <a:p>
            <a:pPr algn="l"/>
            <a:endParaRPr lang="en-US" sz="2800" dirty="0" smtClean="0">
              <a:solidFill>
                <a:schemeClr val="tx1"/>
              </a:solidFill>
            </a:endParaRPr>
          </a:p>
          <a:p>
            <a:pPr algn="l"/>
            <a:r>
              <a:rPr lang="en-US" sz="2800" dirty="0" smtClean="0">
                <a:solidFill>
                  <a:schemeClr val="tx1"/>
                </a:solidFill>
              </a:rPr>
              <a:t>};</a:t>
            </a:r>
          </a:p>
          <a:p>
            <a:pPr algn="l"/>
            <a:r>
              <a:rPr lang="en-US" sz="2800" dirty="0" smtClean="0">
                <a:solidFill>
                  <a:schemeClr val="tx1"/>
                </a:solidFill>
              </a:rPr>
              <a:t>class result : </a:t>
            </a:r>
            <a:r>
              <a:rPr lang="en-US" sz="2800" dirty="0" smtClean="0">
                <a:solidFill>
                  <a:srgbClr val="FF0000"/>
                </a:solidFill>
              </a:rPr>
              <a:t>public </a:t>
            </a:r>
            <a:r>
              <a:rPr lang="en-US" sz="2800" dirty="0" smtClean="0">
                <a:solidFill>
                  <a:schemeClr val="tx1"/>
                </a:solidFill>
              </a:rPr>
              <a:t>test, public sports {</a:t>
            </a:r>
          </a:p>
          <a:p>
            <a:pPr algn="l"/>
            <a:r>
              <a:rPr lang="en-US" sz="2800" dirty="0" smtClean="0">
                <a:solidFill>
                  <a:schemeClr val="tx1"/>
                </a:solidFill>
              </a:rPr>
              <a:t>	float total;</a:t>
            </a:r>
          </a:p>
          <a:p>
            <a:pPr algn="l"/>
            <a:r>
              <a:rPr lang="en-US" sz="2800" dirty="0" smtClean="0">
                <a:solidFill>
                  <a:schemeClr val="tx1"/>
                </a:solidFill>
              </a:rPr>
              <a:t>	</a:t>
            </a:r>
            <a:r>
              <a:rPr lang="en-US" sz="2800" dirty="0" smtClean="0">
                <a:solidFill>
                  <a:srgbClr val="FF0000"/>
                </a:solidFill>
              </a:rPr>
              <a:t>public</a:t>
            </a:r>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total = sub1 + sub2 + score;</a:t>
            </a:r>
          </a:p>
          <a:p>
            <a:pPr algn="l"/>
            <a:r>
              <a:rPr lang="en-US" sz="2800" dirty="0" smtClean="0">
                <a:solidFill>
                  <a:schemeClr val="tx1"/>
                </a:solidFill>
              </a:rPr>
              <a:t>			</a:t>
            </a:r>
            <a:r>
              <a:rPr lang="en-US" sz="2800" dirty="0" err="1" smtClean="0">
                <a:solidFill>
                  <a:schemeClr val="tx1"/>
                </a:solidFill>
              </a:rPr>
              <a:t>putRollNo</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putMarks</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putScore</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“Total :“&lt;&lt;</a:t>
            </a:r>
            <a:r>
              <a:rPr lang="en-US" sz="2800" dirty="0" smtClean="0">
                <a:solidFill>
                  <a:srgbClr val="FF0000"/>
                </a:solidFill>
              </a:rPr>
              <a:t>total</a:t>
            </a:r>
            <a:r>
              <a:rPr lang="en-US" sz="2800" dirty="0" smtClean="0">
                <a:solidFill>
                  <a:schemeClr val="tx1"/>
                </a:solidFill>
              </a:rPr>
              <a:t>&lt;&lt;“\n”;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result  student1;</a:t>
            </a:r>
          </a:p>
          <a:p>
            <a:pPr algn="l"/>
            <a:r>
              <a:rPr lang="en-US" sz="2800" dirty="0" smtClean="0">
                <a:solidFill>
                  <a:schemeClr val="tx1"/>
                </a:solidFill>
              </a:rPr>
              <a:t>	student1.getRollNo(123);</a:t>
            </a:r>
          </a:p>
          <a:p>
            <a:pPr algn="l"/>
            <a:r>
              <a:rPr lang="en-US" sz="2800" dirty="0" smtClean="0">
                <a:solidFill>
                  <a:schemeClr val="tx1"/>
                </a:solidFill>
              </a:rPr>
              <a:t>	student1.getMarks(75.0, 65.5);</a:t>
            </a:r>
          </a:p>
          <a:p>
            <a:pPr algn="l"/>
            <a:r>
              <a:rPr lang="en-US" sz="2800" dirty="0" smtClean="0">
                <a:solidFill>
                  <a:schemeClr val="tx1"/>
                </a:solidFill>
              </a:rPr>
              <a:t>	student1.getScore(6.0);</a:t>
            </a:r>
          </a:p>
          <a:p>
            <a:pPr algn="l"/>
            <a:r>
              <a:rPr lang="en-US" sz="2800" dirty="0" smtClean="0">
                <a:solidFill>
                  <a:schemeClr val="tx1"/>
                </a:solidFill>
              </a:rPr>
              <a:t>	student1.display();</a:t>
            </a:r>
          </a:p>
          <a:p>
            <a:pPr algn="l"/>
            <a:r>
              <a:rPr lang="en-US" sz="2800" dirty="0" smtClean="0">
                <a:solidFill>
                  <a:schemeClr val="tx1"/>
                </a:solidFill>
              </a:rPr>
              <a:t>	return 0;</a:t>
            </a:r>
          </a:p>
          <a:p>
            <a:pPr algn="l"/>
            <a:r>
              <a:rPr lang="en-US" sz="2800" dirty="0" smtClean="0">
                <a:solidFill>
                  <a:schemeClr val="tx1"/>
                </a:solidFill>
              </a:rPr>
              <a:t>}</a:t>
            </a:r>
          </a:p>
        </p:txBody>
      </p:sp>
      <p:sp>
        <p:nvSpPr>
          <p:cNvPr id="4" name="TextBox 3"/>
          <p:cNvSpPr txBox="1"/>
          <p:nvPr/>
        </p:nvSpPr>
        <p:spPr>
          <a:xfrm>
            <a:off x="5715008" y="3786190"/>
            <a:ext cx="2571768" cy="2031325"/>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Roll No 123</a:t>
            </a:r>
          </a:p>
          <a:p>
            <a:r>
              <a:rPr lang="en-US" dirty="0" smtClean="0">
                <a:solidFill>
                  <a:srgbClr val="FF0000"/>
                </a:solidFill>
              </a:rPr>
              <a:t>Marks : 75.0 65.5</a:t>
            </a:r>
          </a:p>
          <a:p>
            <a:r>
              <a:rPr lang="en-US" dirty="0" smtClean="0">
                <a:solidFill>
                  <a:srgbClr val="FF0000"/>
                </a:solidFill>
              </a:rPr>
              <a:t>Sports wt: 6.0</a:t>
            </a:r>
          </a:p>
          <a:p>
            <a:r>
              <a:rPr lang="en-US" dirty="0" smtClean="0">
                <a:solidFill>
                  <a:srgbClr val="FF0000"/>
                </a:solidFill>
              </a:rPr>
              <a:t>Total : 146.5</a:t>
            </a:r>
          </a:p>
          <a:p>
            <a:endParaRPr lang="en-US" dirty="0" smtClean="0">
              <a:solidFill>
                <a:srgbClr val="FF0000"/>
              </a:solidFill>
            </a:endParaRPr>
          </a:p>
          <a:p>
            <a:endParaRPr lang="en-US" dirty="0" smtClean="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3200" dirty="0" smtClean="0"/>
              <a:t>Constructors in Derived Classes</a:t>
            </a:r>
            <a:endParaRPr lang="en-US" sz="3200" dirty="0"/>
          </a:p>
        </p:txBody>
      </p:sp>
      <p:sp>
        <p:nvSpPr>
          <p:cNvPr id="3" name="Content Placeholder 2"/>
          <p:cNvSpPr>
            <a:spLocks noGrp="1"/>
          </p:cNvSpPr>
          <p:nvPr>
            <p:ph idx="1"/>
          </p:nvPr>
        </p:nvSpPr>
        <p:spPr>
          <a:xfrm>
            <a:off x="428596" y="928670"/>
            <a:ext cx="8229600" cy="5500726"/>
          </a:xfrm>
        </p:spPr>
        <p:txBody>
          <a:bodyPr>
            <a:normAutofit lnSpcReduction="10000"/>
          </a:bodyPr>
          <a:lstStyle/>
          <a:p>
            <a:r>
              <a:rPr lang="en-US" sz="2400" dirty="0" smtClean="0"/>
              <a:t>Constructor play an important role in initializing objects.</a:t>
            </a:r>
          </a:p>
          <a:p>
            <a:r>
              <a:rPr lang="en-US" sz="2400" dirty="0" smtClean="0"/>
              <a:t>If no base class constructor takes any arguments, the derived class need not have a constructor function.</a:t>
            </a:r>
          </a:p>
          <a:p>
            <a:r>
              <a:rPr lang="en-US" sz="2400" dirty="0" smtClean="0"/>
              <a:t>If any base class contains a constructor with one or more arguments, then it is mandatory for the derived class to have a constructor and pass the argument to the base class constructor.</a:t>
            </a:r>
          </a:p>
          <a:p>
            <a:r>
              <a:rPr lang="en-US" sz="2400" dirty="0" smtClean="0"/>
              <a:t>When both the derived and base classes contain constructors, the base constructor is executed first then the constructor in derived class executed.</a:t>
            </a:r>
          </a:p>
          <a:p>
            <a:r>
              <a:rPr lang="en-US" sz="2400" dirty="0" smtClean="0"/>
              <a:t>In case of multiple inheritance, the base classes are constructed in the order in which they appears in the declaration of the derived class.</a:t>
            </a:r>
          </a:p>
          <a:p>
            <a:r>
              <a:rPr lang="en-US" sz="2400" dirty="0" smtClean="0"/>
              <a:t>Similarly in multilevel inheritance, the constructor will be executed in the order of inheritance.</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00792"/>
          </a:xfrm>
        </p:spPr>
        <p:txBody>
          <a:bodyPr>
            <a:normAutofit/>
          </a:bodyPr>
          <a:lstStyle/>
          <a:p>
            <a:r>
              <a:rPr lang="en-US" sz="2400" dirty="0" smtClean="0"/>
              <a:t>The constructor of the derived class receives the entire list of values as its arguments and passes them on to the base constructors in the order in which they are declared in the derived class.</a:t>
            </a:r>
          </a:p>
          <a:p>
            <a:r>
              <a:rPr lang="en-US" sz="2400" dirty="0" smtClean="0"/>
              <a:t>The base constructors are called and executed before executing the statements in the body of the derived constructor.</a:t>
            </a:r>
            <a:endParaRPr lang="en-US" sz="2400" dirty="0"/>
          </a:p>
        </p:txBody>
      </p:sp>
      <p:pic>
        <p:nvPicPr>
          <p:cNvPr id="4098" name="Picture 2"/>
          <p:cNvPicPr>
            <a:picLocks noChangeAspect="1" noChangeArrowheads="1"/>
          </p:cNvPicPr>
          <p:nvPr/>
        </p:nvPicPr>
        <p:blipFill>
          <a:blip r:embed="rId2"/>
          <a:srcRect/>
          <a:stretch>
            <a:fillRect/>
          </a:stretch>
        </p:blipFill>
        <p:spPr bwMode="auto">
          <a:xfrm>
            <a:off x="714348" y="3643314"/>
            <a:ext cx="801052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214232" y="285728"/>
            <a:ext cx="8499903" cy="4071966"/>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1500166" y="4500570"/>
            <a:ext cx="6237563" cy="2071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4</a:t>
            </a:fld>
            <a:endParaRPr lang="en-US"/>
          </a:p>
        </p:txBody>
      </p:sp>
      <p:sp>
        <p:nvSpPr>
          <p:cNvPr id="8194" name="Rectangle 2"/>
          <p:cNvSpPr>
            <a:spLocks noGrp="1" noChangeArrowheads="1"/>
          </p:cNvSpPr>
          <p:nvPr>
            <p:ph type="ctrTitle"/>
          </p:nvPr>
        </p:nvSpPr>
        <p:spPr>
          <a:xfrm>
            <a:off x="714348" y="214290"/>
            <a:ext cx="7772400" cy="533400"/>
          </a:xfrm>
        </p:spPr>
        <p:txBody>
          <a:bodyPr>
            <a:noAutofit/>
          </a:bodyPr>
          <a:lstStyle/>
          <a:p>
            <a:r>
              <a:rPr lang="en-US" sz="3600" dirty="0" smtClean="0"/>
              <a:t>Types of Inheritance</a:t>
            </a:r>
            <a:endParaRPr lang="en-US" sz="3600" dirty="0"/>
          </a:p>
        </p:txBody>
      </p:sp>
      <p:pic>
        <p:nvPicPr>
          <p:cNvPr id="1026" name="Picture 2" descr="C:\Users\anurag.goel\Desktop\1.png"/>
          <p:cNvPicPr>
            <a:picLocks noChangeAspect="1" noChangeArrowheads="1"/>
          </p:cNvPicPr>
          <p:nvPr/>
        </p:nvPicPr>
        <p:blipFill>
          <a:blip r:embed="rId2"/>
          <a:srcRect/>
          <a:stretch>
            <a:fillRect/>
          </a:stretch>
        </p:blipFill>
        <p:spPr bwMode="auto">
          <a:xfrm>
            <a:off x="857224" y="857232"/>
            <a:ext cx="7643866" cy="5500726"/>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2571744"/>
            <a:ext cx="8841038" cy="359252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000100" y="785794"/>
            <a:ext cx="7029446" cy="11803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857224" y="0"/>
            <a:ext cx="4386284" cy="64965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357166"/>
            <a:ext cx="3554557" cy="228601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14348" y="2500306"/>
            <a:ext cx="4038620" cy="38920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357166"/>
            <a:ext cx="3554557" cy="228601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14348" y="2500306"/>
            <a:ext cx="4038620" cy="3892057"/>
          </a:xfrm>
          <a:prstGeom prst="rect">
            <a:avLst/>
          </a:prstGeom>
          <a:noFill/>
          <a:ln w="9525">
            <a:noFill/>
            <a:miter lim="800000"/>
            <a:headEnd/>
            <a:tailEnd/>
          </a:ln>
          <a:effectLst/>
        </p:spPr>
      </p:pic>
      <p:sp>
        <p:nvSpPr>
          <p:cNvPr id="5" name="TextBox 4"/>
          <p:cNvSpPr txBox="1"/>
          <p:nvPr/>
        </p:nvSpPr>
        <p:spPr>
          <a:xfrm>
            <a:off x="6143636" y="500042"/>
            <a:ext cx="2686731" cy="3970318"/>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beta initialized</a:t>
            </a:r>
          </a:p>
          <a:p>
            <a:r>
              <a:rPr lang="en-US" dirty="0" smtClean="0">
                <a:solidFill>
                  <a:srgbClr val="FF0000"/>
                </a:solidFill>
              </a:rPr>
              <a:t>alpha initialized</a:t>
            </a:r>
          </a:p>
          <a:p>
            <a:r>
              <a:rPr lang="en-US" dirty="0" smtClean="0">
                <a:solidFill>
                  <a:srgbClr val="FF0000"/>
                </a:solidFill>
              </a:rPr>
              <a:t>gamma initialized</a:t>
            </a:r>
          </a:p>
          <a:p>
            <a:endParaRPr lang="en-US" dirty="0" smtClean="0">
              <a:solidFill>
                <a:srgbClr val="FF0000"/>
              </a:solidFill>
            </a:endParaRPr>
          </a:p>
          <a:p>
            <a:r>
              <a:rPr lang="en-US" dirty="0" smtClean="0">
                <a:solidFill>
                  <a:srgbClr val="FF0000"/>
                </a:solidFill>
              </a:rPr>
              <a:t>x=5</a:t>
            </a:r>
          </a:p>
          <a:p>
            <a:r>
              <a:rPr lang="en-US" dirty="0" smtClean="0">
                <a:solidFill>
                  <a:srgbClr val="FF0000"/>
                </a:solidFill>
              </a:rPr>
              <a:t>y=10.75</a:t>
            </a:r>
          </a:p>
          <a:p>
            <a:r>
              <a:rPr lang="en-US" dirty="0" smtClean="0">
                <a:solidFill>
                  <a:srgbClr val="FF0000"/>
                </a:solidFill>
              </a:rPr>
              <a:t>m=20</a:t>
            </a:r>
          </a:p>
          <a:p>
            <a:r>
              <a:rPr lang="en-US" dirty="0" smtClean="0">
                <a:solidFill>
                  <a:srgbClr val="FF0000"/>
                </a:solidFill>
              </a:rPr>
              <a:t>n=30</a:t>
            </a:r>
          </a:p>
          <a:p>
            <a:endParaRPr lang="en-US" dirty="0" smtClean="0">
              <a:solidFill>
                <a:srgbClr val="FF0000"/>
              </a:solidFill>
            </a:endParaRPr>
          </a:p>
          <a:p>
            <a:r>
              <a:rPr lang="en-US" dirty="0" smtClean="0">
                <a:solidFill>
                  <a:srgbClr val="FF0000"/>
                </a:solidFill>
              </a:rPr>
              <a:t>Note: beta is initialized first, although it appears second in the derived constructor.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rmAutofit fontScale="62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alpha</a:t>
            </a:r>
          </a:p>
          <a:p>
            <a:pPr>
              <a:buNone/>
            </a:pPr>
            <a:r>
              <a:rPr lang="en-US" dirty="0" smtClean="0"/>
              <a:t>{</a:t>
            </a:r>
          </a:p>
          <a:p>
            <a:pPr>
              <a:buNone/>
            </a:pPr>
            <a:r>
              <a:rPr lang="en-US" dirty="0" smtClean="0"/>
              <a:t>     </a:t>
            </a:r>
            <a:r>
              <a:rPr lang="en-US" dirty="0" err="1" smtClean="0"/>
              <a:t>int</a:t>
            </a:r>
            <a:r>
              <a:rPr lang="en-US" dirty="0" smtClean="0"/>
              <a:t> x;</a:t>
            </a:r>
          </a:p>
          <a:p>
            <a:pPr>
              <a:buNone/>
            </a:pPr>
            <a:r>
              <a:rPr lang="en-US" dirty="0" smtClean="0"/>
              <a:t> public:</a:t>
            </a:r>
          </a:p>
          <a:p>
            <a:pPr>
              <a:buNone/>
            </a:pPr>
            <a:r>
              <a:rPr lang="en-US" dirty="0" smtClean="0"/>
              <a:t>            alpha(</a:t>
            </a:r>
            <a:r>
              <a:rPr lang="en-US" dirty="0" err="1" smtClean="0"/>
              <a:t>int</a:t>
            </a:r>
            <a:r>
              <a:rPr lang="en-US" dirty="0" smtClean="0"/>
              <a:t> </a:t>
            </a:r>
            <a:r>
              <a:rPr lang="en-US" dirty="0" err="1" smtClean="0"/>
              <a:t>i</a:t>
            </a:r>
            <a:r>
              <a:rPr lang="en-US" dirty="0" smtClean="0"/>
              <a:t>)</a:t>
            </a:r>
          </a:p>
          <a:p>
            <a:pPr>
              <a:buNone/>
            </a:pPr>
            <a:r>
              <a:rPr lang="en-US" dirty="0" smtClean="0"/>
              <a:t>               {  </a:t>
            </a:r>
          </a:p>
          <a:p>
            <a:pPr>
              <a:buNone/>
            </a:pPr>
            <a:r>
              <a:rPr lang="en-US" dirty="0" smtClean="0"/>
              <a:t>                     x=</a:t>
            </a:r>
            <a:r>
              <a:rPr lang="en-US" dirty="0" err="1" smtClean="0"/>
              <a:t>i</a:t>
            </a:r>
            <a:r>
              <a:rPr lang="en-US" dirty="0" smtClean="0"/>
              <a:t>;</a:t>
            </a:r>
          </a:p>
          <a:p>
            <a:pPr>
              <a:buNone/>
            </a:pPr>
            <a:r>
              <a:rPr lang="en-US" dirty="0" smtClean="0"/>
              <a:t>                    </a:t>
            </a:r>
            <a:r>
              <a:rPr lang="en-US" dirty="0" err="1" smtClean="0"/>
              <a:t>cout</a:t>
            </a:r>
            <a:r>
              <a:rPr lang="en-US" dirty="0" smtClean="0"/>
              <a:t>&lt;&lt;“\n alpha constructed”;</a:t>
            </a:r>
          </a:p>
          <a:p>
            <a:pPr>
              <a:buNone/>
            </a:pPr>
            <a:r>
              <a:rPr lang="en-US" dirty="0" smtClean="0"/>
              <a:t>             }</a:t>
            </a:r>
          </a:p>
          <a:p>
            <a:pPr>
              <a:buNone/>
            </a:pPr>
            <a:r>
              <a:rPr lang="en-US" dirty="0" smtClean="0"/>
              <a:t>   };</a:t>
            </a:r>
          </a:p>
          <a:p>
            <a:pPr>
              <a:buNone/>
            </a:pPr>
            <a:r>
              <a:rPr lang="en-US" dirty="0" smtClean="0"/>
              <a:t>class beta</a:t>
            </a:r>
          </a:p>
          <a:p>
            <a:pPr>
              <a:buNone/>
            </a:pPr>
            <a:r>
              <a:rPr lang="en-US" dirty="0" smtClean="0"/>
              <a:t>  {</a:t>
            </a:r>
          </a:p>
          <a:p>
            <a:pPr>
              <a:buNone/>
            </a:pPr>
            <a:r>
              <a:rPr lang="en-US" dirty="0" smtClean="0"/>
              <a:t>        float </a:t>
            </a:r>
            <a:r>
              <a:rPr lang="en-US" dirty="0" err="1" smtClean="0"/>
              <a:t>p,q</a:t>
            </a:r>
            <a:r>
              <a:rPr lang="en-US" dirty="0" smtClean="0"/>
              <a:t>;</a:t>
            </a:r>
          </a:p>
          <a:p>
            <a:pPr>
              <a:buNone/>
            </a:pPr>
            <a:r>
              <a:rPr lang="en-US" dirty="0" smtClean="0"/>
              <a:t>  public:</a:t>
            </a:r>
          </a:p>
          <a:p>
            <a:pPr>
              <a:buNone/>
            </a:pPr>
            <a:r>
              <a:rPr lang="en-US" dirty="0" smtClean="0"/>
              <a:t>                beta(float a, float b): </a:t>
            </a:r>
            <a:r>
              <a:rPr lang="en-US" dirty="0" smtClean="0">
                <a:solidFill>
                  <a:srgbClr val="FF0000"/>
                </a:solidFill>
              </a:rPr>
              <a:t>p(a), q(</a:t>
            </a:r>
            <a:r>
              <a:rPr lang="en-US" dirty="0" err="1" smtClean="0">
                <a:solidFill>
                  <a:srgbClr val="FF0000"/>
                </a:solidFill>
              </a:rPr>
              <a:t>b+p</a:t>
            </a:r>
            <a:r>
              <a:rPr lang="en-US" dirty="0" smtClean="0">
                <a:solidFill>
                  <a:srgbClr val="FF0000"/>
                </a:solidFill>
              </a:rPr>
              <a:t>)</a:t>
            </a:r>
          </a:p>
          <a:p>
            <a:pPr>
              <a:buNone/>
            </a:pPr>
            <a:r>
              <a:rPr lang="en-US" dirty="0" smtClean="0"/>
              <a:t>                  {</a:t>
            </a:r>
          </a:p>
          <a:p>
            <a:pPr>
              <a:buNone/>
            </a:pPr>
            <a:r>
              <a:rPr lang="en-US" dirty="0" smtClean="0"/>
              <a:t>                         </a:t>
            </a:r>
            <a:r>
              <a:rPr lang="en-US" dirty="0" err="1" smtClean="0"/>
              <a:t>cout</a:t>
            </a:r>
            <a:r>
              <a:rPr lang="en-US" dirty="0" smtClean="0"/>
              <a:t> &lt;&lt;“\n beta constructed”;</a:t>
            </a:r>
          </a:p>
          <a:p>
            <a:pPr>
              <a:buNone/>
            </a:pPr>
            <a:r>
              <a:rPr lang="en-US" dirty="0" smtClean="0"/>
              <a:t>                 }</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fontScale="62500" lnSpcReduction="20000"/>
          </a:bodyPr>
          <a:lstStyle/>
          <a:p>
            <a:pPr>
              <a:buNone/>
            </a:pPr>
            <a:r>
              <a:rPr lang="en-US" dirty="0" smtClean="0"/>
              <a:t>void </a:t>
            </a:r>
            <a:r>
              <a:rPr lang="en-US" dirty="0" err="1" smtClean="0"/>
              <a:t>show_beta</a:t>
            </a:r>
            <a:r>
              <a:rPr lang="en-US" dirty="0" smtClean="0"/>
              <a:t>(void)</a:t>
            </a:r>
          </a:p>
          <a:p>
            <a:pPr>
              <a:buNone/>
            </a:pPr>
            <a:r>
              <a:rPr lang="en-US" dirty="0" smtClean="0"/>
              <a:t>    {</a:t>
            </a:r>
          </a:p>
          <a:p>
            <a:pPr>
              <a:buNone/>
            </a:pPr>
            <a:r>
              <a:rPr lang="en-US" dirty="0" smtClean="0"/>
              <a:t>            </a:t>
            </a:r>
            <a:r>
              <a:rPr lang="en-US" dirty="0" err="1" smtClean="0"/>
              <a:t>cout</a:t>
            </a:r>
            <a:r>
              <a:rPr lang="en-US" dirty="0" smtClean="0"/>
              <a:t>&lt;&lt;“p = “&lt;&lt;q &lt;&lt;“\n”;</a:t>
            </a:r>
          </a:p>
          <a:p>
            <a:pPr>
              <a:buNone/>
            </a:pPr>
            <a:r>
              <a:rPr lang="en-US" dirty="0" smtClean="0"/>
              <a:t>            </a:t>
            </a:r>
            <a:r>
              <a:rPr lang="en-US" dirty="0" err="1" smtClean="0"/>
              <a:t>cout</a:t>
            </a:r>
            <a:r>
              <a:rPr lang="en-US" dirty="0" smtClean="0"/>
              <a:t>&lt;&lt; “ q =“&lt;&lt;q&lt;&lt;“\n”;</a:t>
            </a:r>
          </a:p>
          <a:p>
            <a:pPr>
              <a:buNone/>
            </a:pPr>
            <a:r>
              <a:rPr lang="en-US" dirty="0" smtClean="0"/>
              <a:t>     }</a:t>
            </a:r>
          </a:p>
          <a:p>
            <a:pPr>
              <a:buNone/>
            </a:pPr>
            <a:r>
              <a:rPr lang="en-US" dirty="0" smtClean="0"/>
              <a:t>};</a:t>
            </a:r>
          </a:p>
          <a:p>
            <a:pPr>
              <a:buNone/>
            </a:pPr>
            <a:r>
              <a:rPr lang="en-US" dirty="0" smtClean="0"/>
              <a:t>class gamma : public beta, public alpha</a:t>
            </a:r>
          </a:p>
          <a:p>
            <a:pPr>
              <a:buNone/>
            </a:pPr>
            <a:r>
              <a:rPr lang="en-US" dirty="0" smtClean="0"/>
              <a:t>  {</a:t>
            </a:r>
          </a:p>
          <a:p>
            <a:pPr>
              <a:buNone/>
            </a:pPr>
            <a:r>
              <a:rPr lang="en-US" dirty="0" smtClean="0"/>
              <a:t>         </a:t>
            </a:r>
            <a:r>
              <a:rPr lang="en-US" dirty="0" err="1" smtClean="0"/>
              <a:t>int</a:t>
            </a:r>
            <a:r>
              <a:rPr lang="en-US" dirty="0" smtClean="0"/>
              <a:t> </a:t>
            </a:r>
            <a:r>
              <a:rPr lang="en-US" dirty="0" err="1" smtClean="0"/>
              <a:t>u,v</a:t>
            </a:r>
            <a:r>
              <a:rPr lang="en-US" dirty="0" smtClean="0"/>
              <a:t>;</a:t>
            </a:r>
          </a:p>
          <a:p>
            <a:pPr>
              <a:buNone/>
            </a:pPr>
            <a:r>
              <a:rPr lang="en-US" dirty="0" smtClean="0"/>
              <a:t>  public:</a:t>
            </a:r>
          </a:p>
          <a:p>
            <a:pPr>
              <a:buNone/>
            </a:pPr>
            <a:r>
              <a:rPr lang="en-US" dirty="0" smtClean="0"/>
              <a:t>          gamma(</a:t>
            </a:r>
            <a:r>
              <a:rPr lang="en-US" dirty="0" err="1" smtClean="0"/>
              <a:t>int</a:t>
            </a:r>
            <a:r>
              <a:rPr lang="en-US" dirty="0" smtClean="0"/>
              <a:t> a, </a:t>
            </a:r>
            <a:r>
              <a:rPr lang="en-US" dirty="0" err="1" smtClean="0"/>
              <a:t>int</a:t>
            </a:r>
            <a:r>
              <a:rPr lang="en-US" dirty="0" smtClean="0"/>
              <a:t> b, float c): </a:t>
            </a:r>
            <a:r>
              <a:rPr lang="en-US" dirty="0" smtClean="0">
                <a:solidFill>
                  <a:srgbClr val="FF0000"/>
                </a:solidFill>
              </a:rPr>
              <a:t>alpha(a*2), beta(</a:t>
            </a:r>
            <a:r>
              <a:rPr lang="en-US" dirty="0" err="1" smtClean="0">
                <a:solidFill>
                  <a:srgbClr val="FF0000"/>
                </a:solidFill>
              </a:rPr>
              <a:t>c,c</a:t>
            </a:r>
            <a:r>
              <a:rPr lang="en-US" dirty="0" smtClean="0">
                <a:solidFill>
                  <a:srgbClr val="FF0000"/>
                </a:solidFill>
              </a:rPr>
              <a:t>), u(a</a:t>
            </a:r>
            <a:r>
              <a:rPr lang="en-US" dirty="0" smtClean="0"/>
              <a:t>)</a:t>
            </a:r>
          </a:p>
          <a:p>
            <a:pPr>
              <a:buNone/>
            </a:pPr>
            <a:r>
              <a:rPr lang="en-US" dirty="0" smtClean="0"/>
              <a:t>      {</a:t>
            </a:r>
          </a:p>
          <a:p>
            <a:pPr>
              <a:buNone/>
            </a:pPr>
            <a:r>
              <a:rPr lang="en-US" dirty="0" smtClean="0"/>
              <a:t>                 v=b;</a:t>
            </a:r>
          </a:p>
          <a:p>
            <a:pPr>
              <a:buNone/>
            </a:pPr>
            <a:r>
              <a:rPr lang="en-US" dirty="0" smtClean="0"/>
              <a:t>           </a:t>
            </a:r>
            <a:r>
              <a:rPr lang="en-US" dirty="0" err="1" smtClean="0"/>
              <a:t>cout</a:t>
            </a:r>
            <a:r>
              <a:rPr lang="en-US" dirty="0" smtClean="0"/>
              <a:t>&lt;&lt;“\n gamma constructed”;}</a:t>
            </a:r>
          </a:p>
          <a:p>
            <a:pPr>
              <a:buNone/>
            </a:pPr>
            <a:r>
              <a:rPr lang="en-US" dirty="0" smtClean="0"/>
              <a:t>          void </a:t>
            </a:r>
            <a:r>
              <a:rPr lang="en-US" dirty="0" err="1" smtClean="0"/>
              <a:t>show_gamma</a:t>
            </a:r>
            <a:r>
              <a:rPr lang="en-US" dirty="0" smtClean="0"/>
              <a:t>(void)</a:t>
            </a:r>
          </a:p>
          <a:p>
            <a:pPr>
              <a:buNone/>
            </a:pPr>
            <a:r>
              <a:rPr lang="en-US" dirty="0" smtClean="0"/>
              <a:t>            {</a:t>
            </a:r>
          </a:p>
          <a:p>
            <a:pPr>
              <a:buNone/>
            </a:pPr>
            <a:r>
              <a:rPr lang="en-US" dirty="0" smtClean="0"/>
              <a:t>              </a:t>
            </a:r>
            <a:r>
              <a:rPr lang="en-US" dirty="0" err="1" smtClean="0"/>
              <a:t>cout</a:t>
            </a:r>
            <a:r>
              <a:rPr lang="en-US" dirty="0" smtClean="0"/>
              <a:t>&lt;&lt;“u = “&lt;&lt; u&lt;&lt; “\n”;</a:t>
            </a:r>
          </a:p>
          <a:p>
            <a:pPr>
              <a:buNone/>
            </a:pPr>
            <a:r>
              <a:rPr lang="en-US" dirty="0" smtClean="0"/>
              <a:t>             </a:t>
            </a:r>
            <a:r>
              <a:rPr lang="en-US" dirty="0" err="1" smtClean="0"/>
              <a:t>cout</a:t>
            </a:r>
            <a:r>
              <a:rPr lang="en-US" dirty="0" smtClean="0"/>
              <a:t>&lt;&lt; “ v= “&lt;&lt;v&lt;&lt;“\n”;</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a:bodyPr>
          <a:lstStyle/>
          <a:p>
            <a:pPr>
              <a:buNone/>
            </a:pPr>
            <a:r>
              <a:rPr lang="en-US" sz="2000" dirty="0" err="1" smtClean="0"/>
              <a:t>int</a:t>
            </a:r>
            <a:r>
              <a:rPr lang="en-US" sz="2000" dirty="0" smtClean="0"/>
              <a:t> main()</a:t>
            </a:r>
          </a:p>
          <a:p>
            <a:pPr>
              <a:buNone/>
            </a:pPr>
            <a:r>
              <a:rPr lang="en-US" sz="2000" dirty="0" smtClean="0"/>
              <a:t> {</a:t>
            </a:r>
          </a:p>
          <a:p>
            <a:pPr>
              <a:buNone/>
            </a:pPr>
            <a:r>
              <a:rPr lang="en-US" sz="2000" dirty="0" smtClean="0"/>
              <a:t>       gamma g(2,4,2.5);</a:t>
            </a:r>
          </a:p>
          <a:p>
            <a:pPr>
              <a:buNone/>
            </a:pPr>
            <a:r>
              <a:rPr lang="en-US" sz="2000" dirty="0" smtClean="0"/>
              <a:t>      </a:t>
            </a:r>
            <a:r>
              <a:rPr lang="en-US" sz="2000" dirty="0" err="1" smtClean="0"/>
              <a:t>cout</a:t>
            </a:r>
            <a:r>
              <a:rPr lang="en-US" sz="2000" dirty="0" smtClean="0"/>
              <a:t>&lt;&lt;“\n \n display member values “&lt;&lt;“\n \n”;</a:t>
            </a:r>
          </a:p>
          <a:p>
            <a:pPr>
              <a:buNone/>
            </a:pPr>
            <a:r>
              <a:rPr lang="en-US" sz="2000" dirty="0" smtClean="0"/>
              <a:t>        </a:t>
            </a:r>
            <a:r>
              <a:rPr lang="en-US" sz="2000" dirty="0" err="1" smtClean="0"/>
              <a:t>g.show_alpha</a:t>
            </a:r>
            <a:r>
              <a:rPr lang="en-US" sz="2000" dirty="0" smtClean="0"/>
              <a:t>();</a:t>
            </a:r>
          </a:p>
          <a:p>
            <a:pPr>
              <a:buNone/>
            </a:pPr>
            <a:r>
              <a:rPr lang="en-US" sz="2000" dirty="0" smtClean="0"/>
              <a:t>       </a:t>
            </a:r>
            <a:r>
              <a:rPr lang="en-US" sz="2000" dirty="0" err="1" smtClean="0"/>
              <a:t>g.show_beta</a:t>
            </a:r>
            <a:r>
              <a:rPr lang="en-US" sz="2000" dirty="0" smtClean="0"/>
              <a:t>();</a:t>
            </a:r>
          </a:p>
          <a:p>
            <a:pPr>
              <a:buNone/>
            </a:pPr>
            <a:r>
              <a:rPr lang="en-US" sz="2000" dirty="0" smtClean="0"/>
              <a:t>      </a:t>
            </a:r>
            <a:r>
              <a:rPr lang="en-US" sz="2000" dirty="0" err="1" smtClean="0"/>
              <a:t>g.show_gamma</a:t>
            </a:r>
            <a:r>
              <a:rPr lang="en-US" sz="2000" dirty="0" smtClean="0"/>
              <a:t>();</a:t>
            </a:r>
          </a:p>
          <a:p>
            <a:pPr>
              <a:buNone/>
            </a:pPr>
            <a:r>
              <a:rPr lang="en-US" sz="2000" dirty="0" smtClean="0"/>
              <a:t>    return 0;</a:t>
            </a:r>
          </a:p>
          <a:p>
            <a:pPr>
              <a:buNone/>
            </a:pPr>
            <a:r>
              <a:rPr lang="en-US" sz="2000" dirty="0" smtClean="0"/>
              <a:t>};</a:t>
            </a:r>
          </a:p>
          <a:p>
            <a:pPr>
              <a:buNone/>
            </a:pP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a:bodyPr>
          <a:lstStyle/>
          <a:p>
            <a:pPr>
              <a:buNone/>
            </a:pPr>
            <a:r>
              <a:rPr lang="en-US" sz="2000" dirty="0" err="1" smtClean="0"/>
              <a:t>Int</a:t>
            </a:r>
            <a:r>
              <a:rPr lang="en-US" sz="2000" dirty="0" smtClean="0"/>
              <a:t> main()</a:t>
            </a:r>
          </a:p>
          <a:p>
            <a:pPr>
              <a:buNone/>
            </a:pPr>
            <a:r>
              <a:rPr lang="en-US" sz="2000" dirty="0" smtClean="0"/>
              <a:t> {</a:t>
            </a:r>
          </a:p>
          <a:p>
            <a:pPr>
              <a:buNone/>
            </a:pPr>
            <a:r>
              <a:rPr lang="en-US" sz="2000" dirty="0" smtClean="0"/>
              <a:t>       gamma g(2,4,2.5);</a:t>
            </a:r>
          </a:p>
          <a:p>
            <a:pPr>
              <a:buNone/>
            </a:pPr>
            <a:r>
              <a:rPr lang="en-US" sz="2000" dirty="0" smtClean="0"/>
              <a:t>      </a:t>
            </a:r>
            <a:r>
              <a:rPr lang="en-US" sz="2000" dirty="0" err="1" smtClean="0"/>
              <a:t>cout</a:t>
            </a:r>
            <a:r>
              <a:rPr lang="en-US" sz="2000" dirty="0" smtClean="0"/>
              <a:t>&lt;&lt;“\n \n display member values “&lt;&lt;“\n \n”;</a:t>
            </a:r>
          </a:p>
          <a:p>
            <a:pPr>
              <a:buNone/>
            </a:pPr>
            <a:r>
              <a:rPr lang="en-US" sz="2000" dirty="0" smtClean="0"/>
              <a:t>        </a:t>
            </a:r>
            <a:r>
              <a:rPr lang="en-US" sz="2000" dirty="0" err="1" smtClean="0"/>
              <a:t>g.show_alpha</a:t>
            </a:r>
            <a:r>
              <a:rPr lang="en-US" sz="2000" dirty="0" smtClean="0"/>
              <a:t>();</a:t>
            </a:r>
          </a:p>
          <a:p>
            <a:pPr>
              <a:buNone/>
            </a:pPr>
            <a:r>
              <a:rPr lang="en-US" sz="2000" dirty="0" smtClean="0"/>
              <a:t>       </a:t>
            </a:r>
            <a:r>
              <a:rPr lang="en-US" sz="2000" dirty="0" err="1" smtClean="0"/>
              <a:t>g.show_beta</a:t>
            </a:r>
            <a:r>
              <a:rPr lang="en-US" sz="2000" dirty="0" smtClean="0"/>
              <a:t>();</a:t>
            </a:r>
          </a:p>
          <a:p>
            <a:pPr>
              <a:buNone/>
            </a:pPr>
            <a:r>
              <a:rPr lang="en-US" sz="2000" dirty="0" smtClean="0"/>
              <a:t>      </a:t>
            </a:r>
            <a:r>
              <a:rPr lang="en-US" sz="2000" dirty="0" err="1" smtClean="0"/>
              <a:t>g.show_gamma</a:t>
            </a:r>
            <a:r>
              <a:rPr lang="en-US" sz="2000" dirty="0" smtClean="0"/>
              <a:t>();</a:t>
            </a:r>
          </a:p>
          <a:p>
            <a:pPr>
              <a:buNone/>
            </a:pPr>
            <a:r>
              <a:rPr lang="en-US" sz="2000" dirty="0" smtClean="0"/>
              <a:t>    return 0;</a:t>
            </a:r>
          </a:p>
          <a:p>
            <a:pPr>
              <a:buNone/>
            </a:pPr>
            <a:r>
              <a:rPr lang="en-US" sz="2000" dirty="0" smtClean="0"/>
              <a:t>};</a:t>
            </a:r>
          </a:p>
          <a:p>
            <a:pPr>
              <a:buNone/>
            </a:pPr>
            <a:endParaRPr lang="en-US" sz="2000" dirty="0"/>
          </a:p>
        </p:txBody>
      </p:sp>
      <p:sp>
        <p:nvSpPr>
          <p:cNvPr id="4" name="TextBox 3"/>
          <p:cNvSpPr txBox="1"/>
          <p:nvPr/>
        </p:nvSpPr>
        <p:spPr>
          <a:xfrm>
            <a:off x="3714744" y="2357430"/>
            <a:ext cx="2353850" cy="3416320"/>
          </a:xfrm>
          <a:prstGeom prst="rect">
            <a:avLst/>
          </a:prstGeom>
          <a:noFill/>
        </p:spPr>
        <p:txBody>
          <a:bodyPr wrap="none" rtlCol="0">
            <a:spAutoFit/>
          </a:bodyPr>
          <a:lstStyle/>
          <a:p>
            <a:r>
              <a:rPr lang="en-US" dirty="0" smtClean="0">
                <a:solidFill>
                  <a:srgbClr val="FF0000"/>
                </a:solidFill>
              </a:rPr>
              <a:t>Output:</a:t>
            </a:r>
          </a:p>
          <a:p>
            <a:r>
              <a:rPr lang="en-US" dirty="0" smtClean="0">
                <a:solidFill>
                  <a:srgbClr val="FF0000"/>
                </a:solidFill>
              </a:rPr>
              <a:t>beta constructed</a:t>
            </a:r>
          </a:p>
          <a:p>
            <a:r>
              <a:rPr lang="en-US" dirty="0" smtClean="0">
                <a:solidFill>
                  <a:srgbClr val="FF0000"/>
                </a:solidFill>
              </a:rPr>
              <a:t>alpha constructed</a:t>
            </a:r>
          </a:p>
          <a:p>
            <a:r>
              <a:rPr lang="en-US" dirty="0" smtClean="0">
                <a:solidFill>
                  <a:srgbClr val="FF0000"/>
                </a:solidFill>
              </a:rPr>
              <a:t>gamma constructed</a:t>
            </a:r>
          </a:p>
          <a:p>
            <a:endParaRPr lang="en-US" dirty="0" smtClean="0">
              <a:solidFill>
                <a:srgbClr val="FF0000"/>
              </a:solidFill>
            </a:endParaRPr>
          </a:p>
          <a:p>
            <a:r>
              <a:rPr lang="en-US" dirty="0" smtClean="0">
                <a:solidFill>
                  <a:srgbClr val="FF0000"/>
                </a:solidFill>
              </a:rPr>
              <a:t>Display member values</a:t>
            </a:r>
          </a:p>
          <a:p>
            <a:endParaRPr lang="en-US" dirty="0" smtClean="0">
              <a:solidFill>
                <a:srgbClr val="FF0000"/>
              </a:solidFill>
            </a:endParaRPr>
          </a:p>
          <a:p>
            <a:r>
              <a:rPr lang="en-US" dirty="0" smtClean="0">
                <a:solidFill>
                  <a:srgbClr val="FF0000"/>
                </a:solidFill>
              </a:rPr>
              <a:t>X=4</a:t>
            </a:r>
          </a:p>
          <a:p>
            <a:r>
              <a:rPr lang="en-US" dirty="0" smtClean="0">
                <a:solidFill>
                  <a:srgbClr val="FF0000"/>
                </a:solidFill>
              </a:rPr>
              <a:t>P=2.5</a:t>
            </a:r>
          </a:p>
          <a:p>
            <a:r>
              <a:rPr lang="en-US" dirty="0" smtClean="0">
                <a:solidFill>
                  <a:srgbClr val="FF0000"/>
                </a:solidFill>
              </a:rPr>
              <a:t>Q=5</a:t>
            </a:r>
          </a:p>
          <a:p>
            <a:r>
              <a:rPr lang="en-US" dirty="0" smtClean="0">
                <a:solidFill>
                  <a:srgbClr val="FF0000"/>
                </a:solidFill>
              </a:rPr>
              <a:t>U=2</a:t>
            </a:r>
          </a:p>
          <a:p>
            <a:r>
              <a:rPr lang="en-US" dirty="0" smtClean="0">
                <a:solidFill>
                  <a:srgbClr val="FF0000"/>
                </a:solidFill>
              </a:rPr>
              <a:t>V=4</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0" y="0"/>
            <a:ext cx="8178800" cy="563563"/>
          </a:xfrm>
        </p:spPr>
        <p:txBody>
          <a:bodyPr lIns="90000" tIns="46800" rIns="90000" bIns="91440" anchor="b">
            <a:normAutofit fontScale="90000"/>
          </a:bodyPr>
          <a:lstStyle/>
          <a:p>
            <a:r>
              <a:rPr lang="en-US" sz="3200" b="1" dirty="0" smtClean="0">
                <a:solidFill>
                  <a:srgbClr val="FF0000"/>
                </a:solidFill>
                <a:latin typeface="Times New Roman" pitchFamily="18" charset="0"/>
                <a:cs typeface="Times New Roman" pitchFamily="18" charset="0"/>
              </a:rPr>
              <a:t>“this” Pointer </a:t>
            </a:r>
          </a:p>
        </p:txBody>
      </p:sp>
      <p:sp>
        <p:nvSpPr>
          <p:cNvPr id="241667" name="Rectangle 4"/>
          <p:cNvSpPr>
            <a:spLocks noGrp="1" noChangeArrowheads="1"/>
          </p:cNvSpPr>
          <p:nvPr>
            <p:ph idx="4294967295"/>
          </p:nvPr>
        </p:nvSpPr>
        <p:spPr>
          <a:xfrm>
            <a:off x="0" y="533400"/>
            <a:ext cx="9144000" cy="6324600"/>
          </a:xfrm>
        </p:spPr>
        <p:txBody>
          <a:bodyPr lIns="90000" tIns="46800" rIns="90000" bIns="46800">
            <a:noAutofit/>
          </a:bodyPr>
          <a:lstStyle/>
          <a:p>
            <a:pPr>
              <a:lnSpc>
                <a:spcPct val="150000"/>
              </a:lnSpc>
              <a:spcBef>
                <a:spcPct val="0"/>
              </a:spcBef>
              <a:buClr>
                <a:srgbClr val="C00000"/>
              </a:buClr>
              <a:buFont typeface="Wingdings" pitchFamily="2" charset="2"/>
              <a:buChar char="Ø"/>
            </a:pPr>
            <a:r>
              <a:rPr lang="en-US" sz="2800" dirty="0" smtClean="0">
                <a:latin typeface="Times New Roman" pitchFamily="18" charset="0"/>
                <a:cs typeface="Times New Roman" pitchFamily="18" charset="0"/>
              </a:rPr>
              <a:t>Within a member function, the </a:t>
            </a:r>
            <a:r>
              <a:rPr lang="en-US" sz="2800" b="1" dirty="0" smtClean="0">
                <a:solidFill>
                  <a:srgbClr val="FF0000"/>
                </a:solidFill>
                <a:latin typeface="Times New Roman" pitchFamily="18" charset="0"/>
                <a:cs typeface="Times New Roman" pitchFamily="18" charset="0"/>
              </a:rPr>
              <a:t>this</a:t>
            </a:r>
            <a:r>
              <a:rPr lang="en-US" sz="2800" dirty="0" smtClean="0">
                <a:latin typeface="Times New Roman" pitchFamily="18" charset="0"/>
                <a:cs typeface="Times New Roman" pitchFamily="18" charset="0"/>
              </a:rPr>
              <a:t> keyword is a pointer to the current </a:t>
            </a:r>
            <a:r>
              <a:rPr lang="en-US" sz="2800" dirty="0" err="1" smtClean="0">
                <a:latin typeface="Times New Roman" pitchFamily="18" charset="0"/>
                <a:cs typeface="Times New Roman" pitchFamily="18" charset="0"/>
              </a:rPr>
              <a:t>obj</a:t>
            </a:r>
            <a:r>
              <a:rPr lang="en-US" sz="2800" dirty="0" smtClean="0">
                <a:latin typeface="Times New Roman" pitchFamily="18" charset="0"/>
                <a:cs typeface="Times New Roman" pitchFamily="18" charset="0"/>
              </a:rPr>
              <a:t>(object through which the fn was called).</a:t>
            </a:r>
          </a:p>
          <a:p>
            <a:pPr>
              <a:lnSpc>
                <a:spcPct val="150000"/>
              </a:lnSpc>
              <a:spcBef>
                <a:spcPct val="0"/>
              </a:spcBef>
              <a:buClr>
                <a:srgbClr val="C00000"/>
              </a:buClr>
              <a:buFont typeface="Wingdings" pitchFamily="2" charset="2"/>
              <a:buChar char="Ø"/>
            </a:pPr>
            <a:r>
              <a:rPr lang="en-US" sz="2800" dirty="0" smtClean="0">
                <a:latin typeface="Times New Roman" pitchFamily="18" charset="0"/>
                <a:cs typeface="Times New Roman" pitchFamily="18" charset="0"/>
              </a:rPr>
              <a:t>The this pointer is a </a:t>
            </a:r>
            <a:r>
              <a:rPr lang="en-US" sz="2800" b="1" dirty="0" smtClean="0">
                <a:latin typeface="Times New Roman" pitchFamily="18" charset="0"/>
                <a:cs typeface="Times New Roman" pitchFamily="18" charset="0"/>
              </a:rPr>
              <a:t>constant</a:t>
            </a:r>
            <a:r>
              <a:rPr lang="en-US" sz="2800" dirty="0" smtClean="0">
                <a:latin typeface="Times New Roman" pitchFamily="18" charset="0"/>
                <a:cs typeface="Times New Roman" pitchFamily="18" charset="0"/>
              </a:rPr>
              <a:t> pointer.</a:t>
            </a:r>
          </a:p>
          <a:p>
            <a:pPr>
              <a:lnSpc>
                <a:spcPct val="150000"/>
              </a:lnSpc>
              <a:spcBef>
                <a:spcPct val="0"/>
              </a:spcBef>
              <a:buClr>
                <a:srgbClr val="C00000"/>
              </a:buClr>
              <a:buFont typeface="Wingdings" pitchFamily="2" charset="2"/>
              <a:buChar char="Ø"/>
            </a:pPr>
            <a:r>
              <a:rPr lang="en-US" sz="2800" dirty="0" smtClean="0">
                <a:latin typeface="Times New Roman" pitchFamily="18" charset="0"/>
                <a:cs typeface="Times New Roman" pitchFamily="18" charset="0"/>
              </a:rPr>
              <a:t>Every </a:t>
            </a:r>
            <a:r>
              <a:rPr lang="en-US" sz="2800" dirty="0" err="1" smtClean="0">
                <a:latin typeface="Times New Roman" pitchFamily="18" charset="0"/>
                <a:cs typeface="Times New Roman" pitchFamily="18" charset="0"/>
              </a:rPr>
              <a:t>obj</a:t>
            </a:r>
            <a:r>
              <a:rPr lang="en-US" sz="2800" dirty="0" smtClean="0">
                <a:latin typeface="Times New Roman" pitchFamily="18" charset="0"/>
                <a:cs typeface="Times New Roman" pitchFamily="18" charset="0"/>
              </a:rPr>
              <a:t> has access to own add. through a </a:t>
            </a:r>
            <a:r>
              <a:rPr lang="en-US" sz="2800" dirty="0" err="1" smtClean="0">
                <a:latin typeface="Times New Roman" pitchFamily="18" charset="0"/>
                <a:cs typeface="Times New Roman" pitchFamily="18" charset="0"/>
              </a:rPr>
              <a:t>ptr</a:t>
            </a:r>
            <a:r>
              <a:rPr lang="en-US" sz="2800" dirty="0" smtClean="0">
                <a:latin typeface="Times New Roman" pitchFamily="18" charset="0"/>
                <a:cs typeface="Times New Roman" pitchFamily="18" charset="0"/>
              </a:rPr>
              <a:t> called </a:t>
            </a:r>
            <a:r>
              <a:rPr lang="en-US" sz="2800" b="1" dirty="0" smtClean="0">
                <a:latin typeface="Times New Roman" pitchFamily="18" charset="0"/>
                <a:cs typeface="Times New Roman" pitchFamily="18" charset="0"/>
              </a:rPr>
              <a:t>this.</a:t>
            </a:r>
          </a:p>
          <a:p>
            <a:pPr>
              <a:lnSpc>
                <a:spcPct val="150000"/>
              </a:lnSpc>
              <a:spcBef>
                <a:spcPct val="0"/>
              </a:spcBef>
              <a:buClr>
                <a:srgbClr val="C00000"/>
              </a:buClr>
              <a:buFont typeface="Wingdings" pitchFamily="2" charset="2"/>
              <a:buChar char="Ø"/>
            </a:pPr>
            <a:r>
              <a:rPr lang="en-US" sz="2800" dirty="0" smtClean="0">
                <a:latin typeface="Times New Roman" pitchFamily="18" charset="0"/>
                <a:cs typeface="Times New Roman" pitchFamily="18" charset="0"/>
              </a:rPr>
              <a:t>A </a:t>
            </a:r>
            <a:r>
              <a:rPr lang="en-US" sz="2800" b="1" dirty="0" smtClean="0">
                <a:latin typeface="Times New Roman" pitchFamily="18" charset="0"/>
                <a:cs typeface="Times New Roman" pitchFamily="18" charset="0"/>
              </a:rPr>
              <a:t>static</a:t>
            </a:r>
            <a:r>
              <a:rPr lang="en-US" sz="2800" dirty="0" smtClean="0">
                <a:latin typeface="Times New Roman" pitchFamily="18" charset="0"/>
                <a:cs typeface="Times New Roman" pitchFamily="18" charset="0"/>
              </a:rPr>
              <a:t> member function </a:t>
            </a:r>
            <a:r>
              <a:rPr lang="en-US" sz="2800" b="1" dirty="0" smtClean="0">
                <a:latin typeface="Times New Roman" pitchFamily="18" charset="0"/>
                <a:cs typeface="Times New Roman" pitchFamily="18" charset="0"/>
              </a:rPr>
              <a:t>does not </a:t>
            </a:r>
            <a:r>
              <a:rPr lang="en-US" sz="2800" dirty="0" smtClean="0">
                <a:latin typeface="Times New Roman" pitchFamily="18" charset="0"/>
                <a:cs typeface="Times New Roman" pitchFamily="18" charset="0"/>
              </a:rPr>
              <a:t>have a </a:t>
            </a:r>
            <a:r>
              <a:rPr lang="en-US" sz="2800" b="1" dirty="0" smtClean="0">
                <a:latin typeface="Times New Roman" pitchFamily="18" charset="0"/>
                <a:cs typeface="Times New Roman" pitchFamily="18" charset="0"/>
              </a:rPr>
              <a:t>this</a:t>
            </a:r>
            <a:r>
              <a:rPr lang="en-US" sz="2800" dirty="0" smtClean="0">
                <a:latin typeface="Times New Roman" pitchFamily="18" charset="0"/>
                <a:cs typeface="Times New Roman" pitchFamily="18" charset="0"/>
              </a:rPr>
              <a:t> pointer.</a:t>
            </a:r>
          </a:p>
          <a:p>
            <a:pPr>
              <a:lnSpc>
                <a:spcPct val="150000"/>
              </a:lnSpc>
              <a:spcBef>
                <a:spcPct val="0"/>
              </a:spcBef>
              <a:buClr>
                <a:srgbClr val="C00000"/>
              </a:buClr>
              <a:buFont typeface="Wingdings" pitchFamily="2" charset="2"/>
              <a:buChar char="Ø"/>
            </a:pPr>
            <a:r>
              <a:rPr lang="en-US" sz="2800" dirty="0" smtClean="0">
                <a:latin typeface="Times New Roman" pitchFamily="18" charset="0"/>
              </a:rPr>
              <a:t>this pointer can be used inside the member functions only.</a:t>
            </a:r>
          </a:p>
          <a:p>
            <a:pPr>
              <a:lnSpc>
                <a:spcPct val="150000"/>
              </a:lnSpc>
              <a:spcBef>
                <a:spcPct val="0"/>
              </a:spcBef>
              <a:buClr>
                <a:srgbClr val="C00000"/>
              </a:buClr>
              <a:buFont typeface="Wingdings" pitchFamily="2" charset="2"/>
              <a:buChar char="Ø"/>
            </a:pPr>
            <a:r>
              <a:rPr lang="en-US" sz="2800" dirty="0" smtClean="0">
                <a:latin typeface="Times New Roman" pitchFamily="18" charset="0"/>
                <a:cs typeface="Times New Roman" pitchFamily="18" charset="0"/>
              </a:rPr>
              <a:t>Member functions use the </a:t>
            </a:r>
            <a:r>
              <a:rPr lang="en-US" sz="2800" b="1" dirty="0" smtClean="0">
                <a:latin typeface="Times New Roman" pitchFamily="18" charset="0"/>
                <a:cs typeface="Times New Roman" pitchFamily="18" charset="0"/>
              </a:rPr>
              <a:t>this</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ptr</a:t>
            </a:r>
            <a:r>
              <a:rPr lang="en-US" sz="2800" dirty="0" smtClean="0">
                <a:latin typeface="Times New Roman" pitchFamily="18" charset="0"/>
                <a:cs typeface="Times New Roman" pitchFamily="18" charset="0"/>
              </a:rPr>
              <a:t> implicitly or explicitly</a:t>
            </a:r>
          </a:p>
          <a:p>
            <a:pPr lvl="1">
              <a:lnSpc>
                <a:spcPct val="150000"/>
              </a:lnSpc>
              <a:spcBef>
                <a:spcPct val="0"/>
              </a:spcBef>
              <a:buClr>
                <a:srgbClr val="C00000"/>
              </a:buClr>
              <a:buFont typeface="Wingdings" pitchFamily="2" charset="2"/>
              <a:buChar char="Ø"/>
            </a:pPr>
            <a:r>
              <a:rPr lang="en-US" dirty="0" smtClean="0">
                <a:latin typeface="Times New Roman" pitchFamily="18" charset="0"/>
                <a:cs typeface="Times New Roman" pitchFamily="18" charset="0"/>
              </a:rPr>
              <a:t>Implicitly when accessing members directly</a:t>
            </a:r>
          </a:p>
          <a:p>
            <a:pPr lvl="1">
              <a:lnSpc>
                <a:spcPct val="150000"/>
              </a:lnSpc>
              <a:spcBef>
                <a:spcPct val="0"/>
              </a:spcBef>
              <a:buClr>
                <a:srgbClr val="C00000"/>
              </a:buClr>
              <a:buFont typeface="Wingdings" pitchFamily="2" charset="2"/>
              <a:buChar char="Ø"/>
            </a:pPr>
            <a:r>
              <a:rPr lang="en-US" dirty="0" smtClean="0">
                <a:latin typeface="Times New Roman" pitchFamily="18" charset="0"/>
                <a:cs typeface="Times New Roman" pitchFamily="18" charset="0"/>
              </a:rPr>
              <a:t>Explicitly when using keyword </a:t>
            </a:r>
            <a:r>
              <a:rPr lang="en-US" b="1" dirty="0" smtClean="0">
                <a:latin typeface="Times New Roman" pitchFamily="18" charset="0"/>
                <a:cs typeface="Times New Roman" pitchFamily="18" charset="0"/>
              </a:rPr>
              <a:t>this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381000" y="0"/>
            <a:ext cx="7772400" cy="762000"/>
          </a:xfrm>
        </p:spPr>
        <p:txBody>
          <a:bodyPr/>
          <a:lstStyle/>
          <a:p>
            <a:pPr eaLnBrk="1" hangingPunct="1"/>
            <a:r>
              <a:rPr lang="en-US" sz="3600" b="1" u="sng" smtClean="0">
                <a:solidFill>
                  <a:srgbClr val="FF0000"/>
                </a:solidFill>
                <a:latin typeface="Times New Roman" pitchFamily="18" charset="0"/>
              </a:rPr>
              <a:t>this pointer</a:t>
            </a:r>
          </a:p>
        </p:txBody>
      </p:sp>
      <p:sp>
        <p:nvSpPr>
          <p:cNvPr id="77828" name="Text Box 4"/>
          <p:cNvSpPr txBox="1">
            <a:spLocks noChangeArrowheads="1"/>
          </p:cNvSpPr>
          <p:nvPr/>
        </p:nvSpPr>
        <p:spPr bwMode="auto">
          <a:xfrm>
            <a:off x="0" y="685800"/>
            <a:ext cx="4038600" cy="4633913"/>
          </a:xfrm>
          <a:prstGeom prst="rect">
            <a:avLst/>
          </a:prstGeom>
          <a:noFill/>
          <a:ln w="9525">
            <a:noFill/>
            <a:miter lim="800000"/>
            <a:headEnd/>
            <a:tailEnd/>
          </a:ln>
        </p:spPr>
        <p:txBody>
          <a:bodyPr>
            <a:spAutoFit/>
          </a:bodyPr>
          <a:lstStyle/>
          <a:p>
            <a:r>
              <a:rPr lang="en-US" b="1" u="sng" dirty="0"/>
              <a:t>Example program</a:t>
            </a:r>
            <a:endParaRPr lang="en-US" dirty="0"/>
          </a:p>
          <a:p>
            <a:r>
              <a:rPr lang="en-US" sz="2000" dirty="0">
                <a:latin typeface="Times New Roman" pitchFamily="18" charset="0"/>
              </a:rPr>
              <a:t>#include&lt;</a:t>
            </a:r>
            <a:r>
              <a:rPr lang="en-US" sz="2000" dirty="0" err="1">
                <a:latin typeface="Times New Roman" pitchFamily="18" charset="0"/>
              </a:rPr>
              <a:t>iostream</a:t>
            </a:r>
            <a:r>
              <a:rPr lang="en-US" sz="2000" dirty="0">
                <a:latin typeface="Times New Roman" pitchFamily="18" charset="0"/>
              </a:rPr>
              <a:t>&gt;</a:t>
            </a:r>
          </a:p>
          <a:p>
            <a:r>
              <a:rPr lang="en-US" sz="2000" dirty="0">
                <a:latin typeface="Times New Roman" pitchFamily="18" charset="0"/>
              </a:rPr>
              <a:t>class  test</a:t>
            </a:r>
          </a:p>
          <a:p>
            <a:r>
              <a:rPr lang="en-US" sz="2000" dirty="0">
                <a:latin typeface="Times New Roman" pitchFamily="18" charset="0"/>
              </a:rPr>
              <a:t>{</a:t>
            </a:r>
          </a:p>
          <a:p>
            <a:r>
              <a:rPr lang="en-US" sz="2000" dirty="0">
                <a:latin typeface="Times New Roman" pitchFamily="18" charset="0"/>
              </a:rPr>
              <a:t>    private:</a:t>
            </a:r>
          </a:p>
          <a:p>
            <a:r>
              <a:rPr lang="en-US" sz="2000" dirty="0">
                <a:latin typeface="Times New Roman" pitchFamily="18" charset="0"/>
              </a:rPr>
              <a:t>	</a:t>
            </a:r>
            <a:r>
              <a:rPr lang="en-US" sz="2000" dirty="0" err="1">
                <a:latin typeface="Times New Roman" pitchFamily="18" charset="0"/>
              </a:rPr>
              <a:t>int</a:t>
            </a:r>
            <a:r>
              <a:rPr lang="en-US" sz="2000" dirty="0">
                <a:latin typeface="Times New Roman" pitchFamily="18" charset="0"/>
              </a:rPr>
              <a:t> a;</a:t>
            </a:r>
          </a:p>
          <a:p>
            <a:r>
              <a:rPr lang="en-US" sz="2000" dirty="0">
                <a:latin typeface="Times New Roman" pitchFamily="18" charset="0"/>
              </a:rPr>
              <a:t>  public:</a:t>
            </a:r>
          </a:p>
          <a:p>
            <a:r>
              <a:rPr lang="en-US" sz="2000" dirty="0">
                <a:latin typeface="Times New Roman" pitchFamily="18" charset="0"/>
              </a:rPr>
              <a:t>   void  </a:t>
            </a:r>
            <a:r>
              <a:rPr lang="en-US" sz="2000" dirty="0" err="1">
                <a:latin typeface="Times New Roman" pitchFamily="18" charset="0"/>
              </a:rPr>
              <a:t>setdata</a:t>
            </a:r>
            <a:r>
              <a:rPr lang="en-US" sz="2000" dirty="0">
                <a:latin typeface="Times New Roman" pitchFamily="18" charset="0"/>
              </a:rPr>
              <a:t>(</a:t>
            </a:r>
            <a:r>
              <a:rPr lang="en-US" sz="2000" dirty="0" err="1">
                <a:latin typeface="Times New Roman" pitchFamily="18" charset="0"/>
              </a:rPr>
              <a:t>int</a:t>
            </a:r>
            <a:r>
              <a:rPr lang="en-US" sz="2000" dirty="0">
                <a:latin typeface="Times New Roman" pitchFamily="18" charset="0"/>
              </a:rPr>
              <a:t> x)</a:t>
            </a:r>
          </a:p>
          <a:p>
            <a:r>
              <a:rPr lang="en-US" sz="2000" dirty="0">
                <a:latin typeface="Times New Roman" pitchFamily="18" charset="0"/>
              </a:rPr>
              <a:t>    {</a:t>
            </a:r>
          </a:p>
          <a:p>
            <a:r>
              <a:rPr lang="en-US" sz="2000" dirty="0">
                <a:latin typeface="Times New Roman" pitchFamily="18" charset="0"/>
              </a:rPr>
              <a:t>      a=x;// normal way to set data</a:t>
            </a:r>
          </a:p>
          <a:p>
            <a:r>
              <a:rPr lang="en-US" sz="2000" dirty="0">
                <a:latin typeface="Times New Roman" pitchFamily="18" charset="0"/>
              </a:rPr>
              <a:t>  </a:t>
            </a:r>
            <a:r>
              <a:rPr lang="en-US" sz="2000" dirty="0" err="1">
                <a:latin typeface="Times New Roman" pitchFamily="18" charset="0"/>
              </a:rPr>
              <a:t>cout</a:t>
            </a:r>
            <a:r>
              <a:rPr lang="en-US" sz="2000" dirty="0">
                <a:latin typeface="Times New Roman" pitchFamily="18" charset="0"/>
              </a:rPr>
              <a:t>&lt;&lt;“address of my </a:t>
            </a:r>
            <a:r>
              <a:rPr lang="en-US" sz="2000" dirty="0" err="1">
                <a:latin typeface="Times New Roman" pitchFamily="18" charset="0"/>
              </a:rPr>
              <a:t>bject</a:t>
            </a:r>
            <a:r>
              <a:rPr lang="en-US" sz="2000" dirty="0">
                <a:latin typeface="Times New Roman" pitchFamily="18" charset="0"/>
              </a:rPr>
              <a:t>”&lt;&lt;this;</a:t>
            </a:r>
          </a:p>
          <a:p>
            <a:r>
              <a:rPr lang="en-US" sz="2000" dirty="0">
                <a:latin typeface="Times New Roman" pitchFamily="18" charset="0"/>
              </a:rPr>
              <a:t>  this-&gt;a=x;// another way to set data</a:t>
            </a:r>
          </a:p>
          <a:p>
            <a:r>
              <a:rPr lang="en-US" sz="2000" dirty="0">
                <a:latin typeface="Times New Roman" pitchFamily="18" charset="0"/>
              </a:rPr>
              <a:t> }</a:t>
            </a:r>
          </a:p>
          <a:p>
            <a:endParaRPr lang="en-US" sz="2000" dirty="0">
              <a:latin typeface="Times New Roman" pitchFamily="18" charset="0"/>
            </a:endParaRPr>
          </a:p>
          <a:p>
            <a:endParaRPr lang="en-US" sz="2000" dirty="0">
              <a:latin typeface="Times New Roman" pitchFamily="18" charset="0"/>
            </a:endParaRPr>
          </a:p>
        </p:txBody>
      </p:sp>
      <p:sp>
        <p:nvSpPr>
          <p:cNvPr id="77829" name="Text Box 5"/>
          <p:cNvSpPr txBox="1">
            <a:spLocks noChangeArrowheads="1"/>
          </p:cNvSpPr>
          <p:nvPr/>
        </p:nvSpPr>
        <p:spPr bwMode="auto">
          <a:xfrm>
            <a:off x="4495800" y="838200"/>
            <a:ext cx="4648200" cy="5016500"/>
          </a:xfrm>
          <a:prstGeom prst="rect">
            <a:avLst/>
          </a:prstGeom>
          <a:noFill/>
          <a:ln w="9525">
            <a:noFill/>
            <a:miter lim="800000"/>
            <a:headEnd/>
            <a:tailEnd/>
          </a:ln>
        </p:spPr>
        <p:txBody>
          <a:bodyPr>
            <a:spAutoFit/>
          </a:bodyPr>
          <a:lstStyle/>
          <a:p>
            <a:r>
              <a:rPr lang="en-US" sz="2000" dirty="0">
                <a:latin typeface="Times New Roman" pitchFamily="18" charset="0"/>
              </a:rPr>
              <a:t> void </a:t>
            </a:r>
            <a:r>
              <a:rPr lang="en-US" sz="2000" dirty="0" err="1">
                <a:latin typeface="Times New Roman" pitchFamily="18" charset="0"/>
              </a:rPr>
              <a:t>showdata</a:t>
            </a:r>
            <a:r>
              <a:rPr lang="en-US" sz="2000" dirty="0">
                <a:latin typeface="Times New Roman" pitchFamily="18" charset="0"/>
              </a:rPr>
              <a:t>()</a:t>
            </a:r>
          </a:p>
          <a:p>
            <a:r>
              <a:rPr lang="en-US" sz="2000" dirty="0">
                <a:latin typeface="Times New Roman" pitchFamily="18" charset="0"/>
              </a:rPr>
              <a:t> {</a:t>
            </a:r>
          </a:p>
          <a:p>
            <a:r>
              <a:rPr lang="en-US" sz="2000" dirty="0">
                <a:latin typeface="Times New Roman" pitchFamily="18" charset="0"/>
              </a:rPr>
              <a:t>  </a:t>
            </a:r>
            <a:r>
              <a:rPr lang="en-US" sz="2000" dirty="0" err="1">
                <a:latin typeface="Times New Roman" pitchFamily="18" charset="0"/>
              </a:rPr>
              <a:t>cout</a:t>
            </a:r>
            <a:r>
              <a:rPr lang="en-US" sz="2000" dirty="0">
                <a:latin typeface="Times New Roman" pitchFamily="18" charset="0"/>
              </a:rPr>
              <a:t>&lt;&lt;“\n address of object for </a:t>
            </a:r>
            <a:r>
              <a:rPr lang="en-US" sz="2000" dirty="0" err="1">
                <a:latin typeface="Times New Roman" pitchFamily="18" charset="0"/>
              </a:rPr>
              <a:t>showdata</a:t>
            </a:r>
            <a:r>
              <a:rPr lang="en-US" sz="2000" dirty="0">
                <a:latin typeface="Times New Roman" pitchFamily="18" charset="0"/>
              </a:rPr>
              <a:t>()”&lt;&lt;this;</a:t>
            </a:r>
          </a:p>
          <a:p>
            <a:r>
              <a:rPr lang="en-US" sz="2000" dirty="0">
                <a:latin typeface="Times New Roman" pitchFamily="18" charset="0"/>
              </a:rPr>
              <a:t> </a:t>
            </a:r>
            <a:r>
              <a:rPr lang="en-US" sz="2000" dirty="0" err="1">
                <a:latin typeface="Times New Roman" pitchFamily="18" charset="0"/>
              </a:rPr>
              <a:t>cout</a:t>
            </a:r>
            <a:r>
              <a:rPr lang="en-US" sz="2000" dirty="0">
                <a:latin typeface="Times New Roman" pitchFamily="18" charset="0"/>
              </a:rPr>
              <a:t>&lt;&lt;“a=“&lt;&lt;a;</a:t>
            </a:r>
          </a:p>
          <a:p>
            <a:r>
              <a:rPr lang="en-US" sz="2000" dirty="0">
                <a:latin typeface="Times New Roman" pitchFamily="18" charset="0"/>
              </a:rPr>
              <a:t> </a:t>
            </a:r>
            <a:r>
              <a:rPr lang="en-US" sz="2000" dirty="0" err="1">
                <a:latin typeface="Times New Roman" pitchFamily="18" charset="0"/>
              </a:rPr>
              <a:t>cout</a:t>
            </a:r>
            <a:r>
              <a:rPr lang="en-US" sz="2000" dirty="0">
                <a:latin typeface="Times New Roman" pitchFamily="18" charset="0"/>
              </a:rPr>
              <a:t>&lt;&lt;“ this-&gt;a”&lt;&lt;this-&gt;a;</a:t>
            </a:r>
          </a:p>
          <a:p>
            <a:r>
              <a:rPr lang="en-US" sz="2000" dirty="0">
                <a:latin typeface="Times New Roman" pitchFamily="18" charset="0"/>
              </a:rPr>
              <a:t>}</a:t>
            </a:r>
          </a:p>
          <a:p>
            <a:r>
              <a:rPr lang="en-US" sz="2000" dirty="0">
                <a:latin typeface="Times New Roman" pitchFamily="18" charset="0"/>
              </a:rPr>
              <a:t>};</a:t>
            </a:r>
          </a:p>
          <a:p>
            <a:r>
              <a:rPr lang="en-US" sz="2000" dirty="0">
                <a:latin typeface="Times New Roman" pitchFamily="18" charset="0"/>
              </a:rPr>
              <a:t> void main()</a:t>
            </a:r>
          </a:p>
          <a:p>
            <a:r>
              <a:rPr lang="en-US" sz="2000" dirty="0">
                <a:latin typeface="Times New Roman" pitchFamily="18" charset="0"/>
              </a:rPr>
              <a:t> {</a:t>
            </a:r>
          </a:p>
          <a:p>
            <a:r>
              <a:rPr lang="en-US" sz="2000" dirty="0">
                <a:latin typeface="Times New Roman" pitchFamily="18" charset="0"/>
              </a:rPr>
              <a:t> test </a:t>
            </a:r>
            <a:r>
              <a:rPr lang="en-US" sz="2000" dirty="0" err="1">
                <a:latin typeface="Times New Roman" pitchFamily="18" charset="0"/>
              </a:rPr>
              <a:t>t,s</a:t>
            </a:r>
            <a:r>
              <a:rPr lang="en-US" sz="2000" dirty="0">
                <a:latin typeface="Times New Roman" pitchFamily="18" charset="0"/>
              </a:rPr>
              <a:t>;</a:t>
            </a:r>
          </a:p>
          <a:p>
            <a:r>
              <a:rPr lang="en-US" sz="2000" dirty="0">
                <a:latin typeface="Times New Roman" pitchFamily="18" charset="0"/>
              </a:rPr>
              <a:t> </a:t>
            </a:r>
            <a:r>
              <a:rPr lang="en-US" sz="2000" dirty="0" err="1">
                <a:latin typeface="Times New Roman" pitchFamily="18" charset="0"/>
              </a:rPr>
              <a:t>t.setdata</a:t>
            </a:r>
            <a:r>
              <a:rPr lang="en-US" sz="2000" dirty="0">
                <a:latin typeface="Times New Roman" pitchFamily="18" charset="0"/>
              </a:rPr>
              <a:t>(30);</a:t>
            </a:r>
          </a:p>
          <a:p>
            <a:r>
              <a:rPr lang="en-US" sz="2000" dirty="0">
                <a:latin typeface="Times New Roman" pitchFamily="18" charset="0"/>
              </a:rPr>
              <a:t> </a:t>
            </a:r>
            <a:r>
              <a:rPr lang="en-US" sz="2000" dirty="0" err="1">
                <a:latin typeface="Times New Roman" pitchFamily="18" charset="0"/>
              </a:rPr>
              <a:t>t.showdata</a:t>
            </a:r>
            <a:r>
              <a:rPr lang="en-US" sz="2000" dirty="0">
                <a:latin typeface="Times New Roman" pitchFamily="18" charset="0"/>
              </a:rPr>
              <a:t>();</a:t>
            </a:r>
          </a:p>
          <a:p>
            <a:r>
              <a:rPr lang="en-US" sz="2000" dirty="0" err="1">
                <a:latin typeface="Times New Roman" pitchFamily="18" charset="0"/>
              </a:rPr>
              <a:t>s.setdata</a:t>
            </a:r>
            <a:r>
              <a:rPr lang="en-US" sz="2000" dirty="0">
                <a:latin typeface="Times New Roman" pitchFamily="18" charset="0"/>
              </a:rPr>
              <a:t>(40);</a:t>
            </a:r>
          </a:p>
          <a:p>
            <a:r>
              <a:rPr lang="en-US" sz="2000" dirty="0" err="1">
                <a:latin typeface="Times New Roman" pitchFamily="18" charset="0"/>
              </a:rPr>
              <a:t>s.showdata</a:t>
            </a:r>
            <a:r>
              <a:rPr lang="en-US" sz="2000" dirty="0">
                <a:latin typeface="Times New Roman" pitchFamily="18" charset="0"/>
              </a:rPr>
              <a:t>();</a:t>
            </a:r>
          </a:p>
          <a:p>
            <a:r>
              <a:rPr lang="en-US" sz="2000" dirty="0">
                <a:latin typeface="Times New Roman" pitchFamily="18" charset="0"/>
              </a:rPr>
              <a:t>}</a:t>
            </a:r>
          </a:p>
        </p:txBody>
      </p:sp>
      <p:sp>
        <p:nvSpPr>
          <p:cNvPr id="13317" name="Line 6"/>
          <p:cNvSpPr>
            <a:spLocks noChangeShapeType="1"/>
          </p:cNvSpPr>
          <p:nvPr/>
        </p:nvSpPr>
        <p:spPr bwMode="auto">
          <a:xfrm>
            <a:off x="4038600" y="685800"/>
            <a:ext cx="76200" cy="6172200"/>
          </a:xfrm>
          <a:prstGeom prst="line">
            <a:avLst/>
          </a:prstGeom>
          <a:noFill/>
          <a:ln w="9525">
            <a:solidFill>
              <a:schemeClr val="tx1"/>
            </a:solidFill>
            <a:round/>
            <a:headEnd/>
            <a:tailEnd/>
          </a:ln>
        </p:spPr>
        <p:txBody>
          <a:bodyPr/>
          <a:lstStyle/>
          <a:p>
            <a:endParaRPr lang="en-IN"/>
          </a:p>
        </p:txBody>
      </p:sp>
      <p:sp>
        <p:nvSpPr>
          <p:cNvPr id="77832" name="Text Box 8"/>
          <p:cNvSpPr txBox="1">
            <a:spLocks noChangeArrowheads="1"/>
          </p:cNvSpPr>
          <p:nvPr/>
        </p:nvSpPr>
        <p:spPr bwMode="auto">
          <a:xfrm>
            <a:off x="6051550" y="5181600"/>
            <a:ext cx="3092450" cy="1465263"/>
          </a:xfrm>
          <a:prstGeom prst="rect">
            <a:avLst/>
          </a:prstGeom>
          <a:noFill/>
          <a:ln w="9525">
            <a:noFill/>
            <a:miter lim="800000"/>
            <a:headEnd/>
            <a:tailEnd/>
          </a:ln>
        </p:spPr>
        <p:txBody>
          <a:bodyPr wrap="none">
            <a:spAutoFit/>
          </a:bodyPr>
          <a:lstStyle/>
          <a:p>
            <a:r>
              <a:rPr lang="en-US">
                <a:latin typeface="Times New Roman" pitchFamily="18" charset="0"/>
              </a:rPr>
              <a:t>The member function of a </a:t>
            </a:r>
          </a:p>
          <a:p>
            <a:r>
              <a:rPr lang="en-US">
                <a:latin typeface="Times New Roman" pitchFamily="18" charset="0"/>
              </a:rPr>
              <a:t> class always with the pointer</a:t>
            </a:r>
          </a:p>
          <a:p>
            <a:r>
              <a:rPr lang="en-US">
                <a:latin typeface="Times New Roman" pitchFamily="18" charset="0"/>
              </a:rPr>
              <a:t> called this, which points to the</a:t>
            </a:r>
          </a:p>
          <a:p>
            <a:r>
              <a:rPr lang="en-US">
                <a:latin typeface="Times New Roman" pitchFamily="18" charset="0"/>
              </a:rPr>
              <a:t>  object with which the function</a:t>
            </a:r>
          </a:p>
          <a:p>
            <a:r>
              <a:rPr lang="en-US">
                <a:latin typeface="Times New Roman" pitchFamily="18" charset="0"/>
              </a:rPr>
              <a:t> is invoked.</a:t>
            </a:r>
          </a:p>
        </p:txBody>
      </p:sp>
      <p:sp>
        <p:nvSpPr>
          <p:cNvPr id="9" name="TextBox 8"/>
          <p:cNvSpPr txBox="1"/>
          <p:nvPr/>
        </p:nvSpPr>
        <p:spPr>
          <a:xfrm>
            <a:off x="285720" y="4500570"/>
            <a:ext cx="4120230" cy="2585323"/>
          </a:xfrm>
          <a:prstGeom prst="rect">
            <a:avLst/>
          </a:prstGeom>
          <a:noFill/>
        </p:spPr>
        <p:txBody>
          <a:bodyPr wrap="none" rtlCol="0">
            <a:spAutoFit/>
          </a:bodyPr>
          <a:lstStyle/>
          <a:p>
            <a:r>
              <a:rPr lang="en-US" dirty="0" smtClean="0">
                <a:solidFill>
                  <a:srgbClr val="FF0000"/>
                </a:solidFill>
              </a:rPr>
              <a:t>Address of my object : 0X22fefc</a:t>
            </a:r>
          </a:p>
          <a:p>
            <a:r>
              <a:rPr lang="en-US" dirty="0" smtClean="0">
                <a:solidFill>
                  <a:srgbClr val="FF0000"/>
                </a:solidFill>
              </a:rPr>
              <a:t>Address of object for </a:t>
            </a:r>
            <a:r>
              <a:rPr lang="en-US" dirty="0" err="1" smtClean="0">
                <a:solidFill>
                  <a:srgbClr val="FF0000"/>
                </a:solidFill>
              </a:rPr>
              <a:t>showdata</a:t>
            </a:r>
            <a:r>
              <a:rPr lang="en-US" dirty="0" smtClean="0">
                <a:solidFill>
                  <a:srgbClr val="FF0000"/>
                </a:solidFill>
              </a:rPr>
              <a:t>():0X22fefc</a:t>
            </a:r>
          </a:p>
          <a:p>
            <a:r>
              <a:rPr lang="en-US" dirty="0" smtClean="0">
                <a:solidFill>
                  <a:srgbClr val="FF0000"/>
                </a:solidFill>
              </a:rPr>
              <a:t>a=30;</a:t>
            </a:r>
          </a:p>
          <a:p>
            <a:r>
              <a:rPr lang="en-US" dirty="0" smtClean="0">
                <a:solidFill>
                  <a:srgbClr val="FF0000"/>
                </a:solidFill>
              </a:rPr>
              <a:t>This-&gt;</a:t>
            </a:r>
            <a:r>
              <a:rPr lang="en-US" dirty="0" smtClean="0">
                <a:solidFill>
                  <a:srgbClr val="FF0000"/>
                </a:solidFill>
              </a:rPr>
              <a:t>a 30</a:t>
            </a:r>
          </a:p>
          <a:p>
            <a:r>
              <a:rPr lang="en-US" dirty="0" smtClean="0">
                <a:solidFill>
                  <a:srgbClr val="FF0000"/>
                </a:solidFill>
              </a:rPr>
              <a:t>Address of my object : </a:t>
            </a:r>
            <a:r>
              <a:rPr lang="en-US" dirty="0" smtClean="0">
                <a:solidFill>
                  <a:srgbClr val="FF0000"/>
                </a:solidFill>
              </a:rPr>
              <a:t>0X22fffc</a:t>
            </a:r>
            <a:endParaRPr lang="en-US" dirty="0" smtClean="0">
              <a:solidFill>
                <a:srgbClr val="FF0000"/>
              </a:solidFill>
            </a:endParaRPr>
          </a:p>
          <a:p>
            <a:r>
              <a:rPr lang="en-US" dirty="0" smtClean="0">
                <a:solidFill>
                  <a:srgbClr val="FF0000"/>
                </a:solidFill>
              </a:rPr>
              <a:t>Address of object for </a:t>
            </a:r>
            <a:r>
              <a:rPr lang="en-US" dirty="0" err="1" smtClean="0">
                <a:solidFill>
                  <a:srgbClr val="FF0000"/>
                </a:solidFill>
              </a:rPr>
              <a:t>showdata</a:t>
            </a:r>
            <a:r>
              <a:rPr lang="en-US" dirty="0" smtClean="0">
                <a:solidFill>
                  <a:srgbClr val="FF0000"/>
                </a:solidFill>
              </a:rPr>
              <a:t>():</a:t>
            </a:r>
            <a:r>
              <a:rPr lang="en-US" dirty="0" smtClean="0">
                <a:solidFill>
                  <a:srgbClr val="FF0000"/>
                </a:solidFill>
              </a:rPr>
              <a:t>0X22fffc</a:t>
            </a:r>
            <a:endParaRPr lang="en-US" dirty="0" smtClean="0">
              <a:solidFill>
                <a:srgbClr val="FF0000"/>
              </a:solidFill>
            </a:endParaRPr>
          </a:p>
          <a:p>
            <a:r>
              <a:rPr lang="en-US" dirty="0" smtClean="0">
                <a:solidFill>
                  <a:srgbClr val="FF0000"/>
                </a:solidFill>
              </a:rPr>
              <a:t>a=40</a:t>
            </a:r>
            <a:r>
              <a:rPr lang="en-US" dirty="0" smtClean="0">
                <a:solidFill>
                  <a:srgbClr val="FF0000"/>
                </a:solidFill>
              </a:rPr>
              <a:t>;</a:t>
            </a:r>
          </a:p>
          <a:p>
            <a:r>
              <a:rPr lang="en-US" dirty="0" smtClean="0">
                <a:solidFill>
                  <a:srgbClr val="FF0000"/>
                </a:solidFill>
              </a:rPr>
              <a:t>This-&gt;</a:t>
            </a:r>
            <a:r>
              <a:rPr lang="en-US" dirty="0" smtClean="0">
                <a:solidFill>
                  <a:srgbClr val="FF0000"/>
                </a:solidFill>
              </a:rPr>
              <a:t>a 40</a:t>
            </a:r>
            <a:endParaRPr lang="en-US" dirty="0" smtClean="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5</a:t>
            </a:fld>
            <a:endParaRPr lang="en-US"/>
          </a:p>
        </p:txBody>
      </p:sp>
      <p:sp>
        <p:nvSpPr>
          <p:cNvPr id="8194" name="Rectangle 2"/>
          <p:cNvSpPr>
            <a:spLocks noGrp="1" noChangeArrowheads="1"/>
          </p:cNvSpPr>
          <p:nvPr>
            <p:ph type="ctrTitle"/>
          </p:nvPr>
        </p:nvSpPr>
        <p:spPr>
          <a:xfrm>
            <a:off x="785786" y="0"/>
            <a:ext cx="7772400" cy="533400"/>
          </a:xfrm>
        </p:spPr>
        <p:txBody>
          <a:bodyPr>
            <a:noAutofit/>
          </a:bodyPr>
          <a:lstStyle/>
          <a:p>
            <a:r>
              <a:rPr lang="en-US" sz="3600" dirty="0" smtClean="0"/>
              <a:t>Inheritance</a:t>
            </a:r>
            <a:endParaRPr lang="en-US" sz="3600" dirty="0"/>
          </a:p>
        </p:txBody>
      </p:sp>
      <p:sp>
        <p:nvSpPr>
          <p:cNvPr id="8195" name="Rectangle 3"/>
          <p:cNvSpPr>
            <a:spLocks noGrp="1" noChangeArrowheads="1"/>
          </p:cNvSpPr>
          <p:nvPr>
            <p:ph type="subTitle" idx="1"/>
          </p:nvPr>
        </p:nvSpPr>
        <p:spPr>
          <a:xfrm>
            <a:off x="533400" y="642918"/>
            <a:ext cx="8396318" cy="5786478"/>
          </a:xfrm>
        </p:spPr>
        <p:txBody>
          <a:bodyPr>
            <a:normAutofit lnSpcReduction="10000"/>
          </a:bodyPr>
          <a:lstStyle/>
          <a:p>
            <a:pPr algn="l"/>
            <a:r>
              <a:rPr lang="en-US" sz="2400" dirty="0" smtClean="0">
                <a:solidFill>
                  <a:schemeClr val="tx1"/>
                </a:solidFill>
              </a:rPr>
              <a:t>Syntax:</a:t>
            </a:r>
          </a:p>
          <a:p>
            <a:pPr algn="l"/>
            <a:r>
              <a:rPr lang="en-US" sz="2400" dirty="0" smtClean="0">
                <a:solidFill>
                  <a:schemeClr val="tx1"/>
                </a:solidFill>
                <a:sym typeface="Wingdings" pitchFamily="2" charset="2"/>
              </a:rPr>
              <a:t>class  </a:t>
            </a:r>
            <a:r>
              <a:rPr lang="en-US" sz="2400" dirty="0" err="1" smtClean="0">
                <a:solidFill>
                  <a:srgbClr val="FF0000"/>
                </a:solidFill>
                <a:sym typeface="Wingdings" pitchFamily="2" charset="2"/>
              </a:rPr>
              <a:t>derived_class_name</a:t>
            </a:r>
            <a:r>
              <a:rPr lang="en-US" sz="2400" dirty="0" smtClean="0">
                <a:solidFill>
                  <a:schemeClr val="tx1"/>
                </a:solidFill>
                <a:sym typeface="Wingdings" pitchFamily="2" charset="2"/>
              </a:rPr>
              <a:t> : </a:t>
            </a:r>
            <a:r>
              <a:rPr lang="en-US" sz="2400" dirty="0" err="1" smtClean="0">
                <a:solidFill>
                  <a:schemeClr val="tx1"/>
                </a:solidFill>
                <a:sym typeface="Wingdings" pitchFamily="2" charset="2"/>
              </a:rPr>
              <a:t>access_specifier</a:t>
            </a:r>
            <a:r>
              <a:rPr lang="en-US" sz="2400" dirty="0" smtClean="0">
                <a:solidFill>
                  <a:schemeClr val="tx1"/>
                </a:solidFill>
                <a:sym typeface="Wingdings" pitchFamily="2" charset="2"/>
              </a:rPr>
              <a:t>  </a:t>
            </a:r>
            <a:r>
              <a:rPr lang="en-US" sz="2400" dirty="0" err="1" smtClean="0">
                <a:solidFill>
                  <a:srgbClr val="FF0000"/>
                </a:solidFill>
                <a:sym typeface="Wingdings" pitchFamily="2" charset="2"/>
              </a:rPr>
              <a:t>base_class_name</a:t>
            </a:r>
            <a:endParaRPr lang="en-US" sz="2400" dirty="0" smtClean="0">
              <a:solidFill>
                <a:srgbClr val="FF0000"/>
              </a:solidFill>
              <a:sym typeface="Wingdings" pitchFamily="2" charset="2"/>
            </a:endParaRPr>
          </a:p>
          <a:p>
            <a:pPr algn="l"/>
            <a:r>
              <a:rPr lang="en-US" sz="2400" dirty="0" smtClean="0">
                <a:solidFill>
                  <a:schemeClr val="tx1"/>
                </a:solidFill>
                <a:sym typeface="Wingdings" pitchFamily="2" charset="2"/>
              </a:rPr>
              <a:t>{</a:t>
            </a:r>
          </a:p>
          <a:p>
            <a:pPr algn="l"/>
            <a:r>
              <a:rPr lang="en-US" sz="2400" dirty="0" smtClean="0">
                <a:solidFill>
                  <a:schemeClr val="tx1"/>
                </a:solidFill>
                <a:sym typeface="Wingdings" pitchFamily="2" charset="2"/>
              </a:rPr>
              <a:t>	//</a:t>
            </a:r>
          </a:p>
          <a:p>
            <a:pPr algn="l"/>
            <a:r>
              <a:rPr lang="en-US" sz="2400" dirty="0" smtClean="0">
                <a:solidFill>
                  <a:schemeClr val="tx1"/>
                </a:solidFill>
                <a:sym typeface="Wingdings" pitchFamily="2" charset="2"/>
              </a:rPr>
              <a:t>}</a:t>
            </a:r>
          </a:p>
          <a:p>
            <a:pPr algn="l"/>
            <a:r>
              <a:rPr lang="en-US" sz="2400" dirty="0" smtClean="0">
                <a:solidFill>
                  <a:schemeClr val="tx1"/>
                </a:solidFill>
                <a:sym typeface="Wingdings" pitchFamily="2" charset="2"/>
              </a:rPr>
              <a:t>Example:</a:t>
            </a:r>
          </a:p>
          <a:p>
            <a:pPr algn="l"/>
            <a:r>
              <a:rPr lang="en-US" sz="2400" dirty="0" smtClean="0">
                <a:solidFill>
                  <a:schemeClr val="tx1"/>
                </a:solidFill>
                <a:sym typeface="Wingdings" pitchFamily="2" charset="2"/>
              </a:rPr>
              <a:t>	class  derived : </a:t>
            </a:r>
            <a:r>
              <a:rPr lang="en-US" sz="2400" dirty="0" smtClean="0">
                <a:solidFill>
                  <a:srgbClr val="FF0000"/>
                </a:solidFill>
                <a:sym typeface="Wingdings" pitchFamily="2" charset="2"/>
              </a:rPr>
              <a:t>private</a:t>
            </a:r>
            <a:r>
              <a:rPr lang="en-US" sz="2400" dirty="0" smtClean="0">
                <a:solidFill>
                  <a:schemeClr val="tx1"/>
                </a:solidFill>
                <a:sym typeface="Wingdings" pitchFamily="2" charset="2"/>
              </a:rPr>
              <a:t> base {</a:t>
            </a:r>
          </a:p>
          <a:p>
            <a:pPr algn="l"/>
            <a:r>
              <a:rPr lang="en-US" sz="2400" dirty="0" smtClean="0">
                <a:solidFill>
                  <a:schemeClr val="tx1"/>
                </a:solidFill>
                <a:sym typeface="Wingdings" pitchFamily="2" charset="2"/>
              </a:rPr>
              <a:t>	};</a:t>
            </a:r>
          </a:p>
          <a:p>
            <a:pPr algn="l"/>
            <a:endParaRPr lang="en-US" sz="2400" dirty="0" smtClean="0">
              <a:solidFill>
                <a:schemeClr val="tx1"/>
              </a:solidFill>
              <a:sym typeface="Wingdings" pitchFamily="2" charset="2"/>
            </a:endParaRPr>
          </a:p>
          <a:p>
            <a:pPr algn="l"/>
            <a:r>
              <a:rPr lang="en-US" sz="2400" dirty="0" smtClean="0">
                <a:solidFill>
                  <a:schemeClr val="tx1"/>
                </a:solidFill>
                <a:sym typeface="Wingdings" pitchFamily="2" charset="2"/>
              </a:rPr>
              <a:t>	class  derived : </a:t>
            </a:r>
            <a:r>
              <a:rPr lang="en-US" sz="2400" dirty="0" smtClean="0">
                <a:solidFill>
                  <a:srgbClr val="FF0000"/>
                </a:solidFill>
                <a:sym typeface="Wingdings" pitchFamily="2" charset="2"/>
              </a:rPr>
              <a:t>public</a:t>
            </a:r>
            <a:r>
              <a:rPr lang="en-US" sz="2400" dirty="0" smtClean="0">
                <a:solidFill>
                  <a:schemeClr val="tx1"/>
                </a:solidFill>
                <a:sym typeface="Wingdings" pitchFamily="2" charset="2"/>
              </a:rPr>
              <a:t> base {</a:t>
            </a:r>
          </a:p>
          <a:p>
            <a:pPr algn="l"/>
            <a:r>
              <a:rPr lang="en-US" sz="2400" dirty="0" smtClean="0">
                <a:solidFill>
                  <a:schemeClr val="tx1"/>
                </a:solidFill>
                <a:sym typeface="Wingdings" pitchFamily="2" charset="2"/>
              </a:rPr>
              <a:t>	};</a:t>
            </a:r>
          </a:p>
          <a:p>
            <a:pPr algn="l"/>
            <a:endParaRPr lang="en-US" sz="2400" dirty="0" smtClean="0">
              <a:solidFill>
                <a:schemeClr val="tx1"/>
              </a:solidFill>
              <a:sym typeface="Wingdings" pitchFamily="2" charset="2"/>
            </a:endParaRPr>
          </a:p>
          <a:p>
            <a:pPr algn="l"/>
            <a:r>
              <a:rPr lang="en-US" sz="2400" dirty="0" smtClean="0">
                <a:solidFill>
                  <a:schemeClr val="tx1"/>
                </a:solidFill>
                <a:sym typeface="Wingdings" pitchFamily="2" charset="2"/>
              </a:rPr>
              <a:t>	class  derived : base {</a:t>
            </a:r>
          </a:p>
          <a:p>
            <a:pPr algn="l"/>
            <a:r>
              <a:rPr lang="en-US" sz="2400" dirty="0" smtClean="0">
                <a:solidFill>
                  <a:schemeClr val="tx1"/>
                </a:solidFill>
                <a:sym typeface="Wingdings" pitchFamily="2" charset="2"/>
              </a:rPr>
              <a:t>	};</a:t>
            </a:r>
          </a:p>
          <a:p>
            <a:pPr algn="l"/>
            <a:endParaRPr lang="en-US" sz="2400" dirty="0" smtClean="0">
              <a:solidFill>
                <a:schemeClr val="tx1"/>
              </a:solidFill>
              <a:sym typeface="Wingdings" pitchFamily="2" charset="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0" y="0"/>
            <a:ext cx="4800600" cy="609600"/>
          </a:xfrm>
        </p:spPr>
        <p:txBody>
          <a:bodyPr/>
          <a:lstStyle/>
          <a:p>
            <a:pPr algn="l"/>
            <a:r>
              <a:rPr lang="en-US" sz="3200" smtClean="0">
                <a:solidFill>
                  <a:srgbClr val="FF0000"/>
                </a:solidFill>
                <a:latin typeface="Times New Roman" pitchFamily="18" charset="0"/>
              </a:rPr>
              <a:t>friend functions and classes</a:t>
            </a:r>
          </a:p>
        </p:txBody>
      </p:sp>
      <p:sp>
        <p:nvSpPr>
          <p:cNvPr id="177155" name="Rectangle 3"/>
          <p:cNvSpPr>
            <a:spLocks noGrp="1" noChangeArrowheads="1"/>
          </p:cNvSpPr>
          <p:nvPr>
            <p:ph type="body" idx="1"/>
          </p:nvPr>
        </p:nvSpPr>
        <p:spPr>
          <a:xfrm>
            <a:off x="0" y="533400"/>
            <a:ext cx="8229600" cy="4525963"/>
          </a:xfrm>
        </p:spPr>
        <p:txBody>
          <a:bodyPr/>
          <a:lstStyle/>
          <a:p>
            <a:pPr>
              <a:lnSpc>
                <a:spcPct val="90000"/>
              </a:lnSpc>
              <a:buFont typeface="Wingdings" pitchFamily="2" charset="2"/>
              <a:buChar char="Ø"/>
            </a:pPr>
            <a:r>
              <a:rPr lang="en-US" sz="2000" dirty="0" smtClean="0">
                <a:latin typeface="Times New Roman" pitchFamily="18" charset="0"/>
              </a:rPr>
              <a:t>Private and protected members of a class cannot be accessible to out side the class. The non member functions cannot have an access to these data of a class.</a:t>
            </a:r>
          </a:p>
          <a:p>
            <a:pPr>
              <a:lnSpc>
                <a:spcPct val="90000"/>
              </a:lnSpc>
              <a:buFont typeface="Wingdings" pitchFamily="2" charset="2"/>
              <a:buChar char="Ø"/>
            </a:pPr>
            <a:r>
              <a:rPr lang="en-US" sz="2000" dirty="0" smtClean="0">
                <a:latin typeface="Times New Roman" pitchFamily="18" charset="0"/>
              </a:rPr>
              <a:t>When two classes need to access the same function- make such  function to be friend to both the classes.</a:t>
            </a:r>
          </a:p>
          <a:p>
            <a:pPr>
              <a:lnSpc>
                <a:spcPct val="90000"/>
              </a:lnSpc>
              <a:buFont typeface="Wingdings" pitchFamily="2" charset="2"/>
              <a:buChar char="Ø"/>
            </a:pPr>
            <a:r>
              <a:rPr lang="en-US" sz="2000" dirty="0" smtClean="0">
                <a:latin typeface="Times New Roman" pitchFamily="18" charset="0"/>
              </a:rPr>
              <a:t>Allow the function to have access to the private members of these two classes.</a:t>
            </a:r>
          </a:p>
          <a:p>
            <a:pPr>
              <a:lnSpc>
                <a:spcPct val="90000"/>
              </a:lnSpc>
              <a:buFont typeface="Wingdings" pitchFamily="2" charset="2"/>
              <a:buChar char="Ø"/>
            </a:pPr>
            <a:r>
              <a:rPr lang="en-US" sz="2000" dirty="0" smtClean="0">
                <a:latin typeface="Times New Roman" pitchFamily="18" charset="0"/>
              </a:rPr>
              <a:t>Such a function need not be member function of any of these classes.</a:t>
            </a:r>
          </a:p>
          <a:p>
            <a:pPr>
              <a:lnSpc>
                <a:spcPct val="90000"/>
              </a:lnSpc>
            </a:pPr>
            <a:endParaRPr lang="en-US" sz="2000" dirty="0" smtClean="0">
              <a:latin typeface="Times New Roman" pitchFamily="18" charset="0"/>
            </a:endParaRPr>
          </a:p>
          <a:p>
            <a:pPr>
              <a:lnSpc>
                <a:spcPct val="90000"/>
              </a:lnSpc>
            </a:pPr>
            <a:endParaRPr lang="en-US" sz="2000" dirty="0" smtClean="0">
              <a:latin typeface="Times New Roman" pitchFamily="18" charset="0"/>
            </a:endParaRPr>
          </a:p>
        </p:txBody>
      </p:sp>
      <p:sp>
        <p:nvSpPr>
          <p:cNvPr id="177156" name="Rectangle 4"/>
          <p:cNvSpPr>
            <a:spLocks noChangeArrowheads="1"/>
          </p:cNvSpPr>
          <p:nvPr/>
        </p:nvSpPr>
        <p:spPr bwMode="auto">
          <a:xfrm>
            <a:off x="0" y="3124200"/>
            <a:ext cx="2362200" cy="533400"/>
          </a:xfrm>
          <a:prstGeom prst="rect">
            <a:avLst/>
          </a:prstGeom>
          <a:noFill/>
          <a:ln w="9525">
            <a:noFill/>
            <a:miter lim="800000"/>
            <a:headEnd/>
            <a:tailEnd/>
          </a:ln>
        </p:spPr>
        <p:txBody>
          <a:bodyPr anchor="ctr"/>
          <a:lstStyle/>
          <a:p>
            <a:pPr eaLnBrk="0" hangingPunct="0"/>
            <a:r>
              <a:rPr lang="en-US" sz="2400">
                <a:solidFill>
                  <a:srgbClr val="FF0000"/>
                </a:solidFill>
                <a:latin typeface="Times New Roman" pitchFamily="18" charset="0"/>
              </a:rPr>
              <a:t>Friend functions</a:t>
            </a:r>
            <a:br>
              <a:rPr lang="en-US" sz="2400">
                <a:solidFill>
                  <a:srgbClr val="FF0000"/>
                </a:solidFill>
                <a:latin typeface="Times New Roman" pitchFamily="18" charset="0"/>
              </a:rPr>
            </a:br>
            <a:endParaRPr lang="en-US" sz="2400">
              <a:solidFill>
                <a:srgbClr val="FF0000"/>
              </a:solidFill>
              <a:latin typeface="Times New Roman" pitchFamily="18" charset="0"/>
            </a:endParaRPr>
          </a:p>
        </p:txBody>
      </p:sp>
      <p:sp>
        <p:nvSpPr>
          <p:cNvPr id="14341" name="Text Box 6"/>
          <p:cNvSpPr txBox="1">
            <a:spLocks noChangeArrowheads="1"/>
          </p:cNvSpPr>
          <p:nvPr/>
        </p:nvSpPr>
        <p:spPr bwMode="auto">
          <a:xfrm>
            <a:off x="517525" y="3770313"/>
            <a:ext cx="184150" cy="366712"/>
          </a:xfrm>
          <a:prstGeom prst="rect">
            <a:avLst/>
          </a:prstGeom>
          <a:noFill/>
          <a:ln w="9525">
            <a:noFill/>
            <a:miter lim="800000"/>
            <a:headEnd/>
            <a:tailEnd/>
          </a:ln>
        </p:spPr>
        <p:txBody>
          <a:bodyPr wrap="none">
            <a:spAutoFit/>
          </a:bodyPr>
          <a:lstStyle/>
          <a:p>
            <a:endParaRPr lang="en-US"/>
          </a:p>
        </p:txBody>
      </p:sp>
      <p:sp>
        <p:nvSpPr>
          <p:cNvPr id="177159" name="Rectangle 7"/>
          <p:cNvSpPr>
            <a:spLocks noChangeArrowheads="1"/>
          </p:cNvSpPr>
          <p:nvPr/>
        </p:nvSpPr>
        <p:spPr bwMode="auto">
          <a:xfrm>
            <a:off x="0" y="3276600"/>
            <a:ext cx="8229600" cy="3810000"/>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pPr>
            <a:r>
              <a:rPr lang="en-US" sz="2000" dirty="0">
                <a:latin typeface="Times New Roman" pitchFamily="18" charset="0"/>
              </a:rPr>
              <a:t>Allow the non-member function to access even the private members of a class using the friend function or friend classes.</a:t>
            </a:r>
          </a:p>
          <a:p>
            <a:pPr marL="342900" indent="-342900" eaLnBrk="0" hangingPunct="0">
              <a:lnSpc>
                <a:spcPct val="80000"/>
              </a:lnSpc>
              <a:spcBef>
                <a:spcPct val="20000"/>
              </a:spcBef>
              <a:buFontTx/>
              <a:buChar char="•"/>
            </a:pPr>
            <a:r>
              <a:rPr lang="en-US" sz="2000" u="sng" dirty="0">
                <a:solidFill>
                  <a:srgbClr val="FF0000"/>
                </a:solidFill>
                <a:latin typeface="Times New Roman" pitchFamily="18" charset="0"/>
              </a:rPr>
              <a:t>Friend functions are used to access private members of a  class</a:t>
            </a:r>
          </a:p>
          <a:p>
            <a:pPr marL="342900" indent="-342900" eaLnBrk="0" hangingPunct="0">
              <a:lnSpc>
                <a:spcPct val="80000"/>
              </a:lnSpc>
              <a:spcBef>
                <a:spcPct val="20000"/>
              </a:spcBef>
              <a:buFontTx/>
              <a:buChar char="•"/>
            </a:pPr>
            <a:r>
              <a:rPr lang="en-US" sz="2000" dirty="0">
                <a:solidFill>
                  <a:srgbClr val="FF0000"/>
                </a:solidFill>
                <a:latin typeface="Times New Roman" pitchFamily="18" charset="0"/>
              </a:rPr>
              <a:t> </a:t>
            </a:r>
            <a:r>
              <a:rPr lang="en-US" sz="2000" dirty="0">
                <a:latin typeface="Times New Roman" pitchFamily="18" charset="0"/>
              </a:rPr>
              <a:t>syntax</a:t>
            </a:r>
          </a:p>
          <a:p>
            <a:pPr marL="342900" indent="-342900" eaLnBrk="0" hangingPunct="0">
              <a:lnSpc>
                <a:spcPct val="80000"/>
              </a:lnSpc>
              <a:spcBef>
                <a:spcPct val="20000"/>
              </a:spcBef>
            </a:pPr>
            <a:r>
              <a:rPr lang="en-US" sz="2000" dirty="0">
                <a:latin typeface="Times New Roman" pitchFamily="18" charset="0"/>
              </a:rPr>
              <a:t>    class </a:t>
            </a:r>
            <a:r>
              <a:rPr lang="en-US" sz="2000" dirty="0" err="1">
                <a:latin typeface="Times New Roman" pitchFamily="18" charset="0"/>
              </a:rPr>
              <a:t>classname</a:t>
            </a:r>
            <a:endParaRPr lang="en-US" sz="2000" dirty="0">
              <a:latin typeface="Times New Roman" pitchFamily="18" charset="0"/>
            </a:endParaRPr>
          </a:p>
          <a:p>
            <a:pPr marL="342900" indent="-342900" eaLnBrk="0" hangingPunct="0">
              <a:lnSpc>
                <a:spcPct val="80000"/>
              </a:lnSpc>
              <a:spcBef>
                <a:spcPct val="20000"/>
              </a:spcBef>
            </a:pPr>
            <a:r>
              <a:rPr lang="en-US" sz="2000" dirty="0">
                <a:latin typeface="Times New Roman" pitchFamily="18" charset="0"/>
              </a:rPr>
              <a:t>   {</a:t>
            </a:r>
          </a:p>
          <a:p>
            <a:pPr marL="342900" indent="-342900" eaLnBrk="0" hangingPunct="0">
              <a:lnSpc>
                <a:spcPct val="80000"/>
              </a:lnSpc>
              <a:spcBef>
                <a:spcPct val="20000"/>
              </a:spcBef>
            </a:pPr>
            <a:r>
              <a:rPr lang="en-US" sz="2000" dirty="0">
                <a:latin typeface="Times New Roman" pitchFamily="18" charset="0"/>
              </a:rPr>
              <a:t>       …..</a:t>
            </a:r>
          </a:p>
          <a:p>
            <a:pPr marL="342900" indent="-342900" eaLnBrk="0" hangingPunct="0">
              <a:lnSpc>
                <a:spcPct val="80000"/>
              </a:lnSpc>
              <a:spcBef>
                <a:spcPct val="20000"/>
              </a:spcBef>
            </a:pPr>
            <a:r>
              <a:rPr lang="en-US" sz="2000" dirty="0">
                <a:latin typeface="Times New Roman" pitchFamily="18" charset="0"/>
              </a:rPr>
              <a:t>       …..</a:t>
            </a:r>
          </a:p>
          <a:p>
            <a:pPr marL="342900" indent="-342900" eaLnBrk="0" hangingPunct="0">
              <a:lnSpc>
                <a:spcPct val="80000"/>
              </a:lnSpc>
              <a:spcBef>
                <a:spcPct val="20000"/>
              </a:spcBef>
            </a:pPr>
            <a:r>
              <a:rPr lang="en-US" sz="2000" dirty="0">
                <a:latin typeface="Times New Roman" pitchFamily="18" charset="0"/>
              </a:rPr>
              <a:t>       public:</a:t>
            </a:r>
          </a:p>
          <a:p>
            <a:pPr marL="342900" indent="-342900" eaLnBrk="0" hangingPunct="0">
              <a:lnSpc>
                <a:spcPct val="80000"/>
              </a:lnSpc>
              <a:spcBef>
                <a:spcPct val="20000"/>
              </a:spcBef>
            </a:pPr>
            <a:r>
              <a:rPr lang="en-US" sz="2000" dirty="0">
                <a:solidFill>
                  <a:srgbClr val="FF0000"/>
                </a:solidFill>
                <a:latin typeface="Times New Roman" pitchFamily="18" charset="0"/>
              </a:rPr>
              <a:t>                 friend </a:t>
            </a:r>
            <a:r>
              <a:rPr lang="en-US" sz="2000" dirty="0" err="1">
                <a:solidFill>
                  <a:srgbClr val="FF0000"/>
                </a:solidFill>
                <a:latin typeface="Times New Roman" pitchFamily="18" charset="0"/>
              </a:rPr>
              <a:t>returntype</a:t>
            </a:r>
            <a:r>
              <a:rPr lang="en-US" sz="2000" dirty="0">
                <a:solidFill>
                  <a:srgbClr val="FF0000"/>
                </a:solidFill>
                <a:latin typeface="Times New Roman" pitchFamily="18" charset="0"/>
              </a:rPr>
              <a:t>  </a:t>
            </a:r>
            <a:r>
              <a:rPr lang="en-US" sz="2000" dirty="0" err="1">
                <a:solidFill>
                  <a:srgbClr val="FF0000"/>
                </a:solidFill>
                <a:latin typeface="Times New Roman" pitchFamily="18" charset="0"/>
              </a:rPr>
              <a:t>functionname</a:t>
            </a:r>
            <a:r>
              <a:rPr lang="en-US" sz="2000" dirty="0">
                <a:solidFill>
                  <a:srgbClr val="FF0000"/>
                </a:solidFill>
                <a:latin typeface="Times New Roman" pitchFamily="18" charset="0"/>
              </a:rPr>
              <a:t>(object </a:t>
            </a:r>
            <a:r>
              <a:rPr lang="en-US" sz="2000" dirty="0" err="1">
                <a:solidFill>
                  <a:srgbClr val="FF0000"/>
                </a:solidFill>
                <a:latin typeface="Times New Roman" pitchFamily="18" charset="0"/>
              </a:rPr>
              <a:t>arg</a:t>
            </a:r>
            <a:r>
              <a:rPr lang="en-US" sz="2000" dirty="0">
                <a:solidFill>
                  <a:srgbClr val="FF0000"/>
                </a:solidFill>
                <a:latin typeface="Times New Roman" pitchFamily="18" charset="0"/>
              </a:rPr>
              <a:t>);</a:t>
            </a:r>
          </a:p>
          <a:p>
            <a:pPr marL="342900" indent="-342900" eaLnBrk="0" hangingPunct="0">
              <a:lnSpc>
                <a:spcPct val="80000"/>
              </a:lnSpc>
              <a:spcBef>
                <a:spcPct val="20000"/>
              </a:spcBef>
            </a:pPr>
            <a:endParaRPr lang="en-US" sz="2000" dirty="0">
              <a:latin typeface="Times New Roman" pitchFamily="18" charset="0"/>
            </a:endParaRPr>
          </a:p>
          <a:p>
            <a:pPr marL="342900" indent="-342900" eaLnBrk="0" hangingPunct="0">
              <a:lnSpc>
                <a:spcPct val="80000"/>
              </a:lnSpc>
              <a:spcBef>
                <a:spcPct val="20000"/>
              </a:spcBef>
            </a:pPr>
            <a:r>
              <a:rPr lang="en-US" sz="2000" dirty="0">
                <a:latin typeface="Times New Roman" pitchFamily="18" charset="0"/>
              </a:rPr>
              <a:t>   };</a:t>
            </a:r>
          </a:p>
          <a:p>
            <a:pPr marL="342900" indent="-342900" eaLnBrk="0" hangingPunct="0">
              <a:lnSpc>
                <a:spcPct val="80000"/>
              </a:lnSpc>
              <a:spcBef>
                <a:spcPct val="20000"/>
              </a:spcBef>
              <a:buFontTx/>
              <a:buChar char="•"/>
            </a:pPr>
            <a:endParaRPr lang="en-US" sz="2000" dirty="0">
              <a:latin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0" y="0"/>
            <a:ext cx="8229600" cy="838200"/>
          </a:xfrm>
        </p:spPr>
        <p:txBody>
          <a:bodyPr/>
          <a:lstStyle/>
          <a:p>
            <a:pPr algn="l"/>
            <a:r>
              <a:rPr lang="en-US" sz="2800" smtClean="0">
                <a:solidFill>
                  <a:srgbClr val="FF0000"/>
                </a:solidFill>
                <a:latin typeface="Times New Roman" pitchFamily="18" charset="0"/>
              </a:rPr>
              <a:t>Characteristics of friend function</a:t>
            </a:r>
          </a:p>
        </p:txBody>
      </p:sp>
      <p:sp>
        <p:nvSpPr>
          <p:cNvPr id="180227" name="Rectangle 3"/>
          <p:cNvSpPr>
            <a:spLocks noGrp="1" noChangeArrowheads="1"/>
          </p:cNvSpPr>
          <p:nvPr>
            <p:ph type="body" idx="1"/>
          </p:nvPr>
        </p:nvSpPr>
        <p:spPr>
          <a:xfrm>
            <a:off x="0" y="685800"/>
            <a:ext cx="8382000" cy="5943600"/>
          </a:xfrm>
        </p:spPr>
        <p:txBody>
          <a:bodyPr/>
          <a:lstStyle/>
          <a:p>
            <a:pPr marL="609600" indent="-609600">
              <a:lnSpc>
                <a:spcPct val="90000"/>
              </a:lnSpc>
              <a:buFontTx/>
              <a:buAutoNum type="arabicPeriod"/>
            </a:pPr>
            <a:r>
              <a:rPr lang="en-US" sz="2000" smtClean="0">
                <a:latin typeface="Times New Roman" pitchFamily="18" charset="0"/>
              </a:rPr>
              <a:t>Function declaration  is preceded by the keyword </a:t>
            </a:r>
            <a:r>
              <a:rPr lang="en-US" sz="2000" u="sng" smtClean="0">
                <a:solidFill>
                  <a:srgbClr val="FF0000"/>
                </a:solidFill>
                <a:latin typeface="Times New Roman" pitchFamily="18" charset="0"/>
              </a:rPr>
              <a:t>friend</a:t>
            </a:r>
            <a:r>
              <a:rPr lang="en-US" sz="2000" smtClean="0">
                <a:latin typeface="Times New Roman" pitchFamily="18" charset="0"/>
              </a:rPr>
              <a:t>.</a:t>
            </a:r>
          </a:p>
          <a:p>
            <a:pPr marL="609600" indent="-609600">
              <a:lnSpc>
                <a:spcPct val="90000"/>
              </a:lnSpc>
              <a:buFontTx/>
              <a:buAutoNum type="arabicPeriod"/>
            </a:pPr>
            <a:r>
              <a:rPr lang="en-US" sz="2000" smtClean="0">
                <a:latin typeface="Times New Roman" pitchFamily="18" charset="0"/>
              </a:rPr>
              <a:t>Its not a member function of the class. However, access to private members of a class.</a:t>
            </a:r>
          </a:p>
          <a:p>
            <a:pPr marL="609600" indent="-609600">
              <a:lnSpc>
                <a:spcPct val="90000"/>
              </a:lnSpc>
              <a:buFontTx/>
              <a:buAutoNum type="arabicPeriod"/>
            </a:pPr>
            <a:r>
              <a:rPr lang="en-US" sz="2000" smtClean="0">
                <a:latin typeface="Times New Roman" pitchFamily="18" charset="0"/>
              </a:rPr>
              <a:t>The scope of the friend is not limited to the class in which it has been declared.</a:t>
            </a:r>
          </a:p>
          <a:p>
            <a:pPr marL="609600" indent="-609600">
              <a:lnSpc>
                <a:spcPct val="90000"/>
              </a:lnSpc>
              <a:buFontTx/>
              <a:buAutoNum type="arabicPeriod"/>
            </a:pPr>
            <a:r>
              <a:rPr lang="en-US" sz="2000" smtClean="0">
                <a:latin typeface="Times New Roman" pitchFamily="18" charset="0"/>
              </a:rPr>
              <a:t>Since it is not in the scope of the class, It cannot be invoked using the object of that class.</a:t>
            </a:r>
          </a:p>
          <a:p>
            <a:pPr marL="609600" indent="-609600">
              <a:lnSpc>
                <a:spcPct val="90000"/>
              </a:lnSpc>
              <a:buFontTx/>
              <a:buAutoNum type="arabicPeriod"/>
            </a:pPr>
            <a:r>
              <a:rPr lang="en-US" sz="2000" smtClean="0">
                <a:latin typeface="Times New Roman" pitchFamily="18" charset="0"/>
              </a:rPr>
              <a:t>Invoked like a normal function.</a:t>
            </a:r>
          </a:p>
          <a:p>
            <a:pPr marL="609600" indent="-609600">
              <a:lnSpc>
                <a:spcPct val="90000"/>
              </a:lnSpc>
              <a:buFontTx/>
              <a:buAutoNum type="arabicPeriod"/>
            </a:pPr>
            <a:r>
              <a:rPr lang="en-US" sz="2000" smtClean="0">
                <a:latin typeface="Times New Roman" pitchFamily="18" charset="0"/>
              </a:rPr>
              <a:t>It can be declared either in the public or the private part of a class.</a:t>
            </a:r>
          </a:p>
          <a:p>
            <a:pPr marL="609600" indent="-609600">
              <a:lnSpc>
                <a:spcPct val="90000"/>
              </a:lnSpc>
              <a:buFontTx/>
              <a:buAutoNum type="arabicPeriod"/>
            </a:pPr>
            <a:r>
              <a:rPr lang="en-US" sz="2000" smtClean="0">
                <a:latin typeface="Times New Roman" pitchFamily="18" charset="0"/>
              </a:rPr>
              <a:t>It takes object as an argument.</a:t>
            </a:r>
          </a:p>
          <a:p>
            <a:pPr marL="609600" indent="-609600">
              <a:lnSpc>
                <a:spcPct val="90000"/>
              </a:lnSpc>
              <a:buFontTx/>
              <a:buAutoNum type="arabicPeriod"/>
            </a:pPr>
            <a:r>
              <a:rPr lang="en-US" sz="2000" smtClean="0">
                <a:latin typeface="Times New Roman" pitchFamily="18" charset="0"/>
              </a:rPr>
              <a:t>Unlike the member functions, </a:t>
            </a:r>
            <a:r>
              <a:rPr lang="en-US" sz="2000" u="sng" smtClean="0">
                <a:solidFill>
                  <a:srgbClr val="FF0000"/>
                </a:solidFill>
                <a:latin typeface="Times New Roman" pitchFamily="18" charset="0"/>
              </a:rPr>
              <a:t>it cannot access the class members directly. However, it can use the object and dot operator with each member name to access both the private and public data.</a:t>
            </a:r>
            <a:endParaRPr lang="en-US" sz="2000" smtClean="0">
              <a:latin typeface="Times New Roman" pitchFamily="18" charset="0"/>
            </a:endParaRPr>
          </a:p>
          <a:p>
            <a:pPr marL="609600" indent="-609600">
              <a:lnSpc>
                <a:spcPct val="90000"/>
              </a:lnSpc>
              <a:buFontTx/>
              <a:buAutoNum type="arabicPeriod"/>
            </a:pPr>
            <a:r>
              <a:rPr lang="en-US" sz="2000" smtClean="0">
                <a:latin typeface="Times New Roman" pitchFamily="18" charset="0"/>
              </a:rPr>
              <a:t>The function is defined any where in the program</a:t>
            </a:r>
          </a:p>
          <a:p>
            <a:pPr marL="609600" indent="-609600">
              <a:lnSpc>
                <a:spcPct val="90000"/>
              </a:lnSpc>
              <a:buFontTx/>
              <a:buAutoNum type="arabicPeriod"/>
            </a:pPr>
            <a:r>
              <a:rPr lang="en-US" sz="2000" smtClean="0">
                <a:latin typeface="Times New Roman" pitchFamily="18" charset="0"/>
              </a:rPr>
              <a:t>Function definition need not required any scope resolution operator. </a:t>
            </a:r>
            <a:endParaRPr lang="en-US" sz="2000" u="sng" smtClean="0">
              <a:solidFill>
                <a:srgbClr val="FF0000"/>
              </a:solidFill>
              <a:latin typeface="Times New Roman" pitchFamily="18" charset="0"/>
            </a:endParaRPr>
          </a:p>
          <a:p>
            <a:pPr marL="609600" indent="-609600">
              <a:lnSpc>
                <a:spcPct val="90000"/>
              </a:lnSpc>
              <a:buFontTx/>
              <a:buAutoNum type="arabicPeriod"/>
            </a:pPr>
            <a:endParaRPr lang="en-US" sz="2000" u="sng" smtClean="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715962"/>
          </a:xfrm>
        </p:spPr>
        <p:txBody>
          <a:bodyPr/>
          <a:lstStyle/>
          <a:p>
            <a:pPr algn="l"/>
            <a:r>
              <a:rPr lang="en-US" sz="2800" smtClean="0">
                <a:solidFill>
                  <a:srgbClr val="FF0000"/>
                </a:solidFill>
                <a:latin typeface="Times New Roman" pitchFamily="18" charset="0"/>
              </a:rPr>
              <a:t>Example on friend function</a:t>
            </a:r>
          </a:p>
        </p:txBody>
      </p:sp>
      <p:sp>
        <p:nvSpPr>
          <p:cNvPr id="18435" name="Text Box 4"/>
          <p:cNvSpPr txBox="1">
            <a:spLocks noChangeArrowheads="1"/>
          </p:cNvSpPr>
          <p:nvPr/>
        </p:nvSpPr>
        <p:spPr bwMode="auto">
          <a:xfrm>
            <a:off x="304800" y="838200"/>
            <a:ext cx="4235450" cy="6683375"/>
          </a:xfrm>
          <a:prstGeom prst="rect">
            <a:avLst/>
          </a:prstGeom>
          <a:noFill/>
          <a:ln w="9525">
            <a:noFill/>
            <a:miter lim="800000"/>
            <a:headEnd/>
            <a:tailEnd/>
          </a:ln>
        </p:spPr>
        <p:txBody>
          <a:bodyPr>
            <a:spAutoFit/>
          </a:bodyPr>
          <a:lstStyle/>
          <a:p>
            <a:r>
              <a:rPr lang="en-US" dirty="0">
                <a:latin typeface="Times New Roman" pitchFamily="18" charset="0"/>
              </a:rPr>
              <a:t>Class xyz;// advanced class declaration </a:t>
            </a:r>
          </a:p>
          <a:p>
            <a:r>
              <a:rPr lang="en-US" dirty="0">
                <a:latin typeface="Times New Roman" pitchFamily="18" charset="0"/>
              </a:rPr>
              <a:t>    class </a:t>
            </a:r>
            <a:r>
              <a:rPr lang="en-US" dirty="0" err="1">
                <a:latin typeface="Times New Roman" pitchFamily="18" charset="0"/>
              </a:rPr>
              <a:t>abc</a:t>
            </a:r>
            <a:endParaRPr lang="en-US" dirty="0">
              <a:latin typeface="Times New Roman" pitchFamily="18" charset="0"/>
            </a:endParaRPr>
          </a:p>
          <a:p>
            <a:r>
              <a:rPr lang="en-US" dirty="0">
                <a:latin typeface="Times New Roman" pitchFamily="18" charset="0"/>
              </a:rPr>
              <a:t>    {</a:t>
            </a:r>
          </a:p>
          <a:p>
            <a:r>
              <a:rPr lang="en-US" dirty="0">
                <a:latin typeface="Times New Roman" pitchFamily="18" charset="0"/>
              </a:rPr>
              <a:t>        private:</a:t>
            </a:r>
          </a:p>
          <a:p>
            <a:r>
              <a:rPr lang="en-US" dirty="0">
                <a:latin typeface="Times New Roman" pitchFamily="18" charset="0"/>
              </a:rPr>
              <a:t>            </a:t>
            </a:r>
            <a:r>
              <a:rPr lang="en-US" dirty="0" err="1">
                <a:latin typeface="Times New Roman" pitchFamily="18" charset="0"/>
              </a:rPr>
              <a:t>int</a:t>
            </a:r>
            <a:r>
              <a:rPr lang="en-US" dirty="0">
                <a:latin typeface="Times New Roman" pitchFamily="18" charset="0"/>
              </a:rPr>
              <a:t> a;</a:t>
            </a:r>
          </a:p>
          <a:p>
            <a:r>
              <a:rPr lang="en-US" dirty="0">
                <a:latin typeface="Times New Roman" pitchFamily="18" charset="0"/>
              </a:rPr>
              <a:t>          public:</a:t>
            </a:r>
          </a:p>
          <a:p>
            <a:r>
              <a:rPr lang="en-US" dirty="0">
                <a:latin typeface="Times New Roman" pitchFamily="18" charset="0"/>
              </a:rPr>
              <a:t>	void </a:t>
            </a:r>
            <a:r>
              <a:rPr lang="en-US" dirty="0" err="1">
                <a:latin typeface="Times New Roman" pitchFamily="18" charset="0"/>
              </a:rPr>
              <a:t>setdata</a:t>
            </a:r>
            <a:r>
              <a:rPr lang="en-US" dirty="0">
                <a:latin typeface="Times New Roman" pitchFamily="18" charset="0"/>
              </a:rPr>
              <a:t>(</a:t>
            </a:r>
            <a:r>
              <a:rPr lang="en-US" dirty="0" err="1">
                <a:latin typeface="Times New Roman" pitchFamily="18" charset="0"/>
              </a:rPr>
              <a:t>int</a:t>
            </a:r>
            <a:r>
              <a:rPr lang="en-US" dirty="0">
                <a:latin typeface="Times New Roman" pitchFamily="18" charset="0"/>
              </a:rPr>
              <a:t> x)</a:t>
            </a:r>
          </a:p>
          <a:p>
            <a:r>
              <a:rPr lang="en-US" dirty="0">
                <a:latin typeface="Times New Roman" pitchFamily="18" charset="0"/>
              </a:rPr>
              <a:t>	{</a:t>
            </a:r>
          </a:p>
          <a:p>
            <a:r>
              <a:rPr lang="en-US" dirty="0">
                <a:latin typeface="Times New Roman" pitchFamily="18" charset="0"/>
              </a:rPr>
              <a:t>	a=x;	}</a:t>
            </a:r>
          </a:p>
          <a:p>
            <a:r>
              <a:rPr lang="en-US" dirty="0">
                <a:latin typeface="Times New Roman" pitchFamily="18" charset="0"/>
              </a:rPr>
              <a:t>	friend </a:t>
            </a:r>
            <a:r>
              <a:rPr lang="en-US" dirty="0" err="1">
                <a:latin typeface="Times New Roman" pitchFamily="18" charset="0"/>
              </a:rPr>
              <a:t>int</a:t>
            </a:r>
            <a:r>
              <a:rPr lang="en-US" dirty="0">
                <a:latin typeface="Times New Roman" pitchFamily="18" charset="0"/>
              </a:rPr>
              <a:t> add( </a:t>
            </a:r>
            <a:r>
              <a:rPr lang="en-US" dirty="0" err="1">
                <a:latin typeface="Times New Roman" pitchFamily="18" charset="0"/>
              </a:rPr>
              <a:t>abc</a:t>
            </a:r>
            <a:r>
              <a:rPr lang="en-US" dirty="0">
                <a:latin typeface="Times New Roman" pitchFamily="18" charset="0"/>
              </a:rPr>
              <a:t> </a:t>
            </a:r>
            <a:r>
              <a:rPr lang="en-US" dirty="0" err="1">
                <a:solidFill>
                  <a:srgbClr val="FF0000"/>
                </a:solidFill>
                <a:latin typeface="Times New Roman" pitchFamily="18" charset="0"/>
              </a:rPr>
              <a:t>ab</a:t>
            </a:r>
            <a:r>
              <a:rPr lang="en-US" dirty="0" err="1">
                <a:latin typeface="Times New Roman" pitchFamily="18" charset="0"/>
              </a:rPr>
              <a:t>,xyz</a:t>
            </a:r>
            <a:r>
              <a:rPr lang="en-US" dirty="0">
                <a:latin typeface="Times New Roman" pitchFamily="18" charset="0"/>
              </a:rPr>
              <a:t> </a:t>
            </a:r>
            <a:r>
              <a:rPr lang="en-US" dirty="0" err="1">
                <a:solidFill>
                  <a:srgbClr val="FF0000"/>
                </a:solidFill>
                <a:latin typeface="Times New Roman" pitchFamily="18" charset="0"/>
              </a:rPr>
              <a:t>xy</a:t>
            </a:r>
            <a:r>
              <a:rPr lang="en-US" dirty="0">
                <a:latin typeface="Times New Roman" pitchFamily="18" charset="0"/>
              </a:rPr>
              <a:t>);</a:t>
            </a:r>
          </a:p>
          <a:p>
            <a:r>
              <a:rPr lang="en-US" dirty="0">
                <a:latin typeface="Times New Roman" pitchFamily="18" charset="0"/>
              </a:rPr>
              <a:t>};</a:t>
            </a:r>
          </a:p>
          <a:p>
            <a:r>
              <a:rPr lang="en-US" dirty="0">
                <a:latin typeface="Times New Roman" pitchFamily="18" charset="0"/>
              </a:rPr>
              <a:t>Class xyz</a:t>
            </a:r>
          </a:p>
          <a:p>
            <a:r>
              <a:rPr lang="en-US" dirty="0">
                <a:latin typeface="Times New Roman" pitchFamily="18" charset="0"/>
              </a:rPr>
              <a:t> {</a:t>
            </a:r>
          </a:p>
          <a:p>
            <a:r>
              <a:rPr lang="en-US" dirty="0">
                <a:latin typeface="Times New Roman" pitchFamily="18" charset="0"/>
              </a:rPr>
              <a:t>   private:</a:t>
            </a:r>
          </a:p>
          <a:p>
            <a:r>
              <a:rPr lang="en-US" dirty="0">
                <a:latin typeface="Times New Roman" pitchFamily="18" charset="0"/>
              </a:rPr>
              <a:t>	</a:t>
            </a:r>
            <a:r>
              <a:rPr lang="en-US" dirty="0" err="1">
                <a:latin typeface="Times New Roman" pitchFamily="18" charset="0"/>
              </a:rPr>
              <a:t>int</a:t>
            </a:r>
            <a:r>
              <a:rPr lang="en-US" dirty="0">
                <a:latin typeface="Times New Roman" pitchFamily="18" charset="0"/>
              </a:rPr>
              <a:t> b;</a:t>
            </a:r>
          </a:p>
          <a:p>
            <a:r>
              <a:rPr lang="en-US" dirty="0">
                <a:latin typeface="Times New Roman" pitchFamily="18" charset="0"/>
              </a:rPr>
              <a:t>   public:</a:t>
            </a:r>
          </a:p>
          <a:p>
            <a:r>
              <a:rPr lang="en-US" dirty="0">
                <a:latin typeface="Times New Roman" pitchFamily="18" charset="0"/>
              </a:rPr>
              <a:t>	void </a:t>
            </a:r>
            <a:r>
              <a:rPr lang="en-US" dirty="0" err="1">
                <a:latin typeface="Times New Roman" pitchFamily="18" charset="0"/>
              </a:rPr>
              <a:t>setdata</a:t>
            </a:r>
            <a:r>
              <a:rPr lang="en-US" dirty="0">
                <a:latin typeface="Times New Roman" pitchFamily="18" charset="0"/>
              </a:rPr>
              <a:t>(</a:t>
            </a:r>
            <a:r>
              <a:rPr lang="en-US" dirty="0" err="1">
                <a:latin typeface="Times New Roman" pitchFamily="18" charset="0"/>
              </a:rPr>
              <a:t>int</a:t>
            </a:r>
            <a:r>
              <a:rPr lang="en-US" dirty="0">
                <a:latin typeface="Times New Roman" pitchFamily="18" charset="0"/>
              </a:rPr>
              <a:t> y)</a:t>
            </a:r>
          </a:p>
          <a:p>
            <a:r>
              <a:rPr lang="en-US" dirty="0">
                <a:latin typeface="Times New Roman" pitchFamily="18" charset="0"/>
              </a:rPr>
              <a:t>	{</a:t>
            </a:r>
          </a:p>
          <a:p>
            <a:r>
              <a:rPr lang="en-US" dirty="0">
                <a:latin typeface="Times New Roman" pitchFamily="18" charset="0"/>
              </a:rPr>
              <a:t>	b=y;	}</a:t>
            </a:r>
          </a:p>
          <a:p>
            <a:r>
              <a:rPr lang="en-US" dirty="0">
                <a:latin typeface="Times New Roman" pitchFamily="18" charset="0"/>
              </a:rPr>
              <a:t>friend </a:t>
            </a:r>
            <a:r>
              <a:rPr lang="en-US" dirty="0" err="1">
                <a:latin typeface="Times New Roman" pitchFamily="18" charset="0"/>
              </a:rPr>
              <a:t>int</a:t>
            </a:r>
            <a:r>
              <a:rPr lang="en-US" dirty="0">
                <a:latin typeface="Times New Roman" pitchFamily="18" charset="0"/>
              </a:rPr>
              <a:t> add( </a:t>
            </a:r>
            <a:r>
              <a:rPr lang="en-US" dirty="0" err="1">
                <a:latin typeface="Times New Roman" pitchFamily="18" charset="0"/>
              </a:rPr>
              <a:t>abc</a:t>
            </a:r>
            <a:r>
              <a:rPr lang="en-US" dirty="0">
                <a:latin typeface="Times New Roman" pitchFamily="18" charset="0"/>
              </a:rPr>
              <a:t> </a:t>
            </a:r>
            <a:r>
              <a:rPr lang="en-US" dirty="0" err="1">
                <a:solidFill>
                  <a:srgbClr val="FF0000"/>
                </a:solidFill>
                <a:latin typeface="Times New Roman" pitchFamily="18" charset="0"/>
              </a:rPr>
              <a:t>ab</a:t>
            </a:r>
            <a:r>
              <a:rPr lang="en-US" dirty="0" err="1">
                <a:latin typeface="Times New Roman" pitchFamily="18" charset="0"/>
              </a:rPr>
              <a:t>,xyz</a:t>
            </a:r>
            <a:r>
              <a:rPr lang="en-US" dirty="0">
                <a:latin typeface="Times New Roman" pitchFamily="18" charset="0"/>
              </a:rPr>
              <a:t> </a:t>
            </a:r>
            <a:r>
              <a:rPr lang="en-US" dirty="0" err="1">
                <a:solidFill>
                  <a:srgbClr val="FF0000"/>
                </a:solidFill>
                <a:latin typeface="Times New Roman" pitchFamily="18" charset="0"/>
              </a:rPr>
              <a:t>xy</a:t>
            </a:r>
            <a:r>
              <a:rPr lang="en-US" dirty="0">
                <a:latin typeface="Times New Roman" pitchFamily="18" charset="0"/>
              </a:rPr>
              <a:t>);</a:t>
            </a:r>
          </a:p>
          <a:p>
            <a:r>
              <a:rPr lang="en-US" dirty="0">
                <a:latin typeface="Times New Roman" pitchFamily="18" charset="0"/>
              </a:rPr>
              <a:t>};</a:t>
            </a:r>
          </a:p>
          <a:p>
            <a:endParaRPr lang="en-US" dirty="0">
              <a:latin typeface="Times New Roman" pitchFamily="18" charset="0"/>
            </a:endParaRPr>
          </a:p>
          <a:p>
            <a:r>
              <a:rPr lang="en-US" dirty="0"/>
              <a:t>       </a:t>
            </a:r>
          </a:p>
          <a:p>
            <a:endParaRPr lang="en-US" dirty="0"/>
          </a:p>
        </p:txBody>
      </p:sp>
      <p:sp>
        <p:nvSpPr>
          <p:cNvPr id="18436" name="Text Box 5"/>
          <p:cNvSpPr txBox="1">
            <a:spLocks noChangeArrowheads="1"/>
          </p:cNvSpPr>
          <p:nvPr/>
        </p:nvSpPr>
        <p:spPr bwMode="auto">
          <a:xfrm>
            <a:off x="4572000" y="1381125"/>
            <a:ext cx="4572000" cy="4486275"/>
          </a:xfrm>
          <a:prstGeom prst="rect">
            <a:avLst/>
          </a:prstGeom>
          <a:noFill/>
          <a:ln w="9525">
            <a:noFill/>
            <a:miter lim="800000"/>
            <a:headEnd/>
            <a:tailEnd/>
          </a:ln>
        </p:spPr>
        <p:txBody>
          <a:bodyPr>
            <a:spAutoFit/>
          </a:bodyPr>
          <a:lstStyle/>
          <a:p>
            <a:r>
              <a:rPr lang="en-US">
                <a:latin typeface="Times New Roman" pitchFamily="18" charset="0"/>
              </a:rPr>
              <a:t> int add( abc ab, xyz xy)</a:t>
            </a:r>
          </a:p>
          <a:p>
            <a:r>
              <a:rPr lang="en-US">
                <a:latin typeface="Times New Roman" pitchFamily="18" charset="0"/>
              </a:rPr>
              <a:t> {</a:t>
            </a:r>
          </a:p>
          <a:p>
            <a:r>
              <a:rPr lang="en-US">
                <a:latin typeface="Times New Roman" pitchFamily="18" charset="0"/>
              </a:rPr>
              <a:t>   return ab.a+xy.b;</a:t>
            </a:r>
          </a:p>
          <a:p>
            <a:r>
              <a:rPr lang="en-US">
                <a:latin typeface="Times New Roman" pitchFamily="18" charset="0"/>
              </a:rPr>
              <a:t>}// a and b are private</a:t>
            </a:r>
          </a:p>
          <a:p>
            <a:r>
              <a:rPr lang="en-US">
                <a:latin typeface="Times New Roman" pitchFamily="18" charset="0"/>
              </a:rPr>
              <a:t>  int main()</a:t>
            </a:r>
          </a:p>
          <a:p>
            <a:r>
              <a:rPr lang="en-US">
                <a:latin typeface="Times New Roman" pitchFamily="18" charset="0"/>
              </a:rPr>
              <a:t>{</a:t>
            </a:r>
          </a:p>
          <a:p>
            <a:r>
              <a:rPr lang="en-US">
                <a:latin typeface="Times New Roman" pitchFamily="18" charset="0"/>
              </a:rPr>
              <a:t> abc ab;</a:t>
            </a:r>
          </a:p>
          <a:p>
            <a:r>
              <a:rPr lang="en-US">
                <a:latin typeface="Times New Roman" pitchFamily="18" charset="0"/>
              </a:rPr>
              <a:t>  xyz xy;</a:t>
            </a:r>
          </a:p>
          <a:p>
            <a:r>
              <a:rPr lang="en-US">
                <a:latin typeface="Times New Roman" pitchFamily="18" charset="0"/>
              </a:rPr>
              <a:t>  ab.setdata(10);</a:t>
            </a:r>
          </a:p>
          <a:p>
            <a:r>
              <a:rPr lang="en-US">
                <a:latin typeface="Times New Roman" pitchFamily="18" charset="0"/>
              </a:rPr>
              <a:t>  xy.setdata(20);</a:t>
            </a:r>
          </a:p>
          <a:p>
            <a:r>
              <a:rPr lang="en-US">
                <a:latin typeface="Times New Roman" pitchFamily="18" charset="0"/>
              </a:rPr>
              <a:t>  cout&lt;&lt;“sum  of the two no=“  &lt;&lt;add(ab,xy);</a:t>
            </a:r>
          </a:p>
          <a:p>
            <a:r>
              <a:rPr lang="en-US">
                <a:latin typeface="Times New Roman" pitchFamily="18" charset="0"/>
              </a:rPr>
              <a:t> return 0;</a:t>
            </a:r>
          </a:p>
          <a:p>
            <a:r>
              <a:rPr lang="en-US">
                <a:latin typeface="Times New Roman" pitchFamily="18" charset="0"/>
              </a:rPr>
              <a:t>}</a:t>
            </a:r>
          </a:p>
          <a:p>
            <a:endParaRPr lang="en-US">
              <a:latin typeface="Times New Roman" pitchFamily="18" charset="0"/>
            </a:endParaRPr>
          </a:p>
          <a:p>
            <a:endParaRPr lang="en-US">
              <a:latin typeface="Times New Roman" pitchFamily="18" charset="0"/>
            </a:endParaRPr>
          </a:p>
          <a:p>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2743200" cy="868362"/>
          </a:xfrm>
        </p:spPr>
        <p:txBody>
          <a:bodyPr/>
          <a:lstStyle/>
          <a:p>
            <a:pPr algn="l"/>
            <a:r>
              <a:rPr lang="en-US" sz="3200" smtClean="0">
                <a:solidFill>
                  <a:srgbClr val="FF0000"/>
                </a:solidFill>
                <a:latin typeface="Times New Roman" pitchFamily="18" charset="0"/>
              </a:rPr>
              <a:t>Friend class</a:t>
            </a:r>
          </a:p>
        </p:txBody>
      </p:sp>
      <p:sp>
        <p:nvSpPr>
          <p:cNvPr id="17411" name="Rectangle 3"/>
          <p:cNvSpPr>
            <a:spLocks noGrp="1" noChangeArrowheads="1"/>
          </p:cNvSpPr>
          <p:nvPr>
            <p:ph type="body" idx="1"/>
          </p:nvPr>
        </p:nvSpPr>
        <p:spPr>
          <a:xfrm>
            <a:off x="0" y="990600"/>
            <a:ext cx="8229600" cy="4525963"/>
          </a:xfrm>
        </p:spPr>
        <p:txBody>
          <a:bodyPr/>
          <a:lstStyle/>
          <a:p>
            <a:r>
              <a:rPr lang="en-US" sz="2000" smtClean="0">
                <a:latin typeface="Times New Roman" pitchFamily="18" charset="0"/>
              </a:rPr>
              <a:t>Whenever all the functions of one class can have access to the private members of the another class. </a:t>
            </a:r>
          </a:p>
          <a:p>
            <a:r>
              <a:rPr lang="en-US" sz="2000" smtClean="0">
                <a:latin typeface="Times New Roman" pitchFamily="18" charset="0"/>
              </a:rPr>
              <a:t>It is possible to make the entire class as a friend of another class. So that all the members of the friend class can have access to the private members of the  another class.</a:t>
            </a:r>
          </a:p>
          <a:p>
            <a:pPr>
              <a:buFontTx/>
              <a:buNone/>
            </a:pPr>
            <a:endParaRPr lang="en-US" sz="2000" smtClean="0">
              <a:latin typeface="Times New Roman" pitchFamily="18" charset="0"/>
            </a:endParaRPr>
          </a:p>
          <a:p>
            <a:pPr>
              <a:buFontTx/>
              <a:buNone/>
            </a:pPr>
            <a:endParaRPr lang="en-US" sz="2000" smtClean="0">
              <a:latin typeface="Times New Roman" pitchFamily="18" charset="0"/>
            </a:endParaRPr>
          </a:p>
          <a:p>
            <a:endParaRPr lang="en-US" smtClean="0"/>
          </a:p>
        </p:txBody>
      </p:sp>
      <p:sp>
        <p:nvSpPr>
          <p:cNvPr id="17412" name="Rectangle 4"/>
          <p:cNvSpPr>
            <a:spLocks noChangeArrowheads="1"/>
          </p:cNvSpPr>
          <p:nvPr/>
        </p:nvSpPr>
        <p:spPr bwMode="auto">
          <a:xfrm>
            <a:off x="2057400" y="2590800"/>
            <a:ext cx="2514600" cy="4572000"/>
          </a:xfrm>
          <a:prstGeom prst="rect">
            <a:avLst/>
          </a:prstGeom>
          <a:noFill/>
          <a:ln w="9525">
            <a:noFill/>
            <a:miter lim="800000"/>
            <a:headEnd/>
            <a:tailEnd/>
          </a:ln>
        </p:spPr>
        <p:txBody>
          <a:bodyPr/>
          <a:lstStyle/>
          <a:p>
            <a:pPr marL="342900" indent="-342900" eaLnBrk="0" hangingPunct="0">
              <a:lnSpc>
                <a:spcPct val="80000"/>
              </a:lnSpc>
              <a:spcBef>
                <a:spcPct val="20000"/>
              </a:spcBef>
            </a:pPr>
            <a:r>
              <a:rPr lang="en-US" sz="2000">
                <a:solidFill>
                  <a:srgbClr val="FF0000"/>
                </a:solidFill>
                <a:latin typeface="Times New Roman" pitchFamily="18" charset="0"/>
              </a:rPr>
              <a:t>Syntax</a:t>
            </a:r>
          </a:p>
          <a:p>
            <a:pPr marL="342900" indent="-342900" eaLnBrk="0" hangingPunct="0">
              <a:lnSpc>
                <a:spcPct val="80000"/>
              </a:lnSpc>
              <a:spcBef>
                <a:spcPct val="20000"/>
              </a:spcBef>
            </a:pPr>
            <a:r>
              <a:rPr lang="en-US" sz="2000">
                <a:latin typeface="Times New Roman" pitchFamily="18" charset="0"/>
              </a:rPr>
              <a:t>   class A</a:t>
            </a:r>
          </a:p>
          <a:p>
            <a:pPr marL="342900" indent="-342900" eaLnBrk="0" hangingPunct="0">
              <a:lnSpc>
                <a:spcPct val="80000"/>
              </a:lnSpc>
              <a:spcBef>
                <a:spcPct val="20000"/>
              </a:spcBef>
            </a:pPr>
            <a:r>
              <a:rPr lang="en-US" sz="2000">
                <a:latin typeface="Times New Roman" pitchFamily="18" charset="0"/>
              </a:rPr>
              <a:t>  {</a:t>
            </a:r>
          </a:p>
          <a:p>
            <a:pPr marL="342900" indent="-342900" eaLnBrk="0" hangingPunct="0">
              <a:lnSpc>
                <a:spcPct val="80000"/>
              </a:lnSpc>
              <a:spcBef>
                <a:spcPct val="20000"/>
              </a:spcBef>
            </a:pPr>
            <a:r>
              <a:rPr lang="en-US" sz="2000">
                <a:latin typeface="Times New Roman" pitchFamily="18" charset="0"/>
              </a:rPr>
              <a:t> ……..</a:t>
            </a:r>
          </a:p>
          <a:p>
            <a:pPr marL="342900" indent="-342900" eaLnBrk="0" hangingPunct="0">
              <a:lnSpc>
                <a:spcPct val="80000"/>
              </a:lnSpc>
              <a:spcBef>
                <a:spcPct val="20000"/>
              </a:spcBef>
            </a:pPr>
            <a:r>
              <a:rPr lang="en-US" sz="2000">
                <a:latin typeface="Times New Roman" pitchFamily="18" charset="0"/>
              </a:rPr>
              <a:t>………………..</a:t>
            </a:r>
          </a:p>
          <a:p>
            <a:pPr marL="342900" indent="-342900" eaLnBrk="0" hangingPunct="0">
              <a:lnSpc>
                <a:spcPct val="80000"/>
              </a:lnSpc>
              <a:spcBef>
                <a:spcPct val="20000"/>
              </a:spcBef>
            </a:pPr>
            <a:r>
              <a:rPr lang="en-US" sz="2000">
                <a:latin typeface="Times New Roman" pitchFamily="18" charset="0"/>
              </a:rPr>
              <a:t>   </a:t>
            </a:r>
            <a:r>
              <a:rPr lang="en-US" sz="2000">
                <a:solidFill>
                  <a:srgbClr val="FF0000"/>
                </a:solidFill>
                <a:latin typeface="Times New Roman" pitchFamily="18" charset="0"/>
              </a:rPr>
              <a:t>friend </a:t>
            </a:r>
            <a:r>
              <a:rPr lang="en-US" sz="2000">
                <a:latin typeface="Times New Roman" pitchFamily="18" charset="0"/>
              </a:rPr>
              <a:t>class B;</a:t>
            </a:r>
          </a:p>
          <a:p>
            <a:pPr marL="342900" indent="-342900" eaLnBrk="0" hangingPunct="0">
              <a:lnSpc>
                <a:spcPct val="80000"/>
              </a:lnSpc>
              <a:spcBef>
                <a:spcPct val="20000"/>
              </a:spcBef>
            </a:pPr>
            <a:r>
              <a:rPr lang="en-US" sz="2000">
                <a:latin typeface="Times New Roman" pitchFamily="18" charset="0"/>
              </a:rPr>
              <a:t>};</a:t>
            </a:r>
          </a:p>
          <a:p>
            <a:pPr marL="342900" indent="-342900" eaLnBrk="0" hangingPunct="0">
              <a:lnSpc>
                <a:spcPct val="80000"/>
              </a:lnSpc>
              <a:spcBef>
                <a:spcPct val="20000"/>
              </a:spcBef>
            </a:pPr>
            <a:r>
              <a:rPr lang="en-US" sz="2000">
                <a:latin typeface="Times New Roman" pitchFamily="18" charset="0"/>
              </a:rPr>
              <a:t>Class B</a:t>
            </a:r>
          </a:p>
          <a:p>
            <a:pPr marL="342900" indent="-342900" eaLnBrk="0" hangingPunct="0">
              <a:lnSpc>
                <a:spcPct val="80000"/>
              </a:lnSpc>
              <a:spcBef>
                <a:spcPct val="20000"/>
              </a:spcBef>
            </a:pPr>
            <a:r>
              <a:rPr lang="en-US" sz="2000">
                <a:latin typeface="Times New Roman" pitchFamily="18" charset="0"/>
              </a:rPr>
              <a:t>{</a:t>
            </a:r>
          </a:p>
          <a:p>
            <a:pPr marL="342900" indent="-342900" eaLnBrk="0" hangingPunct="0">
              <a:lnSpc>
                <a:spcPct val="80000"/>
              </a:lnSpc>
              <a:spcBef>
                <a:spcPct val="20000"/>
              </a:spcBef>
            </a:pPr>
            <a:r>
              <a:rPr lang="en-US" sz="2000">
                <a:latin typeface="Times New Roman" pitchFamily="18" charset="0"/>
              </a:rPr>
              <a:t>………</a:t>
            </a:r>
          </a:p>
          <a:p>
            <a:pPr marL="342900" indent="-342900" eaLnBrk="0" hangingPunct="0">
              <a:lnSpc>
                <a:spcPct val="80000"/>
              </a:lnSpc>
              <a:spcBef>
                <a:spcPct val="20000"/>
              </a:spcBef>
            </a:pPr>
            <a:r>
              <a:rPr lang="en-US" sz="2000">
                <a:latin typeface="Times New Roman" pitchFamily="18" charset="0"/>
              </a:rPr>
              <a:t>……….</a:t>
            </a:r>
          </a:p>
          <a:p>
            <a:pPr marL="342900" indent="-342900" eaLnBrk="0" hangingPunct="0">
              <a:lnSpc>
                <a:spcPct val="80000"/>
              </a:lnSpc>
              <a:spcBef>
                <a:spcPct val="20000"/>
              </a:spcBef>
            </a:pPr>
            <a:r>
              <a:rPr lang="en-US" sz="2000">
                <a:latin typeface="Times New Roman" pitchFamily="18"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868362"/>
          </a:xfrm>
        </p:spPr>
        <p:txBody>
          <a:bodyPr/>
          <a:lstStyle/>
          <a:p>
            <a:pPr algn="l"/>
            <a:r>
              <a:rPr lang="en-US" sz="3200" smtClean="0">
                <a:solidFill>
                  <a:srgbClr val="FF0000"/>
                </a:solidFill>
              </a:rPr>
              <a:t>Example on friend class</a:t>
            </a:r>
          </a:p>
        </p:txBody>
      </p:sp>
      <p:sp>
        <p:nvSpPr>
          <p:cNvPr id="18435" name="Rectangle 3"/>
          <p:cNvSpPr>
            <a:spLocks noGrp="1" noChangeArrowheads="1"/>
          </p:cNvSpPr>
          <p:nvPr>
            <p:ph type="body" idx="1"/>
          </p:nvPr>
        </p:nvSpPr>
        <p:spPr/>
        <p:txBody>
          <a:bodyPr/>
          <a:lstStyle/>
          <a:p>
            <a:pPr>
              <a:buFontTx/>
              <a:buNone/>
            </a:pPr>
            <a:r>
              <a:rPr lang="en-US" smtClean="0"/>
              <a:t> </a:t>
            </a:r>
          </a:p>
        </p:txBody>
      </p:sp>
      <p:sp>
        <p:nvSpPr>
          <p:cNvPr id="18436" name="Text Box 4"/>
          <p:cNvSpPr txBox="1">
            <a:spLocks noChangeArrowheads="1"/>
          </p:cNvSpPr>
          <p:nvPr/>
        </p:nvSpPr>
        <p:spPr bwMode="auto">
          <a:xfrm>
            <a:off x="441325" y="990600"/>
            <a:ext cx="3803650" cy="6134100"/>
          </a:xfrm>
          <a:prstGeom prst="rect">
            <a:avLst/>
          </a:prstGeom>
          <a:noFill/>
          <a:ln w="9525">
            <a:noFill/>
            <a:miter lim="800000"/>
            <a:headEnd/>
            <a:tailEnd/>
          </a:ln>
        </p:spPr>
        <p:txBody>
          <a:bodyPr>
            <a:spAutoFit/>
          </a:bodyPr>
          <a:lstStyle/>
          <a:p>
            <a:r>
              <a:rPr lang="en-US"/>
              <a:t> </a:t>
            </a:r>
            <a:r>
              <a:rPr lang="en-US">
                <a:latin typeface="Times New Roman" pitchFamily="18" charset="0"/>
              </a:rPr>
              <a:t>class ABC</a:t>
            </a:r>
          </a:p>
          <a:p>
            <a:r>
              <a:rPr lang="en-US">
                <a:latin typeface="Times New Roman" pitchFamily="18" charset="0"/>
              </a:rPr>
              <a:t> {</a:t>
            </a:r>
          </a:p>
          <a:p>
            <a:r>
              <a:rPr lang="en-US">
                <a:latin typeface="Times New Roman" pitchFamily="18" charset="0"/>
              </a:rPr>
              <a:t> private:</a:t>
            </a:r>
          </a:p>
          <a:p>
            <a:r>
              <a:rPr lang="en-US">
                <a:latin typeface="Times New Roman" pitchFamily="18" charset="0"/>
              </a:rPr>
              <a:t>	int a,b;</a:t>
            </a:r>
          </a:p>
          <a:p>
            <a:r>
              <a:rPr lang="en-US">
                <a:latin typeface="Times New Roman" pitchFamily="18" charset="0"/>
              </a:rPr>
              <a:t> public:</a:t>
            </a:r>
          </a:p>
          <a:p>
            <a:r>
              <a:rPr lang="en-US">
                <a:latin typeface="Times New Roman" pitchFamily="18" charset="0"/>
              </a:rPr>
              <a:t>	ABC(int x,int y)</a:t>
            </a:r>
          </a:p>
          <a:p>
            <a:r>
              <a:rPr lang="en-US">
                <a:latin typeface="Times New Roman" pitchFamily="18" charset="0"/>
              </a:rPr>
              <a:t>               {</a:t>
            </a:r>
          </a:p>
          <a:p>
            <a:r>
              <a:rPr lang="en-US">
                <a:latin typeface="Times New Roman" pitchFamily="18" charset="0"/>
              </a:rPr>
              <a:t>                 a=x;</a:t>
            </a:r>
          </a:p>
          <a:p>
            <a:r>
              <a:rPr lang="en-US">
                <a:latin typeface="Times New Roman" pitchFamily="18" charset="0"/>
              </a:rPr>
              <a:t>                 b=y;</a:t>
            </a:r>
          </a:p>
          <a:p>
            <a:r>
              <a:rPr lang="en-US">
                <a:latin typeface="Times New Roman" pitchFamily="18" charset="0"/>
              </a:rPr>
              <a:t>	}</a:t>
            </a:r>
          </a:p>
          <a:p>
            <a:r>
              <a:rPr lang="en-US">
                <a:latin typeface="Times New Roman" pitchFamily="18" charset="0"/>
              </a:rPr>
              <a:t> // make a class XYZ as friend class</a:t>
            </a:r>
          </a:p>
          <a:p>
            <a:r>
              <a:rPr lang="en-US">
                <a:latin typeface="Times New Roman" pitchFamily="18" charset="0"/>
              </a:rPr>
              <a:t> to ABC</a:t>
            </a:r>
          </a:p>
          <a:p>
            <a:r>
              <a:rPr lang="en-US">
                <a:latin typeface="Times New Roman" pitchFamily="18" charset="0"/>
              </a:rPr>
              <a:t>    </a:t>
            </a:r>
            <a:r>
              <a:rPr lang="en-US">
                <a:solidFill>
                  <a:srgbClr val="FF0000"/>
                </a:solidFill>
                <a:latin typeface="Times New Roman" pitchFamily="18" charset="0"/>
              </a:rPr>
              <a:t>friend class XYZ;</a:t>
            </a:r>
          </a:p>
          <a:p>
            <a:r>
              <a:rPr lang="en-US">
                <a:latin typeface="Times New Roman" pitchFamily="18" charset="0"/>
              </a:rPr>
              <a:t>};</a:t>
            </a:r>
          </a:p>
          <a:p>
            <a:r>
              <a:rPr lang="en-US">
                <a:latin typeface="Times New Roman" pitchFamily="18" charset="0"/>
              </a:rPr>
              <a:t> class  XYZ{</a:t>
            </a:r>
          </a:p>
          <a:p>
            <a:r>
              <a:rPr lang="en-US">
                <a:latin typeface="Times New Roman" pitchFamily="18" charset="0"/>
              </a:rPr>
              <a:t> public:</a:t>
            </a:r>
          </a:p>
          <a:p>
            <a:r>
              <a:rPr lang="en-US">
                <a:latin typeface="Times New Roman" pitchFamily="18" charset="0"/>
              </a:rPr>
              <a:t>void display( ABC ab){</a:t>
            </a:r>
          </a:p>
          <a:p>
            <a:r>
              <a:rPr lang="en-US">
                <a:latin typeface="Times New Roman" pitchFamily="18" charset="0"/>
              </a:rPr>
              <a:t> cout&lt;&lt;“\n a in ABC class=“&lt;&lt;ab.a;</a:t>
            </a:r>
          </a:p>
          <a:p>
            <a:r>
              <a:rPr lang="en-US">
                <a:latin typeface="Times New Roman" pitchFamily="18" charset="0"/>
              </a:rPr>
              <a:t> cout&lt;&lt;“\n b in ABC class=“&lt;&lt;ab.b;</a:t>
            </a:r>
          </a:p>
          <a:p>
            <a:r>
              <a:rPr lang="en-US">
                <a:latin typeface="Times New Roman" pitchFamily="18" charset="0"/>
              </a:rPr>
              <a:t>}</a:t>
            </a:r>
          </a:p>
          <a:p>
            <a:r>
              <a:rPr lang="en-US">
                <a:latin typeface="Times New Roman" pitchFamily="18" charset="0"/>
              </a:rPr>
              <a:t>};                </a:t>
            </a:r>
          </a:p>
          <a:p>
            <a:r>
              <a:rPr lang="en-US"/>
              <a:t> 		</a:t>
            </a:r>
          </a:p>
        </p:txBody>
      </p:sp>
      <p:sp>
        <p:nvSpPr>
          <p:cNvPr id="18437" name="Text Box 5"/>
          <p:cNvSpPr txBox="1">
            <a:spLocks noChangeArrowheads="1"/>
          </p:cNvSpPr>
          <p:nvPr/>
        </p:nvSpPr>
        <p:spPr bwMode="auto">
          <a:xfrm>
            <a:off x="4860925" y="952500"/>
            <a:ext cx="3492500" cy="1739900"/>
          </a:xfrm>
          <a:prstGeom prst="rect">
            <a:avLst/>
          </a:prstGeom>
          <a:noFill/>
          <a:ln w="9525">
            <a:noFill/>
            <a:miter lim="800000"/>
            <a:headEnd/>
            <a:tailEnd/>
          </a:ln>
        </p:spPr>
        <p:txBody>
          <a:bodyPr wrap="none">
            <a:spAutoFit/>
          </a:bodyPr>
          <a:lstStyle/>
          <a:p>
            <a:r>
              <a:rPr lang="en-US">
                <a:latin typeface="Times New Roman" pitchFamily="18" charset="0"/>
              </a:rPr>
              <a:t>                 void main()</a:t>
            </a:r>
          </a:p>
          <a:p>
            <a:r>
              <a:rPr lang="en-US">
                <a:latin typeface="Times New Roman" pitchFamily="18" charset="0"/>
              </a:rPr>
              <a:t>	  {</a:t>
            </a:r>
          </a:p>
          <a:p>
            <a:r>
              <a:rPr lang="en-US">
                <a:latin typeface="Times New Roman" pitchFamily="18" charset="0"/>
              </a:rPr>
              <a:t>	    ABC ab(10,20);</a:t>
            </a:r>
          </a:p>
          <a:p>
            <a:r>
              <a:rPr lang="en-US">
                <a:latin typeface="Times New Roman" pitchFamily="18" charset="0"/>
              </a:rPr>
              <a:t>                  XYZ xy;//object of XYZ</a:t>
            </a:r>
          </a:p>
          <a:p>
            <a:r>
              <a:rPr lang="en-US">
                <a:latin typeface="Times New Roman" pitchFamily="18" charset="0"/>
              </a:rPr>
              <a:t>                  xy.display(ab);</a:t>
            </a:r>
          </a:p>
          <a:p>
            <a:r>
              <a:rPr lang="en-US">
                <a:latin typeface="Times New Roman" pitchFamily="18" charset="0"/>
              </a:rPr>
              <a:t>                 }</a:t>
            </a:r>
          </a:p>
        </p:txBody>
      </p:sp>
      <p:sp>
        <p:nvSpPr>
          <p:cNvPr id="18438" name="AutoShape 6"/>
          <p:cNvSpPr>
            <a:spLocks noChangeArrowheads="1"/>
          </p:cNvSpPr>
          <p:nvPr/>
        </p:nvSpPr>
        <p:spPr bwMode="auto">
          <a:xfrm>
            <a:off x="2819400" y="4572000"/>
            <a:ext cx="4191000" cy="838200"/>
          </a:xfrm>
          <a:prstGeom prst="wedgeRoundRectCallout">
            <a:avLst>
              <a:gd name="adj1" fmla="val -49093"/>
              <a:gd name="adj2" fmla="val 61176"/>
              <a:gd name="adj3" fmla="val 16667"/>
            </a:avLst>
          </a:prstGeom>
          <a:solidFill>
            <a:schemeClr val="bg1"/>
          </a:solidFill>
          <a:ln w="9525">
            <a:solidFill>
              <a:schemeClr val="tx1"/>
            </a:solidFill>
            <a:miter lim="800000"/>
            <a:headEnd/>
            <a:tailEnd/>
          </a:ln>
        </p:spPr>
        <p:txBody>
          <a:bodyPr/>
          <a:lstStyle/>
          <a:p>
            <a:pPr algn="ctr"/>
            <a:r>
              <a:rPr lang="en-US">
                <a:latin typeface="Times New Roman" pitchFamily="18" charset="0"/>
              </a:rPr>
              <a:t>Display is function of friend class so that pass class object as argument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228600" y="636588"/>
            <a:ext cx="4223464" cy="584775"/>
          </a:xfrm>
          <a:prstGeom prst="rect">
            <a:avLst/>
          </a:prstGeom>
          <a:noFill/>
          <a:ln w="9525">
            <a:noFill/>
            <a:miter lim="800000"/>
            <a:headEnd/>
            <a:tailEnd/>
          </a:ln>
        </p:spPr>
        <p:txBody>
          <a:bodyPr wrap="none">
            <a:spAutoFit/>
          </a:bodyPr>
          <a:lstStyle/>
          <a:p>
            <a:r>
              <a:rPr lang="en-US" sz="3200" b="1" dirty="0">
                <a:latin typeface="+mj-lt"/>
              </a:rPr>
              <a:t>What is </a:t>
            </a:r>
            <a:r>
              <a:rPr lang="en-US" sz="3200" b="1" dirty="0" smtClean="0">
                <a:latin typeface="+mj-lt"/>
              </a:rPr>
              <a:t>Polymorphism?</a:t>
            </a:r>
            <a:endParaRPr lang="en-US" sz="3200" b="1" dirty="0">
              <a:latin typeface="+mj-lt"/>
            </a:endParaRPr>
          </a:p>
        </p:txBody>
      </p:sp>
      <p:sp>
        <p:nvSpPr>
          <p:cNvPr id="3075" name="Rectangle 2"/>
          <p:cNvSpPr>
            <a:spLocks noChangeArrowheads="1"/>
          </p:cNvSpPr>
          <p:nvPr/>
        </p:nvSpPr>
        <p:spPr bwMode="auto">
          <a:xfrm>
            <a:off x="914400" y="1981200"/>
            <a:ext cx="7543800" cy="4524315"/>
          </a:xfrm>
          <a:prstGeom prst="rect">
            <a:avLst/>
          </a:prstGeom>
          <a:noFill/>
          <a:ln w="9525">
            <a:noFill/>
            <a:miter lim="800000"/>
            <a:headEnd/>
            <a:tailEnd/>
          </a:ln>
        </p:spPr>
        <p:txBody>
          <a:bodyPr>
            <a:spAutoFit/>
          </a:bodyPr>
          <a:lstStyle/>
          <a:p>
            <a:r>
              <a:rPr lang="en-US" sz="2400" b="1" dirty="0">
                <a:latin typeface="+mj-lt"/>
              </a:rPr>
              <a:t>Polymorphism</a:t>
            </a:r>
            <a:r>
              <a:rPr lang="en-US" sz="2400" dirty="0">
                <a:latin typeface="+mj-lt"/>
              </a:rPr>
              <a:t> is the ability to use an operator or function in different ways. Polymorphism gives different meanings or functions to the operators or functions</a:t>
            </a:r>
            <a:r>
              <a:rPr lang="en-US" sz="2400" dirty="0" smtClean="0">
                <a:latin typeface="+mj-lt"/>
              </a:rPr>
              <a:t>.</a:t>
            </a:r>
          </a:p>
          <a:p>
            <a:endParaRPr lang="en-US" sz="2400" dirty="0" smtClean="0">
              <a:latin typeface="+mj-lt"/>
            </a:endParaRPr>
          </a:p>
          <a:p>
            <a:endParaRPr lang="en-US" sz="2400" dirty="0" smtClean="0">
              <a:latin typeface="+mj-lt"/>
            </a:endParaRPr>
          </a:p>
          <a:p>
            <a:r>
              <a:rPr lang="en-US" sz="2400" dirty="0" smtClean="0">
                <a:latin typeface="+mj-lt"/>
              </a:rPr>
              <a:t>A single function usage or an operator functioning in many ways can be called polymorphism. </a:t>
            </a:r>
          </a:p>
          <a:p>
            <a:endParaRPr lang="en-US" sz="2400" dirty="0" smtClean="0">
              <a:latin typeface="+mj-lt"/>
            </a:endParaRPr>
          </a:p>
          <a:p>
            <a:r>
              <a:rPr lang="en-US" sz="2400" dirty="0" smtClean="0">
                <a:latin typeface="+mj-lt"/>
              </a:rPr>
              <a:t>Polymorphism refers to codes, operations or objects that behave differently in different contexts.</a:t>
            </a:r>
          </a:p>
          <a:p>
            <a:endParaRPr lang="en-US" sz="2400" dirty="0" smtClean="0">
              <a:latin typeface="+mj-lt"/>
            </a:endParaRPr>
          </a:p>
          <a:p>
            <a:endParaRPr lang="en-US" sz="2400" dirty="0">
              <a:latin typeface="+mj-lt"/>
              <a:ea typeface="Adobe Fangsong Std R" pitchFamily="18" charset="-128"/>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idx="4294967295"/>
          </p:nvPr>
        </p:nvSpPr>
        <p:spPr>
          <a:xfrm>
            <a:off x="285720" y="214290"/>
            <a:ext cx="5334000" cy="685800"/>
          </a:xfrm>
        </p:spPr>
        <p:txBody>
          <a:bodyPr/>
          <a:lstStyle/>
          <a:p>
            <a:pPr algn="l" eaLnBrk="1" hangingPunct="1"/>
            <a:r>
              <a:rPr lang="en-US" sz="3200" dirty="0" smtClean="0">
                <a:solidFill>
                  <a:srgbClr val="FF0000"/>
                </a:solidFill>
                <a:latin typeface="Times New Roman" pitchFamily="18" charset="0"/>
              </a:rPr>
              <a:t>Two type polymorphism</a:t>
            </a:r>
          </a:p>
        </p:txBody>
      </p:sp>
      <p:sp>
        <p:nvSpPr>
          <p:cNvPr id="209923" name="Rectangle 3"/>
          <p:cNvSpPr>
            <a:spLocks noGrp="1" noChangeArrowheads="1"/>
          </p:cNvSpPr>
          <p:nvPr>
            <p:ph type="body" idx="4294967295"/>
          </p:nvPr>
        </p:nvSpPr>
        <p:spPr>
          <a:xfrm>
            <a:off x="152400" y="533400"/>
            <a:ext cx="8610600" cy="1466840"/>
          </a:xfrm>
        </p:spPr>
        <p:txBody>
          <a:bodyPr/>
          <a:lstStyle/>
          <a:p>
            <a:pPr eaLnBrk="1" hangingPunct="1">
              <a:buFont typeface="Wingdings" pitchFamily="2" charset="2"/>
              <a:buChar char="Ø"/>
            </a:pPr>
            <a:endParaRPr lang="en-US" sz="2000" dirty="0" smtClean="0">
              <a:latin typeface="Times New Roman" pitchFamily="18" charset="0"/>
            </a:endParaRPr>
          </a:p>
          <a:p>
            <a:pPr eaLnBrk="1" hangingPunct="1">
              <a:buFont typeface="Wingdings" pitchFamily="2" charset="2"/>
              <a:buChar char="Ø"/>
            </a:pPr>
            <a:r>
              <a:rPr lang="en-US" sz="2000" dirty="0" smtClean="0">
                <a:latin typeface="Times New Roman" pitchFamily="18" charset="0"/>
              </a:rPr>
              <a:t>Function Overloading</a:t>
            </a:r>
          </a:p>
          <a:p>
            <a:pPr eaLnBrk="1" hangingPunct="1">
              <a:buFont typeface="Wingdings" pitchFamily="2" charset="2"/>
              <a:buChar char="Ø"/>
            </a:pPr>
            <a:r>
              <a:rPr lang="en-US" sz="2000" dirty="0" smtClean="0">
                <a:latin typeface="Times New Roman" pitchFamily="18" charset="0"/>
              </a:rPr>
              <a:t>Function Overriding</a:t>
            </a:r>
          </a:p>
        </p:txBody>
      </p:sp>
      <p:sp>
        <p:nvSpPr>
          <p:cNvPr id="209924" name="Rectangle 4"/>
          <p:cNvSpPr>
            <a:spLocks noChangeArrowheads="1"/>
          </p:cNvSpPr>
          <p:nvPr/>
        </p:nvSpPr>
        <p:spPr bwMode="auto">
          <a:xfrm>
            <a:off x="214282" y="2000240"/>
            <a:ext cx="3962400" cy="381000"/>
          </a:xfrm>
          <a:prstGeom prst="rect">
            <a:avLst/>
          </a:prstGeom>
          <a:noFill/>
          <a:ln w="9525">
            <a:noFill/>
            <a:miter lim="800000"/>
            <a:headEnd/>
            <a:tailEnd/>
          </a:ln>
        </p:spPr>
        <p:txBody>
          <a:bodyPr anchor="ctr"/>
          <a:lstStyle/>
          <a:p>
            <a:pPr algn="ctr" eaLnBrk="0" hangingPunct="0"/>
            <a:r>
              <a:rPr lang="en-US" sz="3200" dirty="0">
                <a:solidFill>
                  <a:srgbClr val="FF0000"/>
                </a:solidFill>
                <a:latin typeface="Times New Roman" pitchFamily="18" charset="0"/>
              </a:rPr>
              <a:t>Function overloading</a:t>
            </a:r>
          </a:p>
        </p:txBody>
      </p:sp>
      <p:sp>
        <p:nvSpPr>
          <p:cNvPr id="209925" name="Rectangle 5"/>
          <p:cNvSpPr>
            <a:spLocks noChangeArrowheads="1"/>
          </p:cNvSpPr>
          <p:nvPr/>
        </p:nvSpPr>
        <p:spPr bwMode="auto">
          <a:xfrm>
            <a:off x="0" y="2667000"/>
            <a:ext cx="8229600" cy="13716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Ø"/>
            </a:pPr>
            <a:r>
              <a:rPr lang="en-US" sz="2000" dirty="0">
                <a:latin typeface="Times New Roman" pitchFamily="18" charset="0"/>
              </a:rPr>
              <a:t>Function overloading- The process of two or more functions having same name and different in their signature( no. of arguments, type of arguments).</a:t>
            </a:r>
          </a:p>
          <a:p>
            <a:pPr marL="342900" indent="-342900" eaLnBrk="0" hangingPunct="0">
              <a:spcBef>
                <a:spcPct val="20000"/>
              </a:spcBef>
              <a:buFont typeface="Wingdings" pitchFamily="2" charset="2"/>
              <a:buChar char="Ø"/>
            </a:pPr>
            <a:r>
              <a:rPr lang="en-US" sz="2000" dirty="0">
                <a:latin typeface="Times New Roman" pitchFamily="18" charset="0"/>
              </a:rPr>
              <a:t>However, the overloading function differ only in their return type is not allowed.</a:t>
            </a:r>
          </a:p>
        </p:txBody>
      </p:sp>
      <p:sp>
        <p:nvSpPr>
          <p:cNvPr id="209926" name="Rectangle 6"/>
          <p:cNvSpPr>
            <a:spLocks noChangeArrowheads="1"/>
          </p:cNvSpPr>
          <p:nvPr/>
        </p:nvSpPr>
        <p:spPr bwMode="auto">
          <a:xfrm>
            <a:off x="0" y="4038600"/>
            <a:ext cx="8991600" cy="6019800"/>
          </a:xfrm>
          <a:prstGeom prst="rect">
            <a:avLst/>
          </a:prstGeom>
          <a:noFill/>
          <a:ln w="9525">
            <a:noFill/>
            <a:miter lim="800000"/>
            <a:headEnd/>
            <a:tailEnd/>
          </a:ln>
        </p:spPr>
        <p:txBody>
          <a:bodyPr/>
          <a:lstStyle/>
          <a:p>
            <a:pPr marL="342900" indent="-342900" eaLnBrk="0" hangingPunct="0">
              <a:spcBef>
                <a:spcPct val="20000"/>
              </a:spcBef>
            </a:pPr>
            <a:r>
              <a:rPr lang="en-US" sz="2000" dirty="0">
                <a:solidFill>
                  <a:srgbClr val="FF0000"/>
                </a:solidFill>
                <a:latin typeface="Times New Roman" pitchFamily="18" charset="0"/>
              </a:rPr>
              <a:t>Use of function overloading</a:t>
            </a:r>
          </a:p>
          <a:p>
            <a:pPr marL="342900" indent="-342900" eaLnBrk="0" hangingPunct="0">
              <a:spcBef>
                <a:spcPct val="20000"/>
              </a:spcBef>
              <a:buFont typeface="Wingdings" pitchFamily="2" charset="2"/>
              <a:buChar char="Ø"/>
            </a:pPr>
            <a:r>
              <a:rPr lang="en-US" sz="2000" dirty="0">
                <a:latin typeface="Times New Roman" pitchFamily="18" charset="0"/>
              </a:rPr>
              <a:t>Function overloading is one of the most powerful features of C++ programming language. It forms the basis of polymorphism (compile-time polymorphism).</a:t>
            </a:r>
          </a:p>
          <a:p>
            <a:pPr marL="342900" indent="-342900" eaLnBrk="0" hangingPunct="0">
              <a:spcBef>
                <a:spcPct val="20000"/>
              </a:spcBef>
              <a:buFont typeface="Wingdings" pitchFamily="2" charset="2"/>
              <a:buChar char="Ø"/>
            </a:pPr>
            <a:r>
              <a:rPr lang="en-US" sz="2000" dirty="0">
                <a:latin typeface="Times New Roman" pitchFamily="18" charset="0"/>
              </a:rPr>
              <a:t>Most of the time you’ll be overloading the constructor  of a class.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609600"/>
            <a:ext cx="8229600" cy="5516563"/>
          </a:xfrm>
        </p:spPr>
        <p:txBody>
          <a:bodyPr/>
          <a:lstStyle/>
          <a:p>
            <a:r>
              <a:rPr lang="en-US" sz="2400" dirty="0" smtClean="0">
                <a:solidFill>
                  <a:srgbClr val="FF0000"/>
                </a:solidFill>
                <a:latin typeface="Times New Roman" pitchFamily="18" charset="0"/>
              </a:rPr>
              <a:t>Swapping of two numbers</a:t>
            </a:r>
          </a:p>
          <a:p>
            <a:pPr>
              <a:buFontTx/>
              <a:buNone/>
            </a:pPr>
            <a:r>
              <a:rPr lang="en-US" dirty="0" smtClean="0"/>
              <a:t>  </a:t>
            </a:r>
          </a:p>
        </p:txBody>
      </p:sp>
      <p:sp>
        <p:nvSpPr>
          <p:cNvPr id="26627" name="Line 4"/>
          <p:cNvSpPr>
            <a:spLocks noChangeShapeType="1"/>
          </p:cNvSpPr>
          <p:nvPr/>
        </p:nvSpPr>
        <p:spPr bwMode="auto">
          <a:xfrm>
            <a:off x="4114800" y="990600"/>
            <a:ext cx="0" cy="2362200"/>
          </a:xfrm>
          <a:prstGeom prst="line">
            <a:avLst/>
          </a:prstGeom>
          <a:noFill/>
          <a:ln w="9525">
            <a:solidFill>
              <a:schemeClr val="tx1"/>
            </a:solidFill>
            <a:round/>
            <a:headEnd/>
            <a:tailEnd/>
          </a:ln>
        </p:spPr>
        <p:txBody>
          <a:bodyPr/>
          <a:lstStyle/>
          <a:p>
            <a:endParaRPr lang="en-IN"/>
          </a:p>
        </p:txBody>
      </p:sp>
      <p:sp>
        <p:nvSpPr>
          <p:cNvPr id="26628" name="Text Box 5"/>
          <p:cNvSpPr txBox="1">
            <a:spLocks noChangeArrowheads="1"/>
          </p:cNvSpPr>
          <p:nvPr/>
        </p:nvSpPr>
        <p:spPr bwMode="auto">
          <a:xfrm>
            <a:off x="4495800" y="1066800"/>
            <a:ext cx="3346450" cy="2014538"/>
          </a:xfrm>
          <a:prstGeom prst="rect">
            <a:avLst/>
          </a:prstGeom>
          <a:noFill/>
          <a:ln w="9525">
            <a:noFill/>
            <a:miter lim="800000"/>
            <a:headEnd/>
            <a:tailEnd/>
          </a:ln>
        </p:spPr>
        <p:txBody>
          <a:bodyPr wrap="none">
            <a:spAutoFit/>
          </a:bodyPr>
          <a:lstStyle/>
          <a:p>
            <a:r>
              <a:rPr lang="en-US"/>
              <a:t> void swap_float(float a, float b)</a:t>
            </a:r>
          </a:p>
          <a:p>
            <a:r>
              <a:rPr lang="en-US"/>
              <a:t> {</a:t>
            </a:r>
          </a:p>
          <a:p>
            <a:r>
              <a:rPr lang="en-US"/>
              <a:t>   float temp;</a:t>
            </a:r>
          </a:p>
          <a:p>
            <a:r>
              <a:rPr lang="en-US"/>
              <a:t>  temp=a;</a:t>
            </a:r>
          </a:p>
          <a:p>
            <a:r>
              <a:rPr lang="en-US"/>
              <a:t>  a=b;</a:t>
            </a:r>
          </a:p>
          <a:p>
            <a:r>
              <a:rPr lang="en-US"/>
              <a:t>   b=temp;</a:t>
            </a:r>
          </a:p>
          <a:p>
            <a:r>
              <a:rPr lang="en-US"/>
              <a:t> }</a:t>
            </a:r>
          </a:p>
        </p:txBody>
      </p:sp>
      <p:sp>
        <p:nvSpPr>
          <p:cNvPr id="26629" name="Text Box 6"/>
          <p:cNvSpPr txBox="1">
            <a:spLocks noChangeArrowheads="1"/>
          </p:cNvSpPr>
          <p:nvPr/>
        </p:nvSpPr>
        <p:spPr bwMode="auto">
          <a:xfrm>
            <a:off x="762000" y="1143000"/>
            <a:ext cx="2647950" cy="2289175"/>
          </a:xfrm>
          <a:prstGeom prst="rect">
            <a:avLst/>
          </a:prstGeom>
          <a:noFill/>
          <a:ln w="9525">
            <a:noFill/>
            <a:miter lim="800000"/>
            <a:headEnd/>
            <a:tailEnd/>
          </a:ln>
        </p:spPr>
        <p:txBody>
          <a:bodyPr>
            <a:spAutoFit/>
          </a:bodyPr>
          <a:lstStyle/>
          <a:p>
            <a:r>
              <a:rPr lang="en-US" dirty="0"/>
              <a:t>void </a:t>
            </a:r>
            <a:r>
              <a:rPr lang="en-US" dirty="0" err="1"/>
              <a:t>swap_int</a:t>
            </a:r>
            <a:r>
              <a:rPr lang="en-US" dirty="0"/>
              <a:t>(</a:t>
            </a:r>
            <a:r>
              <a:rPr lang="en-US" dirty="0" err="1"/>
              <a:t>int</a:t>
            </a:r>
            <a:r>
              <a:rPr lang="en-US" dirty="0"/>
              <a:t> </a:t>
            </a:r>
            <a:r>
              <a:rPr lang="en-US" dirty="0" err="1"/>
              <a:t>a,int</a:t>
            </a:r>
            <a:r>
              <a:rPr lang="en-US" dirty="0"/>
              <a:t> b)</a:t>
            </a:r>
          </a:p>
          <a:p>
            <a:r>
              <a:rPr lang="en-US" dirty="0"/>
              <a:t>  {</a:t>
            </a:r>
          </a:p>
          <a:p>
            <a:r>
              <a:rPr lang="en-US" dirty="0"/>
              <a:t>  </a:t>
            </a:r>
            <a:r>
              <a:rPr lang="en-US" dirty="0" err="1"/>
              <a:t>int</a:t>
            </a:r>
            <a:r>
              <a:rPr lang="en-US" dirty="0"/>
              <a:t> temp;</a:t>
            </a:r>
          </a:p>
          <a:p>
            <a:r>
              <a:rPr lang="en-US" dirty="0"/>
              <a:t>   temp=a;</a:t>
            </a:r>
          </a:p>
          <a:p>
            <a:r>
              <a:rPr lang="en-US" dirty="0"/>
              <a:t>   a=b;</a:t>
            </a:r>
          </a:p>
          <a:p>
            <a:r>
              <a:rPr lang="en-US" dirty="0"/>
              <a:t>  b=temp;</a:t>
            </a:r>
          </a:p>
          <a:p>
            <a:r>
              <a:rPr lang="en-US" dirty="0"/>
              <a:t>  }</a:t>
            </a:r>
          </a:p>
          <a:p>
            <a:endParaRPr lang="en-US" dirty="0"/>
          </a:p>
        </p:txBody>
      </p:sp>
      <p:sp>
        <p:nvSpPr>
          <p:cNvPr id="26630" name="TextBox 5"/>
          <p:cNvSpPr txBox="1">
            <a:spLocks noChangeArrowheads="1"/>
          </p:cNvSpPr>
          <p:nvPr/>
        </p:nvSpPr>
        <p:spPr bwMode="auto">
          <a:xfrm>
            <a:off x="762000" y="3505200"/>
            <a:ext cx="4800600" cy="3694113"/>
          </a:xfrm>
          <a:prstGeom prst="rect">
            <a:avLst/>
          </a:prstGeom>
          <a:noFill/>
          <a:ln w="9525">
            <a:noFill/>
            <a:miter lim="800000"/>
            <a:headEnd/>
            <a:tailEnd/>
          </a:ln>
        </p:spPr>
        <p:txBody>
          <a:bodyPr>
            <a:spAutoFit/>
          </a:bodyPr>
          <a:lstStyle/>
          <a:p>
            <a:r>
              <a:rPr lang="en-US" dirty="0"/>
              <a:t>Function overloading</a:t>
            </a:r>
          </a:p>
          <a:p>
            <a:endParaRPr lang="en-US" dirty="0"/>
          </a:p>
          <a:p>
            <a:r>
              <a:rPr lang="en-US" dirty="0"/>
              <a:t>Void swap(</a:t>
            </a:r>
            <a:r>
              <a:rPr lang="en-US" dirty="0" err="1"/>
              <a:t>int</a:t>
            </a:r>
            <a:r>
              <a:rPr lang="en-US" dirty="0"/>
              <a:t> </a:t>
            </a:r>
            <a:r>
              <a:rPr lang="en-US" dirty="0" err="1"/>
              <a:t>a,int</a:t>
            </a:r>
            <a:r>
              <a:rPr lang="en-US" dirty="0"/>
              <a:t> b);</a:t>
            </a:r>
          </a:p>
          <a:p>
            <a:r>
              <a:rPr lang="en-US" dirty="0"/>
              <a:t>Void swap(float </a:t>
            </a:r>
            <a:r>
              <a:rPr lang="en-US" dirty="0" err="1"/>
              <a:t>a,float</a:t>
            </a:r>
            <a:r>
              <a:rPr lang="en-US" dirty="0"/>
              <a:t> b);</a:t>
            </a:r>
          </a:p>
          <a:p>
            <a:r>
              <a:rPr lang="en-US" dirty="0"/>
              <a:t>Void swap(char </a:t>
            </a:r>
            <a:r>
              <a:rPr lang="en-US" dirty="0" err="1"/>
              <a:t>a,char</a:t>
            </a:r>
            <a:r>
              <a:rPr lang="en-US" dirty="0"/>
              <a:t> b);</a:t>
            </a:r>
          </a:p>
          <a:p>
            <a:endParaRPr lang="en-US" dirty="0"/>
          </a:p>
          <a:p>
            <a:r>
              <a:rPr lang="en-US" dirty="0"/>
              <a:t> void add();</a:t>
            </a:r>
          </a:p>
          <a:p>
            <a:r>
              <a:rPr lang="en-US" dirty="0"/>
              <a:t> void add(</a:t>
            </a:r>
            <a:r>
              <a:rPr lang="en-US" dirty="0" err="1"/>
              <a:t>int</a:t>
            </a:r>
            <a:r>
              <a:rPr lang="en-US" dirty="0"/>
              <a:t> a);</a:t>
            </a:r>
          </a:p>
          <a:p>
            <a:r>
              <a:rPr lang="en-US" dirty="0"/>
              <a:t>  </a:t>
            </a:r>
            <a:r>
              <a:rPr lang="en-US" dirty="0">
                <a:solidFill>
                  <a:srgbClr val="FF0000"/>
                </a:solidFill>
              </a:rPr>
              <a:t>void add(</a:t>
            </a:r>
            <a:r>
              <a:rPr lang="en-US" dirty="0" err="1">
                <a:solidFill>
                  <a:srgbClr val="FF0000"/>
                </a:solidFill>
              </a:rPr>
              <a:t>int</a:t>
            </a:r>
            <a:r>
              <a:rPr lang="en-US" dirty="0">
                <a:solidFill>
                  <a:srgbClr val="FF0000"/>
                </a:solidFill>
              </a:rPr>
              <a:t> a, </a:t>
            </a:r>
            <a:r>
              <a:rPr lang="en-US" dirty="0" err="1">
                <a:solidFill>
                  <a:srgbClr val="FF0000"/>
                </a:solidFill>
              </a:rPr>
              <a:t>int</a:t>
            </a:r>
            <a:r>
              <a:rPr lang="en-US" dirty="0">
                <a:solidFill>
                  <a:srgbClr val="FF0000"/>
                </a:solidFill>
              </a:rPr>
              <a:t> b);</a:t>
            </a:r>
          </a:p>
          <a:p>
            <a:r>
              <a:rPr lang="en-US" dirty="0">
                <a:solidFill>
                  <a:srgbClr val="FF0000"/>
                </a:solidFill>
              </a:rPr>
              <a:t>  </a:t>
            </a:r>
            <a:r>
              <a:rPr lang="en-US" dirty="0" err="1">
                <a:solidFill>
                  <a:srgbClr val="FF0000"/>
                </a:solidFill>
              </a:rPr>
              <a:t>int</a:t>
            </a:r>
            <a:r>
              <a:rPr lang="en-US" dirty="0">
                <a:solidFill>
                  <a:srgbClr val="FF0000"/>
                </a:solidFill>
              </a:rPr>
              <a:t> add(</a:t>
            </a:r>
            <a:r>
              <a:rPr lang="en-US" dirty="0" err="1">
                <a:solidFill>
                  <a:srgbClr val="FF0000"/>
                </a:solidFill>
              </a:rPr>
              <a:t>int</a:t>
            </a:r>
            <a:r>
              <a:rPr lang="en-US" dirty="0">
                <a:solidFill>
                  <a:srgbClr val="FF0000"/>
                </a:solidFill>
              </a:rPr>
              <a:t> a</a:t>
            </a: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a:solidFill>
                  <a:srgbClr val="FF0000"/>
                </a:solidFill>
              </a:rPr>
              <a:t>b);</a:t>
            </a:r>
          </a:p>
          <a:p>
            <a:r>
              <a:rPr lang="en-US" dirty="0"/>
              <a:t>   last two functions are not overloading</a:t>
            </a:r>
          </a:p>
          <a:p>
            <a:r>
              <a:rPr lang="en-US" dirty="0"/>
              <a:t>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04800" y="304800"/>
            <a:ext cx="8229600" cy="6248400"/>
          </a:xfrm>
        </p:spPr>
        <p:txBody>
          <a:bodyPr/>
          <a:lstStyle/>
          <a:p>
            <a:pPr>
              <a:lnSpc>
                <a:spcPct val="80000"/>
              </a:lnSpc>
              <a:buFontTx/>
              <a:buNone/>
            </a:pPr>
            <a:r>
              <a:rPr lang="en-US" sz="2800" dirty="0" smtClean="0">
                <a:solidFill>
                  <a:srgbClr val="FF0000"/>
                </a:solidFill>
                <a:latin typeface="Times New Roman" pitchFamily="18" charset="0"/>
              </a:rPr>
              <a:t>Overloading Functions that differ in terms of no of  arguments</a:t>
            </a:r>
            <a:endParaRPr lang="en-US" sz="2400" b="1" dirty="0" smtClean="0">
              <a:solidFill>
                <a:srgbClr val="FF0000"/>
              </a:solidFill>
            </a:endParaRPr>
          </a:p>
          <a:p>
            <a:pPr>
              <a:lnSpc>
                <a:spcPct val="80000"/>
              </a:lnSpc>
              <a:buFontTx/>
              <a:buNone/>
            </a:pPr>
            <a:r>
              <a:rPr lang="en-US" sz="2400" b="1" dirty="0" smtClean="0"/>
              <a:t>#</a:t>
            </a:r>
            <a:r>
              <a:rPr lang="en-US" sz="2000" b="1" dirty="0" smtClean="0">
                <a:latin typeface="Times New Roman" pitchFamily="18" charset="0"/>
              </a:rPr>
              <a:t>include&lt;</a:t>
            </a:r>
            <a:r>
              <a:rPr lang="en-US" sz="2000" b="1" dirty="0" err="1" smtClean="0">
                <a:latin typeface="Times New Roman" pitchFamily="18" charset="0"/>
              </a:rPr>
              <a:t>iostream.h</a:t>
            </a:r>
            <a:r>
              <a:rPr lang="en-US" sz="2000" b="1" dirty="0" smtClean="0">
                <a:latin typeface="Times New Roman" pitchFamily="18" charset="0"/>
              </a:rPr>
              <a:t>&gt;</a:t>
            </a:r>
          </a:p>
          <a:p>
            <a:pPr>
              <a:lnSpc>
                <a:spcPct val="80000"/>
              </a:lnSpc>
              <a:buFontTx/>
              <a:buNone/>
            </a:pPr>
            <a:r>
              <a:rPr lang="en-US" sz="2000" b="1" dirty="0" smtClean="0">
                <a:latin typeface="Times New Roman" pitchFamily="18" charset="0"/>
              </a:rPr>
              <a:t> //FUNTION PROTOTYPES</a:t>
            </a:r>
          </a:p>
          <a:p>
            <a:pPr>
              <a:lnSpc>
                <a:spcPct val="80000"/>
              </a:lnSpc>
              <a:buFontTx/>
              <a:buNone/>
            </a:pP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func</a:t>
            </a:r>
            <a:r>
              <a:rPr lang="en-US" sz="2000" b="1" dirty="0" smtClean="0">
                <a:latin typeface="Times New Roman" pitchFamily="18" charset="0"/>
              </a:rPr>
              <a:t>(</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i</a:t>
            </a:r>
            <a:r>
              <a:rPr lang="en-US" sz="2000" b="1" dirty="0" smtClean="0">
                <a:latin typeface="Times New Roman" pitchFamily="18" charset="0"/>
              </a:rPr>
              <a:t>);</a:t>
            </a:r>
          </a:p>
          <a:p>
            <a:pPr>
              <a:lnSpc>
                <a:spcPct val="80000"/>
              </a:lnSpc>
              <a:buFontTx/>
              <a:buNone/>
            </a:pP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func</a:t>
            </a:r>
            <a:r>
              <a:rPr lang="en-US" sz="2000" b="1" dirty="0" smtClean="0">
                <a:latin typeface="Times New Roman" pitchFamily="18" charset="0"/>
              </a:rPr>
              <a:t>(</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i</a:t>
            </a: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j); </a:t>
            </a:r>
          </a:p>
          <a:p>
            <a:pPr>
              <a:lnSpc>
                <a:spcPct val="80000"/>
              </a:lnSpc>
              <a:buFontTx/>
              <a:buNone/>
            </a:pP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main()</a:t>
            </a:r>
          </a:p>
          <a:p>
            <a:pPr>
              <a:lnSpc>
                <a:spcPct val="80000"/>
              </a:lnSpc>
              <a:buFontTx/>
              <a:buNone/>
            </a:pPr>
            <a:r>
              <a:rPr lang="en-US" sz="2000" b="1" dirty="0" smtClean="0">
                <a:latin typeface="Times New Roman" pitchFamily="18" charset="0"/>
              </a:rPr>
              <a:t> { </a:t>
            </a:r>
          </a:p>
          <a:p>
            <a:pPr>
              <a:lnSpc>
                <a:spcPct val="80000"/>
              </a:lnSpc>
              <a:buFontTx/>
              <a:buNone/>
            </a:pPr>
            <a:r>
              <a:rPr lang="en-US" sz="2000" b="1" dirty="0" err="1" smtClean="0">
                <a:latin typeface="Times New Roman" pitchFamily="18" charset="0"/>
              </a:rPr>
              <a:t>cout</a:t>
            </a:r>
            <a:r>
              <a:rPr lang="en-US" sz="2000" b="1" dirty="0" smtClean="0">
                <a:latin typeface="Times New Roman" pitchFamily="18" charset="0"/>
              </a:rPr>
              <a:t>&lt;&lt;</a:t>
            </a:r>
            <a:r>
              <a:rPr lang="en-US" sz="2000" b="1" dirty="0" err="1" smtClean="0">
                <a:latin typeface="Times New Roman" pitchFamily="18" charset="0"/>
              </a:rPr>
              <a:t>func</a:t>
            </a:r>
            <a:r>
              <a:rPr lang="en-US" sz="2000" b="1" dirty="0" smtClean="0">
                <a:latin typeface="Times New Roman" pitchFamily="18" charset="0"/>
              </a:rPr>
              <a:t>(10);//</a:t>
            </a:r>
            <a:r>
              <a:rPr lang="en-US" sz="2000" b="1" dirty="0" err="1" smtClean="0">
                <a:latin typeface="Times New Roman" pitchFamily="18" charset="0"/>
              </a:rPr>
              <a:t>func</a:t>
            </a:r>
            <a:r>
              <a:rPr lang="en-US" sz="2000" b="1" dirty="0" smtClean="0">
                <a:latin typeface="Times New Roman" pitchFamily="18" charset="0"/>
              </a:rPr>
              <a:t>(</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i</a:t>
            </a:r>
            <a:r>
              <a:rPr lang="en-US" sz="2000" b="1" dirty="0" smtClean="0">
                <a:latin typeface="Times New Roman" pitchFamily="18" charset="0"/>
              </a:rPr>
              <a:t>)is called </a:t>
            </a:r>
          </a:p>
          <a:p>
            <a:pPr>
              <a:lnSpc>
                <a:spcPct val="80000"/>
              </a:lnSpc>
              <a:buFontTx/>
              <a:buNone/>
            </a:pPr>
            <a:r>
              <a:rPr lang="en-US" sz="2000" b="1" dirty="0" err="1" smtClean="0">
                <a:latin typeface="Times New Roman" pitchFamily="18" charset="0"/>
              </a:rPr>
              <a:t>cout</a:t>
            </a:r>
            <a:r>
              <a:rPr lang="en-US" sz="2000" b="1" dirty="0" smtClean="0">
                <a:latin typeface="Times New Roman" pitchFamily="18" charset="0"/>
              </a:rPr>
              <a:t>&lt;&lt;</a:t>
            </a:r>
            <a:r>
              <a:rPr lang="en-US" sz="2000" b="1" dirty="0" err="1" smtClean="0">
                <a:latin typeface="Times New Roman" pitchFamily="18" charset="0"/>
              </a:rPr>
              <a:t>func</a:t>
            </a:r>
            <a:r>
              <a:rPr lang="en-US" sz="2000" b="1" dirty="0" smtClean="0">
                <a:latin typeface="Times New Roman" pitchFamily="18" charset="0"/>
              </a:rPr>
              <a:t>(10,10);//</a:t>
            </a:r>
            <a:r>
              <a:rPr lang="en-US" sz="2000" b="1" dirty="0" err="1" smtClean="0">
                <a:latin typeface="Times New Roman" pitchFamily="18" charset="0"/>
              </a:rPr>
              <a:t>func</a:t>
            </a:r>
            <a:r>
              <a:rPr lang="en-US" sz="2000" b="1" dirty="0" smtClean="0">
                <a:latin typeface="Times New Roman" pitchFamily="18" charset="0"/>
              </a:rPr>
              <a:t>(</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i</a:t>
            </a: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j) is called</a:t>
            </a:r>
          </a:p>
          <a:p>
            <a:pPr>
              <a:lnSpc>
                <a:spcPct val="80000"/>
              </a:lnSpc>
              <a:buFontTx/>
              <a:buNone/>
            </a:pPr>
            <a:r>
              <a:rPr lang="en-US" sz="2000" b="1" dirty="0" smtClean="0">
                <a:latin typeface="Times New Roman" pitchFamily="18" charset="0"/>
              </a:rPr>
              <a:t> return 0;</a:t>
            </a:r>
          </a:p>
          <a:p>
            <a:pPr>
              <a:lnSpc>
                <a:spcPct val="80000"/>
              </a:lnSpc>
              <a:buFontTx/>
              <a:buNone/>
            </a:pPr>
            <a:r>
              <a:rPr lang="en-US" sz="2000" b="1" dirty="0" smtClean="0">
                <a:latin typeface="Times New Roman" pitchFamily="18" charset="0"/>
              </a:rPr>
              <a:t> } </a:t>
            </a:r>
          </a:p>
          <a:p>
            <a:pPr>
              <a:lnSpc>
                <a:spcPct val="80000"/>
              </a:lnSpc>
              <a:buFontTx/>
              <a:buNone/>
            </a:pP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func</a:t>
            </a:r>
            <a:r>
              <a:rPr lang="en-US" sz="2000" b="1" dirty="0" smtClean="0">
                <a:latin typeface="Times New Roman" pitchFamily="18" charset="0"/>
              </a:rPr>
              <a:t>(</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i</a:t>
            </a:r>
            <a:r>
              <a:rPr lang="en-US" sz="2000" b="1" dirty="0" smtClean="0">
                <a:latin typeface="Times New Roman" pitchFamily="18" charset="0"/>
              </a:rPr>
              <a:t>) </a:t>
            </a:r>
          </a:p>
          <a:p>
            <a:pPr>
              <a:lnSpc>
                <a:spcPct val="80000"/>
              </a:lnSpc>
              <a:buFontTx/>
              <a:buNone/>
            </a:pPr>
            <a:r>
              <a:rPr lang="en-US" sz="2000" b="1" dirty="0" smtClean="0">
                <a:latin typeface="Times New Roman" pitchFamily="18" charset="0"/>
              </a:rPr>
              <a:t>{ return </a:t>
            </a:r>
            <a:r>
              <a:rPr lang="en-US" sz="2000" b="1" dirty="0" err="1" smtClean="0">
                <a:latin typeface="Times New Roman" pitchFamily="18" charset="0"/>
              </a:rPr>
              <a:t>i</a:t>
            </a:r>
            <a:r>
              <a:rPr lang="en-US" sz="2000" b="1" dirty="0" smtClean="0">
                <a:latin typeface="Times New Roman" pitchFamily="18" charset="0"/>
              </a:rPr>
              <a:t>; </a:t>
            </a:r>
          </a:p>
          <a:p>
            <a:pPr>
              <a:lnSpc>
                <a:spcPct val="80000"/>
              </a:lnSpc>
              <a:buFontTx/>
              <a:buNone/>
            </a:pPr>
            <a:r>
              <a:rPr lang="en-US" sz="2000" b="1" dirty="0" smtClean="0">
                <a:latin typeface="Times New Roman" pitchFamily="18" charset="0"/>
              </a:rPr>
              <a:t>} </a:t>
            </a:r>
          </a:p>
          <a:p>
            <a:pPr>
              <a:lnSpc>
                <a:spcPct val="80000"/>
              </a:lnSpc>
              <a:buFontTx/>
              <a:buNone/>
            </a:pP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func</a:t>
            </a:r>
            <a:r>
              <a:rPr lang="en-US" sz="2000" b="1" dirty="0" smtClean="0">
                <a:latin typeface="Times New Roman" pitchFamily="18" charset="0"/>
              </a:rPr>
              <a:t>(</a:t>
            </a:r>
            <a:r>
              <a:rPr lang="en-US" sz="2000" b="1" dirty="0" err="1" smtClean="0">
                <a:latin typeface="Times New Roman" pitchFamily="18" charset="0"/>
              </a:rPr>
              <a:t>int</a:t>
            </a:r>
            <a:r>
              <a:rPr lang="en-US" sz="2000" b="1" dirty="0" smtClean="0">
                <a:latin typeface="Times New Roman" pitchFamily="18" charset="0"/>
              </a:rPr>
              <a:t> </a:t>
            </a:r>
            <a:r>
              <a:rPr lang="en-US" sz="2000" b="1" dirty="0" err="1" smtClean="0">
                <a:latin typeface="Times New Roman" pitchFamily="18" charset="0"/>
              </a:rPr>
              <a:t>i</a:t>
            </a: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j) </a:t>
            </a:r>
          </a:p>
          <a:p>
            <a:pPr>
              <a:lnSpc>
                <a:spcPct val="80000"/>
              </a:lnSpc>
              <a:buFontTx/>
              <a:buNone/>
            </a:pPr>
            <a:r>
              <a:rPr lang="en-US" sz="2000" b="1" dirty="0" smtClean="0">
                <a:latin typeface="Times New Roman" pitchFamily="18" charset="0"/>
              </a:rPr>
              <a:t>{ </a:t>
            </a:r>
          </a:p>
          <a:p>
            <a:pPr>
              <a:lnSpc>
                <a:spcPct val="80000"/>
              </a:lnSpc>
              <a:buFontTx/>
              <a:buNone/>
            </a:pPr>
            <a:r>
              <a:rPr lang="en-US" sz="2000" b="1" dirty="0" smtClean="0">
                <a:latin typeface="Times New Roman" pitchFamily="18" charset="0"/>
              </a:rPr>
              <a:t>return </a:t>
            </a:r>
            <a:r>
              <a:rPr lang="en-US" sz="2000" b="1" dirty="0" err="1" smtClean="0">
                <a:latin typeface="Times New Roman" pitchFamily="18" charset="0"/>
              </a:rPr>
              <a:t>i+j</a:t>
            </a:r>
            <a:r>
              <a:rPr lang="en-US" sz="2000" b="1" dirty="0" smtClean="0">
                <a:latin typeface="Times New Roman" pitchFamily="18" charset="0"/>
              </a:rPr>
              <a:t>; </a:t>
            </a:r>
          </a:p>
          <a:p>
            <a:pPr>
              <a:lnSpc>
                <a:spcPct val="80000"/>
              </a:lnSpc>
              <a:buFontTx/>
              <a:buNone/>
            </a:pPr>
            <a:r>
              <a:rPr lang="en-US" sz="2000" b="1" dirty="0" smtClean="0">
                <a:latin typeface="Times New Roman" pitchFamily="18" charset="0"/>
              </a:rPr>
              <a:t>}</a:t>
            </a:r>
            <a:r>
              <a:rPr lang="en-US" sz="2000" dirty="0" smtClean="0">
                <a:latin typeface="Times New Roman" pitchFamily="18" charset="0"/>
              </a:rPr>
              <a:t> </a:t>
            </a:r>
          </a:p>
        </p:txBody>
      </p:sp>
      <p:sp>
        <p:nvSpPr>
          <p:cNvPr id="194565" name="Freeform 5"/>
          <p:cNvSpPr>
            <a:spLocks/>
          </p:cNvSpPr>
          <p:nvPr/>
        </p:nvSpPr>
        <p:spPr bwMode="auto">
          <a:xfrm>
            <a:off x="1905000" y="2908300"/>
            <a:ext cx="4686300" cy="1638300"/>
          </a:xfrm>
          <a:custGeom>
            <a:avLst/>
            <a:gdLst>
              <a:gd name="T0" fmla="*/ 2147483647 w 2952"/>
              <a:gd name="T1" fmla="*/ 2147483647 h 1032"/>
              <a:gd name="T2" fmla="*/ 2147483647 w 2952"/>
              <a:gd name="T3" fmla="*/ 2147483647 h 1032"/>
              <a:gd name="T4" fmla="*/ 2147483647 w 2952"/>
              <a:gd name="T5" fmla="*/ 2147483647 h 1032"/>
              <a:gd name="T6" fmla="*/ 0 w 2952"/>
              <a:gd name="T7" fmla="*/ 2147483647 h 1032"/>
              <a:gd name="T8" fmla="*/ 0 60000 65536"/>
              <a:gd name="T9" fmla="*/ 0 60000 65536"/>
              <a:gd name="T10" fmla="*/ 0 60000 65536"/>
              <a:gd name="T11" fmla="*/ 0 60000 65536"/>
              <a:gd name="T12" fmla="*/ 0 w 2952"/>
              <a:gd name="T13" fmla="*/ 0 h 1032"/>
              <a:gd name="T14" fmla="*/ 2952 w 2952"/>
              <a:gd name="T15" fmla="*/ 1032 h 1032"/>
            </a:gdLst>
            <a:ahLst/>
            <a:cxnLst>
              <a:cxn ang="T8">
                <a:pos x="T0" y="T1"/>
              </a:cxn>
              <a:cxn ang="T9">
                <a:pos x="T2" y="T3"/>
              </a:cxn>
              <a:cxn ang="T10">
                <a:pos x="T4" y="T5"/>
              </a:cxn>
              <a:cxn ang="T11">
                <a:pos x="T6" y="T7"/>
              </a:cxn>
            </a:cxnLst>
            <a:rect l="T12" t="T13" r="T14" b="T15"/>
            <a:pathLst>
              <a:path w="2952" h="1032">
                <a:moveTo>
                  <a:pt x="1536" y="88"/>
                </a:moveTo>
                <a:cubicBezTo>
                  <a:pt x="1908" y="44"/>
                  <a:pt x="2280" y="0"/>
                  <a:pt x="2448" y="136"/>
                </a:cubicBezTo>
                <a:cubicBezTo>
                  <a:pt x="2616" y="272"/>
                  <a:pt x="2952" y="776"/>
                  <a:pt x="2544" y="904"/>
                </a:cubicBezTo>
                <a:cubicBezTo>
                  <a:pt x="2136" y="1032"/>
                  <a:pt x="424" y="904"/>
                  <a:pt x="0" y="904"/>
                </a:cubicBezTo>
              </a:path>
            </a:pathLst>
          </a:custGeom>
          <a:noFill/>
          <a:ln w="9525">
            <a:solidFill>
              <a:schemeClr val="tx1"/>
            </a:solidFill>
            <a:round/>
            <a:headEnd/>
            <a:tailEnd/>
          </a:ln>
        </p:spPr>
        <p:txBody>
          <a:bodyPr/>
          <a:lstStyle/>
          <a:p>
            <a:endParaRPr lang="en-US"/>
          </a:p>
        </p:txBody>
      </p:sp>
      <p:sp>
        <p:nvSpPr>
          <p:cNvPr id="194566" name="Line 6"/>
          <p:cNvSpPr>
            <a:spLocks noChangeShapeType="1"/>
          </p:cNvSpPr>
          <p:nvPr/>
        </p:nvSpPr>
        <p:spPr bwMode="auto">
          <a:xfrm flipH="1">
            <a:off x="1828800" y="4343400"/>
            <a:ext cx="533400" cy="0"/>
          </a:xfrm>
          <a:prstGeom prst="line">
            <a:avLst/>
          </a:prstGeom>
          <a:noFill/>
          <a:ln w="9525">
            <a:solidFill>
              <a:schemeClr val="tx1"/>
            </a:solidFill>
            <a:round/>
            <a:headEnd/>
            <a:tailEnd type="triangle" w="med" len="med"/>
          </a:ln>
        </p:spPr>
        <p:txBody>
          <a:bodyPr/>
          <a:lstStyle/>
          <a:p>
            <a:endParaRPr lang="en-IN"/>
          </a:p>
        </p:txBody>
      </p:sp>
      <p:sp>
        <p:nvSpPr>
          <p:cNvPr id="194567" name="Freeform 7"/>
          <p:cNvSpPr>
            <a:spLocks/>
          </p:cNvSpPr>
          <p:nvPr/>
        </p:nvSpPr>
        <p:spPr bwMode="auto">
          <a:xfrm>
            <a:off x="2743200" y="3289300"/>
            <a:ext cx="5080000" cy="2108200"/>
          </a:xfrm>
          <a:custGeom>
            <a:avLst/>
            <a:gdLst>
              <a:gd name="T0" fmla="*/ 2147483647 w 3200"/>
              <a:gd name="T1" fmla="*/ 2147483647 h 1328"/>
              <a:gd name="T2" fmla="*/ 2147483647 w 3200"/>
              <a:gd name="T3" fmla="*/ 2147483647 h 1328"/>
              <a:gd name="T4" fmla="*/ 2147483647 w 3200"/>
              <a:gd name="T5" fmla="*/ 2147483647 h 1328"/>
              <a:gd name="T6" fmla="*/ 0 w 3200"/>
              <a:gd name="T7" fmla="*/ 2147483647 h 1328"/>
              <a:gd name="T8" fmla="*/ 0 60000 65536"/>
              <a:gd name="T9" fmla="*/ 0 60000 65536"/>
              <a:gd name="T10" fmla="*/ 0 60000 65536"/>
              <a:gd name="T11" fmla="*/ 0 60000 65536"/>
              <a:gd name="T12" fmla="*/ 0 w 3200"/>
              <a:gd name="T13" fmla="*/ 0 h 1328"/>
              <a:gd name="T14" fmla="*/ 3200 w 3200"/>
              <a:gd name="T15" fmla="*/ 1328 h 1328"/>
            </a:gdLst>
            <a:ahLst/>
            <a:cxnLst>
              <a:cxn ang="T8">
                <a:pos x="T0" y="T1"/>
              </a:cxn>
              <a:cxn ang="T9">
                <a:pos x="T2" y="T3"/>
              </a:cxn>
              <a:cxn ang="T10">
                <a:pos x="T4" y="T5"/>
              </a:cxn>
              <a:cxn ang="T11">
                <a:pos x="T6" y="T7"/>
              </a:cxn>
            </a:cxnLst>
            <a:rect l="T12" t="T13" r="T14" b="T15"/>
            <a:pathLst>
              <a:path w="3200" h="1328">
                <a:moveTo>
                  <a:pt x="1680" y="40"/>
                </a:moveTo>
                <a:cubicBezTo>
                  <a:pt x="2144" y="20"/>
                  <a:pt x="2608" y="0"/>
                  <a:pt x="2784" y="184"/>
                </a:cubicBezTo>
                <a:cubicBezTo>
                  <a:pt x="2960" y="368"/>
                  <a:pt x="3200" y="960"/>
                  <a:pt x="2736" y="1144"/>
                </a:cubicBezTo>
                <a:cubicBezTo>
                  <a:pt x="2272" y="1328"/>
                  <a:pt x="456" y="1264"/>
                  <a:pt x="0" y="1288"/>
                </a:cubicBezTo>
              </a:path>
            </a:pathLst>
          </a:custGeom>
          <a:noFill/>
          <a:ln w="9525">
            <a:solidFill>
              <a:schemeClr val="tx1"/>
            </a:solidFill>
            <a:round/>
            <a:headEnd/>
            <a:tailEnd/>
          </a:ln>
        </p:spPr>
        <p:txBody>
          <a:bodyPr/>
          <a:lstStyle/>
          <a:p>
            <a:endParaRPr lang="en-US"/>
          </a:p>
        </p:txBody>
      </p:sp>
      <p:sp>
        <p:nvSpPr>
          <p:cNvPr id="194568" name="Line 8"/>
          <p:cNvSpPr>
            <a:spLocks noChangeShapeType="1"/>
          </p:cNvSpPr>
          <p:nvPr/>
        </p:nvSpPr>
        <p:spPr bwMode="auto">
          <a:xfrm flipH="1">
            <a:off x="2514600" y="5334000"/>
            <a:ext cx="685800" cy="0"/>
          </a:xfrm>
          <a:prstGeom prst="line">
            <a:avLst/>
          </a:prstGeom>
          <a:noFill/>
          <a:ln w="9525">
            <a:solidFill>
              <a:schemeClr val="tx1"/>
            </a:solidFill>
            <a:round/>
            <a:headEnd/>
            <a:tailEnd type="triangle" w="med" len="med"/>
          </a:ln>
        </p:spPr>
        <p:txBody>
          <a:bodyPr/>
          <a:lstStyle/>
          <a:p>
            <a:endParaRPr lang="en-I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57200" y="304800"/>
            <a:ext cx="8229600" cy="5821363"/>
          </a:xfrm>
        </p:spPr>
        <p:txBody>
          <a:bodyPr>
            <a:normAutofit lnSpcReduction="10000"/>
          </a:bodyPr>
          <a:lstStyle/>
          <a:p>
            <a:pPr>
              <a:lnSpc>
                <a:spcPct val="80000"/>
              </a:lnSpc>
            </a:pPr>
            <a:r>
              <a:rPr lang="en-US" sz="2400" smtClean="0">
                <a:solidFill>
                  <a:srgbClr val="FF0000"/>
                </a:solidFill>
                <a:latin typeface="Times New Roman" pitchFamily="18" charset="0"/>
              </a:rPr>
              <a:t>Overloading Functions that differ in terms of TYPE OF arguments</a:t>
            </a:r>
            <a:endParaRPr lang="en-US" sz="2400" b="1" smtClean="0">
              <a:solidFill>
                <a:srgbClr val="FF0000"/>
              </a:solidFill>
              <a:latin typeface="Times New Roman" pitchFamily="18" charset="0"/>
            </a:endParaRPr>
          </a:p>
          <a:p>
            <a:pPr>
              <a:lnSpc>
                <a:spcPct val="80000"/>
              </a:lnSpc>
              <a:buFontTx/>
              <a:buNone/>
            </a:pPr>
            <a:r>
              <a:rPr lang="en-US" sz="2400" b="1" smtClean="0">
                <a:latin typeface="Times New Roman" pitchFamily="18" charset="0"/>
              </a:rPr>
              <a:t>#include&lt;iostream.h&gt;</a:t>
            </a:r>
          </a:p>
          <a:p>
            <a:pPr>
              <a:lnSpc>
                <a:spcPct val="80000"/>
              </a:lnSpc>
              <a:buFontTx/>
              <a:buNone/>
            </a:pPr>
            <a:r>
              <a:rPr lang="en-US" sz="2400" b="1" smtClean="0">
                <a:latin typeface="Times New Roman" pitchFamily="18" charset="0"/>
              </a:rPr>
              <a:t> int func(int i);</a:t>
            </a:r>
          </a:p>
          <a:p>
            <a:pPr>
              <a:lnSpc>
                <a:spcPct val="80000"/>
              </a:lnSpc>
              <a:buFontTx/>
              <a:buNone/>
            </a:pPr>
            <a:r>
              <a:rPr lang="en-US" sz="2400" b="1" smtClean="0">
                <a:latin typeface="Times New Roman" pitchFamily="18" charset="0"/>
              </a:rPr>
              <a:t> double func(double i);</a:t>
            </a:r>
          </a:p>
          <a:p>
            <a:pPr>
              <a:lnSpc>
                <a:spcPct val="80000"/>
              </a:lnSpc>
              <a:buFontTx/>
              <a:buNone/>
            </a:pPr>
            <a:r>
              <a:rPr lang="en-US" sz="2400" b="1" smtClean="0">
                <a:latin typeface="Times New Roman" pitchFamily="18" charset="0"/>
              </a:rPr>
              <a:t> void main() </a:t>
            </a:r>
          </a:p>
          <a:p>
            <a:pPr>
              <a:lnSpc>
                <a:spcPct val="80000"/>
              </a:lnSpc>
              <a:buFontTx/>
              <a:buNone/>
            </a:pPr>
            <a:r>
              <a:rPr lang="en-US" sz="2400" b="1" smtClean="0">
                <a:latin typeface="Times New Roman" pitchFamily="18" charset="0"/>
              </a:rPr>
              <a:t>{</a:t>
            </a:r>
          </a:p>
          <a:p>
            <a:pPr>
              <a:lnSpc>
                <a:spcPct val="80000"/>
              </a:lnSpc>
              <a:buFontTx/>
              <a:buNone/>
            </a:pPr>
            <a:r>
              <a:rPr lang="en-US" sz="2400" b="1" smtClean="0">
                <a:latin typeface="Times New Roman" pitchFamily="18" charset="0"/>
              </a:rPr>
              <a:t> cout&lt;&lt;func(10);//func(int i)is called cout&lt;&lt;func(10.201);//func(double i) is called </a:t>
            </a:r>
          </a:p>
          <a:p>
            <a:pPr>
              <a:lnSpc>
                <a:spcPct val="80000"/>
              </a:lnSpc>
              <a:buFontTx/>
              <a:buNone/>
            </a:pPr>
            <a:r>
              <a:rPr lang="en-US" sz="2400" b="1" smtClean="0">
                <a:latin typeface="Times New Roman" pitchFamily="18" charset="0"/>
              </a:rPr>
              <a:t>}</a:t>
            </a:r>
          </a:p>
          <a:p>
            <a:pPr>
              <a:lnSpc>
                <a:spcPct val="80000"/>
              </a:lnSpc>
              <a:buFontTx/>
              <a:buNone/>
            </a:pPr>
            <a:r>
              <a:rPr lang="en-US" sz="2400" b="1" smtClean="0">
                <a:latin typeface="Times New Roman" pitchFamily="18" charset="0"/>
              </a:rPr>
              <a:t> int func(int i)</a:t>
            </a:r>
          </a:p>
          <a:p>
            <a:pPr>
              <a:lnSpc>
                <a:spcPct val="80000"/>
              </a:lnSpc>
              <a:buFontTx/>
              <a:buNone/>
            </a:pPr>
            <a:r>
              <a:rPr lang="en-US" sz="2400" b="1" smtClean="0">
                <a:latin typeface="Times New Roman" pitchFamily="18" charset="0"/>
              </a:rPr>
              <a:t> { </a:t>
            </a:r>
          </a:p>
          <a:p>
            <a:pPr>
              <a:lnSpc>
                <a:spcPct val="80000"/>
              </a:lnSpc>
              <a:buFontTx/>
              <a:buNone/>
            </a:pPr>
            <a:r>
              <a:rPr lang="en-US" sz="2400" b="1" smtClean="0">
                <a:latin typeface="Times New Roman" pitchFamily="18" charset="0"/>
              </a:rPr>
              <a:t>return i;</a:t>
            </a:r>
          </a:p>
          <a:p>
            <a:pPr>
              <a:lnSpc>
                <a:spcPct val="80000"/>
              </a:lnSpc>
              <a:buFontTx/>
              <a:buNone/>
            </a:pPr>
            <a:r>
              <a:rPr lang="en-US" sz="2400" b="1" smtClean="0">
                <a:latin typeface="Times New Roman" pitchFamily="18" charset="0"/>
              </a:rPr>
              <a:t> }</a:t>
            </a:r>
          </a:p>
          <a:p>
            <a:pPr>
              <a:lnSpc>
                <a:spcPct val="80000"/>
              </a:lnSpc>
              <a:buFontTx/>
              <a:buNone/>
            </a:pPr>
            <a:r>
              <a:rPr lang="en-US" sz="2400" b="1" smtClean="0">
                <a:latin typeface="Times New Roman" pitchFamily="18" charset="0"/>
              </a:rPr>
              <a:t> double func(double i) </a:t>
            </a:r>
          </a:p>
          <a:p>
            <a:pPr>
              <a:lnSpc>
                <a:spcPct val="80000"/>
              </a:lnSpc>
              <a:buFontTx/>
              <a:buNone/>
            </a:pPr>
            <a:r>
              <a:rPr lang="en-US" sz="2400" b="1" smtClean="0">
                <a:latin typeface="Times New Roman" pitchFamily="18" charset="0"/>
              </a:rPr>
              <a:t>{ </a:t>
            </a:r>
          </a:p>
          <a:p>
            <a:pPr>
              <a:lnSpc>
                <a:spcPct val="80000"/>
              </a:lnSpc>
              <a:buFontTx/>
              <a:buNone/>
            </a:pPr>
            <a:r>
              <a:rPr lang="en-US" sz="2400" b="1" smtClean="0">
                <a:latin typeface="Times New Roman" pitchFamily="18" charset="0"/>
              </a:rPr>
              <a:t>return i;</a:t>
            </a:r>
          </a:p>
          <a:p>
            <a:pPr>
              <a:lnSpc>
                <a:spcPct val="80000"/>
              </a:lnSpc>
              <a:buFontTx/>
              <a:buNone/>
            </a:pPr>
            <a:r>
              <a:rPr lang="en-US" sz="2400" b="1" smtClean="0">
                <a:latin typeface="Times New Roman" pitchFamily="18" charset="0"/>
              </a:rPr>
              <a:t> }</a:t>
            </a:r>
            <a:r>
              <a:rPr lang="en-US" sz="2400" smtClean="0">
                <a:latin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6</a:t>
            </a:fld>
            <a:endParaRPr lang="en-US"/>
          </a:p>
        </p:txBody>
      </p:sp>
      <p:sp>
        <p:nvSpPr>
          <p:cNvPr id="8194" name="Rectangle 2"/>
          <p:cNvSpPr>
            <a:spLocks noGrp="1" noChangeArrowheads="1"/>
          </p:cNvSpPr>
          <p:nvPr>
            <p:ph type="ctrTitle"/>
          </p:nvPr>
        </p:nvSpPr>
        <p:spPr>
          <a:xfrm>
            <a:off x="714348" y="214290"/>
            <a:ext cx="7772400" cy="533400"/>
          </a:xfrm>
        </p:spPr>
        <p:txBody>
          <a:bodyPr>
            <a:noAutofit/>
          </a:bodyPr>
          <a:lstStyle/>
          <a:p>
            <a:r>
              <a:rPr lang="en-US" sz="3600" dirty="0" smtClean="0"/>
              <a:t>Inheritance</a:t>
            </a:r>
            <a:endParaRPr lang="en-US" sz="3600" dirty="0"/>
          </a:p>
        </p:txBody>
      </p:sp>
      <p:sp>
        <p:nvSpPr>
          <p:cNvPr id="8195" name="Rectangle 3"/>
          <p:cNvSpPr>
            <a:spLocks noGrp="1" noChangeArrowheads="1"/>
          </p:cNvSpPr>
          <p:nvPr>
            <p:ph type="subTitle" idx="1"/>
          </p:nvPr>
        </p:nvSpPr>
        <p:spPr>
          <a:xfrm>
            <a:off x="533400" y="857232"/>
            <a:ext cx="8110566" cy="5572164"/>
          </a:xfrm>
        </p:spPr>
        <p:txBody>
          <a:bodyPr>
            <a:normAutofit fontScale="92500" lnSpcReduction="20000"/>
          </a:bodyPr>
          <a:lstStyle/>
          <a:p>
            <a:pPr algn="just">
              <a:buFontTx/>
              <a:buBlip>
                <a:blip r:embed="rId2"/>
              </a:buBlip>
            </a:pPr>
            <a:r>
              <a:rPr lang="en-US" sz="2400" dirty="0" smtClean="0">
                <a:solidFill>
                  <a:schemeClr val="tx1"/>
                </a:solidFill>
              </a:rPr>
              <a:t>  When a base class is publicly inherited by a derived class, “public members” of base class become “public members” of derived class and therefore they are accessible to the objects of the derived class. </a:t>
            </a:r>
            <a:r>
              <a:rPr lang="en-US" sz="2400" b="1" dirty="0" smtClean="0">
                <a:solidFill>
                  <a:schemeClr val="tx1"/>
                </a:solidFill>
              </a:rPr>
              <a:t>Private member of base class will never become the member of derived class.</a:t>
            </a:r>
          </a:p>
          <a:p>
            <a:pPr algn="l"/>
            <a:r>
              <a:rPr lang="en-US" sz="2400" dirty="0" smtClean="0">
                <a:solidFill>
                  <a:schemeClr val="tx1"/>
                </a:solidFill>
                <a:sym typeface="Wingdings" pitchFamily="2" charset="2"/>
              </a:rPr>
              <a:t>	class  derived : </a:t>
            </a:r>
            <a:r>
              <a:rPr lang="en-US" sz="2400" dirty="0" smtClean="0">
                <a:solidFill>
                  <a:srgbClr val="FF0000"/>
                </a:solidFill>
                <a:sym typeface="Wingdings" pitchFamily="2" charset="2"/>
              </a:rPr>
              <a:t>public </a:t>
            </a:r>
            <a:r>
              <a:rPr lang="en-US" sz="2400" dirty="0" smtClean="0">
                <a:solidFill>
                  <a:schemeClr val="tx1"/>
                </a:solidFill>
                <a:sym typeface="Wingdings" pitchFamily="2" charset="2"/>
              </a:rPr>
              <a:t>base {</a:t>
            </a:r>
          </a:p>
          <a:p>
            <a:pPr algn="l"/>
            <a:endParaRPr lang="en-US" sz="2400" dirty="0" smtClean="0">
              <a:solidFill>
                <a:schemeClr val="tx1"/>
              </a:solidFill>
              <a:sym typeface="Wingdings" pitchFamily="2" charset="2"/>
            </a:endParaRPr>
          </a:p>
          <a:p>
            <a:pPr algn="l"/>
            <a:r>
              <a:rPr lang="en-US" sz="2400" dirty="0" smtClean="0">
                <a:solidFill>
                  <a:schemeClr val="tx1"/>
                </a:solidFill>
                <a:sym typeface="Wingdings" pitchFamily="2" charset="2"/>
              </a:rPr>
              <a:t>	};</a:t>
            </a:r>
          </a:p>
          <a:p>
            <a:pPr algn="l"/>
            <a:endParaRPr lang="en-US" sz="2400" dirty="0" smtClean="0">
              <a:solidFill>
                <a:schemeClr val="tx1"/>
              </a:solidFill>
              <a:sym typeface="Wingdings" pitchFamily="2" charset="2"/>
            </a:endParaRPr>
          </a:p>
          <a:p>
            <a:pPr algn="just">
              <a:buFontTx/>
              <a:buBlip>
                <a:blip r:embed="rId2"/>
              </a:buBlip>
            </a:pPr>
            <a:r>
              <a:rPr lang="en-US" sz="2400" dirty="0" smtClean="0">
                <a:solidFill>
                  <a:schemeClr val="tx1"/>
                </a:solidFill>
              </a:rPr>
              <a:t> When a base class is privately inherited by a derived class, “public members” of base class become “private members” of derived class and therefore the public member of base class can only be accessed by the member function of derived class. </a:t>
            </a:r>
            <a:r>
              <a:rPr lang="en-US" sz="2400" b="1" dirty="0" smtClean="0">
                <a:solidFill>
                  <a:schemeClr val="tx1"/>
                </a:solidFill>
              </a:rPr>
              <a:t>They are inaccessible to the object of the derived class. </a:t>
            </a:r>
          </a:p>
          <a:p>
            <a:pPr algn="l"/>
            <a:r>
              <a:rPr lang="en-US" sz="2400" dirty="0" smtClean="0">
                <a:solidFill>
                  <a:schemeClr val="tx1"/>
                </a:solidFill>
                <a:sym typeface="Wingdings" pitchFamily="2" charset="2"/>
              </a:rPr>
              <a:t>	class  derived : </a:t>
            </a:r>
            <a:r>
              <a:rPr lang="en-US" sz="2400" dirty="0" smtClean="0">
                <a:solidFill>
                  <a:srgbClr val="FF0000"/>
                </a:solidFill>
                <a:sym typeface="Wingdings" pitchFamily="2" charset="2"/>
              </a:rPr>
              <a:t>private</a:t>
            </a:r>
            <a:r>
              <a:rPr lang="en-US" sz="2400" dirty="0" smtClean="0">
                <a:solidFill>
                  <a:schemeClr val="tx1"/>
                </a:solidFill>
                <a:sym typeface="Wingdings" pitchFamily="2" charset="2"/>
              </a:rPr>
              <a:t> base {</a:t>
            </a:r>
          </a:p>
          <a:p>
            <a:pPr algn="l"/>
            <a:endParaRPr lang="en-US" sz="2400" dirty="0" smtClean="0">
              <a:solidFill>
                <a:schemeClr val="tx1"/>
              </a:solidFill>
              <a:sym typeface="Wingdings" pitchFamily="2" charset="2"/>
            </a:endParaRPr>
          </a:p>
          <a:p>
            <a:pPr algn="l"/>
            <a:r>
              <a:rPr lang="en-US" sz="2400" dirty="0" smtClean="0">
                <a:solidFill>
                  <a:schemeClr val="tx1"/>
                </a:solidFill>
                <a:sym typeface="Wingdings" pitchFamily="2" charset="2"/>
              </a:rPr>
              <a:t>	};</a:t>
            </a:r>
          </a:p>
          <a:p>
            <a:pPr lvl="1" algn="just">
              <a:buFontTx/>
              <a:buBlip>
                <a:blip r:embed="rId2"/>
              </a:buBlip>
            </a:pPr>
            <a:endParaRPr lang="en-US" sz="2000" dirty="0" smtClean="0">
              <a:solidFill>
                <a:srgbClr val="FF0000"/>
              </a:solidFill>
              <a:sym typeface="Wingdings" pitchFamily="2" charset="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57200" y="304800"/>
            <a:ext cx="8229600" cy="6248400"/>
          </a:xfrm>
        </p:spPr>
        <p:txBody>
          <a:bodyPr/>
          <a:lstStyle/>
          <a:p>
            <a:pPr>
              <a:lnSpc>
                <a:spcPct val="80000"/>
              </a:lnSpc>
              <a:buNone/>
            </a:pPr>
            <a:r>
              <a:rPr lang="en-US" sz="2000" b="1" dirty="0" smtClean="0">
                <a:latin typeface="Times New Roman" pitchFamily="18" charset="0"/>
              </a:rPr>
              <a:t>include&lt;</a:t>
            </a:r>
            <a:r>
              <a:rPr lang="en-US" sz="2000" b="1" dirty="0" err="1" smtClean="0">
                <a:latin typeface="Times New Roman" pitchFamily="18" charset="0"/>
              </a:rPr>
              <a:t>iostream.h</a:t>
            </a:r>
            <a:r>
              <a:rPr lang="en-US" sz="2000" b="1" dirty="0" smtClean="0">
                <a:latin typeface="Times New Roman" pitchFamily="18" charset="0"/>
              </a:rPr>
              <a:t>&gt;</a:t>
            </a:r>
          </a:p>
          <a:p>
            <a:pPr>
              <a:lnSpc>
                <a:spcPct val="80000"/>
              </a:lnSpc>
              <a:buFontTx/>
              <a:buNone/>
            </a:pPr>
            <a:r>
              <a:rPr lang="en-US" sz="2000" b="1" dirty="0" smtClean="0">
                <a:latin typeface="Times New Roman" pitchFamily="18" charset="0"/>
              </a:rPr>
              <a:t> </a:t>
            </a:r>
            <a:r>
              <a:rPr lang="en-US" sz="2000" b="1" dirty="0" err="1" smtClean="0">
                <a:latin typeface="Times New Roman" pitchFamily="18" charset="0"/>
              </a:rPr>
              <a:t>int</a:t>
            </a:r>
            <a:r>
              <a:rPr lang="en-US" sz="2000" b="1" dirty="0" smtClean="0">
                <a:latin typeface="Times New Roman" pitchFamily="18" charset="0"/>
              </a:rPr>
              <a:t> </a:t>
            </a:r>
            <a:r>
              <a:rPr lang="en-US" sz="2400" b="1" dirty="0" err="1" smtClean="0">
                <a:latin typeface="Times New Roman" pitchFamily="18" charset="0"/>
              </a:rPr>
              <a:t>func</a:t>
            </a:r>
            <a:r>
              <a:rPr lang="en-US" sz="2400" b="1" dirty="0" smtClean="0">
                <a:latin typeface="Times New Roman" pitchFamily="18" charset="0"/>
              </a:rPr>
              <a:t>(</a:t>
            </a:r>
            <a:r>
              <a:rPr lang="en-US" sz="2400" b="1" dirty="0" err="1" smtClean="0">
                <a:latin typeface="Times New Roman" pitchFamily="18" charset="0"/>
              </a:rPr>
              <a:t>int</a:t>
            </a:r>
            <a:r>
              <a:rPr lang="en-US" sz="2400" b="1" dirty="0" smtClean="0">
                <a:latin typeface="Times New Roman" pitchFamily="18" charset="0"/>
              </a:rPr>
              <a:t> </a:t>
            </a:r>
            <a:r>
              <a:rPr lang="en-US" sz="2400" b="1" dirty="0" err="1" smtClean="0">
                <a:latin typeface="Times New Roman" pitchFamily="18" charset="0"/>
              </a:rPr>
              <a:t>i</a:t>
            </a:r>
            <a:r>
              <a:rPr lang="en-US" sz="2400" b="1" dirty="0" smtClean="0">
                <a:latin typeface="Times New Roman" pitchFamily="18" charset="0"/>
              </a:rPr>
              <a:t>); </a:t>
            </a:r>
          </a:p>
          <a:p>
            <a:pPr>
              <a:lnSpc>
                <a:spcPct val="80000"/>
              </a:lnSpc>
              <a:buFontTx/>
              <a:buNone/>
            </a:pPr>
            <a:r>
              <a:rPr lang="en-US" sz="2400" b="1" dirty="0" smtClean="0">
                <a:latin typeface="Times New Roman" pitchFamily="18" charset="0"/>
              </a:rPr>
              <a:t>double </a:t>
            </a:r>
            <a:r>
              <a:rPr lang="en-US" sz="2400" b="1" dirty="0" err="1" smtClean="0">
                <a:latin typeface="Times New Roman" pitchFamily="18" charset="0"/>
              </a:rPr>
              <a:t>func</a:t>
            </a:r>
            <a:r>
              <a:rPr lang="en-US" sz="2400" b="1" dirty="0" smtClean="0">
                <a:latin typeface="Times New Roman" pitchFamily="18" charset="0"/>
              </a:rPr>
              <a:t>(</a:t>
            </a:r>
            <a:r>
              <a:rPr lang="en-US" sz="2400" b="1" dirty="0" err="1" smtClean="0">
                <a:latin typeface="Times New Roman" pitchFamily="18" charset="0"/>
              </a:rPr>
              <a:t>int</a:t>
            </a:r>
            <a:r>
              <a:rPr lang="en-US" sz="2400" b="1" dirty="0" smtClean="0">
                <a:latin typeface="Times New Roman" pitchFamily="18" charset="0"/>
              </a:rPr>
              <a:t> </a:t>
            </a:r>
            <a:r>
              <a:rPr lang="en-US" sz="2400" b="1" dirty="0" err="1" smtClean="0">
                <a:latin typeface="Times New Roman" pitchFamily="18" charset="0"/>
              </a:rPr>
              <a:t>i</a:t>
            </a:r>
            <a:r>
              <a:rPr lang="en-US" sz="2400" b="1" dirty="0" smtClean="0">
                <a:latin typeface="Times New Roman" pitchFamily="18" charset="0"/>
              </a:rPr>
              <a:t>); </a:t>
            </a:r>
          </a:p>
          <a:p>
            <a:pPr>
              <a:lnSpc>
                <a:spcPct val="80000"/>
              </a:lnSpc>
              <a:buFontTx/>
              <a:buNone/>
            </a:pPr>
            <a:r>
              <a:rPr lang="en-US" sz="2400" b="1" dirty="0" err="1" smtClean="0">
                <a:latin typeface="Times New Roman" pitchFamily="18" charset="0"/>
              </a:rPr>
              <a:t>int</a:t>
            </a:r>
            <a:r>
              <a:rPr lang="en-US" sz="2400" b="1" dirty="0" smtClean="0">
                <a:latin typeface="Times New Roman" pitchFamily="18" charset="0"/>
              </a:rPr>
              <a:t> main() </a:t>
            </a:r>
          </a:p>
          <a:p>
            <a:pPr>
              <a:lnSpc>
                <a:spcPct val="80000"/>
              </a:lnSpc>
              <a:buFontTx/>
              <a:buNone/>
            </a:pPr>
            <a:r>
              <a:rPr lang="en-US" sz="2400" b="1" dirty="0" smtClean="0">
                <a:latin typeface="Times New Roman" pitchFamily="18" charset="0"/>
              </a:rPr>
              <a:t>{ </a:t>
            </a:r>
          </a:p>
          <a:p>
            <a:pPr>
              <a:lnSpc>
                <a:spcPct val="80000"/>
              </a:lnSpc>
              <a:buFontTx/>
              <a:buNone/>
            </a:pPr>
            <a:r>
              <a:rPr lang="en-US" sz="2400" b="1" dirty="0" err="1" smtClean="0">
                <a:latin typeface="Times New Roman" pitchFamily="18" charset="0"/>
              </a:rPr>
              <a:t>cout</a:t>
            </a:r>
            <a:r>
              <a:rPr lang="en-US" sz="2400" b="1" dirty="0" smtClean="0">
                <a:latin typeface="Times New Roman" pitchFamily="18" charset="0"/>
              </a:rPr>
              <a:t>&lt;&lt;</a:t>
            </a:r>
            <a:r>
              <a:rPr lang="en-US" sz="2400" b="1" dirty="0" err="1" smtClean="0">
                <a:latin typeface="Times New Roman" pitchFamily="18" charset="0"/>
              </a:rPr>
              <a:t>func</a:t>
            </a:r>
            <a:r>
              <a:rPr lang="en-US" sz="2400" b="1" dirty="0" smtClean="0">
                <a:latin typeface="Times New Roman" pitchFamily="18" charset="0"/>
              </a:rPr>
              <a:t>(10);</a:t>
            </a:r>
          </a:p>
          <a:p>
            <a:pPr>
              <a:lnSpc>
                <a:spcPct val="80000"/>
              </a:lnSpc>
              <a:buFontTx/>
              <a:buNone/>
            </a:pPr>
            <a:r>
              <a:rPr lang="en-US" sz="2400" b="1" dirty="0" smtClean="0">
                <a:latin typeface="Times New Roman" pitchFamily="18" charset="0"/>
              </a:rPr>
              <a:t> </a:t>
            </a:r>
            <a:r>
              <a:rPr lang="en-US" sz="2400" b="1" dirty="0" err="1" smtClean="0">
                <a:latin typeface="Times New Roman" pitchFamily="18" charset="0"/>
              </a:rPr>
              <a:t>cout</a:t>
            </a:r>
            <a:r>
              <a:rPr lang="en-US" sz="2400" b="1" dirty="0" smtClean="0">
                <a:latin typeface="Times New Roman" pitchFamily="18" charset="0"/>
              </a:rPr>
              <a:t>&lt;&lt;</a:t>
            </a:r>
            <a:r>
              <a:rPr lang="en-US" sz="2400" b="1" dirty="0" err="1" smtClean="0">
                <a:latin typeface="Times New Roman" pitchFamily="18" charset="0"/>
              </a:rPr>
              <a:t>func</a:t>
            </a:r>
            <a:r>
              <a:rPr lang="en-US" sz="2400" b="1" dirty="0" smtClean="0">
                <a:latin typeface="Times New Roman" pitchFamily="18" charset="0"/>
              </a:rPr>
              <a:t>(10.201); </a:t>
            </a:r>
          </a:p>
          <a:p>
            <a:pPr>
              <a:lnSpc>
                <a:spcPct val="80000"/>
              </a:lnSpc>
              <a:buFontTx/>
              <a:buNone/>
            </a:pPr>
            <a:r>
              <a:rPr lang="en-US" sz="2400" b="1" dirty="0" smtClean="0">
                <a:latin typeface="Times New Roman" pitchFamily="18" charset="0"/>
              </a:rPr>
              <a:t> return 0;</a:t>
            </a:r>
          </a:p>
          <a:p>
            <a:pPr>
              <a:lnSpc>
                <a:spcPct val="80000"/>
              </a:lnSpc>
              <a:buFontTx/>
              <a:buNone/>
            </a:pPr>
            <a:r>
              <a:rPr lang="en-US" sz="2400" b="1" dirty="0" smtClean="0">
                <a:latin typeface="Times New Roman" pitchFamily="18" charset="0"/>
              </a:rPr>
              <a:t>}</a:t>
            </a:r>
          </a:p>
          <a:p>
            <a:pPr>
              <a:lnSpc>
                <a:spcPct val="80000"/>
              </a:lnSpc>
              <a:buFontTx/>
              <a:buNone/>
            </a:pPr>
            <a:r>
              <a:rPr lang="en-US" sz="2400" b="1" dirty="0" smtClean="0">
                <a:latin typeface="Times New Roman" pitchFamily="18" charset="0"/>
              </a:rPr>
              <a:t> </a:t>
            </a:r>
            <a:r>
              <a:rPr lang="en-US" sz="2400" b="1" dirty="0" err="1" smtClean="0">
                <a:latin typeface="Times New Roman" pitchFamily="18" charset="0"/>
              </a:rPr>
              <a:t>int</a:t>
            </a:r>
            <a:r>
              <a:rPr lang="en-US" sz="2400" b="1" dirty="0" smtClean="0">
                <a:latin typeface="Times New Roman" pitchFamily="18" charset="0"/>
              </a:rPr>
              <a:t> </a:t>
            </a:r>
            <a:r>
              <a:rPr lang="en-US" sz="2400" b="1" dirty="0" err="1" smtClean="0">
                <a:latin typeface="Times New Roman" pitchFamily="18" charset="0"/>
              </a:rPr>
              <a:t>func</a:t>
            </a:r>
            <a:r>
              <a:rPr lang="en-US" sz="2400" b="1" dirty="0" smtClean="0">
                <a:latin typeface="Times New Roman" pitchFamily="18" charset="0"/>
              </a:rPr>
              <a:t>(</a:t>
            </a:r>
            <a:r>
              <a:rPr lang="en-US" sz="2400" b="1" dirty="0" err="1" smtClean="0">
                <a:latin typeface="Times New Roman" pitchFamily="18" charset="0"/>
              </a:rPr>
              <a:t>int</a:t>
            </a:r>
            <a:r>
              <a:rPr lang="en-US" sz="2400" b="1" dirty="0" smtClean="0">
                <a:latin typeface="Times New Roman" pitchFamily="18" charset="0"/>
              </a:rPr>
              <a:t> </a:t>
            </a:r>
            <a:r>
              <a:rPr lang="en-US" sz="2400" b="1" dirty="0" err="1" smtClean="0">
                <a:latin typeface="Times New Roman" pitchFamily="18" charset="0"/>
              </a:rPr>
              <a:t>i</a:t>
            </a:r>
            <a:r>
              <a:rPr lang="en-US" sz="2400" b="1" dirty="0" smtClean="0">
                <a:latin typeface="Times New Roman" pitchFamily="18" charset="0"/>
              </a:rPr>
              <a:t>) </a:t>
            </a:r>
          </a:p>
          <a:p>
            <a:pPr>
              <a:lnSpc>
                <a:spcPct val="80000"/>
              </a:lnSpc>
              <a:buFontTx/>
              <a:buNone/>
            </a:pPr>
            <a:r>
              <a:rPr lang="en-US" sz="2400" b="1" dirty="0" smtClean="0">
                <a:latin typeface="Times New Roman" pitchFamily="18" charset="0"/>
              </a:rPr>
              <a:t>{</a:t>
            </a:r>
          </a:p>
          <a:p>
            <a:pPr>
              <a:lnSpc>
                <a:spcPct val="80000"/>
              </a:lnSpc>
              <a:buFontTx/>
              <a:buNone/>
            </a:pPr>
            <a:r>
              <a:rPr lang="en-US" sz="2400" b="1" dirty="0" smtClean="0">
                <a:latin typeface="Times New Roman" pitchFamily="18" charset="0"/>
              </a:rPr>
              <a:t> return </a:t>
            </a:r>
            <a:r>
              <a:rPr lang="en-US" sz="2400" b="1" dirty="0" err="1" smtClean="0">
                <a:latin typeface="Times New Roman" pitchFamily="18" charset="0"/>
              </a:rPr>
              <a:t>i</a:t>
            </a:r>
            <a:r>
              <a:rPr lang="en-US" sz="2400" b="1" dirty="0" smtClean="0">
                <a:latin typeface="Times New Roman" pitchFamily="18" charset="0"/>
              </a:rPr>
              <a:t>;</a:t>
            </a:r>
          </a:p>
          <a:p>
            <a:pPr>
              <a:lnSpc>
                <a:spcPct val="80000"/>
              </a:lnSpc>
              <a:buFontTx/>
              <a:buNone/>
            </a:pPr>
            <a:r>
              <a:rPr lang="en-US" sz="2400" b="1" dirty="0" smtClean="0">
                <a:latin typeface="Times New Roman" pitchFamily="18" charset="0"/>
              </a:rPr>
              <a:t> }</a:t>
            </a:r>
          </a:p>
          <a:p>
            <a:pPr>
              <a:lnSpc>
                <a:spcPct val="80000"/>
              </a:lnSpc>
              <a:buFontTx/>
              <a:buNone/>
            </a:pPr>
            <a:r>
              <a:rPr lang="en-US" sz="2400" b="1" dirty="0" smtClean="0">
                <a:latin typeface="Times New Roman" pitchFamily="18" charset="0"/>
              </a:rPr>
              <a:t> double </a:t>
            </a:r>
            <a:r>
              <a:rPr lang="en-US" sz="2400" b="1" dirty="0" err="1" smtClean="0">
                <a:latin typeface="Times New Roman" pitchFamily="18" charset="0"/>
              </a:rPr>
              <a:t>func</a:t>
            </a:r>
            <a:r>
              <a:rPr lang="en-US" sz="2400" b="1" dirty="0" smtClean="0">
                <a:latin typeface="Times New Roman" pitchFamily="18" charset="0"/>
              </a:rPr>
              <a:t>(</a:t>
            </a:r>
            <a:r>
              <a:rPr lang="en-US" sz="2400" b="1" dirty="0" err="1" smtClean="0">
                <a:latin typeface="Times New Roman" pitchFamily="18" charset="0"/>
              </a:rPr>
              <a:t>int</a:t>
            </a:r>
            <a:r>
              <a:rPr lang="en-US" sz="2400" b="1" dirty="0" smtClean="0">
                <a:latin typeface="Times New Roman" pitchFamily="18" charset="0"/>
              </a:rPr>
              <a:t> </a:t>
            </a:r>
            <a:r>
              <a:rPr lang="en-US" sz="2400" b="1" dirty="0" err="1" smtClean="0">
                <a:latin typeface="Times New Roman" pitchFamily="18" charset="0"/>
              </a:rPr>
              <a:t>i</a:t>
            </a:r>
            <a:r>
              <a:rPr lang="en-US" sz="2400" b="1" dirty="0" smtClean="0">
                <a:latin typeface="Times New Roman" pitchFamily="18" charset="0"/>
              </a:rPr>
              <a:t>)</a:t>
            </a:r>
          </a:p>
          <a:p>
            <a:pPr>
              <a:lnSpc>
                <a:spcPct val="80000"/>
              </a:lnSpc>
              <a:buFontTx/>
              <a:buNone/>
            </a:pPr>
            <a:r>
              <a:rPr lang="en-US" sz="2400" b="1" dirty="0" smtClean="0">
                <a:latin typeface="Times New Roman" pitchFamily="18" charset="0"/>
              </a:rPr>
              <a:t> { </a:t>
            </a:r>
          </a:p>
          <a:p>
            <a:pPr>
              <a:lnSpc>
                <a:spcPct val="80000"/>
              </a:lnSpc>
              <a:buFontTx/>
              <a:buNone/>
            </a:pPr>
            <a:r>
              <a:rPr lang="en-US" sz="2400" b="1" dirty="0" smtClean="0">
                <a:latin typeface="Times New Roman" pitchFamily="18" charset="0"/>
              </a:rPr>
              <a:t>return </a:t>
            </a:r>
            <a:r>
              <a:rPr lang="en-US" sz="2400" b="1" dirty="0" err="1" smtClean="0">
                <a:latin typeface="Times New Roman" pitchFamily="18" charset="0"/>
              </a:rPr>
              <a:t>i</a:t>
            </a:r>
            <a:r>
              <a:rPr lang="en-US" sz="2400" b="1" dirty="0" smtClean="0">
                <a:latin typeface="Times New Roman" pitchFamily="18" charset="0"/>
              </a:rPr>
              <a:t>; </a:t>
            </a:r>
          </a:p>
          <a:p>
            <a:pPr>
              <a:lnSpc>
                <a:spcPct val="80000"/>
              </a:lnSpc>
              <a:buFontTx/>
              <a:buNone/>
            </a:pPr>
            <a:r>
              <a:rPr lang="en-US" sz="2400" b="1" dirty="0" smtClean="0">
                <a:latin typeface="Times New Roman" pitchFamily="18" charset="0"/>
              </a:rPr>
              <a:t>}</a:t>
            </a:r>
            <a:r>
              <a:rPr lang="en-US" sz="2400" dirty="0" smtClean="0">
                <a:latin typeface="Times New Roman" pitchFamily="18" charset="0"/>
              </a:rPr>
              <a:t> </a:t>
            </a:r>
          </a:p>
        </p:txBody>
      </p:sp>
      <p:sp>
        <p:nvSpPr>
          <p:cNvPr id="196612" name="Text Box 4"/>
          <p:cNvSpPr txBox="1">
            <a:spLocks noChangeArrowheads="1"/>
          </p:cNvSpPr>
          <p:nvPr/>
        </p:nvSpPr>
        <p:spPr bwMode="auto">
          <a:xfrm>
            <a:off x="4251325" y="2933700"/>
            <a:ext cx="4413250" cy="915988"/>
          </a:xfrm>
          <a:prstGeom prst="rect">
            <a:avLst/>
          </a:prstGeom>
          <a:noFill/>
          <a:ln w="9525">
            <a:noFill/>
            <a:miter lim="800000"/>
            <a:headEnd/>
            <a:tailEnd/>
          </a:ln>
        </p:spPr>
        <p:txBody>
          <a:bodyPr wrap="none">
            <a:spAutoFit/>
          </a:bodyPr>
          <a:lstStyle/>
          <a:p>
            <a:r>
              <a:rPr lang="en-US">
                <a:latin typeface="Times New Roman" pitchFamily="18" charset="0"/>
              </a:rPr>
              <a:t>This program wont work because you cant </a:t>
            </a:r>
          </a:p>
          <a:p>
            <a:r>
              <a:rPr lang="en-US">
                <a:latin typeface="Times New Roman" pitchFamily="18" charset="0"/>
              </a:rPr>
              <a:t> over load the functions if they are differ only </a:t>
            </a:r>
          </a:p>
          <a:p>
            <a:r>
              <a:rPr lang="en-US">
                <a:latin typeface="Times New Roman" pitchFamily="18" charset="0"/>
              </a:rPr>
              <a:t>  in terms of data type they return.</a:t>
            </a:r>
          </a:p>
        </p:txBody>
      </p:sp>
      <p:sp>
        <p:nvSpPr>
          <p:cNvPr id="196613" name="Text Box 5"/>
          <p:cNvSpPr txBox="1">
            <a:spLocks noChangeArrowheads="1"/>
          </p:cNvSpPr>
          <p:nvPr/>
        </p:nvSpPr>
        <p:spPr bwMode="auto">
          <a:xfrm>
            <a:off x="4175125" y="4610100"/>
            <a:ext cx="4524375" cy="641350"/>
          </a:xfrm>
          <a:prstGeom prst="rect">
            <a:avLst/>
          </a:prstGeom>
          <a:noFill/>
          <a:ln w="9525">
            <a:noFill/>
            <a:miter lim="800000"/>
            <a:headEnd/>
            <a:tailEnd/>
          </a:ln>
        </p:spPr>
        <p:txBody>
          <a:bodyPr wrap="none">
            <a:spAutoFit/>
          </a:bodyPr>
          <a:lstStyle/>
          <a:p>
            <a:r>
              <a:rPr lang="en-US" dirty="0">
                <a:solidFill>
                  <a:srgbClr val="FF0000"/>
                </a:solidFill>
                <a:latin typeface="Times New Roman" pitchFamily="18" charset="0"/>
              </a:rPr>
              <a:t>Write a </a:t>
            </a:r>
            <a:r>
              <a:rPr lang="en-US" dirty="0" err="1">
                <a:solidFill>
                  <a:srgbClr val="FF0000"/>
                </a:solidFill>
                <a:latin typeface="Times New Roman" pitchFamily="18" charset="0"/>
              </a:rPr>
              <a:t>c++</a:t>
            </a:r>
            <a:r>
              <a:rPr lang="en-US" dirty="0">
                <a:solidFill>
                  <a:srgbClr val="FF0000"/>
                </a:solidFill>
                <a:latin typeface="Times New Roman" pitchFamily="18" charset="0"/>
              </a:rPr>
              <a:t> program to calculate area of circle,</a:t>
            </a:r>
          </a:p>
          <a:p>
            <a:r>
              <a:rPr lang="en-US" dirty="0">
                <a:solidFill>
                  <a:srgbClr val="FF0000"/>
                </a:solidFill>
                <a:latin typeface="Times New Roman" pitchFamily="18" charset="0"/>
              </a:rPr>
              <a:t> rectangle, square using function overloading.?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Autofit/>
          </a:bodyPr>
          <a:lstStyle/>
          <a:p>
            <a:pPr>
              <a:buNone/>
            </a:pPr>
            <a:r>
              <a:rPr lang="en-US" sz="2000" dirty="0" smtClean="0"/>
              <a:t>#include "</a:t>
            </a:r>
            <a:r>
              <a:rPr lang="en-US" sz="2000" dirty="0" err="1" smtClean="0"/>
              <a:t>iostream</a:t>
            </a:r>
            <a:r>
              <a:rPr lang="en-US" sz="2000" dirty="0" smtClean="0"/>
              <a:t>"</a:t>
            </a:r>
          </a:p>
          <a:p>
            <a:pPr>
              <a:buNone/>
            </a:pPr>
            <a:r>
              <a:rPr lang="en-US" sz="2000" dirty="0" smtClean="0"/>
              <a:t>using namespace std;</a:t>
            </a:r>
          </a:p>
          <a:p>
            <a:pPr>
              <a:buNone/>
            </a:pPr>
            <a:r>
              <a:rPr lang="en-US" sz="2000" dirty="0" smtClean="0"/>
              <a:t>class measure</a:t>
            </a:r>
          </a:p>
          <a:p>
            <a:pPr>
              <a:buNone/>
            </a:pPr>
            <a:r>
              <a:rPr lang="en-US" sz="2000" dirty="0" smtClean="0"/>
              <a:t>{</a:t>
            </a:r>
          </a:p>
          <a:p>
            <a:pPr>
              <a:buNone/>
            </a:pPr>
            <a:r>
              <a:rPr lang="en-US" sz="2000" dirty="0" smtClean="0"/>
              <a:t>	public:</a:t>
            </a:r>
          </a:p>
          <a:p>
            <a:pPr>
              <a:buNone/>
            </a:pPr>
            <a:r>
              <a:rPr lang="en-US" sz="2000" dirty="0" smtClean="0"/>
              <a:t>		void shape(</a:t>
            </a:r>
            <a:r>
              <a:rPr lang="en-US" sz="2000" dirty="0" err="1" smtClean="0"/>
              <a:t>int</a:t>
            </a:r>
            <a:r>
              <a:rPr lang="en-US" sz="2000" dirty="0" smtClean="0"/>
              <a:t> r){</a:t>
            </a:r>
          </a:p>
          <a:p>
            <a:pPr>
              <a:buNone/>
            </a:pPr>
            <a:r>
              <a:rPr lang="en-US" sz="2000" dirty="0" smtClean="0"/>
              <a:t>	                           </a:t>
            </a:r>
            <a:r>
              <a:rPr lang="en-US" sz="2000" dirty="0" err="1" smtClean="0"/>
              <a:t>cout</a:t>
            </a:r>
            <a:r>
              <a:rPr lang="en-US" sz="2000" dirty="0" smtClean="0"/>
              <a:t>&lt;&lt;"area of the circle is "&lt;&lt;3.14*r*r;</a:t>
            </a:r>
          </a:p>
          <a:p>
            <a:pPr>
              <a:buNone/>
            </a:pPr>
            <a:r>
              <a:rPr lang="en-US" sz="2000" dirty="0" smtClean="0"/>
              <a:t>                    }</a:t>
            </a:r>
          </a:p>
          <a:p>
            <a:pPr>
              <a:buNone/>
            </a:pPr>
            <a:r>
              <a:rPr lang="en-US" sz="2000" dirty="0" smtClean="0"/>
              <a:t>void shape(</a:t>
            </a:r>
            <a:r>
              <a:rPr lang="en-US" sz="2000" dirty="0" err="1" smtClean="0"/>
              <a:t>int</a:t>
            </a:r>
            <a:r>
              <a:rPr lang="en-US" sz="2000" dirty="0" smtClean="0"/>
              <a:t> </a:t>
            </a:r>
            <a:r>
              <a:rPr lang="en-US" sz="2000" dirty="0" err="1" smtClean="0"/>
              <a:t>l,int</a:t>
            </a:r>
            <a:r>
              <a:rPr lang="en-US" sz="2000" dirty="0" smtClean="0"/>
              <a:t> b) {</a:t>
            </a:r>
          </a:p>
          <a:p>
            <a:pPr>
              <a:buNone/>
            </a:pPr>
            <a:r>
              <a:rPr lang="en-US" sz="2000" dirty="0" smtClean="0"/>
              <a:t>                             </a:t>
            </a:r>
            <a:r>
              <a:rPr lang="en-US" sz="2000" dirty="0" err="1" smtClean="0"/>
              <a:t>cout</a:t>
            </a:r>
            <a:r>
              <a:rPr lang="en-US" sz="2000" dirty="0" smtClean="0"/>
              <a:t>&lt;&lt;"area of the rectangle is"&lt;&lt;l*b; </a:t>
            </a:r>
          </a:p>
          <a:p>
            <a:pPr>
              <a:buNone/>
            </a:pPr>
            <a:r>
              <a:rPr lang="en-US" sz="2000" dirty="0" smtClean="0"/>
              <a:t>                }</a:t>
            </a:r>
          </a:p>
          <a:p>
            <a:pPr>
              <a:buNone/>
            </a:pPr>
            <a:r>
              <a:rPr lang="en-US" sz="2000" dirty="0" smtClean="0"/>
              <a:t>void shape(long a) {</a:t>
            </a:r>
          </a:p>
          <a:p>
            <a:pPr>
              <a:buNone/>
            </a:pPr>
            <a:r>
              <a:rPr lang="en-US" sz="2000" dirty="0" smtClean="0"/>
              <a:t>	                              </a:t>
            </a:r>
            <a:r>
              <a:rPr lang="en-US" sz="2000" dirty="0" err="1" smtClean="0"/>
              <a:t>cout</a:t>
            </a:r>
            <a:r>
              <a:rPr lang="en-US" sz="2000" dirty="0" smtClean="0"/>
              <a:t>&lt;&lt;"area of the square is"&lt;&lt;a*a;</a:t>
            </a:r>
          </a:p>
          <a:p>
            <a:pPr>
              <a:buNone/>
            </a:pPr>
            <a:r>
              <a:rPr lang="en-US" sz="2000" dirty="0" smtClean="0"/>
              <a:t>}</a:t>
            </a:r>
          </a:p>
          <a:p>
            <a:pPr>
              <a:buNone/>
            </a:pPr>
            <a:r>
              <a:rPr lang="en-US" sz="2000" dirty="0"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143668"/>
          </a:xfrm>
        </p:spPr>
        <p:txBody>
          <a:bodyPr>
            <a:noAutofit/>
          </a:bodyPr>
          <a:lstStyle/>
          <a:p>
            <a:pPr>
              <a:buNone/>
            </a:pPr>
            <a:r>
              <a:rPr lang="en-US" sz="2000" dirty="0" err="1" smtClean="0"/>
              <a:t>int</a:t>
            </a:r>
            <a:r>
              <a:rPr lang="en-US" sz="2000" dirty="0" smtClean="0"/>
              <a:t> main()</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r,d,e,l,b</a:t>
            </a:r>
            <a:r>
              <a:rPr lang="en-US" sz="2000" dirty="0" smtClean="0"/>
              <a:t>;</a:t>
            </a:r>
          </a:p>
          <a:p>
            <a:pPr>
              <a:buNone/>
            </a:pPr>
            <a:r>
              <a:rPr lang="en-US" sz="2000" dirty="0" smtClean="0"/>
              <a:t>	float </a:t>
            </a:r>
            <a:r>
              <a:rPr lang="en-US" sz="2000" dirty="0" err="1" smtClean="0"/>
              <a:t>t,c,h</a:t>
            </a:r>
            <a:r>
              <a:rPr lang="en-US" sz="2000" dirty="0" smtClean="0"/>
              <a:t>;</a:t>
            </a:r>
          </a:p>
          <a:p>
            <a:pPr>
              <a:buNone/>
            </a:pPr>
            <a:r>
              <a:rPr lang="en-US" sz="2000" dirty="0" smtClean="0"/>
              <a:t>	long a;</a:t>
            </a:r>
          </a:p>
          <a:p>
            <a:pPr>
              <a:buNone/>
            </a:pPr>
            <a:r>
              <a:rPr lang="en-US" sz="2000" dirty="0" smtClean="0"/>
              <a:t>	</a:t>
            </a:r>
            <a:r>
              <a:rPr lang="en-US" sz="2000" dirty="0" err="1" smtClean="0"/>
              <a:t>int</a:t>
            </a:r>
            <a:r>
              <a:rPr lang="en-US" sz="2000" dirty="0" smtClean="0"/>
              <a:t> </a:t>
            </a:r>
            <a:r>
              <a:rPr lang="en-US" sz="2000" dirty="0" err="1" smtClean="0"/>
              <a:t>ch</a:t>
            </a:r>
            <a:r>
              <a:rPr lang="en-US" sz="2000" dirty="0" smtClean="0"/>
              <a:t>;</a:t>
            </a:r>
          </a:p>
          <a:p>
            <a:pPr>
              <a:buNone/>
            </a:pPr>
            <a:r>
              <a:rPr lang="en-US" sz="2000" dirty="0" smtClean="0"/>
              <a:t>	double </a:t>
            </a:r>
            <a:r>
              <a:rPr lang="en-US" sz="2000" dirty="0" err="1" smtClean="0"/>
              <a:t>j,f</a:t>
            </a:r>
            <a:r>
              <a:rPr lang="en-US" sz="2000" dirty="0" smtClean="0"/>
              <a:t>;</a:t>
            </a:r>
          </a:p>
          <a:p>
            <a:pPr>
              <a:buNone/>
            </a:pPr>
            <a:r>
              <a:rPr lang="en-US" sz="2000" dirty="0" smtClean="0"/>
              <a:t>	long </a:t>
            </a:r>
            <a:r>
              <a:rPr lang="en-US" sz="2000" dirty="0" err="1" smtClean="0"/>
              <a:t>int</a:t>
            </a:r>
            <a:r>
              <a:rPr lang="en-US" sz="2000" dirty="0" smtClean="0"/>
              <a:t> g;</a:t>
            </a:r>
          </a:p>
          <a:p>
            <a:pPr>
              <a:buNone/>
            </a:pPr>
            <a:r>
              <a:rPr lang="en-US" sz="2000" dirty="0" smtClean="0"/>
              <a:t>	measure </a:t>
            </a:r>
            <a:r>
              <a:rPr lang="en-US" sz="2000" dirty="0" err="1" smtClean="0"/>
              <a:t>obj</a:t>
            </a:r>
            <a:r>
              <a:rPr lang="en-US" sz="2000" dirty="0" smtClean="0"/>
              <a:t>;</a:t>
            </a:r>
          </a:p>
          <a:p>
            <a:pPr>
              <a:buNone/>
            </a:pPr>
            <a:r>
              <a:rPr lang="en-US" sz="2000" dirty="0" smtClean="0"/>
              <a:t>	</a:t>
            </a:r>
            <a:r>
              <a:rPr lang="en-US" sz="2000" dirty="0" err="1" smtClean="0"/>
              <a:t>cout</a:t>
            </a:r>
            <a:r>
              <a:rPr lang="en-US" sz="2000" dirty="0" smtClean="0"/>
              <a:t>&lt;&lt;"\</a:t>
            </a:r>
            <a:r>
              <a:rPr lang="en-US" sz="2000" dirty="0" err="1" smtClean="0"/>
              <a:t>tCALCULATION</a:t>
            </a:r>
            <a:r>
              <a:rPr lang="en-US" sz="2000" dirty="0" smtClean="0"/>
              <a:t> OF AREA AND VOLUME";</a:t>
            </a:r>
          </a:p>
          <a:p>
            <a:pPr>
              <a:buNone/>
            </a:pPr>
            <a:r>
              <a:rPr lang="en-US" sz="2000" dirty="0" smtClean="0"/>
              <a:t>	</a:t>
            </a:r>
            <a:r>
              <a:rPr lang="en-US" sz="2000" dirty="0" err="1" smtClean="0"/>
              <a:t>cout</a:t>
            </a:r>
            <a:r>
              <a:rPr lang="en-US" sz="2000" dirty="0" smtClean="0"/>
              <a:t>&lt;&lt;"\n\n1. area of circle";</a:t>
            </a:r>
          </a:p>
          <a:p>
            <a:pPr>
              <a:buNone/>
            </a:pPr>
            <a:r>
              <a:rPr lang="en-US" sz="2000" dirty="0" smtClean="0"/>
              <a:t>	</a:t>
            </a:r>
            <a:r>
              <a:rPr lang="en-US" sz="2000" dirty="0" err="1" smtClean="0"/>
              <a:t>cout</a:t>
            </a:r>
            <a:r>
              <a:rPr lang="en-US" sz="2000" dirty="0" smtClean="0"/>
              <a:t>&lt;&lt;"\n2. area of rectangle";</a:t>
            </a:r>
          </a:p>
          <a:p>
            <a:pPr>
              <a:buNone/>
            </a:pPr>
            <a:r>
              <a:rPr lang="en-US" sz="2000" dirty="0" smtClean="0"/>
              <a:t>	</a:t>
            </a:r>
            <a:r>
              <a:rPr lang="en-US" sz="2000" dirty="0" err="1" smtClean="0"/>
              <a:t>cout</a:t>
            </a:r>
            <a:r>
              <a:rPr lang="en-US" sz="2000" dirty="0" smtClean="0"/>
              <a:t>&lt;&lt;"\n3. area of square";</a:t>
            </a:r>
          </a:p>
          <a:p>
            <a:pPr>
              <a:buNone/>
            </a:pPr>
            <a:r>
              <a:rPr lang="en-US" sz="2000" dirty="0" smtClean="0"/>
              <a:t>	</a:t>
            </a:r>
            <a:r>
              <a:rPr lang="en-US" sz="2000" dirty="0" err="1" smtClean="0"/>
              <a:t>cout</a:t>
            </a:r>
            <a:r>
              <a:rPr lang="en-US" sz="2000" dirty="0" smtClean="0"/>
              <a:t>&lt;&lt;"\n\</a:t>
            </a:r>
            <a:r>
              <a:rPr lang="en-US" sz="2000" dirty="0" err="1" smtClean="0"/>
              <a:t>tEnter</a:t>
            </a:r>
            <a:r>
              <a:rPr lang="en-US" sz="2000" dirty="0" smtClean="0"/>
              <a:t> your choice ";</a:t>
            </a:r>
          </a:p>
          <a:p>
            <a:pPr>
              <a:buNone/>
            </a:pPr>
            <a:r>
              <a:rPr lang="en-US" sz="2000" dirty="0" smtClean="0"/>
              <a:t>	</a:t>
            </a:r>
            <a:r>
              <a:rPr lang="en-US" sz="2000" dirty="0" err="1" smtClean="0"/>
              <a:t>cin</a:t>
            </a:r>
            <a:r>
              <a:rPr lang="en-US" sz="2000" dirty="0" smtClean="0"/>
              <a:t>&gt;&gt;</a:t>
            </a:r>
            <a:r>
              <a:rPr lang="en-US" sz="2000" dirty="0" err="1" smtClean="0"/>
              <a:t>ch</a:t>
            </a:r>
            <a:r>
              <a:rPr lang="en-US" sz="2000" dirty="0" smtClean="0"/>
              <a:t>;</a:t>
            </a:r>
          </a:p>
          <a:p>
            <a:pPr>
              <a:buNone/>
            </a:pP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85728"/>
            <a:ext cx="8229600" cy="6269063"/>
          </a:xfrm>
        </p:spPr>
        <p:txBody>
          <a:bodyPr>
            <a:noAutofit/>
          </a:bodyPr>
          <a:lstStyle/>
          <a:p>
            <a:pPr>
              <a:buNone/>
            </a:pPr>
            <a:r>
              <a:rPr lang="en-US" sz="2000" dirty="0" smtClean="0"/>
              <a:t>switch(</a:t>
            </a:r>
            <a:r>
              <a:rPr lang="en-US" sz="2000" dirty="0" err="1" smtClean="0"/>
              <a:t>ch</a:t>
            </a:r>
            <a:r>
              <a:rPr lang="en-US" sz="2000" dirty="0" smtClean="0"/>
              <a:t>){</a:t>
            </a:r>
          </a:p>
          <a:p>
            <a:pPr>
              <a:buNone/>
            </a:pPr>
            <a:r>
              <a:rPr lang="en-US" sz="2000" dirty="0" smtClean="0"/>
              <a:t>		case 1:</a:t>
            </a:r>
          </a:p>
          <a:p>
            <a:pPr>
              <a:buNone/>
            </a:pPr>
            <a:r>
              <a:rPr lang="en-US" sz="2000" dirty="0" smtClean="0"/>
              <a:t>			</a:t>
            </a:r>
            <a:r>
              <a:rPr lang="en-US" sz="2000" dirty="0" err="1" smtClean="0"/>
              <a:t>cout</a:t>
            </a:r>
            <a:r>
              <a:rPr lang="en-US" sz="2000" dirty="0" smtClean="0"/>
              <a:t>&lt;&lt;"enter the value of radius of the circle \n";</a:t>
            </a:r>
          </a:p>
          <a:p>
            <a:pPr>
              <a:buNone/>
            </a:pPr>
            <a:r>
              <a:rPr lang="en-US" sz="2000" dirty="0" smtClean="0"/>
              <a:t>			</a:t>
            </a:r>
            <a:r>
              <a:rPr lang="en-US" sz="2000" dirty="0" err="1" smtClean="0"/>
              <a:t>cin</a:t>
            </a:r>
            <a:r>
              <a:rPr lang="en-US" sz="2000" dirty="0" smtClean="0"/>
              <a:t>&gt;&gt;r;</a:t>
            </a:r>
          </a:p>
          <a:p>
            <a:pPr>
              <a:buNone/>
            </a:pPr>
            <a:r>
              <a:rPr lang="en-US" sz="2000" dirty="0" smtClean="0"/>
              <a:t>			</a:t>
            </a:r>
            <a:r>
              <a:rPr lang="en-US" sz="2000" dirty="0" err="1" smtClean="0"/>
              <a:t>obj.shape</a:t>
            </a:r>
            <a:r>
              <a:rPr lang="en-US" sz="2000" dirty="0" smtClean="0"/>
              <a:t>(r);break;</a:t>
            </a:r>
          </a:p>
          <a:p>
            <a:pPr>
              <a:buNone/>
            </a:pPr>
            <a:r>
              <a:rPr lang="en-US" sz="2000" dirty="0" smtClean="0"/>
              <a:t>		case 2:</a:t>
            </a:r>
          </a:p>
          <a:p>
            <a:pPr>
              <a:buNone/>
            </a:pPr>
            <a:r>
              <a:rPr lang="en-US" sz="2000" dirty="0" smtClean="0"/>
              <a:t>			</a:t>
            </a:r>
            <a:r>
              <a:rPr lang="en-US" sz="2000" dirty="0" err="1" smtClean="0"/>
              <a:t>cout</a:t>
            </a:r>
            <a:r>
              <a:rPr lang="en-US" sz="2000" dirty="0" smtClean="0"/>
              <a:t>&lt;&lt;"enter the sides of rectangle \n";</a:t>
            </a:r>
          </a:p>
          <a:p>
            <a:pPr>
              <a:buNone/>
            </a:pPr>
            <a:r>
              <a:rPr lang="en-US" sz="2000" dirty="0" smtClean="0"/>
              <a:t>			</a:t>
            </a:r>
            <a:r>
              <a:rPr lang="en-US" sz="2000" dirty="0" err="1" smtClean="0"/>
              <a:t>cin</a:t>
            </a:r>
            <a:r>
              <a:rPr lang="en-US" sz="2000" dirty="0" smtClean="0"/>
              <a:t>&gt;&gt;l&gt;&gt;b;</a:t>
            </a:r>
          </a:p>
          <a:p>
            <a:pPr>
              <a:buNone/>
            </a:pPr>
            <a:r>
              <a:rPr lang="en-US" sz="2000" dirty="0" smtClean="0"/>
              <a:t>			</a:t>
            </a:r>
            <a:r>
              <a:rPr lang="en-US" sz="2000" dirty="0" err="1" smtClean="0"/>
              <a:t>obj.shape</a:t>
            </a:r>
            <a:r>
              <a:rPr lang="en-US" sz="2000" dirty="0" smtClean="0"/>
              <a:t>(</a:t>
            </a:r>
            <a:r>
              <a:rPr lang="en-US" sz="2000" dirty="0" err="1" smtClean="0"/>
              <a:t>l,b</a:t>
            </a:r>
            <a:r>
              <a:rPr lang="en-US" sz="2000" dirty="0" smtClean="0"/>
              <a:t>);break;</a:t>
            </a:r>
          </a:p>
          <a:p>
            <a:pPr>
              <a:buNone/>
            </a:pPr>
            <a:r>
              <a:rPr lang="en-US" sz="2000" dirty="0" smtClean="0"/>
              <a:t>		case 3:</a:t>
            </a:r>
          </a:p>
          <a:p>
            <a:pPr>
              <a:buNone/>
            </a:pPr>
            <a:r>
              <a:rPr lang="en-US" sz="2000" dirty="0" smtClean="0"/>
              <a:t>			</a:t>
            </a:r>
            <a:r>
              <a:rPr lang="en-US" sz="2000" dirty="0" err="1" smtClean="0"/>
              <a:t>cout</a:t>
            </a:r>
            <a:r>
              <a:rPr lang="en-US" sz="2000" dirty="0" smtClean="0"/>
              <a:t>&lt;&lt;"enter the sides of square";</a:t>
            </a:r>
          </a:p>
          <a:p>
            <a:pPr>
              <a:buNone/>
            </a:pPr>
            <a:r>
              <a:rPr lang="en-US" sz="2000" dirty="0" smtClean="0"/>
              <a:t>			</a:t>
            </a:r>
            <a:r>
              <a:rPr lang="en-US" sz="2000" dirty="0" err="1" smtClean="0"/>
              <a:t>cin</a:t>
            </a:r>
            <a:r>
              <a:rPr lang="en-US" sz="2000" dirty="0" smtClean="0"/>
              <a:t>&gt;&gt;a;</a:t>
            </a:r>
          </a:p>
          <a:p>
            <a:pPr>
              <a:buNone/>
            </a:pPr>
            <a:r>
              <a:rPr lang="en-US" sz="2000" dirty="0" smtClean="0"/>
              <a:t>			</a:t>
            </a:r>
            <a:r>
              <a:rPr lang="en-US" sz="2000" dirty="0" err="1" smtClean="0"/>
              <a:t>obj.shape</a:t>
            </a:r>
            <a:r>
              <a:rPr lang="en-US" sz="2000" dirty="0" smtClean="0"/>
              <a:t>(a);break;</a:t>
            </a:r>
          </a:p>
          <a:p>
            <a:pPr>
              <a:buNone/>
            </a:pPr>
            <a:r>
              <a:rPr lang="en-US" sz="2000" dirty="0" smtClean="0"/>
              <a:t>		default:</a:t>
            </a:r>
          </a:p>
          <a:p>
            <a:pPr>
              <a:buNone/>
            </a:pPr>
            <a:r>
              <a:rPr lang="en-US" sz="2000" dirty="0" smtClean="0"/>
              <a:t>			</a:t>
            </a:r>
            <a:r>
              <a:rPr lang="en-US" sz="2000" dirty="0" err="1" smtClean="0"/>
              <a:t>cout</a:t>
            </a:r>
            <a:r>
              <a:rPr lang="en-US" sz="2000" dirty="0" smtClean="0"/>
              <a:t>&lt;&lt;"\</a:t>
            </a:r>
            <a:r>
              <a:rPr lang="en-US" sz="2000" dirty="0" err="1" smtClean="0"/>
              <a:t>nThe</a:t>
            </a:r>
            <a:r>
              <a:rPr lang="en-US" sz="2000" dirty="0" smtClean="0"/>
              <a:t> choice entered is a wrong choice";</a:t>
            </a:r>
          </a:p>
          <a:p>
            <a:pPr>
              <a:buNone/>
            </a:pPr>
            <a:r>
              <a:rPr lang="en-US" sz="2000" dirty="0" smtClean="0"/>
              <a:t>	}</a:t>
            </a:r>
          </a:p>
          <a:p>
            <a:pPr>
              <a:buNone/>
            </a:pPr>
            <a:r>
              <a:rPr lang="en-US" sz="2000" dirty="0" smtClean="0"/>
              <a:t>}</a:t>
            </a:r>
          </a:p>
          <a:p>
            <a:pPr>
              <a:buNone/>
            </a:pPr>
            <a:endParaRPr lang="en-US" sz="2000" dirty="0" smtClean="0"/>
          </a:p>
          <a:p>
            <a:endParaRPr lang="en-US" sz="18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Autofit/>
          </a:bodyPr>
          <a:lstStyle/>
          <a:p>
            <a:r>
              <a:rPr lang="en-US" sz="3200" b="1" dirty="0" smtClean="0"/>
              <a:t>Function Overriding</a:t>
            </a:r>
            <a:endParaRPr lang="en-US" sz="3200" b="1" dirty="0"/>
          </a:p>
        </p:txBody>
      </p:sp>
      <p:sp>
        <p:nvSpPr>
          <p:cNvPr id="3" name="Content Placeholder 2"/>
          <p:cNvSpPr>
            <a:spLocks noGrp="1"/>
          </p:cNvSpPr>
          <p:nvPr>
            <p:ph idx="1"/>
          </p:nvPr>
        </p:nvSpPr>
        <p:spPr>
          <a:xfrm>
            <a:off x="285720" y="928670"/>
            <a:ext cx="8572560" cy="5715040"/>
          </a:xfrm>
        </p:spPr>
        <p:txBody>
          <a:bodyPr>
            <a:normAutofit/>
          </a:bodyPr>
          <a:lstStyle/>
          <a:p>
            <a:pPr fontAlgn="base"/>
            <a:r>
              <a:rPr lang="en-US" sz="2400" dirty="0" smtClean="0"/>
              <a:t>If we inherit a class into the derived class and provide a definition for one of the base class's function again inside the derived class, then that function is said to be </a:t>
            </a:r>
            <a:r>
              <a:rPr lang="en-US" sz="2400" b="1" dirty="0" smtClean="0"/>
              <a:t>overridden</a:t>
            </a:r>
            <a:r>
              <a:rPr lang="en-US" sz="2400" dirty="0" smtClean="0"/>
              <a:t>, and this mechanism is called </a:t>
            </a:r>
            <a:r>
              <a:rPr lang="en-US" sz="2400" b="1" dirty="0" smtClean="0"/>
              <a:t>Function Overriding.</a:t>
            </a:r>
            <a:endParaRPr lang="en-US" sz="2400" dirty="0" smtClean="0"/>
          </a:p>
        </p:txBody>
      </p:sp>
      <p:sp>
        <p:nvSpPr>
          <p:cNvPr id="1026" name="AutoShape 2" descr="How function overriding works in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s://cdn.programiz.com/sites/tutorial2program/files/function-overriding-C%2B%2B.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2428860" y="2402628"/>
            <a:ext cx="4505339" cy="4455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a:bodyPr>
          <a:lstStyle/>
          <a:p>
            <a:r>
              <a:rPr lang="en-US" sz="2400" dirty="0" smtClean="0"/>
              <a:t>To access the overridden function of the base class from the derived class, scope resolution operator :: is used. For example</a:t>
            </a:r>
          </a:p>
          <a:p>
            <a:pPr>
              <a:buNone/>
            </a:pPr>
            <a:endParaRPr lang="en-US" sz="2400" dirty="0"/>
          </a:p>
        </p:txBody>
      </p:sp>
      <p:pic>
        <p:nvPicPr>
          <p:cNvPr id="73730" name="Picture 2"/>
          <p:cNvPicPr>
            <a:picLocks noChangeAspect="1" noChangeArrowheads="1"/>
          </p:cNvPicPr>
          <p:nvPr/>
        </p:nvPicPr>
        <p:blipFill>
          <a:blip r:embed="rId2"/>
          <a:srcRect/>
          <a:stretch>
            <a:fillRect/>
          </a:stretch>
        </p:blipFill>
        <p:spPr bwMode="auto">
          <a:xfrm>
            <a:off x="2000232" y="1357298"/>
            <a:ext cx="5400673" cy="52197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6269063"/>
          </a:xfrm>
        </p:spPr>
        <p:txBody>
          <a:bodyPr/>
          <a:lstStyle/>
          <a:p>
            <a:pPr>
              <a:buNone/>
            </a:pPr>
            <a:r>
              <a:rPr lang="en-US" sz="2000" dirty="0" smtClean="0"/>
              <a:t>Q1. Write a program in C++ to create a class Time. The class should have three fields for hours, minutes and seconds. It should have constructor to initialize the hours, minutes and seconds and a method </a:t>
            </a:r>
            <a:r>
              <a:rPr lang="en-US" sz="2000" dirty="0" err="1" smtClean="0"/>
              <a:t>printTime</a:t>
            </a:r>
            <a:r>
              <a:rPr lang="en-US" sz="2000" dirty="0" smtClean="0"/>
              <a:t>() to print the time. Overload the following operators: plus operator (+) (add two time objects based on 24 hour clock) and minus operator (-) (sub two time objects based on 24 hour clock) </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357166"/>
            <a:ext cx="3294235" cy="5909310"/>
          </a:xfrm>
          <a:prstGeom prst="rect">
            <a:avLst/>
          </a:prstGeom>
          <a:noFill/>
        </p:spPr>
        <p:txBody>
          <a:bodyPr wrap="none" rtlCol="0">
            <a:spAutoFit/>
          </a:bodyPr>
          <a:lstStyle/>
          <a:p>
            <a:r>
              <a:rPr lang="en-US" dirty="0" smtClean="0"/>
              <a:t>#include</a:t>
            </a:r>
            <a:br>
              <a:rPr lang="en-US" dirty="0" smtClean="0"/>
            </a:br>
            <a:r>
              <a:rPr lang="en-US" dirty="0" smtClean="0"/>
              <a:t>using namespace std;</a:t>
            </a:r>
            <a:br>
              <a:rPr lang="en-US" dirty="0" smtClean="0"/>
            </a:br>
            <a:r>
              <a:rPr lang="en-US" dirty="0" smtClean="0"/>
              <a:t>class Time</a:t>
            </a:r>
            <a:br>
              <a:rPr lang="en-US" dirty="0" smtClean="0"/>
            </a:br>
            <a:r>
              <a:rPr lang="en-US" dirty="0" smtClean="0"/>
              <a:t>{</a:t>
            </a:r>
            <a:br>
              <a:rPr lang="en-US" dirty="0" smtClean="0"/>
            </a:br>
            <a:r>
              <a:rPr lang="en-US" dirty="0" smtClean="0"/>
              <a:t>private:</a:t>
            </a:r>
            <a:br>
              <a:rPr lang="en-US" dirty="0" smtClean="0"/>
            </a:br>
            <a:r>
              <a:rPr lang="en-US" dirty="0" smtClean="0"/>
              <a:t>    </a:t>
            </a:r>
            <a:r>
              <a:rPr lang="en-US" dirty="0" err="1" smtClean="0"/>
              <a:t>int</a:t>
            </a:r>
            <a:r>
              <a:rPr lang="en-US" dirty="0" smtClean="0"/>
              <a:t> hr, min, sec;</a:t>
            </a:r>
            <a:br>
              <a:rPr lang="en-US" dirty="0" smtClean="0"/>
            </a:br>
            <a:r>
              <a:rPr lang="en-US" dirty="0" smtClean="0"/>
              <a:t>public:</a:t>
            </a:r>
            <a:br>
              <a:rPr lang="en-US" dirty="0" smtClean="0"/>
            </a:br>
            <a:r>
              <a:rPr lang="en-US" dirty="0" smtClean="0"/>
              <a:t>    Time(); // constructor</a:t>
            </a:r>
            <a:br>
              <a:rPr lang="en-US" dirty="0" smtClean="0"/>
            </a:br>
            <a:r>
              <a:rPr lang="en-US" dirty="0" smtClean="0"/>
              <a:t>    Time(</a:t>
            </a:r>
            <a:r>
              <a:rPr lang="en-US" dirty="0" err="1" smtClean="0"/>
              <a:t>int,int,int</a:t>
            </a:r>
            <a:r>
              <a:rPr lang="en-US" dirty="0" smtClean="0"/>
              <a:t>); // constructor</a:t>
            </a:r>
            <a:br>
              <a:rPr lang="en-US" dirty="0" smtClean="0"/>
            </a:br>
            <a:r>
              <a:rPr lang="en-US" dirty="0" smtClean="0"/>
              <a:t>    void get();</a:t>
            </a:r>
            <a:br>
              <a:rPr lang="en-US" dirty="0" smtClean="0"/>
            </a:br>
            <a:r>
              <a:rPr lang="en-US" dirty="0" smtClean="0"/>
              <a:t>    void show();</a:t>
            </a:r>
            <a:br>
              <a:rPr lang="en-US" dirty="0" smtClean="0"/>
            </a:br>
            <a:r>
              <a:rPr lang="en-US" dirty="0" smtClean="0"/>
              <a:t>    Time operator + (Time);</a:t>
            </a:r>
            <a:br>
              <a:rPr lang="en-US" dirty="0" smtClean="0"/>
            </a:br>
            <a:r>
              <a:rPr lang="en-US" dirty="0" smtClean="0"/>
              <a:t>    Time operator - (Time);</a:t>
            </a:r>
            <a:br>
              <a:rPr lang="en-US" dirty="0" smtClean="0"/>
            </a:br>
            <a:r>
              <a:rPr lang="en-US" dirty="0" smtClean="0"/>
              <a:t>};</a:t>
            </a:r>
            <a:br>
              <a:rPr lang="en-US" dirty="0" smtClean="0"/>
            </a:br>
            <a:r>
              <a:rPr lang="en-US" dirty="0" smtClean="0"/>
              <a:t>Time::Time()</a:t>
            </a:r>
            <a:br>
              <a:rPr lang="en-US" dirty="0" smtClean="0"/>
            </a:br>
            <a:r>
              <a:rPr lang="en-US" dirty="0" smtClean="0"/>
              <a:t>{</a:t>
            </a:r>
            <a:br>
              <a:rPr lang="en-US" dirty="0" smtClean="0"/>
            </a:br>
            <a:r>
              <a:rPr lang="en-US" dirty="0" smtClean="0"/>
              <a:t>    hr=0;</a:t>
            </a:r>
            <a:br>
              <a:rPr lang="en-US" dirty="0" smtClean="0"/>
            </a:br>
            <a:r>
              <a:rPr lang="en-US" dirty="0" smtClean="0"/>
              <a:t>    min=0;</a:t>
            </a:r>
            <a:br>
              <a:rPr lang="en-US" dirty="0" smtClean="0"/>
            </a:br>
            <a:r>
              <a:rPr lang="en-US" dirty="0" smtClean="0"/>
              <a:t>    sec=0;</a:t>
            </a:r>
            <a:br>
              <a:rPr lang="en-US" dirty="0" smtClean="0"/>
            </a:br>
            <a:r>
              <a:rPr lang="en-US" dirty="0" smtClean="0"/>
              <a:t>}</a:t>
            </a:r>
            <a:br>
              <a:rPr lang="en-US" dirty="0" smtClean="0"/>
            </a:br>
            <a:endParaRPr lang="en-US" dirty="0"/>
          </a:p>
        </p:txBody>
      </p:sp>
      <p:sp>
        <p:nvSpPr>
          <p:cNvPr id="3" name="TextBox 2"/>
          <p:cNvSpPr txBox="1"/>
          <p:nvPr/>
        </p:nvSpPr>
        <p:spPr>
          <a:xfrm>
            <a:off x="3571868" y="428604"/>
            <a:ext cx="5163273" cy="5632311"/>
          </a:xfrm>
          <a:prstGeom prst="rect">
            <a:avLst/>
          </a:prstGeom>
          <a:noFill/>
        </p:spPr>
        <p:txBody>
          <a:bodyPr wrap="none" rtlCol="0">
            <a:spAutoFit/>
          </a:bodyPr>
          <a:lstStyle/>
          <a:p>
            <a:r>
              <a:rPr lang="en-US" dirty="0" smtClean="0"/>
              <a:t>Time::Time(</a:t>
            </a:r>
            <a:r>
              <a:rPr lang="en-US" dirty="0" err="1" smtClean="0"/>
              <a:t>int</a:t>
            </a:r>
            <a:r>
              <a:rPr lang="en-US" dirty="0" smtClean="0"/>
              <a:t> </a:t>
            </a:r>
            <a:r>
              <a:rPr lang="en-US" dirty="0" err="1" smtClean="0"/>
              <a:t>h,int</a:t>
            </a:r>
            <a:r>
              <a:rPr lang="en-US" dirty="0" smtClean="0"/>
              <a:t> </a:t>
            </a:r>
            <a:r>
              <a:rPr lang="en-US" dirty="0" err="1" smtClean="0"/>
              <a:t>m,int</a:t>
            </a:r>
            <a:r>
              <a:rPr lang="en-US" dirty="0" smtClean="0"/>
              <a:t> s)</a:t>
            </a:r>
            <a:br>
              <a:rPr lang="en-US" dirty="0" smtClean="0"/>
            </a:br>
            <a:r>
              <a:rPr lang="en-US" dirty="0" smtClean="0"/>
              <a:t>{</a:t>
            </a:r>
            <a:br>
              <a:rPr lang="en-US" dirty="0" smtClean="0"/>
            </a:br>
            <a:r>
              <a:rPr lang="en-US" dirty="0" smtClean="0"/>
              <a:t>    hr=h;</a:t>
            </a:r>
            <a:br>
              <a:rPr lang="en-US" dirty="0" smtClean="0"/>
            </a:br>
            <a:r>
              <a:rPr lang="en-US" dirty="0" smtClean="0"/>
              <a:t>    min=m;</a:t>
            </a:r>
            <a:br>
              <a:rPr lang="en-US" dirty="0" smtClean="0"/>
            </a:br>
            <a:r>
              <a:rPr lang="en-US" dirty="0" smtClean="0"/>
              <a:t>    sec=s;</a:t>
            </a:r>
            <a:br>
              <a:rPr lang="en-US" dirty="0" smtClean="0"/>
            </a:br>
            <a:r>
              <a:rPr lang="en-US" dirty="0" smtClean="0"/>
              <a:t>}</a:t>
            </a:r>
            <a:br>
              <a:rPr lang="en-US" dirty="0" smtClean="0"/>
            </a:br>
            <a:r>
              <a:rPr lang="en-US" dirty="0" smtClean="0"/>
              <a:t>void Time::get()</a:t>
            </a:r>
            <a:br>
              <a:rPr lang="en-US" dirty="0" smtClean="0"/>
            </a:br>
            <a:r>
              <a:rPr lang="en-US" dirty="0" smtClean="0"/>
              <a:t>{</a:t>
            </a:r>
            <a:br>
              <a:rPr lang="en-US" dirty="0" smtClean="0"/>
            </a:br>
            <a:r>
              <a:rPr lang="en-US" dirty="0" smtClean="0"/>
              <a:t>    </a:t>
            </a:r>
            <a:r>
              <a:rPr lang="en-US" dirty="0" err="1" smtClean="0"/>
              <a:t>cout</a:t>
            </a:r>
            <a:r>
              <a:rPr lang="en-US" dirty="0" smtClean="0"/>
              <a:t>&lt;&lt;"</a:t>
            </a:r>
            <a:r>
              <a:rPr lang="en-US" dirty="0" err="1" smtClean="0"/>
              <a:t>nEnter</a:t>
            </a:r>
            <a:r>
              <a:rPr lang="en-US" dirty="0" smtClean="0"/>
              <a:t> hrs:";</a:t>
            </a:r>
            <a:br>
              <a:rPr lang="en-US" dirty="0" smtClean="0"/>
            </a:br>
            <a:r>
              <a:rPr lang="en-US" dirty="0" smtClean="0"/>
              <a:t>    </a:t>
            </a:r>
            <a:r>
              <a:rPr lang="en-US" dirty="0" err="1" smtClean="0"/>
              <a:t>cin</a:t>
            </a:r>
            <a:r>
              <a:rPr lang="en-US" dirty="0" smtClean="0"/>
              <a:t>&gt;&gt;hr;</a:t>
            </a:r>
            <a:br>
              <a:rPr lang="en-US" dirty="0" smtClean="0"/>
            </a:br>
            <a:r>
              <a:rPr lang="en-US" dirty="0" smtClean="0"/>
              <a:t>    </a:t>
            </a:r>
            <a:r>
              <a:rPr lang="en-US" dirty="0" err="1" smtClean="0"/>
              <a:t>cout</a:t>
            </a:r>
            <a:r>
              <a:rPr lang="en-US" dirty="0" smtClean="0"/>
              <a:t>&lt;&lt;"Enter min:";</a:t>
            </a:r>
            <a:br>
              <a:rPr lang="en-US" dirty="0" smtClean="0"/>
            </a:br>
            <a:r>
              <a:rPr lang="en-US" dirty="0" smtClean="0"/>
              <a:t>    </a:t>
            </a:r>
            <a:r>
              <a:rPr lang="en-US" dirty="0" err="1" smtClean="0"/>
              <a:t>cin</a:t>
            </a:r>
            <a:r>
              <a:rPr lang="en-US" dirty="0" smtClean="0"/>
              <a:t>&gt;&gt;min;</a:t>
            </a:r>
            <a:br>
              <a:rPr lang="en-US" dirty="0" smtClean="0"/>
            </a:br>
            <a:r>
              <a:rPr lang="en-US" dirty="0" smtClean="0"/>
              <a:t>    </a:t>
            </a:r>
            <a:r>
              <a:rPr lang="en-US" dirty="0" err="1" smtClean="0"/>
              <a:t>cout</a:t>
            </a:r>
            <a:r>
              <a:rPr lang="en-US" dirty="0" smtClean="0"/>
              <a:t>&lt;&lt;"Enter sec:";</a:t>
            </a:r>
            <a:br>
              <a:rPr lang="en-US" dirty="0" smtClean="0"/>
            </a:br>
            <a:r>
              <a:rPr lang="en-US" dirty="0" smtClean="0"/>
              <a:t>    </a:t>
            </a:r>
            <a:r>
              <a:rPr lang="en-US" dirty="0" err="1" smtClean="0"/>
              <a:t>cin</a:t>
            </a:r>
            <a:r>
              <a:rPr lang="en-US" dirty="0" smtClean="0"/>
              <a:t>&gt;&gt;sec;</a:t>
            </a:r>
            <a:br>
              <a:rPr lang="en-US" dirty="0" smtClean="0"/>
            </a:br>
            <a:r>
              <a:rPr lang="en-US" dirty="0" smtClean="0"/>
              <a:t>}</a:t>
            </a:r>
            <a:br>
              <a:rPr lang="en-US" dirty="0" smtClean="0"/>
            </a:br>
            <a:r>
              <a:rPr lang="en-US" dirty="0" smtClean="0"/>
              <a:t>void Time::show()</a:t>
            </a:r>
            <a:br>
              <a:rPr lang="en-US" dirty="0" smtClean="0"/>
            </a:br>
            <a:r>
              <a:rPr lang="en-US" dirty="0" smtClean="0"/>
              <a:t>{</a:t>
            </a:r>
            <a:br>
              <a:rPr lang="en-US" dirty="0" smtClean="0"/>
            </a:br>
            <a:r>
              <a:rPr lang="en-US" dirty="0" smtClean="0"/>
              <a:t>    </a:t>
            </a:r>
            <a:r>
              <a:rPr lang="en-US" dirty="0" err="1" smtClean="0"/>
              <a:t>cout</a:t>
            </a:r>
            <a:r>
              <a:rPr lang="en-US" dirty="0" smtClean="0"/>
              <a:t>&lt;&lt;"Time is "&lt;&lt;hr&lt;&lt;":"&lt;&lt;min&lt;&lt;":"&lt;&lt;sec&lt;&lt;</a:t>
            </a:r>
            <a:r>
              <a:rPr lang="en-US" dirty="0" err="1" smtClean="0"/>
              <a:t>endl</a:t>
            </a:r>
            <a:r>
              <a:rPr lang="en-US" dirty="0" smtClean="0"/>
              <a:t>;</a:t>
            </a:r>
            <a:br>
              <a:rPr lang="en-US" dirty="0" smtClean="0"/>
            </a:b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28604"/>
            <a:ext cx="5529078" cy="6463308"/>
          </a:xfrm>
          <a:prstGeom prst="rect">
            <a:avLst/>
          </a:prstGeom>
          <a:noFill/>
        </p:spPr>
        <p:txBody>
          <a:bodyPr wrap="none" rtlCol="0">
            <a:spAutoFit/>
          </a:bodyPr>
          <a:lstStyle/>
          <a:p>
            <a:r>
              <a:rPr lang="en-US" dirty="0" smtClean="0"/>
              <a:t>Time </a:t>
            </a:r>
            <a:r>
              <a:rPr lang="en-US" dirty="0" err="1" smtClean="0"/>
              <a:t>Time</a:t>
            </a:r>
            <a:r>
              <a:rPr lang="en-US" dirty="0" smtClean="0"/>
              <a:t>::operator + ( Time t)</a:t>
            </a:r>
            <a:br>
              <a:rPr lang="en-US" dirty="0" smtClean="0"/>
            </a:br>
            <a:r>
              <a:rPr lang="en-US" dirty="0" smtClean="0"/>
              <a:t>{</a:t>
            </a:r>
            <a:br>
              <a:rPr lang="en-US" dirty="0" smtClean="0"/>
            </a:br>
            <a:r>
              <a:rPr lang="en-US" dirty="0" smtClean="0"/>
              <a:t>    </a:t>
            </a:r>
            <a:r>
              <a:rPr lang="en-US" dirty="0" err="1" smtClean="0"/>
              <a:t>int</a:t>
            </a:r>
            <a:r>
              <a:rPr lang="en-US" dirty="0" smtClean="0"/>
              <a:t> </a:t>
            </a:r>
            <a:r>
              <a:rPr lang="en-US" dirty="0" err="1" smtClean="0"/>
              <a:t>h,m,s</a:t>
            </a:r>
            <a:r>
              <a:rPr lang="en-US" dirty="0" smtClean="0"/>
              <a:t>;</a:t>
            </a:r>
            <a:br>
              <a:rPr lang="en-US" dirty="0" smtClean="0"/>
            </a:br>
            <a:r>
              <a:rPr lang="en-US" dirty="0" smtClean="0"/>
              <a:t>    </a:t>
            </a:r>
            <a:r>
              <a:rPr lang="en-US" dirty="0" err="1" smtClean="0"/>
              <a:t>int</a:t>
            </a:r>
            <a:r>
              <a:rPr lang="en-US" dirty="0" smtClean="0"/>
              <a:t> sum;</a:t>
            </a:r>
            <a:br>
              <a:rPr lang="en-US" dirty="0" smtClean="0"/>
            </a:br>
            <a:r>
              <a:rPr lang="en-US" dirty="0" smtClean="0"/>
              <a:t>    sum = (hr + t.hr)*3600 + (min + t.min)*60 + sec + t.sec;</a:t>
            </a:r>
            <a:br>
              <a:rPr lang="en-US" dirty="0" smtClean="0"/>
            </a:br>
            <a:r>
              <a:rPr lang="en-US" dirty="0" smtClean="0"/>
              <a:t>    s = sum % 60;</a:t>
            </a:r>
            <a:br>
              <a:rPr lang="en-US" dirty="0" smtClean="0"/>
            </a:br>
            <a:r>
              <a:rPr lang="en-US" dirty="0" smtClean="0"/>
              <a:t>    sum = sum / 60;</a:t>
            </a:r>
            <a:br>
              <a:rPr lang="en-US" dirty="0" smtClean="0"/>
            </a:br>
            <a:r>
              <a:rPr lang="en-US" dirty="0" smtClean="0"/>
              <a:t>    m = sum % 60;</a:t>
            </a:r>
            <a:br>
              <a:rPr lang="en-US" dirty="0" smtClean="0"/>
            </a:br>
            <a:r>
              <a:rPr lang="en-US" dirty="0" smtClean="0"/>
              <a:t>    h = sum / 60;</a:t>
            </a:r>
            <a:br>
              <a:rPr lang="en-US" dirty="0" smtClean="0"/>
            </a:br>
            <a:r>
              <a:rPr lang="en-US" dirty="0" smtClean="0"/>
              <a:t>    return Time(</a:t>
            </a:r>
            <a:r>
              <a:rPr lang="en-US" dirty="0" err="1" smtClean="0"/>
              <a:t>h,m,s</a:t>
            </a:r>
            <a:r>
              <a:rPr lang="en-US" dirty="0" smtClean="0"/>
              <a:t>);</a:t>
            </a:r>
            <a:br>
              <a:rPr lang="en-US" dirty="0" smtClean="0"/>
            </a:br>
            <a:r>
              <a:rPr lang="en-US" dirty="0" smtClean="0"/>
              <a:t>}</a:t>
            </a:r>
            <a:br>
              <a:rPr lang="en-US" dirty="0" smtClean="0"/>
            </a:br>
            <a:endParaRPr lang="en-US" dirty="0" smtClean="0"/>
          </a:p>
          <a:p>
            <a:r>
              <a:rPr lang="en-US" dirty="0" smtClean="0"/>
              <a:t>Time </a:t>
            </a:r>
            <a:r>
              <a:rPr lang="en-US" dirty="0" err="1" smtClean="0"/>
              <a:t>Time</a:t>
            </a:r>
            <a:r>
              <a:rPr lang="en-US" dirty="0" smtClean="0"/>
              <a:t>::operator - ( Time t)</a:t>
            </a:r>
            <a:br>
              <a:rPr lang="en-US" dirty="0" smtClean="0"/>
            </a:br>
            <a:r>
              <a:rPr lang="en-US" dirty="0" smtClean="0"/>
              <a:t>{</a:t>
            </a:r>
            <a:br>
              <a:rPr lang="en-US" dirty="0" smtClean="0"/>
            </a:br>
            <a:r>
              <a:rPr lang="en-US" dirty="0" smtClean="0"/>
              <a:t>    </a:t>
            </a:r>
            <a:r>
              <a:rPr lang="en-US" dirty="0" err="1" smtClean="0"/>
              <a:t>int</a:t>
            </a:r>
            <a:r>
              <a:rPr lang="en-US" dirty="0" smtClean="0"/>
              <a:t> </a:t>
            </a:r>
            <a:r>
              <a:rPr lang="en-US" dirty="0" err="1" smtClean="0"/>
              <a:t>h,m,s</a:t>
            </a:r>
            <a:r>
              <a:rPr lang="en-US" dirty="0" smtClean="0"/>
              <a:t>;</a:t>
            </a:r>
            <a:br>
              <a:rPr lang="en-US" dirty="0" smtClean="0"/>
            </a:br>
            <a:r>
              <a:rPr lang="en-US" dirty="0" smtClean="0"/>
              <a:t>    </a:t>
            </a:r>
            <a:r>
              <a:rPr lang="en-US" dirty="0" err="1" smtClean="0"/>
              <a:t>int</a:t>
            </a:r>
            <a:r>
              <a:rPr lang="en-US" dirty="0" smtClean="0"/>
              <a:t> sum1,sum2,sum;</a:t>
            </a:r>
            <a:br>
              <a:rPr lang="en-US" dirty="0" smtClean="0"/>
            </a:br>
            <a:r>
              <a:rPr lang="en-US" dirty="0" smtClean="0"/>
              <a:t>    sum1 = (hr)*3600 + (min )*60 + sec ;</a:t>
            </a:r>
            <a:br>
              <a:rPr lang="en-US" dirty="0" smtClean="0"/>
            </a:br>
            <a:r>
              <a:rPr lang="en-US" dirty="0" smtClean="0"/>
              <a:t>    sum2 = (t.hr)*3600 + (t.min)*60 + t.sec;</a:t>
            </a:r>
            <a:br>
              <a:rPr lang="en-US" dirty="0" smtClean="0"/>
            </a:br>
            <a:r>
              <a:rPr lang="en-US" dirty="0" smtClean="0"/>
              <a:t>    if (sum1&gt;sum2)</a:t>
            </a:r>
            <a:br>
              <a:rPr lang="en-US" dirty="0" smtClean="0"/>
            </a:br>
            <a:r>
              <a:rPr lang="en-US" dirty="0" smtClean="0"/>
              <a:t>  sum = sum1-sum2;</a:t>
            </a:r>
            <a:br>
              <a:rPr lang="en-US" dirty="0" smtClean="0"/>
            </a:br>
            <a:r>
              <a:rPr lang="en-US" dirty="0" smtClean="0"/>
              <a:t>    else</a:t>
            </a:r>
            <a:br>
              <a:rPr lang="en-US" dirty="0" smtClean="0"/>
            </a:br>
            <a:r>
              <a:rPr lang="en-US" dirty="0" smtClean="0"/>
              <a:t>  sum = sum2-sum1;</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117693"/>
            <a:ext cx="3058401" cy="6740307"/>
          </a:xfrm>
          <a:prstGeom prst="rect">
            <a:avLst/>
          </a:prstGeom>
          <a:noFill/>
        </p:spPr>
        <p:txBody>
          <a:bodyPr wrap="none" rtlCol="0">
            <a:spAutoFit/>
          </a:bodyPr>
          <a:lstStyle/>
          <a:p>
            <a:r>
              <a:rPr lang="en-US" dirty="0" smtClean="0"/>
              <a:t> s = sum %60;</a:t>
            </a:r>
            <a:br>
              <a:rPr lang="en-US" dirty="0" smtClean="0"/>
            </a:br>
            <a:r>
              <a:rPr lang="en-US" dirty="0" smtClean="0"/>
              <a:t>    sum = sum/60;</a:t>
            </a:r>
            <a:br>
              <a:rPr lang="en-US" dirty="0" smtClean="0"/>
            </a:br>
            <a:r>
              <a:rPr lang="en-US" dirty="0" smtClean="0"/>
              <a:t>    m = sum % 60;</a:t>
            </a:r>
            <a:br>
              <a:rPr lang="en-US" dirty="0" smtClean="0"/>
            </a:br>
            <a:r>
              <a:rPr lang="en-US" dirty="0" smtClean="0"/>
              <a:t>    h = sum/60;</a:t>
            </a:r>
            <a:br>
              <a:rPr lang="en-US" dirty="0" smtClean="0"/>
            </a:br>
            <a:r>
              <a:rPr lang="en-US" dirty="0" smtClean="0"/>
              <a:t>    return Time(</a:t>
            </a:r>
            <a:r>
              <a:rPr lang="en-US" dirty="0" err="1" smtClean="0"/>
              <a:t>h,m,s</a:t>
            </a:r>
            <a:r>
              <a:rPr lang="en-US" dirty="0" smtClean="0"/>
              <a:t>);</a:t>
            </a:r>
            <a:br>
              <a:rPr lang="en-US" dirty="0" smtClean="0"/>
            </a:br>
            <a:r>
              <a:rPr lang="en-US" dirty="0" smtClean="0"/>
              <a:t>}</a:t>
            </a:r>
          </a:p>
          <a:p>
            <a:r>
              <a:rPr lang="en-US" dirty="0" err="1" smtClean="0"/>
              <a:t>int</a:t>
            </a:r>
            <a:r>
              <a:rPr lang="en-US" dirty="0" smtClean="0"/>
              <a:t> main()</a:t>
            </a:r>
            <a:br>
              <a:rPr lang="en-US" dirty="0" smtClean="0"/>
            </a:br>
            <a:r>
              <a:rPr lang="en-US" dirty="0" smtClean="0"/>
              <a:t>{</a:t>
            </a:r>
            <a:br>
              <a:rPr lang="en-US" dirty="0" smtClean="0"/>
            </a:br>
            <a:r>
              <a:rPr lang="en-US" dirty="0" smtClean="0"/>
              <a:t>    Time t1;</a:t>
            </a:r>
            <a:br>
              <a:rPr lang="en-US" dirty="0" smtClean="0"/>
            </a:br>
            <a:r>
              <a:rPr lang="en-US" dirty="0" smtClean="0"/>
              <a:t>    Time t2;</a:t>
            </a:r>
            <a:br>
              <a:rPr lang="en-US" dirty="0" smtClean="0"/>
            </a:br>
            <a:r>
              <a:rPr lang="en-US" dirty="0" smtClean="0"/>
              <a:t>    </a:t>
            </a:r>
            <a:r>
              <a:rPr lang="en-US" dirty="0" err="1" smtClean="0"/>
              <a:t>cout</a:t>
            </a:r>
            <a:r>
              <a:rPr lang="en-US" dirty="0" smtClean="0"/>
              <a:t>&lt;&lt;"Enter first time:";</a:t>
            </a:r>
            <a:br>
              <a:rPr lang="en-US" dirty="0" smtClean="0"/>
            </a:br>
            <a:r>
              <a:rPr lang="en-US" dirty="0" smtClean="0"/>
              <a:t>    t1.get();</a:t>
            </a:r>
            <a:br>
              <a:rPr lang="en-US" dirty="0" smtClean="0"/>
            </a:br>
            <a:r>
              <a:rPr lang="en-US" dirty="0" smtClean="0"/>
              <a:t>    </a:t>
            </a:r>
            <a:r>
              <a:rPr lang="en-US" dirty="0" err="1" smtClean="0"/>
              <a:t>cout</a:t>
            </a:r>
            <a:r>
              <a:rPr lang="en-US" dirty="0" smtClean="0"/>
              <a:t>&lt;&lt;"Enter second time:";</a:t>
            </a:r>
            <a:br>
              <a:rPr lang="en-US" dirty="0" smtClean="0"/>
            </a:br>
            <a:r>
              <a:rPr lang="en-US" dirty="0" smtClean="0"/>
              <a:t>    t2.get();</a:t>
            </a:r>
            <a:br>
              <a:rPr lang="en-US" dirty="0" smtClean="0"/>
            </a:br>
            <a:r>
              <a:rPr lang="en-US" dirty="0" smtClean="0"/>
              <a:t>    Time </a:t>
            </a:r>
            <a:r>
              <a:rPr lang="en-US" dirty="0" err="1" smtClean="0"/>
              <a:t>t_sum</a:t>
            </a:r>
            <a:r>
              <a:rPr lang="en-US" dirty="0" smtClean="0"/>
              <a:t> = t1 + t2;</a:t>
            </a:r>
            <a:br>
              <a:rPr lang="en-US" dirty="0" smtClean="0"/>
            </a:br>
            <a:r>
              <a:rPr lang="en-US" dirty="0" smtClean="0"/>
              <a:t>    Time </a:t>
            </a:r>
            <a:r>
              <a:rPr lang="en-US" dirty="0" err="1" smtClean="0"/>
              <a:t>t_diff</a:t>
            </a:r>
            <a:r>
              <a:rPr lang="en-US" dirty="0" smtClean="0"/>
              <a:t> = t1 - t2;</a:t>
            </a:r>
            <a:br>
              <a:rPr lang="en-US" dirty="0" smtClean="0"/>
            </a:br>
            <a:r>
              <a:rPr lang="en-US" dirty="0" smtClean="0"/>
              <a:t>    </a:t>
            </a:r>
            <a:r>
              <a:rPr lang="en-US" dirty="0" err="1" smtClean="0"/>
              <a:t>cout</a:t>
            </a:r>
            <a:r>
              <a:rPr lang="en-US" dirty="0" smtClean="0"/>
              <a:t>&lt;&lt;"Sum ";</a:t>
            </a:r>
            <a:br>
              <a:rPr lang="en-US" dirty="0" smtClean="0"/>
            </a:br>
            <a:r>
              <a:rPr lang="en-US" dirty="0" smtClean="0"/>
              <a:t>    </a:t>
            </a:r>
            <a:r>
              <a:rPr lang="en-US" dirty="0" err="1" smtClean="0"/>
              <a:t>t_sum.show</a:t>
            </a:r>
            <a:r>
              <a:rPr lang="en-US" dirty="0" smtClean="0"/>
              <a:t>();</a:t>
            </a:r>
            <a:br>
              <a:rPr lang="en-US" dirty="0" smtClean="0"/>
            </a:br>
            <a:r>
              <a:rPr lang="en-US" dirty="0" smtClean="0"/>
              <a:t>    </a:t>
            </a:r>
            <a:r>
              <a:rPr lang="en-US" dirty="0" err="1" smtClean="0"/>
              <a:t>cout</a:t>
            </a:r>
            <a:r>
              <a:rPr lang="en-US" dirty="0" smtClean="0"/>
              <a:t>&lt;&lt;"Diff ";</a:t>
            </a:r>
            <a:br>
              <a:rPr lang="en-US" dirty="0" smtClean="0"/>
            </a:br>
            <a:r>
              <a:rPr lang="en-US" dirty="0" smtClean="0"/>
              <a:t>    </a:t>
            </a:r>
            <a:r>
              <a:rPr lang="en-US" dirty="0" err="1" smtClean="0"/>
              <a:t>t_diff.show</a:t>
            </a:r>
            <a:r>
              <a:rPr lang="en-US" dirty="0" smtClean="0"/>
              <a:t>();</a:t>
            </a:r>
            <a:br>
              <a:rPr lang="en-US" dirty="0" smtClean="0"/>
            </a:br>
            <a:r>
              <a:rPr lang="en-US" dirty="0" smtClean="0"/>
              <a:t>    system("pause");}</a:t>
            </a:r>
            <a:br>
              <a:rPr lang="en-US" dirty="0" smtClean="0"/>
            </a:b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7</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47500" lnSpcReduction="20000"/>
          </a:bodyPr>
          <a:lstStyle/>
          <a:p>
            <a:pPr algn="l"/>
            <a:r>
              <a:rPr lang="en-US" sz="2800" dirty="0" smtClean="0">
                <a:solidFill>
                  <a:schemeClr val="tx1"/>
                </a:solidFill>
              </a:rPr>
              <a:t>class 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a:t>
            </a:r>
          </a:p>
          <a:p>
            <a:pPr algn="l"/>
            <a:r>
              <a:rPr lang="en-US" sz="2800" dirty="0" smtClean="0">
                <a:solidFill>
                  <a:schemeClr val="tx1"/>
                </a:solidFill>
              </a:rPr>
              <a:t>	public:</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b;</a:t>
            </a:r>
          </a:p>
          <a:p>
            <a:pPr algn="l"/>
            <a:r>
              <a:rPr lang="en-US" sz="2800" dirty="0" smtClean="0">
                <a:solidFill>
                  <a:schemeClr val="tx1"/>
                </a:solidFill>
              </a:rPr>
              <a:t>		void </a:t>
            </a:r>
            <a:r>
              <a:rPr lang="en-US" sz="2800" dirty="0" err="1" smtClean="0">
                <a:solidFill>
                  <a:schemeClr val="tx1"/>
                </a:solidFill>
              </a:rPr>
              <a:t>set_ab</a:t>
            </a:r>
            <a:r>
              <a:rPr lang="en-US" sz="2800" dirty="0" smtClean="0">
                <a:solidFill>
                  <a:schemeClr val="tx1"/>
                </a:solidFill>
              </a:rPr>
              <a:t>() {</a:t>
            </a:r>
          </a:p>
          <a:p>
            <a:pPr algn="l"/>
            <a:r>
              <a:rPr lang="en-US" sz="2800" dirty="0" smtClean="0">
                <a:solidFill>
                  <a:schemeClr val="tx1"/>
                </a:solidFill>
              </a:rPr>
              <a:t>			a=5; b=10;</a:t>
            </a:r>
          </a:p>
          <a:p>
            <a:pPr algn="l"/>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get_a</a:t>
            </a:r>
            <a:r>
              <a:rPr lang="en-US" sz="2800" dirty="0" smtClean="0">
                <a:solidFill>
                  <a:schemeClr val="tx1"/>
                </a:solidFill>
              </a:rPr>
              <a:t>() {</a:t>
            </a:r>
          </a:p>
          <a:p>
            <a:pPr algn="l"/>
            <a:r>
              <a:rPr lang="en-US" sz="2800" dirty="0" smtClean="0">
                <a:solidFill>
                  <a:schemeClr val="tx1"/>
                </a:solidFill>
              </a:rPr>
              <a:t>			return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show_a</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&lt;&lt;“a = “&lt;&lt;a&lt;&lt;“\n”;;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D : </a:t>
            </a:r>
            <a:r>
              <a:rPr lang="en-US" sz="2800" dirty="0" smtClean="0">
                <a:solidFill>
                  <a:srgbClr val="FF0000"/>
                </a:solidFill>
              </a:rPr>
              <a:t>public</a:t>
            </a:r>
            <a:r>
              <a:rPr lang="en-US" sz="2800" dirty="0" smtClean="0">
                <a:solidFill>
                  <a:schemeClr val="tx1"/>
                </a:solidFill>
              </a:rPr>
              <a:t> 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c;</a:t>
            </a:r>
          </a:p>
          <a:p>
            <a:pPr algn="l"/>
            <a:r>
              <a:rPr lang="en-US" sz="2800" dirty="0" smtClean="0">
                <a:solidFill>
                  <a:schemeClr val="tx1"/>
                </a:solidFill>
              </a:rPr>
              <a:t>	public :</a:t>
            </a:r>
          </a:p>
          <a:p>
            <a:pPr algn="l"/>
            <a:r>
              <a:rPr lang="en-US" sz="2800" dirty="0" smtClean="0">
                <a:solidFill>
                  <a:schemeClr val="tx1"/>
                </a:solidFill>
              </a:rPr>
              <a:t>		void </a:t>
            </a:r>
            <a:r>
              <a:rPr lang="en-US" sz="2800" dirty="0" err="1" smtClean="0">
                <a:solidFill>
                  <a:schemeClr val="tx1"/>
                </a:solidFill>
              </a:rPr>
              <a:t>mul</a:t>
            </a:r>
            <a:r>
              <a:rPr lang="en-US" sz="2800" dirty="0" smtClean="0">
                <a:solidFill>
                  <a:schemeClr val="tx1"/>
                </a:solidFill>
              </a:rPr>
              <a:t>() {</a:t>
            </a:r>
          </a:p>
          <a:p>
            <a:pPr algn="l"/>
            <a:r>
              <a:rPr lang="en-US" sz="2800" dirty="0" smtClean="0">
                <a:solidFill>
                  <a:schemeClr val="tx1"/>
                </a:solidFill>
              </a:rPr>
              <a:t>			c = b * </a:t>
            </a:r>
            <a:r>
              <a:rPr lang="en-US" sz="2800" dirty="0" err="1" smtClean="0">
                <a:solidFill>
                  <a:srgbClr val="FF0000"/>
                </a:solidFill>
              </a:rPr>
              <a:t>get_a</a:t>
            </a:r>
            <a:r>
              <a:rPr lang="en-US" sz="2800" dirty="0" smtClean="0">
                <a:solidFill>
                  <a:srgbClr val="FF0000"/>
                </a:solidFill>
              </a:rPr>
              <a:t>();  </a:t>
            </a:r>
            <a:r>
              <a:rPr lang="en-US" sz="2800" b="1" dirty="0" smtClean="0">
                <a:solidFill>
                  <a:schemeClr val="tx1"/>
                </a:solidFill>
              </a:rPr>
              <a:t>// a can’t be used directly because it is private member of B class</a:t>
            </a:r>
            <a:r>
              <a:rPr lang="en-US" sz="2800" dirty="0" smtClean="0">
                <a:solidFill>
                  <a:srgbClr val="FF0000"/>
                </a:solidFill>
              </a:rPr>
              <a:t>.</a:t>
            </a:r>
          </a:p>
          <a:p>
            <a:pPr algn="l"/>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“a = “&lt;&lt;</a:t>
            </a:r>
            <a:r>
              <a:rPr lang="en-US" sz="2800" dirty="0" err="1" smtClean="0">
                <a:solidFill>
                  <a:srgbClr val="FF0000"/>
                </a:solidFill>
              </a:rPr>
              <a:t>get_a</a:t>
            </a:r>
            <a:r>
              <a:rPr lang="en-US" sz="2800" dirty="0" smtClean="0">
                <a:solidFill>
                  <a:srgbClr val="FF0000"/>
                </a:solidFill>
              </a:rPr>
              <a:t>()</a:t>
            </a:r>
            <a:r>
              <a:rPr lang="en-US" sz="2800" dirty="0" smtClean="0">
                <a:solidFill>
                  <a:schemeClr val="tx1"/>
                </a:solidFill>
              </a:rPr>
              <a:t>&lt;&lt;“\n”&lt;&lt;“b = “&lt;&lt;b&lt;&lt;“\n”&lt;&lt;“c = “&lt;&lt;c&lt;&lt;“\n”;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D </a:t>
            </a:r>
            <a:r>
              <a:rPr lang="en-US" sz="2800" dirty="0" err="1" smtClean="0">
                <a:solidFill>
                  <a:schemeClr val="tx1"/>
                </a:solidFill>
              </a:rPr>
              <a:t>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d.set_ab</a:t>
            </a:r>
            <a:r>
              <a:rPr lang="en-US" sz="2800" dirty="0" smtClean="0">
                <a:solidFill>
                  <a:schemeClr val="tx1"/>
                </a:solidFill>
              </a:rPr>
              <a:t>();</a:t>
            </a:r>
          </a:p>
          <a:p>
            <a:pPr algn="l"/>
            <a:r>
              <a:rPr lang="en-US" sz="2800" dirty="0" smtClean="0">
                <a:solidFill>
                  <a:schemeClr val="tx1"/>
                </a:solidFill>
              </a:rPr>
              <a:t>	d.mul();</a:t>
            </a:r>
          </a:p>
          <a:p>
            <a:pPr algn="l"/>
            <a:r>
              <a:rPr lang="en-US" sz="2800" dirty="0" smtClean="0">
                <a:solidFill>
                  <a:schemeClr val="tx1"/>
                </a:solidFill>
              </a:rPr>
              <a:t>	</a:t>
            </a:r>
            <a:r>
              <a:rPr lang="en-US" sz="2800" dirty="0" err="1" smtClean="0">
                <a:solidFill>
                  <a:schemeClr val="tx1"/>
                </a:solidFill>
              </a:rPr>
              <a:t>d.show_a</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d.display</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d.b</a:t>
            </a:r>
            <a:r>
              <a:rPr lang="en-US" sz="2800" dirty="0" smtClean="0">
                <a:solidFill>
                  <a:schemeClr val="tx1"/>
                </a:solidFill>
              </a:rPr>
              <a:t> = 20;</a:t>
            </a:r>
          </a:p>
          <a:p>
            <a:pPr algn="l"/>
            <a:r>
              <a:rPr lang="en-US" sz="2800" dirty="0" smtClean="0">
                <a:solidFill>
                  <a:schemeClr val="tx1"/>
                </a:solidFill>
              </a:rPr>
              <a:t>	d.mul();</a:t>
            </a:r>
          </a:p>
          <a:p>
            <a:pPr algn="l"/>
            <a:r>
              <a:rPr lang="en-US" sz="2800" dirty="0" smtClean="0">
                <a:solidFill>
                  <a:schemeClr val="tx1"/>
                </a:solidFill>
              </a:rPr>
              <a:t>	</a:t>
            </a:r>
            <a:r>
              <a:rPr lang="en-US" sz="2800" dirty="0" err="1" smtClean="0">
                <a:solidFill>
                  <a:schemeClr val="tx1"/>
                </a:solidFill>
              </a:rPr>
              <a:t>d.display</a:t>
            </a:r>
            <a:r>
              <a:rPr lang="en-US" sz="2800" dirty="0" smtClean="0">
                <a:solidFill>
                  <a:schemeClr val="tx1"/>
                </a:solidFill>
              </a:rPr>
              <a:t>();</a:t>
            </a:r>
          </a:p>
          <a:p>
            <a:pPr algn="l"/>
            <a:r>
              <a:rPr lang="en-US" sz="2800" dirty="0" smtClean="0">
                <a:solidFill>
                  <a:schemeClr val="tx1"/>
                </a:solidFill>
              </a:rPr>
              <a:t>	return 0;</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8</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47500" lnSpcReduction="20000"/>
          </a:bodyPr>
          <a:lstStyle/>
          <a:p>
            <a:pPr algn="l"/>
            <a:r>
              <a:rPr lang="en-US" sz="2800" dirty="0" smtClean="0">
                <a:solidFill>
                  <a:schemeClr val="tx1"/>
                </a:solidFill>
              </a:rPr>
              <a:t>class 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a:t>
            </a:r>
          </a:p>
          <a:p>
            <a:pPr algn="l"/>
            <a:r>
              <a:rPr lang="en-US" sz="2800" dirty="0" smtClean="0">
                <a:solidFill>
                  <a:schemeClr val="tx1"/>
                </a:solidFill>
              </a:rPr>
              <a:t>	public:</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b;</a:t>
            </a:r>
          </a:p>
          <a:p>
            <a:pPr algn="l"/>
            <a:r>
              <a:rPr lang="en-US" sz="2800" dirty="0" smtClean="0">
                <a:solidFill>
                  <a:schemeClr val="tx1"/>
                </a:solidFill>
              </a:rPr>
              <a:t>		void </a:t>
            </a:r>
            <a:r>
              <a:rPr lang="en-US" sz="2800" dirty="0" err="1" smtClean="0">
                <a:solidFill>
                  <a:schemeClr val="tx1"/>
                </a:solidFill>
              </a:rPr>
              <a:t>set_ab</a:t>
            </a:r>
            <a:r>
              <a:rPr lang="en-US" sz="2800" dirty="0" smtClean="0">
                <a:solidFill>
                  <a:schemeClr val="tx1"/>
                </a:solidFill>
              </a:rPr>
              <a:t>() {</a:t>
            </a:r>
          </a:p>
          <a:p>
            <a:pPr algn="l"/>
            <a:r>
              <a:rPr lang="en-US" sz="2800" dirty="0" smtClean="0">
                <a:solidFill>
                  <a:schemeClr val="tx1"/>
                </a:solidFill>
              </a:rPr>
              <a:t>			a=5; b=10;</a:t>
            </a:r>
          </a:p>
          <a:p>
            <a:pPr algn="l"/>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get_a</a:t>
            </a:r>
            <a:r>
              <a:rPr lang="en-US" sz="2800" dirty="0" smtClean="0">
                <a:solidFill>
                  <a:schemeClr val="tx1"/>
                </a:solidFill>
              </a:rPr>
              <a:t>() {</a:t>
            </a:r>
          </a:p>
          <a:p>
            <a:pPr algn="l"/>
            <a:r>
              <a:rPr lang="en-US" sz="2800" dirty="0" smtClean="0">
                <a:solidFill>
                  <a:schemeClr val="tx1"/>
                </a:solidFill>
              </a:rPr>
              <a:t>			return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show_a</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&lt;&lt;“a = “&lt;&lt;a&lt;&lt;“\n”;;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D : </a:t>
            </a:r>
            <a:r>
              <a:rPr lang="en-US" sz="2800" dirty="0" smtClean="0">
                <a:solidFill>
                  <a:srgbClr val="FF0000"/>
                </a:solidFill>
              </a:rPr>
              <a:t>public</a:t>
            </a:r>
            <a:r>
              <a:rPr lang="en-US" sz="2800" dirty="0" smtClean="0">
                <a:solidFill>
                  <a:schemeClr val="tx1"/>
                </a:solidFill>
              </a:rPr>
              <a:t> 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c;</a:t>
            </a:r>
          </a:p>
          <a:p>
            <a:pPr algn="l"/>
            <a:r>
              <a:rPr lang="en-US" sz="2800" dirty="0" smtClean="0">
                <a:solidFill>
                  <a:schemeClr val="tx1"/>
                </a:solidFill>
              </a:rPr>
              <a:t>	public :</a:t>
            </a:r>
          </a:p>
          <a:p>
            <a:pPr algn="l"/>
            <a:r>
              <a:rPr lang="en-US" sz="2800" dirty="0" smtClean="0">
                <a:solidFill>
                  <a:schemeClr val="tx1"/>
                </a:solidFill>
              </a:rPr>
              <a:t>		void </a:t>
            </a:r>
            <a:r>
              <a:rPr lang="en-US" sz="2800" dirty="0" err="1" smtClean="0">
                <a:solidFill>
                  <a:schemeClr val="tx1"/>
                </a:solidFill>
              </a:rPr>
              <a:t>mul</a:t>
            </a:r>
            <a:r>
              <a:rPr lang="en-US" sz="2800" dirty="0" smtClean="0">
                <a:solidFill>
                  <a:schemeClr val="tx1"/>
                </a:solidFill>
              </a:rPr>
              <a:t>() {</a:t>
            </a:r>
          </a:p>
          <a:p>
            <a:pPr algn="l"/>
            <a:r>
              <a:rPr lang="en-US" sz="2800" dirty="0" smtClean="0">
                <a:solidFill>
                  <a:schemeClr val="tx1"/>
                </a:solidFill>
              </a:rPr>
              <a:t>			c = b * </a:t>
            </a:r>
            <a:r>
              <a:rPr lang="en-US" sz="2800" dirty="0" err="1" smtClean="0">
                <a:solidFill>
                  <a:srgbClr val="FF0000"/>
                </a:solidFill>
              </a:rPr>
              <a:t>get_a</a:t>
            </a:r>
            <a:r>
              <a:rPr lang="en-US" sz="2800" dirty="0" smtClean="0">
                <a:solidFill>
                  <a:srgbClr val="FF0000"/>
                </a:solidFill>
              </a:rPr>
              <a:t>();</a:t>
            </a:r>
          </a:p>
          <a:p>
            <a:pPr algn="l"/>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“a = “&lt;&lt;</a:t>
            </a:r>
            <a:r>
              <a:rPr lang="en-US" sz="2800" dirty="0" err="1" smtClean="0">
                <a:solidFill>
                  <a:srgbClr val="FF0000"/>
                </a:solidFill>
              </a:rPr>
              <a:t>get_a</a:t>
            </a:r>
            <a:r>
              <a:rPr lang="en-US" sz="2800" dirty="0" smtClean="0">
                <a:solidFill>
                  <a:srgbClr val="FF0000"/>
                </a:solidFill>
              </a:rPr>
              <a:t>()</a:t>
            </a:r>
            <a:r>
              <a:rPr lang="en-US" sz="2800" dirty="0" smtClean="0">
                <a:solidFill>
                  <a:schemeClr val="tx1"/>
                </a:solidFill>
              </a:rPr>
              <a:t>&lt;&lt;“\n”&lt;&lt;“b = “&lt;&lt;b&lt;&lt;“\n”&lt;&lt;“c = “&lt;&lt;c&lt;&lt;“\n”;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D </a:t>
            </a:r>
            <a:r>
              <a:rPr lang="en-US" sz="2800" dirty="0" err="1" smtClean="0">
                <a:solidFill>
                  <a:schemeClr val="tx1"/>
                </a:solidFill>
              </a:rPr>
              <a:t>d</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d.set_ab</a:t>
            </a:r>
            <a:r>
              <a:rPr lang="en-US" sz="2800" dirty="0" smtClean="0">
                <a:solidFill>
                  <a:schemeClr val="tx1"/>
                </a:solidFill>
              </a:rPr>
              <a:t>();</a:t>
            </a:r>
          </a:p>
          <a:p>
            <a:pPr algn="l"/>
            <a:r>
              <a:rPr lang="en-US" sz="2800" dirty="0" smtClean="0">
                <a:solidFill>
                  <a:schemeClr val="tx1"/>
                </a:solidFill>
              </a:rPr>
              <a:t>	d.mul();</a:t>
            </a:r>
          </a:p>
          <a:p>
            <a:pPr algn="l"/>
            <a:r>
              <a:rPr lang="en-US" sz="2800" dirty="0" smtClean="0">
                <a:solidFill>
                  <a:schemeClr val="tx1"/>
                </a:solidFill>
              </a:rPr>
              <a:t>	</a:t>
            </a:r>
            <a:r>
              <a:rPr lang="en-US" sz="2800" dirty="0" err="1" smtClean="0">
                <a:solidFill>
                  <a:schemeClr val="tx1"/>
                </a:solidFill>
              </a:rPr>
              <a:t>d.show_a</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d.display</a:t>
            </a:r>
            <a:r>
              <a:rPr lang="en-US" sz="2800" dirty="0" smtClean="0">
                <a:solidFill>
                  <a:schemeClr val="tx1"/>
                </a:solidFill>
              </a:rPr>
              <a:t>();</a:t>
            </a:r>
          </a:p>
          <a:p>
            <a:pPr algn="l"/>
            <a:r>
              <a:rPr lang="en-US" sz="2800" dirty="0" smtClean="0">
                <a:solidFill>
                  <a:schemeClr val="tx1"/>
                </a:solidFill>
              </a:rPr>
              <a:t>	</a:t>
            </a:r>
            <a:r>
              <a:rPr lang="en-US" sz="2800" dirty="0" err="1" smtClean="0">
                <a:solidFill>
                  <a:schemeClr val="tx1"/>
                </a:solidFill>
              </a:rPr>
              <a:t>d.b</a:t>
            </a:r>
            <a:r>
              <a:rPr lang="en-US" sz="2800" dirty="0" smtClean="0">
                <a:solidFill>
                  <a:schemeClr val="tx1"/>
                </a:solidFill>
              </a:rPr>
              <a:t> = 20;</a:t>
            </a:r>
          </a:p>
          <a:p>
            <a:pPr algn="l"/>
            <a:r>
              <a:rPr lang="en-US" sz="2800" dirty="0" smtClean="0">
                <a:solidFill>
                  <a:schemeClr val="tx1"/>
                </a:solidFill>
              </a:rPr>
              <a:t>	d.mul();</a:t>
            </a:r>
          </a:p>
          <a:p>
            <a:pPr algn="l"/>
            <a:r>
              <a:rPr lang="en-US" sz="2800" dirty="0" smtClean="0">
                <a:solidFill>
                  <a:schemeClr val="tx1"/>
                </a:solidFill>
              </a:rPr>
              <a:t>	</a:t>
            </a:r>
            <a:r>
              <a:rPr lang="en-US" sz="2800" dirty="0" err="1" smtClean="0">
                <a:solidFill>
                  <a:schemeClr val="tx1"/>
                </a:solidFill>
              </a:rPr>
              <a:t>d.display</a:t>
            </a:r>
            <a:r>
              <a:rPr lang="en-US" sz="2800" dirty="0" smtClean="0">
                <a:solidFill>
                  <a:schemeClr val="tx1"/>
                </a:solidFill>
              </a:rPr>
              <a:t>();</a:t>
            </a:r>
          </a:p>
          <a:p>
            <a:pPr algn="l"/>
            <a:r>
              <a:rPr lang="en-US" sz="2800" dirty="0" smtClean="0">
                <a:solidFill>
                  <a:schemeClr val="tx1"/>
                </a:solidFill>
              </a:rPr>
              <a:t>	return 0;</a:t>
            </a:r>
          </a:p>
          <a:p>
            <a:pPr algn="l"/>
            <a:r>
              <a:rPr lang="en-US" sz="2800" dirty="0" smtClean="0">
                <a:solidFill>
                  <a:schemeClr val="tx1"/>
                </a:solidFill>
              </a:rPr>
              <a:t>}</a:t>
            </a:r>
          </a:p>
        </p:txBody>
      </p:sp>
      <p:sp>
        <p:nvSpPr>
          <p:cNvPr id="4" name="TextBox 3"/>
          <p:cNvSpPr txBox="1"/>
          <p:nvPr/>
        </p:nvSpPr>
        <p:spPr>
          <a:xfrm>
            <a:off x="5214942" y="1500174"/>
            <a:ext cx="2571768" cy="2308324"/>
          </a:xfrm>
          <a:prstGeom prst="rect">
            <a:avLst/>
          </a:prstGeom>
          <a:noFill/>
        </p:spPr>
        <p:txBody>
          <a:bodyPr wrap="square" rtlCol="0">
            <a:spAutoFit/>
          </a:bodyPr>
          <a:lstStyle/>
          <a:p>
            <a:r>
              <a:rPr lang="en-US" dirty="0" smtClean="0">
                <a:solidFill>
                  <a:srgbClr val="FF0000"/>
                </a:solidFill>
              </a:rPr>
              <a:t>Output:</a:t>
            </a:r>
          </a:p>
          <a:p>
            <a:r>
              <a:rPr lang="en-US" dirty="0" smtClean="0">
                <a:solidFill>
                  <a:srgbClr val="FF0000"/>
                </a:solidFill>
              </a:rPr>
              <a:t>a=5 </a:t>
            </a:r>
          </a:p>
          <a:p>
            <a:r>
              <a:rPr lang="en-US" dirty="0" smtClean="0">
                <a:solidFill>
                  <a:srgbClr val="FF0000"/>
                </a:solidFill>
              </a:rPr>
              <a:t>a=5 </a:t>
            </a:r>
          </a:p>
          <a:p>
            <a:r>
              <a:rPr lang="en-US" dirty="0" smtClean="0">
                <a:solidFill>
                  <a:srgbClr val="FF0000"/>
                </a:solidFill>
              </a:rPr>
              <a:t>b=10 </a:t>
            </a:r>
          </a:p>
          <a:p>
            <a:r>
              <a:rPr lang="en-US" dirty="0" smtClean="0">
                <a:solidFill>
                  <a:srgbClr val="FF0000"/>
                </a:solidFill>
              </a:rPr>
              <a:t>c=50 </a:t>
            </a:r>
          </a:p>
          <a:p>
            <a:r>
              <a:rPr lang="en-US" dirty="0" smtClean="0">
                <a:solidFill>
                  <a:srgbClr val="FF0000"/>
                </a:solidFill>
              </a:rPr>
              <a:t>a=5 </a:t>
            </a:r>
          </a:p>
          <a:p>
            <a:r>
              <a:rPr lang="en-US" dirty="0" smtClean="0">
                <a:solidFill>
                  <a:srgbClr val="FF0000"/>
                </a:solidFill>
              </a:rPr>
              <a:t>b=20 </a:t>
            </a:r>
          </a:p>
          <a:p>
            <a:r>
              <a:rPr lang="en-US" dirty="0" smtClean="0">
                <a:solidFill>
                  <a:srgbClr val="FF0000"/>
                </a:solidFill>
              </a:rPr>
              <a:t>c=100</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3"/>
          <p:cNvSpPr>
            <a:spLocks noGrp="1" noChangeArrowheads="1"/>
          </p:cNvSpPr>
          <p:nvPr>
            <p:ph type="sldNum" sz="quarter" idx="4294967295"/>
          </p:nvPr>
        </p:nvSpPr>
        <p:spPr>
          <a:xfrm>
            <a:off x="6553200" y="6348413"/>
            <a:ext cx="1905000" cy="457200"/>
          </a:xfrm>
          <a:prstGeom prst="rect">
            <a:avLst/>
          </a:prstGeom>
        </p:spPr>
        <p:txBody>
          <a:bodyPr/>
          <a:lstStyle/>
          <a:p>
            <a:fld id="{AB5A381C-D7D5-4CD2-B1FF-97EC27649BD2}" type="slidenum">
              <a:rPr lang="en-US"/>
              <a:pPr/>
              <a:t>9</a:t>
            </a:fld>
            <a:endParaRPr lang="en-US"/>
          </a:p>
        </p:txBody>
      </p:sp>
      <p:sp>
        <p:nvSpPr>
          <p:cNvPr id="8195" name="Rectangle 3"/>
          <p:cNvSpPr>
            <a:spLocks noGrp="1" noChangeArrowheads="1"/>
          </p:cNvSpPr>
          <p:nvPr>
            <p:ph type="subTitle" idx="1"/>
          </p:nvPr>
        </p:nvSpPr>
        <p:spPr>
          <a:xfrm>
            <a:off x="285720" y="0"/>
            <a:ext cx="8572560" cy="7072338"/>
          </a:xfrm>
        </p:spPr>
        <p:txBody>
          <a:bodyPr>
            <a:normAutofit fontScale="47500" lnSpcReduction="20000"/>
          </a:bodyPr>
          <a:lstStyle/>
          <a:p>
            <a:pPr algn="l"/>
            <a:r>
              <a:rPr lang="en-US" sz="2800" dirty="0" smtClean="0">
                <a:solidFill>
                  <a:schemeClr val="tx1"/>
                </a:solidFill>
              </a:rPr>
              <a:t>class 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a:t>
            </a:r>
          </a:p>
          <a:p>
            <a:pPr algn="l"/>
            <a:r>
              <a:rPr lang="en-US" sz="2800" dirty="0" smtClean="0">
                <a:solidFill>
                  <a:schemeClr val="tx1"/>
                </a:solidFill>
              </a:rPr>
              <a:t>	public:</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b;</a:t>
            </a:r>
          </a:p>
          <a:p>
            <a:pPr algn="l"/>
            <a:r>
              <a:rPr lang="en-US" sz="2800" dirty="0" smtClean="0">
                <a:solidFill>
                  <a:schemeClr val="tx1"/>
                </a:solidFill>
              </a:rPr>
              <a:t>		void </a:t>
            </a:r>
            <a:r>
              <a:rPr lang="en-US" sz="2800" dirty="0" err="1" smtClean="0">
                <a:solidFill>
                  <a:schemeClr val="tx1"/>
                </a:solidFill>
              </a:rPr>
              <a:t>set_ab</a:t>
            </a:r>
            <a:r>
              <a:rPr lang="en-US" sz="2800" dirty="0" smtClean="0">
                <a:solidFill>
                  <a:schemeClr val="tx1"/>
                </a:solidFill>
              </a:rPr>
              <a:t>() {</a:t>
            </a:r>
          </a:p>
          <a:p>
            <a:pPr algn="l"/>
            <a:r>
              <a:rPr lang="en-US" sz="2800" dirty="0" smtClean="0">
                <a:solidFill>
                  <a:schemeClr val="tx1"/>
                </a:solidFill>
              </a:rPr>
              <a:t>			a=5; b=10;</a:t>
            </a:r>
          </a:p>
          <a:p>
            <a:pPr algn="l"/>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a:t>
            </a:r>
            <a:r>
              <a:rPr lang="en-US" sz="2800" dirty="0" err="1" smtClean="0">
                <a:solidFill>
                  <a:schemeClr val="tx1"/>
                </a:solidFill>
              </a:rPr>
              <a:t>get_a</a:t>
            </a:r>
            <a:r>
              <a:rPr lang="en-US" sz="2800" dirty="0" smtClean="0">
                <a:solidFill>
                  <a:schemeClr val="tx1"/>
                </a:solidFill>
              </a:rPr>
              <a:t>() {</a:t>
            </a:r>
          </a:p>
          <a:p>
            <a:pPr algn="l"/>
            <a:r>
              <a:rPr lang="en-US" sz="2800" dirty="0" smtClean="0">
                <a:solidFill>
                  <a:schemeClr val="tx1"/>
                </a:solidFill>
              </a:rPr>
              <a:t>			return a;</a:t>
            </a:r>
          </a:p>
          <a:p>
            <a:pPr algn="l"/>
            <a:r>
              <a:rPr lang="en-US" sz="2800" dirty="0" smtClean="0">
                <a:solidFill>
                  <a:schemeClr val="tx1"/>
                </a:solidFill>
              </a:rPr>
              <a:t>		}</a:t>
            </a:r>
          </a:p>
          <a:p>
            <a:pPr algn="l"/>
            <a:r>
              <a:rPr lang="en-US" sz="2800" dirty="0" smtClean="0">
                <a:solidFill>
                  <a:schemeClr val="tx1"/>
                </a:solidFill>
              </a:rPr>
              <a:t>		void </a:t>
            </a:r>
            <a:r>
              <a:rPr lang="en-US" sz="2800" dirty="0" err="1" smtClean="0">
                <a:solidFill>
                  <a:schemeClr val="tx1"/>
                </a:solidFill>
              </a:rPr>
              <a:t>show_a</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&lt;&lt;“a = “&lt;&lt;a&lt;&lt;“\n”;;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smtClean="0">
                <a:solidFill>
                  <a:schemeClr val="tx1"/>
                </a:solidFill>
              </a:rPr>
              <a:t>Class D : </a:t>
            </a:r>
            <a:r>
              <a:rPr lang="en-US" sz="2800" dirty="0" smtClean="0">
                <a:solidFill>
                  <a:srgbClr val="FF0000"/>
                </a:solidFill>
              </a:rPr>
              <a:t>private </a:t>
            </a:r>
            <a:r>
              <a:rPr lang="en-US" sz="2800" dirty="0" smtClean="0">
                <a:solidFill>
                  <a:schemeClr val="tx1"/>
                </a:solidFill>
              </a:rPr>
              <a:t>B  {</a:t>
            </a:r>
          </a:p>
          <a:p>
            <a:pPr algn="l"/>
            <a:r>
              <a:rPr lang="en-US" sz="2800" dirty="0" smtClean="0">
                <a:solidFill>
                  <a:schemeClr val="tx1"/>
                </a:solidFill>
              </a:rPr>
              <a:t>	</a:t>
            </a:r>
            <a:r>
              <a:rPr lang="en-US" sz="2800" dirty="0" err="1" smtClean="0">
                <a:solidFill>
                  <a:schemeClr val="tx1"/>
                </a:solidFill>
              </a:rPr>
              <a:t>int</a:t>
            </a:r>
            <a:r>
              <a:rPr lang="en-US" sz="2800" dirty="0" smtClean="0">
                <a:solidFill>
                  <a:schemeClr val="tx1"/>
                </a:solidFill>
              </a:rPr>
              <a:t> c;</a:t>
            </a:r>
          </a:p>
          <a:p>
            <a:pPr algn="l"/>
            <a:r>
              <a:rPr lang="en-US" sz="2800" dirty="0" smtClean="0">
                <a:solidFill>
                  <a:schemeClr val="tx1"/>
                </a:solidFill>
              </a:rPr>
              <a:t>	public :</a:t>
            </a:r>
          </a:p>
          <a:p>
            <a:pPr algn="l"/>
            <a:r>
              <a:rPr lang="en-US" sz="2800" dirty="0" smtClean="0">
                <a:solidFill>
                  <a:schemeClr val="tx1"/>
                </a:solidFill>
              </a:rPr>
              <a:t>		void </a:t>
            </a:r>
            <a:r>
              <a:rPr lang="en-US" sz="2800" dirty="0" err="1" smtClean="0">
                <a:solidFill>
                  <a:schemeClr val="tx1"/>
                </a:solidFill>
              </a:rPr>
              <a:t>mul</a:t>
            </a:r>
            <a:r>
              <a:rPr lang="en-US" sz="2800" dirty="0" smtClean="0">
                <a:solidFill>
                  <a:schemeClr val="tx1"/>
                </a:solidFill>
              </a:rPr>
              <a:t>() {</a:t>
            </a:r>
          </a:p>
          <a:p>
            <a:pPr algn="l"/>
            <a:r>
              <a:rPr lang="en-US" sz="2800" dirty="0" smtClean="0">
                <a:solidFill>
                  <a:schemeClr val="tx1"/>
                </a:solidFill>
              </a:rPr>
              <a:t>			</a:t>
            </a:r>
            <a:r>
              <a:rPr lang="en-US" sz="2800" dirty="0" err="1" smtClean="0">
                <a:solidFill>
                  <a:schemeClr val="tx1"/>
                </a:solidFill>
              </a:rPr>
              <a:t>set_ab</a:t>
            </a:r>
            <a:r>
              <a:rPr lang="en-US" sz="2800" dirty="0" smtClean="0">
                <a:solidFill>
                  <a:schemeClr val="tx1"/>
                </a:solidFill>
              </a:rPr>
              <a:t>();</a:t>
            </a:r>
          </a:p>
          <a:p>
            <a:pPr algn="l"/>
            <a:r>
              <a:rPr lang="en-US" sz="2800" dirty="0" smtClean="0">
                <a:solidFill>
                  <a:schemeClr val="tx1"/>
                </a:solidFill>
              </a:rPr>
              <a:t>			c = b * </a:t>
            </a:r>
            <a:r>
              <a:rPr lang="en-US" sz="2800" dirty="0" err="1" smtClean="0">
                <a:solidFill>
                  <a:srgbClr val="FF0000"/>
                </a:solidFill>
              </a:rPr>
              <a:t>get_a</a:t>
            </a:r>
            <a:r>
              <a:rPr lang="en-US" sz="2800" dirty="0" smtClean="0">
                <a:solidFill>
                  <a:srgbClr val="FF0000"/>
                </a:solidFill>
              </a:rPr>
              <a:t>();</a:t>
            </a:r>
          </a:p>
          <a:p>
            <a:pPr algn="l"/>
            <a:r>
              <a:rPr lang="en-US" sz="2800" dirty="0" smtClean="0">
                <a:solidFill>
                  <a:schemeClr val="tx1"/>
                </a:solidFill>
              </a:rPr>
              <a:t>		}</a:t>
            </a:r>
          </a:p>
          <a:p>
            <a:pPr algn="l"/>
            <a:r>
              <a:rPr lang="en-US" sz="2800" dirty="0" smtClean="0">
                <a:solidFill>
                  <a:schemeClr val="tx1"/>
                </a:solidFill>
              </a:rPr>
              <a:t>		void display() {</a:t>
            </a:r>
          </a:p>
          <a:p>
            <a:pPr algn="l"/>
            <a:r>
              <a:rPr lang="en-US" sz="2800" dirty="0" smtClean="0">
                <a:solidFill>
                  <a:schemeClr val="tx1"/>
                </a:solidFill>
              </a:rPr>
              <a:t>			</a:t>
            </a:r>
            <a:r>
              <a:rPr lang="en-US" sz="2800" dirty="0" err="1" smtClean="0">
                <a:solidFill>
                  <a:schemeClr val="tx1"/>
                </a:solidFill>
              </a:rPr>
              <a:t>cout</a:t>
            </a:r>
            <a:r>
              <a:rPr lang="en-US" sz="2800" dirty="0" smtClean="0">
                <a:solidFill>
                  <a:schemeClr val="tx1"/>
                </a:solidFill>
              </a:rPr>
              <a:t> &lt;&lt; “a = “&lt;&lt;</a:t>
            </a:r>
            <a:r>
              <a:rPr lang="en-US" sz="2800" dirty="0" err="1" smtClean="0">
                <a:solidFill>
                  <a:srgbClr val="FF0000"/>
                </a:solidFill>
              </a:rPr>
              <a:t>get_a</a:t>
            </a:r>
            <a:r>
              <a:rPr lang="en-US" sz="2800" dirty="0" smtClean="0">
                <a:solidFill>
                  <a:srgbClr val="FF0000"/>
                </a:solidFill>
              </a:rPr>
              <a:t>()</a:t>
            </a:r>
            <a:r>
              <a:rPr lang="en-US" sz="2800" dirty="0" smtClean="0">
                <a:solidFill>
                  <a:schemeClr val="tx1"/>
                </a:solidFill>
              </a:rPr>
              <a:t>&lt;&lt;“\n”&lt;&lt;“b = “&lt;&lt;b&lt;&lt;“\n”&lt;&lt;“c = “&lt;&lt;c&lt;&lt;“\n”;</a:t>
            </a:r>
          </a:p>
          <a:p>
            <a:pPr algn="l"/>
            <a:r>
              <a:rPr lang="en-US" sz="2800" dirty="0" smtClean="0">
                <a:solidFill>
                  <a:schemeClr val="tx1"/>
                </a:solidFill>
              </a:rPr>
              <a:t>		}</a:t>
            </a:r>
          </a:p>
          <a:p>
            <a:pPr algn="l"/>
            <a:r>
              <a:rPr lang="en-US" sz="2800" dirty="0" smtClean="0">
                <a:solidFill>
                  <a:schemeClr val="tx1"/>
                </a:solidFill>
              </a:rPr>
              <a:t>};</a:t>
            </a:r>
          </a:p>
          <a:p>
            <a:pPr algn="l"/>
            <a:r>
              <a:rPr lang="en-US" sz="2800" dirty="0" err="1" smtClean="0">
                <a:solidFill>
                  <a:schemeClr val="tx1"/>
                </a:solidFill>
              </a:rPr>
              <a:t>int</a:t>
            </a:r>
            <a:r>
              <a:rPr lang="en-US" sz="2800" dirty="0" smtClean="0">
                <a:solidFill>
                  <a:schemeClr val="tx1"/>
                </a:solidFill>
              </a:rPr>
              <a:t> main() {</a:t>
            </a:r>
          </a:p>
          <a:p>
            <a:pPr algn="l"/>
            <a:r>
              <a:rPr lang="en-US" sz="2800" dirty="0" smtClean="0">
                <a:solidFill>
                  <a:schemeClr val="tx1"/>
                </a:solidFill>
              </a:rPr>
              <a:t>	D </a:t>
            </a:r>
            <a:r>
              <a:rPr lang="en-US" sz="2800" dirty="0" err="1" smtClean="0">
                <a:solidFill>
                  <a:schemeClr val="tx1"/>
                </a:solidFill>
              </a:rPr>
              <a:t>d</a:t>
            </a:r>
            <a:r>
              <a:rPr lang="en-US" sz="2800" dirty="0" smtClean="0">
                <a:solidFill>
                  <a:schemeClr val="tx1"/>
                </a:solidFill>
              </a:rPr>
              <a:t>;</a:t>
            </a:r>
          </a:p>
          <a:p>
            <a:pPr algn="l"/>
            <a:r>
              <a:rPr lang="en-US" sz="2800" dirty="0" smtClean="0">
                <a:solidFill>
                  <a:schemeClr val="tx1"/>
                </a:solidFill>
              </a:rPr>
              <a:t>	d.mul();</a:t>
            </a:r>
          </a:p>
          <a:p>
            <a:pPr algn="l"/>
            <a:r>
              <a:rPr lang="en-US" sz="2800" dirty="0" smtClean="0">
                <a:solidFill>
                  <a:schemeClr val="tx1"/>
                </a:solidFill>
              </a:rPr>
              <a:t> 	</a:t>
            </a:r>
            <a:r>
              <a:rPr lang="en-US" sz="2800" dirty="0" err="1" smtClean="0">
                <a:solidFill>
                  <a:schemeClr val="tx1"/>
                </a:solidFill>
              </a:rPr>
              <a:t>d.display</a:t>
            </a:r>
            <a:r>
              <a:rPr lang="en-US" sz="2800" dirty="0" smtClean="0">
                <a:solidFill>
                  <a:schemeClr val="tx1"/>
                </a:solidFill>
              </a:rPr>
              <a:t>();</a:t>
            </a:r>
          </a:p>
          <a:p>
            <a:pPr algn="l"/>
            <a:r>
              <a:rPr lang="en-US" sz="2800" dirty="0" smtClean="0">
                <a:solidFill>
                  <a:schemeClr val="tx1"/>
                </a:solidFill>
              </a:rPr>
              <a:t>	</a:t>
            </a:r>
            <a:r>
              <a:rPr lang="en-US" sz="2800" b="1" dirty="0" smtClean="0">
                <a:solidFill>
                  <a:schemeClr val="tx1"/>
                </a:solidFill>
              </a:rPr>
              <a:t>//</a:t>
            </a:r>
            <a:r>
              <a:rPr lang="en-US" sz="2800" b="1" dirty="0" err="1" smtClean="0">
                <a:solidFill>
                  <a:schemeClr val="tx1"/>
                </a:solidFill>
              </a:rPr>
              <a:t>d.show_a</a:t>
            </a:r>
            <a:r>
              <a:rPr lang="en-US" sz="2800" b="1" dirty="0" smtClean="0">
                <a:solidFill>
                  <a:schemeClr val="tx1"/>
                </a:solidFill>
              </a:rPr>
              <a:t>()   //error</a:t>
            </a:r>
          </a:p>
          <a:p>
            <a:pPr algn="l"/>
            <a:r>
              <a:rPr lang="en-US" sz="2800" dirty="0" smtClean="0">
                <a:solidFill>
                  <a:schemeClr val="tx1"/>
                </a:solidFill>
              </a:rPr>
              <a:t>	return 0;</a:t>
            </a:r>
          </a:p>
          <a:p>
            <a:pPr algn="l"/>
            <a:r>
              <a:rPr lang="en-US" sz="2800" dirty="0" smtClean="0">
                <a:solidFill>
                  <a:schemeClr val="tx1"/>
                </a:solidFill>
              </a:rPr>
              <a:t>}</a:t>
            </a: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2668</Words>
  <Application>Microsoft Office PowerPoint</Application>
  <PresentationFormat>On-screen Show (4:3)</PresentationFormat>
  <Paragraphs>1079</Paragraphs>
  <Slides>69</Slides>
  <Notes>1</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Inheritance In  C++</vt:lpstr>
      <vt:lpstr>Inheritance</vt:lpstr>
      <vt:lpstr>Types of Inheritance</vt:lpstr>
      <vt:lpstr>Types of Inheritance</vt:lpstr>
      <vt:lpstr>Inheritance</vt:lpstr>
      <vt:lpstr>Inheritance</vt:lpstr>
      <vt:lpstr>Slide 7</vt:lpstr>
      <vt:lpstr>Slide 8</vt:lpstr>
      <vt:lpstr>Slide 9</vt:lpstr>
      <vt:lpstr>Slide 10</vt:lpstr>
      <vt:lpstr>Protected: Making a Private Member Inheritable</vt:lpstr>
      <vt:lpstr>Slide 12</vt:lpstr>
      <vt:lpstr>Slide 13</vt:lpstr>
      <vt:lpstr>Multilevel Inheritance</vt:lpstr>
      <vt:lpstr>Slide 15</vt:lpstr>
      <vt:lpstr>Slide 16</vt:lpstr>
      <vt:lpstr>Slide 17</vt:lpstr>
      <vt:lpstr>Multiple Inheritance</vt:lpstr>
      <vt:lpstr>Slide 19</vt:lpstr>
      <vt:lpstr>Slide 20</vt:lpstr>
      <vt:lpstr>Ambiguity in Single Inheritance</vt:lpstr>
      <vt:lpstr>Ambiguity in Single Inheritance</vt:lpstr>
      <vt:lpstr>Ambiguity in Multiple Inheritance</vt:lpstr>
      <vt:lpstr>Ambiguity in Multiple Inheritance</vt:lpstr>
      <vt:lpstr>Ambiguity in Multiple Inheritance</vt:lpstr>
      <vt:lpstr>Hierarchical Inheritance</vt:lpstr>
      <vt:lpstr>Hybrid Inheritance</vt:lpstr>
      <vt:lpstr>Slide 28</vt:lpstr>
      <vt:lpstr>Slide 29</vt:lpstr>
      <vt:lpstr>Slide 30</vt:lpstr>
      <vt:lpstr>Virtual Base Classes</vt:lpstr>
      <vt:lpstr>Slide 32</vt:lpstr>
      <vt:lpstr>Slide 33</vt:lpstr>
      <vt:lpstr>Slide 34</vt:lpstr>
      <vt:lpstr>Slide 35</vt:lpstr>
      <vt:lpstr>Slide 36</vt:lpstr>
      <vt:lpstr>Constructors in Derived Classes</vt:lpstr>
      <vt:lpstr>Slide 38</vt:lpstr>
      <vt:lpstr>Slide 39</vt:lpstr>
      <vt:lpstr>Slide 40</vt:lpstr>
      <vt:lpstr>Slide 41</vt:lpstr>
      <vt:lpstr>Slide 42</vt:lpstr>
      <vt:lpstr>Slide 43</vt:lpstr>
      <vt:lpstr>Slide 44</vt:lpstr>
      <vt:lpstr>Slide 45</vt:lpstr>
      <vt:lpstr>Slide 46</vt:lpstr>
      <vt:lpstr>Slide 47</vt:lpstr>
      <vt:lpstr>“this” Pointer </vt:lpstr>
      <vt:lpstr>this pointer</vt:lpstr>
      <vt:lpstr>friend functions and classes</vt:lpstr>
      <vt:lpstr>Characteristics of friend function</vt:lpstr>
      <vt:lpstr>Example on friend function</vt:lpstr>
      <vt:lpstr>Friend class</vt:lpstr>
      <vt:lpstr>Example on friend class</vt:lpstr>
      <vt:lpstr>Slide 55</vt:lpstr>
      <vt:lpstr>Two type polymorphism</vt:lpstr>
      <vt:lpstr>Slide 57</vt:lpstr>
      <vt:lpstr>Slide 58</vt:lpstr>
      <vt:lpstr>Slide 59</vt:lpstr>
      <vt:lpstr>Slide 60</vt:lpstr>
      <vt:lpstr>Slide 61</vt:lpstr>
      <vt:lpstr>Slide 62</vt:lpstr>
      <vt:lpstr>Slide 63</vt:lpstr>
      <vt:lpstr>Function Overriding</vt:lpstr>
      <vt:lpstr>Slide 65</vt:lpstr>
      <vt:lpstr>Slide 66</vt:lpstr>
      <vt:lpstr>Slide 67</vt:lpstr>
      <vt:lpstr>Slide 68</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bindu verma</dc:creator>
  <cp:lastModifiedBy>anurag.goel</cp:lastModifiedBy>
  <cp:revision>111</cp:revision>
  <dcterms:created xsi:type="dcterms:W3CDTF">2017-03-21T11:18:17Z</dcterms:created>
  <dcterms:modified xsi:type="dcterms:W3CDTF">2018-05-02T10:12:31Z</dcterms:modified>
</cp:coreProperties>
</file>