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401" r:id="rId3"/>
    <p:sldId id="416" r:id="rId4"/>
    <p:sldId id="417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24" r:id="rId15"/>
    <p:sldId id="425" r:id="rId16"/>
    <p:sldId id="426" r:id="rId17"/>
    <p:sldId id="427" r:id="rId18"/>
    <p:sldId id="428" r:id="rId19"/>
    <p:sldId id="429" r:id="rId20"/>
    <p:sldId id="418" r:id="rId21"/>
    <p:sldId id="430" r:id="rId22"/>
    <p:sldId id="431" r:id="rId23"/>
    <p:sldId id="419" r:id="rId24"/>
    <p:sldId id="420" r:id="rId25"/>
    <p:sldId id="421" r:id="rId26"/>
    <p:sldId id="422" r:id="rId27"/>
    <p:sldId id="423" r:id="rId28"/>
    <p:sldId id="441" r:id="rId29"/>
    <p:sldId id="432" r:id="rId30"/>
    <p:sldId id="433" r:id="rId31"/>
    <p:sldId id="434" r:id="rId32"/>
    <p:sldId id="435" r:id="rId33"/>
    <p:sldId id="436" r:id="rId34"/>
    <p:sldId id="437" r:id="rId35"/>
    <p:sldId id="438" r:id="rId36"/>
    <p:sldId id="439" r:id="rId37"/>
    <p:sldId id="440" r:id="rId38"/>
    <p:sldId id="442" r:id="rId39"/>
    <p:sldId id="443" r:id="rId40"/>
    <p:sldId id="44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47" autoAdjust="0"/>
    <p:restoredTop sz="94660"/>
  </p:normalViewPr>
  <p:slideViewPr>
    <p:cSldViewPr>
      <p:cViewPr>
        <p:scale>
          <a:sx n="70" d="100"/>
          <a:sy n="70" d="100"/>
        </p:scale>
        <p:origin x="-140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AAA65-2DD1-4F25-A288-BDC72246C442}" type="datetimeFigureOut">
              <a:rPr lang="en-US" smtClean="0"/>
              <a:pPr/>
              <a:t>5/5/2018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778D5-218C-4512-9E37-6DB41F67D7D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5/5/2018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5/5/2018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5/5/2018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5/5/2018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5/5/2018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5/5/2018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5/5/2018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5/5/2018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5/5/2018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5/5/2018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5/5/2018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020D4-F9A0-47E0-A6DA-4271AE70221A}" type="datetimeFigureOut">
              <a:rPr lang="en-US" smtClean="0"/>
              <a:pPr/>
              <a:t>5/5/2018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1" y="1142984"/>
            <a:ext cx="8643999" cy="4214841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Polymorphism 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9600" dirty="0" smtClean="0"/>
              <a:t>C++</a:t>
            </a:r>
            <a:endParaRPr lang="en-IN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9"/>
            <a:ext cx="8229600" cy="61436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r,d,e,l,b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float </a:t>
            </a:r>
            <a:r>
              <a:rPr lang="en-US" sz="2000" dirty="0" err="1" smtClean="0"/>
              <a:t>t,c,h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long a;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ch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double </a:t>
            </a:r>
            <a:r>
              <a:rPr lang="en-US" sz="2000" dirty="0" err="1" smtClean="0"/>
              <a:t>j,f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long </a:t>
            </a:r>
            <a:r>
              <a:rPr lang="en-US" sz="2000" dirty="0" err="1" smtClean="0"/>
              <a:t>int</a:t>
            </a:r>
            <a:r>
              <a:rPr lang="en-US" sz="2000" dirty="0" smtClean="0"/>
              <a:t> g;</a:t>
            </a:r>
          </a:p>
          <a:p>
            <a:pPr>
              <a:buNone/>
            </a:pPr>
            <a:r>
              <a:rPr lang="en-US" sz="2000" dirty="0" smtClean="0"/>
              <a:t>	measure </a:t>
            </a:r>
            <a:r>
              <a:rPr lang="en-US" sz="2000" dirty="0" err="1" smtClean="0"/>
              <a:t>obj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&lt;&lt;"\</a:t>
            </a:r>
            <a:r>
              <a:rPr lang="en-US" sz="2000" dirty="0" err="1" smtClean="0"/>
              <a:t>tCALCULATION</a:t>
            </a:r>
            <a:r>
              <a:rPr lang="en-US" sz="2000" dirty="0" smtClean="0"/>
              <a:t> OF AREA AND VOLUME";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&lt;&lt;"\n\n1. area of circle";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&lt;&lt;"\n2. area of rectangle";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&lt;&lt;"\n3. area of square";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&lt;&lt;"\n\</a:t>
            </a:r>
            <a:r>
              <a:rPr lang="en-US" sz="2000" dirty="0" err="1" smtClean="0"/>
              <a:t>tEnter</a:t>
            </a:r>
            <a:r>
              <a:rPr lang="en-US" sz="2000" dirty="0" smtClean="0"/>
              <a:t> your choice ";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cin</a:t>
            </a:r>
            <a:r>
              <a:rPr lang="en-US" sz="2000" dirty="0" smtClean="0"/>
              <a:t>&gt;&gt;</a:t>
            </a:r>
            <a:r>
              <a:rPr lang="en-US" sz="2000" dirty="0" err="1" smtClean="0"/>
              <a:t>ch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85729"/>
            <a:ext cx="8229600" cy="62690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switch(</a:t>
            </a:r>
            <a:r>
              <a:rPr lang="en-US" sz="2000" dirty="0" err="1" smtClean="0"/>
              <a:t>ch</a:t>
            </a:r>
            <a:r>
              <a:rPr lang="en-US" sz="2000" dirty="0" smtClean="0"/>
              <a:t>){</a:t>
            </a:r>
          </a:p>
          <a:p>
            <a:pPr>
              <a:buNone/>
            </a:pPr>
            <a:r>
              <a:rPr lang="en-US" sz="2000" dirty="0" smtClean="0"/>
              <a:t>		case 1: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&lt;&lt;"enter the value of radius of the circle \n";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cin</a:t>
            </a:r>
            <a:r>
              <a:rPr lang="en-US" sz="2000" dirty="0" smtClean="0"/>
              <a:t>&gt;&gt;r;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obj.shape</a:t>
            </a:r>
            <a:r>
              <a:rPr lang="en-US" sz="2000" dirty="0" smtClean="0"/>
              <a:t>(r);break;</a:t>
            </a:r>
          </a:p>
          <a:p>
            <a:pPr>
              <a:buNone/>
            </a:pPr>
            <a:r>
              <a:rPr lang="en-US" sz="2000" dirty="0" smtClean="0"/>
              <a:t>		case 2: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&lt;&lt;"enter the sides of rectangle \n";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cin</a:t>
            </a:r>
            <a:r>
              <a:rPr lang="en-US" sz="2000" dirty="0" smtClean="0"/>
              <a:t>&gt;&gt;l&gt;&gt;b;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obj.shape</a:t>
            </a:r>
            <a:r>
              <a:rPr lang="en-US" sz="2000" dirty="0" smtClean="0"/>
              <a:t>(</a:t>
            </a:r>
            <a:r>
              <a:rPr lang="en-US" sz="2000" dirty="0" err="1" smtClean="0"/>
              <a:t>l,b</a:t>
            </a:r>
            <a:r>
              <a:rPr lang="en-US" sz="2000" dirty="0" smtClean="0"/>
              <a:t>);break;</a:t>
            </a:r>
          </a:p>
          <a:p>
            <a:pPr>
              <a:buNone/>
            </a:pPr>
            <a:r>
              <a:rPr lang="en-US" sz="2000" dirty="0" smtClean="0"/>
              <a:t>		case 3: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&lt;&lt;"enter the sides of square";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cin</a:t>
            </a:r>
            <a:r>
              <a:rPr lang="en-US" sz="2000" dirty="0" smtClean="0"/>
              <a:t>&gt;&gt;a;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obj.shape</a:t>
            </a:r>
            <a:r>
              <a:rPr lang="en-US" sz="2000" dirty="0" smtClean="0"/>
              <a:t>(a);break;</a:t>
            </a:r>
          </a:p>
          <a:p>
            <a:pPr>
              <a:buNone/>
            </a:pPr>
            <a:r>
              <a:rPr lang="en-US" sz="2000" dirty="0" smtClean="0"/>
              <a:t>		default: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&lt;&lt;"\</a:t>
            </a:r>
            <a:r>
              <a:rPr lang="en-US" sz="2000" dirty="0" err="1" smtClean="0"/>
              <a:t>nThe</a:t>
            </a:r>
            <a:r>
              <a:rPr lang="en-US" sz="2000" dirty="0" smtClean="0"/>
              <a:t> choice entered is a wrong choice";</a:t>
            </a:r>
          </a:p>
          <a:p>
            <a:pPr>
              <a:buNone/>
            </a:pPr>
            <a:r>
              <a:rPr lang="en-US" sz="2000" dirty="0" smtClean="0"/>
              <a:t>	}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Function Overriding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28671"/>
            <a:ext cx="8572560" cy="571504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If we inherit a class into the derived class and provide a definition for one of the base class's function again inside the derived class, then that function is said to be </a:t>
            </a:r>
            <a:r>
              <a:rPr lang="en-US" sz="2400" b="1" dirty="0" smtClean="0"/>
              <a:t>overridden</a:t>
            </a:r>
            <a:r>
              <a:rPr lang="en-US" sz="2400" dirty="0" smtClean="0"/>
              <a:t>, and this mechanism is called </a:t>
            </a:r>
            <a:r>
              <a:rPr lang="en-US" sz="2400" b="1" dirty="0" smtClean="0"/>
              <a:t>Function Overriding.</a:t>
            </a:r>
            <a:endParaRPr lang="en-US" sz="2400" dirty="0" smtClean="0"/>
          </a:p>
        </p:txBody>
      </p:sp>
      <p:sp>
        <p:nvSpPr>
          <p:cNvPr id="1026" name="AutoShape 2" descr="How function overriding works in C++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cdn.programiz.com/sites/tutorial2program/files/function-overriding-C%2B%2B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1" y="2402628"/>
            <a:ext cx="4505339" cy="445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1436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access the overridden function of the base class from the derived class, scope resolution operator :: is used. For example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3" y="1357298"/>
            <a:ext cx="5400673" cy="521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en-US" sz="3200" dirty="0" smtClean="0"/>
              <a:t>Pointers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1"/>
            <a:ext cx="8229600" cy="519749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We know that pointers is a derived data type that refers to another data variable by storing the variables memory address rather than data.</a:t>
            </a:r>
          </a:p>
          <a:p>
            <a:r>
              <a:rPr lang="en-US" sz="2400" dirty="0" smtClean="0"/>
              <a:t>          declaration:    data-type *pointer-variable;  </a:t>
            </a:r>
            <a:r>
              <a:rPr lang="en-US" sz="2400" dirty="0" err="1" smtClean="0"/>
              <a:t>int</a:t>
            </a:r>
            <a:r>
              <a:rPr lang="en-US" sz="2400" dirty="0" smtClean="0"/>
              <a:t> *</a:t>
            </a:r>
            <a:r>
              <a:rPr lang="en-US" sz="2400" dirty="0" err="1" smtClean="0"/>
              <a:t>ptr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b="1" dirty="0" smtClean="0"/>
              <a:t>Pointer to functions:</a:t>
            </a:r>
          </a:p>
          <a:p>
            <a:r>
              <a:rPr lang="en-US" sz="2400" b="1" dirty="0" smtClean="0"/>
              <a:t>   </a:t>
            </a:r>
            <a:r>
              <a:rPr lang="en-US" sz="2400" dirty="0" smtClean="0"/>
              <a:t>Using function pointers, we can allow a </a:t>
            </a:r>
            <a:r>
              <a:rPr lang="en-US" sz="2400" dirty="0" err="1" smtClean="0"/>
              <a:t>c++</a:t>
            </a:r>
            <a:r>
              <a:rPr lang="en-US" sz="2400" dirty="0" smtClean="0"/>
              <a:t> program to select a function dynamically at run time. We can also pass a function as an arguments to another function.</a:t>
            </a:r>
          </a:p>
          <a:p>
            <a:r>
              <a:rPr lang="en-US" sz="2400" dirty="0" smtClean="0"/>
              <a:t>Two function pointers:</a:t>
            </a:r>
          </a:p>
          <a:p>
            <a:pPr>
              <a:buNone/>
            </a:pPr>
            <a:r>
              <a:rPr lang="en-US" sz="2400" dirty="0" smtClean="0"/>
              <a:t>                Function pointer to static member functions</a:t>
            </a:r>
          </a:p>
          <a:p>
            <a:pPr>
              <a:buNone/>
            </a:pPr>
            <a:r>
              <a:rPr lang="en-US" sz="2400" dirty="0" smtClean="0"/>
              <a:t>                Function pointer to non static member function</a:t>
            </a:r>
          </a:p>
          <a:p>
            <a:pPr>
              <a:buNone/>
            </a:pPr>
            <a:r>
              <a:rPr lang="en-US" sz="2400" dirty="0" smtClean="0"/>
              <a:t> Function pointer to non static member function requires hidden arguments.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671514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err="1" smtClean="0"/>
              <a:t>typeDeclaration</a:t>
            </a:r>
            <a:r>
              <a:rPr lang="en-US" sz="2000" dirty="0" smtClean="0"/>
              <a:t>:  </a:t>
            </a:r>
          </a:p>
          <a:p>
            <a:pPr>
              <a:buNone/>
            </a:pPr>
            <a:r>
              <a:rPr lang="en-US" sz="2000" dirty="0" smtClean="0"/>
              <a:t>                     </a:t>
            </a:r>
            <a:r>
              <a:rPr lang="en-US" sz="2000" dirty="0" err="1" smtClean="0"/>
              <a:t>data_type</a:t>
            </a:r>
            <a:r>
              <a:rPr lang="en-US" sz="2000" dirty="0" smtClean="0"/>
              <a:t>(*function_name)();</a:t>
            </a:r>
          </a:p>
          <a:p>
            <a:pPr>
              <a:buNone/>
            </a:pPr>
            <a:r>
              <a:rPr lang="en-US" sz="2000" dirty="0" smtClean="0"/>
              <a:t>#include&lt;</a:t>
            </a:r>
            <a:r>
              <a:rPr lang="en-US" sz="2000" dirty="0" err="1" smtClean="0"/>
              <a:t>iostream.h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def void (*</a:t>
            </a:r>
            <a:r>
              <a:rPr lang="en-US" sz="2000" dirty="0" err="1" smtClean="0">
                <a:solidFill>
                  <a:srgbClr val="FF0000"/>
                </a:solidFill>
              </a:rPr>
              <a:t>funptr</a:t>
            </a:r>
            <a:r>
              <a:rPr lang="en-US" sz="2000" dirty="0" smtClean="0">
                <a:solidFill>
                  <a:srgbClr val="FF0000"/>
                </a:solidFill>
              </a:rPr>
              <a:t>)(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sz="2000" dirty="0" smtClean="0"/>
              <a:t>void add(</a:t>
            </a:r>
            <a:r>
              <a:rPr lang="en-US" sz="2000" dirty="0" err="1" smtClean="0"/>
              <a:t>int</a:t>
            </a:r>
            <a:r>
              <a:rPr lang="en-US" sz="2000" dirty="0" smtClean="0"/>
              <a:t> I, </a:t>
            </a:r>
            <a:r>
              <a:rPr lang="en-US" sz="2000" dirty="0" err="1" smtClean="0"/>
              <a:t>int</a:t>
            </a:r>
            <a:r>
              <a:rPr lang="en-US" sz="2000" dirty="0" smtClean="0"/>
              <a:t> j)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      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</a:t>
            </a:r>
            <a:r>
              <a:rPr lang="en-US" sz="2000" dirty="0" err="1" smtClean="0"/>
              <a:t>i</a:t>
            </a:r>
            <a:r>
              <a:rPr lang="en-US" sz="2000" dirty="0" smtClean="0"/>
              <a:t>&lt;&lt;“+”&lt;&lt;j&lt;&lt;“=“&lt;&lt;</a:t>
            </a:r>
            <a:r>
              <a:rPr lang="en-US" sz="2000" dirty="0" err="1" smtClean="0"/>
              <a:t>i+j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Void </a:t>
            </a:r>
            <a:r>
              <a:rPr lang="en-US" sz="2000" dirty="0" err="1" smtClean="0"/>
              <a:t>subtrcat</a:t>
            </a:r>
            <a:r>
              <a:rPr lang="en-US" sz="2000" dirty="0" smtClean="0"/>
              <a:t> (</a:t>
            </a:r>
            <a:r>
              <a:rPr lang="en-US" sz="2000" dirty="0" err="1" smtClean="0"/>
              <a:t>int</a:t>
            </a:r>
            <a:r>
              <a:rPr lang="en-US" sz="2000" dirty="0" smtClean="0"/>
              <a:t> I, </a:t>
            </a:r>
            <a:r>
              <a:rPr lang="en-US" sz="2000" dirty="0" err="1" smtClean="0"/>
              <a:t>int</a:t>
            </a:r>
            <a:r>
              <a:rPr lang="en-US" sz="2000" dirty="0" smtClean="0"/>
              <a:t> j)</a:t>
            </a:r>
          </a:p>
          <a:p>
            <a:pPr>
              <a:buNone/>
            </a:pPr>
            <a:r>
              <a:rPr lang="en-US" sz="2000" dirty="0" smtClean="0"/>
              <a:t>   {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</a:t>
            </a:r>
            <a:r>
              <a:rPr lang="en-US" sz="2000" dirty="0" err="1" smtClean="0"/>
              <a:t>i</a:t>
            </a:r>
            <a:r>
              <a:rPr lang="en-US" sz="2000" dirty="0" smtClean="0"/>
              <a:t>&lt;&lt;“-”&lt;&lt;j&lt;&lt;“=“&lt;&lt;</a:t>
            </a:r>
            <a:r>
              <a:rPr lang="en-US" sz="2000" dirty="0" err="1" smtClean="0"/>
              <a:t>i</a:t>
            </a:r>
            <a:r>
              <a:rPr lang="en-US" sz="2000" dirty="0" smtClean="0"/>
              <a:t>-j; }</a:t>
            </a:r>
          </a:p>
          <a:p>
            <a:pPr>
              <a:buNone/>
            </a:pPr>
            <a:r>
              <a:rPr lang="en-US" sz="2000" dirty="0" smtClean="0"/>
              <a:t>void main()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funptr</a:t>
            </a:r>
            <a:r>
              <a:rPr lang="en-US" sz="2000" dirty="0" smtClean="0"/>
              <a:t> </a:t>
            </a:r>
            <a:r>
              <a:rPr lang="en-US" sz="2000" dirty="0" err="1" smtClean="0"/>
              <a:t>ptr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err="1" smtClean="0"/>
              <a:t>ptr</a:t>
            </a:r>
            <a:r>
              <a:rPr lang="en-US" sz="2000" dirty="0" smtClean="0"/>
              <a:t> = &amp;add;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ptr</a:t>
            </a:r>
            <a:r>
              <a:rPr lang="en-US" sz="2000" dirty="0" smtClean="0"/>
              <a:t>(1,2);</a:t>
            </a:r>
          </a:p>
          <a:p>
            <a:pPr>
              <a:buNone/>
            </a:pPr>
            <a:r>
              <a:rPr lang="en-US" sz="2000" dirty="0" err="1" smtClean="0"/>
              <a:t>ptr</a:t>
            </a:r>
            <a:r>
              <a:rPr lang="en-US" sz="2000" dirty="0" smtClean="0"/>
              <a:t> = subtract;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ptr</a:t>
            </a:r>
            <a:r>
              <a:rPr lang="en-US" sz="2000" dirty="0" smtClean="0"/>
              <a:t> (3,2);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715140" y="1714488"/>
            <a:ext cx="1683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 </a:t>
            </a:r>
          </a:p>
          <a:p>
            <a:r>
              <a:rPr lang="en-US" dirty="0" smtClean="0"/>
              <a:t>   1+2 =3;3-2 =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Pointers to objects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857232"/>
            <a:ext cx="8229600" cy="4983180"/>
          </a:xfrm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</a:rPr>
              <a:t>     item *</a:t>
            </a:r>
            <a:r>
              <a:rPr lang="en-US" sz="2000" dirty="0" err="1" smtClean="0">
                <a:solidFill>
                  <a:srgbClr val="FF0000"/>
                </a:solidFill>
              </a:rPr>
              <a:t>it_ptr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here item is class and </a:t>
            </a:r>
            <a:r>
              <a:rPr lang="en-US" sz="2000" dirty="0" err="1" smtClean="0"/>
              <a:t>it_ptr</a:t>
            </a:r>
            <a:r>
              <a:rPr lang="en-US" sz="2000" dirty="0" smtClean="0"/>
              <a:t> is a pointer object.</a:t>
            </a:r>
          </a:p>
          <a:p>
            <a:r>
              <a:rPr lang="en-US" sz="2000" dirty="0" smtClean="0"/>
              <a:t>Object pointers are useful in creating object at run time.</a:t>
            </a:r>
          </a:p>
          <a:p>
            <a:r>
              <a:rPr lang="en-US" sz="2000" dirty="0" smtClean="0"/>
              <a:t>We can also use an object pointer to access the public members of an object.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9808" y="2071679"/>
            <a:ext cx="5612257" cy="47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4425" y="268288"/>
            <a:ext cx="6915150" cy="632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0"/>
            <a:ext cx="4880121" cy="659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1708150"/>
            <a:ext cx="6480175" cy="344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228600" y="636589"/>
            <a:ext cx="42234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</a:rPr>
              <a:t>What is </a:t>
            </a:r>
            <a:r>
              <a:rPr lang="en-US" sz="3200" b="1" dirty="0" smtClean="0">
                <a:latin typeface="+mj-lt"/>
              </a:rPr>
              <a:t>Polymorphism?</a:t>
            </a:r>
            <a:endParaRPr lang="en-US" sz="3200" b="1" dirty="0">
              <a:latin typeface="+mj-lt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914400" y="1981201"/>
            <a:ext cx="7543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+mj-lt"/>
              </a:rPr>
              <a:t>Polymorphism</a:t>
            </a:r>
            <a:r>
              <a:rPr lang="en-US" sz="2400" dirty="0">
                <a:latin typeface="+mj-lt"/>
              </a:rPr>
              <a:t> is the ability to use an operator or function in different ways. Polymorphism gives different meanings </a:t>
            </a:r>
            <a:r>
              <a:rPr lang="en-US" sz="2400" dirty="0" smtClean="0">
                <a:latin typeface="+mj-lt"/>
              </a:rPr>
              <a:t>to  </a:t>
            </a:r>
            <a:r>
              <a:rPr lang="en-US" sz="2400" dirty="0">
                <a:latin typeface="+mj-lt"/>
              </a:rPr>
              <a:t>functions </a:t>
            </a:r>
            <a:r>
              <a:rPr lang="en-US" sz="2400" dirty="0" smtClean="0">
                <a:latin typeface="+mj-lt"/>
              </a:rPr>
              <a:t>or operators.</a:t>
            </a:r>
          </a:p>
          <a:p>
            <a:endParaRPr lang="en-US" sz="24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A single function usage or an operator functioning in many ways can be called polymorphism. 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Polymorphism refers to codes, operations or objects that behave differently in different contexts.</a:t>
            </a: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  <a:ea typeface="Adobe Fangsong Std R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20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Pointers To Derived Classes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1" y="1357299"/>
            <a:ext cx="7500991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290"/>
            <a:ext cx="5337175" cy="195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228850"/>
            <a:ext cx="5018087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8670"/>
            <a:ext cx="4411663" cy="260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357694"/>
            <a:ext cx="3154363" cy="172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142976" y="400050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23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Virtual Functions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1500174"/>
            <a:ext cx="7786741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24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8992"/>
            <a:ext cx="5429288" cy="6725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25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0"/>
            <a:ext cx="7772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Virtual Functions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571481"/>
            <a:ext cx="4786347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2428868"/>
            <a:ext cx="257176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26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Virtual Functions</a:t>
            </a:r>
            <a:endParaRPr 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1626" y="1527175"/>
            <a:ext cx="850423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virtual function must be members of some class.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They can not be static.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They are accessed by using object pointers.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 virtual function can be a friend of another class.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 virtual function must be defined in a base class.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prototype of virtual function in base class and functions in derived class must be identical.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 cant have the virtual constructors, but may have virtual destructors.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27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283" y="500042"/>
            <a:ext cx="8429684" cy="533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Pure Virtual Functions and Abstract Base Classes</a:t>
            </a:r>
            <a:endParaRPr lang="en-US" sz="32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1626" y="1527175"/>
            <a:ext cx="8504239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 pure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virtual function is a function declared in a base class that has no definition relative to the base class.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600" dirty="0" smtClean="0"/>
              <a:t> Each derived class has to either define that function or </a:t>
            </a:r>
            <a:r>
              <a:rPr lang="en-US" sz="2600" dirty="0" err="1" smtClean="0"/>
              <a:t>redeclare</a:t>
            </a:r>
            <a:r>
              <a:rPr lang="en-US" sz="2600" dirty="0" smtClean="0"/>
              <a:t> it as pure virtual function.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/>
              <a:t>	e.g. virtual void display() = 0;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600" dirty="0" smtClean="0"/>
              <a:t> A class containing pure virtual functions cannot be used to create objects. Such classes are called abstract base classes..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The main objective of abstract base class is to provide some traits to derived class and to create a base pointer required for achieving run time polymorphism.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0"/>
            <a:ext cx="5118965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smtClean="0"/>
              <a:t>class Base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 smtClean="0"/>
              <a:t>	virtual void fun() = 0;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getX</a:t>
            </a:r>
            <a:r>
              <a:rPr lang="en-US" dirty="0" smtClean="0"/>
              <a:t>() { return x; }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// This class </a:t>
            </a:r>
            <a:r>
              <a:rPr lang="en-US" dirty="0" err="1" smtClean="0"/>
              <a:t>ingerits</a:t>
            </a:r>
            <a:r>
              <a:rPr lang="en-US" dirty="0" smtClean="0"/>
              <a:t> from Base and implements fun()</a:t>
            </a:r>
          </a:p>
          <a:p>
            <a:r>
              <a:rPr lang="en-US" dirty="0" smtClean="0"/>
              <a:t>class Derived: public Base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y;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 smtClean="0"/>
              <a:t>	void fun() { </a:t>
            </a:r>
            <a:r>
              <a:rPr lang="en-US" dirty="0" err="1" smtClean="0"/>
              <a:t>cout</a:t>
            </a:r>
            <a:r>
              <a:rPr lang="en-US" dirty="0" smtClean="0"/>
              <a:t> &lt;&lt; "fun() called"; }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main(void)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Derived d;</a:t>
            </a:r>
          </a:p>
          <a:p>
            <a:r>
              <a:rPr lang="en-US" dirty="0" smtClean="0"/>
              <a:t>	d.fun();</a:t>
            </a:r>
          </a:p>
          <a:p>
            <a:r>
              <a:rPr lang="en-US" dirty="0" smtClean="0"/>
              <a:t>	return 0;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16" y="1428736"/>
            <a:ext cx="124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fun() called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571480"/>
            <a:ext cx="353955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Find the error in following program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class A {</a:t>
            </a:r>
          </a:p>
          <a:p>
            <a:r>
              <a:rPr lang="en-US" dirty="0" smtClean="0"/>
              <a:t>     public:</a:t>
            </a:r>
          </a:p>
          <a:p>
            <a:r>
              <a:rPr lang="en-US" dirty="0" smtClean="0"/>
              <a:t>       void print(){</a:t>
            </a:r>
            <a:r>
              <a:rPr lang="en-US" dirty="0" err="1" smtClean="0"/>
              <a:t>cout</a:t>
            </a:r>
            <a:r>
              <a:rPr lang="en-US" dirty="0" smtClean="0"/>
              <a:t>&lt;&lt;"A::print()";}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class B:private A{</a:t>
            </a:r>
          </a:p>
          <a:p>
            <a:r>
              <a:rPr lang="en-US" dirty="0" smtClean="0"/>
              <a:t>    public:</a:t>
            </a:r>
          </a:p>
          <a:p>
            <a:r>
              <a:rPr lang="en-US" dirty="0" smtClean="0"/>
              <a:t>    void print(){</a:t>
            </a:r>
            <a:r>
              <a:rPr lang="en-US" dirty="0" err="1" smtClean="0"/>
              <a:t>cout</a:t>
            </a:r>
            <a:r>
              <a:rPr lang="en-US" dirty="0" smtClean="0"/>
              <a:t>&lt;&lt;"B::print()";}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class C:public B {</a:t>
            </a:r>
          </a:p>
          <a:p>
            <a:r>
              <a:rPr lang="en-US" dirty="0" smtClean="0"/>
              <a:t>     public:</a:t>
            </a:r>
          </a:p>
          <a:p>
            <a:r>
              <a:rPr lang="en-US" dirty="0" smtClean="0"/>
              <a:t>       void print(){A::print();}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 b;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b.print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Polymorphism</a:t>
            </a:r>
            <a:endParaRPr lang="en-US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57299"/>
            <a:ext cx="7772400" cy="4814902"/>
          </a:xfrm>
        </p:spPr>
        <p:txBody>
          <a:bodyPr/>
          <a:lstStyle/>
          <a:p>
            <a:pPr algn="l">
              <a:buFontTx/>
              <a:buBlip>
                <a:blip r:embed="rId2"/>
              </a:buBlip>
            </a:pPr>
            <a:r>
              <a:rPr lang="en-US" sz="2400" dirty="0" smtClean="0">
                <a:solidFill>
                  <a:schemeClr val="tx1"/>
                </a:solidFill>
              </a:rPr>
              <a:t>  Polymorphism means ‘</a:t>
            </a:r>
            <a:r>
              <a:rPr lang="en-US" sz="2400" b="1" dirty="0" smtClean="0">
                <a:solidFill>
                  <a:schemeClr val="tx1"/>
                </a:solidFill>
              </a:rPr>
              <a:t>one name, multiple forms</a:t>
            </a:r>
            <a:r>
              <a:rPr lang="en-US" sz="2400" dirty="0" smtClean="0">
                <a:solidFill>
                  <a:schemeClr val="tx1"/>
                </a:solidFill>
              </a:rPr>
              <a:t>’</a:t>
            </a:r>
          </a:p>
          <a:p>
            <a:pPr algn="l">
              <a:buFontTx/>
              <a:buBlip>
                <a:blip r:embed="rId2"/>
              </a:buBlip>
            </a:pPr>
            <a:endParaRPr lang="en-US" sz="2400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l">
              <a:buFontTx/>
              <a:buBlip>
                <a:blip r:embed="rId2"/>
              </a:buBlip>
            </a:pP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Polymorphism is of two types –</a:t>
            </a:r>
          </a:p>
          <a:p>
            <a:pPr algn="l">
              <a:buFontTx/>
              <a:buBlip>
                <a:blip r:embed="rId2"/>
              </a:buBlip>
            </a:pPr>
            <a:endParaRPr lang="en-US" sz="2400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Compile Time Polymorphism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Function Overloading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Operator Overloading</a:t>
            </a:r>
          </a:p>
          <a:p>
            <a:pPr marL="1371600" lvl="2" indent="-457200" algn="l"/>
            <a:endParaRPr lang="en-US" sz="2000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Run Time Polymorphism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Virtual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571480"/>
            <a:ext cx="353955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Find the error in following program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class A {</a:t>
            </a:r>
          </a:p>
          <a:p>
            <a:r>
              <a:rPr lang="en-US" dirty="0" smtClean="0"/>
              <a:t>     public:</a:t>
            </a:r>
          </a:p>
          <a:p>
            <a:r>
              <a:rPr lang="en-US" dirty="0" smtClean="0"/>
              <a:t>       void print(){</a:t>
            </a:r>
            <a:r>
              <a:rPr lang="en-US" dirty="0" err="1" smtClean="0"/>
              <a:t>cout</a:t>
            </a:r>
            <a:r>
              <a:rPr lang="en-US" dirty="0" smtClean="0"/>
              <a:t>&lt;&lt;"A::print()";}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class B:private A{</a:t>
            </a:r>
          </a:p>
          <a:p>
            <a:r>
              <a:rPr lang="en-US" dirty="0" smtClean="0"/>
              <a:t>    public:</a:t>
            </a:r>
          </a:p>
          <a:p>
            <a:r>
              <a:rPr lang="en-US" dirty="0" smtClean="0"/>
              <a:t>    void print(){</a:t>
            </a:r>
            <a:r>
              <a:rPr lang="en-US" dirty="0" err="1" smtClean="0"/>
              <a:t>cout</a:t>
            </a:r>
            <a:r>
              <a:rPr lang="en-US" dirty="0" smtClean="0"/>
              <a:t>&lt;&lt;"B::print()";}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class C:public B {</a:t>
            </a:r>
          </a:p>
          <a:p>
            <a:r>
              <a:rPr lang="en-US" dirty="0" smtClean="0"/>
              <a:t>     public:</a:t>
            </a:r>
          </a:p>
          <a:p>
            <a:r>
              <a:rPr lang="en-US" dirty="0" smtClean="0"/>
              <a:t>       void print(){A::print();}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 b;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b.print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71337" y="2500306"/>
            <a:ext cx="38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Error: 'A' is not an accessible base of 'C'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670" y="142852"/>
            <a:ext cx="400770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class base {</a:t>
            </a:r>
          </a:p>
          <a:p>
            <a:r>
              <a:rPr lang="en-US" dirty="0" smtClean="0"/>
              <a:t>     public:</a:t>
            </a:r>
          </a:p>
          <a:p>
            <a:r>
              <a:rPr lang="en-US" dirty="0" smtClean="0"/>
              <a:t>       virtual void show(){</a:t>
            </a:r>
            <a:r>
              <a:rPr lang="en-US" dirty="0" err="1" smtClean="0"/>
              <a:t>cout</a:t>
            </a:r>
            <a:r>
              <a:rPr lang="en-US" dirty="0" smtClean="0"/>
              <a:t>&lt;&lt;"In base";}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derived:public</a:t>
            </a:r>
            <a:r>
              <a:rPr lang="en-US" dirty="0" smtClean="0"/>
              <a:t> base{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    public:</a:t>
            </a:r>
          </a:p>
          <a:p>
            <a:r>
              <a:rPr lang="en-US" dirty="0" smtClean="0"/>
              <a:t>    void show(){</a:t>
            </a:r>
            <a:r>
              <a:rPr lang="en-US" dirty="0" err="1" smtClean="0"/>
              <a:t>cout</a:t>
            </a:r>
            <a:r>
              <a:rPr lang="en-US" dirty="0" smtClean="0"/>
              <a:t>&lt;&lt;"In derived";}</a:t>
            </a:r>
          </a:p>
          <a:p>
            <a:r>
              <a:rPr lang="en-US" dirty="0" smtClean="0"/>
              <a:t>    derived() { x=10;}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getX</a:t>
            </a:r>
            <a:r>
              <a:rPr lang="en-US" dirty="0" smtClean="0"/>
              <a:t>() const { return x;}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derived d;</a:t>
            </a:r>
          </a:p>
          <a:p>
            <a:r>
              <a:rPr lang="en-US" dirty="0" smtClean="0"/>
              <a:t>   base *</a:t>
            </a:r>
            <a:r>
              <a:rPr lang="en-US" dirty="0" err="1" smtClean="0"/>
              <a:t>bp</a:t>
            </a:r>
            <a:r>
              <a:rPr lang="en-US" dirty="0" smtClean="0"/>
              <a:t>=&amp;d;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bp</a:t>
            </a:r>
            <a:r>
              <a:rPr lang="en-US" dirty="0" smtClean="0"/>
              <a:t>-&gt;show();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bp</a:t>
            </a:r>
            <a:r>
              <a:rPr lang="en-US" dirty="0" smtClean="0"/>
              <a:t>-&gt;</a:t>
            </a:r>
            <a:r>
              <a:rPr lang="en-US" dirty="0" err="1" smtClean="0"/>
              <a:t>getX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42852"/>
            <a:ext cx="400770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class base {</a:t>
            </a:r>
          </a:p>
          <a:p>
            <a:r>
              <a:rPr lang="en-US" dirty="0" smtClean="0"/>
              <a:t>     public:</a:t>
            </a:r>
          </a:p>
          <a:p>
            <a:r>
              <a:rPr lang="en-US" dirty="0" smtClean="0"/>
              <a:t>       virtual void show(){</a:t>
            </a:r>
            <a:r>
              <a:rPr lang="en-US" dirty="0" err="1" smtClean="0"/>
              <a:t>cout</a:t>
            </a:r>
            <a:r>
              <a:rPr lang="en-US" dirty="0" smtClean="0"/>
              <a:t>&lt;&lt;"In base";}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derived:public</a:t>
            </a:r>
            <a:r>
              <a:rPr lang="en-US" dirty="0" smtClean="0"/>
              <a:t> base{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    public:</a:t>
            </a:r>
          </a:p>
          <a:p>
            <a:r>
              <a:rPr lang="en-US" dirty="0" smtClean="0"/>
              <a:t>    void show(){</a:t>
            </a:r>
            <a:r>
              <a:rPr lang="en-US" dirty="0" err="1" smtClean="0"/>
              <a:t>cout</a:t>
            </a:r>
            <a:r>
              <a:rPr lang="en-US" dirty="0" smtClean="0"/>
              <a:t>&lt;&lt;"In derived";}</a:t>
            </a:r>
          </a:p>
          <a:p>
            <a:r>
              <a:rPr lang="en-US" dirty="0" smtClean="0"/>
              <a:t>    derived() { x=10;}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getX</a:t>
            </a:r>
            <a:r>
              <a:rPr lang="en-US" dirty="0" smtClean="0"/>
              <a:t>() const { return x;}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derived d;</a:t>
            </a:r>
          </a:p>
          <a:p>
            <a:r>
              <a:rPr lang="en-US" dirty="0" smtClean="0"/>
              <a:t>   base *</a:t>
            </a:r>
            <a:r>
              <a:rPr lang="en-US" dirty="0" err="1" smtClean="0"/>
              <a:t>bp</a:t>
            </a:r>
            <a:r>
              <a:rPr lang="en-US" dirty="0" smtClean="0"/>
              <a:t>=&amp;d;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bp</a:t>
            </a:r>
            <a:r>
              <a:rPr lang="en-US" dirty="0" smtClean="0"/>
              <a:t>-&gt;show();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bp</a:t>
            </a:r>
            <a:r>
              <a:rPr lang="en-US" dirty="0" smtClean="0"/>
              <a:t>-&gt;</a:t>
            </a:r>
            <a:r>
              <a:rPr lang="en-US" dirty="0" err="1" smtClean="0"/>
              <a:t>getX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29082" y="1857364"/>
            <a:ext cx="461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error: 'class base' has no member named '</a:t>
            </a:r>
            <a:r>
              <a:rPr lang="en-US" dirty="0" err="1" smtClean="0">
                <a:solidFill>
                  <a:srgbClr val="FF0000"/>
                </a:solidFill>
              </a:rPr>
              <a:t>getX</a:t>
            </a:r>
            <a:r>
              <a:rPr lang="en-US" dirty="0" smtClean="0"/>
              <a:t>'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0"/>
            <a:ext cx="3703130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class A {</a:t>
            </a:r>
          </a:p>
          <a:p>
            <a:r>
              <a:rPr lang="en-US" dirty="0" smtClean="0"/>
              <a:t>     public:</a:t>
            </a:r>
          </a:p>
          <a:p>
            <a:r>
              <a:rPr lang="en-US" dirty="0" smtClean="0"/>
              <a:t>       virtual void show(){</a:t>
            </a:r>
            <a:r>
              <a:rPr lang="en-US" dirty="0" err="1" smtClean="0"/>
              <a:t>cout</a:t>
            </a:r>
            <a:r>
              <a:rPr lang="en-US" dirty="0" smtClean="0"/>
              <a:t>&lt;&lt;"In A";}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class B:public A{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    public:</a:t>
            </a:r>
          </a:p>
          <a:p>
            <a:r>
              <a:rPr lang="en-US" dirty="0" smtClean="0"/>
              <a:t>    virtual void show(){</a:t>
            </a:r>
            <a:r>
              <a:rPr lang="en-US" dirty="0" err="1" smtClean="0"/>
              <a:t>cout</a:t>
            </a:r>
            <a:r>
              <a:rPr lang="en-US" dirty="0" smtClean="0"/>
              <a:t>&lt;&lt;"In B";}</a:t>
            </a:r>
          </a:p>
          <a:p>
            <a:r>
              <a:rPr lang="en-US" dirty="0" smtClean="0"/>
              <a:t> };</a:t>
            </a:r>
          </a:p>
          <a:p>
            <a:r>
              <a:rPr lang="en-US" dirty="0" smtClean="0"/>
              <a:t>class C:public B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public:</a:t>
            </a:r>
          </a:p>
          <a:p>
            <a:r>
              <a:rPr lang="en-US" dirty="0" smtClean="0"/>
              <a:t>    virtual void show(){</a:t>
            </a:r>
            <a:r>
              <a:rPr lang="en-US" dirty="0" err="1" smtClean="0"/>
              <a:t>cout</a:t>
            </a:r>
            <a:r>
              <a:rPr lang="en-US" dirty="0" smtClean="0"/>
              <a:t>&lt;&lt;"In C";}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A *a = new C;</a:t>
            </a:r>
          </a:p>
          <a:p>
            <a:r>
              <a:rPr lang="en-US" dirty="0" smtClean="0"/>
              <a:t>     A *b = new B;</a:t>
            </a:r>
          </a:p>
          <a:p>
            <a:r>
              <a:rPr lang="en-US" dirty="0" smtClean="0"/>
              <a:t>     a-&gt;show();</a:t>
            </a:r>
          </a:p>
          <a:p>
            <a:r>
              <a:rPr lang="en-US" dirty="0" smtClean="0"/>
              <a:t>     b-&gt;show();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0"/>
            <a:ext cx="3703130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class A {</a:t>
            </a:r>
          </a:p>
          <a:p>
            <a:r>
              <a:rPr lang="en-US" dirty="0" smtClean="0"/>
              <a:t>     public:</a:t>
            </a:r>
          </a:p>
          <a:p>
            <a:r>
              <a:rPr lang="en-US" dirty="0" smtClean="0"/>
              <a:t>       virtual void show(){</a:t>
            </a:r>
            <a:r>
              <a:rPr lang="en-US" dirty="0" err="1" smtClean="0"/>
              <a:t>cout</a:t>
            </a:r>
            <a:r>
              <a:rPr lang="en-US" dirty="0" smtClean="0"/>
              <a:t>&lt;&lt;"In A";}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class B:public A{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    public:</a:t>
            </a:r>
          </a:p>
          <a:p>
            <a:r>
              <a:rPr lang="en-US" dirty="0" smtClean="0"/>
              <a:t>    virtual void show(){</a:t>
            </a:r>
            <a:r>
              <a:rPr lang="en-US" dirty="0" err="1" smtClean="0"/>
              <a:t>cout</a:t>
            </a:r>
            <a:r>
              <a:rPr lang="en-US" dirty="0" smtClean="0"/>
              <a:t>&lt;&lt;"In B";}</a:t>
            </a:r>
          </a:p>
          <a:p>
            <a:r>
              <a:rPr lang="en-US" dirty="0" smtClean="0"/>
              <a:t> };</a:t>
            </a:r>
          </a:p>
          <a:p>
            <a:r>
              <a:rPr lang="en-US" dirty="0" smtClean="0"/>
              <a:t>class C:public B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public:</a:t>
            </a:r>
          </a:p>
          <a:p>
            <a:r>
              <a:rPr lang="en-US" dirty="0" smtClean="0"/>
              <a:t>    virtual void show(){</a:t>
            </a:r>
            <a:r>
              <a:rPr lang="en-US" dirty="0" err="1" smtClean="0"/>
              <a:t>cout</a:t>
            </a:r>
            <a:r>
              <a:rPr lang="en-US" dirty="0" smtClean="0"/>
              <a:t>&lt;&lt;"In C";}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A *a = new C;</a:t>
            </a:r>
          </a:p>
          <a:p>
            <a:r>
              <a:rPr lang="en-US" dirty="0" smtClean="0"/>
              <a:t>     A *b = new B;</a:t>
            </a:r>
          </a:p>
          <a:p>
            <a:r>
              <a:rPr lang="en-US" dirty="0" smtClean="0"/>
              <a:t>     a-&gt;show();</a:t>
            </a:r>
          </a:p>
          <a:p>
            <a:r>
              <a:rPr lang="en-US" dirty="0" smtClean="0"/>
              <a:t>     b-&gt;show();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29454" y="3571876"/>
            <a:ext cx="95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C In B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431" y="428604"/>
            <a:ext cx="88235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Q1. Define a class name </a:t>
            </a:r>
            <a:r>
              <a:rPr lang="en-US" dirty="0" err="1" smtClean="0"/>
              <a:t>PrimeN</a:t>
            </a:r>
            <a:r>
              <a:rPr lang="en-US" dirty="0" smtClean="0"/>
              <a:t> that stores a prime number. The default constructor should </a:t>
            </a:r>
          </a:p>
          <a:p>
            <a:r>
              <a:rPr lang="en-US" dirty="0" smtClean="0"/>
              <a:t>set the prime number to 2. Add another constructor that allows the caller to set the </a:t>
            </a:r>
          </a:p>
          <a:p>
            <a:r>
              <a:rPr lang="en-US" dirty="0" smtClean="0"/>
              <a:t>prime number. Also add a function to get the prime number.</a:t>
            </a:r>
          </a:p>
          <a:p>
            <a:r>
              <a:rPr lang="en-US" dirty="0" smtClean="0"/>
              <a:t>Overload the prefix and postfix ++ and –- operator so that it returns a </a:t>
            </a:r>
            <a:r>
              <a:rPr lang="en-US" dirty="0" err="1" smtClean="0"/>
              <a:t>PrimeN</a:t>
            </a:r>
            <a:r>
              <a:rPr lang="en-US" dirty="0" smtClean="0"/>
              <a:t> object </a:t>
            </a:r>
          </a:p>
          <a:p>
            <a:r>
              <a:rPr lang="en-US" dirty="0" smtClean="0"/>
              <a:t>that is the next largest prime number for ++ and the next smallest prime number for --.</a:t>
            </a:r>
          </a:p>
          <a:p>
            <a:r>
              <a:rPr lang="en-US" dirty="0" smtClean="0"/>
              <a:t>For example if the object’s prime number is set to 13, then invoking ++ should return </a:t>
            </a:r>
          </a:p>
          <a:p>
            <a:r>
              <a:rPr lang="en-US" dirty="0" err="1" smtClean="0"/>
              <a:t>PrimeN</a:t>
            </a:r>
            <a:r>
              <a:rPr lang="en-US" dirty="0" smtClean="0"/>
              <a:t> object whose prime number is set to 17. Create an appropriate main function to </a:t>
            </a:r>
          </a:p>
          <a:p>
            <a:r>
              <a:rPr lang="en-US" dirty="0" smtClean="0"/>
              <a:t>Test the program.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323928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PrimeNumber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num;</a:t>
            </a:r>
          </a:p>
          <a:p>
            <a:r>
              <a:rPr lang="en-US" b="1" dirty="0" err="1" smtClean="0"/>
              <a:t>bool</a:t>
            </a:r>
            <a:r>
              <a:rPr lang="en-US" b="1" dirty="0" smtClean="0"/>
              <a:t> </a:t>
            </a:r>
            <a:r>
              <a:rPr lang="en-US" b="1" dirty="0" err="1" smtClean="0"/>
              <a:t>isPrime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num)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=num-1;i&gt;1;i--)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if(</a:t>
            </a:r>
            <a:r>
              <a:rPr lang="en-US" dirty="0" err="1" smtClean="0"/>
              <a:t>num%i</a:t>
            </a:r>
            <a:r>
              <a:rPr lang="en-US" dirty="0" smtClean="0"/>
              <a:t>==0)</a:t>
            </a:r>
          </a:p>
          <a:p>
            <a:r>
              <a:rPr lang="en-US" dirty="0" smtClean="0"/>
              <a:t>        return false;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true;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 smtClean="0"/>
              <a:t>	</a:t>
            </a:r>
            <a:r>
              <a:rPr lang="en-US" b="1" dirty="0" err="1" smtClean="0"/>
              <a:t>PrimeNumber</a:t>
            </a:r>
            <a:r>
              <a:rPr lang="en-US" b="1" dirty="0" smtClean="0"/>
              <a:t> (</a:t>
            </a:r>
            <a:r>
              <a:rPr lang="en-US" dirty="0" smtClean="0"/>
              <a:t>){</a:t>
            </a:r>
          </a:p>
          <a:p>
            <a:r>
              <a:rPr lang="en-US" dirty="0" smtClean="0"/>
              <a:t>	      num=2;</a:t>
            </a:r>
          </a:p>
          <a:p>
            <a:r>
              <a:rPr lang="en-US" dirty="0" smtClean="0"/>
              <a:t>	};</a:t>
            </a:r>
          </a:p>
          <a:p>
            <a:r>
              <a:rPr lang="en-US" dirty="0" smtClean="0"/>
              <a:t>	</a:t>
            </a:r>
            <a:r>
              <a:rPr lang="en-US" b="1" dirty="0" err="1" smtClean="0"/>
              <a:t>PrimeNumber</a:t>
            </a:r>
            <a:r>
              <a:rPr lang="en-US" b="1" dirty="0" smtClean="0"/>
              <a:t> 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val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	   {</a:t>
            </a:r>
          </a:p>
          <a:p>
            <a:r>
              <a:rPr lang="en-US" dirty="0" smtClean="0"/>
              <a:t>	       num =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	   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29058" y="0"/>
            <a:ext cx="4464299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get()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    return num;</a:t>
            </a:r>
          </a:p>
          <a:p>
            <a:r>
              <a:rPr lang="en-US" dirty="0" smtClean="0"/>
              <a:t>	}</a:t>
            </a:r>
          </a:p>
          <a:p>
            <a:r>
              <a:rPr lang="en-US" b="1" dirty="0" err="1" smtClean="0"/>
              <a:t>PrimeNumber</a:t>
            </a:r>
            <a:r>
              <a:rPr lang="en-US" b="1" dirty="0" smtClean="0"/>
              <a:t> operator++(</a:t>
            </a:r>
            <a:r>
              <a:rPr lang="en-US" b="1" dirty="0" err="1" smtClean="0"/>
              <a:t>int</a:t>
            </a:r>
            <a:r>
              <a:rPr lang="en-US" b="1" dirty="0" smtClean="0"/>
              <a:t> 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nextprime</a:t>
            </a:r>
            <a:r>
              <a:rPr lang="en-US" dirty="0" smtClean="0"/>
              <a:t> = num;</a:t>
            </a:r>
          </a:p>
          <a:p>
            <a:r>
              <a:rPr lang="en-US" dirty="0" smtClean="0"/>
              <a:t>	    do </a:t>
            </a:r>
          </a:p>
          <a:p>
            <a:r>
              <a:rPr lang="en-US" dirty="0" smtClean="0"/>
              <a:t>	    {</a:t>
            </a:r>
          </a:p>
          <a:p>
            <a:r>
              <a:rPr lang="en-US" dirty="0" smtClean="0"/>
              <a:t>	        </a:t>
            </a:r>
            <a:r>
              <a:rPr lang="en-US" dirty="0" err="1" smtClean="0"/>
              <a:t>nextprime</a:t>
            </a:r>
            <a:r>
              <a:rPr lang="en-US" dirty="0" smtClean="0"/>
              <a:t>++;</a:t>
            </a:r>
          </a:p>
          <a:p>
            <a:r>
              <a:rPr lang="en-US" dirty="0" smtClean="0"/>
              <a:t>	    }while(!</a:t>
            </a:r>
            <a:r>
              <a:rPr lang="en-US" dirty="0" err="1" smtClean="0"/>
              <a:t>isPrime</a:t>
            </a:r>
            <a:r>
              <a:rPr lang="en-US" dirty="0" smtClean="0"/>
              <a:t>(</a:t>
            </a:r>
            <a:r>
              <a:rPr lang="en-US" dirty="0" err="1" smtClean="0"/>
              <a:t>nextprime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	    return </a:t>
            </a:r>
            <a:r>
              <a:rPr lang="en-US" dirty="0" err="1" smtClean="0"/>
              <a:t>PrimeNumber</a:t>
            </a:r>
            <a:r>
              <a:rPr lang="en-US" dirty="0" smtClean="0"/>
              <a:t>(</a:t>
            </a:r>
            <a:r>
              <a:rPr lang="en-US" dirty="0" err="1" smtClean="0"/>
              <a:t>nextprime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 }</a:t>
            </a:r>
          </a:p>
          <a:p>
            <a:r>
              <a:rPr lang="en-US" b="1" dirty="0" err="1" smtClean="0"/>
              <a:t>PrimeNumber</a:t>
            </a:r>
            <a:r>
              <a:rPr lang="en-US" b="1" dirty="0" smtClean="0"/>
              <a:t> operator--(</a:t>
            </a:r>
            <a:r>
              <a:rPr lang="en-US" b="1" dirty="0" err="1" smtClean="0"/>
              <a:t>int</a:t>
            </a:r>
            <a:r>
              <a:rPr lang="en-US" b="1" dirty="0" smtClean="0"/>
              <a:t>){</a:t>
            </a:r>
          </a:p>
          <a:p>
            <a:r>
              <a:rPr lang="en-US" dirty="0" smtClean="0"/>
              <a:t>	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prevprime</a:t>
            </a:r>
            <a:r>
              <a:rPr lang="en-US" dirty="0" smtClean="0"/>
              <a:t> = num;</a:t>
            </a:r>
          </a:p>
          <a:p>
            <a:r>
              <a:rPr lang="en-US" dirty="0" smtClean="0"/>
              <a:t>	    do </a:t>
            </a:r>
          </a:p>
          <a:p>
            <a:r>
              <a:rPr lang="en-US" dirty="0" smtClean="0"/>
              <a:t>	    {</a:t>
            </a:r>
          </a:p>
          <a:p>
            <a:r>
              <a:rPr lang="en-US" dirty="0" smtClean="0"/>
              <a:t>	        </a:t>
            </a:r>
            <a:r>
              <a:rPr lang="en-US" dirty="0" err="1" smtClean="0"/>
              <a:t>prevprime</a:t>
            </a:r>
            <a:r>
              <a:rPr lang="en-US" dirty="0" smtClean="0"/>
              <a:t>--;</a:t>
            </a:r>
          </a:p>
          <a:p>
            <a:r>
              <a:rPr lang="en-US" dirty="0" smtClean="0"/>
              <a:t>	        if(</a:t>
            </a:r>
            <a:r>
              <a:rPr lang="en-US" dirty="0" err="1" smtClean="0"/>
              <a:t>prevprime</a:t>
            </a:r>
            <a:r>
              <a:rPr lang="en-US" dirty="0" smtClean="0"/>
              <a:t>&lt;1)</a:t>
            </a:r>
          </a:p>
          <a:p>
            <a:r>
              <a:rPr lang="en-US" dirty="0" smtClean="0"/>
              <a:t>	        {</a:t>
            </a:r>
          </a:p>
          <a:p>
            <a:r>
              <a:rPr lang="en-US" dirty="0" smtClean="0"/>
              <a:t>	            return </a:t>
            </a:r>
            <a:r>
              <a:rPr lang="en-US" dirty="0" err="1" smtClean="0"/>
              <a:t>PrimeNumber</a:t>
            </a:r>
            <a:r>
              <a:rPr lang="en-US" dirty="0" smtClean="0"/>
              <a:t>(1);</a:t>
            </a:r>
          </a:p>
          <a:p>
            <a:r>
              <a:rPr lang="en-US" dirty="0" smtClean="0"/>
              <a:t>	        }</a:t>
            </a:r>
          </a:p>
          <a:p>
            <a:r>
              <a:rPr lang="en-US" dirty="0" smtClean="0"/>
              <a:t>	    }while(!</a:t>
            </a:r>
            <a:r>
              <a:rPr lang="en-US" dirty="0" err="1" smtClean="0"/>
              <a:t>isPrime</a:t>
            </a:r>
            <a:r>
              <a:rPr lang="en-US" dirty="0" smtClean="0"/>
              <a:t>(</a:t>
            </a:r>
            <a:r>
              <a:rPr lang="en-US" dirty="0" err="1" smtClean="0"/>
              <a:t>prevprime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	    return </a:t>
            </a:r>
            <a:r>
              <a:rPr lang="en-US" dirty="0" err="1" smtClean="0"/>
              <a:t>PrimeNumber</a:t>
            </a:r>
            <a:r>
              <a:rPr lang="en-US" dirty="0" smtClean="0"/>
              <a:t>(</a:t>
            </a:r>
            <a:r>
              <a:rPr lang="en-US" dirty="0" err="1" smtClean="0"/>
              <a:t>prevprime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 }};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5918" y="1285860"/>
            <a:ext cx="279916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PrimeNumber</a:t>
            </a:r>
            <a:r>
              <a:rPr lang="en-US" dirty="0" smtClean="0"/>
              <a:t> p1, p2(13);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&lt;&lt;p1.get()&lt;&lt;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&lt;&lt;p2.get()&lt;&lt;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PrimeNumber</a:t>
            </a:r>
            <a:r>
              <a:rPr lang="en-US" dirty="0" smtClean="0"/>
              <a:t> p3 = p1++;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&lt;&lt;p3.get()&lt;&lt;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PrimeNumber</a:t>
            </a:r>
            <a:r>
              <a:rPr lang="en-US" dirty="0" smtClean="0"/>
              <a:t> p4 = p2++;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&lt;&lt;p4.get()&lt;&lt;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PrimeNumber</a:t>
            </a:r>
            <a:r>
              <a:rPr lang="en-US" dirty="0" smtClean="0"/>
              <a:t> p5 = p2--;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&lt;&lt;p5.get()&lt;&lt;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5918" y="1285860"/>
            <a:ext cx="237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1000100" y="428604"/>
            <a:ext cx="5000660" cy="621510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using namespace std;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class Base1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 public: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     ~Base1()  {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 &lt;&lt; " Base1's destructor" &lt;&lt;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endl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;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class Base2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 public: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     ~Base2()  {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 &lt;&lt; " Base2's destructor" &lt;&lt;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endl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;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class Derived: public Base1, public Base2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   public: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     ~Derived()  {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 &lt;&lt; "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Derived's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 destructor" &lt;&lt;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endl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;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   Derived d;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   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Output: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Arial" pitchFamily="34" charset="0"/>
              </a:rPr>
              <a:t>Derived’s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Arial" pitchFamily="34" charset="0"/>
              </a:rPr>
              <a:t> destructor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Base2’s destructor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Arial" pitchFamily="34" charset="0"/>
              </a:rPr>
              <a:t>Base1’s destructor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Important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Arial" pitchFamily="34" charset="0"/>
              </a:rPr>
              <a:t>: Destructor called in reverse order of constructor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357166"/>
            <a:ext cx="253967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smtClean="0"/>
              <a:t>Find error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fontAlgn="base"/>
            <a:r>
              <a:rPr lang="en-US" dirty="0" smtClean="0"/>
              <a:t>using namespace std;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class Base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public:</a:t>
            </a:r>
          </a:p>
          <a:p>
            <a:pPr fontAlgn="base"/>
            <a:r>
              <a:rPr lang="en-US" dirty="0" smtClean="0"/>
              <a:t>    virtual void show() = 0;</a:t>
            </a:r>
          </a:p>
          <a:p>
            <a:pPr fontAlgn="base"/>
            <a:r>
              <a:rPr lang="en-US" dirty="0" smtClean="0"/>
              <a:t>};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err="1" smtClean="0"/>
              <a:t>int</a:t>
            </a:r>
            <a:r>
              <a:rPr lang="en-US" dirty="0" smtClean="0"/>
              <a:t> main(void)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Base b;</a:t>
            </a:r>
          </a:p>
          <a:p>
            <a:pPr fontAlgn="base"/>
            <a:r>
              <a:rPr lang="en-US" dirty="0" smtClean="0"/>
              <a:t>    Base *</a:t>
            </a:r>
            <a:r>
              <a:rPr lang="en-US" dirty="0" err="1" smtClean="0"/>
              <a:t>bp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0000"/>
                </a:solidFill>
              </a:rPr>
              <a:t>//Base &amp;</a:t>
            </a:r>
            <a:r>
              <a:rPr lang="en-US" dirty="0" err="1" smtClean="0">
                <a:solidFill>
                  <a:srgbClr val="FF0000"/>
                </a:solidFill>
              </a:rPr>
              <a:t>bp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 smtClean="0">
              <a:solidFill>
                <a:srgbClr val="FF0000"/>
              </a:solidFill>
            </a:endParaRPr>
          </a:p>
          <a:p>
            <a:pPr fontAlgn="base"/>
            <a:r>
              <a:rPr lang="en-US" dirty="0" smtClean="0"/>
              <a:t>    return 0;</a:t>
            </a:r>
          </a:p>
          <a:p>
            <a:pPr fontAlgn="base"/>
            <a:r>
              <a:rPr lang="en-US" dirty="0" smtClean="0"/>
              <a:t>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35431" y="500042"/>
            <a:ext cx="59285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smtClean="0">
                <a:solidFill>
                  <a:srgbClr val="FF0000"/>
                </a:solidFill>
              </a:rPr>
              <a:t>Since Base has a pure virtual function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it becomes an abstract class and an instance of </a:t>
            </a:r>
            <a:r>
              <a:rPr lang="en-US" dirty="0" smtClean="0">
                <a:solidFill>
                  <a:srgbClr val="FF0000"/>
                </a:solidFill>
              </a:rPr>
              <a:t>it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cannot be created.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So there is an error in line “Base b”.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Note that there is no error in line “Base *</a:t>
            </a:r>
            <a:r>
              <a:rPr lang="en-US" dirty="0" err="1" smtClean="0">
                <a:solidFill>
                  <a:srgbClr val="FF0000"/>
                </a:solidFill>
              </a:rPr>
              <a:t>bp</a:t>
            </a:r>
            <a:r>
              <a:rPr lang="en-US" dirty="0" smtClean="0">
                <a:solidFill>
                  <a:srgbClr val="FF0000"/>
                </a:solidFill>
              </a:rPr>
              <a:t>;” or “</a:t>
            </a:r>
            <a:r>
              <a:rPr lang="en-US" dirty="0" smtClean="0">
                <a:solidFill>
                  <a:srgbClr val="FF0000"/>
                </a:solidFill>
              </a:rPr>
              <a:t>Base &amp;</a:t>
            </a:r>
            <a:r>
              <a:rPr lang="en-US" dirty="0" err="1" smtClean="0">
                <a:solidFill>
                  <a:srgbClr val="FF0000"/>
                </a:solidFill>
              </a:rPr>
              <a:t>bp</a:t>
            </a:r>
            <a:r>
              <a:rPr lang="en-US" dirty="0" smtClean="0">
                <a:solidFill>
                  <a:srgbClr val="FF0000"/>
                </a:solidFill>
              </a:rPr>
              <a:t>”. 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We </a:t>
            </a:r>
            <a:r>
              <a:rPr lang="en-US" dirty="0" smtClean="0">
                <a:solidFill>
                  <a:srgbClr val="FF0000"/>
                </a:solidFill>
              </a:rPr>
              <a:t>can have pointers or references of abstract classes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Compile Time Polymorphism</a:t>
            </a:r>
            <a:endParaRPr lang="en-US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57299"/>
            <a:ext cx="7772400" cy="4814902"/>
          </a:xfrm>
        </p:spPr>
        <p:txBody>
          <a:bodyPr/>
          <a:lstStyle/>
          <a:p>
            <a:pPr algn="l">
              <a:buFontTx/>
              <a:buBlip>
                <a:blip r:embed="rId2"/>
              </a:buBlip>
            </a:pP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 Operator overloading (we have studied earlier)</a:t>
            </a:r>
          </a:p>
          <a:p>
            <a:pPr algn="l">
              <a:buFontTx/>
              <a:buBlip>
                <a:blip r:embed="rId2"/>
              </a:buBlip>
            </a:pP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 </a:t>
            </a:r>
            <a:r>
              <a:rPr lang="en-US" sz="2000" b="1" dirty="0" smtClean="0">
                <a:solidFill>
                  <a:schemeClr val="tx1"/>
                </a:solidFill>
                <a:sym typeface="Wingdings" pitchFamily="2" charset="2"/>
              </a:rPr>
              <a:t>Function Overloading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8596" y="2285992"/>
            <a:ext cx="822960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</a:rPr>
              <a:t>Function overloading- </a:t>
            </a:r>
            <a:r>
              <a:rPr lang="en-US" sz="2000" dirty="0">
                <a:latin typeface="Times New Roman" pitchFamily="18" charset="0"/>
              </a:rPr>
              <a:t>The process of two or more functions having same name and different in their signature( no. of arguments, type of arguments</a:t>
            </a:r>
            <a:r>
              <a:rPr lang="en-US" sz="2000" dirty="0" smtClean="0">
                <a:latin typeface="Times New Roman" pitchFamily="18" charset="0"/>
              </a:rPr>
              <a:t>).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>
              <a:latin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</a:rPr>
              <a:t>However, the overloading function differ only in their return type is not allowed.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428604"/>
            <a:ext cx="4698386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1"/>
            <a:ext cx="8229600" cy="5516563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Swapping of two numbers</a:t>
            </a:r>
          </a:p>
          <a:p>
            <a:pPr>
              <a:buFontTx/>
              <a:buNone/>
            </a:pPr>
            <a:r>
              <a:rPr lang="en-US" dirty="0" smtClean="0"/>
              <a:t>  </a:t>
            </a:r>
          </a:p>
        </p:txBody>
      </p:sp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4114800" y="990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4495800" y="1066801"/>
            <a:ext cx="262398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 void </a:t>
            </a:r>
            <a:r>
              <a:rPr lang="en-US" dirty="0" smtClean="0"/>
              <a:t>swap(float </a:t>
            </a:r>
            <a:r>
              <a:rPr lang="en-US" dirty="0"/>
              <a:t>a, float b)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float temp;</a:t>
            </a:r>
          </a:p>
          <a:p>
            <a:r>
              <a:rPr lang="en-US" dirty="0"/>
              <a:t>  temp=a;</a:t>
            </a:r>
          </a:p>
          <a:p>
            <a:r>
              <a:rPr lang="en-US" dirty="0"/>
              <a:t>  a=b;</a:t>
            </a:r>
          </a:p>
          <a:p>
            <a:r>
              <a:rPr lang="en-US" dirty="0"/>
              <a:t>   b=temp;</a:t>
            </a:r>
          </a:p>
          <a:p>
            <a:r>
              <a:rPr lang="en-US" dirty="0"/>
              <a:t> }</a:t>
            </a:r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762001" y="1143001"/>
            <a:ext cx="264795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void </a:t>
            </a:r>
            <a:r>
              <a:rPr lang="en-US" dirty="0" smtClean="0"/>
              <a:t>swap(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a,int</a:t>
            </a:r>
            <a:r>
              <a:rPr lang="en-US" dirty="0"/>
              <a:t> b)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temp;</a:t>
            </a:r>
          </a:p>
          <a:p>
            <a:r>
              <a:rPr lang="en-US" dirty="0"/>
              <a:t>   temp=a;</a:t>
            </a:r>
          </a:p>
          <a:p>
            <a:r>
              <a:rPr lang="en-US" dirty="0"/>
              <a:t>   a=b;</a:t>
            </a:r>
          </a:p>
          <a:p>
            <a:r>
              <a:rPr lang="en-US" dirty="0"/>
              <a:t>  b=temp;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</p:txBody>
      </p:sp>
      <p:sp>
        <p:nvSpPr>
          <p:cNvPr id="26630" name="TextBox 5"/>
          <p:cNvSpPr txBox="1">
            <a:spLocks noChangeArrowheads="1"/>
          </p:cNvSpPr>
          <p:nvPr/>
        </p:nvSpPr>
        <p:spPr bwMode="auto">
          <a:xfrm>
            <a:off x="762000" y="3505201"/>
            <a:ext cx="48006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Function overloading</a:t>
            </a:r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/>
              <a:t>swap(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a,int</a:t>
            </a:r>
            <a:r>
              <a:rPr lang="en-US" dirty="0"/>
              <a:t> b);</a:t>
            </a:r>
          </a:p>
          <a:p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/>
              <a:t>swap(float </a:t>
            </a:r>
            <a:r>
              <a:rPr lang="en-US" dirty="0" err="1"/>
              <a:t>a,float</a:t>
            </a:r>
            <a:r>
              <a:rPr lang="en-US" dirty="0"/>
              <a:t> b);</a:t>
            </a:r>
          </a:p>
          <a:p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/>
              <a:t>swap(char </a:t>
            </a:r>
            <a:r>
              <a:rPr lang="en-US" dirty="0" err="1"/>
              <a:t>a,char</a:t>
            </a:r>
            <a:r>
              <a:rPr lang="en-US" dirty="0"/>
              <a:t> b);</a:t>
            </a:r>
          </a:p>
          <a:p>
            <a:endParaRPr lang="en-US" dirty="0"/>
          </a:p>
          <a:p>
            <a:r>
              <a:rPr lang="en-US" dirty="0"/>
              <a:t> void add();</a:t>
            </a:r>
          </a:p>
          <a:p>
            <a:r>
              <a:rPr lang="en-US" dirty="0"/>
              <a:t> void add(</a:t>
            </a:r>
            <a:r>
              <a:rPr lang="en-US" dirty="0" err="1"/>
              <a:t>int</a:t>
            </a:r>
            <a:r>
              <a:rPr lang="en-US" dirty="0"/>
              <a:t> a);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void add(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a,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b);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add(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a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b);</a:t>
            </a:r>
          </a:p>
          <a:p>
            <a:r>
              <a:rPr lang="en-US" dirty="0"/>
              <a:t>   last two functions are not overloading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04800"/>
            <a:ext cx="8229600" cy="6248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</a:rPr>
              <a:t>Overloading Functions that differ in terms of no of  arguments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#</a:t>
            </a:r>
            <a:r>
              <a:rPr lang="en-US" sz="2000" dirty="0" smtClean="0">
                <a:latin typeface="Times New Roman" pitchFamily="18" charset="0"/>
              </a:rPr>
              <a:t>include&lt;</a:t>
            </a:r>
            <a:r>
              <a:rPr lang="en-US" sz="2000" dirty="0" err="1" smtClean="0">
                <a:latin typeface="Times New Roman" pitchFamily="18" charset="0"/>
              </a:rPr>
              <a:t>iostream.h</a:t>
            </a:r>
            <a:r>
              <a:rPr lang="en-US" sz="2000" dirty="0" smtClean="0">
                <a:latin typeface="Times New Roman" pitchFamily="18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func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func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</a:rPr>
              <a:t> j);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</a:rPr>
              <a:t> 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err="1" smtClean="0">
                <a:latin typeface="Times New Roman" pitchFamily="18" charset="0"/>
              </a:rPr>
              <a:t>cout</a:t>
            </a:r>
            <a:r>
              <a:rPr lang="en-US" sz="2000" dirty="0" smtClean="0">
                <a:latin typeface="Times New Roman" pitchFamily="18" charset="0"/>
              </a:rPr>
              <a:t>&lt;&lt;</a:t>
            </a:r>
            <a:r>
              <a:rPr lang="en-US" sz="2000" dirty="0" err="1" smtClean="0">
                <a:latin typeface="Times New Roman" pitchFamily="18" charset="0"/>
              </a:rPr>
              <a:t>func</a:t>
            </a:r>
            <a:r>
              <a:rPr lang="en-US" sz="2000" dirty="0" smtClean="0">
                <a:latin typeface="Times New Roman" pitchFamily="18" charset="0"/>
              </a:rPr>
              <a:t>(10);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err="1" smtClean="0">
                <a:latin typeface="Times New Roman" pitchFamily="18" charset="0"/>
              </a:rPr>
              <a:t>cout</a:t>
            </a:r>
            <a:r>
              <a:rPr lang="en-US" sz="2000" dirty="0" smtClean="0">
                <a:latin typeface="Times New Roman" pitchFamily="18" charset="0"/>
              </a:rPr>
              <a:t>&lt;&lt;</a:t>
            </a:r>
            <a:r>
              <a:rPr lang="en-US" sz="2000" dirty="0" err="1" smtClean="0">
                <a:latin typeface="Times New Roman" pitchFamily="18" charset="0"/>
              </a:rPr>
              <a:t>func</a:t>
            </a:r>
            <a:r>
              <a:rPr lang="en-US" sz="2000" dirty="0" smtClean="0">
                <a:latin typeface="Times New Roman" pitchFamily="18" charset="0"/>
              </a:rPr>
              <a:t>(10,10);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 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err="1" smtClean="0">
                <a:latin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func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{ return </a:t>
            </a:r>
            <a:r>
              <a:rPr lang="en-US" sz="2000" dirty="0" err="1" smtClean="0"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err="1" smtClean="0">
                <a:latin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func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</a:rPr>
              <a:t> j)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return </a:t>
            </a:r>
            <a:r>
              <a:rPr lang="en-US" sz="2000" dirty="0" err="1" smtClean="0">
                <a:latin typeface="Times New Roman" pitchFamily="18" charset="0"/>
              </a:rPr>
              <a:t>i+j</a:t>
            </a:r>
            <a:r>
              <a:rPr lang="en-US" sz="2000" dirty="0" smtClean="0">
                <a:latin typeface="Times New Roman" pitchFamily="18" charset="0"/>
              </a:rPr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1"/>
            <a:ext cx="8229600" cy="58213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</a:rPr>
              <a:t>Overloading Functions that differ in terms of TYPE OF arguments</a:t>
            </a:r>
          </a:p>
          <a:p>
            <a:pPr>
              <a:lnSpc>
                <a:spcPct val="80000"/>
              </a:lnSpc>
            </a:pPr>
            <a:endParaRPr lang="en-US" sz="20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#include&lt;</a:t>
            </a:r>
            <a:r>
              <a:rPr lang="en-US" sz="2000" dirty="0" err="1" smtClean="0">
                <a:latin typeface="Times New Roman" pitchFamily="18" charset="0"/>
              </a:rPr>
              <a:t>iostream.h</a:t>
            </a:r>
            <a:r>
              <a:rPr lang="en-US" sz="2000" dirty="0" smtClean="0">
                <a:latin typeface="Times New Roman" pitchFamily="18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func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 double </a:t>
            </a:r>
            <a:r>
              <a:rPr lang="en-US" sz="2000" dirty="0" err="1" smtClean="0">
                <a:latin typeface="Times New Roman" pitchFamily="18" charset="0"/>
              </a:rPr>
              <a:t>func</a:t>
            </a:r>
            <a:r>
              <a:rPr lang="en-US" sz="2000" dirty="0" smtClean="0">
                <a:latin typeface="Times New Roman" pitchFamily="18" charset="0"/>
              </a:rPr>
              <a:t>(double </a:t>
            </a:r>
            <a:r>
              <a:rPr lang="en-US" sz="2000" dirty="0" err="1" smtClean="0"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 void main()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cout</a:t>
            </a:r>
            <a:r>
              <a:rPr lang="en-US" sz="2000" dirty="0" smtClean="0">
                <a:latin typeface="Times New Roman" pitchFamily="18" charset="0"/>
              </a:rPr>
              <a:t>&lt;&lt;</a:t>
            </a:r>
            <a:r>
              <a:rPr lang="en-US" sz="2000" dirty="0" err="1" smtClean="0">
                <a:latin typeface="Times New Roman" pitchFamily="18" charset="0"/>
              </a:rPr>
              <a:t>func</a:t>
            </a:r>
            <a:r>
              <a:rPr lang="en-US" sz="2000" dirty="0" smtClean="0">
                <a:latin typeface="Times New Roman" pitchFamily="18" charset="0"/>
              </a:rPr>
              <a:t>(10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cout</a:t>
            </a:r>
            <a:r>
              <a:rPr lang="en-US" sz="2000" dirty="0" smtClean="0">
                <a:latin typeface="Times New Roman" pitchFamily="18" charset="0"/>
              </a:rPr>
              <a:t>&lt;&lt;</a:t>
            </a:r>
            <a:r>
              <a:rPr lang="en-US" sz="2000" dirty="0" err="1" smtClean="0">
                <a:latin typeface="Times New Roman" pitchFamily="18" charset="0"/>
              </a:rPr>
              <a:t>func</a:t>
            </a:r>
            <a:r>
              <a:rPr lang="en-US" sz="2000" dirty="0" smtClean="0">
                <a:latin typeface="Times New Roman" pitchFamily="18" charset="0"/>
              </a:rPr>
              <a:t>(10.201);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func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return </a:t>
            </a:r>
            <a:r>
              <a:rPr lang="en-US" sz="2000" dirty="0" err="1" smtClean="0"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 double </a:t>
            </a:r>
            <a:r>
              <a:rPr lang="en-US" sz="2000" dirty="0" err="1" smtClean="0">
                <a:latin typeface="Times New Roman" pitchFamily="18" charset="0"/>
              </a:rPr>
              <a:t>func</a:t>
            </a:r>
            <a:r>
              <a:rPr lang="en-US" sz="2000" dirty="0" smtClean="0">
                <a:latin typeface="Times New Roman" pitchFamily="18" charset="0"/>
              </a:rPr>
              <a:t>(double </a:t>
            </a:r>
            <a:r>
              <a:rPr lang="en-US" sz="2000" dirty="0" err="1" smtClean="0"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return </a:t>
            </a:r>
            <a:r>
              <a:rPr lang="en-US" sz="2000" dirty="0" err="1" smtClean="0"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 smtClean="0">
                <a:latin typeface="Times New Roman" pitchFamily="18" charset="0"/>
              </a:rPr>
              <a:t>include&lt;</a:t>
            </a:r>
            <a:r>
              <a:rPr lang="en-US" sz="2000" dirty="0" err="1" smtClean="0">
                <a:latin typeface="Times New Roman" pitchFamily="18" charset="0"/>
              </a:rPr>
              <a:t>iostream.h</a:t>
            </a:r>
            <a:r>
              <a:rPr lang="en-US" sz="2000" dirty="0" smtClean="0">
                <a:latin typeface="Times New Roman" pitchFamily="18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func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double </a:t>
            </a:r>
            <a:r>
              <a:rPr lang="en-US" sz="2000" dirty="0" err="1" smtClean="0">
                <a:latin typeface="Times New Roman" pitchFamily="18" charset="0"/>
              </a:rPr>
              <a:t>func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err="1" smtClean="0">
                <a:latin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</a:rPr>
              <a:t> main()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err="1" smtClean="0">
                <a:latin typeface="Times New Roman" pitchFamily="18" charset="0"/>
              </a:rPr>
              <a:t>cout</a:t>
            </a:r>
            <a:r>
              <a:rPr lang="en-US" sz="2000" dirty="0" smtClean="0">
                <a:latin typeface="Times New Roman" pitchFamily="18" charset="0"/>
              </a:rPr>
              <a:t>&lt;&lt;</a:t>
            </a:r>
            <a:r>
              <a:rPr lang="en-US" sz="2000" dirty="0" err="1" smtClean="0">
                <a:latin typeface="Times New Roman" pitchFamily="18" charset="0"/>
              </a:rPr>
              <a:t>func</a:t>
            </a:r>
            <a:r>
              <a:rPr lang="en-US" sz="2000" dirty="0" smtClean="0">
                <a:latin typeface="Times New Roman" pitchFamily="18" charset="0"/>
              </a:rPr>
              <a:t>(10);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cout</a:t>
            </a:r>
            <a:r>
              <a:rPr lang="en-US" sz="2000" dirty="0" smtClean="0">
                <a:latin typeface="Times New Roman" pitchFamily="18" charset="0"/>
              </a:rPr>
              <a:t>&lt;&lt;</a:t>
            </a:r>
            <a:r>
              <a:rPr lang="en-US" sz="2000" dirty="0" err="1" smtClean="0">
                <a:latin typeface="Times New Roman" pitchFamily="18" charset="0"/>
              </a:rPr>
              <a:t>func</a:t>
            </a:r>
            <a:r>
              <a:rPr lang="en-US" sz="2000" dirty="0" smtClean="0">
                <a:latin typeface="Times New Roman" pitchFamily="18" charset="0"/>
              </a:rPr>
              <a:t>(10.201);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 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func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 return </a:t>
            </a:r>
            <a:r>
              <a:rPr lang="en-US" sz="2000" dirty="0" err="1" smtClean="0"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 double </a:t>
            </a:r>
            <a:r>
              <a:rPr lang="en-US" sz="2000" dirty="0" err="1" smtClean="0">
                <a:latin typeface="Times New Roman" pitchFamily="18" charset="0"/>
              </a:rPr>
              <a:t>func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return </a:t>
            </a:r>
            <a:r>
              <a:rPr lang="en-US" sz="2000" dirty="0" err="1" smtClean="0"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} </a:t>
            </a: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4000496" y="1214422"/>
            <a:ext cx="445089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This program wont work because you cant 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 over load the functions if they are differ only 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  in terms of data type they return.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929059" y="2928935"/>
            <a:ext cx="45580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Write a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</a:rPr>
              <a:t>c++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 program to calculate area of circle,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 rectangle, square using function overloading.?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1"/>
            <a:ext cx="8229600" cy="62865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#include "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"</a:t>
            </a:r>
          </a:p>
          <a:p>
            <a:pPr>
              <a:buNone/>
            </a:pPr>
            <a:r>
              <a:rPr lang="en-US" sz="2000" dirty="0" smtClean="0"/>
              <a:t>using namespace std;</a:t>
            </a:r>
          </a:p>
          <a:p>
            <a:pPr>
              <a:buNone/>
            </a:pPr>
            <a:r>
              <a:rPr lang="en-US" sz="2000" dirty="0" smtClean="0"/>
              <a:t>class measure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	public:</a:t>
            </a:r>
          </a:p>
          <a:p>
            <a:pPr>
              <a:buNone/>
            </a:pPr>
            <a:r>
              <a:rPr lang="en-US" sz="2000" dirty="0" smtClean="0"/>
              <a:t>		void shape(</a:t>
            </a:r>
            <a:r>
              <a:rPr lang="en-US" sz="2000" dirty="0" err="1" smtClean="0"/>
              <a:t>int</a:t>
            </a:r>
            <a:r>
              <a:rPr lang="en-US" sz="2000" dirty="0" smtClean="0"/>
              <a:t> r){</a:t>
            </a:r>
          </a:p>
          <a:p>
            <a:pPr>
              <a:buNone/>
            </a:pPr>
            <a:r>
              <a:rPr lang="en-US" sz="2000" dirty="0" smtClean="0"/>
              <a:t>	                       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&lt;&lt;"area of the circle is "&lt;&lt;3.14*r*r;</a:t>
            </a:r>
          </a:p>
          <a:p>
            <a:pPr>
              <a:buNone/>
            </a:pPr>
            <a:r>
              <a:rPr lang="en-US" sz="2000" dirty="0" smtClean="0"/>
              <a:t>                    }</a:t>
            </a:r>
          </a:p>
          <a:p>
            <a:pPr>
              <a:buNone/>
            </a:pPr>
            <a:r>
              <a:rPr lang="en-US" sz="2000" dirty="0" smtClean="0"/>
              <a:t>void shape(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l,int</a:t>
            </a:r>
            <a:r>
              <a:rPr lang="en-US" sz="2000" dirty="0" smtClean="0"/>
              <a:t> b) {</a:t>
            </a:r>
          </a:p>
          <a:p>
            <a:pPr>
              <a:buNone/>
            </a:pPr>
            <a:r>
              <a:rPr lang="en-US" sz="2000" dirty="0" smtClean="0"/>
              <a:t>                         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&lt;&lt;"area of the rectangle is"&lt;&lt;l*b; </a:t>
            </a:r>
          </a:p>
          <a:p>
            <a:pPr>
              <a:buNone/>
            </a:pPr>
            <a:r>
              <a:rPr lang="en-US" sz="2000" dirty="0" smtClean="0"/>
              <a:t>                }</a:t>
            </a:r>
          </a:p>
          <a:p>
            <a:pPr>
              <a:buNone/>
            </a:pPr>
            <a:r>
              <a:rPr lang="en-US" sz="2000" dirty="0" smtClean="0"/>
              <a:t>void shape(long a) {</a:t>
            </a:r>
          </a:p>
          <a:p>
            <a:pPr>
              <a:buNone/>
            </a:pPr>
            <a:r>
              <a:rPr lang="en-US" sz="2000" dirty="0" smtClean="0"/>
              <a:t>	                          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&lt;&lt;"area of the square is"&lt;&lt;a*a;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1747</Words>
  <Application>Microsoft Office PowerPoint</Application>
  <PresentationFormat>On-screen Show (4:3)</PresentationFormat>
  <Paragraphs>509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Polymorphism In  C++</vt:lpstr>
      <vt:lpstr>Slide 2</vt:lpstr>
      <vt:lpstr>Polymorphism</vt:lpstr>
      <vt:lpstr>Compile Time Polymorphism</vt:lpstr>
      <vt:lpstr>Slide 5</vt:lpstr>
      <vt:lpstr>Slide 6</vt:lpstr>
      <vt:lpstr>Slide 7</vt:lpstr>
      <vt:lpstr>Slide 8</vt:lpstr>
      <vt:lpstr>Slide 9</vt:lpstr>
      <vt:lpstr>Slide 10</vt:lpstr>
      <vt:lpstr>Slide 11</vt:lpstr>
      <vt:lpstr>Function Overriding</vt:lpstr>
      <vt:lpstr>Slide 13</vt:lpstr>
      <vt:lpstr>Pointers</vt:lpstr>
      <vt:lpstr>Slide 15</vt:lpstr>
      <vt:lpstr>Pointers to objects</vt:lpstr>
      <vt:lpstr>Slide 17</vt:lpstr>
      <vt:lpstr>Slide 18</vt:lpstr>
      <vt:lpstr>Slide 19</vt:lpstr>
      <vt:lpstr>Pointers To Derived Classes</vt:lpstr>
      <vt:lpstr>Slide 21</vt:lpstr>
      <vt:lpstr>Slide 22</vt:lpstr>
      <vt:lpstr>Virtual Functions</vt:lpstr>
      <vt:lpstr>Slide 24</vt:lpstr>
      <vt:lpstr>Virtual Functions</vt:lpstr>
      <vt:lpstr>Virtual Functions</vt:lpstr>
      <vt:lpstr>Pure Virtual Functions and Abstract Base Classes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bindu verma</dc:creator>
  <cp:lastModifiedBy>anurag.goel</cp:lastModifiedBy>
  <cp:revision>142</cp:revision>
  <dcterms:created xsi:type="dcterms:W3CDTF">2017-03-21T11:18:17Z</dcterms:created>
  <dcterms:modified xsi:type="dcterms:W3CDTF">2018-05-05T05:53:54Z</dcterms:modified>
</cp:coreProperties>
</file>