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3" r:id="rId46"/>
    <p:sldId id="304" r:id="rId47"/>
    <p:sldId id="305" r:id="rId48"/>
    <p:sldId id="300" r:id="rId49"/>
    <p:sldId id="301" r:id="rId50"/>
    <p:sldId id="302" r:id="rId51"/>
    <p:sldId id="307" r:id="rId52"/>
    <p:sldId id="308"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programiz.com/c-programming/c-functions" TargetMode="External"/><Relationship Id="rId2" Type="http://schemas.openxmlformats.org/officeDocument/2006/relationships/hyperlink" Target="https://www.programiz.com/c-programming/c-array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programiz.com/c-programming/c-dynamic-memory-allocatio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extLst>
          </p:cNvPr>
          <p:cNvSpPr>
            <a:spLocks noGrp="1"/>
          </p:cNvSpPr>
          <p:nvPr>
            <p:ph type="title"/>
          </p:nvPr>
        </p:nvSpPr>
        <p:spPr>
          <a:xfrm>
            <a:off x="457200" y="274638"/>
            <a:ext cx="8229600" cy="725487"/>
          </a:xfrm>
        </p:spPr>
        <p:txBody>
          <a:bodyPr rtlCol="0">
            <a:normAutofit fontScale="90000"/>
          </a:bodyPr>
          <a:lstStyle/>
          <a:p>
            <a:pPr eaLnBrk="1" fontAlgn="auto" hangingPunct="1">
              <a:spcAft>
                <a:spcPts val="0"/>
              </a:spcAft>
              <a:defRPr/>
            </a:pPr>
            <a:r>
              <a:rPr lang="en-US" dirty="0"/>
              <a:t>Pointer and one dimensional Arrays</a:t>
            </a:r>
          </a:p>
        </p:txBody>
      </p:sp>
      <p:sp>
        <p:nvSpPr>
          <p:cNvPr id="3" name="Content Placeholder 2">
            <a:extLst>
              <a:ext uri="{FF2B5EF4-FFF2-40B4-BE49-F238E27FC236}"/>
            </a:extLst>
          </p:cNvPr>
          <p:cNvSpPr>
            <a:spLocks noGrp="1"/>
          </p:cNvSpPr>
          <p:nvPr>
            <p:ph idx="1"/>
          </p:nvPr>
        </p:nvSpPr>
        <p:spPr>
          <a:xfrm>
            <a:off x="457200" y="928688"/>
            <a:ext cx="8229600" cy="5643562"/>
          </a:xfrm>
        </p:spPr>
        <p:txBody>
          <a:bodyPr rtlCol="0">
            <a:normAutofit fontScale="92500"/>
          </a:bodyPr>
          <a:lstStyle/>
          <a:p>
            <a:pPr eaLnBrk="1" fontAlgn="auto" hangingPunct="1">
              <a:spcAft>
                <a:spcPts val="0"/>
              </a:spcAft>
              <a:buFont typeface="Arial" pitchFamily="34" charset="0"/>
              <a:buNone/>
              <a:defRPr/>
            </a:pPr>
            <a:r>
              <a:rPr lang="en-US" sz="2400" dirty="0"/>
              <a:t>The elements of an array are stored in contiguous memory locations. Suppose we have an array </a:t>
            </a:r>
            <a:r>
              <a:rPr lang="en-US" sz="2400" dirty="0" err="1"/>
              <a:t>arr</a:t>
            </a:r>
            <a:r>
              <a:rPr lang="en-US" sz="2400" dirty="0"/>
              <a:t>[5] of type int.</a:t>
            </a:r>
          </a:p>
          <a:p>
            <a:pPr eaLnBrk="1" fontAlgn="auto" hangingPunct="1">
              <a:spcAft>
                <a:spcPts val="0"/>
              </a:spcAft>
              <a:buFont typeface="Arial" pitchFamily="34" charset="0"/>
              <a:buNone/>
              <a:defRPr/>
            </a:pPr>
            <a:r>
              <a:rPr lang="en-US" sz="2400" dirty="0"/>
              <a:t>   </a:t>
            </a:r>
            <a:r>
              <a:rPr lang="en-US" sz="2400" dirty="0" err="1"/>
              <a:t>int</a:t>
            </a:r>
            <a:r>
              <a:rPr lang="en-US" sz="2400" dirty="0"/>
              <a:t> </a:t>
            </a:r>
            <a:r>
              <a:rPr lang="en-US" sz="2400" dirty="0" err="1"/>
              <a:t>Arr</a:t>
            </a:r>
            <a:r>
              <a:rPr lang="en-US" sz="2400" dirty="0"/>
              <a:t>[5] = {1, 2, 3, 4, 5};</a:t>
            </a:r>
          </a:p>
          <a:p>
            <a:pPr eaLnBrk="1" fontAlgn="auto" hangingPunct="1">
              <a:spcAft>
                <a:spcPts val="0"/>
              </a:spcAft>
              <a:buFont typeface="Arial" pitchFamily="34" charset="0"/>
              <a:buNone/>
              <a:defRPr/>
            </a:pPr>
            <a:r>
              <a:rPr lang="en-US" sz="2400" dirty="0"/>
              <a:t>This is stored in memory as- </a:t>
            </a:r>
            <a:endParaRPr lang="en-US" sz="2400" dirty="0" smtClean="0"/>
          </a:p>
          <a:p>
            <a:pPr eaLnBrk="1" fontAlgn="auto" hangingPunct="1">
              <a:spcAft>
                <a:spcPts val="0"/>
              </a:spcAft>
              <a:buFont typeface="Arial" pitchFamily="34" charset="0"/>
              <a:buNone/>
              <a:defRPr/>
            </a:pPr>
            <a:endParaRPr lang="en-US" sz="2400" dirty="0" smtClean="0"/>
          </a:p>
          <a:p>
            <a:pPr eaLnBrk="1" fontAlgn="auto" hangingPunct="1">
              <a:spcAft>
                <a:spcPts val="0"/>
              </a:spcAft>
              <a:buFont typeface="Arial" pitchFamily="34" charset="0"/>
              <a:buNone/>
              <a:defRPr/>
            </a:pPr>
            <a:endParaRPr lang="en-US" sz="2400" dirty="0" smtClean="0"/>
          </a:p>
          <a:p>
            <a:pPr eaLnBrk="1" fontAlgn="auto" hangingPunct="1">
              <a:spcAft>
                <a:spcPts val="0"/>
              </a:spcAft>
              <a:buFont typeface="Arial" pitchFamily="34" charset="0"/>
              <a:buNone/>
              <a:defRPr/>
            </a:pPr>
            <a:endParaRPr lang="en-US" sz="2400" dirty="0" smtClean="0"/>
          </a:p>
          <a:p>
            <a:pPr eaLnBrk="1" fontAlgn="auto" hangingPunct="1">
              <a:spcAft>
                <a:spcPts val="0"/>
              </a:spcAft>
              <a:buFont typeface="Arial" pitchFamily="34" charset="0"/>
              <a:buNone/>
              <a:defRPr/>
            </a:pPr>
            <a:r>
              <a:rPr lang="en-US" sz="2400" dirty="0" smtClean="0"/>
              <a:t>Main points:</a:t>
            </a:r>
          </a:p>
          <a:p>
            <a:pPr marL="457200" indent="-457200" eaLnBrk="1" fontAlgn="auto" hangingPunct="1">
              <a:spcAft>
                <a:spcPts val="0"/>
              </a:spcAft>
              <a:buFont typeface="Arial" pitchFamily="34" charset="0"/>
              <a:buAutoNum type="arabicPeriod"/>
              <a:defRPr/>
            </a:pPr>
            <a:r>
              <a:rPr lang="en-US" sz="2400" dirty="0" smtClean="0"/>
              <a:t>Element of an array are stored in consecutive memory locations.</a:t>
            </a:r>
          </a:p>
          <a:p>
            <a:pPr marL="457200" indent="-457200" eaLnBrk="1" fontAlgn="auto" hangingPunct="1">
              <a:spcAft>
                <a:spcPts val="0"/>
              </a:spcAft>
              <a:buFont typeface="Arial" pitchFamily="34" charset="0"/>
              <a:buAutoNum type="arabicPeriod"/>
              <a:defRPr/>
            </a:pPr>
            <a:r>
              <a:rPr lang="en-US" sz="2400" dirty="0" smtClean="0"/>
              <a:t> The name of an array is a constant pointer that points to the first element of the array </a:t>
            </a:r>
            <a:r>
              <a:rPr lang="en-US" sz="2400" dirty="0" err="1" smtClean="0"/>
              <a:t>i.e</a:t>
            </a:r>
            <a:r>
              <a:rPr lang="en-US" sz="2400" dirty="0" smtClean="0"/>
              <a:t> it stores the address of the first element, known as base address of array.</a:t>
            </a:r>
          </a:p>
          <a:p>
            <a:pPr marL="457200" indent="-457200" eaLnBrk="1" fontAlgn="auto" hangingPunct="1">
              <a:spcAft>
                <a:spcPts val="0"/>
              </a:spcAft>
              <a:buFont typeface="Arial" pitchFamily="34" charset="0"/>
              <a:buAutoNum type="arabicPeriod"/>
              <a:defRPr/>
            </a:pPr>
            <a:r>
              <a:rPr lang="en-US" sz="2400" dirty="0" smtClean="0"/>
              <a:t> When a pointer variable is incremented, it points to the next location of its base type.</a:t>
            </a:r>
            <a:endParaRPr lang="en-US" sz="2400" dirty="0"/>
          </a:p>
          <a:p>
            <a:pPr eaLnBrk="1" fontAlgn="auto" hangingPunct="1">
              <a:spcAft>
                <a:spcPts val="0"/>
              </a:spcAft>
              <a:buFont typeface="Arial" pitchFamily="34" charset="0"/>
              <a:buNone/>
              <a:defRPr/>
            </a:pPr>
            <a:endParaRPr lang="en-US" sz="2400" dirty="0"/>
          </a:p>
          <a:p>
            <a:pPr eaLnBrk="1" fontAlgn="auto" hangingPunct="1">
              <a:spcAft>
                <a:spcPts val="0"/>
              </a:spcAft>
              <a:buFont typeface="Arial" pitchFamily="34" charset="0"/>
              <a:buNone/>
              <a:defRPr/>
            </a:pPr>
            <a:endParaRPr lang="en-US" sz="2400" dirty="0"/>
          </a:p>
          <a:p>
            <a:pPr eaLnBrk="1" fontAlgn="auto" hangingPunct="1">
              <a:spcAft>
                <a:spcPts val="0"/>
              </a:spcAft>
              <a:buFont typeface="Arial" pitchFamily="34" charset="0"/>
              <a:buNone/>
              <a:defRPr/>
            </a:pPr>
            <a:endParaRPr lang="en-US" sz="2400" dirty="0"/>
          </a:p>
          <a:p>
            <a:pPr eaLnBrk="1" fontAlgn="auto" hangingPunct="1">
              <a:spcAft>
                <a:spcPts val="0"/>
              </a:spcAft>
              <a:buFont typeface="Arial" pitchFamily="34" charset="0"/>
              <a:buNone/>
              <a:defRPr/>
            </a:pPr>
            <a:endParaRPr lang="en-US" dirty="0"/>
          </a:p>
        </p:txBody>
      </p:sp>
      <p:sp>
        <p:nvSpPr>
          <p:cNvPr id="39940" name="Slide Number Placeholder 3"/>
          <p:cNvSpPr>
            <a:spLocks noGrp="1" noChangeArrowheads="1"/>
          </p:cNvSpPr>
          <p:nvPr>
            <p:ph type="sldNum" sz="quarter" idx="12"/>
          </p:nvPr>
        </p:nvSpPr>
        <p:spPr bwMode="auto">
          <a:noFill/>
          <a:ln>
            <a:miter lim="800000"/>
            <a:headEnd/>
            <a:tailEnd/>
          </a:ln>
        </p:spPr>
        <p:txBody>
          <a:bodyPr/>
          <a:lstStyle/>
          <a:p>
            <a:fld id="{353C6849-B24E-41E3-B09D-264A1097473D}" type="slidenum">
              <a:rPr lang="en-US" altLang="en-US" smtClean="0"/>
              <a:pPr/>
              <a:t>1</a:t>
            </a:fld>
            <a:endParaRPr lang="en-US" altLang="en-US" smtClean="0"/>
          </a:p>
        </p:txBody>
      </p:sp>
      <p:graphicFrame>
        <p:nvGraphicFramePr>
          <p:cNvPr id="5" name="Table 4">
            <a:extLst>
              <a:ext uri="{FF2B5EF4-FFF2-40B4-BE49-F238E27FC236}"/>
            </a:extLst>
          </p:cNvPr>
          <p:cNvGraphicFramePr>
            <a:graphicFrameLocks noGrp="1"/>
          </p:cNvGraphicFramePr>
          <p:nvPr/>
        </p:nvGraphicFramePr>
        <p:xfrm>
          <a:off x="1714500" y="2786063"/>
          <a:ext cx="6096000" cy="1108076"/>
        </p:xfrm>
        <a:graphic>
          <a:graphicData uri="http://schemas.openxmlformats.org/drawingml/2006/table">
            <a:tbl>
              <a:tblPr>
                <a:tableStyleId>{5940675A-B579-460E-94D1-54222C63F5DA}</a:tableStyleId>
              </a:tblPr>
              <a:tblGrid>
                <a:gridCol w="1219200">
                  <a:extLst>
                    <a:ext uri="{9D8B030D-6E8A-4147-A177-3AD203B41FA5}"/>
                  </a:extLst>
                </a:gridCol>
                <a:gridCol w="1219200">
                  <a:extLst>
                    <a:ext uri="{9D8B030D-6E8A-4147-A177-3AD203B41FA5}"/>
                  </a:extLst>
                </a:gridCol>
                <a:gridCol w="1219200">
                  <a:extLst>
                    <a:ext uri="{9D8B030D-6E8A-4147-A177-3AD203B41FA5}"/>
                  </a:extLst>
                </a:gridCol>
                <a:gridCol w="1219200">
                  <a:extLst>
                    <a:ext uri="{9D8B030D-6E8A-4147-A177-3AD203B41FA5}"/>
                  </a:extLst>
                </a:gridCol>
                <a:gridCol w="1219200">
                  <a:extLst>
                    <a:ext uri="{9D8B030D-6E8A-4147-A177-3AD203B41FA5}"/>
                  </a:extLst>
                </a:gridCol>
              </a:tblGrid>
              <a:tr h="365970">
                <a:tc>
                  <a:txBody>
                    <a:bodyPr/>
                    <a:lstStyle/>
                    <a:p>
                      <a:pPr algn="ctr"/>
                      <a:r>
                        <a:rPr lang="en-US" sz="1800" dirty="0"/>
                        <a:t>5000</a:t>
                      </a:r>
                    </a:p>
                  </a:txBody>
                  <a:tcPr marT="45746" marB="4574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5002</a:t>
                      </a:r>
                    </a:p>
                  </a:txBody>
                  <a:tcPr marT="45746" marB="4574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5004</a:t>
                      </a:r>
                    </a:p>
                  </a:txBody>
                  <a:tcPr marT="45746" marB="4574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5006</a:t>
                      </a:r>
                    </a:p>
                  </a:txBody>
                  <a:tcPr marT="45746" marB="4574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t>5008</a:t>
                      </a:r>
                    </a:p>
                  </a:txBody>
                  <a:tcPr marT="45746" marB="45746">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extLst>
              </a:tr>
              <a:tr h="371053">
                <a:tc>
                  <a:txBody>
                    <a:bodyPr/>
                    <a:lstStyle/>
                    <a:p>
                      <a:pPr algn="ctr"/>
                      <a:r>
                        <a:rPr lang="en-US" sz="1800" dirty="0"/>
                        <a:t>1</a:t>
                      </a:r>
                    </a:p>
                  </a:txBody>
                  <a:tcPr marT="45746" marB="45746">
                    <a:lnT w="12700" cmpd="sng">
                      <a:noFill/>
                    </a:lnT>
                    <a:lnB w="12700" cmpd="sng">
                      <a:noFill/>
                    </a:lnB>
                  </a:tcPr>
                </a:tc>
                <a:tc>
                  <a:txBody>
                    <a:bodyPr/>
                    <a:lstStyle/>
                    <a:p>
                      <a:pPr algn="ctr"/>
                      <a:r>
                        <a:rPr lang="en-US" sz="1800" dirty="0"/>
                        <a:t>2</a:t>
                      </a:r>
                    </a:p>
                  </a:txBody>
                  <a:tcPr marT="45746" marB="45746">
                    <a:lnT w="12700" cmpd="sng">
                      <a:noFill/>
                    </a:lnT>
                    <a:lnB w="12700" cmpd="sng">
                      <a:noFill/>
                    </a:lnB>
                  </a:tcPr>
                </a:tc>
                <a:tc>
                  <a:txBody>
                    <a:bodyPr/>
                    <a:lstStyle/>
                    <a:p>
                      <a:pPr algn="ctr"/>
                      <a:r>
                        <a:rPr lang="en-US" sz="1800" dirty="0"/>
                        <a:t>3</a:t>
                      </a:r>
                    </a:p>
                  </a:txBody>
                  <a:tcPr marT="45746" marB="45746">
                    <a:lnT w="12700" cmpd="sng">
                      <a:noFill/>
                    </a:lnT>
                    <a:lnB w="12700" cmpd="sng">
                      <a:noFill/>
                    </a:lnB>
                  </a:tcPr>
                </a:tc>
                <a:tc>
                  <a:txBody>
                    <a:bodyPr/>
                    <a:lstStyle/>
                    <a:p>
                      <a:pPr algn="ctr"/>
                      <a:r>
                        <a:rPr lang="en-US" sz="1800" dirty="0"/>
                        <a:t>4</a:t>
                      </a:r>
                    </a:p>
                  </a:txBody>
                  <a:tcPr marT="45746" marB="45746">
                    <a:lnT w="12700" cmpd="sng">
                      <a:noFill/>
                    </a:lnT>
                    <a:lnB w="12700" cmpd="sng">
                      <a:noFill/>
                    </a:lnB>
                  </a:tcPr>
                </a:tc>
                <a:tc>
                  <a:txBody>
                    <a:bodyPr/>
                    <a:lstStyle/>
                    <a:p>
                      <a:pPr algn="ctr"/>
                      <a:r>
                        <a:rPr lang="en-US" sz="1800" dirty="0"/>
                        <a:t>5</a:t>
                      </a:r>
                    </a:p>
                  </a:txBody>
                  <a:tcPr marT="45746" marB="45746">
                    <a:lnT w="12700" cmpd="sng">
                      <a:noFill/>
                    </a:lnT>
                    <a:lnB w="12700" cmpd="sng">
                      <a:noFill/>
                    </a:lnB>
                  </a:tcPr>
                </a:tc>
                <a:extLst>
                  <a:ext uri="{0D108BD9-81ED-4DB2-BD59-A6C34878D82A}"/>
                </a:extLst>
              </a:tr>
              <a:tr h="371053">
                <a:tc>
                  <a:txBody>
                    <a:bodyPr/>
                    <a:lstStyle/>
                    <a:p>
                      <a:pPr algn="ctr"/>
                      <a:r>
                        <a:rPr lang="en-US" sz="1800" dirty="0" err="1"/>
                        <a:t>Arr</a:t>
                      </a:r>
                      <a:r>
                        <a:rPr lang="en-US" sz="1800" dirty="0"/>
                        <a:t>[0]</a:t>
                      </a:r>
                    </a:p>
                  </a:txBody>
                  <a:tcPr marT="45746" marB="4574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err="1"/>
                        <a:t>Arr</a:t>
                      </a:r>
                      <a:r>
                        <a:rPr lang="en-US" sz="1800" dirty="0"/>
                        <a:t>[1]</a:t>
                      </a:r>
                    </a:p>
                  </a:txBody>
                  <a:tcPr marT="45746" marB="4574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err="1"/>
                        <a:t>Arr</a:t>
                      </a:r>
                      <a:r>
                        <a:rPr lang="en-US" sz="1800" dirty="0"/>
                        <a:t>[2]</a:t>
                      </a:r>
                    </a:p>
                  </a:txBody>
                  <a:tcPr marT="45746" marB="4574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err="1"/>
                        <a:t>Arr</a:t>
                      </a:r>
                      <a:r>
                        <a:rPr lang="en-US" sz="1800" dirty="0"/>
                        <a:t>[3]</a:t>
                      </a:r>
                    </a:p>
                  </a:txBody>
                  <a:tcPr marT="45746" marB="4574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err="1"/>
                        <a:t>Arr</a:t>
                      </a:r>
                      <a:r>
                        <a:rPr lang="en-US" sz="1800" dirty="0"/>
                        <a:t>[4]</a:t>
                      </a:r>
                    </a:p>
                  </a:txBody>
                  <a:tcPr marT="45746" marB="45746">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extLst>
              </a:tr>
            </a:tbl>
          </a:graphicData>
        </a:graphic>
      </p:graphicFrame>
      <p:cxnSp>
        <p:nvCxnSpPr>
          <p:cNvPr id="7" name="Straight Connector 6">
            <a:extLst>
              <a:ext uri="{FF2B5EF4-FFF2-40B4-BE49-F238E27FC236}"/>
            </a:extLst>
          </p:cNvPr>
          <p:cNvCxnSpPr/>
          <p:nvPr/>
        </p:nvCxnSpPr>
        <p:spPr>
          <a:xfrm>
            <a:off x="1714500" y="3500438"/>
            <a:ext cx="6072188"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extLst>
          </p:cNvPr>
          <p:cNvCxnSpPr/>
          <p:nvPr/>
        </p:nvCxnSpPr>
        <p:spPr>
          <a:xfrm>
            <a:off x="1714500" y="3143250"/>
            <a:ext cx="6072188"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457200" y="642938"/>
            <a:ext cx="8229600" cy="5483225"/>
          </a:xfrm>
        </p:spPr>
        <p:txBody>
          <a:bodyPr/>
          <a:lstStyle/>
          <a:p>
            <a:pPr>
              <a:buFont typeface="Arial" pitchFamily="34" charset="0"/>
              <a:buNone/>
            </a:pPr>
            <a:r>
              <a:rPr lang="en-US" sz="2400" smtClean="0"/>
              <a:t>Int arr[3][4] = { {10, 11, 12, 13}, {20, 21, 22, 23},{30, 31, 32, 33}};</a:t>
            </a:r>
          </a:p>
          <a:p>
            <a:pPr>
              <a:buFont typeface="Arial" pitchFamily="34" charset="0"/>
              <a:buNone/>
            </a:pPr>
            <a:endParaRPr lang="en-US" sz="2400" smtClean="0"/>
          </a:p>
          <a:p>
            <a:pPr>
              <a:buFont typeface="Arial" pitchFamily="34" charset="0"/>
              <a:buNone/>
            </a:pPr>
            <a:endParaRPr lang="en-US" sz="2400" smtClean="0"/>
          </a:p>
          <a:p>
            <a:pPr>
              <a:buFont typeface="Arial" pitchFamily="34" charset="0"/>
              <a:buNone/>
            </a:pPr>
            <a:endParaRPr lang="en-US" sz="2400" smtClean="0"/>
          </a:p>
          <a:p>
            <a:pPr>
              <a:buFont typeface="Arial" pitchFamily="34" charset="0"/>
              <a:buNone/>
            </a:pPr>
            <a:endParaRPr lang="en-US" sz="2400" smtClean="0"/>
          </a:p>
          <a:p>
            <a:pPr>
              <a:buFont typeface="Arial" pitchFamily="34" charset="0"/>
              <a:buNone/>
            </a:pPr>
            <a:endParaRPr lang="en-US" sz="2400" smtClean="0"/>
          </a:p>
          <a:p>
            <a:pPr>
              <a:buFont typeface="Arial" pitchFamily="34" charset="0"/>
              <a:buNone/>
            </a:pPr>
            <a:r>
              <a:rPr lang="en-US" sz="2400" smtClean="0"/>
              <a:t>Since memory is organized linearly in computer. It is not possible to store directly 2-D array. Actually 2-D arrays are stored in row major and column major order. </a:t>
            </a:r>
          </a:p>
          <a:p>
            <a:pPr>
              <a:buFont typeface="Arial" pitchFamily="34" charset="0"/>
              <a:buNone/>
            </a:pPr>
            <a:r>
              <a:rPr lang="en-US" sz="2400" smtClean="0"/>
              <a:t>Row major order: each rows are placed next to each other. </a:t>
            </a:r>
          </a:p>
          <a:p>
            <a:pPr>
              <a:buFont typeface="Arial" pitchFamily="34" charset="0"/>
              <a:buNone/>
            </a:pPr>
            <a:endParaRPr lang="en-US" sz="2400" smtClean="0"/>
          </a:p>
          <a:p>
            <a:pPr>
              <a:buFont typeface="Arial" pitchFamily="34" charset="0"/>
              <a:buNone/>
            </a:pPr>
            <a:endParaRPr lang="en-US" sz="2400" smtClean="0"/>
          </a:p>
        </p:txBody>
      </p:sp>
      <p:sp>
        <p:nvSpPr>
          <p:cNvPr id="49155" name="Slide Number Placeholder 3"/>
          <p:cNvSpPr>
            <a:spLocks noGrp="1"/>
          </p:cNvSpPr>
          <p:nvPr>
            <p:ph type="sldNum" sz="quarter" idx="12"/>
          </p:nvPr>
        </p:nvSpPr>
        <p:spPr bwMode="auto">
          <a:noFill/>
          <a:ln>
            <a:miter lim="800000"/>
            <a:headEnd/>
            <a:tailEnd/>
          </a:ln>
        </p:spPr>
        <p:txBody>
          <a:bodyPr/>
          <a:lstStyle/>
          <a:p>
            <a:fld id="{0F0E6634-761C-4CFE-831E-E1681FF19566}" type="slidenum">
              <a:rPr lang="en-US" altLang="en-US" smtClean="0"/>
              <a:pPr/>
              <a:t>10</a:t>
            </a:fld>
            <a:endParaRPr lang="en-US" altLang="en-US" smtClean="0"/>
          </a:p>
        </p:txBody>
      </p:sp>
      <p:graphicFrame>
        <p:nvGraphicFramePr>
          <p:cNvPr id="5" name="Table 4"/>
          <p:cNvGraphicFramePr>
            <a:graphicFrameLocks noGrp="1"/>
          </p:cNvGraphicFramePr>
          <p:nvPr/>
        </p:nvGraphicFramePr>
        <p:xfrm>
          <a:off x="1714500" y="1428750"/>
          <a:ext cx="5080000" cy="1483360"/>
        </p:xfrm>
        <a:graphic>
          <a:graphicData uri="http://schemas.openxmlformats.org/drawingml/2006/table">
            <a:tbl>
              <a:tblPr firstRow="1">
                <a:tableStyleId>{D7AC3CCA-C797-4891-BE02-D94E43425B78}</a:tableStyleId>
              </a:tblPr>
              <a:tblGrid>
                <a:gridCol w="1016000"/>
                <a:gridCol w="1016000"/>
                <a:gridCol w="1016000"/>
                <a:gridCol w="1016000"/>
                <a:gridCol w="1016000"/>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Col0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Col1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Col2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col3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dirty="0" smtClean="0"/>
                        <a:t>Row0</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Row1</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row2</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Table 5"/>
          <p:cNvGraphicFramePr>
            <a:graphicFrameLocks noGrp="1"/>
          </p:cNvGraphicFramePr>
          <p:nvPr/>
        </p:nvGraphicFramePr>
        <p:xfrm>
          <a:off x="285750" y="5072063"/>
          <a:ext cx="8643971" cy="1253324"/>
        </p:xfrm>
        <a:graphic>
          <a:graphicData uri="http://schemas.openxmlformats.org/drawingml/2006/table">
            <a:tbl>
              <a:tblPr firstRow="1">
                <a:tableStyleId>{D7AC3CCA-C797-4891-BE02-D94E43425B78}</a:tableStyleId>
              </a:tblPr>
              <a:tblGrid>
                <a:gridCol w="664925"/>
                <a:gridCol w="775736"/>
                <a:gridCol w="720331"/>
                <a:gridCol w="720331"/>
                <a:gridCol w="720331"/>
                <a:gridCol w="720331"/>
                <a:gridCol w="720331"/>
                <a:gridCol w="720331"/>
                <a:gridCol w="720331"/>
                <a:gridCol w="720331"/>
                <a:gridCol w="720331"/>
                <a:gridCol w="720331"/>
              </a:tblGrid>
              <a:tr h="310601">
                <a:tc gridSpan="4">
                  <a:txBody>
                    <a:bodyPr/>
                    <a:lstStyle/>
                    <a:p>
                      <a:r>
                        <a:rPr lang="en-US" dirty="0" err="1" smtClean="0"/>
                        <a:t>arr</a:t>
                      </a:r>
                      <a:r>
                        <a:rPr lang="en-US" dirty="0" smtClean="0"/>
                        <a:t>[0][0]</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gridSpan="4">
                  <a:txBody>
                    <a:bodyPr/>
                    <a:lstStyle/>
                    <a:p>
                      <a:r>
                        <a:rPr lang="en-US" dirty="0" err="1" smtClean="0"/>
                        <a:t>arr</a:t>
                      </a:r>
                      <a:r>
                        <a:rPr lang="en-US" dirty="0" smtClean="0"/>
                        <a:t>[1][0]</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gridSpan="4">
                  <a:txBody>
                    <a:bodyPr/>
                    <a:lstStyle/>
                    <a:p>
                      <a:r>
                        <a:rPr lang="en-US" dirty="0" err="1" smtClean="0"/>
                        <a:t>arr</a:t>
                      </a:r>
                      <a:r>
                        <a:rPr lang="en-US" dirty="0" smtClean="0"/>
                        <a:t>[2][0]</a:t>
                      </a:r>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c hMerge="1">
                  <a:txBody>
                    <a:bodyPr/>
                    <a:lstStyle/>
                    <a:p>
                      <a:endParaRPr lang="en-US" dirty="0"/>
                    </a:p>
                  </a:txBody>
                  <a:tcPr>
                    <a:solidFill>
                      <a:schemeClr val="bg1"/>
                    </a:solidFill>
                  </a:tcPr>
                </a:tc>
              </a:tr>
              <a:tr h="310601">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31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33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21804">
                <a:tc>
                  <a:txBody>
                    <a:bodyPr/>
                    <a:lstStyle/>
                    <a:p>
                      <a:r>
                        <a:rPr lang="en-US" dirty="0" smtClean="0"/>
                        <a:t>5000</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5002</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5004</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5006</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5008</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5010</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5012</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5014</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5016</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5018</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5020</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5022</a:t>
                      </a:r>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8" name="Straight Connector 7"/>
          <p:cNvCxnSpPr/>
          <p:nvPr/>
        </p:nvCxnSpPr>
        <p:spPr>
          <a:xfrm rot="5400000">
            <a:off x="2713832" y="5715794"/>
            <a:ext cx="857250" cy="1587"/>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rot="5400000">
            <a:off x="5644357" y="5571331"/>
            <a:ext cx="857250" cy="1587"/>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p:cNvCxnSpPr/>
          <p:nvPr/>
        </p:nvCxnSpPr>
        <p:spPr>
          <a:xfrm rot="5400000">
            <a:off x="8501857" y="5499894"/>
            <a:ext cx="857250" cy="1587"/>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457200" y="214313"/>
            <a:ext cx="8472488" cy="6215062"/>
          </a:xfrm>
        </p:spPr>
        <p:txBody>
          <a:bodyPr/>
          <a:lstStyle/>
          <a:p>
            <a:r>
              <a:rPr lang="en-US" sz="2000" smtClean="0"/>
              <a:t>Each row can be considered as a 1-D array, so 2-D array can be considered as a collection of  1-D arrrays that are placed one after other.</a:t>
            </a:r>
          </a:p>
          <a:p>
            <a:r>
              <a:rPr lang="en-US" sz="2000" smtClean="0"/>
              <a:t>Name of 2-D array represents a pointer to a 1-D array. </a:t>
            </a:r>
          </a:p>
          <a:p>
            <a:r>
              <a:rPr lang="en-US" sz="2000" smtClean="0"/>
              <a:t>In the above example arr is pointer to 0</a:t>
            </a:r>
            <a:r>
              <a:rPr lang="en-US" sz="2000" baseline="30000" smtClean="0"/>
              <a:t>th</a:t>
            </a:r>
            <a:r>
              <a:rPr lang="en-US" sz="2000" smtClean="0"/>
              <a:t> 1-D array and contains a address 5000.</a:t>
            </a:r>
          </a:p>
          <a:p>
            <a:r>
              <a:rPr lang="en-US" sz="2000" smtClean="0"/>
              <a:t>Since arr is a ‘pointer to an array of 4 integers’, expression (arr+1) will represent the address 5008 and (arr+2) will represent address 5016.</a:t>
            </a:r>
          </a:p>
          <a:p>
            <a:endParaRPr lang="en-US" sz="2400" smtClean="0"/>
          </a:p>
          <a:p>
            <a:endParaRPr lang="en-US" sz="2400" smtClean="0"/>
          </a:p>
        </p:txBody>
      </p:sp>
      <p:sp>
        <p:nvSpPr>
          <p:cNvPr id="50179" name="Slide Number Placeholder 3"/>
          <p:cNvSpPr>
            <a:spLocks noGrp="1"/>
          </p:cNvSpPr>
          <p:nvPr>
            <p:ph type="sldNum" sz="quarter" idx="12"/>
          </p:nvPr>
        </p:nvSpPr>
        <p:spPr bwMode="auto">
          <a:noFill/>
          <a:ln>
            <a:miter lim="800000"/>
            <a:headEnd/>
            <a:tailEnd/>
          </a:ln>
        </p:spPr>
        <p:txBody>
          <a:bodyPr/>
          <a:lstStyle/>
          <a:p>
            <a:fld id="{F27BFAFD-CAD3-4F2E-8325-3ADE50E85A00}" type="slidenum">
              <a:rPr lang="en-US" altLang="en-US" smtClean="0"/>
              <a:pPr/>
              <a:t>11</a:t>
            </a:fld>
            <a:endParaRPr lang="en-US" altLang="en-US" smtClean="0"/>
          </a:p>
        </p:txBody>
      </p:sp>
      <p:graphicFrame>
        <p:nvGraphicFramePr>
          <p:cNvPr id="5" name="Table 4"/>
          <p:cNvGraphicFramePr>
            <a:graphicFrameLocks noGrp="1"/>
          </p:cNvGraphicFramePr>
          <p:nvPr/>
        </p:nvGraphicFramePr>
        <p:xfrm>
          <a:off x="4143375" y="5072063"/>
          <a:ext cx="4786345" cy="1483360"/>
        </p:xfrm>
        <a:graphic>
          <a:graphicData uri="http://schemas.openxmlformats.org/drawingml/2006/table">
            <a:tbl>
              <a:tblPr firstRow="1">
                <a:tableStyleId>{D7AC3CCA-C797-4891-BE02-D94E43425B78}</a:tableStyleId>
              </a:tblPr>
              <a:tblGrid>
                <a:gridCol w="957269"/>
                <a:gridCol w="957269"/>
                <a:gridCol w="957269"/>
                <a:gridCol w="957269"/>
                <a:gridCol w="957269"/>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Col0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Col1</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Col2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col3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dirty="0" err="1" smtClean="0"/>
                        <a:t>arr</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(arr+1)</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(arr+2)</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500063" y="4214813"/>
            <a:ext cx="4000500" cy="101600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000" dirty="0" err="1"/>
              <a:t>arr</a:t>
            </a:r>
            <a:r>
              <a:rPr lang="en-US" sz="2000" dirty="0"/>
              <a:t> –points to 0</a:t>
            </a:r>
            <a:r>
              <a:rPr lang="en-US" sz="2000" baseline="30000" dirty="0"/>
              <a:t>th</a:t>
            </a:r>
            <a:r>
              <a:rPr lang="en-US" sz="2000" dirty="0"/>
              <a:t> 1-D array – 5000</a:t>
            </a:r>
          </a:p>
          <a:p>
            <a:pPr>
              <a:defRPr/>
            </a:pPr>
            <a:r>
              <a:rPr lang="en-US" sz="2000" dirty="0"/>
              <a:t>arr+1 – points to 1</a:t>
            </a:r>
            <a:r>
              <a:rPr lang="en-US" sz="2000" baseline="30000" dirty="0"/>
              <a:t>st</a:t>
            </a:r>
            <a:r>
              <a:rPr lang="en-US" sz="2000" dirty="0"/>
              <a:t> 1-D array – 5008</a:t>
            </a:r>
          </a:p>
          <a:p>
            <a:pPr>
              <a:defRPr/>
            </a:pPr>
            <a:r>
              <a:rPr lang="en-US" sz="2000" dirty="0"/>
              <a:t>arr+2 – points to 2</a:t>
            </a:r>
            <a:r>
              <a:rPr lang="en-US" sz="2000" baseline="30000" dirty="0"/>
              <a:t>nd</a:t>
            </a:r>
            <a:r>
              <a:rPr lang="en-US" sz="2000" dirty="0"/>
              <a:t> 1-D array -5016</a:t>
            </a:r>
          </a:p>
        </p:txBody>
      </p:sp>
      <p:sp>
        <p:nvSpPr>
          <p:cNvPr id="7" name="TextBox 6"/>
          <p:cNvSpPr txBox="1"/>
          <p:nvPr/>
        </p:nvSpPr>
        <p:spPr>
          <a:xfrm>
            <a:off x="428625" y="2714625"/>
            <a:ext cx="8429625" cy="1016000"/>
          </a:xfrm>
          <a:prstGeom prst="rect">
            <a:avLst/>
          </a:prstGeom>
          <a:noFill/>
        </p:spPr>
        <p:txBody>
          <a:bodyPr>
            <a:spAutoFit/>
          </a:bodyPr>
          <a:lstStyle/>
          <a:p>
            <a:pPr>
              <a:buFont typeface="Arial" pitchFamily="34" charset="0"/>
              <a:buChar char="•"/>
              <a:defRPr/>
            </a:pPr>
            <a:r>
              <a:rPr lang="en-US" sz="2000" dirty="0"/>
              <a:t> </a:t>
            </a:r>
            <a:r>
              <a:rPr lang="en-US" sz="2000" dirty="0">
                <a:latin typeface="+mj-lt"/>
              </a:rPr>
              <a:t>Both the expressions </a:t>
            </a:r>
            <a:r>
              <a:rPr lang="en-US" sz="2000" i="1" dirty="0">
                <a:latin typeface="+mj-lt"/>
              </a:rPr>
              <a:t>(</a:t>
            </a:r>
            <a:r>
              <a:rPr lang="en-US" sz="2000" i="1" dirty="0" err="1">
                <a:latin typeface="+mj-lt"/>
              </a:rPr>
              <a:t>arr</a:t>
            </a:r>
            <a:r>
              <a:rPr lang="en-US" sz="2000" i="1" dirty="0">
                <a:latin typeface="+mj-lt"/>
              </a:rPr>
              <a:t> + </a:t>
            </a:r>
            <a:r>
              <a:rPr lang="en-US" sz="2000" i="1" dirty="0" err="1">
                <a:latin typeface="+mj-lt"/>
              </a:rPr>
              <a:t>i</a:t>
            </a:r>
            <a:r>
              <a:rPr lang="en-US" sz="2000" i="1" dirty="0">
                <a:latin typeface="+mj-lt"/>
              </a:rPr>
              <a:t>)</a:t>
            </a:r>
            <a:r>
              <a:rPr lang="en-US" sz="2000" dirty="0">
                <a:latin typeface="+mj-lt"/>
              </a:rPr>
              <a:t> and </a:t>
            </a:r>
            <a:r>
              <a:rPr lang="en-US" sz="2000" i="1" dirty="0">
                <a:latin typeface="+mj-lt"/>
              </a:rPr>
              <a:t>*(</a:t>
            </a:r>
            <a:r>
              <a:rPr lang="en-US" sz="2000" i="1" dirty="0" err="1">
                <a:latin typeface="+mj-lt"/>
              </a:rPr>
              <a:t>arr</a:t>
            </a:r>
            <a:r>
              <a:rPr lang="en-US" sz="2000" i="1" dirty="0">
                <a:latin typeface="+mj-lt"/>
              </a:rPr>
              <a:t> + </a:t>
            </a:r>
            <a:r>
              <a:rPr lang="en-US" sz="2000" i="1" dirty="0" err="1">
                <a:latin typeface="+mj-lt"/>
              </a:rPr>
              <a:t>i</a:t>
            </a:r>
            <a:r>
              <a:rPr lang="en-US" sz="2000" i="1" dirty="0">
                <a:latin typeface="+mj-lt"/>
              </a:rPr>
              <a:t>)</a:t>
            </a:r>
            <a:r>
              <a:rPr lang="en-US" sz="2000" dirty="0">
                <a:latin typeface="+mj-lt"/>
              </a:rPr>
              <a:t> are pointers, but their base type are different. The base type of </a:t>
            </a:r>
            <a:r>
              <a:rPr lang="en-US" sz="2000" i="1" dirty="0">
                <a:latin typeface="+mj-lt"/>
              </a:rPr>
              <a:t>(</a:t>
            </a:r>
            <a:r>
              <a:rPr lang="en-US" sz="2000" i="1" dirty="0" err="1">
                <a:latin typeface="+mj-lt"/>
              </a:rPr>
              <a:t>arr</a:t>
            </a:r>
            <a:r>
              <a:rPr lang="en-US" sz="2000" i="1" dirty="0">
                <a:latin typeface="+mj-lt"/>
              </a:rPr>
              <a:t> + </a:t>
            </a:r>
            <a:r>
              <a:rPr lang="en-US" sz="2000" i="1" dirty="0" err="1">
                <a:latin typeface="+mj-lt"/>
              </a:rPr>
              <a:t>i</a:t>
            </a:r>
            <a:r>
              <a:rPr lang="en-US" sz="2000" i="1" dirty="0">
                <a:latin typeface="+mj-lt"/>
              </a:rPr>
              <a:t>)</a:t>
            </a:r>
            <a:r>
              <a:rPr lang="en-US" sz="2000" dirty="0">
                <a:latin typeface="+mj-lt"/>
              </a:rPr>
              <a:t> is ‘an array of 4 units’ while the base type of *(</a:t>
            </a:r>
            <a:r>
              <a:rPr lang="en-US" sz="2000" dirty="0" err="1">
                <a:latin typeface="+mj-lt"/>
              </a:rPr>
              <a:t>arr</a:t>
            </a:r>
            <a:r>
              <a:rPr lang="en-US" sz="2000" dirty="0">
                <a:latin typeface="+mj-lt"/>
              </a:rPr>
              <a:t> + </a:t>
            </a:r>
            <a:r>
              <a:rPr lang="en-US" sz="2000" dirty="0" err="1">
                <a:latin typeface="+mj-lt"/>
              </a:rPr>
              <a:t>i</a:t>
            </a:r>
            <a:r>
              <a:rPr lang="en-US" sz="2000" dirty="0">
                <a:latin typeface="+mj-lt"/>
              </a:rPr>
              <a:t>) or </a:t>
            </a:r>
            <a:r>
              <a:rPr lang="en-US" sz="2000" dirty="0" err="1">
                <a:latin typeface="+mj-lt"/>
              </a:rPr>
              <a:t>arr</a:t>
            </a:r>
            <a:r>
              <a:rPr lang="en-US" sz="2000" dirty="0">
                <a:latin typeface="+mj-lt"/>
              </a:rPr>
              <a:t>[</a:t>
            </a:r>
            <a:r>
              <a:rPr lang="en-US" sz="2000" dirty="0" err="1">
                <a:latin typeface="+mj-lt"/>
              </a:rPr>
              <a:t>i</a:t>
            </a:r>
            <a:r>
              <a:rPr lang="en-US" sz="2000" dirty="0">
                <a:latin typeface="+mj-lt"/>
              </a:rPr>
              <a:t>] is int.</a:t>
            </a:r>
            <a:endParaRPr lang="en-US"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p:cNvSpPr>
            <a:spLocks noGrp="1"/>
          </p:cNvSpPr>
          <p:nvPr>
            <p:ph idx="1"/>
          </p:nvPr>
        </p:nvSpPr>
        <p:spPr>
          <a:xfrm>
            <a:off x="285750" y="214313"/>
            <a:ext cx="8401050" cy="6429375"/>
          </a:xfrm>
        </p:spPr>
        <p:txBody>
          <a:bodyPr/>
          <a:lstStyle/>
          <a:p>
            <a:r>
              <a:rPr lang="en-US" sz="2400" smtClean="0"/>
              <a:t>*(arr+i) = arr[i] – base address of ith  1-D array – points to 0</a:t>
            </a:r>
            <a:r>
              <a:rPr lang="en-US" sz="2400" baseline="30000" smtClean="0"/>
              <a:t>th</a:t>
            </a:r>
            <a:r>
              <a:rPr lang="en-US" sz="2400" smtClean="0"/>
              <a:t> element of ith 1-D array.</a:t>
            </a:r>
          </a:p>
          <a:p>
            <a:r>
              <a:rPr lang="en-US" sz="2400" smtClean="0"/>
              <a:t>Since the base type of *(arr+i) is int and it contains the address of 0</a:t>
            </a:r>
            <a:r>
              <a:rPr lang="en-US" sz="2400" baseline="30000" smtClean="0"/>
              <a:t>th</a:t>
            </a:r>
            <a:r>
              <a:rPr lang="en-US" sz="2400" smtClean="0"/>
              <a:t> element of ith 1-D array, we can get the address of subsequent elements in the ith 1-D array by adding integer value to *(arr+i). Example: *(arr+i)+1 will point the address of 1</a:t>
            </a:r>
            <a:r>
              <a:rPr lang="en-US" sz="2400" baseline="30000" smtClean="0"/>
              <a:t>st</a:t>
            </a:r>
            <a:r>
              <a:rPr lang="en-US" sz="2400" smtClean="0"/>
              <a:t> element of ith 1-D array.</a:t>
            </a:r>
          </a:p>
          <a:p>
            <a:r>
              <a:rPr lang="en-US" sz="2400" smtClean="0"/>
              <a:t>Similarly *(arr+i)+j will represent the address of jth element of ith 1-D array. Dereferencing this exp we can get the jth element of ith 1-D array. Example *(*(arr+i)+j) represent the value of jth element of ith 1-D array.</a:t>
            </a:r>
          </a:p>
        </p:txBody>
      </p:sp>
      <p:sp>
        <p:nvSpPr>
          <p:cNvPr id="51203" name="Slide Number Placeholder 3"/>
          <p:cNvSpPr>
            <a:spLocks noGrp="1"/>
          </p:cNvSpPr>
          <p:nvPr>
            <p:ph type="sldNum" sz="quarter" idx="12"/>
          </p:nvPr>
        </p:nvSpPr>
        <p:spPr bwMode="auto">
          <a:noFill/>
          <a:ln>
            <a:miter lim="800000"/>
            <a:headEnd/>
            <a:tailEnd/>
          </a:ln>
        </p:spPr>
        <p:txBody>
          <a:bodyPr/>
          <a:lstStyle/>
          <a:p>
            <a:fld id="{D341D4D8-E93B-4150-96CB-78FAF1D8CE4B}" type="slidenum">
              <a:rPr lang="en-US" altLang="en-US" smtClean="0"/>
              <a:pPr/>
              <a:t>12</a:t>
            </a:fld>
            <a:endParaRPr lang="en-US" altLang="en-US" smtClean="0"/>
          </a:p>
        </p:txBody>
      </p:sp>
      <p:graphicFrame>
        <p:nvGraphicFramePr>
          <p:cNvPr id="5" name="Table 4"/>
          <p:cNvGraphicFramePr>
            <a:graphicFrameLocks noGrp="1"/>
          </p:cNvGraphicFramePr>
          <p:nvPr/>
        </p:nvGraphicFramePr>
        <p:xfrm>
          <a:off x="1357313" y="4143375"/>
          <a:ext cx="5072099" cy="2468880"/>
        </p:xfrm>
        <a:graphic>
          <a:graphicData uri="http://schemas.openxmlformats.org/drawingml/2006/table">
            <a:tbl>
              <a:tblPr firstRow="1">
                <a:tableStyleId>{D7AC3CCA-C797-4891-BE02-D94E43425B78}</a:tableStyleId>
              </a:tblPr>
              <a:tblGrid>
                <a:gridCol w="1014420"/>
                <a:gridCol w="1014420"/>
                <a:gridCol w="1014420"/>
                <a:gridCol w="658003"/>
                <a:gridCol w="1370836"/>
              </a:tblGrid>
              <a:tr h="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a:t>
                      </a:r>
                      <a:r>
                        <a:rPr lang="en-US" dirty="0" err="1" smtClean="0">
                          <a:solidFill>
                            <a:schemeClr val="tx1"/>
                          </a:solidFill>
                        </a:rPr>
                        <a:t>arr</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r>
                        <a:rPr lang="en-US" dirty="0" err="1" smtClean="0"/>
                        <a:t>arr</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r>
                        <a:rPr lang="en-US" dirty="0" smtClean="0"/>
                        <a:t>(arr+1)</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r>
                        <a:rPr lang="en-US" dirty="0" smtClean="0"/>
                        <a:t>(arr+2)</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endParaRPr lang="en-US" dirty="0"/>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smtClean="0"/>
                    </a:p>
                    <a:p>
                      <a:r>
                        <a:rPr lang="en-US" smtClean="0"/>
                        <a:t>*(</a:t>
                      </a:r>
                      <a:r>
                        <a:rPr lang="en-US" dirty="0" smtClean="0"/>
                        <a:t>arr+2)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smtClean="0"/>
                    </a:p>
                    <a:p>
                      <a:r>
                        <a:rPr lang="en-US" dirty="0" smtClean="0"/>
                        <a:t>*(arr+2)+3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1244" name="TextBox 5"/>
          <p:cNvSpPr txBox="1">
            <a:spLocks noChangeArrowheads="1"/>
          </p:cNvSpPr>
          <p:nvPr/>
        </p:nvSpPr>
        <p:spPr bwMode="auto">
          <a:xfrm>
            <a:off x="6715125" y="5500688"/>
            <a:ext cx="2428875" cy="461962"/>
          </a:xfrm>
          <a:prstGeom prst="rect">
            <a:avLst/>
          </a:prstGeom>
          <a:noFill/>
          <a:ln w="9525">
            <a:noFill/>
            <a:miter lim="800000"/>
            <a:headEnd/>
            <a:tailEnd/>
          </a:ln>
        </p:spPr>
        <p:txBody>
          <a:bodyPr>
            <a:spAutoFit/>
          </a:bodyPr>
          <a:lstStyle/>
          <a:p>
            <a:r>
              <a:rPr lang="en-US"/>
              <a:t>*(*(arr+2)+3)</a:t>
            </a:r>
          </a:p>
        </p:txBody>
      </p:sp>
      <p:cxnSp>
        <p:nvCxnSpPr>
          <p:cNvPr id="8" name="Straight Arrow Connector 7"/>
          <p:cNvCxnSpPr/>
          <p:nvPr/>
        </p:nvCxnSpPr>
        <p:spPr>
          <a:xfrm rot="10800000">
            <a:off x="6215063" y="5715000"/>
            <a:ext cx="642937" cy="142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rot="5400000">
            <a:off x="2572544" y="4642644"/>
            <a:ext cx="428625"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5400000" flipH="1" flipV="1">
            <a:off x="2611438" y="6175375"/>
            <a:ext cx="357188" cy="79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rot="5400000" flipH="1" flipV="1">
            <a:off x="5331620" y="6241256"/>
            <a:ext cx="347662" cy="95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500063" y="1643063"/>
            <a:ext cx="8229600" cy="4525962"/>
          </a:xfrm>
        </p:spPr>
        <p:txBody>
          <a:bodyPr/>
          <a:lstStyle/>
          <a:p>
            <a:pPr>
              <a:buFont typeface="Arial" pitchFamily="34" charset="0"/>
              <a:buNone/>
            </a:pPr>
            <a:endParaRPr lang="en-US" smtClean="0"/>
          </a:p>
          <a:p>
            <a:pPr>
              <a:buFont typeface="Arial" pitchFamily="34" charset="0"/>
              <a:buNone/>
            </a:pPr>
            <a:endParaRPr lang="en-US" smtClean="0"/>
          </a:p>
          <a:p>
            <a:pPr>
              <a:buFont typeface="Arial" pitchFamily="34" charset="0"/>
              <a:buNone/>
            </a:pPr>
            <a:endParaRPr lang="en-US" smtClean="0"/>
          </a:p>
          <a:p>
            <a:pPr>
              <a:buFont typeface="Arial" pitchFamily="34" charset="0"/>
              <a:buNone/>
            </a:pPr>
            <a:endParaRPr lang="en-US" smtClean="0"/>
          </a:p>
        </p:txBody>
      </p:sp>
      <p:sp>
        <p:nvSpPr>
          <p:cNvPr id="52227" name="Slide Number Placeholder 3"/>
          <p:cNvSpPr>
            <a:spLocks noGrp="1"/>
          </p:cNvSpPr>
          <p:nvPr>
            <p:ph type="sldNum" sz="quarter" idx="12"/>
          </p:nvPr>
        </p:nvSpPr>
        <p:spPr bwMode="auto">
          <a:noFill/>
          <a:ln>
            <a:miter lim="800000"/>
            <a:headEnd/>
            <a:tailEnd/>
          </a:ln>
        </p:spPr>
        <p:txBody>
          <a:bodyPr/>
          <a:lstStyle/>
          <a:p>
            <a:fld id="{C223E2B7-016D-49F3-A81C-57BF2E739BC7}" type="slidenum">
              <a:rPr lang="en-US" altLang="en-US" smtClean="0"/>
              <a:pPr/>
              <a:t>13</a:t>
            </a:fld>
            <a:endParaRPr lang="en-US" altLang="en-US" smtClean="0"/>
          </a:p>
        </p:txBody>
      </p:sp>
      <p:pic>
        <p:nvPicPr>
          <p:cNvPr id="52228" name="Picture 38" descr="http://cdncontribute.geeksforgeeks.org/wp-content/uploads/arraypointer.png"/>
          <p:cNvPicPr>
            <a:picLocks noChangeAspect="1" noChangeArrowheads="1"/>
          </p:cNvPicPr>
          <p:nvPr/>
        </p:nvPicPr>
        <p:blipFill>
          <a:blip r:embed="rId2"/>
          <a:srcRect/>
          <a:stretch>
            <a:fillRect/>
          </a:stretch>
        </p:blipFill>
        <p:spPr bwMode="auto">
          <a:xfrm>
            <a:off x="857250" y="4071938"/>
            <a:ext cx="7110413" cy="2214562"/>
          </a:xfrm>
          <a:prstGeom prst="rect">
            <a:avLst/>
          </a:prstGeom>
          <a:noFill/>
          <a:ln w="9525">
            <a:noFill/>
            <a:miter lim="800000"/>
            <a:headEnd/>
            <a:tailEnd/>
          </a:ln>
        </p:spPr>
      </p:pic>
      <p:pic>
        <p:nvPicPr>
          <p:cNvPr id="52229" name="Picture 40" descr="http://cdncontribute.geeksforgeeks.org/wp-content/uploads/pointereg.png"/>
          <p:cNvPicPr>
            <a:picLocks noChangeAspect="1" noChangeArrowheads="1"/>
          </p:cNvPicPr>
          <p:nvPr/>
        </p:nvPicPr>
        <p:blipFill>
          <a:blip r:embed="rId3"/>
          <a:srcRect/>
          <a:stretch>
            <a:fillRect/>
          </a:stretch>
        </p:blipFill>
        <p:spPr bwMode="auto">
          <a:xfrm>
            <a:off x="1285875" y="214313"/>
            <a:ext cx="6429375" cy="3454400"/>
          </a:xfrm>
          <a:prstGeom prst="rect">
            <a:avLst/>
          </a:prstGeom>
          <a:noFill/>
          <a:ln w="9525">
            <a:noFill/>
            <a:miter lim="800000"/>
            <a:headEnd/>
            <a:tailEnd/>
          </a:ln>
        </p:spPr>
      </p:pic>
      <p:sp>
        <p:nvSpPr>
          <p:cNvPr id="10" name="TextBox 5"/>
          <p:cNvSpPr txBox="1">
            <a:spLocks noChangeArrowheads="1"/>
          </p:cNvSpPr>
          <p:nvPr/>
        </p:nvSpPr>
        <p:spPr bwMode="auto">
          <a:xfrm>
            <a:off x="6715125" y="2286000"/>
            <a:ext cx="2143125" cy="461963"/>
          </a:xfrm>
          <a:prstGeom prst="rect">
            <a:avLst/>
          </a:prstGeom>
          <a:solidFill>
            <a:schemeClr val="accent1">
              <a:lumMod val="20000"/>
              <a:lumOff val="80000"/>
            </a:schemeClr>
          </a:solidFill>
          <a:ln w="9525">
            <a:noFill/>
            <a:miter lim="800000"/>
            <a:headEnd/>
            <a:tailEnd/>
          </a:ln>
        </p:spPr>
        <p:txBody>
          <a:bodyPr>
            <a:spAutoFit/>
          </a:bodyPr>
          <a:lstStyle/>
          <a:p>
            <a:pPr>
              <a:defRPr/>
            </a:pPr>
            <a:r>
              <a:rPr lang="en-US" dirty="0"/>
              <a:t>*(*(arr+2)+3)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428625" y="285750"/>
            <a:ext cx="8229600" cy="5840413"/>
          </a:xfrm>
        </p:spPr>
        <p:txBody>
          <a:bodyPr/>
          <a:lstStyle/>
          <a:p>
            <a:pPr>
              <a:buFont typeface="Arial" pitchFamily="34" charset="0"/>
              <a:buNone/>
            </a:pPr>
            <a:r>
              <a:rPr lang="en-US" sz="2000" b="1" smtClean="0"/>
              <a:t>// C program to print the values and address of elements of a 2-D array</a:t>
            </a:r>
          </a:p>
          <a:p>
            <a:pPr algn="just">
              <a:buFont typeface="Arial" pitchFamily="34" charset="0"/>
              <a:buNone/>
            </a:pPr>
            <a:r>
              <a:rPr lang="en-US" sz="2000" smtClean="0"/>
              <a:t>#include&lt;stdio.h&gt;</a:t>
            </a:r>
          </a:p>
          <a:p>
            <a:pPr algn="just">
              <a:buFont typeface="Arial" pitchFamily="34" charset="0"/>
              <a:buNone/>
            </a:pPr>
            <a:r>
              <a:rPr lang="en-US" sz="2000" smtClean="0"/>
              <a:t> int main()</a:t>
            </a:r>
          </a:p>
          <a:p>
            <a:pPr algn="just">
              <a:buFont typeface="Arial" pitchFamily="34" charset="0"/>
              <a:buNone/>
            </a:pPr>
            <a:r>
              <a:rPr lang="en-US" sz="2000" smtClean="0"/>
              <a:t>{</a:t>
            </a:r>
          </a:p>
          <a:p>
            <a:pPr algn="just">
              <a:buFont typeface="Arial" pitchFamily="34" charset="0"/>
              <a:buNone/>
            </a:pPr>
            <a:r>
              <a:rPr lang="en-US" sz="2000" smtClean="0"/>
              <a:t>  int arr[3][4] = {  { 10, 11, 12, 13 },  { 20, 21, 22, 23 },  { 30, 31, 32, 33 }  };</a:t>
            </a:r>
          </a:p>
          <a:p>
            <a:pPr algn="just">
              <a:buFont typeface="Arial" pitchFamily="34" charset="0"/>
              <a:buNone/>
            </a:pPr>
            <a:r>
              <a:rPr lang="en-US" sz="2000" smtClean="0"/>
              <a:t>  int i, j;</a:t>
            </a:r>
          </a:p>
          <a:p>
            <a:pPr algn="just">
              <a:buFont typeface="Arial" pitchFamily="34" charset="0"/>
              <a:buNone/>
            </a:pPr>
            <a:r>
              <a:rPr lang="en-US" sz="2000" smtClean="0"/>
              <a:t>  for (i = 0; i &lt; 3; i++)</a:t>
            </a:r>
          </a:p>
          <a:p>
            <a:pPr algn="just">
              <a:buFont typeface="Arial" pitchFamily="34" charset="0"/>
              <a:buNone/>
            </a:pPr>
            <a:r>
              <a:rPr lang="en-US" sz="2000" smtClean="0"/>
              <a:t>  {</a:t>
            </a:r>
          </a:p>
          <a:p>
            <a:pPr algn="just">
              <a:buFont typeface="Arial" pitchFamily="34" charset="0"/>
              <a:buNone/>
            </a:pPr>
            <a:r>
              <a:rPr lang="en-US" sz="2000" smtClean="0"/>
              <a:t>    printf("Address of %dth array = %u %u\n", i, arr[i], *(arr + i));</a:t>
            </a:r>
          </a:p>
          <a:p>
            <a:pPr algn="just">
              <a:buFont typeface="Arial" pitchFamily="34" charset="0"/>
              <a:buNone/>
            </a:pPr>
            <a:r>
              <a:rPr lang="en-US" sz="2000" smtClean="0"/>
              <a:t>      for (j = 0; j &lt; 4; j++)</a:t>
            </a:r>
          </a:p>
          <a:p>
            <a:pPr algn="just">
              <a:buFont typeface="Arial" pitchFamily="34" charset="0"/>
              <a:buNone/>
            </a:pPr>
            <a:r>
              <a:rPr lang="en-US" sz="2000" smtClean="0"/>
              <a:t>      printf("%d %d ", arr[i][j], *(*(arr + i) + j));</a:t>
            </a:r>
          </a:p>
          <a:p>
            <a:pPr algn="just">
              <a:buFont typeface="Arial" pitchFamily="34" charset="0"/>
              <a:buNone/>
            </a:pPr>
            <a:r>
              <a:rPr lang="en-US" sz="2000" smtClean="0"/>
              <a:t>    printf("\n");</a:t>
            </a:r>
          </a:p>
          <a:p>
            <a:pPr algn="just">
              <a:buFont typeface="Arial" pitchFamily="34" charset="0"/>
              <a:buNone/>
            </a:pPr>
            <a:r>
              <a:rPr lang="en-US" sz="2000" smtClean="0"/>
              <a:t>  }</a:t>
            </a:r>
          </a:p>
          <a:p>
            <a:pPr algn="just">
              <a:buFont typeface="Arial" pitchFamily="34" charset="0"/>
              <a:buNone/>
            </a:pPr>
            <a:r>
              <a:rPr lang="en-US" sz="2000" smtClean="0"/>
              <a:t>   return 0;</a:t>
            </a:r>
          </a:p>
          <a:p>
            <a:pPr algn="just">
              <a:buFont typeface="Arial" pitchFamily="34" charset="0"/>
              <a:buNone/>
            </a:pPr>
            <a:r>
              <a:rPr lang="en-US" sz="2000" smtClean="0"/>
              <a:t>}</a:t>
            </a:r>
          </a:p>
          <a:p>
            <a:pPr>
              <a:buFont typeface="Arial" pitchFamily="34" charset="0"/>
              <a:buNone/>
            </a:pPr>
            <a:endParaRPr lang="en-US" sz="2000" smtClean="0"/>
          </a:p>
        </p:txBody>
      </p:sp>
      <p:sp>
        <p:nvSpPr>
          <p:cNvPr id="53251" name="Slide Number Placeholder 3"/>
          <p:cNvSpPr>
            <a:spLocks noGrp="1"/>
          </p:cNvSpPr>
          <p:nvPr>
            <p:ph type="sldNum" sz="quarter" idx="12"/>
          </p:nvPr>
        </p:nvSpPr>
        <p:spPr bwMode="auto">
          <a:noFill/>
          <a:ln>
            <a:miter lim="800000"/>
            <a:headEnd/>
            <a:tailEnd/>
          </a:ln>
        </p:spPr>
        <p:txBody>
          <a:bodyPr/>
          <a:lstStyle/>
          <a:p>
            <a:fld id="{50FAC712-CA32-40EE-9DD7-178B8FE1DA62}" type="slidenum">
              <a:rPr lang="en-US" altLang="en-US" smtClean="0"/>
              <a:pPr/>
              <a:t>14</a:t>
            </a:fld>
            <a:endParaRPr lang="en-US" altLang="en-US" smtClean="0"/>
          </a:p>
        </p:txBody>
      </p:sp>
      <p:sp>
        <p:nvSpPr>
          <p:cNvPr id="5" name="TextBox 4"/>
          <p:cNvSpPr txBox="1"/>
          <p:nvPr/>
        </p:nvSpPr>
        <p:spPr>
          <a:xfrm>
            <a:off x="4214813" y="4429125"/>
            <a:ext cx="4214812" cy="224631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2000" dirty="0">
                <a:latin typeface="+mj-lt"/>
              </a:rPr>
              <a:t>Output:     </a:t>
            </a:r>
          </a:p>
          <a:p>
            <a:pPr>
              <a:defRPr/>
            </a:pPr>
            <a:r>
              <a:rPr lang="en-US" sz="2000" dirty="0">
                <a:latin typeface="+mj-lt"/>
              </a:rPr>
              <a:t> Address of 0th array = </a:t>
            </a:r>
            <a:r>
              <a:rPr lang="en-US" sz="2000" dirty="0"/>
              <a:t>9520</a:t>
            </a:r>
            <a:r>
              <a:rPr lang="en-US" sz="2000" dirty="0">
                <a:latin typeface="+mj-lt"/>
              </a:rPr>
              <a:t> </a:t>
            </a:r>
            <a:r>
              <a:rPr lang="en-US" sz="2000" dirty="0"/>
              <a:t>9 520</a:t>
            </a:r>
            <a:endParaRPr lang="en-US" sz="2000" dirty="0">
              <a:latin typeface="+mj-lt"/>
            </a:endParaRPr>
          </a:p>
          <a:p>
            <a:pPr>
              <a:defRPr/>
            </a:pPr>
            <a:r>
              <a:rPr lang="en-US" sz="2000" dirty="0">
                <a:latin typeface="+mj-lt"/>
              </a:rPr>
              <a:t>10 10  11 11  12 12  13 13 </a:t>
            </a:r>
          </a:p>
          <a:p>
            <a:pPr>
              <a:defRPr/>
            </a:pPr>
            <a:r>
              <a:rPr lang="en-US" sz="2000" dirty="0">
                <a:latin typeface="+mj-lt"/>
              </a:rPr>
              <a:t>Address of 1th array = </a:t>
            </a:r>
            <a:r>
              <a:rPr lang="en-US" sz="2000" dirty="0"/>
              <a:t>9536</a:t>
            </a:r>
            <a:r>
              <a:rPr lang="en-US" sz="2000" dirty="0">
                <a:latin typeface="+mj-lt"/>
              </a:rPr>
              <a:t> 9536</a:t>
            </a:r>
          </a:p>
          <a:p>
            <a:pPr>
              <a:defRPr/>
            </a:pPr>
            <a:r>
              <a:rPr lang="en-US" sz="2000" dirty="0">
                <a:latin typeface="+mj-lt"/>
              </a:rPr>
              <a:t>20 20  21 21  22 22  23 23 </a:t>
            </a:r>
          </a:p>
          <a:p>
            <a:pPr>
              <a:defRPr/>
            </a:pPr>
            <a:r>
              <a:rPr lang="en-US" sz="2000" dirty="0">
                <a:latin typeface="+mj-lt"/>
              </a:rPr>
              <a:t>Address of 2th array = </a:t>
            </a:r>
            <a:r>
              <a:rPr lang="en-US" sz="2000" dirty="0"/>
              <a:t>9552  9552 </a:t>
            </a:r>
          </a:p>
          <a:p>
            <a:pPr>
              <a:defRPr/>
            </a:pPr>
            <a:r>
              <a:rPr lang="en-US" sz="2000" dirty="0">
                <a:latin typeface="+mj-lt"/>
              </a:rPr>
              <a:t>30 30  31 31  32 32  33 33</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3"/>
          <p:cNvSpPr>
            <a:spLocks noGrp="1"/>
          </p:cNvSpPr>
          <p:nvPr>
            <p:ph sz="quarter" idx="1"/>
          </p:nvPr>
        </p:nvSpPr>
        <p:spPr>
          <a:xfrm>
            <a:off x="457200" y="304800"/>
            <a:ext cx="8382000" cy="6019800"/>
          </a:xfrm>
        </p:spPr>
        <p:txBody>
          <a:bodyPr/>
          <a:lstStyle/>
          <a:p>
            <a:pPr eaLnBrk="1" hangingPunct="1">
              <a:buFont typeface="Wingdings 2" pitchFamily="18" charset="2"/>
              <a:buNone/>
            </a:pPr>
            <a:r>
              <a:rPr lang="en-IN" sz="2400" smtClean="0"/>
              <a:t>int B[2][3]; </a:t>
            </a:r>
          </a:p>
          <a:p>
            <a:pPr eaLnBrk="1" hangingPunct="1">
              <a:buFont typeface="Wingdings 2" pitchFamily="18" charset="2"/>
              <a:buNone/>
            </a:pPr>
            <a:r>
              <a:rPr lang="en-IN" sz="2400" smtClean="0"/>
              <a:t>In memory two 1-D array of three elements will be created.</a:t>
            </a:r>
          </a:p>
          <a:p>
            <a:pPr eaLnBrk="1" hangingPunct="1">
              <a:buFont typeface="Wingdings 2" pitchFamily="18" charset="2"/>
              <a:buNone/>
            </a:pPr>
            <a:r>
              <a:rPr lang="en-IN" sz="2400" smtClean="0"/>
              <a:t>int * p=B;  // not a proper method, gives you waning in codeblocks //although executes ( because B will return a pointer to 1-D //array     	      of three integers).</a:t>
            </a:r>
          </a:p>
          <a:p>
            <a:pPr eaLnBrk="1" hangingPunct="1">
              <a:buFont typeface="Wingdings 2" pitchFamily="18" charset="2"/>
              <a:buNone/>
            </a:pPr>
            <a:r>
              <a:rPr lang="en-IN" sz="2400" smtClean="0"/>
              <a:t>So we need to declare pointer to array to hold the address of B. Such as</a:t>
            </a:r>
          </a:p>
          <a:p>
            <a:pPr eaLnBrk="1" hangingPunct="1">
              <a:buFont typeface="Wingdings 2" pitchFamily="18" charset="2"/>
              <a:buNone/>
            </a:pPr>
            <a:r>
              <a:rPr lang="en-IN" sz="2400" smtClean="0"/>
              <a:t>int(*p)[3]=B;</a:t>
            </a:r>
          </a:p>
          <a:p>
            <a:pPr eaLnBrk="1" hangingPunct="1">
              <a:buFont typeface="Wingdings 2" pitchFamily="18" charset="2"/>
              <a:buNone/>
            </a:pPr>
            <a:r>
              <a:rPr lang="en-IN" sz="2400" smtClean="0"/>
              <a:t>If we use the following statement :</a:t>
            </a:r>
          </a:p>
          <a:p>
            <a:pPr eaLnBrk="1" hangingPunct="1">
              <a:buFont typeface="Wingdings 2" pitchFamily="18" charset="2"/>
              <a:buNone/>
            </a:pPr>
            <a:r>
              <a:rPr lang="en-IN" sz="2400" smtClean="0"/>
              <a:t>printf(“%u”,B);  // it will print base address of B. </a:t>
            </a:r>
          </a:p>
          <a:p>
            <a:pPr eaLnBrk="1" hangingPunct="1">
              <a:buFont typeface="Wingdings 2" pitchFamily="18" charset="2"/>
              <a:buNone/>
            </a:pPr>
            <a:r>
              <a:rPr lang="en-IN" sz="2400" smtClean="0"/>
              <a:t>printf(“%u”,B+1); // it will print base address+ size of 1-D array</a:t>
            </a:r>
          </a:p>
          <a:p>
            <a:pPr eaLnBrk="1" hangingPunct="1">
              <a:buFont typeface="Wingdings 2" pitchFamily="18" charset="2"/>
              <a:buNone/>
            </a:pPr>
            <a:r>
              <a:rPr lang="en-IN" sz="2400" smtClean="0"/>
              <a:t>printf(“%u”,*(B+1)); // it will print address of b[1][0]</a:t>
            </a:r>
          </a:p>
          <a:p>
            <a:pPr eaLnBrk="1" hangingPunct="1">
              <a:buFont typeface="Wingdings 2" pitchFamily="18" charset="2"/>
              <a:buNone/>
            </a:pPr>
            <a:r>
              <a:rPr lang="en-IN" sz="2400" smtClean="0"/>
              <a:t>printf(“%u”,*(B+1)+2); // it will print address of B[1][2]</a:t>
            </a:r>
          </a:p>
          <a:p>
            <a:pPr eaLnBrk="1" hangingPunct="1">
              <a:buFont typeface="Wingdings 2" pitchFamily="18" charset="2"/>
              <a:buNone/>
            </a:pPr>
            <a:endParaRPr lang="en-IN" sz="2400" smtClean="0"/>
          </a:p>
          <a:p>
            <a:pPr eaLnBrk="1" hangingPunct="1">
              <a:buFont typeface="Wingdings 2" pitchFamily="18" charset="2"/>
              <a:buNone/>
            </a:pPr>
            <a:endParaRPr lang="en-IN" sz="2400" smtClean="0"/>
          </a:p>
          <a:p>
            <a:pPr eaLnBrk="1" hangingPunct="1">
              <a:buFont typeface="Wingdings 2" pitchFamily="18" charset="2"/>
              <a:buNone/>
            </a:pPr>
            <a:endParaRPr lang="en-IN" sz="2400" smtClean="0"/>
          </a:p>
          <a:p>
            <a:pPr eaLnBrk="1" hangingPunct="1">
              <a:buFont typeface="Wingdings 2" pitchFamily="18" charset="2"/>
              <a:buNone/>
            </a:pPr>
            <a:endParaRPr lang="en-IN" sz="2400" smtClean="0"/>
          </a:p>
          <a:p>
            <a:pPr eaLnBrk="1" hangingPunct="1">
              <a:buFont typeface="Wingdings 2" pitchFamily="18" charset="2"/>
              <a:buNone/>
            </a:pPr>
            <a:endParaRPr lang="en-IN" sz="2400" smtClean="0"/>
          </a:p>
        </p:txBody>
      </p:sp>
      <p:sp>
        <p:nvSpPr>
          <p:cNvPr id="54275" name="Slide Number Placeholder 1"/>
          <p:cNvSpPr>
            <a:spLocks noGrp="1"/>
          </p:cNvSpPr>
          <p:nvPr>
            <p:ph type="sldNum" sz="quarter" idx="12"/>
          </p:nvPr>
        </p:nvSpPr>
        <p:spPr bwMode="auto">
          <a:noFill/>
          <a:ln>
            <a:miter lim="800000"/>
            <a:headEnd/>
            <a:tailEnd/>
          </a:ln>
        </p:spPr>
        <p:txBody>
          <a:bodyPr/>
          <a:lstStyle/>
          <a:p>
            <a:fld id="{72139A57-D8E7-43F6-8220-BF0FB201E990}"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0" y="0"/>
            <a:ext cx="8229600" cy="654050"/>
          </a:xfrm>
        </p:spPr>
        <p:txBody>
          <a:bodyPr>
            <a:normAutofit fontScale="90000"/>
          </a:bodyPr>
          <a:lstStyle/>
          <a:p>
            <a:pPr algn="l"/>
            <a:r>
              <a:rPr lang="en-IN" smtClean="0"/>
              <a:t>Example</a:t>
            </a:r>
          </a:p>
        </p:txBody>
      </p:sp>
      <p:sp>
        <p:nvSpPr>
          <p:cNvPr id="55299" name="Slide Number Placeholder 3"/>
          <p:cNvSpPr>
            <a:spLocks noGrp="1"/>
          </p:cNvSpPr>
          <p:nvPr>
            <p:ph type="sldNum" sz="quarter" idx="12"/>
          </p:nvPr>
        </p:nvSpPr>
        <p:spPr bwMode="auto">
          <a:noFill/>
          <a:ln>
            <a:miter lim="800000"/>
            <a:headEnd/>
            <a:tailEnd/>
          </a:ln>
        </p:spPr>
        <p:txBody>
          <a:bodyPr/>
          <a:lstStyle/>
          <a:p>
            <a:fld id="{6DBCDF25-4BF9-4E2C-9517-7092561AF1E6}" type="slidenum">
              <a:rPr lang="en-US" altLang="en-US" smtClean="0"/>
              <a:pPr/>
              <a:t>16</a:t>
            </a:fld>
            <a:endParaRPr lang="en-US" altLang="en-US" smtClean="0"/>
          </a:p>
        </p:txBody>
      </p:sp>
      <p:sp>
        <p:nvSpPr>
          <p:cNvPr id="5" name="TextBox 4"/>
          <p:cNvSpPr txBox="1"/>
          <p:nvPr/>
        </p:nvSpPr>
        <p:spPr>
          <a:xfrm>
            <a:off x="0" y="571500"/>
            <a:ext cx="8572500" cy="477043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a:spAutoFit/>
          </a:bodyPr>
          <a:lstStyle/>
          <a:p>
            <a:pPr>
              <a:defRPr/>
            </a:pPr>
            <a:r>
              <a:rPr lang="en-IN" sz="2000" dirty="0">
                <a:latin typeface="Book Antiqua" pitchFamily="18" charset="0"/>
              </a:rPr>
              <a:t>#include &lt;</a:t>
            </a:r>
            <a:r>
              <a:rPr lang="en-IN" sz="2000" dirty="0" err="1">
                <a:latin typeface="Book Antiqua" pitchFamily="18" charset="0"/>
              </a:rPr>
              <a:t>stdio.h</a:t>
            </a:r>
            <a:r>
              <a:rPr lang="en-IN" sz="2000" dirty="0">
                <a:latin typeface="Book Antiqua" pitchFamily="18" charset="0"/>
              </a:rPr>
              <a:t>&gt;</a:t>
            </a:r>
          </a:p>
          <a:p>
            <a:pPr>
              <a:defRPr/>
            </a:pPr>
            <a:r>
              <a:rPr lang="en-IN" sz="2000" dirty="0" err="1">
                <a:latin typeface="Book Antiqua" pitchFamily="18" charset="0"/>
              </a:rPr>
              <a:t>int</a:t>
            </a:r>
            <a:r>
              <a:rPr lang="en-IN" sz="2000" dirty="0">
                <a:latin typeface="Book Antiqua" pitchFamily="18" charset="0"/>
              </a:rPr>
              <a:t> main() {</a:t>
            </a:r>
          </a:p>
          <a:p>
            <a:pPr>
              <a:defRPr/>
            </a:pPr>
            <a:r>
              <a:rPr lang="en-IN" sz="2000" dirty="0">
                <a:latin typeface="Book Antiqua" pitchFamily="18" charset="0"/>
              </a:rPr>
              <a:t>	</a:t>
            </a:r>
            <a:r>
              <a:rPr lang="en-IN" sz="2000" dirty="0" err="1">
                <a:latin typeface="Book Antiqua" pitchFamily="18" charset="0"/>
              </a:rPr>
              <a:t>int</a:t>
            </a:r>
            <a:r>
              <a:rPr lang="en-IN" sz="2000" dirty="0">
                <a:latin typeface="Book Antiqua" pitchFamily="18" charset="0"/>
              </a:rPr>
              <a:t> </a:t>
            </a:r>
            <a:r>
              <a:rPr lang="en-IN" sz="2000" dirty="0" err="1">
                <a:latin typeface="Book Antiqua" pitchFamily="18" charset="0"/>
              </a:rPr>
              <a:t>i</a:t>
            </a:r>
            <a:r>
              <a:rPr lang="en-IN" sz="2000" dirty="0">
                <a:latin typeface="Book Antiqua" pitchFamily="18" charset="0"/>
              </a:rPr>
              <a:t>, </a:t>
            </a:r>
            <a:r>
              <a:rPr lang="en-IN" sz="2000" dirty="0" err="1">
                <a:latin typeface="Book Antiqua" pitchFamily="18" charset="0"/>
              </a:rPr>
              <a:t>arr</a:t>
            </a:r>
            <a:r>
              <a:rPr lang="en-IN" sz="2000" dirty="0">
                <a:latin typeface="Book Antiqua" pitchFamily="18" charset="0"/>
              </a:rPr>
              <a:t>[3][4] = { {10, 11, 12, 13}, {20, 21, 22, 23},{30, 31, 32, 33}};</a:t>
            </a:r>
          </a:p>
          <a:p>
            <a:pPr>
              <a:defRPr/>
            </a:pPr>
            <a:r>
              <a:rPr lang="en-IN" sz="2000" dirty="0">
                <a:latin typeface="Book Antiqua" pitchFamily="18" charset="0"/>
              </a:rPr>
              <a:t>	</a:t>
            </a:r>
            <a:r>
              <a:rPr lang="en-IN" sz="2000" dirty="0" err="1">
                <a:latin typeface="Book Antiqua" pitchFamily="18" charset="0"/>
              </a:rPr>
              <a:t>int</a:t>
            </a:r>
            <a:r>
              <a:rPr lang="en-IN" sz="2000" dirty="0">
                <a:latin typeface="Book Antiqua" pitchFamily="18" charset="0"/>
              </a:rPr>
              <a:t> (*</a:t>
            </a:r>
            <a:r>
              <a:rPr lang="en-IN" sz="2000" dirty="0" err="1">
                <a:latin typeface="Book Antiqua" pitchFamily="18" charset="0"/>
              </a:rPr>
              <a:t>ptr</a:t>
            </a:r>
            <a:r>
              <a:rPr lang="en-IN" sz="2000" dirty="0">
                <a:latin typeface="Book Antiqua" pitchFamily="18" charset="0"/>
              </a:rPr>
              <a:t>)[4];</a:t>
            </a:r>
          </a:p>
          <a:p>
            <a:pPr>
              <a:defRPr/>
            </a:pPr>
            <a:r>
              <a:rPr lang="en-IN" sz="2000" dirty="0">
                <a:latin typeface="Book Antiqua" pitchFamily="18" charset="0"/>
              </a:rPr>
              <a:t>	</a:t>
            </a:r>
            <a:r>
              <a:rPr lang="en-IN" sz="2000" dirty="0" err="1">
                <a:latin typeface="Book Antiqua" pitchFamily="18" charset="0"/>
              </a:rPr>
              <a:t>ptr</a:t>
            </a:r>
            <a:r>
              <a:rPr lang="en-IN" sz="2000" dirty="0">
                <a:latin typeface="Book Antiqua" pitchFamily="18" charset="0"/>
              </a:rPr>
              <a:t>=</a:t>
            </a:r>
            <a:r>
              <a:rPr lang="en-IN" sz="2000" dirty="0" err="1">
                <a:latin typeface="Book Antiqua" pitchFamily="18" charset="0"/>
              </a:rPr>
              <a:t>arr</a:t>
            </a:r>
            <a:r>
              <a:rPr lang="en-IN" sz="2000" dirty="0">
                <a:latin typeface="Book Antiqua" pitchFamily="18" charset="0"/>
              </a:rPr>
              <a:t>;</a:t>
            </a:r>
          </a:p>
          <a:p>
            <a:pPr>
              <a:defRPr/>
            </a:pPr>
            <a:r>
              <a:rPr lang="en-IN" sz="2000" dirty="0">
                <a:latin typeface="Book Antiqua" pitchFamily="18" charset="0"/>
              </a:rPr>
              <a:t>	</a:t>
            </a:r>
            <a:r>
              <a:rPr lang="en-IN" sz="2000" dirty="0" err="1">
                <a:latin typeface="Book Antiqua" pitchFamily="18" charset="0"/>
              </a:rPr>
              <a:t>printf</a:t>
            </a:r>
            <a:r>
              <a:rPr lang="en-IN" sz="2000" dirty="0">
                <a:latin typeface="Book Antiqua" pitchFamily="18" charset="0"/>
              </a:rPr>
              <a:t>("</a:t>
            </a:r>
            <a:r>
              <a:rPr lang="en-IN" sz="2000" dirty="0" err="1">
                <a:latin typeface="Book Antiqua" pitchFamily="18" charset="0"/>
              </a:rPr>
              <a:t>ptr</a:t>
            </a:r>
            <a:r>
              <a:rPr lang="en-IN" sz="2000" dirty="0">
                <a:latin typeface="Book Antiqua" pitchFamily="18" charset="0"/>
              </a:rPr>
              <a:t> = %u, ptr+1 = %u, ptr+2 = %u\n", </a:t>
            </a:r>
            <a:r>
              <a:rPr lang="en-IN" sz="2000" dirty="0" err="1">
                <a:latin typeface="Book Antiqua" pitchFamily="18" charset="0"/>
              </a:rPr>
              <a:t>ptr</a:t>
            </a:r>
            <a:r>
              <a:rPr lang="en-IN" sz="2000" dirty="0">
                <a:latin typeface="Book Antiqua" pitchFamily="18" charset="0"/>
              </a:rPr>
              <a:t>, ptr+1, ptr+2);</a:t>
            </a:r>
          </a:p>
          <a:p>
            <a:pPr>
              <a:defRPr/>
            </a:pPr>
            <a:r>
              <a:rPr lang="en-IN" sz="2000" dirty="0">
                <a:latin typeface="Book Antiqua" pitchFamily="18" charset="0"/>
              </a:rPr>
              <a:t>	</a:t>
            </a:r>
            <a:r>
              <a:rPr lang="en-IN" sz="2000" dirty="0" err="1">
                <a:latin typeface="Book Antiqua" pitchFamily="18" charset="0"/>
              </a:rPr>
              <a:t>printf</a:t>
            </a:r>
            <a:r>
              <a:rPr lang="en-IN" sz="2000" dirty="0">
                <a:latin typeface="Book Antiqua" pitchFamily="18" charset="0"/>
              </a:rPr>
              <a:t>("*</a:t>
            </a:r>
            <a:r>
              <a:rPr lang="en-IN" sz="2000" dirty="0" err="1">
                <a:latin typeface="Book Antiqua" pitchFamily="18" charset="0"/>
              </a:rPr>
              <a:t>ptr</a:t>
            </a:r>
            <a:r>
              <a:rPr lang="en-IN" sz="2000" dirty="0">
                <a:latin typeface="Book Antiqua" pitchFamily="18" charset="0"/>
              </a:rPr>
              <a:t> = %u, *(ptr+1) = %u, *(ptr+2) = %u\n", *</a:t>
            </a:r>
            <a:r>
              <a:rPr lang="en-IN" sz="2000" dirty="0" err="1">
                <a:latin typeface="Book Antiqua" pitchFamily="18" charset="0"/>
              </a:rPr>
              <a:t>ptr</a:t>
            </a:r>
            <a:r>
              <a:rPr lang="en-IN" sz="2000" dirty="0">
                <a:latin typeface="Book Antiqua" pitchFamily="18" charset="0"/>
              </a:rPr>
              <a:t>, *(ptr+1), *(ptr+2));</a:t>
            </a:r>
          </a:p>
          <a:p>
            <a:pPr>
              <a:defRPr/>
            </a:pPr>
            <a:r>
              <a:rPr lang="en-IN" sz="2000" dirty="0">
                <a:latin typeface="Book Antiqua" pitchFamily="18" charset="0"/>
              </a:rPr>
              <a:t>	</a:t>
            </a:r>
            <a:r>
              <a:rPr lang="en-IN" sz="2000" dirty="0" err="1">
                <a:latin typeface="Book Antiqua" pitchFamily="18" charset="0"/>
              </a:rPr>
              <a:t>printf</a:t>
            </a:r>
            <a:r>
              <a:rPr lang="en-IN" sz="2000" dirty="0">
                <a:latin typeface="Book Antiqua" pitchFamily="18" charset="0"/>
              </a:rPr>
              <a:t>("value </a:t>
            </a:r>
            <a:r>
              <a:rPr lang="en-IN" sz="2000" dirty="0" err="1">
                <a:latin typeface="Book Antiqua" pitchFamily="18" charset="0"/>
              </a:rPr>
              <a:t>ptr</a:t>
            </a:r>
            <a:r>
              <a:rPr lang="en-IN" sz="2000" dirty="0">
                <a:latin typeface="Book Antiqua" pitchFamily="18" charset="0"/>
              </a:rPr>
              <a:t> = %d, value ptr+1 = %d, value ptr+2 = %d\n", **</a:t>
            </a:r>
            <a:r>
              <a:rPr lang="en-IN" sz="2000" dirty="0" err="1">
                <a:latin typeface="Book Antiqua" pitchFamily="18" charset="0"/>
              </a:rPr>
              <a:t>ptr</a:t>
            </a:r>
            <a:r>
              <a:rPr lang="en-IN" sz="2000" dirty="0">
                <a:latin typeface="Book Antiqua" pitchFamily="18" charset="0"/>
              </a:rPr>
              <a:t>, *(*(ptr+1)+2), *(*(ptr+2)+3));</a:t>
            </a:r>
          </a:p>
          <a:p>
            <a:pPr>
              <a:defRPr/>
            </a:pPr>
            <a:r>
              <a:rPr lang="en-IN" sz="2000" dirty="0">
                <a:latin typeface="Book Antiqua" pitchFamily="18" charset="0"/>
              </a:rPr>
              <a:t>	</a:t>
            </a:r>
            <a:r>
              <a:rPr lang="en-IN" sz="2000" dirty="0" err="1">
                <a:latin typeface="Book Antiqua" pitchFamily="18" charset="0"/>
              </a:rPr>
              <a:t>printf</a:t>
            </a:r>
            <a:r>
              <a:rPr lang="en-IN" sz="2000" dirty="0">
                <a:latin typeface="Book Antiqua" pitchFamily="18" charset="0"/>
              </a:rPr>
              <a:t>("value </a:t>
            </a:r>
            <a:r>
              <a:rPr lang="en-IN" sz="2000" dirty="0" err="1">
                <a:latin typeface="Book Antiqua" pitchFamily="18" charset="0"/>
              </a:rPr>
              <a:t>ptr</a:t>
            </a:r>
            <a:r>
              <a:rPr lang="en-IN" sz="2000" dirty="0">
                <a:latin typeface="Book Antiqua" pitchFamily="18" charset="0"/>
              </a:rPr>
              <a:t>[0][0] = %d, value </a:t>
            </a:r>
            <a:r>
              <a:rPr lang="en-IN" sz="2000" dirty="0" err="1">
                <a:latin typeface="Book Antiqua" pitchFamily="18" charset="0"/>
              </a:rPr>
              <a:t>ptr</a:t>
            </a:r>
            <a:r>
              <a:rPr lang="en-IN" sz="2000" dirty="0">
                <a:latin typeface="Book Antiqua" pitchFamily="18" charset="0"/>
              </a:rPr>
              <a:t>[1][2] = %d, value </a:t>
            </a:r>
            <a:r>
              <a:rPr lang="en-IN" sz="2000" dirty="0" err="1">
                <a:latin typeface="Book Antiqua" pitchFamily="18" charset="0"/>
              </a:rPr>
              <a:t>ptr</a:t>
            </a:r>
            <a:r>
              <a:rPr lang="en-IN" sz="2000" dirty="0">
                <a:latin typeface="Book Antiqua" pitchFamily="18" charset="0"/>
              </a:rPr>
              <a:t>[2][3] = %d\n", </a:t>
            </a:r>
            <a:r>
              <a:rPr lang="en-IN" sz="2000" dirty="0" err="1">
                <a:latin typeface="Book Antiqua" pitchFamily="18" charset="0"/>
              </a:rPr>
              <a:t>ptr</a:t>
            </a:r>
            <a:r>
              <a:rPr lang="en-IN" sz="2000" dirty="0">
                <a:latin typeface="Book Antiqua" pitchFamily="18" charset="0"/>
              </a:rPr>
              <a:t>[0][0], </a:t>
            </a:r>
            <a:r>
              <a:rPr lang="en-IN" sz="2000" dirty="0" err="1">
                <a:latin typeface="Book Antiqua" pitchFamily="18" charset="0"/>
              </a:rPr>
              <a:t>ptr</a:t>
            </a:r>
            <a:r>
              <a:rPr lang="en-IN" sz="2000" dirty="0">
                <a:latin typeface="Book Antiqua" pitchFamily="18" charset="0"/>
              </a:rPr>
              <a:t>[1][2], </a:t>
            </a:r>
            <a:r>
              <a:rPr lang="en-IN" sz="2000" dirty="0" err="1">
                <a:latin typeface="Book Antiqua" pitchFamily="18" charset="0"/>
              </a:rPr>
              <a:t>ptr</a:t>
            </a:r>
            <a:r>
              <a:rPr lang="en-IN" sz="2000" dirty="0">
                <a:latin typeface="Book Antiqua" pitchFamily="18" charset="0"/>
              </a:rPr>
              <a:t>[2][3]);</a:t>
            </a:r>
          </a:p>
          <a:p>
            <a:pPr>
              <a:defRPr/>
            </a:pPr>
            <a:r>
              <a:rPr lang="en-IN" sz="2000" dirty="0">
                <a:latin typeface="Book Antiqua" pitchFamily="18" charset="0"/>
              </a:rPr>
              <a:t>  return 0;</a:t>
            </a:r>
          </a:p>
          <a:p>
            <a:pPr>
              <a:defRPr/>
            </a:pPr>
            <a:r>
              <a:rPr lang="en-IN" sz="2000" dirty="0">
                <a:latin typeface="Book Antiqua" pitchFamily="18" charset="0"/>
              </a:rPr>
              <a:t>}</a:t>
            </a:r>
          </a:p>
          <a:p>
            <a:pPr>
              <a:defRPr/>
            </a:pPr>
            <a:endParaRPr lang="en-IN" dirty="0"/>
          </a:p>
        </p:txBody>
      </p:sp>
      <p:sp>
        <p:nvSpPr>
          <p:cNvPr id="6" name="TextBox 5"/>
          <p:cNvSpPr txBox="1"/>
          <p:nvPr/>
        </p:nvSpPr>
        <p:spPr>
          <a:xfrm>
            <a:off x="785813" y="4714875"/>
            <a:ext cx="7802562" cy="193833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IN" dirty="0" err="1"/>
              <a:t>ptr</a:t>
            </a:r>
            <a:r>
              <a:rPr lang="en-IN" dirty="0"/>
              <a:t> = 9376, ptr+1 = 9392, ptr+2 = 9408</a:t>
            </a:r>
          </a:p>
          <a:p>
            <a:pPr>
              <a:defRPr/>
            </a:pPr>
            <a:r>
              <a:rPr lang="en-IN" dirty="0"/>
              <a:t>*</a:t>
            </a:r>
            <a:r>
              <a:rPr lang="en-IN" dirty="0" err="1"/>
              <a:t>ptr</a:t>
            </a:r>
            <a:r>
              <a:rPr lang="en-IN" dirty="0"/>
              <a:t> = 9376, *(ptr+1) = 9392, *(ptr+2) = 9408</a:t>
            </a:r>
          </a:p>
          <a:p>
            <a:pPr>
              <a:defRPr/>
            </a:pPr>
            <a:r>
              <a:rPr lang="en-IN" dirty="0"/>
              <a:t>value </a:t>
            </a:r>
            <a:r>
              <a:rPr lang="en-IN" dirty="0" err="1"/>
              <a:t>ptr</a:t>
            </a:r>
            <a:r>
              <a:rPr lang="en-IN" dirty="0"/>
              <a:t> = 10, value ptr+1 = 22, value ptr+2 = 33</a:t>
            </a:r>
          </a:p>
          <a:p>
            <a:pPr>
              <a:defRPr/>
            </a:pPr>
            <a:r>
              <a:rPr lang="en-IN" dirty="0"/>
              <a:t>value </a:t>
            </a:r>
            <a:r>
              <a:rPr lang="en-IN" dirty="0" err="1"/>
              <a:t>ptr</a:t>
            </a:r>
            <a:r>
              <a:rPr lang="en-IN" dirty="0"/>
              <a:t>[0][0] = 10, value </a:t>
            </a:r>
            <a:r>
              <a:rPr lang="en-IN" dirty="0" err="1"/>
              <a:t>ptr</a:t>
            </a:r>
            <a:r>
              <a:rPr lang="en-IN" dirty="0"/>
              <a:t>[1][2] = 22, value </a:t>
            </a:r>
            <a:r>
              <a:rPr lang="en-IN" dirty="0" err="1"/>
              <a:t>ptr</a:t>
            </a:r>
            <a:r>
              <a:rPr lang="en-IN" dirty="0"/>
              <a:t>[2][3] = 33</a:t>
            </a:r>
          </a:p>
          <a:p>
            <a:pPr>
              <a:defRPr/>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2"/>
          </p:nvPr>
        </p:nvSpPr>
        <p:spPr bwMode="auto">
          <a:noFill/>
          <a:ln>
            <a:miter lim="800000"/>
            <a:headEnd/>
            <a:tailEnd/>
          </a:ln>
        </p:spPr>
        <p:txBody>
          <a:bodyPr/>
          <a:lstStyle/>
          <a:p>
            <a:fld id="{F551FEFF-A74E-4145-B177-B9CB5038F9D1}" type="slidenum">
              <a:rPr lang="en-US" altLang="en-US" smtClean="0"/>
              <a:pPr/>
              <a:t>17</a:t>
            </a:fld>
            <a:endParaRPr lang="en-US" altLang="en-US" smtClean="0"/>
          </a:p>
        </p:txBody>
      </p:sp>
      <p:pic>
        <p:nvPicPr>
          <p:cNvPr id="56323" name="Picture 2"/>
          <p:cNvPicPr>
            <a:picLocks noChangeAspect="1" noChangeArrowheads="1"/>
          </p:cNvPicPr>
          <p:nvPr/>
        </p:nvPicPr>
        <p:blipFill>
          <a:blip r:embed="rId2"/>
          <a:srcRect/>
          <a:stretch>
            <a:fillRect/>
          </a:stretch>
        </p:blipFill>
        <p:spPr bwMode="auto">
          <a:xfrm>
            <a:off x="0" y="0"/>
            <a:ext cx="9144000" cy="3857625"/>
          </a:xfrm>
          <a:prstGeom prst="rect">
            <a:avLst/>
          </a:prstGeom>
          <a:noFill/>
          <a:ln w="9525">
            <a:noFill/>
            <a:miter lim="800000"/>
            <a:headEnd/>
            <a:tailEnd/>
          </a:ln>
        </p:spPr>
      </p:pic>
      <p:pic>
        <p:nvPicPr>
          <p:cNvPr id="56324" name="Picture 3"/>
          <p:cNvPicPr>
            <a:picLocks noChangeAspect="1" noChangeArrowheads="1"/>
          </p:cNvPicPr>
          <p:nvPr/>
        </p:nvPicPr>
        <p:blipFill>
          <a:blip r:embed="rId3"/>
          <a:srcRect/>
          <a:stretch>
            <a:fillRect/>
          </a:stretch>
        </p:blipFill>
        <p:spPr bwMode="auto">
          <a:xfrm>
            <a:off x="304800" y="3857625"/>
            <a:ext cx="8339138" cy="2366963"/>
          </a:xfrm>
          <a:prstGeom prst="rect">
            <a:avLst/>
          </a:prstGeom>
          <a:noFill/>
          <a:ln w="76200" algn="ctr">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a:lstStyle/>
          <a:p>
            <a:pPr eaLnBrk="1" hangingPunct="1"/>
            <a:r>
              <a:rPr lang="en-US" altLang="en-US" smtClean="0"/>
              <a:t>Pointer Arithmetic and Array</a:t>
            </a:r>
          </a:p>
        </p:txBody>
      </p:sp>
      <p:sp>
        <p:nvSpPr>
          <p:cNvPr id="57347" name="Slide Number Placeholder 3"/>
          <p:cNvSpPr>
            <a:spLocks noGrp="1" noChangeArrowheads="1"/>
          </p:cNvSpPr>
          <p:nvPr>
            <p:ph type="sldNum" sz="quarter" idx="12"/>
          </p:nvPr>
        </p:nvSpPr>
        <p:spPr bwMode="auto">
          <a:noFill/>
          <a:ln>
            <a:miter lim="800000"/>
            <a:headEnd/>
            <a:tailEnd/>
          </a:ln>
        </p:spPr>
        <p:txBody>
          <a:bodyPr/>
          <a:lstStyle/>
          <a:p>
            <a:fld id="{E69A84BB-A531-4721-9836-1626DC797E0B}" type="slidenum">
              <a:rPr lang="en-US" altLang="en-US" smtClean="0"/>
              <a:pPr/>
              <a:t>18</a:t>
            </a:fld>
            <a:endParaRPr lang="en-US" altLang="en-US" smtClean="0"/>
          </a:p>
        </p:txBody>
      </p:sp>
      <p:sp>
        <p:nvSpPr>
          <p:cNvPr id="57348" name="Text Box 4"/>
          <p:cNvSpPr txBox="1">
            <a:spLocks noChangeArrowheads="1"/>
          </p:cNvSpPr>
          <p:nvPr/>
        </p:nvSpPr>
        <p:spPr bwMode="auto">
          <a:xfrm>
            <a:off x="228600" y="1981200"/>
            <a:ext cx="8534400" cy="3636963"/>
          </a:xfrm>
          <a:prstGeom prst="rect">
            <a:avLst/>
          </a:prstGeom>
          <a:noFill/>
          <a:ln w="9525">
            <a:noFill/>
            <a:miter lim="800000"/>
            <a:headEnd/>
            <a:tailEnd/>
          </a:ln>
        </p:spPr>
        <p:txBody>
          <a:bodyPr>
            <a:spAutoFit/>
          </a:bodyPr>
          <a:lstStyle/>
          <a:p>
            <a:pPr eaLnBrk="1" hangingPunct="1">
              <a:spcBef>
                <a:spcPct val="50000"/>
              </a:spcBef>
            </a:pPr>
            <a:r>
              <a:rPr lang="en-US" altLang="en-US" sz="1600" b="1">
                <a:solidFill>
                  <a:srgbClr val="FF1717"/>
                </a:solidFill>
                <a:latin typeface="Courier New" pitchFamily="49" charset="0"/>
              </a:rPr>
              <a:t>float a[4];</a:t>
            </a:r>
          </a:p>
          <a:p>
            <a:pPr eaLnBrk="1" hangingPunct="1">
              <a:spcBef>
                <a:spcPct val="50000"/>
              </a:spcBef>
            </a:pPr>
            <a:r>
              <a:rPr lang="en-US" altLang="en-US" sz="1600" b="1">
                <a:solidFill>
                  <a:srgbClr val="FF1717"/>
                </a:solidFill>
                <a:latin typeface="Courier New" pitchFamily="49" charset="0"/>
              </a:rPr>
              <a:t>float *ptr;</a:t>
            </a:r>
          </a:p>
          <a:p>
            <a:pPr eaLnBrk="1" hangingPunct="1">
              <a:spcBef>
                <a:spcPct val="50000"/>
              </a:spcBef>
            </a:pPr>
            <a:r>
              <a:rPr lang="en-US" altLang="en-US" sz="1600" b="1">
                <a:latin typeface="Courier New" pitchFamily="49" charset="0"/>
              </a:rPr>
              <a:t>ptr = &amp;(a[2]);</a:t>
            </a:r>
          </a:p>
          <a:p>
            <a:pPr eaLnBrk="1" hangingPunct="1">
              <a:spcBef>
                <a:spcPct val="50000"/>
              </a:spcBef>
            </a:pPr>
            <a:r>
              <a:rPr lang="en-US" altLang="en-US" sz="1600" b="1">
                <a:latin typeface="Courier New" pitchFamily="49" charset="0"/>
              </a:rPr>
              <a:t>*ptr = 3.14;</a:t>
            </a:r>
          </a:p>
          <a:p>
            <a:pPr eaLnBrk="1" hangingPunct="1">
              <a:spcBef>
                <a:spcPct val="50000"/>
              </a:spcBef>
            </a:pPr>
            <a:r>
              <a:rPr lang="en-US" altLang="en-US" sz="1600" b="1">
                <a:latin typeface="Courier New" pitchFamily="49" charset="0"/>
              </a:rPr>
              <a:t>ptr++;</a:t>
            </a:r>
          </a:p>
          <a:p>
            <a:pPr eaLnBrk="1" hangingPunct="1">
              <a:spcBef>
                <a:spcPct val="50000"/>
              </a:spcBef>
            </a:pPr>
            <a:r>
              <a:rPr lang="en-US" altLang="en-US" sz="1600" b="1">
                <a:latin typeface="Courier New" pitchFamily="49" charset="0"/>
              </a:rPr>
              <a:t>*ptr = 9.0;</a:t>
            </a:r>
          </a:p>
          <a:p>
            <a:pPr eaLnBrk="1" hangingPunct="1">
              <a:spcBef>
                <a:spcPct val="50000"/>
              </a:spcBef>
            </a:pPr>
            <a:r>
              <a:rPr lang="en-US" altLang="en-US" sz="1600" b="1">
                <a:latin typeface="Courier New" pitchFamily="49" charset="0"/>
              </a:rPr>
              <a:t>ptr = ptr - 3;</a:t>
            </a:r>
          </a:p>
          <a:p>
            <a:pPr eaLnBrk="1" hangingPunct="1">
              <a:spcBef>
                <a:spcPct val="50000"/>
              </a:spcBef>
            </a:pPr>
            <a:r>
              <a:rPr lang="en-US" altLang="en-US" sz="1600" b="1">
                <a:latin typeface="Courier New" pitchFamily="49" charset="0"/>
              </a:rPr>
              <a:t>*ptr = 6.0;</a:t>
            </a:r>
          </a:p>
          <a:p>
            <a:pPr eaLnBrk="1" hangingPunct="1">
              <a:spcBef>
                <a:spcPct val="50000"/>
              </a:spcBef>
            </a:pPr>
            <a:r>
              <a:rPr lang="en-US" altLang="en-US" sz="1600" b="1">
                <a:latin typeface="Courier New" pitchFamily="49" charset="0"/>
              </a:rPr>
              <a:t>ptr += 2;</a:t>
            </a:r>
          </a:p>
          <a:p>
            <a:pPr eaLnBrk="1" hangingPunct="1">
              <a:spcBef>
                <a:spcPct val="50000"/>
              </a:spcBef>
            </a:pPr>
            <a:r>
              <a:rPr lang="en-US" altLang="en-US" sz="1600" b="1">
                <a:latin typeface="Courier New" pitchFamily="49" charset="0"/>
              </a:rPr>
              <a:t>*ptr = 7.0;</a:t>
            </a:r>
          </a:p>
        </p:txBody>
      </p:sp>
      <p:graphicFrame>
        <p:nvGraphicFramePr>
          <p:cNvPr id="47255" name="Group 151">
            <a:extLst>
              <a:ext uri="{FF2B5EF4-FFF2-40B4-BE49-F238E27FC236}"/>
            </a:extLst>
          </p:cNvPr>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extLst>
                </a:gridCol>
                <a:gridCol w="838200">
                  <a:extLst>
                    <a:ext uri="{9D8B030D-6E8A-4147-A177-3AD203B41FA5}"/>
                  </a:extLst>
                </a:gridCol>
                <a:gridCol w="3276600">
                  <a:extLst>
                    <a:ext uri="{9D8B030D-6E8A-4147-A177-3AD203B41FA5}"/>
                  </a:extLst>
                </a:gridCol>
                <a:gridCol w="1752600">
                  <a:extLst>
                    <a:ext uri="{9D8B030D-6E8A-4147-A177-3AD203B41FA5}"/>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grpSp>
        <p:nvGrpSpPr>
          <p:cNvPr id="2" name="Group 145"/>
          <p:cNvGrpSpPr>
            <a:grpSpLocks/>
          </p:cNvGrpSpPr>
          <p:nvPr/>
        </p:nvGrpSpPr>
        <p:grpSpPr bwMode="auto">
          <a:xfrm>
            <a:off x="7924800" y="4419600"/>
            <a:ext cx="381000" cy="381000"/>
            <a:chOff x="4656" y="480"/>
            <a:chExt cx="864" cy="864"/>
          </a:xfrm>
        </p:grpSpPr>
        <p:sp>
          <p:nvSpPr>
            <p:cNvPr id="57399" name="AutoShape 146"/>
            <p:cNvSpPr>
              <a:spLocks noChangeArrowheads="1"/>
            </p:cNvSpPr>
            <p:nvPr/>
          </p:nvSpPr>
          <p:spPr bwMode="auto">
            <a:xfrm>
              <a:off x="4656" y="480"/>
              <a:ext cx="864" cy="8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5898240 60000 65536"/>
                <a:gd name="T10" fmla="*/ 11796480 60000 65536"/>
                <a:gd name="T11" fmla="*/ 17694720 60000 65536"/>
                <a:gd name="T12" fmla="*/ 1550 w 21600"/>
                <a:gd name="T13" fmla="*/ 9650 h 21600"/>
                <a:gd name="T14" fmla="*/ 20050 w 21600"/>
                <a:gd name="T15" fmla="*/ 11950 h 21600"/>
              </a:gdLst>
              <a:ahLst/>
              <a:cxnLst>
                <a:cxn ang="T8">
                  <a:pos x="T0" y="T1"/>
                </a:cxn>
                <a:cxn ang="T9">
                  <a:pos x="T2" y="T3"/>
                </a:cxn>
                <a:cxn ang="T10">
                  <a:pos x="T4" y="T5"/>
                </a:cxn>
                <a:cxn ang="T11">
                  <a:pos x="T6" y="T7"/>
                </a:cxn>
              </a:cxnLst>
              <a:rect l="T12" t="T13" r="T14" b="T15"/>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lnTo>
                    <a:pt x="10800"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57400" name="AutoShape 147"/>
            <p:cNvSpPr>
              <a:spLocks noChangeArrowheads="1"/>
            </p:cNvSpPr>
            <p:nvPr/>
          </p:nvSpPr>
          <p:spPr bwMode="auto">
            <a:xfrm rot="2700000">
              <a:off x="4656" y="480"/>
              <a:ext cx="864" cy="86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5898240 60000 65536"/>
                <a:gd name="T10" fmla="*/ 11796480 60000 65536"/>
                <a:gd name="T11" fmla="*/ 17694720 60000 65536"/>
                <a:gd name="T12" fmla="*/ 1550 w 21600"/>
                <a:gd name="T13" fmla="*/ 9650 h 21600"/>
                <a:gd name="T14" fmla="*/ 20050 w 21600"/>
                <a:gd name="T15" fmla="*/ 11950 h 21600"/>
              </a:gdLst>
              <a:ahLst/>
              <a:cxnLst>
                <a:cxn ang="T8">
                  <a:pos x="T0" y="T1"/>
                </a:cxn>
                <a:cxn ang="T9">
                  <a:pos x="T2" y="T3"/>
                </a:cxn>
                <a:cxn ang="T10">
                  <a:pos x="T4" y="T5"/>
                </a:cxn>
                <a:cxn ang="T11">
                  <a:pos x="T6" y="T7"/>
                </a:cxn>
              </a:cxnLst>
              <a:rect l="T12" t="T13" r="T14" b="T15"/>
              <a:pathLst>
                <a:path w="21600" h="21600">
                  <a:moveTo>
                    <a:pt x="10800" y="0"/>
                  </a:moveTo>
                  <a:lnTo>
                    <a:pt x="8775" y="2725"/>
                  </a:lnTo>
                  <a:lnTo>
                    <a:pt x="9650" y="2725"/>
                  </a:lnTo>
                  <a:lnTo>
                    <a:pt x="9650" y="9650"/>
                  </a:lnTo>
                  <a:lnTo>
                    <a:pt x="2725" y="9650"/>
                  </a:lnTo>
                  <a:lnTo>
                    <a:pt x="2725" y="8775"/>
                  </a:lnTo>
                  <a:lnTo>
                    <a:pt x="0" y="10800"/>
                  </a:lnTo>
                  <a:lnTo>
                    <a:pt x="2725" y="12825"/>
                  </a:lnTo>
                  <a:lnTo>
                    <a:pt x="2725" y="11950"/>
                  </a:lnTo>
                  <a:lnTo>
                    <a:pt x="9650" y="11950"/>
                  </a:lnTo>
                  <a:lnTo>
                    <a:pt x="9650" y="18875"/>
                  </a:lnTo>
                  <a:lnTo>
                    <a:pt x="8775" y="18875"/>
                  </a:lnTo>
                  <a:lnTo>
                    <a:pt x="10800" y="21600"/>
                  </a:lnTo>
                  <a:lnTo>
                    <a:pt x="12825" y="18875"/>
                  </a:lnTo>
                  <a:lnTo>
                    <a:pt x="11950" y="18875"/>
                  </a:lnTo>
                  <a:lnTo>
                    <a:pt x="11950" y="11950"/>
                  </a:lnTo>
                  <a:lnTo>
                    <a:pt x="18875" y="11950"/>
                  </a:lnTo>
                  <a:lnTo>
                    <a:pt x="18875" y="12825"/>
                  </a:lnTo>
                  <a:lnTo>
                    <a:pt x="21600" y="10800"/>
                  </a:lnTo>
                  <a:lnTo>
                    <a:pt x="18875" y="8775"/>
                  </a:lnTo>
                  <a:lnTo>
                    <a:pt x="18875" y="9650"/>
                  </a:lnTo>
                  <a:lnTo>
                    <a:pt x="11950" y="9650"/>
                  </a:lnTo>
                  <a:lnTo>
                    <a:pt x="11950" y="2725"/>
                  </a:lnTo>
                  <a:lnTo>
                    <a:pt x="12825" y="2725"/>
                  </a:lnTo>
                  <a:lnTo>
                    <a:pt x="10800" y="0"/>
                  </a:lnTo>
                  <a:close/>
                </a:path>
              </a:pathLst>
            </a:custGeom>
            <a:solidFill>
              <a:schemeClr val="accent1"/>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a:lstStyle/>
          <a:p>
            <a:pPr eaLnBrk="1" hangingPunct="1"/>
            <a:r>
              <a:rPr lang="en-US" altLang="en-US" smtClean="0"/>
              <a:t>Pointer Arithmetic and Array</a:t>
            </a:r>
          </a:p>
        </p:txBody>
      </p:sp>
      <p:sp>
        <p:nvSpPr>
          <p:cNvPr id="58371" name="Slide Number Placeholder 3"/>
          <p:cNvSpPr>
            <a:spLocks noGrp="1" noChangeArrowheads="1"/>
          </p:cNvSpPr>
          <p:nvPr>
            <p:ph type="sldNum" sz="quarter" idx="12"/>
          </p:nvPr>
        </p:nvSpPr>
        <p:spPr bwMode="auto">
          <a:noFill/>
          <a:ln>
            <a:miter lim="800000"/>
            <a:headEnd/>
            <a:tailEnd/>
          </a:ln>
        </p:spPr>
        <p:txBody>
          <a:bodyPr/>
          <a:lstStyle/>
          <a:p>
            <a:fld id="{43007AE8-88B5-402F-93F5-107980F65A85}" type="slidenum">
              <a:rPr lang="en-US" altLang="en-US" smtClean="0"/>
              <a:pPr/>
              <a:t>19</a:t>
            </a:fld>
            <a:endParaRPr lang="en-US" altLang="en-US" smtClean="0"/>
          </a:p>
        </p:txBody>
      </p:sp>
      <p:sp>
        <p:nvSpPr>
          <p:cNvPr id="58372" name="Text Box 3"/>
          <p:cNvSpPr txBox="1">
            <a:spLocks noChangeArrowheads="1"/>
          </p:cNvSpPr>
          <p:nvPr/>
        </p:nvSpPr>
        <p:spPr bwMode="auto">
          <a:xfrm>
            <a:off x="228600" y="1981200"/>
            <a:ext cx="8534400" cy="3636963"/>
          </a:xfrm>
          <a:prstGeom prst="rect">
            <a:avLst/>
          </a:prstGeom>
          <a:noFill/>
          <a:ln w="9525">
            <a:noFill/>
            <a:miter lim="800000"/>
            <a:headEnd/>
            <a:tailEnd/>
          </a:ln>
        </p:spPr>
        <p:txBody>
          <a:bodyPr>
            <a:spAutoFit/>
          </a:bodyPr>
          <a:lstStyle/>
          <a:p>
            <a:pPr eaLnBrk="1" hangingPunct="1">
              <a:spcBef>
                <a:spcPct val="50000"/>
              </a:spcBef>
            </a:pPr>
            <a:r>
              <a:rPr lang="en-US" altLang="en-US" sz="1600" b="1">
                <a:latin typeface="Courier New" pitchFamily="49" charset="0"/>
              </a:rPr>
              <a:t>float a[4];</a:t>
            </a:r>
          </a:p>
          <a:p>
            <a:pPr eaLnBrk="1" hangingPunct="1">
              <a:spcBef>
                <a:spcPct val="50000"/>
              </a:spcBef>
            </a:pPr>
            <a:r>
              <a:rPr lang="en-US" altLang="en-US" sz="1600" b="1">
                <a:latin typeface="Courier New" pitchFamily="49" charset="0"/>
              </a:rPr>
              <a:t>float *ptr;</a:t>
            </a:r>
          </a:p>
          <a:p>
            <a:pPr eaLnBrk="1" hangingPunct="1">
              <a:spcBef>
                <a:spcPct val="50000"/>
              </a:spcBef>
            </a:pPr>
            <a:r>
              <a:rPr lang="en-US" altLang="en-US" sz="1600" b="1">
                <a:solidFill>
                  <a:srgbClr val="FF1717"/>
                </a:solidFill>
                <a:latin typeface="Courier New" pitchFamily="49" charset="0"/>
              </a:rPr>
              <a:t>ptr = &amp;(a[2]);</a:t>
            </a:r>
          </a:p>
          <a:p>
            <a:pPr eaLnBrk="1" hangingPunct="1">
              <a:spcBef>
                <a:spcPct val="50000"/>
              </a:spcBef>
            </a:pPr>
            <a:r>
              <a:rPr lang="en-US" altLang="en-US" sz="1600" b="1">
                <a:latin typeface="Courier New" pitchFamily="49" charset="0"/>
              </a:rPr>
              <a:t>*ptr = 3.14;</a:t>
            </a:r>
          </a:p>
          <a:p>
            <a:pPr eaLnBrk="1" hangingPunct="1">
              <a:spcBef>
                <a:spcPct val="50000"/>
              </a:spcBef>
            </a:pPr>
            <a:r>
              <a:rPr lang="en-US" altLang="en-US" sz="1600" b="1">
                <a:latin typeface="Courier New" pitchFamily="49" charset="0"/>
              </a:rPr>
              <a:t>ptr++;</a:t>
            </a:r>
          </a:p>
          <a:p>
            <a:pPr eaLnBrk="1" hangingPunct="1">
              <a:spcBef>
                <a:spcPct val="50000"/>
              </a:spcBef>
            </a:pPr>
            <a:r>
              <a:rPr lang="en-US" altLang="en-US" sz="1600" b="1">
                <a:latin typeface="Courier New" pitchFamily="49" charset="0"/>
              </a:rPr>
              <a:t>*ptr = 9.0;</a:t>
            </a:r>
          </a:p>
          <a:p>
            <a:pPr eaLnBrk="1" hangingPunct="1">
              <a:spcBef>
                <a:spcPct val="50000"/>
              </a:spcBef>
            </a:pPr>
            <a:r>
              <a:rPr lang="en-US" altLang="en-US" sz="1600" b="1">
                <a:latin typeface="Courier New" pitchFamily="49" charset="0"/>
              </a:rPr>
              <a:t>ptr = ptr - 3;</a:t>
            </a:r>
          </a:p>
          <a:p>
            <a:pPr eaLnBrk="1" hangingPunct="1">
              <a:spcBef>
                <a:spcPct val="50000"/>
              </a:spcBef>
            </a:pPr>
            <a:r>
              <a:rPr lang="en-US" altLang="en-US" sz="1600" b="1">
                <a:latin typeface="Courier New" pitchFamily="49" charset="0"/>
              </a:rPr>
              <a:t>*ptr = 6.0;</a:t>
            </a:r>
          </a:p>
          <a:p>
            <a:pPr eaLnBrk="1" hangingPunct="1">
              <a:spcBef>
                <a:spcPct val="50000"/>
              </a:spcBef>
            </a:pPr>
            <a:r>
              <a:rPr lang="en-US" altLang="en-US" sz="1600" b="1">
                <a:latin typeface="Courier New" pitchFamily="49" charset="0"/>
              </a:rPr>
              <a:t>ptr += 2;</a:t>
            </a:r>
          </a:p>
          <a:p>
            <a:pPr eaLnBrk="1" hangingPunct="1">
              <a:spcBef>
                <a:spcPct val="50000"/>
              </a:spcBef>
            </a:pPr>
            <a:r>
              <a:rPr lang="en-US" altLang="en-US" sz="1600" b="1">
                <a:latin typeface="Courier New" pitchFamily="49" charset="0"/>
              </a:rPr>
              <a:t>*ptr = 7.0;</a:t>
            </a:r>
          </a:p>
        </p:txBody>
      </p:sp>
      <p:graphicFrame>
        <p:nvGraphicFramePr>
          <p:cNvPr id="67641" name="Group 57">
            <a:extLst>
              <a:ext uri="{FF2B5EF4-FFF2-40B4-BE49-F238E27FC236}"/>
            </a:extLst>
          </p:cNvPr>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extLst>
                </a:gridCol>
                <a:gridCol w="838200">
                  <a:extLst>
                    <a:ext uri="{9D8B030D-6E8A-4147-A177-3AD203B41FA5}"/>
                  </a:extLst>
                </a:gridCol>
                <a:gridCol w="3276600">
                  <a:extLst>
                    <a:ext uri="{9D8B030D-6E8A-4147-A177-3AD203B41FA5}"/>
                  </a:extLst>
                </a:gridCol>
                <a:gridCol w="1752600">
                  <a:extLst>
                    <a:ext uri="{9D8B030D-6E8A-4147-A177-3AD203B41FA5}"/>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address of 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58422" name="AutoShape 58"/>
          <p:cNvSpPr>
            <a:spLocks noChangeArrowheads="1"/>
          </p:cNvSpPr>
          <p:nvPr/>
        </p:nvSpPr>
        <p:spPr bwMode="auto">
          <a:xfrm rot="10800000">
            <a:off x="2057400" y="3657600"/>
            <a:ext cx="381000" cy="990600"/>
          </a:xfrm>
          <a:prstGeom prst="curvedLeftArrow">
            <a:avLst>
              <a:gd name="adj1" fmla="val 24616"/>
              <a:gd name="adj2" fmla="val 76616"/>
              <a:gd name="adj3" fmla="val 33333"/>
            </a:avLst>
          </a:prstGeom>
          <a:solidFill>
            <a:srgbClr val="CCFFCC"/>
          </a:solidFill>
          <a:ln w="9525">
            <a:solidFill>
              <a:schemeClr val="tx1"/>
            </a:solidFill>
            <a:miter lim="800000"/>
            <a:headEnd/>
            <a:tailEnd/>
          </a:ln>
        </p:spPr>
        <p:txBody>
          <a:bodyPr wrap="none" anchor="ctr"/>
          <a:lstStyle/>
          <a:p>
            <a:pPr algn="ctr" eaLnBrk="1" hangingPunct="1"/>
            <a:endParaRPr lang="en-I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457200" y="357188"/>
            <a:ext cx="8229600" cy="6143625"/>
          </a:xfrm>
        </p:spPr>
        <p:txBody>
          <a:bodyPr/>
          <a:lstStyle/>
          <a:p>
            <a:pPr eaLnBrk="1" hangingPunct="1"/>
            <a:r>
              <a:rPr lang="en-US" sz="2400" smtClean="0"/>
              <a:t>We can get the address of an element of array by applying &amp; operator in front of subscripted variables name.  Hence &amp;Arr[0] gives address of 0</a:t>
            </a:r>
            <a:r>
              <a:rPr lang="en-US" sz="2400" baseline="30000" smtClean="0"/>
              <a:t>th</a:t>
            </a:r>
            <a:r>
              <a:rPr lang="en-US" sz="2400" smtClean="0"/>
              <a:t> element </a:t>
            </a:r>
            <a:r>
              <a:rPr lang="en-US" smtClean="0"/>
              <a:t>.</a:t>
            </a:r>
          </a:p>
          <a:p>
            <a:pPr eaLnBrk="1" hangingPunct="1"/>
            <a:r>
              <a:rPr lang="en-US" sz="2400" smtClean="0"/>
              <a:t>In subscript notation the address of an array element is &amp;arr[i] and its value is arr[i], while in pointer notation the address is (arr+i) and the element is *(arr+i);</a:t>
            </a:r>
          </a:p>
          <a:p>
            <a:endParaRPr lang="en-US" smtClean="0"/>
          </a:p>
        </p:txBody>
      </p:sp>
      <p:sp>
        <p:nvSpPr>
          <p:cNvPr id="40963" name="Slide Number Placeholder 3"/>
          <p:cNvSpPr>
            <a:spLocks noGrp="1"/>
          </p:cNvSpPr>
          <p:nvPr>
            <p:ph type="sldNum" sz="quarter" idx="12"/>
          </p:nvPr>
        </p:nvSpPr>
        <p:spPr bwMode="auto">
          <a:noFill/>
          <a:ln>
            <a:miter lim="800000"/>
            <a:headEnd/>
            <a:tailEnd/>
          </a:ln>
        </p:spPr>
        <p:txBody>
          <a:bodyPr/>
          <a:lstStyle/>
          <a:p>
            <a:fld id="{A56A4508-4D47-4558-8ED9-D6256F3A1526}" type="slidenum">
              <a:rPr lang="en-US" altLang="en-US" smtClean="0"/>
              <a:pPr/>
              <a:t>2</a:t>
            </a:fld>
            <a:endParaRPr lang="en-US" altLang="en-US" smtClean="0"/>
          </a:p>
        </p:txBody>
      </p:sp>
      <p:pic>
        <p:nvPicPr>
          <p:cNvPr id="40964" name="Picture 2"/>
          <p:cNvPicPr>
            <a:picLocks noChangeAspect="1" noChangeArrowheads="1"/>
          </p:cNvPicPr>
          <p:nvPr/>
        </p:nvPicPr>
        <p:blipFill>
          <a:blip r:embed="rId2"/>
          <a:srcRect/>
          <a:stretch>
            <a:fillRect/>
          </a:stretch>
        </p:blipFill>
        <p:spPr bwMode="auto">
          <a:xfrm>
            <a:off x="1000125" y="2857500"/>
            <a:ext cx="7462838" cy="4000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a:lstStyle/>
          <a:p>
            <a:pPr eaLnBrk="1" hangingPunct="1"/>
            <a:r>
              <a:rPr lang="en-US" altLang="en-US" smtClean="0"/>
              <a:t>Pointer Arithmetic and Array</a:t>
            </a:r>
          </a:p>
        </p:txBody>
      </p:sp>
      <p:sp>
        <p:nvSpPr>
          <p:cNvPr id="59395" name="Slide Number Placeholder 3"/>
          <p:cNvSpPr>
            <a:spLocks noGrp="1" noChangeArrowheads="1"/>
          </p:cNvSpPr>
          <p:nvPr>
            <p:ph type="sldNum" sz="quarter" idx="12"/>
          </p:nvPr>
        </p:nvSpPr>
        <p:spPr bwMode="auto">
          <a:noFill/>
          <a:ln>
            <a:miter lim="800000"/>
            <a:headEnd/>
            <a:tailEnd/>
          </a:ln>
        </p:spPr>
        <p:txBody>
          <a:bodyPr/>
          <a:lstStyle/>
          <a:p>
            <a:fld id="{EB77C5AE-51CE-4E3A-9177-B0283A1D3796}" type="slidenum">
              <a:rPr lang="en-US" altLang="en-US" smtClean="0"/>
              <a:pPr/>
              <a:t>20</a:t>
            </a:fld>
            <a:endParaRPr lang="en-US" altLang="en-US" smtClean="0"/>
          </a:p>
        </p:txBody>
      </p:sp>
      <p:sp>
        <p:nvSpPr>
          <p:cNvPr id="59396" name="Text Box 3"/>
          <p:cNvSpPr txBox="1">
            <a:spLocks noChangeArrowheads="1"/>
          </p:cNvSpPr>
          <p:nvPr/>
        </p:nvSpPr>
        <p:spPr bwMode="auto">
          <a:xfrm>
            <a:off x="228600" y="1981200"/>
            <a:ext cx="8534400" cy="3636963"/>
          </a:xfrm>
          <a:prstGeom prst="rect">
            <a:avLst/>
          </a:prstGeom>
          <a:noFill/>
          <a:ln w="9525">
            <a:noFill/>
            <a:miter lim="800000"/>
            <a:headEnd/>
            <a:tailEnd/>
          </a:ln>
        </p:spPr>
        <p:txBody>
          <a:bodyPr>
            <a:spAutoFit/>
          </a:bodyPr>
          <a:lstStyle/>
          <a:p>
            <a:pPr eaLnBrk="1" hangingPunct="1">
              <a:spcBef>
                <a:spcPct val="50000"/>
              </a:spcBef>
            </a:pPr>
            <a:r>
              <a:rPr lang="en-US" altLang="en-US" sz="1600" b="1">
                <a:latin typeface="Courier New" pitchFamily="49" charset="0"/>
              </a:rPr>
              <a:t>float a[4];</a:t>
            </a:r>
          </a:p>
          <a:p>
            <a:pPr eaLnBrk="1" hangingPunct="1">
              <a:spcBef>
                <a:spcPct val="50000"/>
              </a:spcBef>
            </a:pPr>
            <a:r>
              <a:rPr lang="en-US" altLang="en-US" sz="1600" b="1">
                <a:latin typeface="Courier New" pitchFamily="49" charset="0"/>
              </a:rPr>
              <a:t>float *ptr;</a:t>
            </a:r>
          </a:p>
          <a:p>
            <a:pPr eaLnBrk="1" hangingPunct="1">
              <a:spcBef>
                <a:spcPct val="50000"/>
              </a:spcBef>
            </a:pPr>
            <a:r>
              <a:rPr lang="en-US" altLang="en-US" sz="1600" b="1">
                <a:latin typeface="Courier New" pitchFamily="49" charset="0"/>
              </a:rPr>
              <a:t>ptr = &amp;(a[2]);</a:t>
            </a:r>
          </a:p>
          <a:p>
            <a:pPr eaLnBrk="1" hangingPunct="1">
              <a:spcBef>
                <a:spcPct val="50000"/>
              </a:spcBef>
            </a:pPr>
            <a:r>
              <a:rPr lang="en-US" altLang="en-US" sz="1600" b="1">
                <a:solidFill>
                  <a:srgbClr val="FF1717"/>
                </a:solidFill>
                <a:latin typeface="Courier New" pitchFamily="49" charset="0"/>
              </a:rPr>
              <a:t>*ptr = 3.14;</a:t>
            </a:r>
          </a:p>
          <a:p>
            <a:pPr eaLnBrk="1" hangingPunct="1">
              <a:spcBef>
                <a:spcPct val="50000"/>
              </a:spcBef>
            </a:pPr>
            <a:r>
              <a:rPr lang="en-US" altLang="en-US" sz="1600" b="1">
                <a:latin typeface="Courier New" pitchFamily="49" charset="0"/>
              </a:rPr>
              <a:t>ptr++;</a:t>
            </a:r>
          </a:p>
          <a:p>
            <a:pPr eaLnBrk="1" hangingPunct="1">
              <a:spcBef>
                <a:spcPct val="50000"/>
              </a:spcBef>
            </a:pPr>
            <a:r>
              <a:rPr lang="en-US" altLang="en-US" sz="1600" b="1">
                <a:latin typeface="Courier New" pitchFamily="49" charset="0"/>
              </a:rPr>
              <a:t>*ptr = 9.0;</a:t>
            </a:r>
          </a:p>
          <a:p>
            <a:pPr eaLnBrk="1" hangingPunct="1">
              <a:spcBef>
                <a:spcPct val="50000"/>
              </a:spcBef>
            </a:pPr>
            <a:r>
              <a:rPr lang="en-US" altLang="en-US" sz="1600" b="1">
                <a:latin typeface="Courier New" pitchFamily="49" charset="0"/>
              </a:rPr>
              <a:t>ptr = ptr - 3;</a:t>
            </a:r>
          </a:p>
          <a:p>
            <a:pPr eaLnBrk="1" hangingPunct="1">
              <a:spcBef>
                <a:spcPct val="50000"/>
              </a:spcBef>
            </a:pPr>
            <a:r>
              <a:rPr lang="en-US" altLang="en-US" sz="1600" b="1">
                <a:latin typeface="Courier New" pitchFamily="49" charset="0"/>
              </a:rPr>
              <a:t>*ptr = 6.0;</a:t>
            </a:r>
          </a:p>
          <a:p>
            <a:pPr eaLnBrk="1" hangingPunct="1">
              <a:spcBef>
                <a:spcPct val="50000"/>
              </a:spcBef>
            </a:pPr>
            <a:r>
              <a:rPr lang="en-US" altLang="en-US" sz="1600" b="1">
                <a:latin typeface="Courier New" pitchFamily="49" charset="0"/>
              </a:rPr>
              <a:t>ptr += 2;</a:t>
            </a:r>
          </a:p>
          <a:p>
            <a:pPr eaLnBrk="1" hangingPunct="1">
              <a:spcBef>
                <a:spcPct val="50000"/>
              </a:spcBef>
            </a:pPr>
            <a:r>
              <a:rPr lang="en-US" altLang="en-US" sz="1600" b="1">
                <a:latin typeface="Courier New" pitchFamily="49" charset="0"/>
              </a:rPr>
              <a:t>*ptr = 7.0;</a:t>
            </a:r>
          </a:p>
        </p:txBody>
      </p:sp>
      <p:graphicFrame>
        <p:nvGraphicFramePr>
          <p:cNvPr id="68612" name="Group 4">
            <a:extLst>
              <a:ext uri="{FF2B5EF4-FFF2-40B4-BE49-F238E27FC236}"/>
            </a:extLst>
          </p:cNvPr>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extLst>
                </a:gridCol>
                <a:gridCol w="838200">
                  <a:extLst>
                    <a:ext uri="{9D8B030D-6E8A-4147-A177-3AD203B41FA5}"/>
                  </a:extLst>
                </a:gridCol>
                <a:gridCol w="3276600">
                  <a:extLst>
                    <a:ext uri="{9D8B030D-6E8A-4147-A177-3AD203B41FA5}"/>
                  </a:extLst>
                </a:gridCol>
                <a:gridCol w="1752600">
                  <a:extLst>
                    <a:ext uri="{9D8B030D-6E8A-4147-A177-3AD203B41FA5}"/>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address of 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59446" name="AutoShape 53"/>
          <p:cNvSpPr>
            <a:spLocks noChangeArrowheads="1"/>
          </p:cNvSpPr>
          <p:nvPr/>
        </p:nvSpPr>
        <p:spPr bwMode="auto">
          <a:xfrm rot="10800000">
            <a:off x="2057400" y="3657600"/>
            <a:ext cx="381000" cy="990600"/>
          </a:xfrm>
          <a:prstGeom prst="curvedLeftArrow">
            <a:avLst>
              <a:gd name="adj1" fmla="val 24616"/>
              <a:gd name="adj2" fmla="val 76616"/>
              <a:gd name="adj3" fmla="val 33333"/>
            </a:avLst>
          </a:prstGeom>
          <a:solidFill>
            <a:srgbClr val="CCFFCC"/>
          </a:solidFill>
          <a:ln w="9525">
            <a:solidFill>
              <a:schemeClr val="tx1"/>
            </a:solidFill>
            <a:miter lim="800000"/>
            <a:headEnd/>
            <a:tailEnd/>
          </a:ln>
        </p:spPr>
        <p:txBody>
          <a:bodyPr wrap="none" anchor="ctr"/>
          <a:lstStyle/>
          <a:p>
            <a:pPr algn="ctr" eaLnBrk="1" hangingPunct="1"/>
            <a:endParaRPr lang="en-I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a:lstStyle/>
          <a:p>
            <a:pPr eaLnBrk="1" hangingPunct="1"/>
            <a:r>
              <a:rPr lang="en-US" altLang="en-US" smtClean="0"/>
              <a:t>Pointer Arithmetic and Array</a:t>
            </a:r>
          </a:p>
        </p:txBody>
      </p:sp>
      <p:sp>
        <p:nvSpPr>
          <p:cNvPr id="60419" name="Slide Number Placeholder 3"/>
          <p:cNvSpPr>
            <a:spLocks noGrp="1" noChangeArrowheads="1"/>
          </p:cNvSpPr>
          <p:nvPr>
            <p:ph type="sldNum" sz="quarter" idx="12"/>
          </p:nvPr>
        </p:nvSpPr>
        <p:spPr bwMode="auto">
          <a:noFill/>
          <a:ln>
            <a:miter lim="800000"/>
            <a:headEnd/>
            <a:tailEnd/>
          </a:ln>
        </p:spPr>
        <p:txBody>
          <a:bodyPr/>
          <a:lstStyle/>
          <a:p>
            <a:fld id="{99813380-6264-464F-B8A6-90CEE98BF6A0}" type="slidenum">
              <a:rPr lang="en-US" altLang="en-US" smtClean="0"/>
              <a:pPr/>
              <a:t>21</a:t>
            </a:fld>
            <a:endParaRPr lang="en-US" altLang="en-US" smtClean="0"/>
          </a:p>
        </p:txBody>
      </p:sp>
      <p:sp>
        <p:nvSpPr>
          <p:cNvPr id="60420" name="Text Box 3"/>
          <p:cNvSpPr txBox="1">
            <a:spLocks noChangeArrowheads="1"/>
          </p:cNvSpPr>
          <p:nvPr/>
        </p:nvSpPr>
        <p:spPr bwMode="auto">
          <a:xfrm>
            <a:off x="228600" y="1981200"/>
            <a:ext cx="8534400" cy="3636963"/>
          </a:xfrm>
          <a:prstGeom prst="rect">
            <a:avLst/>
          </a:prstGeom>
          <a:noFill/>
          <a:ln w="9525">
            <a:noFill/>
            <a:miter lim="800000"/>
            <a:headEnd/>
            <a:tailEnd/>
          </a:ln>
        </p:spPr>
        <p:txBody>
          <a:bodyPr>
            <a:spAutoFit/>
          </a:bodyPr>
          <a:lstStyle/>
          <a:p>
            <a:pPr eaLnBrk="1" hangingPunct="1">
              <a:spcBef>
                <a:spcPct val="50000"/>
              </a:spcBef>
            </a:pPr>
            <a:r>
              <a:rPr lang="en-US" altLang="en-US" sz="1600" b="1">
                <a:latin typeface="Courier New" pitchFamily="49" charset="0"/>
              </a:rPr>
              <a:t>float a[4];</a:t>
            </a:r>
          </a:p>
          <a:p>
            <a:pPr eaLnBrk="1" hangingPunct="1">
              <a:spcBef>
                <a:spcPct val="50000"/>
              </a:spcBef>
            </a:pPr>
            <a:r>
              <a:rPr lang="en-US" altLang="en-US" sz="1600" b="1">
                <a:latin typeface="Courier New" pitchFamily="49" charset="0"/>
              </a:rPr>
              <a:t>float *ptr;</a:t>
            </a:r>
          </a:p>
          <a:p>
            <a:pPr eaLnBrk="1" hangingPunct="1">
              <a:spcBef>
                <a:spcPct val="50000"/>
              </a:spcBef>
            </a:pPr>
            <a:r>
              <a:rPr lang="en-US" altLang="en-US" sz="1600" b="1">
                <a:latin typeface="Courier New" pitchFamily="49" charset="0"/>
              </a:rPr>
              <a:t>ptr = &amp;(a[2]);</a:t>
            </a:r>
          </a:p>
          <a:p>
            <a:pPr eaLnBrk="1" hangingPunct="1">
              <a:spcBef>
                <a:spcPct val="50000"/>
              </a:spcBef>
            </a:pPr>
            <a:r>
              <a:rPr lang="en-US" altLang="en-US" sz="1600" b="1">
                <a:latin typeface="Courier New" pitchFamily="49" charset="0"/>
              </a:rPr>
              <a:t>*ptr = 3.14;</a:t>
            </a:r>
          </a:p>
          <a:p>
            <a:pPr eaLnBrk="1" hangingPunct="1">
              <a:spcBef>
                <a:spcPct val="50000"/>
              </a:spcBef>
            </a:pPr>
            <a:r>
              <a:rPr lang="en-US" altLang="en-US" sz="1600" b="1">
                <a:solidFill>
                  <a:srgbClr val="FF1717"/>
                </a:solidFill>
                <a:latin typeface="Courier New" pitchFamily="49" charset="0"/>
              </a:rPr>
              <a:t>ptr++;</a:t>
            </a:r>
          </a:p>
          <a:p>
            <a:pPr eaLnBrk="1" hangingPunct="1">
              <a:spcBef>
                <a:spcPct val="50000"/>
              </a:spcBef>
            </a:pPr>
            <a:r>
              <a:rPr lang="en-US" altLang="en-US" sz="1600" b="1">
                <a:latin typeface="Courier New" pitchFamily="49" charset="0"/>
              </a:rPr>
              <a:t>*ptr = 9.0;</a:t>
            </a:r>
          </a:p>
          <a:p>
            <a:pPr eaLnBrk="1" hangingPunct="1">
              <a:spcBef>
                <a:spcPct val="50000"/>
              </a:spcBef>
            </a:pPr>
            <a:r>
              <a:rPr lang="en-US" altLang="en-US" sz="1600" b="1">
                <a:latin typeface="Courier New" pitchFamily="49" charset="0"/>
              </a:rPr>
              <a:t>ptr = ptr - 3;</a:t>
            </a:r>
          </a:p>
          <a:p>
            <a:pPr eaLnBrk="1" hangingPunct="1">
              <a:spcBef>
                <a:spcPct val="50000"/>
              </a:spcBef>
            </a:pPr>
            <a:r>
              <a:rPr lang="en-US" altLang="en-US" sz="1600" b="1">
                <a:latin typeface="Courier New" pitchFamily="49" charset="0"/>
              </a:rPr>
              <a:t>*ptr = 6.0;</a:t>
            </a:r>
          </a:p>
          <a:p>
            <a:pPr eaLnBrk="1" hangingPunct="1">
              <a:spcBef>
                <a:spcPct val="50000"/>
              </a:spcBef>
            </a:pPr>
            <a:r>
              <a:rPr lang="en-US" altLang="en-US" sz="1600" b="1">
                <a:latin typeface="Courier New" pitchFamily="49" charset="0"/>
              </a:rPr>
              <a:t>ptr += 2;</a:t>
            </a:r>
          </a:p>
          <a:p>
            <a:pPr eaLnBrk="1" hangingPunct="1">
              <a:spcBef>
                <a:spcPct val="50000"/>
              </a:spcBef>
            </a:pPr>
            <a:r>
              <a:rPr lang="en-US" altLang="en-US" sz="1600" b="1">
                <a:latin typeface="Courier New" pitchFamily="49" charset="0"/>
              </a:rPr>
              <a:t>*ptr = 7.0;</a:t>
            </a:r>
          </a:p>
        </p:txBody>
      </p:sp>
      <p:graphicFrame>
        <p:nvGraphicFramePr>
          <p:cNvPr id="69636" name="Group 4">
            <a:extLst>
              <a:ext uri="{FF2B5EF4-FFF2-40B4-BE49-F238E27FC236}"/>
            </a:extLst>
          </p:cNvPr>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extLst>
                </a:gridCol>
                <a:gridCol w="838200">
                  <a:extLst>
                    <a:ext uri="{9D8B030D-6E8A-4147-A177-3AD203B41FA5}"/>
                  </a:extLst>
                </a:gridCol>
                <a:gridCol w="3276600">
                  <a:extLst>
                    <a:ext uri="{9D8B030D-6E8A-4147-A177-3AD203B41FA5}"/>
                  </a:extLst>
                </a:gridCol>
                <a:gridCol w="1752600">
                  <a:extLst>
                    <a:ext uri="{9D8B030D-6E8A-4147-A177-3AD203B41FA5}"/>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address of a[3]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60470" name="AutoShape 53"/>
          <p:cNvSpPr>
            <a:spLocks noChangeArrowheads="1"/>
          </p:cNvSpPr>
          <p:nvPr/>
        </p:nvSpPr>
        <p:spPr bwMode="auto">
          <a:xfrm rot="10800000">
            <a:off x="2057400" y="4114800"/>
            <a:ext cx="381000" cy="533400"/>
          </a:xfrm>
          <a:prstGeom prst="curvedLeftArrow">
            <a:avLst>
              <a:gd name="adj1" fmla="val 13255"/>
              <a:gd name="adj2" fmla="val 41255"/>
              <a:gd name="adj3" fmla="val 33333"/>
            </a:avLst>
          </a:prstGeom>
          <a:solidFill>
            <a:srgbClr val="CCFFCC"/>
          </a:solidFill>
          <a:ln w="9525">
            <a:solidFill>
              <a:schemeClr val="tx1"/>
            </a:solidFill>
            <a:miter lim="800000"/>
            <a:headEnd/>
            <a:tailEnd/>
          </a:ln>
        </p:spPr>
        <p:txBody>
          <a:bodyPr wrap="none" anchor="ctr"/>
          <a:lstStyle/>
          <a:p>
            <a:pPr algn="ctr" eaLnBrk="1" hangingPunct="1"/>
            <a:endParaRPr lang="en-I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a:lstStyle/>
          <a:p>
            <a:pPr eaLnBrk="1" hangingPunct="1"/>
            <a:r>
              <a:rPr lang="en-US" altLang="en-US" smtClean="0"/>
              <a:t>Pointer Arithmetic and Array</a:t>
            </a:r>
          </a:p>
        </p:txBody>
      </p:sp>
      <p:sp>
        <p:nvSpPr>
          <p:cNvPr id="61443" name="Slide Number Placeholder 3"/>
          <p:cNvSpPr>
            <a:spLocks noGrp="1" noChangeArrowheads="1"/>
          </p:cNvSpPr>
          <p:nvPr>
            <p:ph type="sldNum" sz="quarter" idx="12"/>
          </p:nvPr>
        </p:nvSpPr>
        <p:spPr bwMode="auto">
          <a:noFill/>
          <a:ln>
            <a:miter lim="800000"/>
            <a:headEnd/>
            <a:tailEnd/>
          </a:ln>
        </p:spPr>
        <p:txBody>
          <a:bodyPr/>
          <a:lstStyle/>
          <a:p>
            <a:fld id="{6A61124F-D8F6-419C-A319-A1FDD1674222}" type="slidenum">
              <a:rPr lang="en-US" altLang="en-US" smtClean="0"/>
              <a:pPr/>
              <a:t>22</a:t>
            </a:fld>
            <a:endParaRPr lang="en-US" altLang="en-US" smtClean="0"/>
          </a:p>
        </p:txBody>
      </p:sp>
      <p:sp>
        <p:nvSpPr>
          <p:cNvPr id="61444" name="Text Box 3"/>
          <p:cNvSpPr txBox="1">
            <a:spLocks noChangeArrowheads="1"/>
          </p:cNvSpPr>
          <p:nvPr/>
        </p:nvSpPr>
        <p:spPr bwMode="auto">
          <a:xfrm>
            <a:off x="228600" y="1981200"/>
            <a:ext cx="8534400" cy="3636963"/>
          </a:xfrm>
          <a:prstGeom prst="rect">
            <a:avLst/>
          </a:prstGeom>
          <a:noFill/>
          <a:ln w="9525">
            <a:noFill/>
            <a:miter lim="800000"/>
            <a:headEnd/>
            <a:tailEnd/>
          </a:ln>
        </p:spPr>
        <p:txBody>
          <a:bodyPr>
            <a:spAutoFit/>
          </a:bodyPr>
          <a:lstStyle/>
          <a:p>
            <a:pPr eaLnBrk="1" hangingPunct="1">
              <a:spcBef>
                <a:spcPct val="50000"/>
              </a:spcBef>
            </a:pPr>
            <a:r>
              <a:rPr lang="en-US" altLang="en-US" sz="1600" b="1">
                <a:latin typeface="Courier New" pitchFamily="49" charset="0"/>
              </a:rPr>
              <a:t>float a[4];</a:t>
            </a:r>
          </a:p>
          <a:p>
            <a:pPr eaLnBrk="1" hangingPunct="1">
              <a:spcBef>
                <a:spcPct val="50000"/>
              </a:spcBef>
            </a:pPr>
            <a:r>
              <a:rPr lang="en-US" altLang="en-US" sz="1600" b="1">
                <a:latin typeface="Courier New" pitchFamily="49" charset="0"/>
              </a:rPr>
              <a:t>float *ptr;</a:t>
            </a:r>
          </a:p>
          <a:p>
            <a:pPr eaLnBrk="1" hangingPunct="1">
              <a:spcBef>
                <a:spcPct val="50000"/>
              </a:spcBef>
            </a:pPr>
            <a:r>
              <a:rPr lang="en-US" altLang="en-US" sz="1600" b="1">
                <a:latin typeface="Courier New" pitchFamily="49" charset="0"/>
              </a:rPr>
              <a:t>ptr = &amp;(a[2]);</a:t>
            </a:r>
          </a:p>
          <a:p>
            <a:pPr eaLnBrk="1" hangingPunct="1">
              <a:spcBef>
                <a:spcPct val="50000"/>
              </a:spcBef>
            </a:pPr>
            <a:r>
              <a:rPr lang="en-US" altLang="en-US" sz="1600" b="1">
                <a:latin typeface="Courier New" pitchFamily="49" charset="0"/>
              </a:rPr>
              <a:t>*ptr = 3.14;</a:t>
            </a:r>
          </a:p>
          <a:p>
            <a:pPr eaLnBrk="1" hangingPunct="1">
              <a:spcBef>
                <a:spcPct val="50000"/>
              </a:spcBef>
            </a:pPr>
            <a:r>
              <a:rPr lang="en-US" altLang="en-US" sz="1600" b="1">
                <a:latin typeface="Courier New" pitchFamily="49" charset="0"/>
              </a:rPr>
              <a:t>ptr++;</a:t>
            </a:r>
          </a:p>
          <a:p>
            <a:pPr eaLnBrk="1" hangingPunct="1">
              <a:spcBef>
                <a:spcPct val="50000"/>
              </a:spcBef>
            </a:pPr>
            <a:r>
              <a:rPr lang="en-US" altLang="en-US" sz="1600" b="1">
                <a:solidFill>
                  <a:srgbClr val="FF1717"/>
                </a:solidFill>
                <a:latin typeface="Courier New" pitchFamily="49" charset="0"/>
              </a:rPr>
              <a:t>*ptr = 9.0;</a:t>
            </a:r>
          </a:p>
          <a:p>
            <a:pPr eaLnBrk="1" hangingPunct="1">
              <a:spcBef>
                <a:spcPct val="50000"/>
              </a:spcBef>
            </a:pPr>
            <a:r>
              <a:rPr lang="en-US" altLang="en-US" sz="1600" b="1">
                <a:latin typeface="Courier New" pitchFamily="49" charset="0"/>
              </a:rPr>
              <a:t>ptr = ptr - 3;</a:t>
            </a:r>
          </a:p>
          <a:p>
            <a:pPr eaLnBrk="1" hangingPunct="1">
              <a:spcBef>
                <a:spcPct val="50000"/>
              </a:spcBef>
            </a:pPr>
            <a:r>
              <a:rPr lang="en-US" altLang="en-US" sz="1600" b="1">
                <a:latin typeface="Courier New" pitchFamily="49" charset="0"/>
              </a:rPr>
              <a:t>*ptr = 6.0;</a:t>
            </a:r>
          </a:p>
          <a:p>
            <a:pPr eaLnBrk="1" hangingPunct="1">
              <a:spcBef>
                <a:spcPct val="50000"/>
              </a:spcBef>
            </a:pPr>
            <a:r>
              <a:rPr lang="en-US" altLang="en-US" sz="1600" b="1">
                <a:latin typeface="Courier New" pitchFamily="49" charset="0"/>
              </a:rPr>
              <a:t>ptr += 2;</a:t>
            </a:r>
          </a:p>
          <a:p>
            <a:pPr eaLnBrk="1" hangingPunct="1">
              <a:spcBef>
                <a:spcPct val="50000"/>
              </a:spcBef>
            </a:pPr>
            <a:r>
              <a:rPr lang="en-US" altLang="en-US" sz="1600" b="1">
                <a:latin typeface="Courier New" pitchFamily="49" charset="0"/>
              </a:rPr>
              <a:t>*ptr = 7.0;</a:t>
            </a:r>
          </a:p>
        </p:txBody>
      </p:sp>
      <p:graphicFrame>
        <p:nvGraphicFramePr>
          <p:cNvPr id="70660" name="Group 4">
            <a:extLst>
              <a:ext uri="{FF2B5EF4-FFF2-40B4-BE49-F238E27FC236}"/>
            </a:extLst>
          </p:cNvPr>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extLst>
                </a:gridCol>
                <a:gridCol w="838200">
                  <a:extLst>
                    <a:ext uri="{9D8B030D-6E8A-4147-A177-3AD203B41FA5}"/>
                  </a:extLst>
                </a:gridCol>
                <a:gridCol w="3276600">
                  <a:extLst>
                    <a:ext uri="{9D8B030D-6E8A-4147-A177-3AD203B41FA5}"/>
                  </a:extLst>
                </a:gridCol>
                <a:gridCol w="1752600">
                  <a:extLst>
                    <a:ext uri="{9D8B030D-6E8A-4147-A177-3AD203B41FA5}"/>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address of a[3]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rgbClr val="FF1717"/>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61494" name="AutoShape 54"/>
          <p:cNvSpPr>
            <a:spLocks noChangeArrowheads="1"/>
          </p:cNvSpPr>
          <p:nvPr/>
        </p:nvSpPr>
        <p:spPr bwMode="auto">
          <a:xfrm rot="10800000">
            <a:off x="2057400" y="4114800"/>
            <a:ext cx="381000" cy="533400"/>
          </a:xfrm>
          <a:prstGeom prst="curvedLeftArrow">
            <a:avLst>
              <a:gd name="adj1" fmla="val 13255"/>
              <a:gd name="adj2" fmla="val 41255"/>
              <a:gd name="adj3" fmla="val 33333"/>
            </a:avLst>
          </a:prstGeom>
          <a:solidFill>
            <a:srgbClr val="CCFFCC"/>
          </a:solidFill>
          <a:ln w="9525">
            <a:solidFill>
              <a:schemeClr val="tx1"/>
            </a:solidFill>
            <a:miter lim="800000"/>
            <a:headEnd/>
            <a:tailEnd/>
          </a:ln>
        </p:spPr>
        <p:txBody>
          <a:bodyPr wrap="none" anchor="ctr"/>
          <a:lstStyle/>
          <a:p>
            <a:pPr algn="ctr" eaLnBrk="1" hangingPunct="1"/>
            <a:endParaRPr lang="en-I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a:lstStyle/>
          <a:p>
            <a:pPr eaLnBrk="1" hangingPunct="1"/>
            <a:r>
              <a:rPr lang="en-US" altLang="en-US" smtClean="0"/>
              <a:t>Pointer Arithmetic and Array</a:t>
            </a:r>
          </a:p>
        </p:txBody>
      </p:sp>
      <p:sp>
        <p:nvSpPr>
          <p:cNvPr id="62467" name="Slide Number Placeholder 3"/>
          <p:cNvSpPr>
            <a:spLocks noGrp="1" noChangeArrowheads="1"/>
          </p:cNvSpPr>
          <p:nvPr>
            <p:ph type="sldNum" sz="quarter" idx="12"/>
          </p:nvPr>
        </p:nvSpPr>
        <p:spPr bwMode="auto">
          <a:noFill/>
          <a:ln>
            <a:miter lim="800000"/>
            <a:headEnd/>
            <a:tailEnd/>
          </a:ln>
        </p:spPr>
        <p:txBody>
          <a:bodyPr/>
          <a:lstStyle/>
          <a:p>
            <a:fld id="{83AC3443-897C-4828-9AE4-3E01F1E65C74}" type="slidenum">
              <a:rPr lang="en-US" altLang="en-US" smtClean="0"/>
              <a:pPr/>
              <a:t>23</a:t>
            </a:fld>
            <a:endParaRPr lang="en-US" altLang="en-US" smtClean="0"/>
          </a:p>
        </p:txBody>
      </p:sp>
      <p:sp>
        <p:nvSpPr>
          <p:cNvPr id="62468" name="Text Box 3"/>
          <p:cNvSpPr txBox="1">
            <a:spLocks noChangeArrowheads="1"/>
          </p:cNvSpPr>
          <p:nvPr/>
        </p:nvSpPr>
        <p:spPr bwMode="auto">
          <a:xfrm>
            <a:off x="228600" y="1981200"/>
            <a:ext cx="8534400" cy="3636963"/>
          </a:xfrm>
          <a:prstGeom prst="rect">
            <a:avLst/>
          </a:prstGeom>
          <a:noFill/>
          <a:ln w="9525">
            <a:noFill/>
            <a:miter lim="800000"/>
            <a:headEnd/>
            <a:tailEnd/>
          </a:ln>
        </p:spPr>
        <p:txBody>
          <a:bodyPr>
            <a:spAutoFit/>
          </a:bodyPr>
          <a:lstStyle/>
          <a:p>
            <a:pPr eaLnBrk="1" hangingPunct="1">
              <a:spcBef>
                <a:spcPct val="50000"/>
              </a:spcBef>
            </a:pPr>
            <a:r>
              <a:rPr lang="en-US" altLang="en-US" sz="1600" b="1">
                <a:latin typeface="Courier New" pitchFamily="49" charset="0"/>
              </a:rPr>
              <a:t>float a[4];</a:t>
            </a:r>
          </a:p>
          <a:p>
            <a:pPr eaLnBrk="1" hangingPunct="1">
              <a:spcBef>
                <a:spcPct val="50000"/>
              </a:spcBef>
            </a:pPr>
            <a:r>
              <a:rPr lang="en-US" altLang="en-US" sz="1600" b="1">
                <a:latin typeface="Courier New" pitchFamily="49" charset="0"/>
              </a:rPr>
              <a:t>float *ptr;</a:t>
            </a:r>
          </a:p>
          <a:p>
            <a:pPr eaLnBrk="1" hangingPunct="1">
              <a:spcBef>
                <a:spcPct val="50000"/>
              </a:spcBef>
            </a:pPr>
            <a:r>
              <a:rPr lang="en-US" altLang="en-US" sz="1600" b="1">
                <a:latin typeface="Courier New" pitchFamily="49" charset="0"/>
              </a:rPr>
              <a:t>ptr = &amp;(a[2]);</a:t>
            </a:r>
          </a:p>
          <a:p>
            <a:pPr eaLnBrk="1" hangingPunct="1">
              <a:spcBef>
                <a:spcPct val="50000"/>
              </a:spcBef>
            </a:pPr>
            <a:r>
              <a:rPr lang="en-US" altLang="en-US" sz="1600" b="1">
                <a:latin typeface="Courier New" pitchFamily="49" charset="0"/>
              </a:rPr>
              <a:t>*ptr = 3.14;</a:t>
            </a:r>
          </a:p>
          <a:p>
            <a:pPr eaLnBrk="1" hangingPunct="1">
              <a:spcBef>
                <a:spcPct val="50000"/>
              </a:spcBef>
            </a:pPr>
            <a:r>
              <a:rPr lang="en-US" altLang="en-US" sz="1600" b="1">
                <a:latin typeface="Courier New" pitchFamily="49" charset="0"/>
              </a:rPr>
              <a:t>ptr++;</a:t>
            </a:r>
          </a:p>
          <a:p>
            <a:pPr eaLnBrk="1" hangingPunct="1">
              <a:spcBef>
                <a:spcPct val="50000"/>
              </a:spcBef>
            </a:pPr>
            <a:r>
              <a:rPr lang="en-US" altLang="en-US" sz="1600" b="1">
                <a:latin typeface="Courier New" pitchFamily="49" charset="0"/>
              </a:rPr>
              <a:t>*ptr = 9.0;</a:t>
            </a:r>
          </a:p>
          <a:p>
            <a:pPr eaLnBrk="1" hangingPunct="1">
              <a:spcBef>
                <a:spcPct val="50000"/>
              </a:spcBef>
            </a:pPr>
            <a:r>
              <a:rPr lang="en-US" altLang="en-US" sz="1600" b="1">
                <a:solidFill>
                  <a:srgbClr val="FF1717"/>
                </a:solidFill>
                <a:latin typeface="Courier New" pitchFamily="49" charset="0"/>
              </a:rPr>
              <a:t>ptr = ptr - 3;</a:t>
            </a:r>
          </a:p>
          <a:p>
            <a:pPr eaLnBrk="1" hangingPunct="1">
              <a:spcBef>
                <a:spcPct val="50000"/>
              </a:spcBef>
            </a:pPr>
            <a:r>
              <a:rPr lang="en-US" altLang="en-US" sz="1600" b="1">
                <a:latin typeface="Courier New" pitchFamily="49" charset="0"/>
              </a:rPr>
              <a:t>*ptr = 6.0;</a:t>
            </a:r>
          </a:p>
          <a:p>
            <a:pPr eaLnBrk="1" hangingPunct="1">
              <a:spcBef>
                <a:spcPct val="50000"/>
              </a:spcBef>
            </a:pPr>
            <a:r>
              <a:rPr lang="en-US" altLang="en-US" sz="1600" b="1">
                <a:latin typeface="Courier New" pitchFamily="49" charset="0"/>
              </a:rPr>
              <a:t>ptr += 2;</a:t>
            </a:r>
          </a:p>
          <a:p>
            <a:pPr eaLnBrk="1" hangingPunct="1">
              <a:spcBef>
                <a:spcPct val="50000"/>
              </a:spcBef>
            </a:pPr>
            <a:r>
              <a:rPr lang="en-US" altLang="en-US" sz="1600" b="1">
                <a:latin typeface="Courier New" pitchFamily="49" charset="0"/>
              </a:rPr>
              <a:t>*ptr = 7.0;</a:t>
            </a:r>
          </a:p>
        </p:txBody>
      </p:sp>
      <p:graphicFrame>
        <p:nvGraphicFramePr>
          <p:cNvPr id="71684" name="Group 4">
            <a:extLst>
              <a:ext uri="{FF2B5EF4-FFF2-40B4-BE49-F238E27FC236}"/>
            </a:extLst>
          </p:cNvPr>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extLst>
                </a:gridCol>
                <a:gridCol w="838200">
                  <a:extLst>
                    <a:ext uri="{9D8B030D-6E8A-4147-A177-3AD203B41FA5}"/>
                  </a:extLst>
                </a:gridCol>
                <a:gridCol w="3276600">
                  <a:extLst>
                    <a:ext uri="{9D8B030D-6E8A-4147-A177-3AD203B41FA5}"/>
                  </a:extLst>
                </a:gridCol>
                <a:gridCol w="1752600">
                  <a:extLst>
                    <a:ext uri="{9D8B030D-6E8A-4147-A177-3AD203B41FA5}"/>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address of a[0]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62518" name="AutoShape 53"/>
          <p:cNvSpPr>
            <a:spLocks noChangeArrowheads="1"/>
          </p:cNvSpPr>
          <p:nvPr/>
        </p:nvSpPr>
        <p:spPr bwMode="auto">
          <a:xfrm rot="10800000">
            <a:off x="2057400" y="2819400"/>
            <a:ext cx="381000" cy="1828800"/>
          </a:xfrm>
          <a:prstGeom prst="curvedLeftArrow">
            <a:avLst>
              <a:gd name="adj1" fmla="val 32333"/>
              <a:gd name="adj2" fmla="val 128333"/>
              <a:gd name="adj3" fmla="val 33333"/>
            </a:avLst>
          </a:prstGeom>
          <a:solidFill>
            <a:srgbClr val="CCFFCC"/>
          </a:solidFill>
          <a:ln w="9525">
            <a:solidFill>
              <a:schemeClr val="tx1"/>
            </a:solidFill>
            <a:miter lim="800000"/>
            <a:headEnd/>
            <a:tailEnd/>
          </a:ln>
        </p:spPr>
        <p:txBody>
          <a:bodyPr wrap="none" anchor="ctr"/>
          <a:lstStyle/>
          <a:p>
            <a:pPr algn="ctr" eaLnBrk="1" hangingPunct="1"/>
            <a:endParaRPr lang="en-I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a:lstStyle/>
          <a:p>
            <a:pPr eaLnBrk="1" hangingPunct="1"/>
            <a:r>
              <a:rPr lang="en-US" altLang="en-US" smtClean="0"/>
              <a:t>Pointer Arithmetic and Array</a:t>
            </a:r>
          </a:p>
        </p:txBody>
      </p:sp>
      <p:sp>
        <p:nvSpPr>
          <p:cNvPr id="63491" name="Slide Number Placeholder 3"/>
          <p:cNvSpPr>
            <a:spLocks noGrp="1" noChangeArrowheads="1"/>
          </p:cNvSpPr>
          <p:nvPr>
            <p:ph type="sldNum" sz="quarter" idx="12"/>
          </p:nvPr>
        </p:nvSpPr>
        <p:spPr bwMode="auto">
          <a:noFill/>
          <a:ln>
            <a:miter lim="800000"/>
            <a:headEnd/>
            <a:tailEnd/>
          </a:ln>
        </p:spPr>
        <p:txBody>
          <a:bodyPr/>
          <a:lstStyle/>
          <a:p>
            <a:fld id="{9BE8B523-4FE4-425F-8174-8E2B54434A73}" type="slidenum">
              <a:rPr lang="en-US" altLang="en-US" smtClean="0"/>
              <a:pPr/>
              <a:t>24</a:t>
            </a:fld>
            <a:endParaRPr lang="en-US" altLang="en-US" smtClean="0"/>
          </a:p>
        </p:txBody>
      </p:sp>
      <p:sp>
        <p:nvSpPr>
          <p:cNvPr id="63492" name="Text Box 3"/>
          <p:cNvSpPr txBox="1">
            <a:spLocks noChangeArrowheads="1"/>
          </p:cNvSpPr>
          <p:nvPr/>
        </p:nvSpPr>
        <p:spPr bwMode="auto">
          <a:xfrm>
            <a:off x="228600" y="1981200"/>
            <a:ext cx="8534400" cy="3636963"/>
          </a:xfrm>
          <a:prstGeom prst="rect">
            <a:avLst/>
          </a:prstGeom>
          <a:noFill/>
          <a:ln w="9525">
            <a:noFill/>
            <a:miter lim="800000"/>
            <a:headEnd/>
            <a:tailEnd/>
          </a:ln>
        </p:spPr>
        <p:txBody>
          <a:bodyPr>
            <a:spAutoFit/>
          </a:bodyPr>
          <a:lstStyle/>
          <a:p>
            <a:pPr eaLnBrk="1" hangingPunct="1">
              <a:spcBef>
                <a:spcPct val="50000"/>
              </a:spcBef>
            </a:pPr>
            <a:r>
              <a:rPr lang="en-US" altLang="en-US" sz="1600" b="1">
                <a:latin typeface="Courier New" pitchFamily="49" charset="0"/>
              </a:rPr>
              <a:t>float a[4];</a:t>
            </a:r>
          </a:p>
          <a:p>
            <a:pPr eaLnBrk="1" hangingPunct="1">
              <a:spcBef>
                <a:spcPct val="50000"/>
              </a:spcBef>
            </a:pPr>
            <a:r>
              <a:rPr lang="en-US" altLang="en-US" sz="1600" b="1">
                <a:latin typeface="Courier New" pitchFamily="49" charset="0"/>
              </a:rPr>
              <a:t>float *ptr;</a:t>
            </a:r>
          </a:p>
          <a:p>
            <a:pPr eaLnBrk="1" hangingPunct="1">
              <a:spcBef>
                <a:spcPct val="50000"/>
              </a:spcBef>
            </a:pPr>
            <a:r>
              <a:rPr lang="en-US" altLang="en-US" sz="1600" b="1">
                <a:latin typeface="Courier New" pitchFamily="49" charset="0"/>
              </a:rPr>
              <a:t>ptr = &amp;(a[2]);</a:t>
            </a:r>
          </a:p>
          <a:p>
            <a:pPr eaLnBrk="1" hangingPunct="1">
              <a:spcBef>
                <a:spcPct val="50000"/>
              </a:spcBef>
            </a:pPr>
            <a:r>
              <a:rPr lang="en-US" altLang="en-US" sz="1600" b="1">
                <a:latin typeface="Courier New" pitchFamily="49" charset="0"/>
              </a:rPr>
              <a:t>*ptr = 3.14;</a:t>
            </a:r>
          </a:p>
          <a:p>
            <a:pPr eaLnBrk="1" hangingPunct="1">
              <a:spcBef>
                <a:spcPct val="50000"/>
              </a:spcBef>
            </a:pPr>
            <a:r>
              <a:rPr lang="en-US" altLang="en-US" sz="1600" b="1">
                <a:latin typeface="Courier New" pitchFamily="49" charset="0"/>
              </a:rPr>
              <a:t>ptr++;</a:t>
            </a:r>
          </a:p>
          <a:p>
            <a:pPr eaLnBrk="1" hangingPunct="1">
              <a:spcBef>
                <a:spcPct val="50000"/>
              </a:spcBef>
            </a:pPr>
            <a:r>
              <a:rPr lang="en-US" altLang="en-US" sz="1600" b="1">
                <a:latin typeface="Courier New" pitchFamily="49" charset="0"/>
              </a:rPr>
              <a:t>*ptr = 9.0;</a:t>
            </a:r>
          </a:p>
          <a:p>
            <a:pPr eaLnBrk="1" hangingPunct="1">
              <a:spcBef>
                <a:spcPct val="50000"/>
              </a:spcBef>
            </a:pPr>
            <a:r>
              <a:rPr lang="en-US" altLang="en-US" sz="1600" b="1">
                <a:latin typeface="Courier New" pitchFamily="49" charset="0"/>
              </a:rPr>
              <a:t>ptr = ptr - 3;</a:t>
            </a:r>
          </a:p>
          <a:p>
            <a:pPr eaLnBrk="1" hangingPunct="1">
              <a:spcBef>
                <a:spcPct val="50000"/>
              </a:spcBef>
            </a:pPr>
            <a:r>
              <a:rPr lang="en-US" altLang="en-US" sz="1600" b="1">
                <a:solidFill>
                  <a:srgbClr val="FF1717"/>
                </a:solidFill>
                <a:latin typeface="Courier New" pitchFamily="49" charset="0"/>
              </a:rPr>
              <a:t>*ptr = 6.0;</a:t>
            </a:r>
          </a:p>
          <a:p>
            <a:pPr eaLnBrk="1" hangingPunct="1">
              <a:spcBef>
                <a:spcPct val="50000"/>
              </a:spcBef>
            </a:pPr>
            <a:r>
              <a:rPr lang="en-US" altLang="en-US" sz="1600" b="1">
                <a:latin typeface="Courier New" pitchFamily="49" charset="0"/>
              </a:rPr>
              <a:t>ptr += 2;</a:t>
            </a:r>
          </a:p>
          <a:p>
            <a:pPr eaLnBrk="1" hangingPunct="1">
              <a:spcBef>
                <a:spcPct val="50000"/>
              </a:spcBef>
            </a:pPr>
            <a:r>
              <a:rPr lang="en-US" altLang="en-US" sz="1600" b="1">
                <a:latin typeface="Courier New" pitchFamily="49" charset="0"/>
              </a:rPr>
              <a:t>*ptr = 7.0;</a:t>
            </a:r>
          </a:p>
        </p:txBody>
      </p:sp>
      <p:graphicFrame>
        <p:nvGraphicFramePr>
          <p:cNvPr id="72708" name="Group 4">
            <a:extLst>
              <a:ext uri="{FF2B5EF4-FFF2-40B4-BE49-F238E27FC236}"/>
            </a:extLst>
          </p:cNvPr>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extLst>
                </a:gridCol>
                <a:gridCol w="838200">
                  <a:extLst>
                    <a:ext uri="{9D8B030D-6E8A-4147-A177-3AD203B41FA5}"/>
                  </a:extLst>
                </a:gridCol>
                <a:gridCol w="3276600">
                  <a:extLst>
                    <a:ext uri="{9D8B030D-6E8A-4147-A177-3AD203B41FA5}"/>
                  </a:extLst>
                </a:gridCol>
                <a:gridCol w="1752600">
                  <a:extLst>
                    <a:ext uri="{9D8B030D-6E8A-4147-A177-3AD203B41FA5}"/>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address of a[0]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63542" name="AutoShape 53"/>
          <p:cNvSpPr>
            <a:spLocks noChangeArrowheads="1"/>
          </p:cNvSpPr>
          <p:nvPr/>
        </p:nvSpPr>
        <p:spPr bwMode="auto">
          <a:xfrm rot="10800000">
            <a:off x="2057400" y="2819400"/>
            <a:ext cx="381000" cy="1828800"/>
          </a:xfrm>
          <a:prstGeom prst="curvedLeftArrow">
            <a:avLst>
              <a:gd name="adj1" fmla="val 32333"/>
              <a:gd name="adj2" fmla="val 128333"/>
              <a:gd name="adj3" fmla="val 33333"/>
            </a:avLst>
          </a:prstGeom>
          <a:solidFill>
            <a:srgbClr val="CCFFCC"/>
          </a:solidFill>
          <a:ln w="9525">
            <a:solidFill>
              <a:schemeClr val="tx1"/>
            </a:solidFill>
            <a:miter lim="800000"/>
            <a:headEnd/>
            <a:tailEnd/>
          </a:ln>
        </p:spPr>
        <p:txBody>
          <a:bodyPr wrap="none" anchor="ctr"/>
          <a:lstStyle/>
          <a:p>
            <a:pPr algn="ctr" eaLnBrk="1" hangingPunct="1"/>
            <a:endParaRPr lang="en-I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a:lstStyle/>
          <a:p>
            <a:pPr eaLnBrk="1" hangingPunct="1"/>
            <a:r>
              <a:rPr lang="en-US" altLang="en-US" smtClean="0"/>
              <a:t>Pointer Arithmetic and Array</a:t>
            </a:r>
          </a:p>
        </p:txBody>
      </p:sp>
      <p:sp>
        <p:nvSpPr>
          <p:cNvPr id="64515" name="Slide Number Placeholder 3"/>
          <p:cNvSpPr>
            <a:spLocks noGrp="1" noChangeArrowheads="1"/>
          </p:cNvSpPr>
          <p:nvPr>
            <p:ph type="sldNum" sz="quarter" idx="12"/>
          </p:nvPr>
        </p:nvSpPr>
        <p:spPr bwMode="auto">
          <a:noFill/>
          <a:ln>
            <a:miter lim="800000"/>
            <a:headEnd/>
            <a:tailEnd/>
          </a:ln>
        </p:spPr>
        <p:txBody>
          <a:bodyPr/>
          <a:lstStyle/>
          <a:p>
            <a:fld id="{953BB20A-9997-4025-8A55-D4ADDC6BD94A}" type="slidenum">
              <a:rPr lang="en-US" altLang="en-US" smtClean="0"/>
              <a:pPr/>
              <a:t>25</a:t>
            </a:fld>
            <a:endParaRPr lang="en-US" altLang="en-US" smtClean="0"/>
          </a:p>
        </p:txBody>
      </p:sp>
      <p:sp>
        <p:nvSpPr>
          <p:cNvPr id="64516" name="Text Box 3"/>
          <p:cNvSpPr txBox="1">
            <a:spLocks noChangeArrowheads="1"/>
          </p:cNvSpPr>
          <p:nvPr/>
        </p:nvSpPr>
        <p:spPr bwMode="auto">
          <a:xfrm>
            <a:off x="228600" y="1981200"/>
            <a:ext cx="8534400" cy="3636963"/>
          </a:xfrm>
          <a:prstGeom prst="rect">
            <a:avLst/>
          </a:prstGeom>
          <a:noFill/>
          <a:ln w="9525">
            <a:noFill/>
            <a:miter lim="800000"/>
            <a:headEnd/>
            <a:tailEnd/>
          </a:ln>
        </p:spPr>
        <p:txBody>
          <a:bodyPr>
            <a:spAutoFit/>
          </a:bodyPr>
          <a:lstStyle/>
          <a:p>
            <a:pPr eaLnBrk="1" hangingPunct="1">
              <a:spcBef>
                <a:spcPct val="50000"/>
              </a:spcBef>
            </a:pPr>
            <a:r>
              <a:rPr lang="en-US" altLang="en-US" sz="1600" b="1">
                <a:latin typeface="Courier New" pitchFamily="49" charset="0"/>
              </a:rPr>
              <a:t>float a[4];</a:t>
            </a:r>
          </a:p>
          <a:p>
            <a:pPr eaLnBrk="1" hangingPunct="1">
              <a:spcBef>
                <a:spcPct val="50000"/>
              </a:spcBef>
            </a:pPr>
            <a:r>
              <a:rPr lang="en-US" altLang="en-US" sz="1600" b="1">
                <a:latin typeface="Courier New" pitchFamily="49" charset="0"/>
              </a:rPr>
              <a:t>float *ptr;</a:t>
            </a:r>
          </a:p>
          <a:p>
            <a:pPr eaLnBrk="1" hangingPunct="1">
              <a:spcBef>
                <a:spcPct val="50000"/>
              </a:spcBef>
            </a:pPr>
            <a:r>
              <a:rPr lang="en-US" altLang="en-US" sz="1600" b="1">
                <a:latin typeface="Courier New" pitchFamily="49" charset="0"/>
              </a:rPr>
              <a:t>ptr = &amp;(a[2]);</a:t>
            </a:r>
          </a:p>
          <a:p>
            <a:pPr eaLnBrk="1" hangingPunct="1">
              <a:spcBef>
                <a:spcPct val="50000"/>
              </a:spcBef>
            </a:pPr>
            <a:r>
              <a:rPr lang="en-US" altLang="en-US" sz="1600" b="1">
                <a:latin typeface="Courier New" pitchFamily="49" charset="0"/>
              </a:rPr>
              <a:t>*ptr = 3.14;</a:t>
            </a:r>
          </a:p>
          <a:p>
            <a:pPr eaLnBrk="1" hangingPunct="1">
              <a:spcBef>
                <a:spcPct val="50000"/>
              </a:spcBef>
            </a:pPr>
            <a:r>
              <a:rPr lang="en-US" altLang="en-US" sz="1600" b="1">
                <a:latin typeface="Courier New" pitchFamily="49" charset="0"/>
              </a:rPr>
              <a:t>ptr++;</a:t>
            </a:r>
          </a:p>
          <a:p>
            <a:pPr eaLnBrk="1" hangingPunct="1">
              <a:spcBef>
                <a:spcPct val="50000"/>
              </a:spcBef>
            </a:pPr>
            <a:r>
              <a:rPr lang="en-US" altLang="en-US" sz="1600" b="1">
                <a:latin typeface="Courier New" pitchFamily="49" charset="0"/>
              </a:rPr>
              <a:t>*ptr = 9.0;</a:t>
            </a:r>
          </a:p>
          <a:p>
            <a:pPr eaLnBrk="1" hangingPunct="1">
              <a:spcBef>
                <a:spcPct val="50000"/>
              </a:spcBef>
            </a:pPr>
            <a:r>
              <a:rPr lang="en-US" altLang="en-US" sz="1600" b="1">
                <a:latin typeface="Courier New" pitchFamily="49" charset="0"/>
              </a:rPr>
              <a:t>ptr = ptr - 3;</a:t>
            </a:r>
          </a:p>
          <a:p>
            <a:pPr eaLnBrk="1" hangingPunct="1">
              <a:spcBef>
                <a:spcPct val="50000"/>
              </a:spcBef>
            </a:pPr>
            <a:r>
              <a:rPr lang="en-US" altLang="en-US" sz="1600" b="1">
                <a:latin typeface="Courier New" pitchFamily="49" charset="0"/>
              </a:rPr>
              <a:t>*ptr = 6.0;</a:t>
            </a:r>
          </a:p>
          <a:p>
            <a:pPr eaLnBrk="1" hangingPunct="1">
              <a:spcBef>
                <a:spcPct val="50000"/>
              </a:spcBef>
            </a:pPr>
            <a:r>
              <a:rPr lang="en-US" altLang="en-US" sz="1600" b="1">
                <a:solidFill>
                  <a:srgbClr val="FF1717"/>
                </a:solidFill>
                <a:latin typeface="Courier New" pitchFamily="49" charset="0"/>
              </a:rPr>
              <a:t>ptr += 2;</a:t>
            </a:r>
          </a:p>
          <a:p>
            <a:pPr eaLnBrk="1" hangingPunct="1">
              <a:spcBef>
                <a:spcPct val="50000"/>
              </a:spcBef>
            </a:pPr>
            <a:r>
              <a:rPr lang="en-US" altLang="en-US" sz="1600" b="1">
                <a:latin typeface="Courier New" pitchFamily="49" charset="0"/>
              </a:rPr>
              <a:t>*ptr = 7.0;</a:t>
            </a:r>
          </a:p>
        </p:txBody>
      </p:sp>
      <p:graphicFrame>
        <p:nvGraphicFramePr>
          <p:cNvPr id="73732" name="Group 4">
            <a:extLst>
              <a:ext uri="{FF2B5EF4-FFF2-40B4-BE49-F238E27FC236}"/>
            </a:extLst>
          </p:cNvPr>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extLst>
                </a:gridCol>
                <a:gridCol w="838200">
                  <a:extLst>
                    <a:ext uri="{9D8B030D-6E8A-4147-A177-3AD203B41FA5}"/>
                  </a:extLst>
                </a:gridCol>
                <a:gridCol w="3276600">
                  <a:extLst>
                    <a:ext uri="{9D8B030D-6E8A-4147-A177-3AD203B41FA5}"/>
                  </a:extLst>
                </a:gridCol>
                <a:gridCol w="1752600">
                  <a:extLst>
                    <a:ext uri="{9D8B030D-6E8A-4147-A177-3AD203B41FA5}"/>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address of 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3.14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64566" name="AutoShape 53"/>
          <p:cNvSpPr>
            <a:spLocks noChangeArrowheads="1"/>
          </p:cNvSpPr>
          <p:nvPr/>
        </p:nvSpPr>
        <p:spPr bwMode="auto">
          <a:xfrm rot="10800000">
            <a:off x="2057400" y="3657600"/>
            <a:ext cx="381000" cy="990600"/>
          </a:xfrm>
          <a:prstGeom prst="curvedLeftArrow">
            <a:avLst>
              <a:gd name="adj1" fmla="val 24616"/>
              <a:gd name="adj2" fmla="val 76616"/>
              <a:gd name="adj3" fmla="val 33333"/>
            </a:avLst>
          </a:prstGeom>
          <a:solidFill>
            <a:srgbClr val="CCFFCC"/>
          </a:solidFill>
          <a:ln w="9525">
            <a:solidFill>
              <a:schemeClr val="tx1"/>
            </a:solidFill>
            <a:miter lim="800000"/>
            <a:headEnd/>
            <a:tailEnd/>
          </a:ln>
        </p:spPr>
        <p:txBody>
          <a:bodyPr wrap="none" anchor="ctr"/>
          <a:lstStyle/>
          <a:p>
            <a:pPr algn="ctr" eaLnBrk="1" hangingPunct="1"/>
            <a:endParaRPr lang="en-I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a:lstStyle/>
          <a:p>
            <a:pPr eaLnBrk="1" hangingPunct="1"/>
            <a:r>
              <a:rPr lang="en-US" altLang="en-US" smtClean="0"/>
              <a:t>Pointer Arithmetic and Array</a:t>
            </a:r>
          </a:p>
        </p:txBody>
      </p:sp>
      <p:sp>
        <p:nvSpPr>
          <p:cNvPr id="65539" name="Slide Number Placeholder 3"/>
          <p:cNvSpPr>
            <a:spLocks noGrp="1" noChangeArrowheads="1"/>
          </p:cNvSpPr>
          <p:nvPr>
            <p:ph type="sldNum" sz="quarter" idx="12"/>
          </p:nvPr>
        </p:nvSpPr>
        <p:spPr bwMode="auto">
          <a:noFill/>
          <a:ln>
            <a:miter lim="800000"/>
            <a:headEnd/>
            <a:tailEnd/>
          </a:ln>
        </p:spPr>
        <p:txBody>
          <a:bodyPr/>
          <a:lstStyle/>
          <a:p>
            <a:fld id="{82B7F116-C4AB-49EB-9027-407F9463D5FD}" type="slidenum">
              <a:rPr lang="en-US" altLang="en-US" smtClean="0"/>
              <a:pPr/>
              <a:t>26</a:t>
            </a:fld>
            <a:endParaRPr lang="en-US" altLang="en-US" smtClean="0"/>
          </a:p>
        </p:txBody>
      </p:sp>
      <p:sp>
        <p:nvSpPr>
          <p:cNvPr id="65540" name="Text Box 3"/>
          <p:cNvSpPr txBox="1">
            <a:spLocks noChangeArrowheads="1"/>
          </p:cNvSpPr>
          <p:nvPr/>
        </p:nvSpPr>
        <p:spPr bwMode="auto">
          <a:xfrm>
            <a:off x="228600" y="1981200"/>
            <a:ext cx="8534400" cy="3636963"/>
          </a:xfrm>
          <a:prstGeom prst="rect">
            <a:avLst/>
          </a:prstGeom>
          <a:noFill/>
          <a:ln w="9525">
            <a:noFill/>
            <a:miter lim="800000"/>
            <a:headEnd/>
            <a:tailEnd/>
          </a:ln>
        </p:spPr>
        <p:txBody>
          <a:bodyPr>
            <a:spAutoFit/>
          </a:bodyPr>
          <a:lstStyle/>
          <a:p>
            <a:pPr eaLnBrk="1" hangingPunct="1">
              <a:spcBef>
                <a:spcPct val="50000"/>
              </a:spcBef>
            </a:pPr>
            <a:r>
              <a:rPr lang="en-US" altLang="en-US" sz="1600" b="1">
                <a:latin typeface="Courier New" pitchFamily="49" charset="0"/>
              </a:rPr>
              <a:t>float a[4];</a:t>
            </a:r>
          </a:p>
          <a:p>
            <a:pPr eaLnBrk="1" hangingPunct="1">
              <a:spcBef>
                <a:spcPct val="50000"/>
              </a:spcBef>
            </a:pPr>
            <a:r>
              <a:rPr lang="en-US" altLang="en-US" sz="1600" b="1">
                <a:latin typeface="Courier New" pitchFamily="49" charset="0"/>
              </a:rPr>
              <a:t>float *ptr;</a:t>
            </a:r>
          </a:p>
          <a:p>
            <a:pPr eaLnBrk="1" hangingPunct="1">
              <a:spcBef>
                <a:spcPct val="50000"/>
              </a:spcBef>
            </a:pPr>
            <a:r>
              <a:rPr lang="en-US" altLang="en-US" sz="1600" b="1">
                <a:latin typeface="Courier New" pitchFamily="49" charset="0"/>
              </a:rPr>
              <a:t>ptr = &amp;(a[2]);</a:t>
            </a:r>
          </a:p>
          <a:p>
            <a:pPr eaLnBrk="1" hangingPunct="1">
              <a:spcBef>
                <a:spcPct val="50000"/>
              </a:spcBef>
            </a:pPr>
            <a:r>
              <a:rPr lang="en-US" altLang="en-US" sz="1600" b="1">
                <a:latin typeface="Courier New" pitchFamily="49" charset="0"/>
              </a:rPr>
              <a:t>*ptr = 3.14;</a:t>
            </a:r>
          </a:p>
          <a:p>
            <a:pPr eaLnBrk="1" hangingPunct="1">
              <a:spcBef>
                <a:spcPct val="50000"/>
              </a:spcBef>
            </a:pPr>
            <a:r>
              <a:rPr lang="en-US" altLang="en-US" sz="1600" b="1">
                <a:latin typeface="Courier New" pitchFamily="49" charset="0"/>
              </a:rPr>
              <a:t>ptr++;</a:t>
            </a:r>
          </a:p>
          <a:p>
            <a:pPr eaLnBrk="1" hangingPunct="1">
              <a:spcBef>
                <a:spcPct val="50000"/>
              </a:spcBef>
            </a:pPr>
            <a:r>
              <a:rPr lang="en-US" altLang="en-US" sz="1600" b="1">
                <a:latin typeface="Courier New" pitchFamily="49" charset="0"/>
              </a:rPr>
              <a:t>*ptr = 9.0;</a:t>
            </a:r>
          </a:p>
          <a:p>
            <a:pPr eaLnBrk="1" hangingPunct="1">
              <a:spcBef>
                <a:spcPct val="50000"/>
              </a:spcBef>
            </a:pPr>
            <a:r>
              <a:rPr lang="en-US" altLang="en-US" sz="1600" b="1">
                <a:latin typeface="Courier New" pitchFamily="49" charset="0"/>
              </a:rPr>
              <a:t>ptr = ptr - 3;</a:t>
            </a:r>
          </a:p>
          <a:p>
            <a:pPr eaLnBrk="1" hangingPunct="1">
              <a:spcBef>
                <a:spcPct val="50000"/>
              </a:spcBef>
            </a:pPr>
            <a:r>
              <a:rPr lang="en-US" altLang="en-US" sz="1600" b="1">
                <a:latin typeface="Courier New" pitchFamily="49" charset="0"/>
              </a:rPr>
              <a:t>*ptr = 6.0;</a:t>
            </a:r>
          </a:p>
          <a:p>
            <a:pPr eaLnBrk="1" hangingPunct="1">
              <a:spcBef>
                <a:spcPct val="50000"/>
              </a:spcBef>
            </a:pPr>
            <a:r>
              <a:rPr lang="en-US" altLang="en-US" sz="1600" b="1">
                <a:latin typeface="Courier New" pitchFamily="49" charset="0"/>
              </a:rPr>
              <a:t>ptr += 2;</a:t>
            </a:r>
          </a:p>
          <a:p>
            <a:pPr eaLnBrk="1" hangingPunct="1">
              <a:spcBef>
                <a:spcPct val="50000"/>
              </a:spcBef>
            </a:pPr>
            <a:r>
              <a:rPr lang="en-US" altLang="en-US" sz="1600" b="1">
                <a:solidFill>
                  <a:srgbClr val="FF1717"/>
                </a:solidFill>
                <a:latin typeface="Courier New" pitchFamily="49" charset="0"/>
              </a:rPr>
              <a:t>*ptr = 7.0;</a:t>
            </a:r>
          </a:p>
        </p:txBody>
      </p:sp>
      <p:graphicFrame>
        <p:nvGraphicFramePr>
          <p:cNvPr id="74756" name="Group 4">
            <a:extLst>
              <a:ext uri="{FF2B5EF4-FFF2-40B4-BE49-F238E27FC236}"/>
            </a:extLst>
          </p:cNvPr>
          <p:cNvGraphicFramePr>
            <a:graphicFrameLocks noGrp="1"/>
          </p:cNvGraphicFramePr>
          <p:nvPr/>
        </p:nvGraphicFramePr>
        <p:xfrm>
          <a:off x="2209800" y="2133600"/>
          <a:ext cx="6781800" cy="3657600"/>
        </p:xfrm>
        <a:graphic>
          <a:graphicData uri="http://schemas.openxmlformats.org/drawingml/2006/table">
            <a:tbl>
              <a:tblPr/>
              <a:tblGrid>
                <a:gridCol w="914400">
                  <a:extLst>
                    <a:ext uri="{9D8B030D-6E8A-4147-A177-3AD203B41FA5}"/>
                  </a:extLst>
                </a:gridCol>
                <a:gridCol w="838200">
                  <a:extLst>
                    <a:ext uri="{9D8B030D-6E8A-4147-A177-3AD203B41FA5}"/>
                  </a:extLst>
                </a:gridCol>
                <a:gridCol w="3276600">
                  <a:extLst>
                    <a:ext uri="{9D8B030D-6E8A-4147-A177-3AD203B41FA5}"/>
                  </a:extLst>
                </a:gridCol>
                <a:gridCol w="1752600">
                  <a:extLst>
                    <a:ext uri="{9D8B030D-6E8A-4147-A177-3AD203B41FA5}"/>
                  </a:extLst>
                </a:gridCol>
              </a:tblGrid>
              <a:tr h="381000">
                <a:tc gridSpan="4">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Data Table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array element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chemeClr val="tx1"/>
                          </a:solidFill>
                          <a:effectLst/>
                          <a:latin typeface="Tahoma" pitchFamily="16" charset="0"/>
                        </a:rPr>
                        <a:t>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address of a[2]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*ptr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de-reference of float pointer variable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r>
                        <a:rPr kumimoji="0" lang="en-US" sz="1800" b="0" i="0" u="none" strike="noStrike" cap="none" normalizeH="0" baseline="0">
                          <a:ln>
                            <a:noFill/>
                          </a:ln>
                          <a:solidFill>
                            <a:srgbClr val="FF1717"/>
                          </a:solidFill>
                          <a:effectLst/>
                          <a:latin typeface="Tahoma" pitchFamily="16" charset="0"/>
                        </a:rPr>
                        <a:t>7.0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14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16" charset="2"/>
                        <a:buNone/>
                        <a:tabLst/>
                      </a:pPr>
                      <a:endParaRPr kumimoji="0" lang="en-GB" sz="1800" b="0" i="0" u="none" strike="noStrike" cap="none" normalizeH="0" baseline="0">
                        <a:ln>
                          <a:noFill/>
                        </a:ln>
                        <a:solidFill>
                          <a:schemeClr val="tx1"/>
                        </a:solidFill>
                        <a:effectLst/>
                        <a:latin typeface="Tahoma" pitchFamily="1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65590" name="AutoShape 53"/>
          <p:cNvSpPr>
            <a:spLocks noChangeArrowheads="1"/>
          </p:cNvSpPr>
          <p:nvPr/>
        </p:nvSpPr>
        <p:spPr bwMode="auto">
          <a:xfrm rot="10800000">
            <a:off x="2057400" y="3657600"/>
            <a:ext cx="381000" cy="990600"/>
          </a:xfrm>
          <a:prstGeom prst="curvedLeftArrow">
            <a:avLst>
              <a:gd name="adj1" fmla="val 24616"/>
              <a:gd name="adj2" fmla="val 76616"/>
              <a:gd name="adj3" fmla="val 33333"/>
            </a:avLst>
          </a:prstGeom>
          <a:solidFill>
            <a:srgbClr val="CCFFCC"/>
          </a:solidFill>
          <a:ln w="9525">
            <a:solidFill>
              <a:schemeClr val="tx1"/>
            </a:solidFill>
            <a:miter lim="800000"/>
            <a:headEnd/>
            <a:tailEnd/>
          </a:ln>
        </p:spPr>
        <p:txBody>
          <a:bodyPr wrap="none" anchor="ctr"/>
          <a:lstStyle/>
          <a:p>
            <a:pPr algn="ctr" eaLnBrk="1" hangingPunct="1"/>
            <a:endParaRPr lang="en-I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14500" y="2428875"/>
            <a:ext cx="5411788" cy="4246563"/>
          </a:xfrm>
          <a:prstGeom prst="rect">
            <a:avLst/>
          </a:prstGeom>
          <a:solidFill>
            <a:schemeClr val="bg1"/>
          </a:solidFill>
          <a:ln>
            <a:solidFill>
              <a:schemeClr val="bg1"/>
            </a:solid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IN" sz="1800" dirty="0"/>
              <a:t>#include &lt;</a:t>
            </a:r>
            <a:r>
              <a:rPr lang="en-IN" sz="1800" dirty="0" err="1"/>
              <a:t>stdio.h</a:t>
            </a:r>
            <a:r>
              <a:rPr lang="en-IN" sz="1800" dirty="0"/>
              <a:t>&gt;</a:t>
            </a:r>
          </a:p>
          <a:p>
            <a:pPr>
              <a:defRPr/>
            </a:pPr>
            <a:r>
              <a:rPr lang="en-IN" sz="1800" dirty="0"/>
              <a:t>void </a:t>
            </a:r>
            <a:r>
              <a:rPr lang="en-IN" sz="1800" dirty="0" err="1"/>
              <a:t>disp</a:t>
            </a:r>
            <a:r>
              <a:rPr lang="en-IN" sz="1800" dirty="0"/>
              <a:t>( </a:t>
            </a:r>
            <a:r>
              <a:rPr lang="en-IN" sz="1800" dirty="0" err="1"/>
              <a:t>int</a:t>
            </a:r>
            <a:r>
              <a:rPr lang="en-IN" sz="1800" dirty="0"/>
              <a:t> *num)</a:t>
            </a:r>
          </a:p>
          <a:p>
            <a:pPr>
              <a:defRPr/>
            </a:pPr>
            <a:r>
              <a:rPr lang="en-IN" sz="1800" dirty="0"/>
              <a:t>{</a:t>
            </a:r>
          </a:p>
          <a:p>
            <a:pPr>
              <a:defRPr/>
            </a:pPr>
            <a:r>
              <a:rPr lang="en-IN" sz="1800" dirty="0"/>
              <a:t>    </a:t>
            </a:r>
            <a:r>
              <a:rPr lang="en-IN" sz="1800" dirty="0" err="1"/>
              <a:t>printf</a:t>
            </a:r>
            <a:r>
              <a:rPr lang="en-IN" sz="1800" dirty="0"/>
              <a:t>("%d ", *num);</a:t>
            </a:r>
          </a:p>
          <a:p>
            <a:pPr>
              <a:defRPr/>
            </a:pPr>
            <a:r>
              <a:rPr lang="en-IN" sz="1800" dirty="0"/>
              <a:t>}</a:t>
            </a:r>
          </a:p>
          <a:p>
            <a:pPr>
              <a:defRPr/>
            </a:pPr>
            <a:r>
              <a:rPr lang="en-IN" sz="1800" dirty="0" err="1"/>
              <a:t>int</a:t>
            </a:r>
            <a:r>
              <a:rPr lang="en-IN" sz="1800" dirty="0"/>
              <a:t> main()</a:t>
            </a:r>
          </a:p>
          <a:p>
            <a:pPr>
              <a:defRPr/>
            </a:pPr>
            <a:r>
              <a:rPr lang="en-IN" sz="1800" dirty="0"/>
              <a:t>{</a:t>
            </a:r>
          </a:p>
          <a:p>
            <a:pPr>
              <a:defRPr/>
            </a:pPr>
            <a:r>
              <a:rPr lang="en-IN" sz="1800" dirty="0"/>
              <a:t>     </a:t>
            </a:r>
            <a:r>
              <a:rPr lang="en-IN" sz="1800" dirty="0" err="1"/>
              <a:t>int</a:t>
            </a:r>
            <a:r>
              <a:rPr lang="en-IN" sz="1800" dirty="0"/>
              <a:t> </a:t>
            </a:r>
            <a:r>
              <a:rPr lang="en-IN" sz="1800" dirty="0" err="1"/>
              <a:t>arr</a:t>
            </a:r>
            <a:r>
              <a:rPr lang="en-IN" sz="1800" dirty="0"/>
              <a:t>[] = {1, 2, 3, 4, 5, 6, 7, 8, 9, 0};</a:t>
            </a:r>
          </a:p>
          <a:p>
            <a:pPr>
              <a:defRPr/>
            </a:pPr>
            <a:r>
              <a:rPr lang="en-IN" sz="1800" dirty="0"/>
              <a:t>     for (</a:t>
            </a:r>
            <a:r>
              <a:rPr lang="en-IN" sz="1800" dirty="0" err="1"/>
              <a:t>int</a:t>
            </a:r>
            <a:r>
              <a:rPr lang="en-IN" sz="1800" dirty="0"/>
              <a:t> </a:t>
            </a:r>
            <a:r>
              <a:rPr lang="en-IN" sz="1800" dirty="0" err="1"/>
              <a:t>i</a:t>
            </a:r>
            <a:r>
              <a:rPr lang="en-IN" sz="1800" dirty="0"/>
              <a:t>=0; </a:t>
            </a:r>
            <a:r>
              <a:rPr lang="en-IN" sz="1800" dirty="0" err="1"/>
              <a:t>i</a:t>
            </a:r>
            <a:r>
              <a:rPr lang="en-IN" sz="1800" dirty="0"/>
              <a:t>&lt;10; </a:t>
            </a:r>
            <a:r>
              <a:rPr lang="en-IN" sz="1800" dirty="0" err="1"/>
              <a:t>i</a:t>
            </a:r>
            <a:r>
              <a:rPr lang="en-IN" sz="1800" dirty="0"/>
              <a:t>++)</a:t>
            </a:r>
          </a:p>
          <a:p>
            <a:pPr>
              <a:defRPr/>
            </a:pPr>
            <a:r>
              <a:rPr lang="en-IN" sz="1800" dirty="0"/>
              <a:t>     {</a:t>
            </a:r>
          </a:p>
          <a:p>
            <a:pPr>
              <a:defRPr/>
            </a:pPr>
            <a:r>
              <a:rPr lang="en-IN" sz="1800" dirty="0"/>
              <a:t>         /* Passing addresses of array elements*/</a:t>
            </a:r>
          </a:p>
          <a:p>
            <a:pPr>
              <a:defRPr/>
            </a:pPr>
            <a:r>
              <a:rPr lang="en-IN" sz="1800" dirty="0"/>
              <a:t>         </a:t>
            </a:r>
            <a:r>
              <a:rPr lang="en-IN" sz="1800" dirty="0" err="1"/>
              <a:t>disp</a:t>
            </a:r>
            <a:r>
              <a:rPr lang="en-IN" sz="1800" dirty="0"/>
              <a:t> (&amp;</a:t>
            </a:r>
            <a:r>
              <a:rPr lang="en-IN" sz="1800" dirty="0" err="1"/>
              <a:t>arr</a:t>
            </a:r>
            <a:r>
              <a:rPr lang="en-IN" sz="1800" dirty="0"/>
              <a:t>[</a:t>
            </a:r>
            <a:r>
              <a:rPr lang="en-IN" sz="1800" dirty="0" err="1"/>
              <a:t>i</a:t>
            </a:r>
            <a:r>
              <a:rPr lang="en-IN" sz="1800" dirty="0"/>
              <a:t>]);</a:t>
            </a:r>
          </a:p>
          <a:p>
            <a:pPr>
              <a:defRPr/>
            </a:pPr>
            <a:r>
              <a:rPr lang="en-IN" sz="1800" dirty="0"/>
              <a:t>     }</a:t>
            </a:r>
          </a:p>
          <a:p>
            <a:pPr>
              <a:defRPr/>
            </a:pPr>
            <a:r>
              <a:rPr lang="en-IN" sz="1800" dirty="0"/>
              <a:t>     return 0;</a:t>
            </a:r>
          </a:p>
          <a:p>
            <a:pPr>
              <a:defRPr/>
            </a:pPr>
            <a:r>
              <a:rPr lang="en-IN" sz="1800" dirty="0"/>
              <a:t>}</a:t>
            </a:r>
          </a:p>
        </p:txBody>
      </p:sp>
      <p:sp>
        <p:nvSpPr>
          <p:cNvPr id="66563" name="Title 1"/>
          <p:cNvSpPr>
            <a:spLocks noGrp="1"/>
          </p:cNvSpPr>
          <p:nvPr>
            <p:ph type="title"/>
          </p:nvPr>
        </p:nvSpPr>
        <p:spPr>
          <a:xfrm>
            <a:off x="457200" y="274638"/>
            <a:ext cx="8229600" cy="439737"/>
          </a:xfrm>
        </p:spPr>
        <p:txBody>
          <a:bodyPr>
            <a:normAutofit fontScale="90000"/>
          </a:bodyPr>
          <a:lstStyle/>
          <a:p>
            <a:r>
              <a:rPr lang="en-IN" sz="3200" smtClean="0"/>
              <a:t>Passing 1-D array to a function</a:t>
            </a:r>
          </a:p>
        </p:txBody>
      </p:sp>
      <p:sp>
        <p:nvSpPr>
          <p:cNvPr id="66564" name="Content Placeholder 2"/>
          <p:cNvSpPr>
            <a:spLocks noGrp="1"/>
          </p:cNvSpPr>
          <p:nvPr>
            <p:ph idx="1"/>
          </p:nvPr>
        </p:nvSpPr>
        <p:spPr>
          <a:xfrm>
            <a:off x="357188" y="785813"/>
            <a:ext cx="8229600" cy="5197475"/>
          </a:xfrm>
        </p:spPr>
        <p:txBody>
          <a:bodyPr/>
          <a:lstStyle/>
          <a:p>
            <a:pPr>
              <a:buFont typeface="Arial" pitchFamily="34" charset="0"/>
              <a:buNone/>
            </a:pPr>
            <a:r>
              <a:rPr lang="en-US" sz="2400" smtClean="0"/>
              <a:t>a single array element or an entire </a:t>
            </a:r>
            <a:r>
              <a:rPr lang="en-US" sz="2400" smtClean="0">
                <a:hlinkClick r:id="rId2" tooltip="C Arrays"/>
              </a:rPr>
              <a:t>array</a:t>
            </a:r>
            <a:r>
              <a:rPr lang="en-US" sz="2400" smtClean="0"/>
              <a:t> can be passed to a </a:t>
            </a:r>
            <a:r>
              <a:rPr lang="en-US" sz="2400" smtClean="0">
                <a:hlinkClick r:id="rId3" tooltip="C Functions"/>
              </a:rPr>
              <a:t>function</a:t>
            </a:r>
            <a:r>
              <a:rPr lang="en-US" sz="2400" smtClean="0"/>
              <a:t>. This can be done for both one-dimensional array or a multi-dimensional array.</a:t>
            </a:r>
          </a:p>
          <a:p>
            <a:pPr>
              <a:buFont typeface="Arial" pitchFamily="34" charset="0"/>
              <a:buNone/>
            </a:pPr>
            <a:r>
              <a:rPr lang="en-US" sz="2400" smtClean="0"/>
              <a:t>Using call by reference:</a:t>
            </a:r>
          </a:p>
        </p:txBody>
      </p:sp>
      <p:sp>
        <p:nvSpPr>
          <p:cNvPr id="66565" name="Slide Number Placeholder 3"/>
          <p:cNvSpPr>
            <a:spLocks noGrp="1"/>
          </p:cNvSpPr>
          <p:nvPr>
            <p:ph type="sldNum" sz="quarter" idx="12"/>
          </p:nvPr>
        </p:nvSpPr>
        <p:spPr bwMode="auto">
          <a:noFill/>
          <a:ln>
            <a:miter lim="800000"/>
            <a:headEnd/>
            <a:tailEnd/>
          </a:ln>
        </p:spPr>
        <p:txBody>
          <a:bodyPr/>
          <a:lstStyle/>
          <a:p>
            <a:fld id="{E25D189A-3F9D-4035-8A68-49488BA82DFA}" type="slidenum">
              <a:rPr lang="en-US" altLang="en-US" smtClean="0"/>
              <a:pPr/>
              <a:t>27</a:t>
            </a:fld>
            <a:endParaRPr lang="en-US" altLang="en-US" smtClean="0"/>
          </a:p>
        </p:txBody>
      </p:sp>
      <p:sp>
        <p:nvSpPr>
          <p:cNvPr id="6" name="TextBox 5"/>
          <p:cNvSpPr txBox="1"/>
          <p:nvPr/>
        </p:nvSpPr>
        <p:spPr>
          <a:xfrm>
            <a:off x="5857875" y="3786188"/>
            <a:ext cx="3032125" cy="4619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dirty="0"/>
              <a:t>O/p 1 2 3 4 5 6 7 8 9 0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US" sz="3200" b="1" smtClean="0"/>
              <a:t>Entire array to a function as an argument</a:t>
            </a:r>
            <a:br>
              <a:rPr lang="en-US" sz="3200" b="1" smtClean="0"/>
            </a:br>
            <a:endParaRPr lang="en-US" sz="3200" b="1" smtClean="0"/>
          </a:p>
        </p:txBody>
      </p:sp>
      <p:sp>
        <p:nvSpPr>
          <p:cNvPr id="67587" name="Content Placeholder 2"/>
          <p:cNvSpPr>
            <a:spLocks noGrp="1"/>
          </p:cNvSpPr>
          <p:nvPr>
            <p:ph idx="1"/>
          </p:nvPr>
        </p:nvSpPr>
        <p:spPr>
          <a:xfrm>
            <a:off x="285750" y="928688"/>
            <a:ext cx="8229600" cy="4525962"/>
          </a:xfrm>
        </p:spPr>
        <p:txBody>
          <a:bodyPr>
            <a:normAutofit fontScale="85000" lnSpcReduction="10000"/>
          </a:bodyPr>
          <a:lstStyle/>
          <a:p>
            <a:pPr>
              <a:buFont typeface="Arial" pitchFamily="34" charset="0"/>
              <a:buNone/>
            </a:pPr>
            <a:r>
              <a:rPr lang="en-US" sz="2000" smtClean="0"/>
              <a:t>#include &lt;stdio.h&gt;</a:t>
            </a:r>
          </a:p>
          <a:p>
            <a:pPr>
              <a:buFont typeface="Arial" pitchFamily="34" charset="0"/>
              <a:buNone/>
            </a:pPr>
            <a:r>
              <a:rPr lang="en-US" sz="2000" smtClean="0"/>
              <a:t>void myfuncn( int *var1, int var2)</a:t>
            </a:r>
          </a:p>
          <a:p>
            <a:pPr>
              <a:buFont typeface="Arial" pitchFamily="34" charset="0"/>
              <a:buNone/>
            </a:pPr>
            <a:r>
              <a:rPr lang="en-US" sz="2000" smtClean="0"/>
              <a:t>  {/* </a:t>
            </a:r>
            <a:r>
              <a:rPr lang="en-US" sz="2000" smtClean="0">
                <a:solidFill>
                  <a:srgbClr val="002060"/>
                </a:solidFill>
              </a:rPr>
              <a:t>The pointer var1 is pointing to the first element of  the array and the var2 is the size of the array. In the loop we are incrementing pointer so that it points to the next element of the array on each increment.</a:t>
            </a:r>
          </a:p>
          <a:p>
            <a:pPr>
              <a:buFont typeface="Arial" pitchFamily="34" charset="0"/>
              <a:buNone/>
            </a:pPr>
            <a:r>
              <a:rPr lang="en-US" sz="2000" smtClean="0"/>
              <a:t>    for(int x=0; x&lt;var2; x++)</a:t>
            </a:r>
          </a:p>
          <a:p>
            <a:pPr>
              <a:buFont typeface="Arial" pitchFamily="34" charset="0"/>
              <a:buNone/>
            </a:pPr>
            <a:r>
              <a:rPr lang="en-US" sz="2000" smtClean="0"/>
              <a:t>    {     printf("Value of var_arr[%d] is: %d \n", x, *var1);</a:t>
            </a:r>
          </a:p>
          <a:p>
            <a:pPr>
              <a:buFont typeface="Arial" pitchFamily="34" charset="0"/>
              <a:buNone/>
            </a:pPr>
            <a:r>
              <a:rPr lang="en-US" sz="2000" smtClean="0">
                <a:solidFill>
                  <a:srgbClr val="002060"/>
                </a:solidFill>
              </a:rPr>
              <a:t>        /*increment pointer for next element fetch*/</a:t>
            </a:r>
          </a:p>
          <a:p>
            <a:pPr>
              <a:buFont typeface="Arial" pitchFamily="34" charset="0"/>
              <a:buNone/>
            </a:pPr>
            <a:r>
              <a:rPr lang="en-US" sz="2000" smtClean="0"/>
              <a:t>        var1++; </a:t>
            </a:r>
          </a:p>
          <a:p>
            <a:pPr>
              <a:buFont typeface="Arial" pitchFamily="34" charset="0"/>
              <a:buNone/>
            </a:pPr>
            <a:r>
              <a:rPr lang="en-US" sz="2000" smtClean="0"/>
              <a:t>      }</a:t>
            </a:r>
          </a:p>
          <a:p>
            <a:pPr>
              <a:buFont typeface="Arial" pitchFamily="34" charset="0"/>
              <a:buNone/>
            </a:pPr>
            <a:r>
              <a:rPr lang="en-US" sz="2000" smtClean="0"/>
              <a:t>   }</a:t>
            </a:r>
          </a:p>
          <a:p>
            <a:pPr>
              <a:buFont typeface="Arial" pitchFamily="34" charset="0"/>
              <a:buNone/>
            </a:pPr>
            <a:r>
              <a:rPr lang="en-US" sz="2000" smtClean="0"/>
              <a:t>int main() {</a:t>
            </a:r>
          </a:p>
          <a:p>
            <a:pPr>
              <a:buFont typeface="Arial" pitchFamily="34" charset="0"/>
              <a:buNone/>
            </a:pPr>
            <a:r>
              <a:rPr lang="en-US" sz="2000" smtClean="0"/>
              <a:t>                  int var_arr[] = {11, 22, 33, 44, 55, 66, 77};</a:t>
            </a:r>
          </a:p>
          <a:p>
            <a:pPr>
              <a:buFont typeface="Arial" pitchFamily="34" charset="0"/>
              <a:buNone/>
            </a:pPr>
            <a:r>
              <a:rPr lang="en-US" sz="2000" smtClean="0"/>
              <a:t>                  myfuncn(var_arr, 7);</a:t>
            </a:r>
          </a:p>
          <a:p>
            <a:pPr>
              <a:buFont typeface="Arial" pitchFamily="34" charset="0"/>
              <a:buNone/>
            </a:pPr>
            <a:r>
              <a:rPr lang="en-US" sz="2000" smtClean="0"/>
              <a:t>                  return 0;   </a:t>
            </a:r>
          </a:p>
          <a:p>
            <a:pPr>
              <a:buFont typeface="Arial" pitchFamily="34" charset="0"/>
              <a:buNone/>
            </a:pPr>
            <a:r>
              <a:rPr lang="en-US" sz="2000" smtClean="0"/>
              <a:t>                }</a:t>
            </a:r>
          </a:p>
          <a:p>
            <a:pPr>
              <a:buFont typeface="Arial" pitchFamily="34" charset="0"/>
              <a:buNone/>
            </a:pPr>
            <a:endParaRPr lang="en-US" sz="2400" smtClean="0"/>
          </a:p>
          <a:p>
            <a:pPr>
              <a:buFont typeface="Arial" pitchFamily="34" charset="0"/>
              <a:buNone/>
            </a:pPr>
            <a:endParaRPr lang="en-US" sz="2400" smtClean="0"/>
          </a:p>
          <a:p>
            <a:pPr>
              <a:buFont typeface="Arial" pitchFamily="34" charset="0"/>
              <a:buNone/>
            </a:pPr>
            <a:endParaRPr lang="en-US" sz="2400" smtClean="0"/>
          </a:p>
        </p:txBody>
      </p:sp>
      <p:sp>
        <p:nvSpPr>
          <p:cNvPr id="67588" name="Slide Number Placeholder 3"/>
          <p:cNvSpPr>
            <a:spLocks noGrp="1"/>
          </p:cNvSpPr>
          <p:nvPr>
            <p:ph type="sldNum" sz="quarter" idx="12"/>
          </p:nvPr>
        </p:nvSpPr>
        <p:spPr bwMode="auto">
          <a:noFill/>
          <a:ln>
            <a:miter lim="800000"/>
            <a:headEnd/>
            <a:tailEnd/>
          </a:ln>
        </p:spPr>
        <p:txBody>
          <a:bodyPr/>
          <a:lstStyle/>
          <a:p>
            <a:fld id="{F3B02780-A5F8-4BC1-8C93-AC5E61D4235B}" type="slidenum">
              <a:rPr lang="en-US" altLang="en-US" smtClean="0"/>
              <a:pPr/>
              <a:t>28</a:t>
            </a:fld>
            <a:endParaRPr lang="en-US"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57200" y="274638"/>
            <a:ext cx="8229600" cy="796925"/>
          </a:xfrm>
        </p:spPr>
        <p:txBody>
          <a:bodyPr/>
          <a:lstStyle/>
          <a:p>
            <a:r>
              <a:rPr lang="en-US" smtClean="0"/>
              <a:t>Passing 2-D array in function </a:t>
            </a:r>
          </a:p>
        </p:txBody>
      </p:sp>
      <p:sp>
        <p:nvSpPr>
          <p:cNvPr id="68611" name="Content Placeholder 2"/>
          <p:cNvSpPr>
            <a:spLocks noGrp="1"/>
          </p:cNvSpPr>
          <p:nvPr>
            <p:ph idx="1"/>
          </p:nvPr>
        </p:nvSpPr>
        <p:spPr>
          <a:xfrm>
            <a:off x="357188" y="1071563"/>
            <a:ext cx="8229600" cy="4740275"/>
          </a:xfrm>
        </p:spPr>
        <p:txBody>
          <a:bodyPr>
            <a:normAutofit lnSpcReduction="10000"/>
          </a:bodyPr>
          <a:lstStyle/>
          <a:p>
            <a:pPr>
              <a:buFont typeface="Arial" pitchFamily="34" charset="0"/>
              <a:buNone/>
            </a:pPr>
            <a:r>
              <a:rPr lang="en-US" sz="2000" smtClean="0"/>
              <a:t># include &lt;stdio.h&gt;</a:t>
            </a:r>
          </a:p>
          <a:p>
            <a:pPr>
              <a:buFont typeface="Arial" pitchFamily="34" charset="0"/>
              <a:buNone/>
            </a:pPr>
            <a:r>
              <a:rPr lang="en-US" sz="2000" smtClean="0"/>
              <a:t>void show(int (*)[3],int,int);</a:t>
            </a:r>
          </a:p>
          <a:p>
            <a:pPr>
              <a:buFont typeface="Arial" pitchFamily="34" charset="0"/>
              <a:buNone/>
            </a:pPr>
            <a:r>
              <a:rPr lang="en-US" sz="2000" smtClean="0"/>
              <a:t>int main()</a:t>
            </a:r>
          </a:p>
          <a:p>
            <a:pPr>
              <a:buFont typeface="Arial" pitchFamily="34" charset="0"/>
              <a:buNone/>
            </a:pPr>
            <a:r>
              <a:rPr lang="en-US" sz="2000" smtClean="0"/>
              <a:t>{</a:t>
            </a:r>
          </a:p>
          <a:p>
            <a:pPr>
              <a:buFont typeface="Arial" pitchFamily="34" charset="0"/>
              <a:buNone/>
            </a:pPr>
            <a:r>
              <a:rPr lang="en-US" sz="2000" smtClean="0"/>
              <a:t>int a[3][3]={{1,2,3},{4,5,6},7,8,9};</a:t>
            </a:r>
          </a:p>
          <a:p>
            <a:pPr>
              <a:buFont typeface="Arial" pitchFamily="34" charset="0"/>
              <a:buNone/>
            </a:pPr>
            <a:r>
              <a:rPr lang="en-US" sz="2000" smtClean="0"/>
              <a:t>show(a,3,3);</a:t>
            </a:r>
          </a:p>
          <a:p>
            <a:pPr>
              <a:buFont typeface="Arial" pitchFamily="34" charset="0"/>
              <a:buNone/>
            </a:pPr>
            <a:r>
              <a:rPr lang="en-US" sz="2000" smtClean="0"/>
              <a:t>return(0);</a:t>
            </a:r>
          </a:p>
          <a:p>
            <a:pPr>
              <a:buFont typeface="Arial" pitchFamily="34" charset="0"/>
              <a:buNone/>
            </a:pPr>
            <a:r>
              <a:rPr lang="en-US" sz="2000" smtClean="0"/>
              <a:t>}</a:t>
            </a:r>
          </a:p>
          <a:p>
            <a:pPr>
              <a:buFont typeface="Arial" pitchFamily="34" charset="0"/>
              <a:buNone/>
            </a:pPr>
            <a:endParaRPr lang="en-US" sz="2000" smtClean="0"/>
          </a:p>
          <a:p>
            <a:pPr>
              <a:buFont typeface="Arial" pitchFamily="34" charset="0"/>
              <a:buNone/>
            </a:pPr>
            <a:endParaRPr lang="en-US" sz="2000" smtClean="0"/>
          </a:p>
          <a:p>
            <a:pPr>
              <a:buFont typeface="Arial" pitchFamily="34" charset="0"/>
              <a:buNone/>
            </a:pPr>
            <a:endParaRPr lang="en-US" sz="2000" smtClean="0"/>
          </a:p>
          <a:p>
            <a:pPr>
              <a:buFont typeface="Arial" pitchFamily="34" charset="0"/>
              <a:buNone/>
            </a:pPr>
            <a:r>
              <a:rPr lang="en-US" sz="2000" smtClean="0"/>
              <a:t>Output:   1  2  3</a:t>
            </a:r>
          </a:p>
          <a:p>
            <a:pPr>
              <a:buFont typeface="Arial" pitchFamily="34" charset="0"/>
              <a:buNone/>
            </a:pPr>
            <a:r>
              <a:rPr lang="en-US" sz="2000" smtClean="0"/>
              <a:t>                 4  5  6</a:t>
            </a:r>
          </a:p>
          <a:p>
            <a:pPr>
              <a:buFont typeface="Arial" pitchFamily="34" charset="0"/>
              <a:buNone/>
            </a:pPr>
            <a:r>
              <a:rPr lang="en-US" sz="2000" smtClean="0"/>
              <a:t>                 7  8  9</a:t>
            </a:r>
          </a:p>
          <a:p>
            <a:pPr>
              <a:buFont typeface="Arial" pitchFamily="34" charset="0"/>
              <a:buNone/>
            </a:pPr>
            <a:endParaRPr lang="en-US" sz="2000" smtClean="0"/>
          </a:p>
        </p:txBody>
      </p:sp>
      <p:sp>
        <p:nvSpPr>
          <p:cNvPr id="68612" name="Slide Number Placeholder 3"/>
          <p:cNvSpPr>
            <a:spLocks noGrp="1"/>
          </p:cNvSpPr>
          <p:nvPr>
            <p:ph type="sldNum" sz="quarter" idx="12"/>
          </p:nvPr>
        </p:nvSpPr>
        <p:spPr bwMode="auto">
          <a:noFill/>
          <a:ln>
            <a:miter lim="800000"/>
            <a:headEnd/>
            <a:tailEnd/>
          </a:ln>
        </p:spPr>
        <p:txBody>
          <a:bodyPr/>
          <a:lstStyle/>
          <a:p>
            <a:fld id="{3B05D46C-1AAD-4517-B5BF-0C981D9C4896}" type="slidenum">
              <a:rPr lang="en-US" altLang="en-US" smtClean="0"/>
              <a:pPr/>
              <a:t>29</a:t>
            </a:fld>
            <a:endParaRPr lang="en-US" altLang="en-US" smtClean="0"/>
          </a:p>
        </p:txBody>
      </p:sp>
      <p:sp>
        <p:nvSpPr>
          <p:cNvPr id="68613" name="TextBox 4"/>
          <p:cNvSpPr txBox="1">
            <a:spLocks noChangeArrowheads="1"/>
          </p:cNvSpPr>
          <p:nvPr/>
        </p:nvSpPr>
        <p:spPr bwMode="auto">
          <a:xfrm>
            <a:off x="4286250" y="1428750"/>
            <a:ext cx="3963988" cy="3846513"/>
          </a:xfrm>
          <a:prstGeom prst="rect">
            <a:avLst/>
          </a:prstGeom>
          <a:noFill/>
          <a:ln w="9525">
            <a:noFill/>
            <a:miter lim="800000"/>
            <a:headEnd/>
            <a:tailEnd/>
          </a:ln>
        </p:spPr>
        <p:txBody>
          <a:bodyPr wrap="none">
            <a:spAutoFit/>
          </a:bodyPr>
          <a:lstStyle/>
          <a:p>
            <a:r>
              <a:rPr lang="en-US" sz="2000"/>
              <a:t>void show(int (*p)[3],int row,int col)</a:t>
            </a:r>
          </a:p>
          <a:p>
            <a:r>
              <a:rPr lang="en-US" sz="2000"/>
              <a:t>{</a:t>
            </a:r>
          </a:p>
          <a:p>
            <a:r>
              <a:rPr lang="en-US" sz="2000"/>
              <a:t>int i,j;</a:t>
            </a:r>
          </a:p>
          <a:p>
            <a:r>
              <a:rPr lang="en-US" sz="2000"/>
              <a:t>printf("\n\n\n");</a:t>
            </a:r>
          </a:p>
          <a:p>
            <a:r>
              <a:rPr lang="en-US" sz="2000"/>
              <a:t>for(i=0;i&lt;row;i++)</a:t>
            </a:r>
          </a:p>
          <a:p>
            <a:r>
              <a:rPr lang="en-US" sz="2000"/>
              <a:t>{</a:t>
            </a:r>
          </a:p>
          <a:p>
            <a:r>
              <a:rPr lang="en-US" sz="2000"/>
              <a:t>for(j=0;j&lt;col;j++)</a:t>
            </a:r>
          </a:p>
          <a:p>
            <a:r>
              <a:rPr lang="en-US" sz="2000"/>
              <a:t>printf("\t %d",p[i][j]);</a:t>
            </a:r>
          </a:p>
          <a:p>
            <a:r>
              <a:rPr lang="en-US" sz="2000"/>
              <a:t>printf("\n");</a:t>
            </a:r>
          </a:p>
          <a:p>
            <a:r>
              <a:rPr lang="en-US" sz="2000"/>
              <a:t>}</a:t>
            </a:r>
          </a:p>
          <a:p>
            <a:r>
              <a:rPr lang="en-US" sz="2000"/>
              <a:t>}</a:t>
            </a:r>
          </a:p>
          <a:p>
            <a:endParaRPr lang="en-IN"/>
          </a:p>
        </p:txBody>
      </p:sp>
      <p:sp>
        <p:nvSpPr>
          <p:cNvPr id="6" name="Oval Callout 5"/>
          <p:cNvSpPr/>
          <p:nvPr/>
        </p:nvSpPr>
        <p:spPr>
          <a:xfrm>
            <a:off x="5214938" y="428625"/>
            <a:ext cx="3643312" cy="1000125"/>
          </a:xfrm>
          <a:prstGeom prst="wedgeEllipseCallou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2000" dirty="0"/>
              <a:t>Pointer to an array of 3 integers(size of 1-D)</a:t>
            </a: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2"/>
          </p:nvPr>
        </p:nvSpPr>
        <p:spPr bwMode="auto">
          <a:noFill/>
          <a:ln>
            <a:miter lim="800000"/>
            <a:headEnd/>
            <a:tailEnd/>
          </a:ln>
        </p:spPr>
        <p:txBody>
          <a:bodyPr/>
          <a:lstStyle/>
          <a:p>
            <a:fld id="{7856C30F-B392-49E4-A884-442F8372EAE9}" type="slidenum">
              <a:rPr lang="en-US" altLang="en-US" smtClean="0"/>
              <a:pPr/>
              <a:t>3</a:t>
            </a:fld>
            <a:endParaRPr lang="en-US" altLang="en-US" smtClean="0"/>
          </a:p>
        </p:txBody>
      </p:sp>
      <p:sp>
        <p:nvSpPr>
          <p:cNvPr id="41987" name="TextBox 2"/>
          <p:cNvSpPr txBox="1">
            <a:spLocks noChangeArrowheads="1"/>
          </p:cNvSpPr>
          <p:nvPr/>
        </p:nvSpPr>
        <p:spPr bwMode="auto">
          <a:xfrm>
            <a:off x="1214438" y="1000125"/>
            <a:ext cx="6715125" cy="4894263"/>
          </a:xfrm>
          <a:prstGeom prst="rect">
            <a:avLst/>
          </a:prstGeom>
          <a:noFill/>
          <a:ln w="9525">
            <a:noFill/>
            <a:miter lim="800000"/>
            <a:headEnd/>
            <a:tailEnd/>
          </a:ln>
        </p:spPr>
        <p:txBody>
          <a:bodyPr>
            <a:spAutoFit/>
          </a:bodyPr>
          <a:lstStyle/>
          <a:p>
            <a:r>
              <a:rPr lang="en-US"/>
              <a:t>Output of the above program</a:t>
            </a:r>
          </a:p>
          <a:p>
            <a:endParaRPr lang="en-US"/>
          </a:p>
          <a:p>
            <a:r>
              <a:rPr lang="en-US"/>
              <a:t>value of arr[0] = 5	5	5	5</a:t>
            </a:r>
          </a:p>
          <a:p>
            <a:r>
              <a:rPr lang="en-US"/>
              <a:t>address of arr[0] = 7808 </a:t>
            </a:r>
          </a:p>
          <a:p>
            <a:r>
              <a:rPr lang="en-US"/>
              <a:t>value of arr[1] = 10	10	10	10</a:t>
            </a:r>
          </a:p>
          <a:p>
            <a:r>
              <a:rPr lang="en-US"/>
              <a:t>address of arr[1] = 7812 </a:t>
            </a:r>
          </a:p>
          <a:p>
            <a:r>
              <a:rPr lang="en-US"/>
              <a:t>value of arr[2] = 15	15	15	15</a:t>
            </a:r>
          </a:p>
          <a:p>
            <a:r>
              <a:rPr lang="en-US"/>
              <a:t>address of arr[2] = 7816 </a:t>
            </a:r>
          </a:p>
          <a:p>
            <a:r>
              <a:rPr lang="en-US"/>
              <a:t>value of arr[3] = 20	20	20	20</a:t>
            </a:r>
          </a:p>
          <a:p>
            <a:r>
              <a:rPr lang="en-US"/>
              <a:t>address of arr[3] = 7820 </a:t>
            </a:r>
          </a:p>
          <a:p>
            <a:r>
              <a:rPr lang="en-US"/>
              <a:t>value of arr[4] = 25	25	25	25</a:t>
            </a:r>
          </a:p>
          <a:p>
            <a:r>
              <a:rPr lang="en-US"/>
              <a:t>address of arr[4] = 7824 </a:t>
            </a:r>
          </a:p>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929188" y="2000250"/>
            <a:ext cx="571500" cy="307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endParaRPr lang="en-US" sz="1400" dirty="0"/>
          </a:p>
        </p:txBody>
      </p:sp>
      <p:sp>
        <p:nvSpPr>
          <p:cNvPr id="69635" name="Title 1"/>
          <p:cNvSpPr>
            <a:spLocks noGrp="1"/>
          </p:cNvSpPr>
          <p:nvPr>
            <p:ph type="title"/>
          </p:nvPr>
        </p:nvSpPr>
        <p:spPr>
          <a:xfrm>
            <a:off x="357188" y="0"/>
            <a:ext cx="8229600" cy="725488"/>
          </a:xfrm>
        </p:spPr>
        <p:txBody>
          <a:bodyPr>
            <a:normAutofit fontScale="90000"/>
          </a:bodyPr>
          <a:lstStyle/>
          <a:p>
            <a:r>
              <a:rPr lang="en-US" smtClean="0"/>
              <a:t>Array of pointers</a:t>
            </a:r>
            <a:endParaRPr lang="en-IN" smtClean="0"/>
          </a:p>
        </p:txBody>
      </p:sp>
      <p:sp>
        <p:nvSpPr>
          <p:cNvPr id="69636" name="Content Placeholder 2"/>
          <p:cNvSpPr>
            <a:spLocks noGrp="1"/>
          </p:cNvSpPr>
          <p:nvPr>
            <p:ph idx="1"/>
          </p:nvPr>
        </p:nvSpPr>
        <p:spPr>
          <a:xfrm>
            <a:off x="457200" y="714375"/>
            <a:ext cx="8229600" cy="5411788"/>
          </a:xfrm>
        </p:spPr>
        <p:txBody>
          <a:bodyPr/>
          <a:lstStyle/>
          <a:p>
            <a:pPr>
              <a:buFont typeface="Arial" pitchFamily="34" charset="0"/>
              <a:buNone/>
            </a:pPr>
            <a:r>
              <a:rPr lang="en-US" sz="2000" smtClean="0"/>
              <a:t>We can declare an array that contains pointers as its element. Every element of this array is a pointer vriable  that can hold the address of any variable of appropriate type.</a:t>
            </a:r>
          </a:p>
          <a:p>
            <a:pPr>
              <a:buFont typeface="Arial" pitchFamily="34" charset="0"/>
              <a:buNone/>
            </a:pPr>
            <a:r>
              <a:rPr lang="en-US" sz="2000" smtClean="0"/>
              <a:t>Syntax:  datatype *arrayname[size];</a:t>
            </a:r>
          </a:p>
          <a:p>
            <a:pPr>
              <a:buFont typeface="Arial" pitchFamily="34" charset="0"/>
              <a:buNone/>
            </a:pPr>
            <a:r>
              <a:rPr lang="en-US" sz="2000" smtClean="0"/>
              <a:t>Example:    int *arr[10];</a:t>
            </a:r>
          </a:p>
          <a:p>
            <a:pPr>
              <a:buFont typeface="Arial" pitchFamily="34" charset="0"/>
              <a:buNone/>
            </a:pPr>
            <a:endParaRPr lang="en-IN" sz="2400" smtClean="0"/>
          </a:p>
        </p:txBody>
      </p:sp>
      <p:sp>
        <p:nvSpPr>
          <p:cNvPr id="69637" name="Slide Number Placeholder 3"/>
          <p:cNvSpPr>
            <a:spLocks noGrp="1"/>
          </p:cNvSpPr>
          <p:nvPr>
            <p:ph type="sldNum" sz="quarter" idx="12"/>
          </p:nvPr>
        </p:nvSpPr>
        <p:spPr bwMode="auto">
          <a:noFill/>
          <a:ln>
            <a:miter lim="800000"/>
            <a:headEnd/>
            <a:tailEnd/>
          </a:ln>
        </p:spPr>
        <p:txBody>
          <a:bodyPr/>
          <a:lstStyle/>
          <a:p>
            <a:fld id="{540FCCC1-1DC6-47FD-9142-1FB1E89EFFE9}" type="slidenum">
              <a:rPr lang="en-US" altLang="en-US" smtClean="0"/>
              <a:pPr/>
              <a:t>30</a:t>
            </a:fld>
            <a:endParaRPr lang="en-US" altLang="en-US" smtClean="0"/>
          </a:p>
        </p:txBody>
      </p:sp>
      <p:sp>
        <p:nvSpPr>
          <p:cNvPr id="69638" name="TextBox 4"/>
          <p:cNvSpPr txBox="1">
            <a:spLocks noChangeArrowheads="1"/>
          </p:cNvSpPr>
          <p:nvPr/>
        </p:nvSpPr>
        <p:spPr bwMode="auto">
          <a:xfrm>
            <a:off x="357188" y="2500313"/>
            <a:ext cx="5786437" cy="4770437"/>
          </a:xfrm>
          <a:prstGeom prst="rect">
            <a:avLst/>
          </a:prstGeom>
          <a:noFill/>
          <a:ln w="9525">
            <a:noFill/>
            <a:miter lim="800000"/>
            <a:headEnd/>
            <a:tailEnd/>
          </a:ln>
        </p:spPr>
        <p:txBody>
          <a:bodyPr>
            <a:spAutoFit/>
          </a:bodyPr>
          <a:lstStyle/>
          <a:p>
            <a:r>
              <a:rPr lang="en-IN" sz="2000"/>
              <a:t># include &lt;stdio.h&gt;</a:t>
            </a:r>
          </a:p>
          <a:p>
            <a:r>
              <a:rPr lang="en-IN" sz="2000"/>
              <a:t>int main()</a:t>
            </a:r>
          </a:p>
          <a:p>
            <a:r>
              <a:rPr lang="en-IN" sz="2000"/>
              <a:t>{</a:t>
            </a:r>
          </a:p>
          <a:p>
            <a:r>
              <a:rPr lang="en-IN" sz="2000"/>
              <a:t>int *pa[3];</a:t>
            </a:r>
          </a:p>
          <a:p>
            <a:r>
              <a:rPr lang="en-IN" sz="2000"/>
              <a:t>int i, a=5, b=10, c=15;</a:t>
            </a:r>
          </a:p>
          <a:p>
            <a:r>
              <a:rPr lang="en-IN" sz="2000"/>
              <a:t>pa[0]= &amp;a;</a:t>
            </a:r>
          </a:p>
          <a:p>
            <a:r>
              <a:rPr lang="en-IN" sz="2000"/>
              <a:t>pa[1]=&amp;b;</a:t>
            </a:r>
          </a:p>
          <a:p>
            <a:r>
              <a:rPr lang="en-IN" sz="2000"/>
              <a:t>pa[2]=&amp;c;</a:t>
            </a:r>
          </a:p>
          <a:p>
            <a:r>
              <a:rPr lang="en-IN" sz="2000"/>
              <a:t>for(i=0;i&lt;3;i++)</a:t>
            </a:r>
          </a:p>
          <a:p>
            <a:r>
              <a:rPr lang="en-IN" sz="2000"/>
              <a:t>{</a:t>
            </a:r>
          </a:p>
          <a:p>
            <a:r>
              <a:rPr lang="en-IN" sz="2000"/>
              <a:t>    printf("pa[%d] = %u\t",i,pa[i]);</a:t>
            </a:r>
          </a:p>
          <a:p>
            <a:r>
              <a:rPr lang="en-IN" sz="2000"/>
              <a:t>    printf("*pa[%d] = %d\n",i,*pa[i]);</a:t>
            </a:r>
          </a:p>
          <a:p>
            <a:r>
              <a:rPr lang="en-IN" sz="2000"/>
              <a:t>}</a:t>
            </a:r>
          </a:p>
          <a:p>
            <a:r>
              <a:rPr lang="en-IN" sz="2000"/>
              <a:t>}</a:t>
            </a:r>
          </a:p>
          <a:p>
            <a:endParaRPr lang="en-IN"/>
          </a:p>
        </p:txBody>
      </p:sp>
      <p:sp>
        <p:nvSpPr>
          <p:cNvPr id="69639" name="TextBox 5"/>
          <p:cNvSpPr txBox="1">
            <a:spLocks noChangeArrowheads="1"/>
          </p:cNvSpPr>
          <p:nvPr/>
        </p:nvSpPr>
        <p:spPr bwMode="auto">
          <a:xfrm>
            <a:off x="4572000" y="1571625"/>
            <a:ext cx="3752850" cy="1384300"/>
          </a:xfrm>
          <a:prstGeom prst="rect">
            <a:avLst/>
          </a:prstGeom>
          <a:noFill/>
          <a:ln w="9525">
            <a:noFill/>
            <a:miter lim="800000"/>
            <a:headEnd/>
            <a:tailEnd/>
          </a:ln>
        </p:spPr>
        <p:txBody>
          <a:bodyPr>
            <a:spAutoFit/>
          </a:bodyPr>
          <a:lstStyle/>
          <a:p>
            <a:r>
              <a:rPr lang="en-IN" sz="2000"/>
              <a:t>pa[0] = 2293516 *pa[0] = 5</a:t>
            </a:r>
          </a:p>
          <a:p>
            <a:r>
              <a:rPr lang="en-IN" sz="2000"/>
              <a:t>pa[1] = 2293512 *pa[1] = 10</a:t>
            </a:r>
          </a:p>
          <a:p>
            <a:r>
              <a:rPr lang="en-IN" sz="2000"/>
              <a:t>pa[2] = 2293508 *pa[2] = 15</a:t>
            </a:r>
          </a:p>
          <a:p>
            <a:endParaRPr lang="en-IN"/>
          </a:p>
        </p:txBody>
      </p:sp>
      <p:graphicFrame>
        <p:nvGraphicFramePr>
          <p:cNvPr id="7" name="Table 6"/>
          <p:cNvGraphicFramePr>
            <a:graphicFrameLocks noGrp="1"/>
          </p:cNvGraphicFramePr>
          <p:nvPr/>
        </p:nvGraphicFramePr>
        <p:xfrm>
          <a:off x="4429125" y="3571875"/>
          <a:ext cx="3657600" cy="742106"/>
        </p:xfrm>
        <a:graphic>
          <a:graphicData uri="http://schemas.openxmlformats.org/drawingml/2006/table">
            <a:tbl>
              <a:tblPr>
                <a:tableStyleId>{5940675A-B579-460E-94D1-54222C63F5DA}</a:tableStyleId>
              </a:tblPr>
              <a:tblGrid>
                <a:gridCol w="1219200"/>
                <a:gridCol w="1219200"/>
                <a:gridCol w="1219200"/>
              </a:tblGrid>
              <a:tr h="371053">
                <a:tc>
                  <a:txBody>
                    <a:bodyPr/>
                    <a:lstStyle/>
                    <a:p>
                      <a:pPr algn="ctr"/>
                      <a:r>
                        <a:rPr lang="en-US" sz="1800" dirty="0" smtClean="0"/>
                        <a:t>pa[0</a:t>
                      </a:r>
                      <a:r>
                        <a:rPr lang="en-US" sz="1800" dirty="0"/>
                        <a:t>]</a:t>
                      </a:r>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pa[1</a:t>
                      </a:r>
                      <a:r>
                        <a:rPr lang="en-US" sz="1800" dirty="0"/>
                        <a:t>]</a:t>
                      </a:r>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pa[2</a:t>
                      </a:r>
                      <a:r>
                        <a:rPr lang="en-US" sz="1800" dirty="0"/>
                        <a:t>]</a:t>
                      </a:r>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1053">
                <a:tc>
                  <a:txBody>
                    <a:bodyPr/>
                    <a:lstStyle/>
                    <a:p>
                      <a:pPr algn="ctr"/>
                      <a:r>
                        <a:rPr lang="en-US" sz="1800" dirty="0" smtClean="0"/>
                        <a:t>2012</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2560</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3020</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4429125" y="4357688"/>
          <a:ext cx="3657600" cy="365970"/>
        </p:xfrm>
        <a:graphic>
          <a:graphicData uri="http://schemas.openxmlformats.org/drawingml/2006/table">
            <a:tbl>
              <a:tblPr>
                <a:tableStyleId>{5940675A-B579-460E-94D1-54222C63F5DA}</a:tableStyleId>
              </a:tblPr>
              <a:tblGrid>
                <a:gridCol w="1219200"/>
                <a:gridCol w="1219200"/>
                <a:gridCol w="1219200"/>
              </a:tblGrid>
              <a:tr h="365970">
                <a:tc>
                  <a:txBody>
                    <a:bodyPr/>
                    <a:lstStyle/>
                    <a:p>
                      <a:pPr algn="ctr"/>
                      <a:r>
                        <a:rPr lang="en-US" sz="1800" dirty="0"/>
                        <a:t>5000</a:t>
                      </a:r>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5002</a:t>
                      </a:r>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5004</a:t>
                      </a:r>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Table 8"/>
          <p:cNvGraphicFramePr>
            <a:graphicFrameLocks noGrp="1"/>
          </p:cNvGraphicFramePr>
          <p:nvPr/>
        </p:nvGraphicFramePr>
        <p:xfrm>
          <a:off x="4500563" y="1571625"/>
          <a:ext cx="3976695" cy="1463040"/>
        </p:xfrm>
        <a:graphic>
          <a:graphicData uri="http://schemas.openxmlformats.org/drawingml/2006/table">
            <a:tbl>
              <a:tblPr>
                <a:tableStyleId>{D7AC3CCA-C797-4891-BE02-D94E43425B78}</a:tableStyleId>
              </a:tblPr>
              <a:tblGrid>
                <a:gridCol w="1325565"/>
                <a:gridCol w="1325565"/>
                <a:gridCol w="1325565"/>
              </a:tblGrid>
              <a:tr h="257967">
                <a:tc>
                  <a:txBody>
                    <a:bodyPr/>
                    <a:lstStyle/>
                    <a:p>
                      <a:pPr algn="ctr"/>
                      <a:r>
                        <a:rPr lang="en-US" dirty="0" smtClean="0"/>
                        <a:t>a</a:t>
                      </a:r>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b</a:t>
                      </a:r>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c</a:t>
                      </a:r>
                      <a:endParaRPr 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7967">
                <a:tc>
                  <a:txBody>
                    <a:bodyPr/>
                    <a:lstStyle/>
                    <a:p>
                      <a:pPr algn="ctr"/>
                      <a:r>
                        <a:rPr lang="en-US" dirty="0" smtClean="0"/>
                        <a:t>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57967">
                <a:tc>
                  <a:txBody>
                    <a:bodyPr/>
                    <a:lstStyle/>
                    <a:p>
                      <a:pPr algn="ctr"/>
                      <a:r>
                        <a:rPr lang="en-US" dirty="0" smtClean="0"/>
                        <a:t>2012</a:t>
                      </a:r>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2560</a:t>
                      </a:r>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smtClean="0"/>
                        <a:t>3020</a:t>
                      </a:r>
                      <a:endParaRPr lang="en-US"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r>
              <a:tr h="257967">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cxnSp>
        <p:nvCxnSpPr>
          <p:cNvPr id="11" name="Straight Arrow Connector 10"/>
          <p:cNvCxnSpPr/>
          <p:nvPr/>
        </p:nvCxnSpPr>
        <p:spPr>
          <a:xfrm rot="16200000" flipV="1">
            <a:off x="4714876" y="3286125"/>
            <a:ext cx="1143000" cy="142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rot="5400000" flipH="1" flipV="1">
            <a:off x="7250906" y="3178969"/>
            <a:ext cx="1214438" cy="285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rot="5400000" flipH="1" flipV="1">
            <a:off x="6107907" y="3250406"/>
            <a:ext cx="1143000" cy="2143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4786313" y="1928813"/>
            <a:ext cx="642937" cy="4000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2000" dirty="0"/>
              <a:t>5</a:t>
            </a:r>
          </a:p>
        </p:txBody>
      </p:sp>
      <p:sp>
        <p:nvSpPr>
          <p:cNvPr id="18" name="TextBox 17"/>
          <p:cNvSpPr txBox="1"/>
          <p:nvPr/>
        </p:nvSpPr>
        <p:spPr>
          <a:xfrm>
            <a:off x="6143625" y="2000250"/>
            <a:ext cx="571500" cy="307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400" dirty="0"/>
              <a:t>10</a:t>
            </a:r>
          </a:p>
        </p:txBody>
      </p:sp>
      <p:sp>
        <p:nvSpPr>
          <p:cNvPr id="19" name="TextBox 18"/>
          <p:cNvSpPr txBox="1"/>
          <p:nvPr/>
        </p:nvSpPr>
        <p:spPr>
          <a:xfrm>
            <a:off x="7500938" y="2000250"/>
            <a:ext cx="571500" cy="307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400" dirty="0"/>
              <a:t>15</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500063" y="285750"/>
            <a:ext cx="8229600" cy="1143000"/>
          </a:xfrm>
        </p:spPr>
        <p:txBody>
          <a:bodyPr/>
          <a:lstStyle/>
          <a:p>
            <a:r>
              <a:rPr lang="en-US" sz="2400" smtClean="0"/>
              <a:t>Example2: Array of pointers can also contain address of elements of another array</a:t>
            </a:r>
            <a:endParaRPr lang="en-US" smtClean="0"/>
          </a:p>
        </p:txBody>
      </p:sp>
      <p:sp>
        <p:nvSpPr>
          <p:cNvPr id="70659" name="Slide Number Placeholder 3"/>
          <p:cNvSpPr>
            <a:spLocks noGrp="1"/>
          </p:cNvSpPr>
          <p:nvPr>
            <p:ph type="sldNum" sz="quarter" idx="12"/>
          </p:nvPr>
        </p:nvSpPr>
        <p:spPr bwMode="auto">
          <a:noFill/>
          <a:ln>
            <a:miter lim="800000"/>
            <a:headEnd/>
            <a:tailEnd/>
          </a:ln>
        </p:spPr>
        <p:txBody>
          <a:bodyPr/>
          <a:lstStyle/>
          <a:p>
            <a:fld id="{7D3AD8A9-90F7-4E09-95F5-AF8675D6A8FC}" type="slidenum">
              <a:rPr lang="en-US" altLang="en-US" smtClean="0"/>
              <a:pPr/>
              <a:t>31</a:t>
            </a:fld>
            <a:endParaRPr lang="en-US" altLang="en-US" smtClean="0"/>
          </a:p>
        </p:txBody>
      </p:sp>
      <p:sp>
        <p:nvSpPr>
          <p:cNvPr id="70660" name="TextBox 4"/>
          <p:cNvSpPr txBox="1">
            <a:spLocks noChangeArrowheads="1"/>
          </p:cNvSpPr>
          <p:nvPr/>
        </p:nvSpPr>
        <p:spPr bwMode="auto">
          <a:xfrm>
            <a:off x="285750" y="1357313"/>
            <a:ext cx="4025900" cy="4094162"/>
          </a:xfrm>
          <a:prstGeom prst="rect">
            <a:avLst/>
          </a:prstGeom>
          <a:noFill/>
          <a:ln w="9525">
            <a:noFill/>
            <a:miter lim="800000"/>
            <a:headEnd/>
            <a:tailEnd/>
          </a:ln>
        </p:spPr>
        <p:txBody>
          <a:bodyPr wrap="none">
            <a:spAutoFit/>
          </a:bodyPr>
          <a:lstStyle/>
          <a:p>
            <a:r>
              <a:rPr lang="en-US" sz="2000"/>
              <a:t># include &lt;stdio.h&gt;</a:t>
            </a:r>
          </a:p>
          <a:p>
            <a:r>
              <a:rPr lang="en-US" sz="2000"/>
              <a:t>int main()</a:t>
            </a:r>
          </a:p>
          <a:p>
            <a:r>
              <a:rPr lang="en-US" sz="2000"/>
              <a:t>{</a:t>
            </a:r>
          </a:p>
          <a:p>
            <a:r>
              <a:rPr lang="en-US" sz="2000"/>
              <a:t> int i, arr[4] = {5, 10, 15, 20};</a:t>
            </a:r>
          </a:p>
          <a:p>
            <a:r>
              <a:rPr lang="en-US" sz="2000"/>
              <a:t> int *pa[4];</a:t>
            </a:r>
          </a:p>
          <a:p>
            <a:r>
              <a:rPr lang="en-US" sz="2000"/>
              <a:t> for(i=0;i&lt;4;i++)</a:t>
            </a:r>
          </a:p>
          <a:p>
            <a:r>
              <a:rPr lang="en-US" sz="2000"/>
              <a:t> pa[i] = &amp;arr[i];</a:t>
            </a:r>
          </a:p>
          <a:p>
            <a:r>
              <a:rPr lang="en-US" sz="2000"/>
              <a:t> for(i=0;i&lt;4;i++)</a:t>
            </a:r>
          </a:p>
          <a:p>
            <a:r>
              <a:rPr lang="en-US" sz="2000"/>
              <a:t> {</a:t>
            </a:r>
          </a:p>
          <a:p>
            <a:r>
              <a:rPr lang="en-US" sz="2000"/>
              <a:t>     printf("pa[%d] = %u\t",i,pa[i]);</a:t>
            </a:r>
          </a:p>
          <a:p>
            <a:r>
              <a:rPr lang="en-US" sz="2000"/>
              <a:t>     printf("*pa[%d] = %d\n",i,*pa[i]);</a:t>
            </a:r>
          </a:p>
          <a:p>
            <a:r>
              <a:rPr lang="en-US" sz="2000"/>
              <a:t> }</a:t>
            </a:r>
          </a:p>
          <a:p>
            <a:r>
              <a:rPr lang="en-US" sz="2000"/>
              <a:t>}</a:t>
            </a:r>
          </a:p>
        </p:txBody>
      </p:sp>
      <p:sp>
        <p:nvSpPr>
          <p:cNvPr id="6" name="TextBox 5"/>
          <p:cNvSpPr txBox="1"/>
          <p:nvPr/>
        </p:nvSpPr>
        <p:spPr>
          <a:xfrm>
            <a:off x="1000125" y="5000625"/>
            <a:ext cx="3228975" cy="16922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2000" dirty="0"/>
              <a:t>pa[0] = 8992	*pa[0] = 5</a:t>
            </a:r>
          </a:p>
          <a:p>
            <a:pPr>
              <a:defRPr/>
            </a:pPr>
            <a:r>
              <a:rPr lang="en-US" sz="2000" dirty="0"/>
              <a:t>pa[1] = 8996	*pa[1] = 10</a:t>
            </a:r>
          </a:p>
          <a:p>
            <a:pPr>
              <a:defRPr/>
            </a:pPr>
            <a:r>
              <a:rPr lang="en-US" sz="2000" dirty="0"/>
              <a:t>pa[2] = 9000	*pa[2] = 15</a:t>
            </a:r>
          </a:p>
          <a:p>
            <a:pPr>
              <a:defRPr/>
            </a:pPr>
            <a:r>
              <a:rPr lang="en-US" sz="2000" dirty="0"/>
              <a:t>pa[3] = 9004	*pa[3] = 20</a:t>
            </a:r>
          </a:p>
          <a:p>
            <a:pPr>
              <a:defRPr/>
            </a:pPr>
            <a:endParaRPr lang="en-US" dirty="0"/>
          </a:p>
        </p:txBody>
      </p:sp>
      <p:graphicFrame>
        <p:nvGraphicFramePr>
          <p:cNvPr id="7" name="Table 6"/>
          <p:cNvGraphicFramePr>
            <a:graphicFrameLocks noGrp="1"/>
          </p:cNvGraphicFramePr>
          <p:nvPr/>
        </p:nvGraphicFramePr>
        <p:xfrm>
          <a:off x="4857750" y="3786188"/>
          <a:ext cx="3657600" cy="742106"/>
        </p:xfrm>
        <a:graphic>
          <a:graphicData uri="http://schemas.openxmlformats.org/drawingml/2006/table">
            <a:tbl>
              <a:tblPr>
                <a:tableStyleId>{5940675A-B579-460E-94D1-54222C63F5DA}</a:tableStyleId>
              </a:tblPr>
              <a:tblGrid>
                <a:gridCol w="914400"/>
                <a:gridCol w="914400"/>
                <a:gridCol w="914400"/>
                <a:gridCol w="914400"/>
              </a:tblGrid>
              <a:tr h="371053">
                <a:tc>
                  <a:txBody>
                    <a:bodyPr/>
                    <a:lstStyle/>
                    <a:p>
                      <a:pPr algn="ctr"/>
                      <a:r>
                        <a:rPr lang="en-US" sz="1800" dirty="0" smtClean="0"/>
                        <a:t>pa[0</a:t>
                      </a:r>
                      <a:r>
                        <a:rPr lang="en-US" sz="1800" dirty="0"/>
                        <a:t>]</a:t>
                      </a:r>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pa[1</a:t>
                      </a:r>
                      <a:r>
                        <a:rPr lang="en-US" sz="1800" dirty="0"/>
                        <a:t>]</a:t>
                      </a:r>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pa[2</a:t>
                      </a:r>
                      <a:r>
                        <a:rPr lang="en-US" sz="1800" dirty="0"/>
                        <a:t>]</a:t>
                      </a:r>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pa[3]</a:t>
                      </a:r>
                      <a:endParaRPr lang="en-US" sz="1800" dirty="0"/>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1053">
                <a:tc>
                  <a:txBody>
                    <a:bodyPr/>
                    <a:lstStyle/>
                    <a:p>
                      <a:pPr algn="ctr"/>
                      <a:r>
                        <a:rPr lang="en-US" sz="1800" dirty="0" smtClean="0"/>
                        <a:t>1000</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1002</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1004</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1006</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4857750" y="4500563"/>
          <a:ext cx="3657600" cy="365970"/>
        </p:xfrm>
        <a:graphic>
          <a:graphicData uri="http://schemas.openxmlformats.org/drawingml/2006/table">
            <a:tbl>
              <a:tblPr>
                <a:tableStyleId>{5940675A-B579-460E-94D1-54222C63F5DA}</a:tableStyleId>
              </a:tblPr>
              <a:tblGrid>
                <a:gridCol w="914400"/>
                <a:gridCol w="914400"/>
                <a:gridCol w="914400"/>
                <a:gridCol w="914400"/>
              </a:tblGrid>
              <a:tr h="365970">
                <a:tc>
                  <a:txBody>
                    <a:bodyPr/>
                    <a:lstStyle/>
                    <a:p>
                      <a:pPr algn="ctr"/>
                      <a:r>
                        <a:rPr lang="en-US" sz="1800" dirty="0"/>
                        <a:t>5000</a:t>
                      </a:r>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5002</a:t>
                      </a:r>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5004</a:t>
                      </a:r>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5006</a:t>
                      </a:r>
                      <a:endParaRPr lang="en-US" sz="1800" dirty="0"/>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Table 8"/>
          <p:cNvGraphicFramePr>
            <a:graphicFrameLocks noGrp="1"/>
          </p:cNvGraphicFramePr>
          <p:nvPr/>
        </p:nvGraphicFramePr>
        <p:xfrm>
          <a:off x="4786313" y="1857375"/>
          <a:ext cx="3657600" cy="742106"/>
        </p:xfrm>
        <a:graphic>
          <a:graphicData uri="http://schemas.openxmlformats.org/drawingml/2006/table">
            <a:tbl>
              <a:tblPr>
                <a:tableStyleId>{5940675A-B579-460E-94D1-54222C63F5DA}</a:tableStyleId>
              </a:tblPr>
              <a:tblGrid>
                <a:gridCol w="914400"/>
                <a:gridCol w="914400"/>
                <a:gridCol w="914400"/>
                <a:gridCol w="914400"/>
              </a:tblGrid>
              <a:tr h="371053">
                <a:tc>
                  <a:txBody>
                    <a:bodyPr/>
                    <a:lstStyle/>
                    <a:p>
                      <a:pPr algn="ctr"/>
                      <a:r>
                        <a:rPr lang="en-US" sz="1800" dirty="0" err="1" smtClean="0"/>
                        <a:t>arr</a:t>
                      </a:r>
                      <a:r>
                        <a:rPr lang="en-US" sz="1800" dirty="0" smtClean="0"/>
                        <a:t>[0</a:t>
                      </a:r>
                      <a:r>
                        <a:rPr lang="en-US" sz="1800" dirty="0"/>
                        <a:t>]</a:t>
                      </a:r>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smtClean="0"/>
                        <a:t>arr</a:t>
                      </a:r>
                      <a:r>
                        <a:rPr lang="en-US" sz="1800" dirty="0" smtClean="0"/>
                        <a:t>[1</a:t>
                      </a:r>
                      <a:r>
                        <a:rPr lang="en-US" sz="1800" dirty="0"/>
                        <a:t>]</a:t>
                      </a:r>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smtClean="0"/>
                        <a:t>arr</a:t>
                      </a:r>
                      <a:r>
                        <a:rPr lang="en-US" sz="1800" dirty="0" smtClean="0"/>
                        <a:t>[2</a:t>
                      </a:r>
                      <a:r>
                        <a:rPr lang="en-US" sz="1800" dirty="0"/>
                        <a:t>]</a:t>
                      </a:r>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err="1" smtClean="0"/>
                        <a:t>arr</a:t>
                      </a:r>
                      <a:r>
                        <a:rPr lang="en-US" sz="1800" dirty="0" smtClean="0"/>
                        <a:t>[3]</a:t>
                      </a:r>
                      <a:endParaRPr lang="en-US" sz="1800" dirty="0"/>
                    </a:p>
                  </a:txBody>
                  <a:tcPr marT="45746" marB="4574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1053">
                <a:tc>
                  <a:txBody>
                    <a:bodyPr/>
                    <a:lstStyle/>
                    <a:p>
                      <a:pPr algn="ctr"/>
                      <a:r>
                        <a:rPr lang="en-US" sz="1800" dirty="0" smtClean="0"/>
                        <a:t>5</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10</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15</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20</a:t>
                      </a:r>
                      <a:endParaRPr lang="en-US" sz="1800" dirty="0"/>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4786313" y="2571750"/>
          <a:ext cx="3657600" cy="365970"/>
        </p:xfrm>
        <a:graphic>
          <a:graphicData uri="http://schemas.openxmlformats.org/drawingml/2006/table">
            <a:tbl>
              <a:tblPr>
                <a:tableStyleId>{5940675A-B579-460E-94D1-54222C63F5DA}</a:tableStyleId>
              </a:tblPr>
              <a:tblGrid>
                <a:gridCol w="914400"/>
                <a:gridCol w="914400"/>
                <a:gridCol w="914400"/>
                <a:gridCol w="914400"/>
              </a:tblGrid>
              <a:tr h="365970">
                <a:tc>
                  <a:txBody>
                    <a:bodyPr/>
                    <a:lstStyle/>
                    <a:p>
                      <a:pPr algn="ctr"/>
                      <a:r>
                        <a:rPr lang="en-US" sz="1800" dirty="0"/>
                        <a:t>1</a:t>
                      </a:r>
                      <a:r>
                        <a:rPr lang="en-US" sz="1800" dirty="0" smtClean="0"/>
                        <a:t>000</a:t>
                      </a:r>
                      <a:endParaRPr lang="en-US" sz="1800" dirty="0"/>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1002</a:t>
                      </a:r>
                      <a:endParaRPr lang="en-US" sz="1800" dirty="0"/>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1004</a:t>
                      </a:r>
                      <a:endParaRPr lang="en-US" sz="1800" dirty="0"/>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smtClean="0"/>
                        <a:t>1006</a:t>
                      </a:r>
                      <a:endParaRPr lang="en-US" sz="1800" dirty="0"/>
                    </a:p>
                  </a:txBody>
                  <a:tcPr marT="45746" marB="457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2" name="Straight Arrow Connector 11"/>
          <p:cNvCxnSpPr/>
          <p:nvPr/>
        </p:nvCxnSpPr>
        <p:spPr>
          <a:xfrm rot="5400000" flipH="1" flipV="1">
            <a:off x="4751388" y="3392488"/>
            <a:ext cx="928687"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rot="5400000" flipH="1" flipV="1">
            <a:off x="5680075" y="3392488"/>
            <a:ext cx="928687"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rot="5400000" flipH="1" flipV="1">
            <a:off x="6680200" y="3321050"/>
            <a:ext cx="928688"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rot="5400000" flipH="1" flipV="1">
            <a:off x="7466013" y="3392488"/>
            <a:ext cx="928687"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z="2000" smtClean="0"/>
              <a:t>An array of pointers of size (2D array rows) is declared and each pointer in this array is assigned the address of 0</a:t>
            </a:r>
            <a:r>
              <a:rPr lang="en-US" sz="2000" baseline="30000" smtClean="0"/>
              <a:t>th</a:t>
            </a:r>
            <a:r>
              <a:rPr lang="en-US" sz="2000" smtClean="0"/>
              <a:t> element  of each row of the 2-D array i.e ith element of pa is a pointer to 0</a:t>
            </a:r>
            <a:r>
              <a:rPr lang="en-US" sz="2000" baseline="30000" smtClean="0"/>
              <a:t>th</a:t>
            </a:r>
            <a:r>
              <a:rPr lang="en-US" sz="2000" smtClean="0"/>
              <a:t> element of ith row of a 2-D array.</a:t>
            </a:r>
          </a:p>
        </p:txBody>
      </p:sp>
      <p:sp>
        <p:nvSpPr>
          <p:cNvPr id="71683" name="Slide Number Placeholder 3"/>
          <p:cNvSpPr>
            <a:spLocks noGrp="1"/>
          </p:cNvSpPr>
          <p:nvPr>
            <p:ph type="sldNum" sz="quarter" idx="12"/>
          </p:nvPr>
        </p:nvSpPr>
        <p:spPr bwMode="auto">
          <a:noFill/>
          <a:ln>
            <a:miter lim="800000"/>
            <a:headEnd/>
            <a:tailEnd/>
          </a:ln>
        </p:spPr>
        <p:txBody>
          <a:bodyPr/>
          <a:lstStyle/>
          <a:p>
            <a:fld id="{258C6DCF-8F4B-4C6D-9D0A-4CC299976C4D}" type="slidenum">
              <a:rPr lang="en-US" altLang="en-US" smtClean="0"/>
              <a:pPr/>
              <a:t>32</a:t>
            </a:fld>
            <a:endParaRPr lang="en-US" altLang="en-US" smtClean="0"/>
          </a:p>
        </p:txBody>
      </p:sp>
      <p:sp>
        <p:nvSpPr>
          <p:cNvPr id="71684" name="TextBox 4"/>
          <p:cNvSpPr txBox="1">
            <a:spLocks noChangeArrowheads="1"/>
          </p:cNvSpPr>
          <p:nvPr/>
        </p:nvSpPr>
        <p:spPr bwMode="auto">
          <a:xfrm>
            <a:off x="357188" y="1357313"/>
            <a:ext cx="8242300" cy="5632450"/>
          </a:xfrm>
          <a:prstGeom prst="rect">
            <a:avLst/>
          </a:prstGeom>
          <a:noFill/>
          <a:ln w="9525">
            <a:noFill/>
            <a:miter lim="800000"/>
            <a:headEnd/>
            <a:tailEnd/>
          </a:ln>
        </p:spPr>
        <p:txBody>
          <a:bodyPr wrap="none">
            <a:spAutoFit/>
          </a:bodyPr>
          <a:lstStyle/>
          <a:p>
            <a:endParaRPr lang="en-US"/>
          </a:p>
          <a:p>
            <a:r>
              <a:rPr lang="en-US"/>
              <a:t># include &lt;stdio.h&gt;</a:t>
            </a:r>
          </a:p>
          <a:p>
            <a:r>
              <a:rPr lang="en-US"/>
              <a:t>int main()</a:t>
            </a:r>
          </a:p>
          <a:p>
            <a:r>
              <a:rPr lang="en-US"/>
              <a:t>{</a:t>
            </a:r>
          </a:p>
          <a:p>
            <a:r>
              <a:rPr lang="en-US"/>
              <a:t> int i,j, arr[3][4] = {{10,11,12,13},{20,21,22,23},{30,31,32,33}};</a:t>
            </a:r>
          </a:p>
          <a:p>
            <a:r>
              <a:rPr lang="en-US"/>
              <a:t> int *pa[3];</a:t>
            </a:r>
          </a:p>
          <a:p>
            <a:r>
              <a:rPr lang="en-US"/>
              <a:t> for(i=0;i&lt;3;i++)</a:t>
            </a:r>
          </a:p>
          <a:p>
            <a:r>
              <a:rPr lang="en-US"/>
              <a:t> pa[i] = arr[i];</a:t>
            </a:r>
          </a:p>
          <a:p>
            <a:r>
              <a:rPr lang="en-US"/>
              <a:t> for(i=0;i&lt;3;i++)</a:t>
            </a:r>
          </a:p>
          <a:p>
            <a:r>
              <a:rPr lang="en-US"/>
              <a:t> {</a:t>
            </a:r>
          </a:p>
          <a:p>
            <a:r>
              <a:rPr lang="en-US"/>
              <a:t>     for(j=0;j&lt;4;j++)</a:t>
            </a:r>
          </a:p>
          <a:p>
            <a:r>
              <a:rPr lang="en-US"/>
              <a:t>     printf(" %d ",pa[i][j]);</a:t>
            </a:r>
          </a:p>
          <a:p>
            <a:r>
              <a:rPr lang="en-US"/>
              <a:t>     printf("\n");</a:t>
            </a:r>
          </a:p>
          <a:p>
            <a:r>
              <a:rPr lang="en-US"/>
              <a:t> }</a:t>
            </a:r>
          </a:p>
          <a:p>
            <a:r>
              <a:rPr lang="en-US"/>
              <a:t>}</a:t>
            </a:r>
          </a:p>
        </p:txBody>
      </p:sp>
      <p:graphicFrame>
        <p:nvGraphicFramePr>
          <p:cNvPr id="6" name="Table 5"/>
          <p:cNvGraphicFramePr>
            <a:graphicFrameLocks noGrp="1"/>
          </p:cNvGraphicFramePr>
          <p:nvPr/>
        </p:nvGraphicFramePr>
        <p:xfrm>
          <a:off x="3429000" y="3214688"/>
          <a:ext cx="4865691" cy="1483360"/>
        </p:xfrm>
        <a:graphic>
          <a:graphicData uri="http://schemas.openxmlformats.org/drawingml/2006/table">
            <a:tbl>
              <a:tblPr firstRow="1">
                <a:tableStyleId>{D7AC3CCA-C797-4891-BE02-D94E43425B78}</a:tableStyleId>
              </a:tblPr>
              <a:tblGrid>
                <a:gridCol w="857258"/>
                <a:gridCol w="714380"/>
                <a:gridCol w="577645"/>
                <a:gridCol w="679102"/>
                <a:gridCol w="679102"/>
                <a:gridCol w="679102"/>
                <a:gridCol w="679102"/>
              </a:tblGrid>
              <a:tr h="370840">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5000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r"/>
                      <a:r>
                        <a:rPr lang="en-US" dirty="0" smtClean="0"/>
                        <a:t>Pa[0]</a:t>
                      </a:r>
                      <a:endParaRPr lang="en-US" dirty="0"/>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5000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chemeClr val="tx1"/>
                          </a:solidFill>
                        </a:rPr>
                        <a:t>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r"/>
                      <a:r>
                        <a:rPr lang="en-US" dirty="0" smtClean="0"/>
                        <a:t>Pa[1]</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23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r"/>
                      <a:r>
                        <a:rPr lang="en-US" dirty="0" smtClean="0"/>
                        <a:t>Pa[2]</a:t>
                      </a:r>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5016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US" dirty="0" smtClean="0"/>
                        <a:t>30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33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8" name="Straight Arrow Connector 7"/>
          <p:cNvCxnSpPr/>
          <p:nvPr/>
        </p:nvCxnSpPr>
        <p:spPr>
          <a:xfrm>
            <a:off x="5000625" y="3786188"/>
            <a:ext cx="57150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5000625" y="4143375"/>
            <a:ext cx="5715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p:nvPr/>
        </p:nvCxnSpPr>
        <p:spPr>
          <a:xfrm>
            <a:off x="5000625" y="4500563"/>
            <a:ext cx="57150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732" name="TextBox 10"/>
          <p:cNvSpPr txBox="1">
            <a:spLocks noChangeArrowheads="1"/>
          </p:cNvSpPr>
          <p:nvPr/>
        </p:nvSpPr>
        <p:spPr bwMode="auto">
          <a:xfrm>
            <a:off x="4357688" y="4919663"/>
            <a:ext cx="2032000" cy="1938337"/>
          </a:xfrm>
          <a:prstGeom prst="rect">
            <a:avLst/>
          </a:prstGeom>
          <a:noFill/>
          <a:ln w="9525">
            <a:noFill/>
            <a:miter lim="800000"/>
            <a:headEnd/>
            <a:tailEnd/>
          </a:ln>
        </p:spPr>
        <p:txBody>
          <a:bodyPr wrap="none">
            <a:spAutoFit/>
          </a:bodyPr>
          <a:lstStyle/>
          <a:p>
            <a:r>
              <a:rPr lang="en-US"/>
              <a:t> Output:</a:t>
            </a:r>
          </a:p>
          <a:p>
            <a:r>
              <a:rPr lang="en-US"/>
              <a:t>10  11  12  13 </a:t>
            </a:r>
          </a:p>
          <a:p>
            <a:r>
              <a:rPr lang="en-US"/>
              <a:t> 20  21  22  23 </a:t>
            </a:r>
          </a:p>
          <a:p>
            <a:r>
              <a:rPr lang="en-US"/>
              <a:t> 30  31  32  33 </a:t>
            </a:r>
          </a:p>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sz="3200" smtClean="0"/>
              <a:t>Void pointers</a:t>
            </a:r>
          </a:p>
        </p:txBody>
      </p:sp>
      <p:sp>
        <p:nvSpPr>
          <p:cNvPr id="72707" name="Content Placeholder 2"/>
          <p:cNvSpPr>
            <a:spLocks noGrp="1"/>
          </p:cNvSpPr>
          <p:nvPr>
            <p:ph idx="1"/>
          </p:nvPr>
        </p:nvSpPr>
        <p:spPr>
          <a:xfrm>
            <a:off x="357188" y="1143000"/>
            <a:ext cx="8229600" cy="4525963"/>
          </a:xfrm>
        </p:spPr>
        <p:txBody>
          <a:bodyPr>
            <a:normAutofit fontScale="92500" lnSpcReduction="20000"/>
          </a:bodyPr>
          <a:lstStyle/>
          <a:p>
            <a:pPr>
              <a:buFont typeface="Arial" pitchFamily="34" charset="0"/>
              <a:buNone/>
            </a:pPr>
            <a:r>
              <a:rPr lang="en-US" sz="2000" smtClean="0"/>
              <a:t>A pointer to void is a generic pointer that can point to any data type.</a:t>
            </a:r>
          </a:p>
          <a:p>
            <a:pPr>
              <a:buFont typeface="Arial" pitchFamily="34" charset="0"/>
              <a:buNone/>
            </a:pPr>
            <a:r>
              <a:rPr lang="en-US" sz="2000" smtClean="0"/>
              <a:t>If we have a pointer to int, then it would be incorrect to assign the address of a float variable to it but using void pointer we can store.</a:t>
            </a:r>
          </a:p>
          <a:p>
            <a:pPr>
              <a:buFont typeface="Arial" pitchFamily="34" charset="0"/>
              <a:buNone/>
            </a:pPr>
            <a:r>
              <a:rPr lang="en-US" sz="2000" smtClean="0"/>
              <a:t>Void pointer is:</a:t>
            </a:r>
          </a:p>
          <a:p>
            <a:pPr>
              <a:buFont typeface="Arial" pitchFamily="34" charset="0"/>
              <a:buNone/>
            </a:pPr>
            <a:r>
              <a:rPr lang="en-US" sz="2000" smtClean="0"/>
              <a:t>                 void *vpt;</a:t>
            </a:r>
          </a:p>
          <a:p>
            <a:pPr>
              <a:buFont typeface="Arial" pitchFamily="34" charset="0"/>
              <a:buNone/>
            </a:pPr>
            <a:r>
              <a:rPr lang="en-US" sz="2000" smtClean="0"/>
              <a:t>                 int i=2, *ip = &amp;i;</a:t>
            </a:r>
          </a:p>
          <a:p>
            <a:pPr>
              <a:buFont typeface="Arial" pitchFamily="34" charset="0"/>
              <a:buNone/>
            </a:pPr>
            <a:r>
              <a:rPr lang="en-US" sz="2000" smtClean="0"/>
              <a:t>                 float f=2.3, *fp=&amp;f;</a:t>
            </a:r>
          </a:p>
          <a:p>
            <a:pPr>
              <a:buFont typeface="Arial" pitchFamily="34" charset="0"/>
              <a:buNone/>
            </a:pPr>
            <a:r>
              <a:rPr lang="en-US" sz="2000" smtClean="0"/>
              <a:t>                 double d;   </a:t>
            </a:r>
          </a:p>
          <a:p>
            <a:pPr>
              <a:buFont typeface="Arial" pitchFamily="34" charset="0"/>
              <a:buNone/>
            </a:pPr>
            <a:r>
              <a:rPr lang="en-US" sz="2000" smtClean="0"/>
              <a:t>              void *vp;</a:t>
            </a:r>
          </a:p>
          <a:p>
            <a:pPr>
              <a:buFont typeface="Arial" pitchFamily="34" charset="0"/>
              <a:buNone/>
            </a:pPr>
            <a:r>
              <a:rPr lang="en-US" sz="2000" smtClean="0"/>
              <a:t>                 ip=fp;</a:t>
            </a:r>
          </a:p>
          <a:p>
            <a:pPr>
              <a:buFont typeface="Arial" pitchFamily="34" charset="0"/>
              <a:buNone/>
            </a:pPr>
            <a:r>
              <a:rPr lang="en-US" sz="2000" smtClean="0"/>
              <a:t>                vp=ip;</a:t>
            </a:r>
          </a:p>
          <a:p>
            <a:pPr>
              <a:buFont typeface="Arial" pitchFamily="34" charset="0"/>
              <a:buNone/>
            </a:pPr>
            <a:r>
              <a:rPr lang="en-US" sz="2000" smtClean="0"/>
              <a:t>                vp=fp;</a:t>
            </a:r>
          </a:p>
          <a:p>
            <a:pPr>
              <a:buFont typeface="Arial" pitchFamily="34" charset="0"/>
              <a:buNone/>
            </a:pPr>
            <a:r>
              <a:rPr lang="en-US" sz="2000" smtClean="0"/>
              <a:t>               vp=&amp;d</a:t>
            </a:r>
          </a:p>
          <a:p>
            <a:pPr>
              <a:buFont typeface="Arial" pitchFamily="34" charset="0"/>
              <a:buNone/>
            </a:pPr>
            <a:endParaRPr lang="en-US" sz="2400" smtClean="0"/>
          </a:p>
          <a:p>
            <a:pPr>
              <a:buFont typeface="Arial" pitchFamily="34" charset="0"/>
              <a:buNone/>
            </a:pPr>
            <a:r>
              <a:rPr lang="en-US" sz="2400" smtClean="0"/>
              <a:t>                    </a:t>
            </a:r>
          </a:p>
        </p:txBody>
      </p:sp>
      <p:sp>
        <p:nvSpPr>
          <p:cNvPr id="72708" name="Slide Number Placeholder 3"/>
          <p:cNvSpPr>
            <a:spLocks noGrp="1"/>
          </p:cNvSpPr>
          <p:nvPr>
            <p:ph type="sldNum" sz="quarter" idx="12"/>
          </p:nvPr>
        </p:nvSpPr>
        <p:spPr bwMode="auto">
          <a:noFill/>
          <a:ln>
            <a:miter lim="800000"/>
            <a:headEnd/>
            <a:tailEnd/>
          </a:ln>
        </p:spPr>
        <p:txBody>
          <a:bodyPr/>
          <a:lstStyle/>
          <a:p>
            <a:fld id="{CB9D8E4D-2A59-4275-B0E3-27FAE3D67C32}" type="slidenum">
              <a:rPr lang="en-US" altLang="en-US" smtClean="0"/>
              <a:pPr/>
              <a:t>33</a:t>
            </a:fld>
            <a:endParaRPr lang="en-US" alt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a:extLst>
              <a:ext uri="{FF2B5EF4-FFF2-40B4-BE49-F238E27FC236}"/>
            </a:extLst>
          </p:cNvPr>
          <p:cNvSpPr>
            <a:spLocks noGrp="1"/>
          </p:cNvSpPr>
          <p:nvPr>
            <p:ph type="ftr" sz="quarter" idx="11"/>
          </p:nvPr>
        </p:nvSpPr>
        <p:spPr bwMode="auto">
          <a:xfrm>
            <a:off x="7315200" y="6324600"/>
            <a:ext cx="1905000" cy="457200"/>
          </a:xfrm>
          <a:ln>
            <a:miter lim="800000"/>
            <a:headEnd/>
            <a:tailEnd/>
          </a:ln>
        </p:spPr>
        <p:txBody>
          <a:bodyPr anchor="b"/>
          <a:lstStyle/>
          <a:p>
            <a:pPr algn="r">
              <a:defRPr/>
            </a:pPr>
            <a:endParaRPr lang="en-US" sz="1400" dirty="0">
              <a:latin typeface="+mn-lt"/>
            </a:endParaRPr>
          </a:p>
        </p:txBody>
      </p:sp>
      <p:sp>
        <p:nvSpPr>
          <p:cNvPr id="73731" name="Slide Number Placeholder 2"/>
          <p:cNvSpPr>
            <a:spLocks noGrp="1" noChangeArrowheads="1"/>
          </p:cNvSpPr>
          <p:nvPr>
            <p:ph type="sldNum" sz="quarter" idx="12"/>
          </p:nvPr>
        </p:nvSpPr>
        <p:spPr bwMode="auto">
          <a:xfrm>
            <a:off x="7042150" y="6243638"/>
            <a:ext cx="1905000" cy="457200"/>
          </a:xfrm>
          <a:noFill/>
          <a:ln>
            <a:miter lim="800000"/>
            <a:headEnd/>
            <a:tailEnd/>
          </a:ln>
        </p:spPr>
        <p:txBody>
          <a:bodyPr/>
          <a:lstStyle/>
          <a:p>
            <a:fld id="{8368DD53-F776-4837-ADEF-4429E61B7323}" type="slidenum">
              <a:rPr lang="en-US" altLang="en-US" smtClean="0"/>
              <a:pPr/>
              <a:t>34</a:t>
            </a:fld>
            <a:endParaRPr lang="en-US" altLang="en-US" smtClean="0"/>
          </a:p>
        </p:txBody>
      </p:sp>
      <p:sp>
        <p:nvSpPr>
          <p:cNvPr id="73732" name="Text Box 2"/>
          <p:cNvSpPr txBox="1">
            <a:spLocks noChangeArrowheads="1"/>
          </p:cNvSpPr>
          <p:nvPr/>
        </p:nvSpPr>
        <p:spPr bwMode="auto">
          <a:xfrm>
            <a:off x="228600" y="152400"/>
            <a:ext cx="1927225" cy="396875"/>
          </a:xfrm>
          <a:prstGeom prst="rect">
            <a:avLst/>
          </a:prstGeom>
          <a:noFill/>
          <a:ln w="76200" algn="ctr">
            <a:noFill/>
            <a:miter lim="800000"/>
            <a:headEnd/>
            <a:tailEnd/>
          </a:ln>
        </p:spPr>
        <p:txBody>
          <a:bodyPr wrap="none">
            <a:spAutoFit/>
          </a:bodyPr>
          <a:lstStyle/>
          <a:p>
            <a:pPr algn="ctr" eaLnBrk="1" hangingPunct="1"/>
            <a:r>
              <a:rPr lang="en-US" altLang="en-US" sz="2000">
                <a:solidFill>
                  <a:schemeClr val="folHlink"/>
                </a:solidFill>
              </a:rPr>
              <a:t>PROGRAM 9-1</a:t>
            </a:r>
          </a:p>
        </p:txBody>
      </p:sp>
      <p:sp>
        <p:nvSpPr>
          <p:cNvPr id="73733" name="Text Box 3"/>
          <p:cNvSpPr txBox="1">
            <a:spLocks noChangeArrowheads="1"/>
          </p:cNvSpPr>
          <p:nvPr/>
        </p:nvSpPr>
        <p:spPr bwMode="auto">
          <a:xfrm>
            <a:off x="2133600" y="152400"/>
            <a:ext cx="3278188" cy="396875"/>
          </a:xfrm>
          <a:prstGeom prst="rect">
            <a:avLst/>
          </a:prstGeom>
          <a:noFill/>
          <a:ln w="76200" algn="ctr">
            <a:noFill/>
            <a:miter lim="800000"/>
            <a:headEnd/>
            <a:tailEnd/>
          </a:ln>
        </p:spPr>
        <p:txBody>
          <a:bodyPr wrap="none">
            <a:spAutoFit/>
          </a:bodyPr>
          <a:lstStyle/>
          <a:p>
            <a:pPr algn="ctr" eaLnBrk="1" hangingPunct="1"/>
            <a:r>
              <a:rPr lang="en-US" altLang="en-US" sz="2000"/>
              <a:t>Demonstrate Use of Pointers</a:t>
            </a:r>
          </a:p>
        </p:txBody>
      </p:sp>
      <p:pic>
        <p:nvPicPr>
          <p:cNvPr id="73734" name="Picture 6"/>
          <p:cNvPicPr>
            <a:picLocks noChangeAspect="1" noChangeArrowheads="1"/>
          </p:cNvPicPr>
          <p:nvPr/>
        </p:nvPicPr>
        <p:blipFill>
          <a:blip r:embed="rId2"/>
          <a:srcRect/>
          <a:stretch>
            <a:fillRect/>
          </a:stretch>
        </p:blipFill>
        <p:spPr bwMode="auto">
          <a:xfrm>
            <a:off x="265113" y="622300"/>
            <a:ext cx="8345487" cy="5245100"/>
          </a:xfrm>
          <a:prstGeom prst="rect">
            <a:avLst/>
          </a:prstGeom>
          <a:noFill/>
          <a:ln w="76200" algn="ctr">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a:extLst>
              <a:ext uri="{FF2B5EF4-FFF2-40B4-BE49-F238E27FC236}"/>
            </a:extLst>
          </p:cNvPr>
          <p:cNvSpPr>
            <a:spLocks noGrp="1"/>
          </p:cNvSpPr>
          <p:nvPr>
            <p:ph type="ftr" sz="quarter" idx="11"/>
          </p:nvPr>
        </p:nvSpPr>
        <p:spPr bwMode="auto">
          <a:xfrm>
            <a:off x="7315200" y="6324600"/>
            <a:ext cx="1905000" cy="457200"/>
          </a:xfrm>
          <a:ln>
            <a:miter lim="800000"/>
            <a:headEnd/>
            <a:tailEnd/>
          </a:ln>
        </p:spPr>
        <p:txBody>
          <a:bodyPr anchor="b"/>
          <a:lstStyle/>
          <a:p>
            <a:pPr algn="r">
              <a:defRPr/>
            </a:pPr>
            <a:endParaRPr lang="en-US" sz="1400" dirty="0">
              <a:latin typeface="+mn-lt"/>
            </a:endParaRPr>
          </a:p>
        </p:txBody>
      </p:sp>
      <p:sp>
        <p:nvSpPr>
          <p:cNvPr id="74755" name="Slide Number Placeholder 2"/>
          <p:cNvSpPr>
            <a:spLocks noGrp="1" noChangeArrowheads="1"/>
          </p:cNvSpPr>
          <p:nvPr>
            <p:ph type="sldNum" sz="quarter" idx="12"/>
          </p:nvPr>
        </p:nvSpPr>
        <p:spPr bwMode="auto">
          <a:xfrm>
            <a:off x="7042150" y="6243638"/>
            <a:ext cx="1905000" cy="457200"/>
          </a:xfrm>
          <a:noFill/>
          <a:ln>
            <a:miter lim="800000"/>
            <a:headEnd/>
            <a:tailEnd/>
          </a:ln>
        </p:spPr>
        <p:txBody>
          <a:bodyPr/>
          <a:lstStyle/>
          <a:p>
            <a:fld id="{794909B8-CD9C-4521-9938-1EC88DF00647}" type="slidenum">
              <a:rPr lang="en-US" altLang="en-US" smtClean="0"/>
              <a:pPr/>
              <a:t>35</a:t>
            </a:fld>
            <a:endParaRPr lang="en-US" altLang="en-US" smtClean="0"/>
          </a:p>
        </p:txBody>
      </p:sp>
      <p:sp>
        <p:nvSpPr>
          <p:cNvPr id="74756" name="Text Box 2"/>
          <p:cNvSpPr txBox="1">
            <a:spLocks noChangeArrowheads="1"/>
          </p:cNvSpPr>
          <p:nvPr/>
        </p:nvSpPr>
        <p:spPr bwMode="auto">
          <a:xfrm>
            <a:off x="228600" y="152400"/>
            <a:ext cx="1927225" cy="396875"/>
          </a:xfrm>
          <a:prstGeom prst="rect">
            <a:avLst/>
          </a:prstGeom>
          <a:noFill/>
          <a:ln w="76200" algn="ctr">
            <a:noFill/>
            <a:miter lim="800000"/>
            <a:headEnd/>
            <a:tailEnd/>
          </a:ln>
        </p:spPr>
        <p:txBody>
          <a:bodyPr wrap="none">
            <a:spAutoFit/>
          </a:bodyPr>
          <a:lstStyle/>
          <a:p>
            <a:pPr algn="ctr" eaLnBrk="1" hangingPunct="1"/>
            <a:r>
              <a:rPr lang="en-US" altLang="en-US" sz="2000">
                <a:solidFill>
                  <a:schemeClr val="folHlink"/>
                </a:solidFill>
              </a:rPr>
              <a:t>PROGRAM 9-1</a:t>
            </a:r>
          </a:p>
        </p:txBody>
      </p:sp>
      <p:sp>
        <p:nvSpPr>
          <p:cNvPr id="74757" name="Text Box 3"/>
          <p:cNvSpPr txBox="1">
            <a:spLocks noChangeArrowheads="1"/>
          </p:cNvSpPr>
          <p:nvPr/>
        </p:nvSpPr>
        <p:spPr bwMode="auto">
          <a:xfrm>
            <a:off x="2133600" y="152400"/>
            <a:ext cx="3278188" cy="396875"/>
          </a:xfrm>
          <a:prstGeom prst="rect">
            <a:avLst/>
          </a:prstGeom>
          <a:noFill/>
          <a:ln w="76200" algn="ctr">
            <a:noFill/>
            <a:miter lim="800000"/>
            <a:headEnd/>
            <a:tailEnd/>
          </a:ln>
        </p:spPr>
        <p:txBody>
          <a:bodyPr wrap="none">
            <a:spAutoFit/>
          </a:bodyPr>
          <a:lstStyle/>
          <a:p>
            <a:pPr algn="ctr" eaLnBrk="1" hangingPunct="1"/>
            <a:r>
              <a:rPr lang="en-US" altLang="en-US" sz="2000"/>
              <a:t>Demonstrate Use of Pointers</a:t>
            </a:r>
          </a:p>
        </p:txBody>
      </p:sp>
      <p:pic>
        <p:nvPicPr>
          <p:cNvPr id="74758" name="Picture 4"/>
          <p:cNvPicPr>
            <a:picLocks noChangeAspect="1" noChangeArrowheads="1"/>
          </p:cNvPicPr>
          <p:nvPr/>
        </p:nvPicPr>
        <p:blipFill>
          <a:blip r:embed="rId2"/>
          <a:srcRect/>
          <a:stretch>
            <a:fillRect/>
          </a:stretch>
        </p:blipFill>
        <p:spPr bwMode="auto">
          <a:xfrm>
            <a:off x="314325" y="685800"/>
            <a:ext cx="8372475" cy="2841625"/>
          </a:xfrm>
          <a:prstGeom prst="rect">
            <a:avLst/>
          </a:prstGeom>
          <a:noFill/>
          <a:ln w="76200" algn="ctr">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extLst>
          </p:cNvPr>
          <p:cNvSpPr>
            <a:spLocks noGrp="1"/>
          </p:cNvSpPr>
          <p:nvPr>
            <p:ph type="ftr" sz="quarter" idx="11"/>
          </p:nvPr>
        </p:nvSpPr>
        <p:spPr bwMode="auto">
          <a:xfrm>
            <a:off x="7315200" y="6324600"/>
            <a:ext cx="1905000" cy="457200"/>
          </a:xfrm>
          <a:ln>
            <a:miter lim="800000"/>
            <a:headEnd/>
            <a:tailEnd/>
          </a:ln>
        </p:spPr>
        <p:txBody>
          <a:bodyPr anchor="b"/>
          <a:lstStyle/>
          <a:p>
            <a:pPr algn="r">
              <a:defRPr/>
            </a:pPr>
            <a:endParaRPr lang="en-US" sz="1400" dirty="0">
              <a:latin typeface="+mn-lt"/>
            </a:endParaRPr>
          </a:p>
        </p:txBody>
      </p:sp>
      <p:sp>
        <p:nvSpPr>
          <p:cNvPr id="75779" name="Slide Number Placeholder 2"/>
          <p:cNvSpPr>
            <a:spLocks noGrp="1" noChangeArrowheads="1"/>
          </p:cNvSpPr>
          <p:nvPr>
            <p:ph type="sldNum" sz="quarter" idx="12"/>
          </p:nvPr>
        </p:nvSpPr>
        <p:spPr bwMode="auto">
          <a:xfrm>
            <a:off x="7042150" y="6243638"/>
            <a:ext cx="1905000" cy="457200"/>
          </a:xfrm>
          <a:noFill/>
          <a:ln>
            <a:miter lim="800000"/>
            <a:headEnd/>
            <a:tailEnd/>
          </a:ln>
        </p:spPr>
        <p:txBody>
          <a:bodyPr/>
          <a:lstStyle/>
          <a:p>
            <a:fld id="{771B8617-8990-4D53-AC62-AB1F44BA37B6}" type="slidenum">
              <a:rPr lang="en-US" altLang="en-US" smtClean="0"/>
              <a:pPr/>
              <a:t>36</a:t>
            </a:fld>
            <a:endParaRPr lang="en-US" altLang="en-US" smtClean="0"/>
          </a:p>
        </p:txBody>
      </p:sp>
      <p:sp>
        <p:nvSpPr>
          <p:cNvPr id="75780" name="Text Box 2"/>
          <p:cNvSpPr txBox="1">
            <a:spLocks noChangeArrowheads="1"/>
          </p:cNvSpPr>
          <p:nvPr/>
        </p:nvSpPr>
        <p:spPr bwMode="auto">
          <a:xfrm>
            <a:off x="228600" y="152400"/>
            <a:ext cx="1927225" cy="396875"/>
          </a:xfrm>
          <a:prstGeom prst="rect">
            <a:avLst/>
          </a:prstGeom>
          <a:noFill/>
          <a:ln w="76200" algn="ctr">
            <a:noFill/>
            <a:miter lim="800000"/>
            <a:headEnd/>
            <a:tailEnd/>
          </a:ln>
        </p:spPr>
        <p:txBody>
          <a:bodyPr wrap="none">
            <a:spAutoFit/>
          </a:bodyPr>
          <a:lstStyle/>
          <a:p>
            <a:pPr algn="ctr" eaLnBrk="1" hangingPunct="1"/>
            <a:r>
              <a:rPr lang="en-US" altLang="en-US" sz="2000">
                <a:solidFill>
                  <a:schemeClr val="folHlink"/>
                </a:solidFill>
              </a:rPr>
              <a:t>PROGRAM 9-3</a:t>
            </a:r>
          </a:p>
        </p:txBody>
      </p:sp>
      <p:sp>
        <p:nvSpPr>
          <p:cNvPr id="75781" name="Text Box 3"/>
          <p:cNvSpPr txBox="1">
            <a:spLocks noChangeArrowheads="1"/>
          </p:cNvSpPr>
          <p:nvPr/>
        </p:nvSpPr>
        <p:spPr bwMode="auto">
          <a:xfrm>
            <a:off x="2238375" y="152400"/>
            <a:ext cx="3910013" cy="396875"/>
          </a:xfrm>
          <a:prstGeom prst="rect">
            <a:avLst/>
          </a:prstGeom>
          <a:noFill/>
          <a:ln w="76200" algn="ctr">
            <a:noFill/>
            <a:miter lim="800000"/>
            <a:headEnd/>
            <a:tailEnd/>
          </a:ln>
        </p:spPr>
        <p:txBody>
          <a:bodyPr wrap="none">
            <a:spAutoFit/>
          </a:bodyPr>
          <a:lstStyle/>
          <a:p>
            <a:pPr algn="ctr" eaLnBrk="1" hangingPunct="1"/>
            <a:r>
              <a:rPr lang="en-US" altLang="en-US" sz="2000"/>
              <a:t>Add Two Numbers Using Pointers</a:t>
            </a:r>
          </a:p>
        </p:txBody>
      </p:sp>
      <p:grpSp>
        <p:nvGrpSpPr>
          <p:cNvPr id="2" name="Group 7"/>
          <p:cNvGrpSpPr>
            <a:grpSpLocks/>
          </p:cNvGrpSpPr>
          <p:nvPr/>
        </p:nvGrpSpPr>
        <p:grpSpPr bwMode="auto">
          <a:xfrm>
            <a:off x="225425" y="533400"/>
            <a:ext cx="8437563" cy="5281613"/>
            <a:chOff x="142" y="336"/>
            <a:chExt cx="5315" cy="3327"/>
          </a:xfrm>
        </p:grpSpPr>
        <p:pic>
          <p:nvPicPr>
            <p:cNvPr id="75783" name="Picture 5"/>
            <p:cNvPicPr>
              <a:picLocks noChangeAspect="1" noChangeArrowheads="1"/>
            </p:cNvPicPr>
            <p:nvPr/>
          </p:nvPicPr>
          <p:blipFill>
            <a:blip r:embed="rId2"/>
            <a:srcRect/>
            <a:stretch>
              <a:fillRect/>
            </a:stretch>
          </p:blipFill>
          <p:spPr bwMode="auto">
            <a:xfrm>
              <a:off x="150" y="336"/>
              <a:ext cx="5298" cy="2757"/>
            </a:xfrm>
            <a:prstGeom prst="rect">
              <a:avLst/>
            </a:prstGeom>
            <a:noFill/>
            <a:ln w="76200" algn="ctr">
              <a:noFill/>
              <a:miter lim="800000"/>
              <a:headEnd/>
              <a:tailEnd/>
            </a:ln>
          </p:spPr>
        </p:pic>
        <p:pic>
          <p:nvPicPr>
            <p:cNvPr id="75784" name="Picture 6"/>
            <p:cNvPicPr>
              <a:picLocks noChangeAspect="1" noChangeArrowheads="1"/>
            </p:cNvPicPr>
            <p:nvPr/>
          </p:nvPicPr>
          <p:blipFill>
            <a:blip r:embed="rId3"/>
            <a:srcRect/>
            <a:stretch>
              <a:fillRect/>
            </a:stretch>
          </p:blipFill>
          <p:spPr bwMode="auto">
            <a:xfrm>
              <a:off x="142" y="3072"/>
              <a:ext cx="5315" cy="591"/>
            </a:xfrm>
            <a:prstGeom prst="rect">
              <a:avLst/>
            </a:prstGeom>
            <a:noFill/>
            <a:ln w="76200" algn="ctr">
              <a:noFill/>
              <a:miter lim="800000"/>
              <a:headEnd/>
              <a:tailEnd/>
            </a:ln>
          </p:spPr>
        </p:pic>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a:extLst>
              <a:ext uri="{FF2B5EF4-FFF2-40B4-BE49-F238E27FC236}"/>
            </a:extLst>
          </p:cNvPr>
          <p:cNvSpPr>
            <a:spLocks noGrp="1"/>
          </p:cNvSpPr>
          <p:nvPr>
            <p:ph type="ftr" sz="quarter" idx="11"/>
          </p:nvPr>
        </p:nvSpPr>
        <p:spPr bwMode="auto">
          <a:xfrm>
            <a:off x="7315200" y="6324600"/>
            <a:ext cx="1905000" cy="457200"/>
          </a:xfrm>
          <a:ln>
            <a:miter lim="800000"/>
            <a:headEnd/>
            <a:tailEnd/>
          </a:ln>
        </p:spPr>
        <p:txBody>
          <a:bodyPr anchor="b"/>
          <a:lstStyle/>
          <a:p>
            <a:pPr algn="r">
              <a:defRPr/>
            </a:pPr>
            <a:endParaRPr lang="en-US" sz="1400" dirty="0">
              <a:latin typeface="+mn-lt"/>
            </a:endParaRPr>
          </a:p>
        </p:txBody>
      </p:sp>
      <p:sp>
        <p:nvSpPr>
          <p:cNvPr id="76803" name="Slide Number Placeholder 2"/>
          <p:cNvSpPr>
            <a:spLocks noGrp="1" noChangeArrowheads="1"/>
          </p:cNvSpPr>
          <p:nvPr>
            <p:ph type="sldNum" sz="quarter" idx="12"/>
          </p:nvPr>
        </p:nvSpPr>
        <p:spPr bwMode="auto">
          <a:xfrm>
            <a:off x="7042150" y="6243638"/>
            <a:ext cx="1905000" cy="457200"/>
          </a:xfrm>
          <a:noFill/>
          <a:ln>
            <a:miter lim="800000"/>
            <a:headEnd/>
            <a:tailEnd/>
          </a:ln>
        </p:spPr>
        <p:txBody>
          <a:bodyPr/>
          <a:lstStyle/>
          <a:p>
            <a:fld id="{860D1FAD-0E5F-4B86-B336-EF0D426D2E6B}" type="slidenum">
              <a:rPr lang="en-US" altLang="en-US" smtClean="0"/>
              <a:pPr/>
              <a:t>37</a:t>
            </a:fld>
            <a:endParaRPr lang="en-US" altLang="en-US" smtClean="0"/>
          </a:p>
        </p:txBody>
      </p:sp>
      <p:sp>
        <p:nvSpPr>
          <p:cNvPr id="76804" name="Text Box 2"/>
          <p:cNvSpPr txBox="1">
            <a:spLocks noChangeArrowheads="1"/>
          </p:cNvSpPr>
          <p:nvPr/>
        </p:nvSpPr>
        <p:spPr bwMode="auto">
          <a:xfrm>
            <a:off x="228600" y="152400"/>
            <a:ext cx="1927225" cy="396875"/>
          </a:xfrm>
          <a:prstGeom prst="rect">
            <a:avLst/>
          </a:prstGeom>
          <a:noFill/>
          <a:ln w="76200" algn="ctr">
            <a:noFill/>
            <a:miter lim="800000"/>
            <a:headEnd/>
            <a:tailEnd/>
          </a:ln>
        </p:spPr>
        <p:txBody>
          <a:bodyPr wrap="none">
            <a:spAutoFit/>
          </a:bodyPr>
          <a:lstStyle/>
          <a:p>
            <a:pPr algn="ctr" eaLnBrk="1" hangingPunct="1"/>
            <a:r>
              <a:rPr lang="en-US" altLang="en-US" sz="2000">
                <a:solidFill>
                  <a:schemeClr val="folHlink"/>
                </a:solidFill>
              </a:rPr>
              <a:t>PROGRAM 9-3</a:t>
            </a:r>
          </a:p>
        </p:txBody>
      </p:sp>
      <p:sp>
        <p:nvSpPr>
          <p:cNvPr id="76805" name="Text Box 3"/>
          <p:cNvSpPr txBox="1">
            <a:spLocks noChangeArrowheads="1"/>
          </p:cNvSpPr>
          <p:nvPr/>
        </p:nvSpPr>
        <p:spPr bwMode="auto">
          <a:xfrm>
            <a:off x="2238375" y="152400"/>
            <a:ext cx="3910013" cy="396875"/>
          </a:xfrm>
          <a:prstGeom prst="rect">
            <a:avLst/>
          </a:prstGeom>
          <a:noFill/>
          <a:ln w="76200" algn="ctr">
            <a:noFill/>
            <a:miter lim="800000"/>
            <a:headEnd/>
            <a:tailEnd/>
          </a:ln>
        </p:spPr>
        <p:txBody>
          <a:bodyPr wrap="none">
            <a:spAutoFit/>
          </a:bodyPr>
          <a:lstStyle/>
          <a:p>
            <a:pPr algn="ctr" eaLnBrk="1" hangingPunct="1"/>
            <a:r>
              <a:rPr lang="en-US" altLang="en-US" sz="2000"/>
              <a:t>Add Two Numbers Using Pointers</a:t>
            </a:r>
          </a:p>
        </p:txBody>
      </p:sp>
      <p:pic>
        <p:nvPicPr>
          <p:cNvPr id="76806" name="Picture 7"/>
          <p:cNvPicPr>
            <a:picLocks noChangeAspect="1" noChangeArrowheads="1"/>
          </p:cNvPicPr>
          <p:nvPr/>
        </p:nvPicPr>
        <p:blipFill>
          <a:blip r:embed="rId2"/>
          <a:srcRect/>
          <a:stretch>
            <a:fillRect/>
          </a:stretch>
        </p:blipFill>
        <p:spPr bwMode="auto">
          <a:xfrm>
            <a:off x="249238" y="685800"/>
            <a:ext cx="8437562" cy="4629150"/>
          </a:xfrm>
          <a:prstGeom prst="rect">
            <a:avLst/>
          </a:prstGeom>
          <a:noFill/>
          <a:ln w="76200" algn="ctr">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dirty="0" smtClean="0"/>
              <a:t>Dynamic memory allocation</a:t>
            </a:r>
          </a:p>
        </p:txBody>
      </p:sp>
      <p:sp>
        <p:nvSpPr>
          <p:cNvPr id="77827" name="Content Placeholder 2"/>
          <p:cNvSpPr>
            <a:spLocks noGrp="1"/>
          </p:cNvSpPr>
          <p:nvPr>
            <p:ph idx="1"/>
          </p:nvPr>
        </p:nvSpPr>
        <p:spPr/>
        <p:txBody>
          <a:bodyPr/>
          <a:lstStyle/>
          <a:p>
            <a:pPr>
              <a:buFont typeface="Arial" pitchFamily="34" charset="0"/>
              <a:buNone/>
            </a:pPr>
            <a:r>
              <a:rPr lang="en-US" sz="2400" b="1" smtClean="0"/>
              <a:t>Dynamic memory allocation</a:t>
            </a:r>
            <a:r>
              <a:rPr lang="en-US" sz="2400" smtClean="0"/>
              <a:t> is the allocation of memory storage for use in a computer program during the runtime of that program. </a:t>
            </a:r>
          </a:p>
          <a:p>
            <a:pPr>
              <a:buFont typeface="Wingdings" pitchFamily="2" charset="2"/>
              <a:buNone/>
            </a:pPr>
            <a:r>
              <a:rPr lang="en-IE" sz="2400" smtClean="0"/>
              <a:t>Four Dynamic Memory Allocation Functions:</a:t>
            </a:r>
          </a:p>
          <a:p>
            <a:pPr lvl="1"/>
            <a:r>
              <a:rPr lang="en-IE" sz="2400" smtClean="0"/>
              <a:t>	Allocate memory - malloc(), calloc(), and realloc()</a:t>
            </a:r>
          </a:p>
          <a:p>
            <a:pPr lvl="1"/>
            <a:r>
              <a:rPr lang="en-IE" sz="2400" smtClean="0"/>
              <a:t>	Free memory - free()</a:t>
            </a:r>
            <a:endParaRPr lang="en-GB" sz="2400" smtClean="0"/>
          </a:p>
          <a:p>
            <a:pPr>
              <a:buFont typeface="Arial" pitchFamily="34" charset="0"/>
              <a:buNone/>
            </a:pPr>
            <a:endParaRPr lang="en-US" smtClean="0"/>
          </a:p>
        </p:txBody>
      </p:sp>
      <p:sp>
        <p:nvSpPr>
          <p:cNvPr id="77828" name="Slide Number Placeholder 3"/>
          <p:cNvSpPr>
            <a:spLocks noGrp="1"/>
          </p:cNvSpPr>
          <p:nvPr>
            <p:ph type="sldNum" sz="quarter" idx="12"/>
          </p:nvPr>
        </p:nvSpPr>
        <p:spPr bwMode="auto">
          <a:noFill/>
          <a:ln>
            <a:miter lim="800000"/>
            <a:headEnd/>
            <a:tailEnd/>
          </a:ln>
        </p:spPr>
        <p:txBody>
          <a:bodyPr/>
          <a:lstStyle/>
          <a:p>
            <a:fld id="{D6BD399F-1BA8-43FF-9024-A9C234F7455A}" type="slidenum">
              <a:rPr lang="en-US" altLang="en-US" smtClean="0"/>
              <a:pPr/>
              <a:t>38</a:t>
            </a:fld>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74638"/>
            <a:ext cx="8229600" cy="582612"/>
          </a:xfrm>
        </p:spPr>
        <p:txBody>
          <a:bodyPr/>
          <a:lstStyle/>
          <a:p>
            <a:r>
              <a:rPr lang="en-IE" sz="3200" smtClean="0"/>
              <a:t>malloc()</a:t>
            </a:r>
            <a:endParaRPr lang="en-GB" sz="3200" smtClean="0"/>
          </a:p>
        </p:txBody>
      </p:sp>
      <p:sp>
        <p:nvSpPr>
          <p:cNvPr id="78851" name="Rectangle 3"/>
          <p:cNvSpPr>
            <a:spLocks noGrp="1" noChangeArrowheads="1"/>
          </p:cNvSpPr>
          <p:nvPr>
            <p:ph type="body" idx="1"/>
          </p:nvPr>
        </p:nvSpPr>
        <p:spPr>
          <a:xfrm>
            <a:off x="357188" y="928688"/>
            <a:ext cx="8229600" cy="5014912"/>
          </a:xfrm>
        </p:spPr>
        <p:txBody>
          <a:bodyPr>
            <a:normAutofit lnSpcReduction="10000"/>
          </a:bodyPr>
          <a:lstStyle/>
          <a:p>
            <a:pPr>
              <a:buFont typeface="Wingdings" pitchFamily="2" charset="2"/>
              <a:buNone/>
            </a:pPr>
            <a:r>
              <a:rPr lang="en-IE" sz="2400" dirty="0" smtClean="0"/>
              <a:t>To allocate memory use </a:t>
            </a:r>
          </a:p>
          <a:p>
            <a:pPr algn="ctr">
              <a:buFont typeface="Wingdings" pitchFamily="2" charset="2"/>
              <a:buNone/>
            </a:pPr>
            <a:r>
              <a:rPr lang="en-GB" sz="2600" dirty="0" smtClean="0">
                <a:latin typeface="Times New Roman" pitchFamily="18" charset="0"/>
                <a:cs typeface="Times New Roman" pitchFamily="18" charset="0"/>
              </a:rPr>
              <a:t>void *</a:t>
            </a:r>
            <a:r>
              <a:rPr lang="en-GB" sz="2600" dirty="0" err="1" smtClean="0">
                <a:latin typeface="Times New Roman" pitchFamily="18" charset="0"/>
                <a:cs typeface="Times New Roman" pitchFamily="18" charset="0"/>
              </a:rPr>
              <a:t>malloc</a:t>
            </a:r>
            <a:r>
              <a:rPr lang="en-IE" sz="2600" dirty="0" smtClean="0">
                <a:latin typeface="Times New Roman" pitchFamily="18" charset="0"/>
                <a:cs typeface="Times New Roman" pitchFamily="18" charset="0"/>
              </a:rPr>
              <a:t>(</a:t>
            </a:r>
            <a:r>
              <a:rPr lang="en-IE" sz="2600" dirty="0" err="1" smtClean="0">
                <a:latin typeface="Times New Roman" pitchFamily="18" charset="0"/>
                <a:cs typeface="Times New Roman" pitchFamily="18" charset="0"/>
              </a:rPr>
              <a:t>size_t</a:t>
            </a:r>
            <a:r>
              <a:rPr lang="en-IE" sz="2600" dirty="0" smtClean="0">
                <a:latin typeface="Times New Roman" pitchFamily="18" charset="0"/>
                <a:cs typeface="Times New Roman" pitchFamily="18" charset="0"/>
              </a:rPr>
              <a:t> size);</a:t>
            </a:r>
          </a:p>
          <a:p>
            <a:pPr>
              <a:buFont typeface="Wingdings" pitchFamily="2" charset="2"/>
              <a:buNone/>
            </a:pPr>
            <a:endParaRPr lang="en-GB" sz="2400" dirty="0" smtClean="0">
              <a:latin typeface="Courier New" pitchFamily="49" charset="0"/>
            </a:endParaRPr>
          </a:p>
          <a:p>
            <a:r>
              <a:rPr lang="en-GB" sz="2400" dirty="0" smtClean="0"/>
              <a:t>Takes number of bytes to allocate as argument.</a:t>
            </a:r>
          </a:p>
          <a:p>
            <a:r>
              <a:rPr lang="en-GB" sz="2400" dirty="0" smtClean="0"/>
              <a:t>Use </a:t>
            </a:r>
            <a:r>
              <a:rPr lang="en-GB" sz="2400" dirty="0" err="1" smtClean="0"/>
              <a:t>sizeof</a:t>
            </a:r>
            <a:r>
              <a:rPr lang="en-GB" sz="2400" dirty="0" smtClean="0"/>
              <a:t> to determine the size of a type.</a:t>
            </a:r>
          </a:p>
          <a:p>
            <a:r>
              <a:rPr lang="en-GB" sz="2400" dirty="0" smtClean="0"/>
              <a:t>Returns pointer of type void *. A void pointer may be assigned to any pointer.</a:t>
            </a:r>
          </a:p>
          <a:p>
            <a:r>
              <a:rPr lang="en-GB" sz="2400" dirty="0" smtClean="0"/>
              <a:t>If no memory available, returns NULL.</a:t>
            </a:r>
          </a:p>
          <a:p>
            <a:pPr>
              <a:buFont typeface="Wingdings" pitchFamily="2" charset="2"/>
              <a:buNone/>
            </a:pPr>
            <a:r>
              <a:rPr lang="en-IE" sz="2400" dirty="0" smtClean="0"/>
              <a:t>e.g.</a:t>
            </a:r>
            <a:endParaRPr lang="en-GB" sz="2400" dirty="0" smtClean="0"/>
          </a:p>
          <a:p>
            <a:pPr algn="ctr">
              <a:buFont typeface="Wingdings" pitchFamily="2" charset="2"/>
              <a:buNone/>
            </a:pPr>
            <a:r>
              <a:rPr lang="en-GB" sz="2600" dirty="0" smtClean="0">
                <a:latin typeface="Times New Roman" pitchFamily="18" charset="0"/>
                <a:cs typeface="Times New Roman" pitchFamily="18" charset="0"/>
              </a:rPr>
              <a:t>char *line;</a:t>
            </a:r>
          </a:p>
          <a:p>
            <a:pPr algn="ctr">
              <a:buFont typeface="Wingdings" pitchFamily="2" charset="2"/>
              <a:buNone/>
            </a:pPr>
            <a:r>
              <a:rPr lang="en-GB" sz="2600" dirty="0" err="1" smtClean="0">
                <a:latin typeface="Times New Roman" pitchFamily="18" charset="0"/>
                <a:cs typeface="Times New Roman" pitchFamily="18" charset="0"/>
              </a:rPr>
              <a:t>int</a:t>
            </a:r>
            <a:r>
              <a:rPr lang="en-GB" sz="2600" dirty="0" smtClean="0">
                <a:latin typeface="Times New Roman" pitchFamily="18" charset="0"/>
                <a:cs typeface="Times New Roman" pitchFamily="18" charset="0"/>
              </a:rPr>
              <a:t> </a:t>
            </a:r>
            <a:r>
              <a:rPr lang="en-GB" sz="2600" dirty="0" err="1" smtClean="0">
                <a:latin typeface="Times New Roman" pitchFamily="18" charset="0"/>
                <a:cs typeface="Times New Roman" pitchFamily="18" charset="0"/>
              </a:rPr>
              <a:t>linelength</a:t>
            </a:r>
            <a:r>
              <a:rPr lang="en-GB" sz="2600" dirty="0" smtClean="0">
                <a:latin typeface="Times New Roman" pitchFamily="18" charset="0"/>
                <a:cs typeface="Times New Roman" pitchFamily="18" charset="0"/>
              </a:rPr>
              <a:t> = 100;</a:t>
            </a:r>
          </a:p>
          <a:p>
            <a:pPr algn="ctr">
              <a:buFont typeface="Wingdings" pitchFamily="2" charset="2"/>
              <a:buNone/>
            </a:pPr>
            <a:r>
              <a:rPr lang="en-GB" sz="2600" dirty="0" smtClean="0">
                <a:latin typeface="Times New Roman" pitchFamily="18" charset="0"/>
                <a:cs typeface="Times New Roman" pitchFamily="18" charset="0"/>
              </a:rPr>
              <a:t>line = </a:t>
            </a:r>
            <a:r>
              <a:rPr lang="en-IE" sz="2600" dirty="0" smtClean="0">
                <a:latin typeface="Times New Roman" pitchFamily="18" charset="0"/>
                <a:cs typeface="Times New Roman" pitchFamily="18" charset="0"/>
              </a:rPr>
              <a:t>(char*)</a:t>
            </a:r>
            <a:r>
              <a:rPr lang="en-GB" sz="2600" dirty="0" err="1" smtClean="0">
                <a:latin typeface="Times New Roman" pitchFamily="18" charset="0"/>
                <a:cs typeface="Times New Roman" pitchFamily="18" charset="0"/>
              </a:rPr>
              <a:t>malloc</a:t>
            </a:r>
            <a:r>
              <a:rPr lang="en-GB" sz="2600" dirty="0" smtClean="0">
                <a:latin typeface="Times New Roman" pitchFamily="18" charset="0"/>
                <a:cs typeface="Times New Roman" pitchFamily="18" charset="0"/>
              </a:rPr>
              <a:t>(</a:t>
            </a:r>
            <a:r>
              <a:rPr lang="en-GB" sz="2600" dirty="0" err="1" smtClean="0">
                <a:latin typeface="Times New Roman" pitchFamily="18" charset="0"/>
                <a:cs typeface="Times New Roman" pitchFamily="18" charset="0"/>
              </a:rPr>
              <a:t>linelength</a:t>
            </a:r>
            <a:r>
              <a:rPr lang="en-GB" sz="26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571500" y="214313"/>
            <a:ext cx="8229600" cy="582612"/>
          </a:xfrm>
        </p:spPr>
        <p:txBody>
          <a:bodyPr/>
          <a:lstStyle/>
          <a:p>
            <a:r>
              <a:rPr lang="en-US" sz="3200" b="1" smtClean="0"/>
              <a:t>Subscripting pointer variable</a:t>
            </a:r>
          </a:p>
        </p:txBody>
      </p:sp>
      <p:sp>
        <p:nvSpPr>
          <p:cNvPr id="43011" name="Content Placeholder 2"/>
          <p:cNvSpPr>
            <a:spLocks noGrp="1"/>
          </p:cNvSpPr>
          <p:nvPr>
            <p:ph idx="1"/>
          </p:nvPr>
        </p:nvSpPr>
        <p:spPr>
          <a:xfrm>
            <a:off x="457200" y="928688"/>
            <a:ext cx="8229600" cy="5929312"/>
          </a:xfrm>
        </p:spPr>
        <p:txBody>
          <a:bodyPr/>
          <a:lstStyle/>
          <a:p>
            <a:r>
              <a:rPr lang="en-US" sz="2400" smtClean="0"/>
              <a:t>Suppose we take a pointer variable ptr, and initialize it with the address of 0</a:t>
            </a:r>
            <a:r>
              <a:rPr lang="en-US" sz="2400" baseline="30000" smtClean="0"/>
              <a:t>th</a:t>
            </a:r>
            <a:r>
              <a:rPr lang="en-US" sz="2400" smtClean="0"/>
              <a:t> element of the array.</a:t>
            </a:r>
          </a:p>
          <a:p>
            <a:pPr>
              <a:buFont typeface="Arial" pitchFamily="34" charset="0"/>
              <a:buNone/>
            </a:pPr>
            <a:r>
              <a:rPr lang="en-US" sz="2400" smtClean="0"/>
              <a:t>                                int  *ptr;</a:t>
            </a:r>
          </a:p>
          <a:p>
            <a:pPr>
              <a:buFont typeface="Arial" pitchFamily="34" charset="0"/>
              <a:buNone/>
            </a:pPr>
            <a:r>
              <a:rPr lang="en-US" sz="2400" smtClean="0"/>
              <a:t>                                 ptr = arr;  // we could also write ptr = &amp;arr[0]</a:t>
            </a:r>
          </a:p>
          <a:p>
            <a:r>
              <a:rPr lang="en-US" sz="2400" smtClean="0"/>
              <a:t>ptr pointing the 0</a:t>
            </a:r>
            <a:r>
              <a:rPr lang="en-US" sz="2400" baseline="30000" smtClean="0"/>
              <a:t>th</a:t>
            </a:r>
            <a:r>
              <a:rPr lang="en-US" sz="2400" smtClean="0"/>
              <a:t> element of the array. We can access the element of the array by subscripting  that pointer variable.</a:t>
            </a:r>
          </a:p>
          <a:p>
            <a:pPr>
              <a:buFont typeface="Arial" pitchFamily="34" charset="0"/>
              <a:buNone/>
            </a:pPr>
            <a:r>
              <a:rPr lang="en-US" sz="2400" b="1" smtClean="0"/>
              <a:t>Diff b/w name of an array and a pointer variable. </a:t>
            </a:r>
          </a:p>
          <a:p>
            <a:r>
              <a:rPr lang="en-US" sz="2400" smtClean="0"/>
              <a:t>The name of an array is a constant pointer hence it will always point to the  0</a:t>
            </a:r>
            <a:r>
              <a:rPr lang="en-US" sz="2400" baseline="30000" smtClean="0"/>
              <a:t>th</a:t>
            </a:r>
            <a:r>
              <a:rPr lang="en-US" sz="2400" smtClean="0"/>
              <a:t> element of the array.  It is not a variable , hence we can’t assign some other address to it neither can we move it by incrementing or decrementing.</a:t>
            </a:r>
          </a:p>
          <a:p>
            <a:pPr>
              <a:buFont typeface="Arial" pitchFamily="34" charset="0"/>
              <a:buNone/>
            </a:pPr>
            <a:r>
              <a:rPr lang="en-US" sz="2400" smtClean="0"/>
              <a:t>                      </a:t>
            </a:r>
          </a:p>
        </p:txBody>
      </p:sp>
      <p:sp>
        <p:nvSpPr>
          <p:cNvPr id="43012" name="Slide Number Placeholder 3"/>
          <p:cNvSpPr>
            <a:spLocks noGrp="1"/>
          </p:cNvSpPr>
          <p:nvPr>
            <p:ph type="sldNum" sz="quarter" idx="12"/>
          </p:nvPr>
        </p:nvSpPr>
        <p:spPr bwMode="auto">
          <a:noFill/>
          <a:ln>
            <a:miter lim="800000"/>
            <a:headEnd/>
            <a:tailEnd/>
          </a:ln>
        </p:spPr>
        <p:txBody>
          <a:bodyPr/>
          <a:lstStyle/>
          <a:p>
            <a:fld id="{0C347F6E-22E0-4679-BFDB-5980C91BDF2E}" type="slidenum">
              <a:rPr lang="en-US" altLang="en-US" smtClean="0"/>
              <a:pPr/>
              <a:t>4</a:t>
            </a:fld>
            <a:endParaRPr lang="en-US" altLang="en-US" smtClean="0"/>
          </a:p>
        </p:txBody>
      </p:sp>
      <p:sp>
        <p:nvSpPr>
          <p:cNvPr id="43013" name="TextBox 4"/>
          <p:cNvSpPr txBox="1">
            <a:spLocks noChangeArrowheads="1"/>
          </p:cNvSpPr>
          <p:nvPr/>
        </p:nvSpPr>
        <p:spPr bwMode="auto">
          <a:xfrm>
            <a:off x="928688" y="5429250"/>
            <a:ext cx="2786062" cy="1200150"/>
          </a:xfrm>
          <a:prstGeom prst="rect">
            <a:avLst/>
          </a:prstGeom>
          <a:noFill/>
          <a:ln w="9525">
            <a:noFill/>
            <a:miter lim="800000"/>
            <a:headEnd/>
            <a:tailEnd/>
          </a:ln>
        </p:spPr>
        <p:txBody>
          <a:bodyPr>
            <a:spAutoFit/>
          </a:bodyPr>
          <a:lstStyle/>
          <a:p>
            <a:r>
              <a:rPr lang="en-US"/>
              <a:t>arr = &amp;num;</a:t>
            </a:r>
          </a:p>
          <a:p>
            <a:r>
              <a:rPr lang="en-US"/>
              <a:t> arr++             invalid</a:t>
            </a:r>
          </a:p>
          <a:p>
            <a:r>
              <a:rPr lang="en-US"/>
              <a:t> arr = arr-1</a:t>
            </a:r>
          </a:p>
        </p:txBody>
      </p:sp>
      <p:sp>
        <p:nvSpPr>
          <p:cNvPr id="6" name="Right Brace 5"/>
          <p:cNvSpPr/>
          <p:nvPr/>
        </p:nvSpPr>
        <p:spPr>
          <a:xfrm>
            <a:off x="2571750" y="5572125"/>
            <a:ext cx="142875" cy="92868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3015" name="TextBox 6"/>
          <p:cNvSpPr txBox="1">
            <a:spLocks noChangeArrowheads="1"/>
          </p:cNvSpPr>
          <p:nvPr/>
        </p:nvSpPr>
        <p:spPr bwMode="auto">
          <a:xfrm flipH="1">
            <a:off x="4429125" y="5500688"/>
            <a:ext cx="3500438" cy="1200150"/>
          </a:xfrm>
          <a:prstGeom prst="rect">
            <a:avLst/>
          </a:prstGeom>
          <a:noFill/>
          <a:ln w="9525">
            <a:noFill/>
            <a:miter lim="800000"/>
            <a:headEnd/>
            <a:tailEnd/>
          </a:ln>
        </p:spPr>
        <p:txBody>
          <a:bodyPr>
            <a:spAutoFit/>
          </a:bodyPr>
          <a:lstStyle/>
          <a:p>
            <a:r>
              <a:rPr lang="en-US"/>
              <a:t>ptr = &amp;num;</a:t>
            </a:r>
          </a:p>
          <a:p>
            <a:r>
              <a:rPr lang="en-US"/>
              <a:t>ptr++;                  valid</a:t>
            </a:r>
          </a:p>
          <a:p>
            <a:r>
              <a:rPr lang="en-US"/>
              <a:t>Ptr = ptr-1</a:t>
            </a:r>
          </a:p>
        </p:txBody>
      </p:sp>
      <p:sp>
        <p:nvSpPr>
          <p:cNvPr id="8" name="Right Brace 7"/>
          <p:cNvSpPr/>
          <p:nvPr/>
        </p:nvSpPr>
        <p:spPr>
          <a:xfrm>
            <a:off x="6072188" y="5643563"/>
            <a:ext cx="357187" cy="10001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IE" sz="3200" smtClean="0"/>
              <a:t>malloc() example</a:t>
            </a:r>
            <a:endParaRPr lang="en-GB" sz="3200" smtClean="0"/>
          </a:p>
        </p:txBody>
      </p:sp>
      <p:sp>
        <p:nvSpPr>
          <p:cNvPr id="79875" name="Rectangle 3"/>
          <p:cNvSpPr>
            <a:spLocks noGrp="1" noChangeArrowheads="1"/>
          </p:cNvSpPr>
          <p:nvPr>
            <p:ph type="body" idx="1"/>
          </p:nvPr>
        </p:nvSpPr>
        <p:spPr>
          <a:xfrm>
            <a:off x="214313" y="1214438"/>
            <a:ext cx="8229600" cy="4525962"/>
          </a:xfrm>
        </p:spPr>
        <p:txBody>
          <a:bodyPr>
            <a:normAutofit/>
          </a:bodyPr>
          <a:lstStyle/>
          <a:p>
            <a:pPr>
              <a:buFont typeface="Wingdings" pitchFamily="2" charset="2"/>
              <a:buNone/>
            </a:pPr>
            <a:r>
              <a:rPr lang="en-GB" sz="2400" dirty="0" smtClean="0"/>
              <a:t>To allocate space for 100 integers</a:t>
            </a:r>
            <a:r>
              <a:rPr lang="en-IE" sz="2400" dirty="0" smtClean="0"/>
              <a:t>:</a:t>
            </a:r>
            <a:endParaRPr lang="en-GB" sz="2400" dirty="0" smtClean="0"/>
          </a:p>
          <a:p>
            <a:pPr algn="just">
              <a:buFont typeface="Wingdings" pitchFamily="2" charset="2"/>
              <a:buNone/>
            </a:pPr>
            <a:r>
              <a:rPr lang="en-GB" sz="2400" dirty="0" smtClean="0">
                <a:latin typeface="Courier New" pitchFamily="49" charset="0"/>
              </a:rPr>
              <a:t>      </a:t>
            </a:r>
            <a:r>
              <a:rPr lang="en-GB" sz="2400" dirty="0" err="1" smtClean="0">
                <a:latin typeface="Times New Roman" pitchFamily="18" charset="0"/>
                <a:cs typeface="Times New Roman" pitchFamily="18" charset="0"/>
              </a:rPr>
              <a:t>int</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ip</a:t>
            </a:r>
            <a:r>
              <a:rPr lang="en-GB" sz="2400" dirty="0" smtClean="0">
                <a:latin typeface="Times New Roman" pitchFamily="18" charset="0"/>
                <a:cs typeface="Times New Roman" pitchFamily="18" charset="0"/>
              </a:rPr>
              <a:t>;</a:t>
            </a:r>
          </a:p>
          <a:p>
            <a:pPr algn="just">
              <a:buFont typeface="Wingdings" pitchFamily="2" charset="2"/>
              <a:buNone/>
            </a:pPr>
            <a:r>
              <a:rPr lang="en-GB" sz="2400" dirty="0" smtClean="0">
                <a:latin typeface="Times New Roman" pitchFamily="18" charset="0"/>
                <a:cs typeface="Times New Roman" pitchFamily="18" charset="0"/>
              </a:rPr>
              <a:t>if ((</a:t>
            </a:r>
            <a:r>
              <a:rPr lang="en-GB" sz="2400" dirty="0" err="1" smtClean="0">
                <a:latin typeface="Times New Roman" pitchFamily="18" charset="0"/>
                <a:cs typeface="Times New Roman" pitchFamily="18" charset="0"/>
              </a:rPr>
              <a:t>ip</a:t>
            </a:r>
            <a:r>
              <a:rPr lang="en-GB" sz="2400" dirty="0" smtClean="0">
                <a:latin typeface="Times New Roman" pitchFamily="18" charset="0"/>
                <a:cs typeface="Times New Roman" pitchFamily="18" charset="0"/>
              </a:rPr>
              <a:t> = (</a:t>
            </a:r>
            <a:r>
              <a:rPr lang="en-GB" sz="2400" dirty="0" err="1" smtClean="0">
                <a:latin typeface="Times New Roman" pitchFamily="18" charset="0"/>
                <a:cs typeface="Times New Roman" pitchFamily="18" charset="0"/>
              </a:rPr>
              <a:t>int</a:t>
            </a:r>
            <a:r>
              <a:rPr lang="en-GB" sz="2400" dirty="0" smtClean="0">
                <a:latin typeface="Times New Roman" pitchFamily="18" charset="0"/>
                <a:cs typeface="Times New Roman" pitchFamily="18" charset="0"/>
              </a:rPr>
              <a:t>*)</a:t>
            </a:r>
            <a:r>
              <a:rPr lang="en-GB" sz="2400" dirty="0" err="1" smtClean="0">
                <a:latin typeface="Times New Roman" pitchFamily="18" charset="0"/>
                <a:cs typeface="Times New Roman" pitchFamily="18" charset="0"/>
              </a:rPr>
              <a:t>malloc</a:t>
            </a:r>
            <a:r>
              <a:rPr lang="en-GB" sz="2400" dirty="0" smtClean="0">
                <a:latin typeface="Times New Roman" pitchFamily="18" charset="0"/>
                <a:cs typeface="Times New Roman" pitchFamily="18" charset="0"/>
              </a:rPr>
              <a:t>(100 * </a:t>
            </a:r>
            <a:r>
              <a:rPr lang="en-GB" sz="2400" dirty="0" err="1" smtClean="0">
                <a:latin typeface="Times New Roman" pitchFamily="18" charset="0"/>
                <a:cs typeface="Times New Roman" pitchFamily="18" charset="0"/>
              </a:rPr>
              <a:t>sizeof</a:t>
            </a:r>
            <a:r>
              <a:rPr lang="en-GB" sz="2400" dirty="0" smtClean="0">
                <a:latin typeface="Times New Roman" pitchFamily="18" charset="0"/>
                <a:cs typeface="Times New Roman" pitchFamily="18" charset="0"/>
              </a:rPr>
              <a:t>(</a:t>
            </a:r>
            <a:r>
              <a:rPr lang="en-GB" sz="2400" dirty="0" err="1" smtClean="0">
                <a:latin typeface="Times New Roman" pitchFamily="18" charset="0"/>
                <a:cs typeface="Times New Roman" pitchFamily="18" charset="0"/>
              </a:rPr>
              <a:t>int</a:t>
            </a:r>
            <a:r>
              <a:rPr lang="en-GB" sz="2400" dirty="0" smtClean="0">
                <a:latin typeface="Times New Roman" pitchFamily="18" charset="0"/>
                <a:cs typeface="Times New Roman" pitchFamily="18" charset="0"/>
              </a:rPr>
              <a:t>))) == NULL){</a:t>
            </a:r>
          </a:p>
          <a:p>
            <a:pPr algn="just">
              <a:buFont typeface="Wingdings" pitchFamily="2" charset="2"/>
              <a:buNone/>
            </a:pP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printf</a:t>
            </a:r>
            <a:r>
              <a:rPr lang="en-GB" sz="2400" dirty="0" smtClean="0">
                <a:latin typeface="Times New Roman" pitchFamily="18" charset="0"/>
                <a:cs typeface="Times New Roman" pitchFamily="18" charset="0"/>
              </a:rPr>
              <a:t>("out of memory\n");</a:t>
            </a:r>
          </a:p>
          <a:p>
            <a:pPr algn="just">
              <a:buFont typeface="Wingdings" pitchFamily="2" charset="2"/>
              <a:buNone/>
            </a:pPr>
            <a:r>
              <a:rPr lang="en-GB" sz="2400" dirty="0" smtClean="0">
                <a:latin typeface="Times New Roman" pitchFamily="18" charset="0"/>
                <a:cs typeface="Times New Roman" pitchFamily="18" charset="0"/>
              </a:rPr>
              <a:t>	exit();</a:t>
            </a:r>
          </a:p>
          <a:p>
            <a:pPr algn="just">
              <a:buFont typeface="Wingdings" pitchFamily="2" charset="2"/>
              <a:buNone/>
            </a:pPr>
            <a:r>
              <a:rPr lang="en-GB" sz="2400" dirty="0" smtClean="0">
                <a:latin typeface="Times New Roman" pitchFamily="18" charset="0"/>
                <a:cs typeface="Times New Roman" pitchFamily="18" charset="0"/>
              </a:rPr>
              <a:t>	}</a:t>
            </a:r>
          </a:p>
          <a:p>
            <a:r>
              <a:rPr lang="en-GB" sz="2400" dirty="0" smtClean="0"/>
              <a:t>Note we cast the return value to </a:t>
            </a:r>
            <a:r>
              <a:rPr lang="en-GB" sz="2400" dirty="0" err="1" smtClean="0"/>
              <a:t>int</a:t>
            </a:r>
            <a:r>
              <a:rPr lang="en-GB" sz="2400" dirty="0" smtClean="0"/>
              <a:t>*.</a:t>
            </a:r>
          </a:p>
          <a:p>
            <a:r>
              <a:rPr lang="en-GB" sz="2400" dirty="0" smtClean="0"/>
              <a:t>On </a:t>
            </a:r>
            <a:r>
              <a:rPr lang="en-GB" sz="2400" dirty="0" err="1" smtClean="0"/>
              <a:t>successfull</a:t>
            </a:r>
            <a:r>
              <a:rPr lang="en-GB" sz="2400" dirty="0" smtClean="0"/>
              <a:t> </a:t>
            </a:r>
            <a:r>
              <a:rPr lang="en-GB" sz="2400" dirty="0" err="1" smtClean="0"/>
              <a:t>malloc</a:t>
            </a:r>
            <a:r>
              <a:rPr lang="en-GB" sz="2400" dirty="0" smtClean="0"/>
              <a:t> return a pointer to  the newly allocated memory.</a:t>
            </a:r>
          </a:p>
          <a:p>
            <a:r>
              <a:rPr lang="en-GB" sz="2400" dirty="0" smtClean="0"/>
              <a:t>On error </a:t>
            </a:r>
            <a:r>
              <a:rPr lang="en-GB" sz="2400" dirty="0" err="1" smtClean="0"/>
              <a:t>malloc</a:t>
            </a:r>
            <a:r>
              <a:rPr lang="en-GB" sz="2400" dirty="0" smtClean="0"/>
              <a:t> return null;</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IE" sz="3200" smtClean="0"/>
              <a:t>Allocating memory for a struct</a:t>
            </a:r>
            <a:endParaRPr lang="en-GB" sz="3200" smtClean="0"/>
          </a:p>
        </p:txBody>
      </p:sp>
      <p:sp>
        <p:nvSpPr>
          <p:cNvPr id="80899" name="Rectangle 3"/>
          <p:cNvSpPr>
            <a:spLocks noGrp="1" noChangeArrowheads="1"/>
          </p:cNvSpPr>
          <p:nvPr>
            <p:ph type="body" idx="1"/>
          </p:nvPr>
        </p:nvSpPr>
        <p:spPr/>
        <p:txBody>
          <a:bodyPr/>
          <a:lstStyle/>
          <a:p>
            <a:pPr>
              <a:buFont typeface="Wingdings" pitchFamily="2" charset="2"/>
              <a:buNone/>
            </a:pPr>
            <a:r>
              <a:rPr lang="en-GB" sz="2400" smtClean="0"/>
              <a:t>You can also allocate memory for a struct.</a:t>
            </a:r>
          </a:p>
          <a:p>
            <a:pPr>
              <a:buFont typeface="Wingdings" pitchFamily="2" charset="2"/>
              <a:buNone/>
            </a:pPr>
            <a:r>
              <a:rPr lang="en-GB" sz="2400" smtClean="0"/>
              <a:t>Example</a:t>
            </a:r>
            <a:r>
              <a:rPr lang="en-IE" sz="2400" smtClean="0"/>
              <a:t>:</a:t>
            </a:r>
          </a:p>
          <a:p>
            <a:pPr algn="ctr">
              <a:buFont typeface="Wingdings" pitchFamily="2" charset="2"/>
              <a:buNone/>
            </a:pPr>
            <a:r>
              <a:rPr lang="en-IE" sz="2400" b="1" smtClean="0"/>
              <a:t>struct node *newPtr;</a:t>
            </a:r>
            <a:endParaRPr lang="en-GB" sz="2400" b="1" smtClean="0"/>
          </a:p>
          <a:p>
            <a:pPr algn="ctr">
              <a:buFont typeface="Wingdings" pitchFamily="2" charset="2"/>
              <a:buNone/>
            </a:pPr>
            <a:r>
              <a:rPr lang="en-GB" sz="2400" b="1" smtClean="0"/>
              <a:t>newPtr = </a:t>
            </a:r>
            <a:r>
              <a:rPr lang="en-IE" sz="2400" b="1" smtClean="0"/>
              <a:t>(struct node *)</a:t>
            </a:r>
            <a:r>
              <a:rPr lang="en-GB" sz="2400" b="1" smtClean="0"/>
              <a:t>malloc(sizeof(struct node));</a:t>
            </a:r>
          </a:p>
          <a:p>
            <a:pPr>
              <a:buFont typeface="Wingdings" pitchFamily="2" charset="2"/>
              <a:buNone/>
            </a:pPr>
            <a:endParaRPr lang="en-GB" sz="2400" smtClean="0"/>
          </a:p>
          <a:p>
            <a:r>
              <a:rPr lang="en-GB" sz="2400" smtClean="0"/>
              <a:t>Memory allocated with malloc</a:t>
            </a:r>
            <a:r>
              <a:rPr lang="en-IE" sz="2400" smtClean="0"/>
              <a:t>()</a:t>
            </a:r>
            <a:r>
              <a:rPr lang="en-GB" sz="2400" smtClean="0"/>
              <a:t> lasts as long as you want it to.</a:t>
            </a:r>
            <a:endParaRPr lang="en-IE" sz="2400" smtClean="0"/>
          </a:p>
          <a:p>
            <a:r>
              <a:rPr lang="en-GB" sz="2400" smtClean="0"/>
              <a:t>It does not automatically disappear when a function returns, as local variables do</a:t>
            </a:r>
            <a:endParaRPr lang="en-US" sz="2400" smtClean="0"/>
          </a:p>
          <a:p>
            <a:r>
              <a:rPr lang="en-US" sz="2400" smtClean="0"/>
              <a:t>To free the allocated memory </a:t>
            </a:r>
            <a:r>
              <a:rPr lang="en-IE" sz="2400" smtClean="0"/>
              <a:t>there is a mechanism to free allocated memory.</a:t>
            </a:r>
            <a:endParaRPr lang="en-GB" sz="240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IE" sz="3200" smtClean="0"/>
              <a:t>free()</a:t>
            </a:r>
            <a:endParaRPr lang="en-GB" sz="3200" smtClean="0"/>
          </a:p>
        </p:txBody>
      </p:sp>
      <p:sp>
        <p:nvSpPr>
          <p:cNvPr id="81923" name="Rectangle 3"/>
          <p:cNvSpPr>
            <a:spLocks noGrp="1" noChangeArrowheads="1"/>
          </p:cNvSpPr>
          <p:nvPr>
            <p:ph type="body" idx="1"/>
          </p:nvPr>
        </p:nvSpPr>
        <p:spPr/>
        <p:txBody>
          <a:bodyPr/>
          <a:lstStyle/>
          <a:p>
            <a:pPr>
              <a:lnSpc>
                <a:spcPct val="90000"/>
              </a:lnSpc>
              <a:buFont typeface="Wingdings" pitchFamily="2" charset="2"/>
              <a:buNone/>
            </a:pPr>
            <a:r>
              <a:rPr lang="en-IE" sz="2400" dirty="0" smtClean="0"/>
              <a:t>To release allocated memory use</a:t>
            </a:r>
          </a:p>
          <a:p>
            <a:pPr>
              <a:lnSpc>
                <a:spcPct val="90000"/>
              </a:lnSpc>
              <a:buFont typeface="Wingdings" pitchFamily="2" charset="2"/>
              <a:buNone/>
            </a:pPr>
            <a:r>
              <a:rPr lang="en-IE" sz="2400" b="1" dirty="0" smtClean="0">
                <a:latin typeface="Courier New" pitchFamily="49" charset="0"/>
              </a:rPr>
              <a:t>        </a:t>
            </a:r>
            <a:r>
              <a:rPr lang="en-GB" sz="2400" b="1" dirty="0" smtClean="0">
                <a:latin typeface="Courier New" pitchFamily="49" charset="0"/>
              </a:rPr>
              <a:t>free</a:t>
            </a:r>
            <a:r>
              <a:rPr lang="en-IE" sz="2400" b="1" dirty="0" smtClean="0">
                <a:latin typeface="Courier New" pitchFamily="49" charset="0"/>
              </a:rPr>
              <a:t>()</a:t>
            </a:r>
            <a:endParaRPr lang="en-GB" sz="2400" b="1" dirty="0" smtClean="0">
              <a:latin typeface="Courier New" pitchFamily="49" charset="0"/>
            </a:endParaRPr>
          </a:p>
          <a:p>
            <a:pPr>
              <a:lnSpc>
                <a:spcPct val="90000"/>
              </a:lnSpc>
              <a:buFont typeface="Wingdings" pitchFamily="2" charset="2"/>
              <a:buNone/>
            </a:pPr>
            <a:endParaRPr lang="en-IE" sz="2400" dirty="0" smtClean="0">
              <a:latin typeface="Courier New" pitchFamily="49" charset="0"/>
            </a:endParaRPr>
          </a:p>
          <a:p>
            <a:pPr>
              <a:lnSpc>
                <a:spcPct val="90000"/>
              </a:lnSpc>
            </a:pPr>
            <a:r>
              <a:rPr lang="en-GB" sz="2400" dirty="0" err="1" smtClean="0"/>
              <a:t>Deallocates</a:t>
            </a:r>
            <a:r>
              <a:rPr lang="en-GB" sz="2400" dirty="0" smtClean="0"/>
              <a:t> memory allocated by </a:t>
            </a:r>
            <a:r>
              <a:rPr lang="en-GB" sz="2400" dirty="0" err="1" smtClean="0"/>
              <a:t>malloc</a:t>
            </a:r>
            <a:r>
              <a:rPr lang="en-IE" sz="2400" dirty="0" smtClean="0"/>
              <a:t>().</a:t>
            </a:r>
            <a:endParaRPr lang="en-GB" sz="2400" dirty="0" smtClean="0"/>
          </a:p>
          <a:p>
            <a:pPr>
              <a:lnSpc>
                <a:spcPct val="90000"/>
              </a:lnSpc>
            </a:pPr>
            <a:r>
              <a:rPr lang="en-GB" sz="2400" dirty="0" smtClean="0"/>
              <a:t>Takes a pointer as an argument</a:t>
            </a:r>
            <a:r>
              <a:rPr lang="en-IE" sz="2400" dirty="0" smtClean="0"/>
              <a:t>.</a:t>
            </a:r>
            <a:endParaRPr lang="en-GB" sz="2400" dirty="0" smtClean="0"/>
          </a:p>
          <a:p>
            <a:pPr>
              <a:lnSpc>
                <a:spcPct val="90000"/>
              </a:lnSpc>
              <a:buFont typeface="Wingdings" pitchFamily="2" charset="2"/>
              <a:buNone/>
            </a:pPr>
            <a:r>
              <a:rPr lang="en-IE" sz="2400" dirty="0" smtClean="0"/>
              <a:t>e.g.</a:t>
            </a:r>
          </a:p>
          <a:p>
            <a:pPr algn="ctr">
              <a:lnSpc>
                <a:spcPct val="90000"/>
              </a:lnSpc>
              <a:buFont typeface="Wingdings" pitchFamily="2" charset="2"/>
              <a:buNone/>
            </a:pPr>
            <a:r>
              <a:rPr lang="en-GB" sz="2400" dirty="0" smtClean="0">
                <a:latin typeface="Times New Roman" pitchFamily="18" charset="0"/>
                <a:cs typeface="Times New Roman" pitchFamily="18" charset="0"/>
              </a:rPr>
              <a:t>free(</a:t>
            </a:r>
            <a:r>
              <a:rPr lang="en-GB" sz="2400" dirty="0" err="1" smtClean="0">
                <a:latin typeface="Times New Roman" pitchFamily="18" charset="0"/>
                <a:cs typeface="Times New Roman" pitchFamily="18" charset="0"/>
              </a:rPr>
              <a:t>newPtr</a:t>
            </a:r>
            <a:r>
              <a:rPr lang="en-GB" sz="2400" dirty="0" smtClean="0">
                <a:latin typeface="Times New Roman" pitchFamily="18" charset="0"/>
                <a:cs typeface="Times New Roman" pitchFamily="18" charset="0"/>
              </a:rPr>
              <a:t>);</a:t>
            </a:r>
          </a:p>
          <a:p>
            <a:pPr>
              <a:lnSpc>
                <a:spcPct val="90000"/>
              </a:lnSpc>
              <a:buFont typeface="Wingdings" pitchFamily="2" charset="2"/>
              <a:buNone/>
            </a:pPr>
            <a:endParaRPr lang="en-GB" sz="2400" dirty="0" smtClean="0">
              <a:latin typeface="Courier New" pitchFamily="49" charset="0"/>
            </a:endParaRPr>
          </a:p>
          <a:p>
            <a:pPr>
              <a:lnSpc>
                <a:spcPct val="90000"/>
              </a:lnSpc>
            </a:pPr>
            <a:r>
              <a:rPr lang="en-GB" sz="2400" dirty="0" smtClean="0"/>
              <a:t>Freeing unused memory is a good idea, but it's not mandatory. When your program exits, any memory which it has allocated but not freed </a:t>
            </a:r>
            <a:r>
              <a:rPr lang="en-IE" sz="2400" dirty="0" smtClean="0"/>
              <a:t>will</a:t>
            </a:r>
            <a:r>
              <a:rPr lang="en-GB" sz="2400" dirty="0" smtClean="0"/>
              <a:t> be automatically released.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14313" y="285750"/>
            <a:ext cx="8229600" cy="714375"/>
          </a:xfrm>
        </p:spPr>
        <p:txBody>
          <a:bodyPr/>
          <a:lstStyle/>
          <a:p>
            <a:r>
              <a:rPr lang="en-IE" sz="3200" smtClean="0"/>
              <a:t>calloc()</a:t>
            </a:r>
            <a:endParaRPr lang="en-GB" sz="3200" smtClean="0"/>
          </a:p>
        </p:txBody>
      </p:sp>
      <p:sp>
        <p:nvSpPr>
          <p:cNvPr id="84995" name="Rectangle 3"/>
          <p:cNvSpPr>
            <a:spLocks noGrp="1" noChangeArrowheads="1"/>
          </p:cNvSpPr>
          <p:nvPr>
            <p:ph type="body" idx="1"/>
          </p:nvPr>
        </p:nvSpPr>
        <p:spPr>
          <a:xfrm>
            <a:off x="571500" y="1285875"/>
            <a:ext cx="8229600" cy="4525963"/>
          </a:xfrm>
        </p:spPr>
        <p:txBody>
          <a:bodyPr>
            <a:normAutofit lnSpcReduction="10000"/>
          </a:bodyPr>
          <a:lstStyle/>
          <a:p>
            <a:pPr>
              <a:defRPr/>
            </a:pPr>
            <a:r>
              <a:rPr lang="en-IE" sz="2400" dirty="0" smtClean="0"/>
              <a:t>S</a:t>
            </a:r>
            <a:r>
              <a:rPr lang="en-GB" sz="2400" dirty="0" err="1" smtClean="0"/>
              <a:t>imilar</a:t>
            </a:r>
            <a:r>
              <a:rPr lang="en-GB" sz="2400" dirty="0" smtClean="0"/>
              <a:t> to </a:t>
            </a:r>
            <a:r>
              <a:rPr lang="en-GB" sz="2400" dirty="0" err="1" smtClean="0"/>
              <a:t>malloc</a:t>
            </a:r>
            <a:r>
              <a:rPr lang="en-IE" sz="2400" dirty="0" smtClean="0"/>
              <a:t>()</a:t>
            </a:r>
            <a:r>
              <a:rPr lang="en-GB" sz="2400" dirty="0" smtClean="0"/>
              <a:t>, the main difference is that the values stored in the allocated memory space </a:t>
            </a:r>
            <a:r>
              <a:rPr lang="en-IE" sz="2400" dirty="0" smtClean="0"/>
              <a:t>are </a:t>
            </a:r>
            <a:r>
              <a:rPr lang="en-GB" sz="2400" dirty="0" smtClean="0"/>
              <a:t>zero by default. With </a:t>
            </a:r>
            <a:r>
              <a:rPr lang="en-GB" sz="2400" dirty="0" err="1" smtClean="0"/>
              <a:t>malloc</a:t>
            </a:r>
            <a:r>
              <a:rPr lang="en-IE" sz="2400" dirty="0" smtClean="0"/>
              <a:t>()</a:t>
            </a:r>
            <a:r>
              <a:rPr lang="en-GB" sz="2400" dirty="0" smtClean="0"/>
              <a:t>, the allocated memory could have any value.</a:t>
            </a:r>
          </a:p>
          <a:p>
            <a:pPr>
              <a:defRPr/>
            </a:pPr>
            <a:r>
              <a:rPr lang="en-GB" sz="2400" dirty="0" err="1" smtClean="0"/>
              <a:t>calloc</a:t>
            </a:r>
            <a:r>
              <a:rPr lang="en-IE" sz="2400" dirty="0" smtClean="0"/>
              <a:t>()</a:t>
            </a:r>
            <a:r>
              <a:rPr lang="en-GB" sz="2400" dirty="0" smtClean="0"/>
              <a:t> requires two arguments</a:t>
            </a:r>
            <a:r>
              <a:rPr lang="en-IE" sz="2400" dirty="0" smtClean="0"/>
              <a:t> - </a:t>
            </a:r>
            <a:r>
              <a:rPr lang="en-GB" sz="2400" dirty="0" smtClean="0"/>
              <a:t>the number of variables you'd like to allocate memory for</a:t>
            </a:r>
            <a:r>
              <a:rPr lang="en-IE" sz="2400" dirty="0" smtClean="0"/>
              <a:t> and</a:t>
            </a:r>
            <a:r>
              <a:rPr lang="en-GB" sz="2400" dirty="0" smtClean="0"/>
              <a:t> the size of each variable. While in </a:t>
            </a:r>
            <a:r>
              <a:rPr lang="en-GB" sz="2400" dirty="0" err="1" smtClean="0"/>
              <a:t>malloc</a:t>
            </a:r>
            <a:r>
              <a:rPr lang="en-GB" sz="2400" dirty="0" smtClean="0"/>
              <a:t>() only one arguments.</a:t>
            </a:r>
          </a:p>
          <a:p>
            <a:pPr algn="ctr">
              <a:buFont typeface="Wingdings" pitchFamily="2" charset="2"/>
              <a:buNone/>
              <a:defRPr/>
            </a:pPr>
            <a:r>
              <a:rPr lang="en-IE" sz="2400" dirty="0" smtClean="0">
                <a:latin typeface="Times New Roman" pitchFamily="18" charset="0"/>
                <a:cs typeface="Times New Roman" pitchFamily="18" charset="0"/>
              </a:rPr>
              <a:t>void *</a:t>
            </a:r>
            <a:r>
              <a:rPr lang="en-IE" sz="2400" dirty="0" err="1" smtClean="0">
                <a:latin typeface="Times New Roman" pitchFamily="18" charset="0"/>
                <a:cs typeface="Times New Roman" pitchFamily="18" charset="0"/>
              </a:rPr>
              <a:t>calloc</a:t>
            </a:r>
            <a:r>
              <a:rPr lang="en-IE" sz="2400" dirty="0" smtClean="0">
                <a:latin typeface="Times New Roman" pitchFamily="18" charset="0"/>
                <a:cs typeface="Times New Roman" pitchFamily="18" charset="0"/>
              </a:rPr>
              <a:t>(</a:t>
            </a:r>
            <a:r>
              <a:rPr lang="en-IE" sz="2400" dirty="0" err="1" smtClean="0">
                <a:latin typeface="Times New Roman" pitchFamily="18" charset="0"/>
                <a:cs typeface="Times New Roman" pitchFamily="18" charset="0"/>
              </a:rPr>
              <a:t>size_t</a:t>
            </a:r>
            <a:r>
              <a:rPr lang="en-IE" sz="2400" dirty="0" smtClean="0">
                <a:latin typeface="Times New Roman" pitchFamily="18" charset="0"/>
                <a:cs typeface="Times New Roman" pitchFamily="18" charset="0"/>
              </a:rPr>
              <a:t> </a:t>
            </a:r>
            <a:r>
              <a:rPr lang="en-IE" sz="2400" dirty="0" err="1" smtClean="0">
                <a:latin typeface="Times New Roman" pitchFamily="18" charset="0"/>
                <a:cs typeface="Times New Roman" pitchFamily="18" charset="0"/>
              </a:rPr>
              <a:t>nitem</a:t>
            </a:r>
            <a:r>
              <a:rPr lang="en-IE" sz="2400" dirty="0" smtClean="0">
                <a:latin typeface="Times New Roman" pitchFamily="18" charset="0"/>
                <a:cs typeface="Times New Roman" pitchFamily="18" charset="0"/>
              </a:rPr>
              <a:t>, </a:t>
            </a:r>
            <a:r>
              <a:rPr lang="en-IE" sz="2400" dirty="0" err="1" smtClean="0">
                <a:latin typeface="Times New Roman" pitchFamily="18" charset="0"/>
                <a:cs typeface="Times New Roman" pitchFamily="18" charset="0"/>
              </a:rPr>
              <a:t>size_t</a:t>
            </a:r>
            <a:r>
              <a:rPr lang="en-IE" sz="2400" dirty="0" smtClean="0">
                <a:latin typeface="Times New Roman" pitchFamily="18" charset="0"/>
                <a:cs typeface="Times New Roman" pitchFamily="18" charset="0"/>
              </a:rPr>
              <a:t> size);</a:t>
            </a:r>
          </a:p>
          <a:p>
            <a:pPr algn="ctr">
              <a:buFont typeface="Wingdings" pitchFamily="2" charset="2"/>
              <a:buNone/>
              <a:defRPr/>
            </a:pPr>
            <a:r>
              <a:rPr lang="en-IE" sz="2400" dirty="0" smtClean="0">
                <a:latin typeface="Times New Roman" pitchFamily="18" charset="0"/>
                <a:cs typeface="Times New Roman" pitchFamily="18" charset="0"/>
              </a:rPr>
              <a:t>Example: </a:t>
            </a:r>
            <a:r>
              <a:rPr lang="en-IE" sz="2400" dirty="0" err="1" smtClean="0">
                <a:latin typeface="Times New Roman" pitchFamily="18" charset="0"/>
                <a:cs typeface="Times New Roman" pitchFamily="18" charset="0"/>
              </a:rPr>
              <a:t>ptr</a:t>
            </a:r>
            <a:r>
              <a:rPr lang="en-IE" sz="2400" dirty="0" smtClean="0">
                <a:latin typeface="Times New Roman" pitchFamily="18" charset="0"/>
                <a:cs typeface="Times New Roman" pitchFamily="18" charset="0"/>
              </a:rPr>
              <a:t> =(</a:t>
            </a:r>
            <a:r>
              <a:rPr lang="en-IE" sz="2400" dirty="0" err="1" smtClean="0">
                <a:latin typeface="Times New Roman" pitchFamily="18" charset="0"/>
                <a:cs typeface="Times New Roman" pitchFamily="18" charset="0"/>
              </a:rPr>
              <a:t>int</a:t>
            </a:r>
            <a:r>
              <a:rPr lang="en-IE" sz="2400" dirty="0" smtClean="0">
                <a:latin typeface="Times New Roman" pitchFamily="18" charset="0"/>
                <a:cs typeface="Times New Roman" pitchFamily="18" charset="0"/>
              </a:rPr>
              <a:t> *)</a:t>
            </a:r>
            <a:r>
              <a:rPr lang="en-IE" sz="2400" dirty="0" err="1" smtClean="0">
                <a:latin typeface="Times New Roman" pitchFamily="18" charset="0"/>
                <a:cs typeface="Times New Roman" pitchFamily="18" charset="0"/>
              </a:rPr>
              <a:t>calloc</a:t>
            </a:r>
            <a:r>
              <a:rPr lang="en-IE" sz="2400" dirty="0" smtClean="0">
                <a:latin typeface="Times New Roman" pitchFamily="18" charset="0"/>
                <a:cs typeface="Times New Roman" pitchFamily="18" charset="0"/>
              </a:rPr>
              <a:t>(5,sizeof(</a:t>
            </a:r>
            <a:r>
              <a:rPr lang="en-IE" sz="2400" dirty="0" err="1" smtClean="0">
                <a:latin typeface="Times New Roman" pitchFamily="18" charset="0"/>
                <a:cs typeface="Times New Roman" pitchFamily="18" charset="0"/>
              </a:rPr>
              <a:t>int</a:t>
            </a:r>
            <a:r>
              <a:rPr lang="en-IE" sz="2400" dirty="0" smtClean="0">
                <a:latin typeface="Times New Roman" pitchFamily="18" charset="0"/>
                <a:cs typeface="Times New Roman" pitchFamily="18" charset="0"/>
              </a:rPr>
              <a:t>));</a:t>
            </a:r>
          </a:p>
          <a:p>
            <a:pPr>
              <a:defRPr/>
            </a:pPr>
            <a:r>
              <a:rPr lang="en-IE" sz="2400" dirty="0" smtClean="0">
                <a:latin typeface="+mj-lt"/>
              </a:rPr>
              <a:t>This allocate a 5 blocks memory, each block contains 2 byte and starting address is stored in a pointer variable </a:t>
            </a:r>
            <a:r>
              <a:rPr lang="en-IE" sz="2400" dirty="0" err="1" smtClean="0">
                <a:latin typeface="+mj-lt"/>
              </a:rPr>
              <a:t>ptr</a:t>
            </a:r>
            <a:r>
              <a:rPr lang="en-IE" sz="2400" dirty="0" smtClean="0">
                <a:latin typeface="+mj-lt"/>
              </a:rPr>
              <a:t>.</a:t>
            </a:r>
          </a:p>
          <a:p>
            <a:pPr>
              <a:defRPr/>
            </a:pPr>
            <a:r>
              <a:rPr lang="en-GB" sz="2400" dirty="0" smtClean="0"/>
              <a:t>Like </a:t>
            </a:r>
            <a:r>
              <a:rPr lang="en-GB" sz="2400" dirty="0" err="1" smtClean="0"/>
              <a:t>malloc</a:t>
            </a:r>
            <a:r>
              <a:rPr lang="en-IE" sz="2400" dirty="0" smtClean="0"/>
              <a:t>()</a:t>
            </a:r>
            <a:r>
              <a:rPr lang="en-GB" sz="2400" dirty="0" smtClean="0"/>
              <a:t>, </a:t>
            </a:r>
            <a:r>
              <a:rPr lang="en-GB" sz="2400" dirty="0" err="1" smtClean="0"/>
              <a:t>calloc</a:t>
            </a:r>
            <a:r>
              <a:rPr lang="en-IE" sz="2400" dirty="0" smtClean="0"/>
              <a:t>()</a:t>
            </a:r>
            <a:r>
              <a:rPr lang="en-GB" sz="2400" dirty="0" smtClean="0"/>
              <a:t> will return a void pointer if the memory allocation was successful, else it'll return a NULL pointer. </a:t>
            </a:r>
          </a:p>
          <a:p>
            <a:pPr>
              <a:buFont typeface="Wingdings" pitchFamily="2" charset="2"/>
              <a:buNone/>
              <a:defRPr/>
            </a:pPr>
            <a:endParaRPr lang="en-GB" sz="2400" dirty="0" smtClean="0">
              <a:latin typeface="Courier New"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274638"/>
            <a:ext cx="8229600" cy="439737"/>
          </a:xfrm>
        </p:spPr>
        <p:txBody>
          <a:bodyPr>
            <a:normAutofit fontScale="90000"/>
          </a:bodyPr>
          <a:lstStyle/>
          <a:p>
            <a:r>
              <a:rPr lang="en-IE" smtClean="0"/>
              <a:t>realloc()</a:t>
            </a:r>
            <a:endParaRPr lang="en-GB" smtClean="0"/>
          </a:p>
        </p:txBody>
      </p:sp>
      <p:sp>
        <p:nvSpPr>
          <p:cNvPr id="83971" name="Rectangle 3"/>
          <p:cNvSpPr>
            <a:spLocks noGrp="1" noChangeArrowheads="1"/>
          </p:cNvSpPr>
          <p:nvPr>
            <p:ph type="body" idx="1"/>
          </p:nvPr>
        </p:nvSpPr>
        <p:spPr>
          <a:xfrm>
            <a:off x="457200" y="928688"/>
            <a:ext cx="8229600" cy="5197475"/>
          </a:xfrm>
        </p:spPr>
        <p:txBody>
          <a:bodyPr>
            <a:normAutofit lnSpcReduction="10000"/>
          </a:bodyPr>
          <a:lstStyle/>
          <a:p>
            <a:r>
              <a:rPr lang="en-GB" sz="2400" dirty="0" smtClean="0"/>
              <a:t>When you want to increase or </a:t>
            </a:r>
            <a:r>
              <a:rPr lang="en-GB" sz="2400" dirty="0" err="1" smtClean="0"/>
              <a:t>decrese</a:t>
            </a:r>
            <a:r>
              <a:rPr lang="en-GB" sz="2400" dirty="0" smtClean="0"/>
              <a:t> memory allocated by </a:t>
            </a:r>
            <a:r>
              <a:rPr lang="en-GB" sz="2400" dirty="0" err="1" smtClean="0"/>
              <a:t>malloc</a:t>
            </a:r>
            <a:r>
              <a:rPr lang="en-GB" sz="2400" dirty="0" smtClean="0"/>
              <a:t>() and </a:t>
            </a:r>
            <a:r>
              <a:rPr lang="en-GB" sz="2400" dirty="0" err="1" smtClean="0"/>
              <a:t>calloc</a:t>
            </a:r>
            <a:r>
              <a:rPr lang="en-GB" sz="2400" dirty="0" smtClean="0"/>
              <a:t>() use </a:t>
            </a:r>
            <a:r>
              <a:rPr lang="en-GB" sz="2400" dirty="0" err="1" smtClean="0"/>
              <a:t>realloc</a:t>
            </a:r>
            <a:r>
              <a:rPr lang="en-GB" sz="2400" dirty="0" smtClean="0"/>
              <a:t>(). </a:t>
            </a:r>
          </a:p>
          <a:p>
            <a:r>
              <a:rPr lang="en-GB" sz="2400" dirty="0" smtClean="0"/>
              <a:t>The function </a:t>
            </a:r>
            <a:r>
              <a:rPr lang="en-GB" sz="2400" dirty="0" err="1" smtClean="0"/>
              <a:t>ralloc</a:t>
            </a:r>
            <a:r>
              <a:rPr lang="en-GB" sz="2400" dirty="0" smtClean="0"/>
              <a:t>() is used to change the size of memory block.</a:t>
            </a:r>
          </a:p>
          <a:p>
            <a:r>
              <a:rPr lang="en-GB" sz="2400" dirty="0" smtClean="0"/>
              <a:t>You give </a:t>
            </a:r>
            <a:r>
              <a:rPr lang="en-GB" sz="2400" dirty="0" err="1" smtClean="0"/>
              <a:t>realloc</a:t>
            </a:r>
            <a:r>
              <a:rPr lang="en-GB" sz="2400" dirty="0" smtClean="0"/>
              <a:t>() a pointer (such as you received from an initial call to </a:t>
            </a:r>
            <a:r>
              <a:rPr lang="en-GB" sz="2400" dirty="0" err="1" smtClean="0"/>
              <a:t>malloc</a:t>
            </a:r>
            <a:r>
              <a:rPr lang="en-GB" sz="2400" dirty="0" smtClean="0"/>
              <a:t>()) and a new size, and </a:t>
            </a:r>
            <a:r>
              <a:rPr lang="en-GB" sz="2400" dirty="0" err="1" smtClean="0"/>
              <a:t>realloc</a:t>
            </a:r>
            <a:r>
              <a:rPr lang="en-GB" sz="2400" dirty="0" smtClean="0"/>
              <a:t> does what it can to give you a block of memory big enough to hold the new size. </a:t>
            </a:r>
          </a:p>
          <a:p>
            <a:pPr>
              <a:buFont typeface="Arial" pitchFamily="34" charset="0"/>
              <a:buNone/>
            </a:pPr>
            <a:r>
              <a:rPr lang="en-GB" sz="2400" dirty="0" smtClean="0">
                <a:latin typeface="Courier New" pitchFamily="49" charset="0"/>
              </a:rPr>
              <a:t>     </a:t>
            </a:r>
            <a:r>
              <a:rPr lang="en-IE" sz="2400" dirty="0" err="1" smtClean="0">
                <a:latin typeface="Times New Roman" pitchFamily="18" charset="0"/>
                <a:cs typeface="Times New Roman" pitchFamily="18" charset="0"/>
              </a:rPr>
              <a:t>int</a:t>
            </a:r>
            <a:r>
              <a:rPr lang="en-IE" sz="2400" dirty="0" smtClean="0">
                <a:latin typeface="Times New Roman" pitchFamily="18" charset="0"/>
                <a:cs typeface="Times New Roman" pitchFamily="18" charset="0"/>
              </a:rPr>
              <a:t> *</a:t>
            </a:r>
            <a:r>
              <a:rPr lang="en-IE" sz="2400" dirty="0" err="1" smtClean="0">
                <a:latin typeface="Times New Roman" pitchFamily="18" charset="0"/>
                <a:cs typeface="Times New Roman" pitchFamily="18" charset="0"/>
              </a:rPr>
              <a:t>ip</a:t>
            </a:r>
            <a:r>
              <a:rPr lang="en-IE" sz="2400" dirty="0" smtClean="0">
                <a:latin typeface="Times New Roman" pitchFamily="18" charset="0"/>
                <a:cs typeface="Times New Roman" pitchFamily="18" charset="0"/>
              </a:rPr>
              <a:t>;</a:t>
            </a:r>
          </a:p>
          <a:p>
            <a:pPr>
              <a:buFont typeface="Wingdings" pitchFamily="2" charset="2"/>
              <a:buNone/>
            </a:pPr>
            <a:r>
              <a:rPr lang="en-IE" sz="2400" dirty="0" err="1" smtClean="0">
                <a:latin typeface="Times New Roman" pitchFamily="18" charset="0"/>
                <a:cs typeface="Times New Roman" pitchFamily="18" charset="0"/>
              </a:rPr>
              <a:t>ip</a:t>
            </a:r>
            <a:r>
              <a:rPr lang="en-IE" sz="2400" dirty="0" smtClean="0">
                <a:latin typeface="Times New Roman" pitchFamily="18" charset="0"/>
                <a:cs typeface="Times New Roman" pitchFamily="18" charset="0"/>
              </a:rPr>
              <a:t> = (</a:t>
            </a:r>
            <a:r>
              <a:rPr lang="en-IE" sz="2400" dirty="0" err="1" smtClean="0">
                <a:latin typeface="Times New Roman" pitchFamily="18" charset="0"/>
                <a:cs typeface="Times New Roman" pitchFamily="18" charset="0"/>
              </a:rPr>
              <a:t>int</a:t>
            </a:r>
            <a:r>
              <a:rPr lang="en-IE" sz="2400" dirty="0" smtClean="0">
                <a:latin typeface="Times New Roman" pitchFamily="18" charset="0"/>
                <a:cs typeface="Times New Roman" pitchFamily="18" charset="0"/>
              </a:rPr>
              <a:t>*)</a:t>
            </a:r>
            <a:r>
              <a:rPr lang="en-IE" sz="2400" dirty="0" err="1" smtClean="0">
                <a:latin typeface="Times New Roman" pitchFamily="18" charset="0"/>
                <a:cs typeface="Times New Roman" pitchFamily="18" charset="0"/>
              </a:rPr>
              <a:t>malloc</a:t>
            </a:r>
            <a:r>
              <a:rPr lang="en-IE" sz="2400" dirty="0" smtClean="0">
                <a:latin typeface="Times New Roman" pitchFamily="18" charset="0"/>
                <a:cs typeface="Times New Roman" pitchFamily="18" charset="0"/>
              </a:rPr>
              <a:t>(100 * </a:t>
            </a:r>
            <a:r>
              <a:rPr lang="en-IE" sz="2400" dirty="0" err="1" smtClean="0">
                <a:latin typeface="Times New Roman" pitchFamily="18" charset="0"/>
                <a:cs typeface="Times New Roman" pitchFamily="18" charset="0"/>
              </a:rPr>
              <a:t>sizeof</a:t>
            </a:r>
            <a:r>
              <a:rPr lang="en-IE" sz="2400" dirty="0" smtClean="0">
                <a:latin typeface="Times New Roman" pitchFamily="18" charset="0"/>
                <a:cs typeface="Times New Roman" pitchFamily="18" charset="0"/>
              </a:rPr>
              <a:t>(</a:t>
            </a:r>
            <a:r>
              <a:rPr lang="en-IE" sz="2400" dirty="0" err="1" smtClean="0">
                <a:latin typeface="Times New Roman" pitchFamily="18" charset="0"/>
                <a:cs typeface="Times New Roman" pitchFamily="18" charset="0"/>
              </a:rPr>
              <a:t>int</a:t>
            </a:r>
            <a:r>
              <a:rPr lang="en-IE" sz="2400" dirty="0" smtClean="0">
                <a:latin typeface="Times New Roman" pitchFamily="18" charset="0"/>
                <a:cs typeface="Times New Roman" pitchFamily="18" charset="0"/>
              </a:rPr>
              <a:t>));</a:t>
            </a:r>
          </a:p>
          <a:p>
            <a:pPr>
              <a:buFont typeface="Wingdings" pitchFamily="2" charset="2"/>
              <a:buNone/>
            </a:pPr>
            <a:r>
              <a:rPr lang="en-IE" sz="2400" dirty="0" smtClean="0">
                <a:latin typeface="Times New Roman" pitchFamily="18" charset="0"/>
                <a:cs typeface="Times New Roman" pitchFamily="18" charset="0"/>
              </a:rPr>
              <a:t>...</a:t>
            </a:r>
          </a:p>
          <a:p>
            <a:pPr>
              <a:buFont typeface="Wingdings" pitchFamily="2" charset="2"/>
              <a:buNone/>
            </a:pPr>
            <a:r>
              <a:rPr lang="en-IE" sz="2400" dirty="0" smtClean="0">
                <a:latin typeface="Times New Roman" pitchFamily="18" charset="0"/>
                <a:cs typeface="Times New Roman" pitchFamily="18" charset="0"/>
              </a:rPr>
              <a:t>/* need twice as much space */</a:t>
            </a:r>
          </a:p>
          <a:p>
            <a:pPr>
              <a:buFont typeface="Wingdings" pitchFamily="2" charset="2"/>
              <a:buNone/>
            </a:pPr>
            <a:r>
              <a:rPr lang="en-GB" sz="2400" dirty="0" err="1" smtClean="0">
                <a:latin typeface="Times New Roman" pitchFamily="18" charset="0"/>
                <a:cs typeface="Times New Roman" pitchFamily="18" charset="0"/>
              </a:rPr>
              <a:t>ip</a:t>
            </a:r>
            <a:r>
              <a:rPr lang="en-GB" sz="2400" dirty="0" smtClean="0">
                <a:latin typeface="Times New Roman" pitchFamily="18" charset="0"/>
                <a:cs typeface="Times New Roman" pitchFamily="18" charset="0"/>
              </a:rPr>
              <a:t> = </a:t>
            </a:r>
            <a:r>
              <a:rPr lang="en-IE" sz="2400" dirty="0" smtClean="0">
                <a:latin typeface="Times New Roman" pitchFamily="18" charset="0"/>
                <a:cs typeface="Times New Roman" pitchFamily="18" charset="0"/>
              </a:rPr>
              <a:t>(</a:t>
            </a:r>
            <a:r>
              <a:rPr lang="en-IE" sz="2400" dirty="0" err="1" smtClean="0">
                <a:latin typeface="Times New Roman" pitchFamily="18" charset="0"/>
                <a:cs typeface="Times New Roman" pitchFamily="18" charset="0"/>
              </a:rPr>
              <a:t>int</a:t>
            </a:r>
            <a:r>
              <a:rPr lang="en-IE" sz="2400" dirty="0" smtClean="0">
                <a:latin typeface="Times New Roman" pitchFamily="18" charset="0"/>
                <a:cs typeface="Times New Roman" pitchFamily="18" charset="0"/>
              </a:rPr>
              <a:t>*)</a:t>
            </a:r>
            <a:r>
              <a:rPr lang="en-GB" sz="2400" dirty="0" err="1" smtClean="0">
                <a:latin typeface="Times New Roman" pitchFamily="18" charset="0"/>
                <a:cs typeface="Times New Roman" pitchFamily="18" charset="0"/>
              </a:rPr>
              <a:t>realloc</a:t>
            </a:r>
            <a:r>
              <a:rPr lang="en-GB" sz="2400" dirty="0" smtClean="0">
                <a:latin typeface="Times New Roman" pitchFamily="18" charset="0"/>
                <a:cs typeface="Times New Roman" pitchFamily="18" charset="0"/>
              </a:rPr>
              <a:t>(</a:t>
            </a:r>
            <a:r>
              <a:rPr lang="en-GB" sz="2400" dirty="0" err="1" smtClean="0">
                <a:latin typeface="Times New Roman" pitchFamily="18" charset="0"/>
                <a:cs typeface="Times New Roman" pitchFamily="18" charset="0"/>
              </a:rPr>
              <a:t>ip</a:t>
            </a:r>
            <a:r>
              <a:rPr lang="en-GB" sz="2400" dirty="0" smtClean="0">
                <a:latin typeface="Times New Roman" pitchFamily="18" charset="0"/>
                <a:cs typeface="Times New Roman" pitchFamily="18" charset="0"/>
              </a:rPr>
              <a:t>, 200 * </a:t>
            </a:r>
            <a:r>
              <a:rPr lang="en-GB" sz="2400" dirty="0" err="1" smtClean="0">
                <a:latin typeface="Times New Roman" pitchFamily="18" charset="0"/>
                <a:cs typeface="Times New Roman" pitchFamily="18" charset="0"/>
              </a:rPr>
              <a:t>sizeof</a:t>
            </a:r>
            <a:r>
              <a:rPr lang="en-GB" sz="2400" dirty="0" smtClean="0">
                <a:latin typeface="Times New Roman" pitchFamily="18" charset="0"/>
                <a:cs typeface="Times New Roman" pitchFamily="18" charset="0"/>
              </a:rPr>
              <a:t>(</a:t>
            </a:r>
            <a:r>
              <a:rPr lang="en-GB" sz="2400" dirty="0" err="1" smtClean="0">
                <a:latin typeface="Times New Roman" pitchFamily="18" charset="0"/>
                <a:cs typeface="Times New Roman" pitchFamily="18" charset="0"/>
              </a:rPr>
              <a:t>int</a:t>
            </a:r>
            <a:r>
              <a:rPr lang="en-GB"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7643439" cy="6555641"/>
          </a:xfrm>
          <a:prstGeom prst="rect">
            <a:avLst/>
          </a:prstGeom>
          <a:noFill/>
        </p:spPr>
        <p:txBody>
          <a:bodyPr wrap="none" rtlCol="0">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stdlib.h</a:t>
            </a:r>
            <a:r>
              <a:rPr lang="en-US" sz="2000" dirty="0" smtClean="0"/>
              <a:t>&gt;</a:t>
            </a:r>
          </a:p>
          <a:p>
            <a:r>
              <a:rPr lang="en-US" sz="2000" dirty="0" err="1" smtClean="0"/>
              <a:t>int</a:t>
            </a:r>
            <a:r>
              <a:rPr lang="en-US" sz="2000" dirty="0" smtClean="0"/>
              <a:t> main()</a:t>
            </a:r>
          </a:p>
          <a:p>
            <a:r>
              <a:rPr lang="en-US" sz="2000" dirty="0" smtClean="0"/>
              <a:t>{</a:t>
            </a:r>
          </a:p>
          <a:p>
            <a:r>
              <a:rPr lang="en-US" sz="2000" dirty="0" smtClean="0"/>
              <a:t>    </a:t>
            </a:r>
            <a:r>
              <a:rPr lang="en-US" sz="2000" dirty="0" err="1" smtClean="0"/>
              <a:t>int</a:t>
            </a:r>
            <a:r>
              <a:rPr lang="en-US" sz="2000" dirty="0" smtClean="0"/>
              <a:t> num, </a:t>
            </a:r>
            <a:r>
              <a:rPr lang="en-US" sz="2000" dirty="0" err="1" smtClean="0"/>
              <a:t>i</a:t>
            </a:r>
            <a:r>
              <a:rPr lang="en-US" sz="2000" dirty="0" smtClean="0"/>
              <a:t>, *</a:t>
            </a:r>
            <a:r>
              <a:rPr lang="en-US" sz="2000" dirty="0" err="1" smtClean="0"/>
              <a:t>ptr</a:t>
            </a:r>
            <a:r>
              <a:rPr lang="en-US" sz="2000" dirty="0" smtClean="0"/>
              <a:t>, sum = 0;</a:t>
            </a:r>
          </a:p>
          <a:p>
            <a:r>
              <a:rPr lang="en-US" sz="2000" dirty="0" smtClean="0"/>
              <a:t>     </a:t>
            </a:r>
            <a:r>
              <a:rPr lang="en-US" sz="2000" dirty="0" err="1" smtClean="0"/>
              <a:t>printf</a:t>
            </a:r>
            <a:r>
              <a:rPr lang="en-US" sz="2000" dirty="0" smtClean="0"/>
              <a:t>("Enter number of elements: ");</a:t>
            </a:r>
          </a:p>
          <a:p>
            <a:r>
              <a:rPr lang="en-US" sz="2000" dirty="0" smtClean="0"/>
              <a:t>    </a:t>
            </a:r>
            <a:r>
              <a:rPr lang="en-US" sz="2000" dirty="0" err="1" smtClean="0"/>
              <a:t>scanf</a:t>
            </a:r>
            <a:r>
              <a:rPr lang="en-US" sz="2000" dirty="0" smtClean="0"/>
              <a:t>("%d", &amp;num);</a:t>
            </a:r>
          </a:p>
          <a:p>
            <a:r>
              <a:rPr lang="en-US" sz="2000" dirty="0" smtClean="0"/>
              <a:t> </a:t>
            </a:r>
            <a:r>
              <a:rPr lang="en-US" sz="2000" dirty="0" err="1" smtClean="0"/>
              <a:t>ptr</a:t>
            </a:r>
            <a:r>
              <a:rPr lang="en-US" sz="2000" dirty="0" smtClean="0"/>
              <a:t> = (</a:t>
            </a:r>
            <a:r>
              <a:rPr lang="en-US" sz="2000" dirty="0" err="1" smtClean="0"/>
              <a:t>int</a:t>
            </a:r>
            <a:r>
              <a:rPr lang="en-US" sz="2000" dirty="0" smtClean="0"/>
              <a:t>*) </a:t>
            </a:r>
            <a:r>
              <a:rPr lang="en-US" sz="2000" dirty="0" err="1" smtClean="0"/>
              <a:t>malloc</a:t>
            </a:r>
            <a:r>
              <a:rPr lang="en-US" sz="2000" dirty="0" smtClean="0"/>
              <a:t>(num * </a:t>
            </a:r>
            <a:r>
              <a:rPr lang="en-US" sz="2000" dirty="0" err="1" smtClean="0"/>
              <a:t>sizeof</a:t>
            </a:r>
            <a:r>
              <a:rPr lang="en-US" sz="2000" dirty="0" smtClean="0"/>
              <a:t>(</a:t>
            </a:r>
            <a:r>
              <a:rPr lang="en-US" sz="2000" dirty="0" err="1" smtClean="0"/>
              <a:t>int</a:t>
            </a:r>
            <a:r>
              <a:rPr lang="en-US" sz="2000" dirty="0" smtClean="0"/>
              <a:t>));  //memory allocated using </a:t>
            </a:r>
            <a:r>
              <a:rPr lang="en-US" sz="2000" dirty="0" err="1" smtClean="0"/>
              <a:t>malloc</a:t>
            </a:r>
            <a:endParaRPr lang="en-US" sz="2000" dirty="0" smtClean="0"/>
          </a:p>
          <a:p>
            <a:r>
              <a:rPr lang="en-US" sz="2000" dirty="0" smtClean="0"/>
              <a:t>    if(</a:t>
            </a:r>
            <a:r>
              <a:rPr lang="en-US" sz="2000" dirty="0" err="1" smtClean="0"/>
              <a:t>ptr</a:t>
            </a:r>
            <a:r>
              <a:rPr lang="en-US" sz="2000" dirty="0" smtClean="0"/>
              <a:t> == NULL)                     </a:t>
            </a:r>
          </a:p>
          <a:p>
            <a:r>
              <a:rPr lang="en-US" sz="2000" dirty="0" smtClean="0"/>
              <a:t>    {</a:t>
            </a:r>
          </a:p>
          <a:p>
            <a:r>
              <a:rPr lang="en-US" sz="2000" dirty="0" smtClean="0"/>
              <a:t>        </a:t>
            </a:r>
            <a:r>
              <a:rPr lang="en-US" sz="2000" dirty="0" err="1" smtClean="0"/>
              <a:t>printf</a:t>
            </a:r>
            <a:r>
              <a:rPr lang="en-US" sz="2000" dirty="0" smtClean="0"/>
              <a:t>("Error! memory not allocated.");  exit(0);</a:t>
            </a:r>
          </a:p>
          <a:p>
            <a:r>
              <a:rPr lang="en-US" sz="2000" dirty="0" smtClean="0"/>
              <a:t>    }</a:t>
            </a:r>
          </a:p>
          <a:p>
            <a:r>
              <a:rPr lang="en-US" sz="2000" dirty="0" smtClean="0"/>
              <a:t>   </a:t>
            </a:r>
            <a:r>
              <a:rPr lang="en-US" sz="2000" dirty="0" err="1" smtClean="0"/>
              <a:t>printf</a:t>
            </a:r>
            <a:r>
              <a:rPr lang="en-US" sz="2000" dirty="0" smtClean="0"/>
              <a:t>("Enter elements of array: ");</a:t>
            </a:r>
          </a:p>
          <a:p>
            <a:r>
              <a:rPr lang="en-US" sz="2000" dirty="0" smtClean="0"/>
              <a:t>    for(</a:t>
            </a:r>
            <a:r>
              <a:rPr lang="en-US" sz="2000" dirty="0" err="1" smtClean="0"/>
              <a:t>i</a:t>
            </a:r>
            <a:r>
              <a:rPr lang="en-US" sz="2000" dirty="0" smtClean="0"/>
              <a:t> = 0; </a:t>
            </a:r>
            <a:r>
              <a:rPr lang="en-US" sz="2000" dirty="0" err="1" smtClean="0"/>
              <a:t>i</a:t>
            </a:r>
            <a:r>
              <a:rPr lang="en-US" sz="2000" dirty="0" smtClean="0"/>
              <a:t> &lt; num; ++</a:t>
            </a:r>
            <a:r>
              <a:rPr lang="en-US" sz="2000" dirty="0" err="1" smtClean="0"/>
              <a:t>i</a:t>
            </a:r>
            <a:r>
              <a:rPr lang="en-US" sz="2000" dirty="0" smtClean="0"/>
              <a:t>)</a:t>
            </a:r>
          </a:p>
          <a:p>
            <a:r>
              <a:rPr lang="en-US" sz="2000" dirty="0" smtClean="0"/>
              <a:t>    {</a:t>
            </a:r>
          </a:p>
          <a:p>
            <a:r>
              <a:rPr lang="en-US" sz="2000" dirty="0" smtClean="0"/>
              <a:t>        </a:t>
            </a:r>
            <a:r>
              <a:rPr lang="en-US" sz="2000" dirty="0" err="1" smtClean="0"/>
              <a:t>scanf</a:t>
            </a:r>
            <a:r>
              <a:rPr lang="en-US" sz="2000" dirty="0" smtClean="0"/>
              <a:t>("%d", </a:t>
            </a:r>
            <a:r>
              <a:rPr lang="en-US" sz="2000" dirty="0" err="1" smtClean="0"/>
              <a:t>ptr</a:t>
            </a:r>
            <a:r>
              <a:rPr lang="en-US" sz="2000" dirty="0" smtClean="0"/>
              <a:t> + </a:t>
            </a:r>
            <a:r>
              <a:rPr lang="en-US" sz="2000" dirty="0" err="1" smtClean="0"/>
              <a:t>i</a:t>
            </a:r>
            <a:r>
              <a:rPr lang="en-US" sz="2000" dirty="0" smtClean="0"/>
              <a:t>);</a:t>
            </a:r>
          </a:p>
          <a:p>
            <a:r>
              <a:rPr lang="en-US" sz="2000" dirty="0" smtClean="0"/>
              <a:t>        sum += *(</a:t>
            </a:r>
            <a:r>
              <a:rPr lang="en-US" sz="2000" dirty="0" err="1" smtClean="0"/>
              <a:t>ptr</a:t>
            </a:r>
            <a:r>
              <a:rPr lang="en-US" sz="2000" dirty="0" smtClean="0"/>
              <a:t> + </a:t>
            </a:r>
            <a:r>
              <a:rPr lang="en-US" sz="2000" dirty="0" err="1" smtClean="0"/>
              <a:t>i</a:t>
            </a:r>
            <a:r>
              <a:rPr lang="en-US" sz="2000" dirty="0" smtClean="0"/>
              <a:t>);</a:t>
            </a:r>
          </a:p>
          <a:p>
            <a:r>
              <a:rPr lang="en-US" sz="2000" dirty="0" smtClean="0"/>
              <a:t>    }</a:t>
            </a:r>
          </a:p>
          <a:p>
            <a:r>
              <a:rPr lang="en-US" sz="2000" dirty="0" smtClean="0"/>
              <a:t> </a:t>
            </a:r>
            <a:r>
              <a:rPr lang="en-US" sz="2000" dirty="0" err="1" smtClean="0"/>
              <a:t>printf</a:t>
            </a:r>
            <a:r>
              <a:rPr lang="en-US" sz="2000" dirty="0" smtClean="0"/>
              <a:t>("Sum = %d", sum);</a:t>
            </a:r>
          </a:p>
          <a:p>
            <a:r>
              <a:rPr lang="en-US" sz="2000" dirty="0" smtClean="0"/>
              <a:t>    free(</a:t>
            </a:r>
            <a:r>
              <a:rPr lang="en-US" sz="2000" dirty="0" err="1" smtClean="0"/>
              <a:t>ptr</a:t>
            </a:r>
            <a:r>
              <a:rPr lang="en-US" sz="2000" dirty="0" smtClean="0"/>
              <a:t>);   return 0;</a:t>
            </a:r>
          </a:p>
          <a:p>
            <a:r>
              <a:rPr lang="en-US" sz="2000" dirty="0" smtClean="0"/>
              <a:t>}</a:t>
            </a:r>
            <a:endParaRPr lang="en-US" sz="2000" dirty="0"/>
          </a:p>
        </p:txBody>
      </p:sp>
      <p:sp>
        <p:nvSpPr>
          <p:cNvPr id="5" name="TextBox 4"/>
          <p:cNvSpPr txBox="1"/>
          <p:nvPr/>
        </p:nvSpPr>
        <p:spPr>
          <a:xfrm>
            <a:off x="4648200" y="4343400"/>
            <a:ext cx="3695371"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smtClean="0"/>
              <a:t>Output:</a:t>
            </a:r>
          </a:p>
          <a:p>
            <a:r>
              <a:rPr lang="en-US" sz="2000" dirty="0" smtClean="0"/>
              <a:t>Enter number of elements:5</a:t>
            </a:r>
          </a:p>
          <a:p>
            <a:r>
              <a:rPr lang="en-US" sz="2000" dirty="0" smtClean="0"/>
              <a:t> Enter elements of array: 2 5 7 8 9</a:t>
            </a:r>
          </a:p>
          <a:p>
            <a:r>
              <a:rPr lang="en-US" sz="2000" dirty="0" smtClean="0"/>
              <a:t> Sum = 31</a:t>
            </a:r>
            <a:endParaRPr lang="en-US" sz="2000" dirty="0"/>
          </a:p>
        </p:txBody>
      </p:sp>
      <p:sp>
        <p:nvSpPr>
          <p:cNvPr id="6" name="TextBox 5"/>
          <p:cNvSpPr txBox="1"/>
          <p:nvPr/>
        </p:nvSpPr>
        <p:spPr>
          <a:xfrm>
            <a:off x="2406258" y="304800"/>
            <a:ext cx="6737742" cy="10156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b="1" dirty="0" smtClean="0"/>
              <a:t>Write a C program to find sum of n elements entered by user. </a:t>
            </a:r>
          </a:p>
          <a:p>
            <a:r>
              <a:rPr lang="en-US" sz="2000" b="1" dirty="0" smtClean="0"/>
              <a:t>To perform this program, allocate memory dynamically </a:t>
            </a:r>
          </a:p>
          <a:p>
            <a:r>
              <a:rPr lang="en-US" sz="2000" b="1" dirty="0" smtClean="0"/>
              <a:t>using </a:t>
            </a:r>
            <a:r>
              <a:rPr lang="en-US" sz="2000" b="1" dirty="0" err="1" smtClean="0"/>
              <a:t>malloc</a:t>
            </a:r>
            <a:r>
              <a:rPr lang="en-US" sz="2000" b="1" dirty="0" smtClean="0"/>
              <a:t>() function.</a:t>
            </a:r>
            <a:endParaRPr lang="en-US" sz="2000"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52400"/>
            <a:ext cx="7643439" cy="6555641"/>
          </a:xfrm>
          <a:prstGeom prst="rect">
            <a:avLst/>
          </a:prstGeom>
          <a:noFill/>
        </p:spPr>
        <p:txBody>
          <a:bodyPr wrap="none" rtlCol="0">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stdlib.h</a:t>
            </a:r>
            <a:r>
              <a:rPr lang="en-US" sz="2000" dirty="0" smtClean="0"/>
              <a:t>&gt;</a:t>
            </a:r>
          </a:p>
          <a:p>
            <a:r>
              <a:rPr lang="en-US" sz="2000" dirty="0" err="1" smtClean="0"/>
              <a:t>int</a:t>
            </a:r>
            <a:r>
              <a:rPr lang="en-US" sz="2000" dirty="0" smtClean="0"/>
              <a:t> main()</a:t>
            </a:r>
          </a:p>
          <a:p>
            <a:r>
              <a:rPr lang="en-US" sz="2000" dirty="0" smtClean="0"/>
              <a:t>{</a:t>
            </a:r>
          </a:p>
          <a:p>
            <a:r>
              <a:rPr lang="en-US" sz="2000" dirty="0" smtClean="0"/>
              <a:t>    </a:t>
            </a:r>
            <a:r>
              <a:rPr lang="en-US" sz="2000" dirty="0" err="1" smtClean="0"/>
              <a:t>int</a:t>
            </a:r>
            <a:r>
              <a:rPr lang="en-US" sz="2000" dirty="0" smtClean="0"/>
              <a:t> num, </a:t>
            </a:r>
            <a:r>
              <a:rPr lang="en-US" sz="2000" dirty="0" err="1" smtClean="0"/>
              <a:t>i</a:t>
            </a:r>
            <a:r>
              <a:rPr lang="en-US" sz="2000" dirty="0" smtClean="0"/>
              <a:t>, *</a:t>
            </a:r>
            <a:r>
              <a:rPr lang="en-US" sz="2000" dirty="0" err="1" smtClean="0"/>
              <a:t>ptr</a:t>
            </a:r>
            <a:r>
              <a:rPr lang="en-US" sz="2000" dirty="0" smtClean="0"/>
              <a:t>, sum = 0;</a:t>
            </a:r>
          </a:p>
          <a:p>
            <a:r>
              <a:rPr lang="en-US" sz="2000" dirty="0" smtClean="0"/>
              <a:t>     </a:t>
            </a:r>
            <a:r>
              <a:rPr lang="en-US" sz="2000" dirty="0" err="1" smtClean="0"/>
              <a:t>printf</a:t>
            </a:r>
            <a:r>
              <a:rPr lang="en-US" sz="2000" dirty="0" smtClean="0"/>
              <a:t>("Enter number of elements: ");</a:t>
            </a:r>
          </a:p>
          <a:p>
            <a:r>
              <a:rPr lang="en-US" sz="2000" dirty="0" smtClean="0"/>
              <a:t>    </a:t>
            </a:r>
            <a:r>
              <a:rPr lang="en-US" sz="2000" dirty="0" err="1" smtClean="0"/>
              <a:t>scanf</a:t>
            </a:r>
            <a:r>
              <a:rPr lang="en-US" sz="2000" dirty="0" smtClean="0"/>
              <a:t>("%d", &amp;num);</a:t>
            </a:r>
          </a:p>
          <a:p>
            <a:r>
              <a:rPr lang="en-US" sz="2000" dirty="0" smtClean="0"/>
              <a:t> </a:t>
            </a:r>
            <a:r>
              <a:rPr lang="en-US" sz="2000" dirty="0" err="1" smtClean="0"/>
              <a:t>ptr</a:t>
            </a:r>
            <a:r>
              <a:rPr lang="en-US" sz="2000" dirty="0" smtClean="0"/>
              <a:t> = (</a:t>
            </a:r>
            <a:r>
              <a:rPr lang="en-US" sz="2000" dirty="0" err="1" smtClean="0"/>
              <a:t>int</a:t>
            </a:r>
            <a:r>
              <a:rPr lang="en-US" sz="2000" dirty="0" smtClean="0"/>
              <a:t>*) </a:t>
            </a:r>
            <a:r>
              <a:rPr lang="en-US" sz="2000" dirty="0" err="1" smtClean="0"/>
              <a:t>malloc</a:t>
            </a:r>
            <a:r>
              <a:rPr lang="en-US" sz="2000" dirty="0" smtClean="0"/>
              <a:t>(num * </a:t>
            </a:r>
            <a:r>
              <a:rPr lang="en-US" sz="2000" dirty="0" err="1" smtClean="0"/>
              <a:t>sizeof</a:t>
            </a:r>
            <a:r>
              <a:rPr lang="en-US" sz="2000" dirty="0" smtClean="0"/>
              <a:t>(</a:t>
            </a:r>
            <a:r>
              <a:rPr lang="en-US" sz="2000" dirty="0" err="1" smtClean="0"/>
              <a:t>int</a:t>
            </a:r>
            <a:r>
              <a:rPr lang="en-US" sz="2000" dirty="0" smtClean="0"/>
              <a:t>));  //memory allocated using </a:t>
            </a:r>
            <a:r>
              <a:rPr lang="en-US" sz="2000" dirty="0" err="1" smtClean="0"/>
              <a:t>malloc</a:t>
            </a:r>
            <a:endParaRPr lang="en-US" sz="2000" dirty="0" smtClean="0"/>
          </a:p>
          <a:p>
            <a:r>
              <a:rPr lang="en-US" sz="2000" dirty="0" smtClean="0"/>
              <a:t>    if(</a:t>
            </a:r>
            <a:r>
              <a:rPr lang="en-US" sz="2000" dirty="0" err="1" smtClean="0"/>
              <a:t>ptr</a:t>
            </a:r>
            <a:r>
              <a:rPr lang="en-US" sz="2000" dirty="0" smtClean="0"/>
              <a:t> == NULL)                     </a:t>
            </a:r>
          </a:p>
          <a:p>
            <a:r>
              <a:rPr lang="en-US" sz="2000" dirty="0" smtClean="0"/>
              <a:t>    {</a:t>
            </a:r>
          </a:p>
          <a:p>
            <a:r>
              <a:rPr lang="en-US" sz="2000" dirty="0" smtClean="0"/>
              <a:t>        </a:t>
            </a:r>
            <a:r>
              <a:rPr lang="en-US" sz="2000" dirty="0" err="1" smtClean="0"/>
              <a:t>printf</a:t>
            </a:r>
            <a:r>
              <a:rPr lang="en-US" sz="2000" dirty="0" smtClean="0"/>
              <a:t>("Error! memory not allocated.");  exit(0);</a:t>
            </a:r>
          </a:p>
          <a:p>
            <a:r>
              <a:rPr lang="en-US" sz="2000" dirty="0" smtClean="0"/>
              <a:t>    }</a:t>
            </a:r>
          </a:p>
          <a:p>
            <a:r>
              <a:rPr lang="en-US" sz="2000" dirty="0" smtClean="0"/>
              <a:t>   </a:t>
            </a:r>
            <a:r>
              <a:rPr lang="en-US" sz="2000" dirty="0" err="1" smtClean="0"/>
              <a:t>printf</a:t>
            </a:r>
            <a:r>
              <a:rPr lang="en-US" sz="2000" dirty="0" smtClean="0"/>
              <a:t>("Enter elements of array: ");</a:t>
            </a:r>
          </a:p>
          <a:p>
            <a:r>
              <a:rPr lang="en-US" sz="2000" dirty="0" smtClean="0"/>
              <a:t>    for(</a:t>
            </a:r>
            <a:r>
              <a:rPr lang="en-US" sz="2000" dirty="0" err="1" smtClean="0"/>
              <a:t>i</a:t>
            </a:r>
            <a:r>
              <a:rPr lang="en-US" sz="2000" dirty="0" smtClean="0"/>
              <a:t> = 0; </a:t>
            </a:r>
            <a:r>
              <a:rPr lang="en-US" sz="2000" dirty="0" err="1" smtClean="0"/>
              <a:t>i</a:t>
            </a:r>
            <a:r>
              <a:rPr lang="en-US" sz="2000" dirty="0" smtClean="0"/>
              <a:t> &lt; num; ++</a:t>
            </a:r>
            <a:r>
              <a:rPr lang="en-US" sz="2000" dirty="0" err="1" smtClean="0"/>
              <a:t>i</a:t>
            </a:r>
            <a:r>
              <a:rPr lang="en-US" sz="2000" dirty="0" smtClean="0"/>
              <a:t>)</a:t>
            </a:r>
          </a:p>
          <a:p>
            <a:r>
              <a:rPr lang="en-US" sz="2000" dirty="0" smtClean="0"/>
              <a:t>    {</a:t>
            </a:r>
          </a:p>
          <a:p>
            <a:r>
              <a:rPr lang="en-US" sz="2000" dirty="0" smtClean="0"/>
              <a:t>        </a:t>
            </a:r>
            <a:r>
              <a:rPr lang="en-US" sz="2000" dirty="0" err="1" smtClean="0"/>
              <a:t>scanf</a:t>
            </a:r>
            <a:r>
              <a:rPr lang="en-US" sz="2000" dirty="0" smtClean="0"/>
              <a:t>("%d", </a:t>
            </a:r>
            <a:r>
              <a:rPr lang="en-US" sz="2000" dirty="0" err="1" smtClean="0"/>
              <a:t>ptr</a:t>
            </a:r>
            <a:r>
              <a:rPr lang="en-US" sz="2000" dirty="0" smtClean="0"/>
              <a:t> + </a:t>
            </a:r>
            <a:r>
              <a:rPr lang="en-US" sz="2000" dirty="0" err="1" smtClean="0"/>
              <a:t>i</a:t>
            </a:r>
            <a:r>
              <a:rPr lang="en-US" sz="2000" dirty="0" smtClean="0"/>
              <a:t>);</a:t>
            </a:r>
          </a:p>
          <a:p>
            <a:r>
              <a:rPr lang="en-US" sz="2000" dirty="0" smtClean="0"/>
              <a:t>        sum += *(</a:t>
            </a:r>
            <a:r>
              <a:rPr lang="en-US" sz="2000" dirty="0" err="1" smtClean="0"/>
              <a:t>ptr</a:t>
            </a:r>
            <a:r>
              <a:rPr lang="en-US" sz="2000" dirty="0" smtClean="0"/>
              <a:t> + </a:t>
            </a:r>
            <a:r>
              <a:rPr lang="en-US" sz="2000" dirty="0" err="1" smtClean="0"/>
              <a:t>i</a:t>
            </a:r>
            <a:r>
              <a:rPr lang="en-US" sz="2000" dirty="0" smtClean="0"/>
              <a:t>);</a:t>
            </a:r>
          </a:p>
          <a:p>
            <a:r>
              <a:rPr lang="en-US" sz="2000" dirty="0" smtClean="0"/>
              <a:t>    }</a:t>
            </a:r>
          </a:p>
          <a:p>
            <a:r>
              <a:rPr lang="en-US" sz="2000" dirty="0" smtClean="0"/>
              <a:t> </a:t>
            </a:r>
            <a:r>
              <a:rPr lang="en-US" sz="2000" dirty="0" err="1" smtClean="0"/>
              <a:t>printf</a:t>
            </a:r>
            <a:r>
              <a:rPr lang="en-US" sz="2000" dirty="0" smtClean="0"/>
              <a:t>("Sum = %d", sum);</a:t>
            </a:r>
          </a:p>
          <a:p>
            <a:r>
              <a:rPr lang="en-US" sz="2000" dirty="0" smtClean="0"/>
              <a:t>    free(</a:t>
            </a:r>
            <a:r>
              <a:rPr lang="en-US" sz="2000" dirty="0" err="1" smtClean="0"/>
              <a:t>ptr</a:t>
            </a:r>
            <a:r>
              <a:rPr lang="en-US" sz="2000" dirty="0" smtClean="0"/>
              <a:t>);   return 0;</a:t>
            </a:r>
          </a:p>
          <a:p>
            <a:r>
              <a:rPr lang="en-US" sz="2000" dirty="0" smtClean="0"/>
              <a:t>}</a:t>
            </a:r>
            <a:endParaRPr lang="en-US" sz="2000" dirty="0"/>
          </a:p>
        </p:txBody>
      </p:sp>
      <p:sp>
        <p:nvSpPr>
          <p:cNvPr id="5" name="TextBox 4"/>
          <p:cNvSpPr txBox="1"/>
          <p:nvPr/>
        </p:nvSpPr>
        <p:spPr>
          <a:xfrm>
            <a:off x="4648200" y="4343400"/>
            <a:ext cx="3695371"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smtClean="0"/>
              <a:t>Output:</a:t>
            </a:r>
          </a:p>
          <a:p>
            <a:r>
              <a:rPr lang="en-US" sz="2000" dirty="0" smtClean="0"/>
              <a:t>Enter number of elements:5</a:t>
            </a:r>
          </a:p>
          <a:p>
            <a:r>
              <a:rPr lang="en-US" sz="2000" dirty="0" smtClean="0"/>
              <a:t> Enter elements of array: 2 5 7 8 9</a:t>
            </a:r>
          </a:p>
          <a:p>
            <a:r>
              <a:rPr lang="en-US" sz="2000" dirty="0" smtClean="0"/>
              <a:t> Sum = 31</a:t>
            </a:r>
            <a:endParaRPr lang="en-US" sz="2000" dirty="0"/>
          </a:p>
        </p:txBody>
      </p:sp>
      <p:sp>
        <p:nvSpPr>
          <p:cNvPr id="6" name="TextBox 5"/>
          <p:cNvSpPr txBox="1"/>
          <p:nvPr/>
        </p:nvSpPr>
        <p:spPr>
          <a:xfrm>
            <a:off x="2406258" y="304800"/>
            <a:ext cx="6737742" cy="1015663"/>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b="1" dirty="0" smtClean="0"/>
              <a:t>Write a C program to find sum of n elements entered by user. </a:t>
            </a:r>
          </a:p>
          <a:p>
            <a:r>
              <a:rPr lang="en-US" sz="2000" b="1" dirty="0" smtClean="0"/>
              <a:t>To perform this program, allocate memory dynamically </a:t>
            </a:r>
          </a:p>
          <a:p>
            <a:r>
              <a:rPr lang="en-US" sz="2000" b="1" dirty="0" smtClean="0"/>
              <a:t>using </a:t>
            </a:r>
            <a:r>
              <a:rPr lang="en-US" sz="2000" b="1" dirty="0" err="1" smtClean="0"/>
              <a:t>malloc</a:t>
            </a:r>
            <a:r>
              <a:rPr lang="en-US" sz="2000" b="1" dirty="0" smtClean="0"/>
              <a:t>() function.</a:t>
            </a:r>
            <a:endParaRPr lang="en-US" sz="2000" dirty="0"/>
          </a:p>
        </p:txBody>
      </p:sp>
      <p:sp>
        <p:nvSpPr>
          <p:cNvPr id="1025" name="Rectangle 1"/>
          <p:cNvSpPr>
            <a:spLocks noChangeArrowheads="1"/>
          </p:cNvSpPr>
          <p:nvPr/>
        </p:nvSpPr>
        <p:spPr bwMode="auto">
          <a:xfrm>
            <a:off x="3429000" y="2743200"/>
            <a:ext cx="5486400" cy="443683"/>
          </a:xfrm>
          <a:prstGeom prst="rect">
            <a:avLst/>
          </a:prstGeom>
          <a:solidFill>
            <a:schemeClr val="bg1"/>
          </a:solidFill>
          <a:ln w="9525">
            <a:solidFill>
              <a:schemeClr val="tx1"/>
            </a:solidFill>
            <a:miter lim="800000"/>
            <a:headEnd/>
            <a:tailEnd/>
          </a:ln>
          <a:effectLst/>
        </p:spPr>
        <p:txBody>
          <a:bodyPr vert="horz" wrap="square" lIns="91440" tIns="45720" rIns="9144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rgbClr val="000000"/>
                </a:solidFill>
                <a:effectLst/>
                <a:latin typeface="Consolas" pitchFamily="49" charset="0"/>
                <a:cs typeface="Consolas" pitchFamily="49" charset="0"/>
              </a:rPr>
              <a:t>ptr</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 = (</a:t>
            </a:r>
            <a:r>
              <a:rPr kumimoji="0" lang="en-US" sz="2000" b="0" i="0" u="none" strike="noStrike" cap="none" normalizeH="0" baseline="0" dirty="0" err="1" smtClean="0">
                <a:ln>
                  <a:noFill/>
                </a:ln>
                <a:solidFill>
                  <a:srgbClr val="00008B"/>
                </a:solidFill>
                <a:effectLst/>
                <a:latin typeface="Consolas" pitchFamily="49" charset="0"/>
                <a:cs typeface="Consolas" pitchFamily="49" charset="0"/>
              </a:rPr>
              <a:t>int</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 </a:t>
            </a:r>
            <a:r>
              <a:rPr kumimoji="0" lang="en-US" sz="2000" b="0" i="0" u="none" strike="noStrike" cap="none" normalizeH="0" baseline="0" dirty="0" err="1" smtClean="0">
                <a:ln>
                  <a:noFill/>
                </a:ln>
                <a:solidFill>
                  <a:srgbClr val="000000"/>
                </a:solidFill>
                <a:effectLst/>
                <a:latin typeface="Consolas" pitchFamily="49" charset="0"/>
                <a:cs typeface="Consolas" pitchFamily="49" charset="0"/>
              </a:rPr>
              <a:t>calloc</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a:t>
            </a:r>
            <a:r>
              <a:rPr kumimoji="0" lang="en-US" sz="2000" b="0" i="0" u="none" strike="noStrike" cap="none" normalizeH="0" baseline="0" dirty="0" err="1" smtClean="0">
                <a:ln>
                  <a:noFill/>
                </a:ln>
                <a:solidFill>
                  <a:srgbClr val="000000"/>
                </a:solidFill>
                <a:effectLst/>
                <a:latin typeface="Consolas" pitchFamily="49" charset="0"/>
                <a:cs typeface="Consolas" pitchFamily="49" charset="0"/>
              </a:rPr>
              <a:t>num,s</a:t>
            </a:r>
            <a:r>
              <a:rPr kumimoji="0" lang="en-US" sz="2000" b="0" i="0" u="none" strike="noStrike" cap="none" normalizeH="0" baseline="0" dirty="0" err="1" smtClean="0">
                <a:ln>
                  <a:noFill/>
                </a:ln>
                <a:solidFill>
                  <a:srgbClr val="00008B"/>
                </a:solidFill>
                <a:effectLst/>
                <a:latin typeface="Consolas" pitchFamily="49" charset="0"/>
                <a:cs typeface="Consolas" pitchFamily="49" charset="0"/>
              </a:rPr>
              <a:t>izeof</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a:t>
            </a:r>
            <a:r>
              <a:rPr kumimoji="0" lang="en-US" sz="2000" b="0" i="0" u="none" strike="noStrike" cap="none" normalizeH="0" baseline="0" dirty="0" err="1" smtClean="0">
                <a:ln>
                  <a:noFill/>
                </a:ln>
                <a:solidFill>
                  <a:srgbClr val="00008B"/>
                </a:solidFill>
                <a:effectLst/>
                <a:latin typeface="Consolas" pitchFamily="49" charset="0"/>
                <a:cs typeface="Consolas" pitchFamily="49" charset="0"/>
              </a:rPr>
              <a:t>int</a:t>
            </a:r>
            <a:r>
              <a:rPr kumimoji="0" lang="en-US" sz="2000" b="0" i="0" u="none" strike="noStrike" cap="none" normalizeH="0" baseline="0" dirty="0" smtClean="0">
                <a:ln>
                  <a:noFill/>
                </a:ln>
                <a:solidFill>
                  <a:srgbClr val="000000"/>
                </a:solidFill>
                <a:effectLst/>
                <a:latin typeface="Consolas" pitchFamily="49" charset="0"/>
                <a:cs typeface="Consolas" pitchFamily="49"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cxnSp>
        <p:nvCxnSpPr>
          <p:cNvPr id="10" name="Straight Arrow Connector 9"/>
          <p:cNvCxnSpPr/>
          <p:nvPr/>
        </p:nvCxnSpPr>
        <p:spPr>
          <a:xfrm>
            <a:off x="2514600" y="2590800"/>
            <a:ext cx="83820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5789983" cy="5632311"/>
          </a:xfrm>
          <a:prstGeom prst="rect">
            <a:avLst/>
          </a:prstGeom>
          <a:noFill/>
        </p:spPr>
        <p:txBody>
          <a:bodyPr wrap="none" rtlCol="0">
            <a:spAutoFit/>
          </a:bodyPr>
          <a:lstStyle/>
          <a:p>
            <a:r>
              <a:rPr lang="en-US" sz="2000" dirty="0" smtClean="0"/>
              <a:t>#include &lt;</a:t>
            </a:r>
            <a:r>
              <a:rPr lang="en-US" sz="2000" dirty="0" err="1" smtClean="0"/>
              <a:t>stdio.h</a:t>
            </a:r>
            <a:r>
              <a:rPr lang="en-US" sz="2000" dirty="0" smtClean="0"/>
              <a:t>&gt;</a:t>
            </a:r>
          </a:p>
          <a:p>
            <a:r>
              <a:rPr lang="en-US" sz="2000" dirty="0" smtClean="0"/>
              <a:t>#include &lt;</a:t>
            </a:r>
            <a:r>
              <a:rPr lang="en-US" sz="2000" dirty="0" err="1" smtClean="0"/>
              <a:t>stdlib.h</a:t>
            </a:r>
            <a:r>
              <a:rPr lang="en-US" sz="2000" dirty="0" smtClean="0"/>
              <a:t>&gt;</a:t>
            </a:r>
          </a:p>
          <a:p>
            <a:r>
              <a:rPr lang="en-US" sz="2000" dirty="0" err="1" smtClean="0"/>
              <a:t>int</a:t>
            </a:r>
            <a:r>
              <a:rPr lang="en-US" sz="2000" dirty="0" smtClean="0"/>
              <a:t> main()</a:t>
            </a:r>
          </a:p>
          <a:p>
            <a:r>
              <a:rPr lang="en-US" sz="2000" dirty="0" smtClean="0"/>
              <a:t>{</a:t>
            </a:r>
          </a:p>
          <a:p>
            <a:r>
              <a:rPr lang="en-US" sz="2000" dirty="0" smtClean="0"/>
              <a:t>    </a:t>
            </a:r>
            <a:r>
              <a:rPr lang="en-US" sz="2000" dirty="0" err="1" smtClean="0"/>
              <a:t>int</a:t>
            </a:r>
            <a:r>
              <a:rPr lang="en-US" sz="2000" dirty="0" smtClean="0"/>
              <a:t> *</a:t>
            </a:r>
            <a:r>
              <a:rPr lang="en-US" sz="2000" dirty="0" err="1" smtClean="0"/>
              <a:t>ptr</a:t>
            </a:r>
            <a:r>
              <a:rPr lang="en-US" sz="2000" dirty="0" smtClean="0"/>
              <a:t>, </a:t>
            </a:r>
            <a:r>
              <a:rPr lang="en-US" sz="2000" dirty="0" err="1" smtClean="0"/>
              <a:t>i</a:t>
            </a:r>
            <a:r>
              <a:rPr lang="en-US" sz="2000" dirty="0" smtClean="0"/>
              <a:t> , n1, n2;</a:t>
            </a:r>
          </a:p>
          <a:p>
            <a:r>
              <a:rPr lang="en-US" sz="2000" dirty="0" smtClean="0"/>
              <a:t>    </a:t>
            </a:r>
            <a:r>
              <a:rPr lang="en-US" sz="2000" dirty="0" err="1" smtClean="0"/>
              <a:t>printf</a:t>
            </a:r>
            <a:r>
              <a:rPr lang="en-US" sz="2000" dirty="0" smtClean="0"/>
              <a:t>("Enter size of array: ");</a:t>
            </a:r>
          </a:p>
          <a:p>
            <a:r>
              <a:rPr lang="en-US" sz="2000" dirty="0" smtClean="0"/>
              <a:t>    </a:t>
            </a:r>
            <a:r>
              <a:rPr lang="en-US" sz="2000" dirty="0" err="1" smtClean="0"/>
              <a:t>scanf</a:t>
            </a:r>
            <a:r>
              <a:rPr lang="en-US" sz="2000" dirty="0" smtClean="0"/>
              <a:t>("%d", &amp;n1);</a:t>
            </a:r>
          </a:p>
          <a:p>
            <a:r>
              <a:rPr lang="en-US" sz="2000" dirty="0" smtClean="0"/>
              <a:t>    </a:t>
            </a:r>
            <a:r>
              <a:rPr lang="en-US" sz="2000" dirty="0" err="1" smtClean="0"/>
              <a:t>ptr</a:t>
            </a:r>
            <a:r>
              <a:rPr lang="en-US" sz="2000" dirty="0" smtClean="0"/>
              <a:t> = (</a:t>
            </a:r>
            <a:r>
              <a:rPr lang="en-US" sz="2000" dirty="0" err="1" smtClean="0"/>
              <a:t>int</a:t>
            </a:r>
            <a:r>
              <a:rPr lang="en-US" sz="2000" dirty="0" smtClean="0"/>
              <a:t>*) </a:t>
            </a:r>
            <a:r>
              <a:rPr lang="en-US" sz="2000" dirty="0" err="1" smtClean="0"/>
              <a:t>malloc</a:t>
            </a:r>
            <a:r>
              <a:rPr lang="en-US" sz="2000" dirty="0" smtClean="0"/>
              <a:t>(n1 * </a:t>
            </a:r>
            <a:r>
              <a:rPr lang="en-US" sz="2000" dirty="0" err="1" smtClean="0"/>
              <a:t>sizeof</a:t>
            </a:r>
            <a:r>
              <a:rPr lang="en-US" sz="2000" dirty="0" smtClean="0"/>
              <a:t>(</a:t>
            </a:r>
            <a:r>
              <a:rPr lang="en-US" sz="2000" dirty="0" err="1" smtClean="0"/>
              <a:t>int</a:t>
            </a:r>
            <a:r>
              <a:rPr lang="en-US" sz="2000" dirty="0" smtClean="0"/>
              <a:t>));</a:t>
            </a:r>
          </a:p>
          <a:p>
            <a:r>
              <a:rPr lang="en-US" sz="2000" dirty="0" smtClean="0"/>
              <a:t>     </a:t>
            </a:r>
            <a:r>
              <a:rPr lang="en-US" sz="2000" dirty="0" err="1" smtClean="0"/>
              <a:t>printf</a:t>
            </a:r>
            <a:r>
              <a:rPr lang="en-US" sz="2000" dirty="0" smtClean="0"/>
              <a:t>("Address of previously allocated memory: ");</a:t>
            </a:r>
          </a:p>
          <a:p>
            <a:r>
              <a:rPr lang="en-US" sz="2000" dirty="0" smtClean="0"/>
              <a:t>    for(</a:t>
            </a:r>
            <a:r>
              <a:rPr lang="en-US" sz="2000" dirty="0" err="1" smtClean="0"/>
              <a:t>i</a:t>
            </a:r>
            <a:r>
              <a:rPr lang="en-US" sz="2000" dirty="0" smtClean="0"/>
              <a:t> = 0; </a:t>
            </a:r>
            <a:r>
              <a:rPr lang="en-US" sz="2000" dirty="0" err="1" smtClean="0"/>
              <a:t>i</a:t>
            </a:r>
            <a:r>
              <a:rPr lang="en-US" sz="2000" dirty="0" smtClean="0"/>
              <a:t> &lt; n1; ++</a:t>
            </a:r>
            <a:r>
              <a:rPr lang="en-US" sz="2000" dirty="0" err="1" smtClean="0"/>
              <a:t>i</a:t>
            </a:r>
            <a:r>
              <a:rPr lang="en-US" sz="2000" dirty="0" smtClean="0"/>
              <a:t>)</a:t>
            </a:r>
          </a:p>
          <a:p>
            <a:r>
              <a:rPr lang="en-US" sz="2000" dirty="0" smtClean="0"/>
              <a:t>         </a:t>
            </a:r>
            <a:r>
              <a:rPr lang="en-US" sz="2000" dirty="0" err="1" smtClean="0"/>
              <a:t>printf</a:t>
            </a:r>
            <a:r>
              <a:rPr lang="en-US" sz="2000" dirty="0" smtClean="0"/>
              <a:t>("%u\</a:t>
            </a:r>
            <a:r>
              <a:rPr lang="en-US" sz="2000" dirty="0" err="1" smtClean="0"/>
              <a:t>t",ptr</a:t>
            </a:r>
            <a:r>
              <a:rPr lang="en-US" sz="2000" dirty="0" smtClean="0"/>
              <a:t> + </a:t>
            </a:r>
            <a:r>
              <a:rPr lang="en-US" sz="2000" dirty="0" err="1" smtClean="0"/>
              <a:t>i</a:t>
            </a:r>
            <a:r>
              <a:rPr lang="en-US" sz="2000" dirty="0" smtClean="0"/>
              <a:t>);</a:t>
            </a:r>
          </a:p>
          <a:p>
            <a:r>
              <a:rPr lang="en-US" sz="2000" dirty="0" smtClean="0"/>
              <a:t>    </a:t>
            </a:r>
            <a:r>
              <a:rPr lang="en-US" sz="2000" dirty="0" err="1" smtClean="0"/>
              <a:t>printf</a:t>
            </a:r>
            <a:r>
              <a:rPr lang="en-US" sz="2000" dirty="0" smtClean="0"/>
              <a:t>("\</a:t>
            </a:r>
            <a:r>
              <a:rPr lang="en-US" sz="2000" dirty="0" err="1" smtClean="0"/>
              <a:t>nEnter</a:t>
            </a:r>
            <a:r>
              <a:rPr lang="en-US" sz="2000" dirty="0" smtClean="0"/>
              <a:t> new size of array: ");</a:t>
            </a:r>
          </a:p>
          <a:p>
            <a:r>
              <a:rPr lang="en-US" sz="2000" dirty="0" smtClean="0"/>
              <a:t>    </a:t>
            </a:r>
            <a:r>
              <a:rPr lang="en-US" sz="2000" dirty="0" err="1" smtClean="0"/>
              <a:t>scanf</a:t>
            </a:r>
            <a:r>
              <a:rPr lang="en-US" sz="2000" dirty="0" smtClean="0"/>
              <a:t>("%d", &amp;n2);</a:t>
            </a:r>
          </a:p>
          <a:p>
            <a:r>
              <a:rPr lang="en-US" sz="2000" dirty="0" smtClean="0"/>
              <a:t>    </a:t>
            </a:r>
            <a:r>
              <a:rPr lang="en-US" sz="2000" dirty="0" err="1" smtClean="0"/>
              <a:t>ptr</a:t>
            </a:r>
            <a:r>
              <a:rPr lang="en-US" sz="2000" dirty="0" smtClean="0"/>
              <a:t> = </a:t>
            </a:r>
            <a:r>
              <a:rPr lang="en-US" sz="2000" dirty="0" err="1" smtClean="0"/>
              <a:t>realloc</a:t>
            </a:r>
            <a:r>
              <a:rPr lang="en-US" sz="2000" dirty="0" smtClean="0"/>
              <a:t>(</a:t>
            </a:r>
            <a:r>
              <a:rPr lang="en-US" sz="2000" dirty="0" err="1" smtClean="0"/>
              <a:t>ptr</a:t>
            </a:r>
            <a:r>
              <a:rPr lang="en-US" sz="2000" dirty="0" smtClean="0"/>
              <a:t>, n2);</a:t>
            </a:r>
          </a:p>
          <a:p>
            <a:r>
              <a:rPr lang="en-US" sz="2000" dirty="0" smtClean="0"/>
              <a:t>    for(</a:t>
            </a:r>
            <a:r>
              <a:rPr lang="en-US" sz="2000" dirty="0" err="1" smtClean="0"/>
              <a:t>i</a:t>
            </a:r>
            <a:r>
              <a:rPr lang="en-US" sz="2000" dirty="0" smtClean="0"/>
              <a:t> = 0; </a:t>
            </a:r>
            <a:r>
              <a:rPr lang="en-US" sz="2000" dirty="0" err="1" smtClean="0"/>
              <a:t>i</a:t>
            </a:r>
            <a:r>
              <a:rPr lang="en-US" sz="2000" dirty="0" smtClean="0"/>
              <a:t> &lt; n2; ++</a:t>
            </a:r>
            <a:r>
              <a:rPr lang="en-US" sz="2000" dirty="0" err="1" smtClean="0"/>
              <a:t>i</a:t>
            </a:r>
            <a:r>
              <a:rPr lang="en-US" sz="2000" dirty="0" smtClean="0"/>
              <a:t>)</a:t>
            </a:r>
          </a:p>
          <a:p>
            <a:r>
              <a:rPr lang="en-US" sz="2000" dirty="0" smtClean="0"/>
              <a:t>         </a:t>
            </a:r>
            <a:r>
              <a:rPr lang="en-US" sz="2000" dirty="0" err="1" smtClean="0"/>
              <a:t>printf</a:t>
            </a:r>
            <a:r>
              <a:rPr lang="en-US" sz="2000" dirty="0" smtClean="0"/>
              <a:t>("%u\t", </a:t>
            </a:r>
            <a:r>
              <a:rPr lang="en-US" sz="2000" dirty="0" err="1" smtClean="0"/>
              <a:t>ptr</a:t>
            </a:r>
            <a:r>
              <a:rPr lang="en-US" sz="2000" dirty="0" smtClean="0"/>
              <a:t> + </a:t>
            </a:r>
            <a:r>
              <a:rPr lang="en-US" sz="2000" dirty="0" err="1" smtClean="0"/>
              <a:t>i</a:t>
            </a:r>
            <a:r>
              <a:rPr lang="en-US" sz="2000" dirty="0" smtClean="0"/>
              <a:t>);</a:t>
            </a:r>
          </a:p>
          <a:p>
            <a:r>
              <a:rPr lang="en-US" sz="2000" dirty="0" smtClean="0"/>
              <a:t>    return 0;</a:t>
            </a:r>
          </a:p>
          <a:p>
            <a:r>
              <a:rPr lang="en-US" sz="2000" dirty="0" smtClean="0"/>
              <a:t>}</a:t>
            </a:r>
            <a:endParaRPr lang="en-US" sz="2000" dirty="0"/>
          </a:p>
        </p:txBody>
      </p:sp>
      <p:sp>
        <p:nvSpPr>
          <p:cNvPr id="6" name="TextBox 5"/>
          <p:cNvSpPr txBox="1"/>
          <p:nvPr/>
        </p:nvSpPr>
        <p:spPr>
          <a:xfrm>
            <a:off x="3276600" y="4648200"/>
            <a:ext cx="5486400" cy="1477328"/>
          </a:xfrm>
          <a:prstGeom prst="rect">
            <a:avLst/>
          </a:prstGeom>
          <a:noFill/>
          <a:ln>
            <a:solidFill>
              <a:schemeClr val="tx1"/>
            </a:solidFill>
          </a:ln>
        </p:spPr>
        <p:txBody>
          <a:bodyPr wrap="square" rtlCol="0">
            <a:spAutoFit/>
          </a:bodyPr>
          <a:lstStyle/>
          <a:p>
            <a:r>
              <a:rPr lang="en-US" dirty="0" smtClean="0"/>
              <a:t>Output:</a:t>
            </a:r>
          </a:p>
          <a:p>
            <a:r>
              <a:rPr lang="en-US" dirty="0" smtClean="0"/>
              <a:t>Enter size of array:  2</a:t>
            </a:r>
          </a:p>
          <a:p>
            <a:r>
              <a:rPr lang="en-US" dirty="0" smtClean="0"/>
              <a:t>Address of previously allocated memory: 3200 3204</a:t>
            </a:r>
          </a:p>
          <a:p>
            <a:r>
              <a:rPr lang="en-US" dirty="0" smtClean="0"/>
              <a:t>Enter new size of array :  4</a:t>
            </a:r>
          </a:p>
          <a:p>
            <a:r>
              <a:rPr lang="en-US" dirty="0" smtClean="0"/>
              <a:t>: 3200	3204   3208 3212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normAutofit fontScale="90000"/>
          </a:bodyPr>
          <a:lstStyle/>
          <a:p>
            <a:r>
              <a:rPr lang="en-US" sz="3200" b="1" smtClean="0"/>
              <a:t> Accessing structure member through pointer using dynamic memory allocation</a:t>
            </a:r>
            <a:r>
              <a:rPr lang="en-US" b="1" smtClean="0"/>
              <a:t/>
            </a:r>
            <a:br>
              <a:rPr lang="en-US" b="1" smtClean="0"/>
            </a:br>
            <a:endParaRPr lang="en-US" smtClean="0"/>
          </a:p>
        </p:txBody>
      </p:sp>
      <p:sp>
        <p:nvSpPr>
          <p:cNvPr id="84995" name="Content Placeholder 2"/>
          <p:cNvSpPr>
            <a:spLocks noGrp="1"/>
          </p:cNvSpPr>
          <p:nvPr>
            <p:ph idx="1"/>
          </p:nvPr>
        </p:nvSpPr>
        <p:spPr>
          <a:xfrm>
            <a:off x="571500" y="1500188"/>
            <a:ext cx="8229600" cy="4525962"/>
          </a:xfrm>
        </p:spPr>
        <p:txBody>
          <a:bodyPr/>
          <a:lstStyle/>
          <a:p>
            <a:pPr>
              <a:buFont typeface="Arial" pitchFamily="34" charset="0"/>
              <a:buNone/>
            </a:pPr>
            <a:r>
              <a:rPr lang="en-US" sz="2400" smtClean="0"/>
              <a:t>To access structure member using pointers, memory can be allocated dynamically using </a:t>
            </a:r>
            <a:r>
              <a:rPr lang="en-US" sz="2400" smtClean="0">
                <a:hlinkClick r:id="rId2" tooltip="Dynamic memory allocation using malloc()"/>
              </a:rPr>
              <a:t>malloc() function</a:t>
            </a:r>
            <a:r>
              <a:rPr lang="en-US" sz="2400" smtClean="0"/>
              <a:t> defined under "stdlib.h" header file.</a:t>
            </a:r>
          </a:p>
          <a:p>
            <a:pPr>
              <a:buFont typeface="Arial" pitchFamily="34" charset="0"/>
              <a:buNone/>
            </a:pPr>
            <a:endParaRPr lang="en-US" sz="2400" smtClean="0"/>
          </a:p>
          <a:p>
            <a:pPr>
              <a:buFont typeface="Arial" pitchFamily="34" charset="0"/>
              <a:buNone/>
            </a:pPr>
            <a:r>
              <a:rPr lang="en-US" sz="2400" b="1" smtClean="0"/>
              <a:t>Syntax to use malloc()</a:t>
            </a:r>
          </a:p>
          <a:p>
            <a:pPr>
              <a:buFont typeface="Arial" pitchFamily="34" charset="0"/>
              <a:buNone/>
            </a:pPr>
            <a:r>
              <a:rPr lang="en-US" sz="2400" smtClean="0"/>
              <a:t>      ptr = (cast-type*) malloc(byte-size)</a:t>
            </a:r>
          </a:p>
          <a:p>
            <a:pPr>
              <a:buFont typeface="Arial" pitchFamily="34" charset="0"/>
              <a:buNone/>
            </a:pPr>
            <a:endParaRPr lang="en-US" sz="2400" smtClean="0"/>
          </a:p>
          <a:p>
            <a:pPr>
              <a:buFont typeface="Arial" pitchFamily="34" charset="0"/>
              <a:buNone/>
            </a:pPr>
            <a:endParaRPr lang="en-US" sz="2400" smtClean="0"/>
          </a:p>
          <a:p>
            <a:pPr>
              <a:buFont typeface="Arial" pitchFamily="34" charset="0"/>
              <a:buNone/>
            </a:pPr>
            <a:r>
              <a:rPr lang="en-US" sz="2400" smtClean="0"/>
              <a:t>Cast type can be int, float, structure, union, string, char etc.</a:t>
            </a:r>
          </a:p>
        </p:txBody>
      </p:sp>
      <p:sp>
        <p:nvSpPr>
          <p:cNvPr id="84996" name="Slide Number Placeholder 3"/>
          <p:cNvSpPr>
            <a:spLocks noGrp="1"/>
          </p:cNvSpPr>
          <p:nvPr>
            <p:ph type="sldNum" sz="quarter" idx="12"/>
          </p:nvPr>
        </p:nvSpPr>
        <p:spPr bwMode="auto">
          <a:noFill/>
          <a:ln>
            <a:miter lim="800000"/>
            <a:headEnd/>
            <a:tailEnd/>
          </a:ln>
        </p:spPr>
        <p:txBody>
          <a:bodyPr/>
          <a:lstStyle/>
          <a:p>
            <a:fld id="{1EA700FE-4FFB-4ABB-8F01-7AEEB3F20BD7}" type="slidenum">
              <a:rPr lang="en-US" altLang="en-US" smtClean="0"/>
              <a:pPr/>
              <a:t>48</a:t>
            </a:fld>
            <a:endParaRPr lang="en-US" altLang="en-US" smtClean="0"/>
          </a:p>
        </p:txBody>
      </p:sp>
      <p:sp>
        <p:nvSpPr>
          <p:cNvPr id="7" name="Down Arrow 6"/>
          <p:cNvSpPr/>
          <p:nvPr/>
        </p:nvSpPr>
        <p:spPr>
          <a:xfrm>
            <a:off x="2357438" y="4071938"/>
            <a:ext cx="214312" cy="428625"/>
          </a:xfrm>
          <a:prstGeom prst="downArrow">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2"/>
          <p:cNvSpPr>
            <a:spLocks noGrp="1"/>
          </p:cNvSpPr>
          <p:nvPr>
            <p:ph idx="1"/>
          </p:nvPr>
        </p:nvSpPr>
        <p:spPr>
          <a:xfrm>
            <a:off x="457200" y="142875"/>
            <a:ext cx="8229600" cy="6500813"/>
          </a:xfrm>
        </p:spPr>
        <p:txBody>
          <a:bodyPr>
            <a:normAutofit lnSpcReduction="10000"/>
          </a:bodyPr>
          <a:lstStyle/>
          <a:p>
            <a:pPr>
              <a:buFont typeface="Arial" pitchFamily="34" charset="0"/>
              <a:buNone/>
            </a:pPr>
            <a:r>
              <a:rPr lang="en-US" sz="2400" smtClean="0">
                <a:latin typeface="Aparajita" pitchFamily="34" charset="0"/>
                <a:cs typeface="Aparajita" pitchFamily="34" charset="0"/>
              </a:rPr>
              <a:t>#include &lt;stdio.h&gt;</a:t>
            </a:r>
          </a:p>
          <a:p>
            <a:pPr>
              <a:buFont typeface="Arial" pitchFamily="34" charset="0"/>
              <a:buNone/>
            </a:pPr>
            <a:r>
              <a:rPr lang="en-US" sz="2400" smtClean="0">
                <a:latin typeface="Aparajita" pitchFamily="34" charset="0"/>
                <a:cs typeface="Aparajita" pitchFamily="34" charset="0"/>
              </a:rPr>
              <a:t>#include &lt;stdlib.h&gt;</a:t>
            </a:r>
          </a:p>
          <a:p>
            <a:pPr>
              <a:buFont typeface="Arial" pitchFamily="34" charset="0"/>
              <a:buNone/>
            </a:pPr>
            <a:r>
              <a:rPr lang="en-US" sz="2400" smtClean="0">
                <a:latin typeface="Aparajita" pitchFamily="34" charset="0"/>
                <a:cs typeface="Aparajita" pitchFamily="34" charset="0"/>
              </a:rPr>
              <a:t>struct person {</a:t>
            </a:r>
          </a:p>
          <a:p>
            <a:pPr>
              <a:buFont typeface="Arial" pitchFamily="34" charset="0"/>
              <a:buNone/>
            </a:pPr>
            <a:r>
              <a:rPr lang="en-US" sz="2400" smtClean="0">
                <a:latin typeface="Aparajita" pitchFamily="34" charset="0"/>
                <a:cs typeface="Aparajita" pitchFamily="34" charset="0"/>
              </a:rPr>
              <a:t>   int age;</a:t>
            </a:r>
          </a:p>
          <a:p>
            <a:pPr>
              <a:buFont typeface="Arial" pitchFamily="34" charset="0"/>
              <a:buNone/>
            </a:pPr>
            <a:r>
              <a:rPr lang="en-US" sz="2400" smtClean="0">
                <a:latin typeface="Aparajita" pitchFamily="34" charset="0"/>
                <a:cs typeface="Aparajita" pitchFamily="34" charset="0"/>
              </a:rPr>
              <a:t>   float weight;</a:t>
            </a:r>
          </a:p>
          <a:p>
            <a:pPr>
              <a:buFont typeface="Arial" pitchFamily="34" charset="0"/>
              <a:buNone/>
            </a:pPr>
            <a:r>
              <a:rPr lang="en-US" sz="2400" smtClean="0">
                <a:latin typeface="Aparajita" pitchFamily="34" charset="0"/>
                <a:cs typeface="Aparajita" pitchFamily="34" charset="0"/>
              </a:rPr>
              <a:t>   char name[30];};</a:t>
            </a:r>
          </a:p>
          <a:p>
            <a:pPr>
              <a:buFont typeface="Arial" pitchFamily="34" charset="0"/>
              <a:buNone/>
            </a:pPr>
            <a:r>
              <a:rPr lang="en-US" sz="2400" smtClean="0">
                <a:latin typeface="Aparajita" pitchFamily="34" charset="0"/>
                <a:cs typeface="Aparajita" pitchFamily="34" charset="0"/>
              </a:rPr>
              <a:t>int main()</a:t>
            </a:r>
          </a:p>
          <a:p>
            <a:pPr>
              <a:buFont typeface="Arial" pitchFamily="34" charset="0"/>
              <a:buNone/>
            </a:pPr>
            <a:r>
              <a:rPr lang="en-US" sz="2400" smtClean="0">
                <a:latin typeface="Aparajita" pitchFamily="34" charset="0"/>
                <a:cs typeface="Aparajita" pitchFamily="34" charset="0"/>
              </a:rPr>
              <a:t>{</a:t>
            </a:r>
          </a:p>
          <a:p>
            <a:pPr>
              <a:buFont typeface="Arial" pitchFamily="34" charset="0"/>
              <a:buNone/>
            </a:pPr>
            <a:r>
              <a:rPr lang="en-US" sz="2400" smtClean="0">
                <a:latin typeface="Aparajita" pitchFamily="34" charset="0"/>
                <a:cs typeface="Aparajita" pitchFamily="34" charset="0"/>
              </a:rPr>
              <a:t>   struct person *ptr;</a:t>
            </a:r>
          </a:p>
          <a:p>
            <a:pPr>
              <a:buFont typeface="Arial" pitchFamily="34" charset="0"/>
              <a:buNone/>
            </a:pPr>
            <a:r>
              <a:rPr lang="en-US" sz="2400" smtClean="0">
                <a:latin typeface="Aparajita" pitchFamily="34" charset="0"/>
                <a:cs typeface="Aparajita" pitchFamily="34" charset="0"/>
              </a:rPr>
              <a:t>   int i, num;</a:t>
            </a:r>
          </a:p>
          <a:p>
            <a:pPr>
              <a:buFont typeface="Arial" pitchFamily="34" charset="0"/>
              <a:buNone/>
            </a:pPr>
            <a:r>
              <a:rPr lang="en-US" sz="2400" smtClean="0">
                <a:latin typeface="Aparajita" pitchFamily="34" charset="0"/>
                <a:cs typeface="Aparajita" pitchFamily="34" charset="0"/>
              </a:rPr>
              <a:t>printf("Enter number of persons: ");</a:t>
            </a:r>
          </a:p>
          <a:p>
            <a:pPr>
              <a:buFont typeface="Arial" pitchFamily="34" charset="0"/>
              <a:buNone/>
            </a:pPr>
            <a:r>
              <a:rPr lang="en-US" sz="2400" smtClean="0">
                <a:latin typeface="Aparajita" pitchFamily="34" charset="0"/>
                <a:cs typeface="Aparajita" pitchFamily="34" charset="0"/>
              </a:rPr>
              <a:t>   scanf("%d", &amp;num);</a:t>
            </a:r>
          </a:p>
          <a:p>
            <a:pPr>
              <a:buFont typeface="Arial" pitchFamily="34" charset="0"/>
              <a:buNone/>
            </a:pPr>
            <a:r>
              <a:rPr lang="en-US" sz="2400" smtClean="0">
                <a:latin typeface="Aparajita" pitchFamily="34" charset="0"/>
                <a:cs typeface="Aparajita" pitchFamily="34" charset="0"/>
              </a:rPr>
              <a:t>  ptr = (struct person*) malloc(num * sizeof(struct person));</a:t>
            </a:r>
          </a:p>
          <a:p>
            <a:pPr>
              <a:buFont typeface="Arial" pitchFamily="34" charset="0"/>
              <a:buNone/>
            </a:pPr>
            <a:r>
              <a:rPr lang="en-US" sz="2400" smtClean="0">
                <a:latin typeface="Aparajita" pitchFamily="34" charset="0"/>
                <a:cs typeface="Aparajita" pitchFamily="34" charset="0"/>
              </a:rPr>
              <a:t>   // </a:t>
            </a:r>
            <a:r>
              <a:rPr lang="en-US" sz="2400" smtClean="0">
                <a:solidFill>
                  <a:srgbClr val="002060"/>
                </a:solidFill>
                <a:latin typeface="Aparajita" pitchFamily="34" charset="0"/>
                <a:cs typeface="Aparajita" pitchFamily="34" charset="0"/>
              </a:rPr>
              <a:t>Above statement allocates the memory for n structures with pointer personPtr pointing to base address */</a:t>
            </a:r>
          </a:p>
          <a:p>
            <a:pPr>
              <a:buFont typeface="Arial" pitchFamily="34" charset="0"/>
              <a:buNone/>
            </a:pPr>
            <a:endParaRPr lang="en-US" sz="2000" smtClean="0">
              <a:solidFill>
                <a:srgbClr val="002060"/>
              </a:solidFill>
              <a:latin typeface="Aparajita" pitchFamily="34" charset="0"/>
              <a:cs typeface="Aparajita" pitchFamily="34" charset="0"/>
            </a:endParaRPr>
          </a:p>
        </p:txBody>
      </p:sp>
      <p:sp>
        <p:nvSpPr>
          <p:cNvPr id="86019" name="Slide Number Placeholder 3"/>
          <p:cNvSpPr>
            <a:spLocks noGrp="1"/>
          </p:cNvSpPr>
          <p:nvPr>
            <p:ph type="sldNum" sz="quarter" idx="12"/>
          </p:nvPr>
        </p:nvSpPr>
        <p:spPr bwMode="auto">
          <a:noFill/>
          <a:ln>
            <a:miter lim="800000"/>
            <a:headEnd/>
            <a:tailEnd/>
          </a:ln>
        </p:spPr>
        <p:txBody>
          <a:bodyPr/>
          <a:lstStyle/>
          <a:p>
            <a:fld id="{97B3167C-09D2-482D-BC3E-E3A2DB32B6CC}" type="slidenum">
              <a:rPr lang="en-US" altLang="en-US" smtClean="0"/>
              <a:pPr/>
              <a:t>49</a:t>
            </a:fld>
            <a:endParaRPr lang="en-US"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2"/>
          </p:nvPr>
        </p:nvSpPr>
        <p:spPr bwMode="auto">
          <a:noFill/>
          <a:ln>
            <a:miter lim="800000"/>
            <a:headEnd/>
            <a:tailEnd/>
          </a:ln>
        </p:spPr>
        <p:txBody>
          <a:bodyPr/>
          <a:lstStyle/>
          <a:p>
            <a:fld id="{DC1439A3-6FCC-4C8B-B16B-2327839DA79D}" type="slidenum">
              <a:rPr lang="en-US" smtClean="0"/>
              <a:pPr/>
              <a:t>5</a:t>
            </a:fld>
            <a:endParaRPr lang="en-US" smtClean="0"/>
          </a:p>
        </p:txBody>
      </p:sp>
      <p:pic>
        <p:nvPicPr>
          <p:cNvPr id="44035" name="Picture 2"/>
          <p:cNvPicPr>
            <a:picLocks noChangeAspect="1" noChangeArrowheads="1"/>
          </p:cNvPicPr>
          <p:nvPr/>
        </p:nvPicPr>
        <p:blipFill>
          <a:blip r:embed="rId2"/>
          <a:srcRect/>
          <a:stretch>
            <a:fillRect/>
          </a:stretch>
        </p:blipFill>
        <p:spPr bwMode="auto">
          <a:xfrm>
            <a:off x="642938" y="2071688"/>
            <a:ext cx="8010525" cy="4448175"/>
          </a:xfrm>
          <a:prstGeom prst="rect">
            <a:avLst/>
          </a:prstGeom>
          <a:noFill/>
          <a:ln w="9525">
            <a:noFill/>
            <a:miter lim="800000"/>
            <a:headEnd/>
            <a:tailEnd/>
          </a:ln>
        </p:spPr>
      </p:pic>
      <p:sp>
        <p:nvSpPr>
          <p:cNvPr id="44036" name="TextBox 4"/>
          <p:cNvSpPr txBox="1">
            <a:spLocks noChangeArrowheads="1"/>
          </p:cNvSpPr>
          <p:nvPr/>
        </p:nvSpPr>
        <p:spPr bwMode="auto">
          <a:xfrm>
            <a:off x="1214438" y="714375"/>
            <a:ext cx="1360487" cy="461963"/>
          </a:xfrm>
          <a:prstGeom prst="rect">
            <a:avLst/>
          </a:prstGeom>
          <a:noFill/>
          <a:ln w="9525">
            <a:noFill/>
            <a:miter lim="800000"/>
            <a:headEnd/>
            <a:tailEnd/>
          </a:ln>
        </p:spPr>
        <p:txBody>
          <a:bodyPr wrap="none">
            <a:spAutoFit/>
          </a:bodyPr>
          <a:lstStyle/>
          <a:p>
            <a:r>
              <a:rPr lang="en-IN"/>
              <a:t>Example: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Content Placeholder 2"/>
          <p:cNvSpPr>
            <a:spLocks noGrp="1"/>
          </p:cNvSpPr>
          <p:nvPr>
            <p:ph idx="1"/>
          </p:nvPr>
        </p:nvSpPr>
        <p:spPr>
          <a:xfrm>
            <a:off x="428625" y="642938"/>
            <a:ext cx="8229600" cy="4525962"/>
          </a:xfrm>
        </p:spPr>
        <p:txBody>
          <a:bodyPr>
            <a:normAutofit fontScale="92500" lnSpcReduction="10000"/>
          </a:bodyPr>
          <a:lstStyle/>
          <a:p>
            <a:pPr>
              <a:buFont typeface="Arial" pitchFamily="34" charset="0"/>
              <a:buNone/>
            </a:pPr>
            <a:r>
              <a:rPr lang="en-US" sz="2400" smtClean="0">
                <a:latin typeface="Aparajita" pitchFamily="34" charset="0"/>
                <a:cs typeface="Aparajita" pitchFamily="34" charset="0"/>
              </a:rPr>
              <a:t> for(i = 0; i &lt; num; ++i)</a:t>
            </a:r>
          </a:p>
          <a:p>
            <a:pPr>
              <a:buFont typeface="Arial" pitchFamily="34" charset="0"/>
              <a:buNone/>
            </a:pPr>
            <a:r>
              <a:rPr lang="en-US" sz="2400" smtClean="0">
                <a:latin typeface="Aparajita" pitchFamily="34" charset="0"/>
                <a:cs typeface="Aparajita" pitchFamily="34" charset="0"/>
              </a:rPr>
              <a:t>   {</a:t>
            </a:r>
          </a:p>
          <a:p>
            <a:pPr>
              <a:buFont typeface="Arial" pitchFamily="34" charset="0"/>
              <a:buNone/>
            </a:pPr>
            <a:r>
              <a:rPr lang="en-US" sz="2400" smtClean="0">
                <a:latin typeface="Aparajita" pitchFamily="34" charset="0"/>
                <a:cs typeface="Aparajita" pitchFamily="34" charset="0"/>
              </a:rPr>
              <a:t>       printf("Enter name, age and weight of the person respectively:\n");</a:t>
            </a:r>
          </a:p>
          <a:p>
            <a:pPr>
              <a:buFont typeface="Arial" pitchFamily="34" charset="0"/>
              <a:buNone/>
            </a:pPr>
            <a:r>
              <a:rPr lang="en-US" sz="2400" smtClean="0">
                <a:latin typeface="Aparajita" pitchFamily="34" charset="0"/>
                <a:cs typeface="Aparajita" pitchFamily="34" charset="0"/>
              </a:rPr>
              <a:t>       scanf("%s%d%f", &amp;(ptr+i)-&gt;name, &amp;(ptr+i)-&gt;age, &amp;(ptr+i)-&gt;weight);</a:t>
            </a:r>
          </a:p>
          <a:p>
            <a:pPr>
              <a:buFont typeface="Arial" pitchFamily="34" charset="0"/>
              <a:buNone/>
            </a:pPr>
            <a:r>
              <a:rPr lang="en-US" sz="2400" smtClean="0">
                <a:latin typeface="Aparajita" pitchFamily="34" charset="0"/>
                <a:cs typeface="Aparajita" pitchFamily="34" charset="0"/>
              </a:rPr>
              <a:t>   }</a:t>
            </a:r>
          </a:p>
          <a:p>
            <a:pPr>
              <a:buFont typeface="Arial" pitchFamily="34" charset="0"/>
              <a:buNone/>
            </a:pPr>
            <a:endParaRPr lang="en-US" sz="2400" smtClean="0">
              <a:latin typeface="Aparajita" pitchFamily="34" charset="0"/>
              <a:cs typeface="Aparajita" pitchFamily="34" charset="0"/>
            </a:endParaRPr>
          </a:p>
          <a:p>
            <a:pPr>
              <a:buFont typeface="Arial" pitchFamily="34" charset="0"/>
              <a:buNone/>
            </a:pPr>
            <a:r>
              <a:rPr lang="en-US" sz="2400" smtClean="0">
                <a:latin typeface="Aparajita" pitchFamily="34" charset="0"/>
                <a:cs typeface="Aparajita" pitchFamily="34" charset="0"/>
              </a:rPr>
              <a:t>   printf("Displaying Infromation:\n");</a:t>
            </a:r>
          </a:p>
          <a:p>
            <a:pPr>
              <a:buFont typeface="Arial" pitchFamily="34" charset="0"/>
              <a:buNone/>
            </a:pPr>
            <a:r>
              <a:rPr lang="en-US" sz="2400" smtClean="0">
                <a:latin typeface="Aparajita" pitchFamily="34" charset="0"/>
                <a:cs typeface="Aparajita" pitchFamily="34" charset="0"/>
              </a:rPr>
              <a:t>   for(i = 0; i &lt; num; ++i)</a:t>
            </a:r>
          </a:p>
          <a:p>
            <a:pPr>
              <a:buFont typeface="Arial" pitchFamily="34" charset="0"/>
              <a:buNone/>
            </a:pPr>
            <a:r>
              <a:rPr lang="en-US" sz="2400" smtClean="0">
                <a:latin typeface="Aparajita" pitchFamily="34" charset="0"/>
                <a:cs typeface="Aparajita" pitchFamily="34" charset="0"/>
              </a:rPr>
              <a:t>       printf("%s\t%d\t%.2f\n", (ptr+i)-&gt;name, (ptr+i)-&gt;age, (ptr+i)-&gt;weight);</a:t>
            </a:r>
          </a:p>
          <a:p>
            <a:pPr>
              <a:buFont typeface="Arial" pitchFamily="34" charset="0"/>
              <a:buNone/>
            </a:pPr>
            <a:endParaRPr lang="en-US" sz="2400" smtClean="0">
              <a:latin typeface="Aparajita" pitchFamily="34" charset="0"/>
              <a:cs typeface="Aparajita" pitchFamily="34" charset="0"/>
            </a:endParaRPr>
          </a:p>
          <a:p>
            <a:pPr>
              <a:buFont typeface="Arial" pitchFamily="34" charset="0"/>
              <a:buNone/>
            </a:pPr>
            <a:r>
              <a:rPr lang="en-US" sz="2400" smtClean="0">
                <a:latin typeface="Aparajita" pitchFamily="34" charset="0"/>
                <a:cs typeface="Aparajita" pitchFamily="34" charset="0"/>
              </a:rPr>
              <a:t>   return 0;</a:t>
            </a:r>
          </a:p>
          <a:p>
            <a:pPr>
              <a:buFont typeface="Arial" pitchFamily="34" charset="0"/>
              <a:buNone/>
            </a:pPr>
            <a:r>
              <a:rPr lang="en-US" sz="2400" smtClean="0">
                <a:latin typeface="Aparajita" pitchFamily="34" charset="0"/>
                <a:cs typeface="Aparajita" pitchFamily="34" charset="0"/>
              </a:rPr>
              <a:t>}</a:t>
            </a:r>
          </a:p>
          <a:p>
            <a:pPr>
              <a:buFont typeface="Arial" pitchFamily="34" charset="0"/>
              <a:buNone/>
            </a:pPr>
            <a:endParaRPr lang="en-US" smtClean="0"/>
          </a:p>
        </p:txBody>
      </p:sp>
      <p:sp>
        <p:nvSpPr>
          <p:cNvPr id="87043" name="Slide Number Placeholder 3"/>
          <p:cNvSpPr>
            <a:spLocks noGrp="1"/>
          </p:cNvSpPr>
          <p:nvPr>
            <p:ph type="sldNum" sz="quarter" idx="12"/>
          </p:nvPr>
        </p:nvSpPr>
        <p:spPr bwMode="auto">
          <a:noFill/>
          <a:ln>
            <a:miter lim="800000"/>
            <a:headEnd/>
            <a:tailEnd/>
          </a:ln>
        </p:spPr>
        <p:txBody>
          <a:bodyPr/>
          <a:lstStyle/>
          <a:p>
            <a:fld id="{127CD523-5B26-4781-B2F7-E8D97FC30CD1}" type="slidenum">
              <a:rPr lang="en-US" altLang="en-US" smtClean="0"/>
              <a:pPr/>
              <a:t>50</a:t>
            </a:fld>
            <a:endParaRPr lang="en-US" altLang="en-US"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63562"/>
          </a:xfrm>
        </p:spPr>
        <p:txBody>
          <a:bodyPr>
            <a:normAutofit fontScale="90000"/>
          </a:bodyPr>
          <a:lstStyle/>
          <a:p>
            <a:r>
              <a:rPr lang="en-US" dirty="0" smtClean="0"/>
              <a:t>Dynamic Arrays	</a:t>
            </a:r>
            <a:endParaRPr lang="en-US" dirty="0"/>
          </a:p>
        </p:txBody>
      </p:sp>
      <p:sp>
        <p:nvSpPr>
          <p:cNvPr id="3" name="Content Placeholder 2"/>
          <p:cNvSpPr>
            <a:spLocks noGrp="1"/>
          </p:cNvSpPr>
          <p:nvPr>
            <p:ph idx="1"/>
          </p:nvPr>
        </p:nvSpPr>
        <p:spPr>
          <a:xfrm>
            <a:off x="457200" y="762000"/>
            <a:ext cx="8229600" cy="6096000"/>
          </a:xfrm>
        </p:spPr>
        <p:txBody>
          <a:bodyPr>
            <a:normAutofit fontScale="70000" lnSpcReduction="20000"/>
          </a:bodyPr>
          <a:lstStyle/>
          <a:p>
            <a:pPr>
              <a:buNone/>
            </a:pPr>
            <a:r>
              <a:rPr lang="en-US" sz="2600" dirty="0" smtClean="0"/>
              <a:t>We can utilize memory allocation feature to create dynamic arrays whose size can vary during run time.</a:t>
            </a:r>
          </a:p>
          <a:p>
            <a:pPr>
              <a:buNone/>
            </a:pPr>
            <a:r>
              <a:rPr lang="en-US" sz="2600" dirty="0" smtClean="0"/>
              <a:t>#include &lt;</a:t>
            </a:r>
            <a:r>
              <a:rPr lang="en-US" sz="2600" dirty="0" err="1" smtClean="0"/>
              <a:t>stdio.h</a:t>
            </a:r>
            <a:r>
              <a:rPr lang="en-US" sz="2600" dirty="0" smtClean="0"/>
              <a:t>&gt;</a:t>
            </a:r>
          </a:p>
          <a:p>
            <a:pPr>
              <a:buNone/>
            </a:pPr>
            <a:r>
              <a:rPr lang="en-US" sz="2600" dirty="0" smtClean="0"/>
              <a:t>#include &lt;</a:t>
            </a:r>
            <a:r>
              <a:rPr lang="en-US" sz="2600" dirty="0" err="1" smtClean="0"/>
              <a:t>stdlib.h</a:t>
            </a:r>
            <a:r>
              <a:rPr lang="en-US" sz="2600" dirty="0" smtClean="0"/>
              <a:t>&gt;</a:t>
            </a:r>
          </a:p>
          <a:p>
            <a:pPr>
              <a:buNone/>
            </a:pPr>
            <a:r>
              <a:rPr lang="en-US" sz="2600" dirty="0" err="1" smtClean="0"/>
              <a:t>int</a:t>
            </a:r>
            <a:r>
              <a:rPr lang="en-US" sz="2600" dirty="0" smtClean="0"/>
              <a:t> main(){</a:t>
            </a:r>
          </a:p>
          <a:p>
            <a:pPr>
              <a:buNone/>
            </a:pPr>
            <a:r>
              <a:rPr lang="en-US" sz="2600" dirty="0" smtClean="0"/>
              <a:t>    </a:t>
            </a:r>
            <a:r>
              <a:rPr lang="en-US" sz="2600" dirty="0" err="1" smtClean="0"/>
              <a:t>int</a:t>
            </a:r>
            <a:r>
              <a:rPr lang="en-US" sz="2600" dirty="0" smtClean="0"/>
              <a:t> num, </a:t>
            </a:r>
            <a:r>
              <a:rPr lang="en-US" sz="2600" dirty="0" err="1" smtClean="0"/>
              <a:t>i</a:t>
            </a:r>
            <a:r>
              <a:rPr lang="en-US" sz="2600" dirty="0" smtClean="0"/>
              <a:t>, *</a:t>
            </a:r>
            <a:r>
              <a:rPr lang="en-US" sz="2600" dirty="0" err="1" smtClean="0"/>
              <a:t>ptr</a:t>
            </a:r>
            <a:r>
              <a:rPr lang="en-US" sz="2600" dirty="0" smtClean="0"/>
              <a:t>, sum = 0;</a:t>
            </a:r>
          </a:p>
          <a:p>
            <a:pPr>
              <a:buNone/>
            </a:pPr>
            <a:r>
              <a:rPr lang="en-US" sz="2600" dirty="0" smtClean="0"/>
              <a:t>     </a:t>
            </a:r>
            <a:r>
              <a:rPr lang="en-US" sz="2600" dirty="0" err="1" smtClean="0"/>
              <a:t>printf</a:t>
            </a:r>
            <a:r>
              <a:rPr lang="en-US" sz="2600" dirty="0" smtClean="0"/>
              <a:t>("Enter number of elements: ");</a:t>
            </a:r>
          </a:p>
          <a:p>
            <a:pPr>
              <a:buNone/>
            </a:pPr>
            <a:r>
              <a:rPr lang="en-US" sz="2600" dirty="0" smtClean="0"/>
              <a:t>    </a:t>
            </a:r>
            <a:r>
              <a:rPr lang="en-US" sz="2600" dirty="0" err="1" smtClean="0"/>
              <a:t>scanf</a:t>
            </a:r>
            <a:r>
              <a:rPr lang="en-US" sz="2600" dirty="0" smtClean="0"/>
              <a:t>("%d", &amp;num);</a:t>
            </a:r>
          </a:p>
          <a:p>
            <a:pPr>
              <a:buNone/>
            </a:pPr>
            <a:r>
              <a:rPr lang="en-US" sz="2600" dirty="0" smtClean="0"/>
              <a:t> </a:t>
            </a:r>
            <a:r>
              <a:rPr lang="en-US" sz="2600" dirty="0" err="1" smtClean="0"/>
              <a:t>ptr</a:t>
            </a:r>
            <a:r>
              <a:rPr lang="en-US" sz="2600" dirty="0" smtClean="0"/>
              <a:t> = (</a:t>
            </a:r>
            <a:r>
              <a:rPr lang="en-US" sz="2600" dirty="0" err="1" smtClean="0"/>
              <a:t>int</a:t>
            </a:r>
            <a:r>
              <a:rPr lang="en-US" sz="2600" dirty="0" smtClean="0"/>
              <a:t>*) </a:t>
            </a:r>
            <a:r>
              <a:rPr lang="en-US" sz="2600" dirty="0" err="1" smtClean="0"/>
              <a:t>malloc</a:t>
            </a:r>
            <a:r>
              <a:rPr lang="en-US" sz="2600" dirty="0" smtClean="0"/>
              <a:t>(num * </a:t>
            </a:r>
            <a:r>
              <a:rPr lang="en-US" sz="2600" dirty="0" err="1" smtClean="0"/>
              <a:t>sizeof</a:t>
            </a:r>
            <a:r>
              <a:rPr lang="en-US" sz="2600" dirty="0" smtClean="0"/>
              <a:t>(</a:t>
            </a:r>
            <a:r>
              <a:rPr lang="en-US" sz="2600" dirty="0" err="1" smtClean="0"/>
              <a:t>int</a:t>
            </a:r>
            <a:r>
              <a:rPr lang="en-US" sz="2600" dirty="0" smtClean="0"/>
              <a:t>));  //memory allocated using </a:t>
            </a:r>
            <a:r>
              <a:rPr lang="en-US" sz="2600" dirty="0" err="1" smtClean="0"/>
              <a:t>malloc</a:t>
            </a:r>
            <a:endParaRPr lang="en-US" sz="2600" dirty="0" smtClean="0"/>
          </a:p>
          <a:p>
            <a:pPr>
              <a:buNone/>
            </a:pPr>
            <a:r>
              <a:rPr lang="en-US" sz="2600" dirty="0" smtClean="0"/>
              <a:t>    if(</a:t>
            </a:r>
            <a:r>
              <a:rPr lang="en-US" sz="2600" dirty="0" err="1" smtClean="0"/>
              <a:t>ptr</a:t>
            </a:r>
            <a:r>
              <a:rPr lang="en-US" sz="2600" dirty="0" smtClean="0"/>
              <a:t> == NULL)                     </a:t>
            </a:r>
          </a:p>
          <a:p>
            <a:pPr>
              <a:buNone/>
            </a:pPr>
            <a:r>
              <a:rPr lang="en-US" sz="2600" dirty="0" smtClean="0"/>
              <a:t>    {</a:t>
            </a:r>
          </a:p>
          <a:p>
            <a:pPr>
              <a:buNone/>
            </a:pPr>
            <a:r>
              <a:rPr lang="en-US" sz="2600" dirty="0" smtClean="0"/>
              <a:t>        </a:t>
            </a:r>
            <a:r>
              <a:rPr lang="en-US" sz="2600" dirty="0" err="1" smtClean="0"/>
              <a:t>printf</a:t>
            </a:r>
            <a:r>
              <a:rPr lang="en-US" sz="2600" dirty="0" smtClean="0"/>
              <a:t>("Error! memory not allocated.");  exit(0);</a:t>
            </a:r>
          </a:p>
          <a:p>
            <a:pPr>
              <a:buNone/>
            </a:pPr>
            <a:r>
              <a:rPr lang="en-US" sz="2600" dirty="0" smtClean="0"/>
              <a:t>    }</a:t>
            </a:r>
          </a:p>
          <a:p>
            <a:pPr>
              <a:buNone/>
            </a:pPr>
            <a:r>
              <a:rPr lang="en-US" sz="2600" dirty="0" smtClean="0"/>
              <a:t>   </a:t>
            </a:r>
            <a:r>
              <a:rPr lang="en-US" sz="2600" dirty="0" err="1" smtClean="0"/>
              <a:t>printf</a:t>
            </a:r>
            <a:r>
              <a:rPr lang="en-US" sz="2600" dirty="0" smtClean="0"/>
              <a:t>("Enter elements of array: ");</a:t>
            </a:r>
          </a:p>
          <a:p>
            <a:pPr>
              <a:buNone/>
            </a:pPr>
            <a:r>
              <a:rPr lang="en-US" sz="2600" dirty="0" smtClean="0"/>
              <a:t>    for(</a:t>
            </a:r>
            <a:r>
              <a:rPr lang="en-US" sz="2600" dirty="0" err="1" smtClean="0"/>
              <a:t>i</a:t>
            </a:r>
            <a:r>
              <a:rPr lang="en-US" sz="2600" dirty="0" smtClean="0"/>
              <a:t> = 0; </a:t>
            </a:r>
            <a:r>
              <a:rPr lang="en-US" sz="2600" dirty="0" err="1" smtClean="0"/>
              <a:t>i</a:t>
            </a:r>
            <a:r>
              <a:rPr lang="en-US" sz="2600" dirty="0" smtClean="0"/>
              <a:t> &lt; num; ++</a:t>
            </a:r>
            <a:r>
              <a:rPr lang="en-US" sz="2600" dirty="0" err="1" smtClean="0"/>
              <a:t>i</a:t>
            </a:r>
            <a:r>
              <a:rPr lang="en-US" sz="2600" dirty="0" smtClean="0"/>
              <a:t>)</a:t>
            </a:r>
          </a:p>
          <a:p>
            <a:pPr>
              <a:buNone/>
            </a:pPr>
            <a:r>
              <a:rPr lang="en-US" sz="2600" dirty="0" smtClean="0"/>
              <a:t>    {</a:t>
            </a:r>
          </a:p>
          <a:p>
            <a:pPr>
              <a:buNone/>
            </a:pPr>
            <a:r>
              <a:rPr lang="en-US" sz="2600" dirty="0" smtClean="0"/>
              <a:t>        </a:t>
            </a:r>
            <a:r>
              <a:rPr lang="en-US" sz="2600" dirty="0" err="1" smtClean="0"/>
              <a:t>scanf</a:t>
            </a:r>
            <a:r>
              <a:rPr lang="en-US" sz="2600" dirty="0" smtClean="0"/>
              <a:t>("%d", &amp;</a:t>
            </a:r>
            <a:r>
              <a:rPr lang="en-US" sz="2600" dirty="0" err="1" smtClean="0"/>
              <a:t>ptr</a:t>
            </a:r>
            <a:r>
              <a:rPr lang="en-US" sz="2600" dirty="0" smtClean="0"/>
              <a:t>[</a:t>
            </a:r>
            <a:r>
              <a:rPr lang="en-US" sz="2600" dirty="0" err="1" smtClean="0"/>
              <a:t>i</a:t>
            </a:r>
            <a:r>
              <a:rPr lang="en-US" sz="2600" dirty="0" smtClean="0"/>
              <a:t>]);</a:t>
            </a:r>
          </a:p>
          <a:p>
            <a:pPr>
              <a:buNone/>
            </a:pPr>
            <a:r>
              <a:rPr lang="en-US" sz="2600" dirty="0" smtClean="0"/>
              <a:t>     }</a:t>
            </a:r>
          </a:p>
          <a:p>
            <a:pPr>
              <a:buNone/>
            </a:pPr>
            <a:r>
              <a:rPr lang="en-US" sz="2600" dirty="0" smtClean="0"/>
              <a:t>     for(</a:t>
            </a:r>
            <a:r>
              <a:rPr lang="en-US" sz="2600" dirty="0" err="1" smtClean="0"/>
              <a:t>i</a:t>
            </a:r>
            <a:r>
              <a:rPr lang="en-US" sz="2600" dirty="0" smtClean="0"/>
              <a:t>=0;i&lt;</a:t>
            </a:r>
            <a:r>
              <a:rPr lang="en-US" sz="2600" dirty="0" err="1" smtClean="0"/>
              <a:t>num;i</a:t>
            </a:r>
            <a:r>
              <a:rPr lang="en-US" sz="2600" dirty="0" smtClean="0"/>
              <a:t>++)</a:t>
            </a:r>
          </a:p>
          <a:p>
            <a:pPr>
              <a:buNone/>
            </a:pPr>
            <a:r>
              <a:rPr lang="en-US" sz="2600" dirty="0" smtClean="0"/>
              <a:t>     {</a:t>
            </a:r>
          </a:p>
          <a:p>
            <a:pPr>
              <a:buNone/>
            </a:pPr>
            <a:r>
              <a:rPr lang="en-US" sz="2600" dirty="0" smtClean="0"/>
              <a:t>         </a:t>
            </a:r>
            <a:r>
              <a:rPr lang="en-US" sz="2600" dirty="0" err="1" smtClean="0"/>
              <a:t>printf</a:t>
            </a:r>
            <a:r>
              <a:rPr lang="en-US" sz="2600" dirty="0" smtClean="0"/>
              <a:t>("%d\</a:t>
            </a:r>
            <a:r>
              <a:rPr lang="en-US" sz="2600" dirty="0" err="1" smtClean="0"/>
              <a:t>t",ptr</a:t>
            </a:r>
            <a:r>
              <a:rPr lang="en-US" sz="2600" dirty="0" smtClean="0"/>
              <a:t>[</a:t>
            </a:r>
            <a:r>
              <a:rPr lang="en-US" sz="2600" dirty="0" err="1" smtClean="0"/>
              <a:t>i</a:t>
            </a:r>
            <a:r>
              <a:rPr lang="en-US" sz="2600" dirty="0" smtClean="0"/>
              <a:t>]);</a:t>
            </a:r>
          </a:p>
          <a:p>
            <a:pPr>
              <a:buNone/>
            </a:pPr>
            <a:r>
              <a:rPr lang="en-US" sz="2600" dirty="0" smtClean="0"/>
              <a:t>     }  }</a:t>
            </a:r>
          </a:p>
          <a:p>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63562"/>
          </a:xfrm>
        </p:spPr>
        <p:txBody>
          <a:bodyPr>
            <a:normAutofit fontScale="90000"/>
          </a:bodyPr>
          <a:lstStyle/>
          <a:p>
            <a:r>
              <a:rPr lang="en-US" dirty="0" smtClean="0"/>
              <a:t>Dynamically allocated 2-D array</a:t>
            </a:r>
            <a:endParaRPr lang="en-US" dirty="0"/>
          </a:p>
        </p:txBody>
      </p:sp>
      <p:sp>
        <p:nvSpPr>
          <p:cNvPr id="3" name="Content Placeholder 2"/>
          <p:cNvSpPr>
            <a:spLocks noGrp="1"/>
          </p:cNvSpPr>
          <p:nvPr>
            <p:ph idx="1"/>
          </p:nvPr>
        </p:nvSpPr>
        <p:spPr>
          <a:xfrm>
            <a:off x="457200" y="990600"/>
            <a:ext cx="8229600" cy="5867400"/>
          </a:xfrm>
        </p:spPr>
        <p:txBody>
          <a:bodyPr>
            <a:normAutofit fontScale="47500" lnSpcReduction="20000"/>
          </a:bodyPr>
          <a:lstStyle/>
          <a:p>
            <a:pPr>
              <a:buNone/>
            </a:pPr>
            <a:r>
              <a:rPr lang="en-US" sz="3800" dirty="0" smtClean="0"/>
              <a:t>#include &lt;</a:t>
            </a:r>
            <a:r>
              <a:rPr lang="en-US" sz="3800" dirty="0" err="1" smtClean="0"/>
              <a:t>stdio.h</a:t>
            </a:r>
            <a:r>
              <a:rPr lang="en-US" sz="3800" dirty="0" smtClean="0"/>
              <a:t>&gt;</a:t>
            </a:r>
          </a:p>
          <a:p>
            <a:pPr>
              <a:buNone/>
            </a:pPr>
            <a:r>
              <a:rPr lang="en-US" sz="3800" dirty="0" err="1" smtClean="0"/>
              <a:t>int</a:t>
            </a:r>
            <a:r>
              <a:rPr lang="en-US" sz="3800" dirty="0" smtClean="0"/>
              <a:t> main(){</a:t>
            </a:r>
          </a:p>
          <a:p>
            <a:pPr>
              <a:buNone/>
            </a:pPr>
            <a:r>
              <a:rPr lang="en-US" sz="3800" dirty="0" smtClean="0"/>
              <a:t>    </a:t>
            </a:r>
            <a:r>
              <a:rPr lang="en-US" sz="3800" dirty="0" err="1" smtClean="0"/>
              <a:t>int</a:t>
            </a:r>
            <a:r>
              <a:rPr lang="en-US" sz="3800" dirty="0" smtClean="0"/>
              <a:t> </a:t>
            </a:r>
            <a:r>
              <a:rPr lang="en-US" sz="3800" dirty="0" err="1" smtClean="0"/>
              <a:t>i,j,rows</a:t>
            </a:r>
            <a:r>
              <a:rPr lang="en-US" sz="3800" dirty="0" smtClean="0"/>
              <a:t>, (*</a:t>
            </a:r>
            <a:r>
              <a:rPr lang="en-US" sz="3800" dirty="0" err="1" smtClean="0"/>
              <a:t>ptr</a:t>
            </a:r>
            <a:r>
              <a:rPr lang="en-US" sz="3800" dirty="0" smtClean="0"/>
              <a:t>)[4];</a:t>
            </a:r>
          </a:p>
          <a:p>
            <a:pPr>
              <a:buNone/>
            </a:pPr>
            <a:r>
              <a:rPr lang="en-US" sz="3800" dirty="0" smtClean="0"/>
              <a:t>     </a:t>
            </a:r>
            <a:r>
              <a:rPr lang="en-US" sz="3800" dirty="0" err="1" smtClean="0"/>
              <a:t>printf</a:t>
            </a:r>
            <a:r>
              <a:rPr lang="en-US" sz="3800" dirty="0" smtClean="0"/>
              <a:t>("Enter number of rows\n ");</a:t>
            </a:r>
          </a:p>
          <a:p>
            <a:pPr>
              <a:buNone/>
            </a:pPr>
            <a:r>
              <a:rPr lang="en-US" sz="3800" dirty="0" smtClean="0"/>
              <a:t>    </a:t>
            </a:r>
            <a:r>
              <a:rPr lang="en-US" sz="3800" dirty="0" err="1" smtClean="0"/>
              <a:t>scanf</a:t>
            </a:r>
            <a:r>
              <a:rPr lang="en-US" sz="3800" dirty="0" smtClean="0"/>
              <a:t>("%d", &amp;rows);</a:t>
            </a:r>
          </a:p>
          <a:p>
            <a:pPr>
              <a:buNone/>
            </a:pPr>
            <a:r>
              <a:rPr lang="en-US" sz="3800" dirty="0" smtClean="0"/>
              <a:t> </a:t>
            </a:r>
            <a:r>
              <a:rPr lang="en-US" sz="3800" dirty="0" err="1" smtClean="0"/>
              <a:t>ptr</a:t>
            </a:r>
            <a:r>
              <a:rPr lang="en-US" sz="3800" dirty="0" smtClean="0"/>
              <a:t> = (</a:t>
            </a:r>
            <a:r>
              <a:rPr lang="en-US" sz="3800" dirty="0" err="1" smtClean="0"/>
              <a:t>int</a:t>
            </a:r>
            <a:r>
              <a:rPr lang="en-US" sz="3800" dirty="0" smtClean="0"/>
              <a:t>(*)[4]) </a:t>
            </a:r>
            <a:r>
              <a:rPr lang="en-US" sz="3800" dirty="0" err="1" smtClean="0"/>
              <a:t>malloc</a:t>
            </a:r>
            <a:r>
              <a:rPr lang="en-US" sz="3800" dirty="0" smtClean="0"/>
              <a:t>(rows *4* </a:t>
            </a:r>
            <a:r>
              <a:rPr lang="en-US" sz="3800" dirty="0" err="1" smtClean="0"/>
              <a:t>sizeof</a:t>
            </a:r>
            <a:r>
              <a:rPr lang="en-US" sz="3800" dirty="0" smtClean="0"/>
              <a:t>(</a:t>
            </a:r>
            <a:r>
              <a:rPr lang="en-US" sz="3800" dirty="0" err="1" smtClean="0"/>
              <a:t>int</a:t>
            </a:r>
            <a:r>
              <a:rPr lang="en-US" sz="3800" dirty="0" smtClean="0"/>
              <a:t>));  //memory allocated using </a:t>
            </a:r>
            <a:r>
              <a:rPr lang="en-US" sz="3800" dirty="0" err="1" smtClean="0"/>
              <a:t>malloc</a:t>
            </a:r>
            <a:endParaRPr lang="en-US" sz="3800" dirty="0" smtClean="0"/>
          </a:p>
          <a:p>
            <a:pPr>
              <a:buNone/>
            </a:pPr>
            <a:r>
              <a:rPr lang="en-US" sz="3800" dirty="0" smtClean="0"/>
              <a:t>    if(</a:t>
            </a:r>
            <a:r>
              <a:rPr lang="en-US" sz="3800" dirty="0" err="1" smtClean="0"/>
              <a:t>ptr</a:t>
            </a:r>
            <a:r>
              <a:rPr lang="en-US" sz="3800" dirty="0" smtClean="0"/>
              <a:t> == NULL)                     </a:t>
            </a:r>
          </a:p>
          <a:p>
            <a:pPr>
              <a:buNone/>
            </a:pPr>
            <a:r>
              <a:rPr lang="en-US" sz="3800" dirty="0" err="1" smtClean="0"/>
              <a:t>printf</a:t>
            </a:r>
            <a:r>
              <a:rPr lang="en-US" sz="3800" dirty="0" smtClean="0"/>
              <a:t>("Error! memory not allocated.");  exit(0);</a:t>
            </a:r>
          </a:p>
          <a:p>
            <a:pPr>
              <a:buNone/>
            </a:pPr>
            <a:r>
              <a:rPr lang="en-US" sz="3800" dirty="0" smtClean="0"/>
              <a:t>for(</a:t>
            </a:r>
            <a:r>
              <a:rPr lang="en-US" sz="3800" dirty="0" err="1" smtClean="0"/>
              <a:t>i</a:t>
            </a:r>
            <a:r>
              <a:rPr lang="en-US" sz="3800" dirty="0" smtClean="0"/>
              <a:t>=0;i&lt;</a:t>
            </a:r>
            <a:r>
              <a:rPr lang="en-US" sz="3800" dirty="0" err="1" smtClean="0"/>
              <a:t>rows;i</a:t>
            </a:r>
            <a:r>
              <a:rPr lang="en-US" sz="3800" dirty="0" smtClean="0"/>
              <a:t>++)</a:t>
            </a:r>
          </a:p>
          <a:p>
            <a:pPr>
              <a:buNone/>
            </a:pPr>
            <a:r>
              <a:rPr lang="en-US" sz="3800" dirty="0" smtClean="0"/>
              <a:t>     for(j=0;j&lt;4;j++)</a:t>
            </a:r>
          </a:p>
          <a:p>
            <a:pPr>
              <a:buNone/>
            </a:pPr>
            <a:r>
              <a:rPr lang="en-US" sz="3800" dirty="0" smtClean="0"/>
              <a:t>     {</a:t>
            </a:r>
          </a:p>
          <a:p>
            <a:pPr>
              <a:buNone/>
            </a:pPr>
            <a:r>
              <a:rPr lang="en-US" sz="3800" dirty="0" smtClean="0"/>
              <a:t>        </a:t>
            </a:r>
            <a:r>
              <a:rPr lang="en-US" sz="3800" dirty="0" err="1" smtClean="0"/>
              <a:t>printf</a:t>
            </a:r>
            <a:r>
              <a:rPr lang="en-US" sz="3800" dirty="0" smtClean="0"/>
              <a:t>("\</a:t>
            </a:r>
            <a:r>
              <a:rPr lang="en-US" sz="3800" dirty="0" err="1" smtClean="0"/>
              <a:t>nEnter</a:t>
            </a:r>
            <a:r>
              <a:rPr lang="en-US" sz="3800" dirty="0" smtClean="0"/>
              <a:t> </a:t>
            </a:r>
            <a:r>
              <a:rPr lang="en-US" sz="3800" dirty="0" err="1" smtClean="0"/>
              <a:t>ptr</a:t>
            </a:r>
            <a:r>
              <a:rPr lang="en-US" sz="3800" dirty="0" smtClean="0"/>
              <a:t>[%d][%d] : ", </a:t>
            </a:r>
            <a:r>
              <a:rPr lang="en-US" sz="3800" dirty="0" err="1" smtClean="0"/>
              <a:t>i,j</a:t>
            </a:r>
            <a:r>
              <a:rPr lang="en-US" sz="3800" dirty="0" smtClean="0"/>
              <a:t>);</a:t>
            </a:r>
          </a:p>
          <a:p>
            <a:pPr>
              <a:buNone/>
            </a:pPr>
            <a:r>
              <a:rPr lang="en-US" sz="3800" dirty="0" smtClean="0"/>
              <a:t>        </a:t>
            </a:r>
            <a:r>
              <a:rPr lang="en-US" sz="3800" dirty="0" err="1" smtClean="0"/>
              <a:t>scanf</a:t>
            </a:r>
            <a:r>
              <a:rPr lang="en-US" sz="3800" dirty="0" smtClean="0"/>
              <a:t>("%</a:t>
            </a:r>
            <a:r>
              <a:rPr lang="en-US" sz="3800" dirty="0" err="1" smtClean="0"/>
              <a:t>d",&amp;ptr</a:t>
            </a:r>
            <a:r>
              <a:rPr lang="en-US" sz="3800" dirty="0" smtClean="0"/>
              <a:t>[</a:t>
            </a:r>
            <a:r>
              <a:rPr lang="en-US" sz="3800" dirty="0" err="1" smtClean="0"/>
              <a:t>i</a:t>
            </a:r>
            <a:r>
              <a:rPr lang="en-US" sz="3800" dirty="0" smtClean="0"/>
              <a:t>][j]);</a:t>
            </a:r>
          </a:p>
          <a:p>
            <a:pPr>
              <a:buNone/>
            </a:pPr>
            <a:r>
              <a:rPr lang="en-US" sz="3800" dirty="0" smtClean="0"/>
              <a:t>     }</a:t>
            </a:r>
          </a:p>
          <a:p>
            <a:pPr>
              <a:buNone/>
            </a:pPr>
            <a:r>
              <a:rPr lang="en-US" sz="3800" dirty="0" smtClean="0"/>
              <a:t>   </a:t>
            </a:r>
            <a:r>
              <a:rPr lang="en-US" sz="3800" dirty="0" err="1" smtClean="0"/>
              <a:t>printf</a:t>
            </a:r>
            <a:r>
              <a:rPr lang="en-US" sz="3800" dirty="0" smtClean="0"/>
              <a:t>(" elements of array is : \n");</a:t>
            </a:r>
          </a:p>
          <a:p>
            <a:pPr>
              <a:buNone/>
            </a:pPr>
            <a:r>
              <a:rPr lang="en-US" sz="3800" dirty="0" smtClean="0"/>
              <a:t>    for(</a:t>
            </a:r>
            <a:r>
              <a:rPr lang="en-US" sz="3800" dirty="0" err="1" smtClean="0"/>
              <a:t>i</a:t>
            </a:r>
            <a:r>
              <a:rPr lang="en-US" sz="3800" dirty="0" smtClean="0"/>
              <a:t>=0;i&lt;</a:t>
            </a:r>
            <a:r>
              <a:rPr lang="en-US" sz="3800" dirty="0" err="1" smtClean="0"/>
              <a:t>rows;i</a:t>
            </a:r>
            <a:r>
              <a:rPr lang="en-US" sz="3800" dirty="0" smtClean="0"/>
              <a:t>++)</a:t>
            </a:r>
          </a:p>
          <a:p>
            <a:pPr>
              <a:buNone/>
            </a:pPr>
            <a:r>
              <a:rPr lang="en-US" sz="3800" dirty="0" smtClean="0"/>
              <a:t>    {</a:t>
            </a:r>
          </a:p>
          <a:p>
            <a:pPr>
              <a:buNone/>
            </a:pPr>
            <a:r>
              <a:rPr lang="en-US" sz="3800" dirty="0" smtClean="0"/>
              <a:t>     for(j=0;j&lt;4;j++)</a:t>
            </a:r>
          </a:p>
          <a:p>
            <a:pPr>
              <a:buNone/>
            </a:pPr>
            <a:r>
              <a:rPr lang="en-US" sz="3800" dirty="0" smtClean="0"/>
              <a:t>         </a:t>
            </a:r>
            <a:r>
              <a:rPr lang="en-US" sz="3800" dirty="0" err="1" smtClean="0"/>
              <a:t>printf</a:t>
            </a:r>
            <a:r>
              <a:rPr lang="en-US" sz="3800" dirty="0" smtClean="0"/>
              <a:t>("%d\</a:t>
            </a:r>
            <a:r>
              <a:rPr lang="en-US" sz="3800" dirty="0" err="1" smtClean="0"/>
              <a:t>t",ptr</a:t>
            </a:r>
            <a:r>
              <a:rPr lang="en-US" sz="3800" dirty="0" smtClean="0"/>
              <a:t>[</a:t>
            </a:r>
            <a:r>
              <a:rPr lang="en-US" sz="3800" dirty="0" err="1" smtClean="0"/>
              <a:t>i</a:t>
            </a:r>
            <a:r>
              <a:rPr lang="en-US" sz="3800" dirty="0" smtClean="0"/>
              <a:t>][j]);</a:t>
            </a:r>
          </a:p>
          <a:p>
            <a:pPr>
              <a:buNone/>
            </a:pPr>
            <a:r>
              <a:rPr lang="en-US" sz="3800" dirty="0" smtClean="0"/>
              <a:t>         </a:t>
            </a:r>
            <a:r>
              <a:rPr lang="en-US" sz="3800" dirty="0" err="1" smtClean="0"/>
              <a:t>printf</a:t>
            </a:r>
            <a:r>
              <a:rPr lang="en-US" sz="3800" dirty="0" smtClean="0"/>
              <a:t>("\n");</a:t>
            </a:r>
          </a:p>
          <a:p>
            <a:pPr>
              <a:buNone/>
            </a:pPr>
            <a:r>
              <a:rPr lang="en-US" sz="3800" dirty="0" smtClean="0"/>
              <a:t>    }}</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returning pointer</a:t>
            </a:r>
            <a:endParaRPr lang="en-US" dirty="0"/>
          </a:p>
        </p:txBody>
      </p:sp>
      <p:sp>
        <p:nvSpPr>
          <p:cNvPr id="3" name="Content Placeholder 2"/>
          <p:cNvSpPr>
            <a:spLocks noGrp="1"/>
          </p:cNvSpPr>
          <p:nvPr>
            <p:ph idx="1"/>
          </p:nvPr>
        </p:nvSpPr>
        <p:spPr/>
        <p:txBody>
          <a:bodyPr/>
          <a:lstStyle/>
          <a:p>
            <a:pPr>
              <a:buNone/>
            </a:pPr>
            <a:r>
              <a:rPr lang="en-US" dirty="0" smtClean="0"/>
              <a:t>We can have a function that returns a pointer.</a:t>
            </a:r>
          </a:p>
          <a:p>
            <a:pPr>
              <a:buNone/>
            </a:pPr>
            <a:r>
              <a:rPr lang="en-US" dirty="0" smtClean="0"/>
              <a:t>    type *</a:t>
            </a:r>
            <a:r>
              <a:rPr lang="en-US" dirty="0" err="1" smtClean="0"/>
              <a:t>func</a:t>
            </a:r>
            <a:r>
              <a:rPr lang="en-US" dirty="0" smtClean="0"/>
              <a:t>(type1, type2);</a:t>
            </a:r>
          </a:p>
          <a:p>
            <a:pPr>
              <a:buNone/>
            </a:pPr>
            <a:r>
              <a:rPr lang="en-US" dirty="0" smtClean="0"/>
              <a:t>Ex:  float *fun(</a:t>
            </a:r>
            <a:r>
              <a:rPr lang="en-US" dirty="0" err="1" smtClean="0"/>
              <a:t>int</a:t>
            </a:r>
            <a:r>
              <a:rPr lang="en-US" dirty="0" smtClean="0"/>
              <a:t>, char);//the function returns a pointer to float</a:t>
            </a: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2"/>
          </p:nvPr>
        </p:nvSpPr>
        <p:spPr bwMode="auto">
          <a:noFill/>
          <a:ln>
            <a:miter lim="800000"/>
            <a:headEnd/>
            <a:tailEnd/>
          </a:ln>
        </p:spPr>
        <p:txBody>
          <a:bodyPr/>
          <a:lstStyle/>
          <a:p>
            <a:fld id="{9D345197-2182-41CC-B07B-588AD9DD8E6D}" type="slidenum">
              <a:rPr lang="en-US" altLang="en-US" smtClean="0"/>
              <a:pPr/>
              <a:t>6</a:t>
            </a:fld>
            <a:endParaRPr lang="en-US" altLang="en-US" smtClean="0"/>
          </a:p>
        </p:txBody>
      </p:sp>
      <p:pic>
        <p:nvPicPr>
          <p:cNvPr id="45059" name="Picture 2"/>
          <p:cNvPicPr>
            <a:picLocks noChangeAspect="1" noChangeArrowheads="1"/>
          </p:cNvPicPr>
          <p:nvPr/>
        </p:nvPicPr>
        <p:blipFill>
          <a:blip r:embed="rId2"/>
          <a:srcRect/>
          <a:stretch>
            <a:fillRect/>
          </a:stretch>
        </p:blipFill>
        <p:spPr bwMode="auto">
          <a:xfrm>
            <a:off x="428625" y="214313"/>
            <a:ext cx="7264400" cy="3500437"/>
          </a:xfrm>
          <a:prstGeom prst="rect">
            <a:avLst/>
          </a:prstGeom>
          <a:noFill/>
          <a:ln w="9525">
            <a:noFill/>
            <a:miter lim="800000"/>
            <a:headEnd/>
            <a:tailEnd/>
          </a:ln>
        </p:spPr>
      </p:pic>
      <p:pic>
        <p:nvPicPr>
          <p:cNvPr id="45060" name="Picture 3"/>
          <p:cNvPicPr>
            <a:picLocks noChangeAspect="1" noChangeArrowheads="1"/>
          </p:cNvPicPr>
          <p:nvPr/>
        </p:nvPicPr>
        <p:blipFill>
          <a:blip r:embed="rId3"/>
          <a:srcRect/>
          <a:stretch>
            <a:fillRect/>
          </a:stretch>
        </p:blipFill>
        <p:spPr bwMode="auto">
          <a:xfrm>
            <a:off x="785813" y="3643313"/>
            <a:ext cx="7286625" cy="287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28625" y="214313"/>
            <a:ext cx="8229600" cy="357187"/>
          </a:xfrm>
        </p:spPr>
        <p:txBody>
          <a:bodyPr>
            <a:normAutofit fontScale="90000"/>
          </a:bodyPr>
          <a:lstStyle/>
          <a:p>
            <a:r>
              <a:rPr lang="en-US" smtClean="0"/>
              <a:t>Pointer to an array</a:t>
            </a:r>
          </a:p>
        </p:txBody>
      </p:sp>
      <p:sp>
        <p:nvSpPr>
          <p:cNvPr id="46083" name="Content Placeholder 2"/>
          <p:cNvSpPr>
            <a:spLocks noGrp="1"/>
          </p:cNvSpPr>
          <p:nvPr>
            <p:ph idx="1"/>
          </p:nvPr>
        </p:nvSpPr>
        <p:spPr>
          <a:xfrm>
            <a:off x="457200" y="642938"/>
            <a:ext cx="8229600" cy="5929312"/>
          </a:xfrm>
        </p:spPr>
        <p:txBody>
          <a:bodyPr/>
          <a:lstStyle/>
          <a:p>
            <a:r>
              <a:rPr lang="en-US" sz="2000" smtClean="0"/>
              <a:t>We can also declare a pointer that can point to the whole array instead of only one element of array.</a:t>
            </a:r>
          </a:p>
          <a:p>
            <a:r>
              <a:rPr lang="en-US" sz="2000" smtClean="0"/>
              <a:t>Useful in multidimensional array.</a:t>
            </a:r>
          </a:p>
          <a:p>
            <a:r>
              <a:rPr lang="en-US" sz="2000" smtClean="0"/>
              <a:t>Syntax: </a:t>
            </a:r>
            <a:r>
              <a:rPr lang="en-US" sz="2000" b="1" smtClean="0"/>
              <a:t>data_type (*var_name)[size_of_array]</a:t>
            </a:r>
            <a:r>
              <a:rPr lang="en-US" sz="2000" smtClean="0"/>
              <a:t>;</a:t>
            </a:r>
          </a:p>
          <a:p>
            <a:pPr>
              <a:buFont typeface="Arial" pitchFamily="34" charset="0"/>
              <a:buNone/>
            </a:pPr>
            <a:r>
              <a:rPr lang="en-US" sz="2000" b="1" smtClean="0"/>
              <a:t>    Declaration:     int (*ptr)[10]; </a:t>
            </a:r>
            <a:r>
              <a:rPr lang="en-US" sz="2000" smtClean="0"/>
              <a:t>// ptr is a pointer that can point to an array of 10 integers</a:t>
            </a:r>
            <a:r>
              <a:rPr lang="en-US" sz="2400" smtClean="0"/>
              <a:t>.</a:t>
            </a:r>
          </a:p>
          <a:p>
            <a:pPr>
              <a:buFont typeface="Arial" pitchFamily="34" charset="0"/>
              <a:buNone/>
            </a:pPr>
            <a:endParaRPr lang="en-US" sz="2400" smtClean="0"/>
          </a:p>
        </p:txBody>
      </p:sp>
      <p:sp>
        <p:nvSpPr>
          <p:cNvPr id="46084" name="Slide Number Placeholder 3"/>
          <p:cNvSpPr>
            <a:spLocks noGrp="1"/>
          </p:cNvSpPr>
          <p:nvPr>
            <p:ph type="sldNum" sz="quarter" idx="12"/>
          </p:nvPr>
        </p:nvSpPr>
        <p:spPr bwMode="auto">
          <a:noFill/>
          <a:ln>
            <a:miter lim="800000"/>
            <a:headEnd/>
            <a:tailEnd/>
          </a:ln>
        </p:spPr>
        <p:txBody>
          <a:bodyPr/>
          <a:lstStyle/>
          <a:p>
            <a:fld id="{1164BB80-0E55-46C1-A738-94858724FA0A}" type="slidenum">
              <a:rPr lang="en-US" altLang="en-US" smtClean="0"/>
              <a:pPr/>
              <a:t>7</a:t>
            </a:fld>
            <a:endParaRPr lang="en-US" altLang="en-US" smtClean="0"/>
          </a:p>
        </p:txBody>
      </p:sp>
      <p:pic>
        <p:nvPicPr>
          <p:cNvPr id="46085" name="Picture 5"/>
          <p:cNvPicPr>
            <a:picLocks noChangeAspect="1" noChangeArrowheads="1"/>
          </p:cNvPicPr>
          <p:nvPr/>
        </p:nvPicPr>
        <p:blipFill>
          <a:blip r:embed="rId2"/>
          <a:srcRect/>
          <a:stretch>
            <a:fillRect/>
          </a:stretch>
        </p:blipFill>
        <p:spPr bwMode="auto">
          <a:xfrm>
            <a:off x="357188" y="2928938"/>
            <a:ext cx="6958012" cy="3929062"/>
          </a:xfrm>
          <a:prstGeom prst="rect">
            <a:avLst/>
          </a:prstGeom>
          <a:noFill/>
          <a:ln w="9525">
            <a:noFill/>
            <a:miter lim="800000"/>
            <a:headEnd/>
            <a:tailEnd/>
          </a:ln>
        </p:spPr>
      </p:pic>
      <p:sp>
        <p:nvSpPr>
          <p:cNvPr id="8" name="TextBox 7"/>
          <p:cNvSpPr txBox="1"/>
          <p:nvPr/>
        </p:nvSpPr>
        <p:spPr>
          <a:xfrm>
            <a:off x="4500563" y="2357438"/>
            <a:ext cx="4286250" cy="193833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 p = 9584, </a:t>
            </a:r>
            <a:r>
              <a:rPr lang="en-US" dirty="0" err="1"/>
              <a:t>ptr</a:t>
            </a:r>
            <a:r>
              <a:rPr lang="en-US" dirty="0"/>
              <a:t> = 9584, </a:t>
            </a:r>
            <a:r>
              <a:rPr lang="en-US" dirty="0" err="1"/>
              <a:t>arr</a:t>
            </a:r>
            <a:r>
              <a:rPr lang="en-US" dirty="0"/>
              <a:t>= 9584</a:t>
            </a:r>
          </a:p>
          <a:p>
            <a:pPr>
              <a:defRPr/>
            </a:pPr>
            <a:r>
              <a:rPr lang="en-US" dirty="0"/>
              <a:t>*p = 3,  *</a:t>
            </a:r>
            <a:r>
              <a:rPr lang="en-US" dirty="0" err="1"/>
              <a:t>ptr</a:t>
            </a:r>
            <a:r>
              <a:rPr lang="en-US" dirty="0"/>
              <a:t> = 9584</a:t>
            </a:r>
          </a:p>
          <a:p>
            <a:pPr>
              <a:defRPr/>
            </a:pPr>
            <a:r>
              <a:rPr lang="en-US" dirty="0"/>
              <a:t> p = 9588, </a:t>
            </a:r>
            <a:r>
              <a:rPr lang="en-US" dirty="0" err="1"/>
              <a:t>ptr</a:t>
            </a:r>
            <a:r>
              <a:rPr lang="en-US" dirty="0"/>
              <a:t> = 9604 </a:t>
            </a:r>
          </a:p>
          <a:p>
            <a:pPr>
              <a:defRPr/>
            </a:pPr>
            <a:r>
              <a:rPr lang="en-US" dirty="0"/>
              <a:t>*p = 5,  *</a:t>
            </a:r>
            <a:r>
              <a:rPr lang="en-US" dirty="0" err="1"/>
              <a:t>ptr</a:t>
            </a:r>
            <a:r>
              <a:rPr lang="en-US" dirty="0"/>
              <a:t> = 9604</a:t>
            </a:r>
          </a:p>
          <a:p>
            <a:pPr>
              <a:defRP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p:cNvSpPr>
            <a:spLocks noGrp="1"/>
          </p:cNvSpPr>
          <p:nvPr>
            <p:ph type="sldNum" sz="quarter" idx="12"/>
          </p:nvPr>
        </p:nvSpPr>
        <p:spPr bwMode="auto">
          <a:noFill/>
          <a:ln>
            <a:miter lim="800000"/>
            <a:headEnd/>
            <a:tailEnd/>
          </a:ln>
        </p:spPr>
        <p:txBody>
          <a:bodyPr/>
          <a:lstStyle/>
          <a:p>
            <a:fld id="{43701606-5C28-496C-ACF9-608E05AE0688}" type="slidenum">
              <a:rPr lang="en-US" altLang="en-US" smtClean="0"/>
              <a:pPr/>
              <a:t>8</a:t>
            </a:fld>
            <a:endParaRPr lang="en-US" altLang="en-US" smtClean="0"/>
          </a:p>
        </p:txBody>
      </p:sp>
      <p:sp>
        <p:nvSpPr>
          <p:cNvPr id="7" name="Rectangle 6"/>
          <p:cNvSpPr/>
          <p:nvPr/>
        </p:nvSpPr>
        <p:spPr>
          <a:xfrm>
            <a:off x="214313" y="285750"/>
            <a:ext cx="8429625" cy="1631950"/>
          </a:xfrm>
          <a:prstGeom prst="rect">
            <a:avLst/>
          </a:prstGeom>
        </p:spPr>
        <p:txBody>
          <a:bodyPr>
            <a:spAutoFit/>
          </a:bodyPr>
          <a:lstStyle/>
          <a:p>
            <a:pPr>
              <a:buFont typeface="Arial" pitchFamily="34" charset="0"/>
              <a:buChar char="•"/>
              <a:defRPr/>
            </a:pPr>
            <a:r>
              <a:rPr lang="en-US" sz="2000" b="1" i="1" dirty="0">
                <a:latin typeface="+mj-lt"/>
              </a:rPr>
              <a:t>p</a:t>
            </a:r>
            <a:r>
              <a:rPr lang="en-US" sz="2000" dirty="0">
                <a:latin typeface="+mj-lt"/>
              </a:rPr>
              <a:t>: is pointer to 0</a:t>
            </a:r>
            <a:r>
              <a:rPr lang="en-US" sz="2000" baseline="30000" dirty="0">
                <a:latin typeface="+mj-lt"/>
              </a:rPr>
              <a:t>th</a:t>
            </a:r>
            <a:r>
              <a:rPr lang="en-US" sz="2000" dirty="0">
                <a:latin typeface="+mj-lt"/>
              </a:rPr>
              <a:t> element of the array </a:t>
            </a:r>
            <a:r>
              <a:rPr lang="en-US" sz="2000" i="1" dirty="0" err="1">
                <a:latin typeface="+mj-lt"/>
              </a:rPr>
              <a:t>arr</a:t>
            </a:r>
            <a:r>
              <a:rPr lang="en-US" sz="2000" dirty="0">
                <a:latin typeface="+mj-lt"/>
              </a:rPr>
              <a:t>, while </a:t>
            </a:r>
            <a:r>
              <a:rPr lang="en-US" sz="2000" b="1" i="1" dirty="0" err="1">
                <a:latin typeface="+mj-lt"/>
              </a:rPr>
              <a:t>ptr</a:t>
            </a:r>
            <a:r>
              <a:rPr lang="en-US" sz="2000" dirty="0">
                <a:latin typeface="+mj-lt"/>
              </a:rPr>
              <a:t> is a pointer that points to the whole array </a:t>
            </a:r>
            <a:r>
              <a:rPr lang="en-US" sz="2000" i="1" dirty="0">
                <a:latin typeface="+mj-lt"/>
              </a:rPr>
              <a:t>arr</a:t>
            </a:r>
            <a:r>
              <a:rPr lang="en-US" sz="2000" dirty="0">
                <a:latin typeface="+mj-lt"/>
              </a:rPr>
              <a:t>.</a:t>
            </a:r>
          </a:p>
          <a:p>
            <a:pPr>
              <a:buFont typeface="Arial" pitchFamily="34" charset="0"/>
              <a:buChar char="•"/>
              <a:defRPr/>
            </a:pPr>
            <a:r>
              <a:rPr lang="en-US" sz="2000" dirty="0">
                <a:latin typeface="+mj-lt"/>
              </a:rPr>
              <a:t>The base type of </a:t>
            </a:r>
            <a:r>
              <a:rPr lang="en-US" sz="2000" i="1" dirty="0">
                <a:latin typeface="+mj-lt"/>
              </a:rPr>
              <a:t>p</a:t>
            </a:r>
            <a:r>
              <a:rPr lang="en-US" sz="2000" dirty="0">
                <a:latin typeface="+mj-lt"/>
              </a:rPr>
              <a:t> is </a:t>
            </a:r>
            <a:r>
              <a:rPr lang="en-US" sz="2000" dirty="0" err="1">
                <a:latin typeface="+mj-lt"/>
              </a:rPr>
              <a:t>int</a:t>
            </a:r>
            <a:r>
              <a:rPr lang="en-US" sz="2000" dirty="0">
                <a:latin typeface="+mj-lt"/>
              </a:rPr>
              <a:t> while base type of </a:t>
            </a:r>
            <a:r>
              <a:rPr lang="en-US" sz="2000" i="1" dirty="0" err="1">
                <a:latin typeface="+mj-lt"/>
              </a:rPr>
              <a:t>ptr</a:t>
            </a:r>
            <a:r>
              <a:rPr lang="en-US" sz="2000" dirty="0">
                <a:latin typeface="+mj-lt"/>
              </a:rPr>
              <a:t> is ‘an array of 5 integers’.</a:t>
            </a:r>
          </a:p>
          <a:p>
            <a:pPr>
              <a:buFont typeface="Arial" pitchFamily="34" charset="0"/>
              <a:buChar char="•"/>
              <a:defRPr/>
            </a:pPr>
            <a:r>
              <a:rPr lang="en-US" sz="2000" dirty="0">
                <a:latin typeface="+mj-lt"/>
              </a:rPr>
              <a:t>We know that the pointer arithmetic is performed relative to the base size, so if we write </a:t>
            </a:r>
            <a:r>
              <a:rPr lang="en-US" sz="2000" dirty="0" err="1">
                <a:latin typeface="+mj-lt"/>
              </a:rPr>
              <a:t>ptr</a:t>
            </a:r>
            <a:r>
              <a:rPr lang="en-US" sz="2000" dirty="0">
                <a:latin typeface="+mj-lt"/>
              </a:rPr>
              <a:t>++, then the pointer </a:t>
            </a:r>
            <a:r>
              <a:rPr lang="en-US" sz="2000" i="1" dirty="0" err="1">
                <a:latin typeface="+mj-lt"/>
              </a:rPr>
              <a:t>ptr</a:t>
            </a:r>
            <a:r>
              <a:rPr lang="en-US" sz="2000" dirty="0">
                <a:latin typeface="+mj-lt"/>
              </a:rPr>
              <a:t> will be shifted forward by 20 bytes.</a:t>
            </a:r>
          </a:p>
        </p:txBody>
      </p:sp>
      <p:pic>
        <p:nvPicPr>
          <p:cNvPr id="47108" name="Picture 2" descr="http://cdncontribute.geeksforgeeks.org/wp-content/uploads/Diagram1-1.png"/>
          <p:cNvPicPr>
            <a:picLocks noChangeAspect="1" noChangeArrowheads="1"/>
          </p:cNvPicPr>
          <p:nvPr/>
        </p:nvPicPr>
        <p:blipFill>
          <a:blip r:embed="rId2"/>
          <a:srcRect/>
          <a:stretch>
            <a:fillRect/>
          </a:stretch>
        </p:blipFill>
        <p:spPr bwMode="auto">
          <a:xfrm>
            <a:off x="2714625" y="4143375"/>
            <a:ext cx="5653088" cy="2714625"/>
          </a:xfrm>
          <a:prstGeom prst="rect">
            <a:avLst/>
          </a:prstGeom>
          <a:noFill/>
          <a:ln w="9525">
            <a:noFill/>
            <a:miter lim="800000"/>
            <a:headEnd/>
            <a:tailEnd/>
          </a:ln>
        </p:spPr>
      </p:pic>
      <p:sp>
        <p:nvSpPr>
          <p:cNvPr id="10" name="TextBox 9"/>
          <p:cNvSpPr txBox="1"/>
          <p:nvPr/>
        </p:nvSpPr>
        <p:spPr>
          <a:xfrm>
            <a:off x="0" y="2357438"/>
            <a:ext cx="8858250" cy="2308225"/>
          </a:xfrm>
          <a:prstGeom prst="rect">
            <a:avLst/>
          </a:prstGeom>
          <a:noFill/>
        </p:spPr>
        <p:txBody>
          <a:bodyPr>
            <a:spAutoFit/>
          </a:bodyPr>
          <a:lstStyle/>
          <a:p>
            <a:pPr>
              <a:buFont typeface="Arial" pitchFamily="34" charset="0"/>
              <a:buChar char="•"/>
              <a:defRPr/>
            </a:pPr>
            <a:r>
              <a:rPr lang="en-US" sz="2000" dirty="0">
                <a:solidFill>
                  <a:srgbClr val="000000"/>
                </a:solidFill>
                <a:latin typeface="+mj-lt"/>
              </a:rPr>
              <a:t>On dereferencing a pointer expression we get a value pointed to by that pointer expression.</a:t>
            </a:r>
          </a:p>
          <a:p>
            <a:pPr>
              <a:buFont typeface="Arial" pitchFamily="34" charset="0"/>
              <a:buChar char="•"/>
              <a:defRPr/>
            </a:pPr>
            <a:r>
              <a:rPr lang="en-US" sz="2000" dirty="0">
                <a:solidFill>
                  <a:srgbClr val="000000"/>
                </a:solidFill>
                <a:latin typeface="+mj-lt"/>
              </a:rPr>
              <a:t> Pointer to an array points to an array, so on dereferencing it, we should get the array, and the name of array denotes the base address. </a:t>
            </a:r>
          </a:p>
          <a:p>
            <a:pPr>
              <a:buFont typeface="Arial" pitchFamily="34" charset="0"/>
              <a:buChar char="•"/>
              <a:defRPr/>
            </a:pPr>
            <a:r>
              <a:rPr lang="en-US" sz="2000" dirty="0">
                <a:solidFill>
                  <a:srgbClr val="000000"/>
                </a:solidFill>
                <a:latin typeface="+mj-lt"/>
              </a:rPr>
              <a:t>So whenever a pointer to an array is </a:t>
            </a:r>
            <a:r>
              <a:rPr lang="en-US" sz="2000" dirty="0" err="1">
                <a:solidFill>
                  <a:srgbClr val="000000"/>
                </a:solidFill>
                <a:latin typeface="+mj-lt"/>
              </a:rPr>
              <a:t>dereferenced</a:t>
            </a:r>
            <a:r>
              <a:rPr lang="en-US" sz="2000" dirty="0">
                <a:solidFill>
                  <a:srgbClr val="000000"/>
                </a:solidFill>
                <a:latin typeface="+mj-lt"/>
              </a:rPr>
              <a:t>, we get the base address of the array to which it points.</a:t>
            </a:r>
          </a:p>
          <a:p>
            <a:pPr>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42938" y="285750"/>
            <a:ext cx="8229600" cy="571500"/>
          </a:xfrm>
        </p:spPr>
        <p:txBody>
          <a:bodyPr>
            <a:normAutofit fontScale="90000"/>
          </a:bodyPr>
          <a:lstStyle/>
          <a:p>
            <a:r>
              <a:rPr lang="en-US" sz="3200" smtClean="0"/>
              <a:t>Pointers and two dimensional arrays</a:t>
            </a:r>
          </a:p>
        </p:txBody>
      </p:sp>
      <p:sp>
        <p:nvSpPr>
          <p:cNvPr id="48131" name="Content Placeholder 2"/>
          <p:cNvSpPr>
            <a:spLocks noGrp="1"/>
          </p:cNvSpPr>
          <p:nvPr>
            <p:ph idx="1"/>
          </p:nvPr>
        </p:nvSpPr>
        <p:spPr>
          <a:xfrm>
            <a:off x="285750" y="1071563"/>
            <a:ext cx="8501063" cy="5500687"/>
          </a:xfrm>
        </p:spPr>
        <p:txBody>
          <a:bodyPr/>
          <a:lstStyle/>
          <a:p>
            <a:pPr algn="just"/>
            <a:r>
              <a:rPr lang="en-US" sz="2400" smtClean="0"/>
              <a:t>The element of  2-D array can be accessed with the help of pointer notation. Suppose arr is a 2 –D array, then we can access any element arr[i][j] of this array using the pointer expression </a:t>
            </a:r>
          </a:p>
          <a:p>
            <a:pPr algn="ctr">
              <a:buFont typeface="Arial" pitchFamily="34" charset="0"/>
              <a:buNone/>
            </a:pPr>
            <a:r>
              <a:rPr lang="en-US" sz="2400" smtClean="0"/>
              <a:t>*( *(arr+i)+j).</a:t>
            </a:r>
          </a:p>
          <a:p>
            <a:pPr>
              <a:buFont typeface="Arial" pitchFamily="34" charset="0"/>
              <a:buNone/>
            </a:pPr>
            <a:r>
              <a:rPr lang="en-US" sz="2400" smtClean="0"/>
              <a:t>Example:        float x[3][4];  pointer notation:  float (*x)[4]</a:t>
            </a:r>
          </a:p>
          <a:p>
            <a:pPr>
              <a:buFont typeface="Arial" pitchFamily="34" charset="0"/>
              <a:buNone/>
            </a:pPr>
            <a:r>
              <a:rPr lang="en-US" sz="2400" smtClean="0"/>
              <a:t>Here, x is a two-dimensional (2d) array. The array can hold 12 elements. You can think the array as table with 3 row and each row has 4 column.</a:t>
            </a:r>
          </a:p>
        </p:txBody>
      </p:sp>
      <p:sp>
        <p:nvSpPr>
          <p:cNvPr id="48132" name="Slide Number Placeholder 3"/>
          <p:cNvSpPr>
            <a:spLocks noGrp="1"/>
          </p:cNvSpPr>
          <p:nvPr>
            <p:ph type="sldNum" sz="quarter" idx="12"/>
          </p:nvPr>
        </p:nvSpPr>
        <p:spPr bwMode="auto">
          <a:noFill/>
          <a:ln>
            <a:miter lim="800000"/>
            <a:headEnd/>
            <a:tailEnd/>
          </a:ln>
        </p:spPr>
        <p:txBody>
          <a:bodyPr/>
          <a:lstStyle/>
          <a:p>
            <a:fld id="{97325288-FB49-4BB9-80C1-05A0C902107F}" type="slidenum">
              <a:rPr lang="en-US" altLang="en-US" smtClean="0"/>
              <a:pPr/>
              <a:t>9</a:t>
            </a:fld>
            <a:endParaRPr lang="en-US" altLang="en-US" smtClean="0"/>
          </a:p>
        </p:txBody>
      </p:sp>
      <p:pic>
        <p:nvPicPr>
          <p:cNvPr id="48133" name="Picture 2" descr="Two dimensional array in C programming"/>
          <p:cNvPicPr>
            <a:picLocks noChangeAspect="1" noChangeArrowheads="1"/>
          </p:cNvPicPr>
          <p:nvPr/>
        </p:nvPicPr>
        <p:blipFill>
          <a:blip r:embed="rId2"/>
          <a:srcRect/>
          <a:stretch>
            <a:fillRect/>
          </a:stretch>
        </p:blipFill>
        <p:spPr bwMode="auto">
          <a:xfrm>
            <a:off x="3049588" y="3929063"/>
            <a:ext cx="4260850" cy="29289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4796</Words>
  <Application>Microsoft Office PowerPoint</Application>
  <PresentationFormat>On-screen Show (4:3)</PresentationFormat>
  <Paragraphs>1068</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Pointer and one dimensional Arrays</vt:lpstr>
      <vt:lpstr>Slide 2</vt:lpstr>
      <vt:lpstr>Slide 3</vt:lpstr>
      <vt:lpstr>Subscripting pointer variable</vt:lpstr>
      <vt:lpstr>Slide 5</vt:lpstr>
      <vt:lpstr>Slide 6</vt:lpstr>
      <vt:lpstr>Pointer to an array</vt:lpstr>
      <vt:lpstr>Slide 8</vt:lpstr>
      <vt:lpstr>Pointers and two dimensional arrays</vt:lpstr>
      <vt:lpstr>Slide 10</vt:lpstr>
      <vt:lpstr>Slide 11</vt:lpstr>
      <vt:lpstr>Slide 12</vt:lpstr>
      <vt:lpstr>Slide 13</vt:lpstr>
      <vt:lpstr>Slide 14</vt:lpstr>
      <vt:lpstr>Slide 15</vt:lpstr>
      <vt:lpstr>Example</vt:lpstr>
      <vt:lpstr>Slide 17</vt:lpstr>
      <vt:lpstr>Pointer Arithmetic and Array</vt:lpstr>
      <vt:lpstr>Pointer Arithmetic and Array</vt:lpstr>
      <vt:lpstr>Pointer Arithmetic and Array</vt:lpstr>
      <vt:lpstr>Pointer Arithmetic and Array</vt:lpstr>
      <vt:lpstr>Pointer Arithmetic and Array</vt:lpstr>
      <vt:lpstr>Pointer Arithmetic and Array</vt:lpstr>
      <vt:lpstr>Pointer Arithmetic and Array</vt:lpstr>
      <vt:lpstr>Pointer Arithmetic and Array</vt:lpstr>
      <vt:lpstr>Pointer Arithmetic and Array</vt:lpstr>
      <vt:lpstr>Passing 1-D array to a function</vt:lpstr>
      <vt:lpstr>Entire array to a function as an argument </vt:lpstr>
      <vt:lpstr>Passing 2-D array in function </vt:lpstr>
      <vt:lpstr>Array of pointers</vt:lpstr>
      <vt:lpstr>Example2: Array of pointers can also contain address of elements of another array</vt:lpstr>
      <vt:lpstr>An array of pointers of size (2D array rows) is declared and each pointer in this array is assigned the address of 0th element  of each row of the 2-D array i.e ith element of pa is a pointer to 0th element of ith row of a 2-D array.</vt:lpstr>
      <vt:lpstr>Void pointers</vt:lpstr>
      <vt:lpstr>Slide 34</vt:lpstr>
      <vt:lpstr>Slide 35</vt:lpstr>
      <vt:lpstr>Slide 36</vt:lpstr>
      <vt:lpstr>Slide 37</vt:lpstr>
      <vt:lpstr>Dynamic memory allocation</vt:lpstr>
      <vt:lpstr>malloc()</vt:lpstr>
      <vt:lpstr>malloc() example</vt:lpstr>
      <vt:lpstr>Allocating memory for a struct</vt:lpstr>
      <vt:lpstr>free()</vt:lpstr>
      <vt:lpstr>calloc()</vt:lpstr>
      <vt:lpstr>realloc()</vt:lpstr>
      <vt:lpstr>Slide 45</vt:lpstr>
      <vt:lpstr>Slide 46</vt:lpstr>
      <vt:lpstr>Slide 47</vt:lpstr>
      <vt:lpstr> Accessing structure member through pointer using dynamic memory allocation </vt:lpstr>
      <vt:lpstr>Slide 49</vt:lpstr>
      <vt:lpstr>Slide 50</vt:lpstr>
      <vt:lpstr>Dynamic Arrays </vt:lpstr>
      <vt:lpstr>Dynamically allocated 2-D array</vt:lpstr>
      <vt:lpstr>Function returning pointer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 and one dimensional Arrays</dc:title>
  <dc:creator>Bindu Verma</dc:creator>
  <cp:lastModifiedBy>bindu.verma</cp:lastModifiedBy>
  <cp:revision>25</cp:revision>
  <dcterms:created xsi:type="dcterms:W3CDTF">2006-08-16T00:00:00Z</dcterms:created>
  <dcterms:modified xsi:type="dcterms:W3CDTF">2018-01-19T05:13:29Z</dcterms:modified>
</cp:coreProperties>
</file>