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0CC9-79E1-4490-9F78-0320CB011C4A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CA70-903E-47B7-9F7A-B25F027951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A5839-BB6C-4FC8-B67B-38E6F54DD8CF}" type="slidenum">
              <a:rPr lang="en-US"/>
              <a:pPr/>
              <a:t>2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0D6A-C29B-4E2B-A84C-85428B1777D9}" type="datetimeFigureOut">
              <a:rPr lang="en-US" smtClean="0"/>
              <a:pPr/>
              <a:t>2/16/2016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0D9B-45C3-4C08-B9F6-3E05D20CD9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5680E-1C46-4C51-98A4-D76947342075}" type="slidenum">
              <a:rPr lang="en-US"/>
              <a:pPr/>
              <a:t>1</a:t>
            </a:fld>
            <a:endParaRPr lang="en-US"/>
          </a:p>
        </p:txBody>
      </p:sp>
      <p:sp>
        <p:nvSpPr>
          <p:cNvPr id="392194" name="Line 2"/>
          <p:cNvSpPr>
            <a:spLocks noChangeShapeType="1"/>
          </p:cNvSpPr>
          <p:nvPr/>
        </p:nvSpPr>
        <p:spPr bwMode="auto">
          <a:xfrm>
            <a:off x="228600" y="35179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2195" name="Line 3"/>
          <p:cNvSpPr>
            <a:spLocks noChangeShapeType="1"/>
          </p:cNvSpPr>
          <p:nvPr/>
        </p:nvSpPr>
        <p:spPr bwMode="auto">
          <a:xfrm>
            <a:off x="266700" y="304800"/>
            <a:ext cx="861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973138" y="457200"/>
            <a:ext cx="44450" cy="8477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873125" y="457200"/>
            <a:ext cx="44450" cy="746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771525" y="457200"/>
            <a:ext cx="44450" cy="6365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0" name="Rectangle 8"/>
          <p:cNvSpPr>
            <a:spLocks noChangeArrowheads="1"/>
          </p:cNvSpPr>
          <p:nvPr/>
        </p:nvSpPr>
        <p:spPr bwMode="auto">
          <a:xfrm>
            <a:off x="669925" y="457200"/>
            <a:ext cx="44450" cy="530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1" name="Rectangle 9"/>
          <p:cNvSpPr>
            <a:spLocks noChangeArrowheads="1"/>
          </p:cNvSpPr>
          <p:nvPr/>
        </p:nvSpPr>
        <p:spPr bwMode="auto">
          <a:xfrm>
            <a:off x="569913" y="457200"/>
            <a:ext cx="44450" cy="427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2" name="Rectangle 10"/>
          <p:cNvSpPr>
            <a:spLocks noChangeArrowheads="1"/>
          </p:cNvSpPr>
          <p:nvPr/>
        </p:nvSpPr>
        <p:spPr bwMode="auto">
          <a:xfrm>
            <a:off x="468313" y="457200"/>
            <a:ext cx="44450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3" name="Rectangle 11"/>
          <p:cNvSpPr>
            <a:spLocks noChangeArrowheads="1"/>
          </p:cNvSpPr>
          <p:nvPr/>
        </p:nvSpPr>
        <p:spPr bwMode="auto">
          <a:xfrm>
            <a:off x="366713" y="457200"/>
            <a:ext cx="46037" cy="215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4" name="Rectangle 12"/>
          <p:cNvSpPr>
            <a:spLocks noChangeArrowheads="1"/>
          </p:cNvSpPr>
          <p:nvPr/>
        </p:nvSpPr>
        <p:spPr bwMode="auto">
          <a:xfrm>
            <a:off x="266700" y="4572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5" name="Rectangle 13"/>
          <p:cNvSpPr>
            <a:spLocks noChangeArrowheads="1"/>
          </p:cNvSpPr>
          <p:nvPr/>
        </p:nvSpPr>
        <p:spPr bwMode="auto">
          <a:xfrm>
            <a:off x="1074738" y="457200"/>
            <a:ext cx="41275" cy="9509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1173163" y="457200"/>
            <a:ext cx="41275" cy="10588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7" name="Rectangle 15"/>
          <p:cNvSpPr>
            <a:spLocks noChangeArrowheads="1"/>
          </p:cNvSpPr>
          <p:nvPr/>
        </p:nvSpPr>
        <p:spPr bwMode="auto">
          <a:xfrm>
            <a:off x="1270000" y="457200"/>
            <a:ext cx="42863" cy="11604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8" name="Rectangle 16"/>
          <p:cNvSpPr>
            <a:spLocks noChangeArrowheads="1"/>
          </p:cNvSpPr>
          <p:nvPr/>
        </p:nvSpPr>
        <p:spPr bwMode="auto">
          <a:xfrm>
            <a:off x="1370013" y="457200"/>
            <a:ext cx="44450" cy="1270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9" name="Rectangle 17"/>
          <p:cNvSpPr>
            <a:spLocks noChangeArrowheads="1"/>
          </p:cNvSpPr>
          <p:nvPr/>
        </p:nvSpPr>
        <p:spPr bwMode="auto">
          <a:xfrm>
            <a:off x="1470025" y="457200"/>
            <a:ext cx="42863" cy="1371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12" name="Rectangle 20"/>
          <p:cNvSpPr>
            <a:spLocks noChangeArrowheads="1"/>
          </p:cNvSpPr>
          <p:nvPr/>
        </p:nvSpPr>
        <p:spPr bwMode="auto">
          <a:xfrm>
            <a:off x="228600" y="2755900"/>
            <a:ext cx="76962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chemeClr val="hlink"/>
                </a:solidFill>
              </a:rPr>
              <a:t>Objectives </a:t>
            </a:r>
            <a:r>
              <a:rPr lang="en-US" sz="2800">
                <a:solidFill>
                  <a:schemeClr val="hlink"/>
                </a:solidFill>
              </a:rPr>
              <a:t/>
            </a:r>
            <a:br>
              <a:rPr lang="en-US" sz="2800">
                <a:solidFill>
                  <a:schemeClr val="hlink"/>
                </a:solidFill>
              </a:rPr>
            </a:br>
            <a:endParaRPr lang="en-US" sz="2800"/>
          </a:p>
        </p:txBody>
      </p:sp>
      <p:sp>
        <p:nvSpPr>
          <p:cNvPr id="392213" name="Rectangle 21"/>
          <p:cNvSpPr>
            <a:spLocks noChangeArrowheads="1"/>
          </p:cNvSpPr>
          <p:nvPr/>
        </p:nvSpPr>
        <p:spPr bwMode="auto">
          <a:xfrm>
            <a:off x="228600" y="3670300"/>
            <a:ext cx="87630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Upon completion you will be able to</a:t>
            </a:r>
            <a:br>
              <a:rPr lang="en-US" i="1">
                <a:solidFill>
                  <a:schemeClr val="hlink"/>
                </a:solidFill>
              </a:rPr>
            </a:br>
            <a:endParaRPr lang="en-US">
              <a:solidFill>
                <a:schemeClr val="hlink"/>
              </a:solidFill>
            </a:endParaRPr>
          </a:p>
          <a:p>
            <a:pPr>
              <a:buFontTx/>
              <a:buChar char="•"/>
            </a:pPr>
            <a:r>
              <a:rPr lang="en-US"/>
              <a:t> Explain the design, use, and operation of a stack</a:t>
            </a:r>
          </a:p>
          <a:p>
            <a:pPr>
              <a:buFontTx/>
              <a:buChar char="•"/>
            </a:pPr>
            <a:r>
              <a:rPr lang="en-US"/>
              <a:t> Implement a stack using a linked list structure</a:t>
            </a:r>
          </a:p>
          <a:p>
            <a:pPr>
              <a:buFontTx/>
              <a:buChar char="•"/>
            </a:pPr>
            <a:r>
              <a:rPr lang="en-US"/>
              <a:t> Understand the operation of the stack ADT</a:t>
            </a:r>
          </a:p>
          <a:p>
            <a:endParaRPr lang="en-US" sz="2800"/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801938" y="1371600"/>
            <a:ext cx="18097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charset="0"/>
              </a:rPr>
              <a:t>Array Implementation of stack</a:t>
            </a:r>
            <a:br>
              <a:rPr lang="en-US" sz="4000" dirty="0" smtClean="0">
                <a:latin typeface="Arial" charset="0"/>
              </a:rPr>
            </a:b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6096000"/>
          </a:xfrm>
        </p:spPr>
        <p:txBody>
          <a:bodyPr/>
          <a:lstStyle/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/* stack structure*/</a:t>
            </a:r>
          </a:p>
          <a:p>
            <a:pPr>
              <a:buNone/>
            </a:pP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stack  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  </a:t>
            </a:r>
            <a:r>
              <a:rPr lang="en-IN" sz="1500" dirty="0" err="1" smtClean="0">
                <a:solidFill>
                  <a:schemeClr val="tx2"/>
                </a:solidFill>
              </a:rPr>
              <a:t>int</a:t>
            </a:r>
            <a:r>
              <a:rPr lang="en-IN" sz="1500" dirty="0" smtClean="0">
                <a:solidFill>
                  <a:schemeClr val="tx2"/>
                </a:solidFill>
              </a:rPr>
              <a:t> s[size];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  </a:t>
            </a:r>
            <a:r>
              <a:rPr lang="en-IN" sz="1500" dirty="0" err="1" smtClean="0">
                <a:solidFill>
                  <a:schemeClr val="tx2"/>
                </a:solidFill>
              </a:rPr>
              <a:t>int</a:t>
            </a:r>
            <a:r>
              <a:rPr lang="en-IN" sz="1500" dirty="0" smtClean="0">
                <a:solidFill>
                  <a:schemeClr val="tx2"/>
                </a:solidFill>
              </a:rPr>
              <a:t> top;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   }</a:t>
            </a:r>
            <a:r>
              <a:rPr lang="en-IN" sz="1500" dirty="0" err="1" smtClean="0">
                <a:solidFill>
                  <a:schemeClr val="tx2"/>
                </a:solidFill>
              </a:rPr>
              <a:t>st</a:t>
            </a:r>
            <a:r>
              <a:rPr lang="en-IN" sz="1500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void push(int item)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{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 					if(</a:t>
            </a:r>
            <a:r>
              <a:rPr lang="en-IN" sz="1500" dirty="0" err="1" smtClean="0">
                <a:solidFill>
                  <a:schemeClr val="accent5">
                    <a:lumMod val="25000"/>
                  </a:schemeClr>
                </a:solidFill>
              </a:rPr>
              <a:t>st.top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&gt;=size-1)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 					{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 </a:t>
            </a:r>
            <a:r>
              <a:rPr lang="en-IN" sz="1500" dirty="0" err="1" smtClean="0">
                <a:solidFill>
                  <a:schemeClr val="accent5">
                    <a:lumMod val="25000"/>
                  </a:schemeClr>
                </a:solidFill>
              </a:rPr>
              <a:t>printf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("\n stack is full!\t Overflow....");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 }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 </a:t>
            </a:r>
            <a:r>
              <a:rPr lang="en-IN" sz="1500" dirty="0" err="1" smtClean="0">
                <a:solidFill>
                  <a:schemeClr val="accent5">
                    <a:lumMod val="25000"/>
                  </a:schemeClr>
                </a:solidFill>
              </a:rPr>
              <a:t>st.top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++;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 </a:t>
            </a:r>
            <a:r>
              <a:rPr lang="en-IN" sz="1500" dirty="0" err="1" smtClean="0">
                <a:solidFill>
                  <a:schemeClr val="accent5">
                    <a:lumMod val="25000"/>
                  </a:schemeClr>
                </a:solidFill>
              </a:rPr>
              <a:t>st.s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IN" sz="1500" dirty="0" err="1" smtClean="0">
                <a:solidFill>
                  <a:schemeClr val="accent5">
                    <a:lumMod val="25000"/>
                  </a:schemeClr>
                </a:solidFill>
              </a:rPr>
              <a:t>st.top</a:t>
            </a: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] =item;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5">
                    <a:lumMod val="25000"/>
                  </a:schemeClr>
                </a:solidFill>
              </a:rPr>
              <a:t>					}</a:t>
            </a:r>
          </a:p>
          <a:p>
            <a:pPr>
              <a:buNone/>
            </a:pPr>
            <a:r>
              <a:rPr lang="en-IN" sz="1500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pop()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1500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item;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item=</a:t>
            </a:r>
            <a:r>
              <a:rPr lang="en-IN" sz="1500" dirty="0" err="1" smtClean="0">
                <a:solidFill>
                  <a:schemeClr val="tx2">
                    <a:lumMod val="50000"/>
                  </a:schemeClr>
                </a:solidFill>
              </a:rPr>
              <a:t>st.s</a:t>
            </a: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IN" sz="1500" dirty="0" err="1" smtClean="0">
                <a:solidFill>
                  <a:schemeClr val="tx2">
                    <a:lumMod val="50000"/>
                  </a:schemeClr>
                </a:solidFill>
              </a:rPr>
              <a:t>st.top</a:t>
            </a: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];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1500" dirty="0" err="1" smtClean="0">
                <a:solidFill>
                  <a:schemeClr val="tx2">
                    <a:lumMod val="50000"/>
                  </a:schemeClr>
                </a:solidFill>
              </a:rPr>
              <a:t>st.top</a:t>
            </a: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--;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return(item);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>
                    <a:lumMod val="50000"/>
                  </a:schemeClr>
                </a:solidFill>
              </a:rPr>
              <a:t> }</a:t>
            </a:r>
            <a:endParaRPr lang="en-IN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90EB7-9EE9-4C2E-A81D-8578C98F78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F5C70-1833-4E4A-8F56-8604F731F925}" type="slidenum">
              <a:rPr lang="en-US"/>
              <a:pPr/>
              <a:t>11</a:t>
            </a:fld>
            <a:endParaRPr lang="en-US"/>
          </a:p>
        </p:txBody>
      </p:sp>
      <p:pic>
        <p:nvPicPr>
          <p:cNvPr id="435212" name="Picture 12" descr="Fig0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828800"/>
            <a:ext cx="8358187" cy="3295650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Linked list Implementation of stack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</a:br>
            <a:endParaRPr kumimoji="0" lang="en-IN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latin typeface="Arial" charset="0"/>
              </a:rPr>
              <a:t>Linked list Implementation of stack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500" dirty="0" smtClean="0"/>
              <a:t>					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				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					   </a:t>
            </a:r>
            <a:r>
              <a:rPr lang="en-IN" sz="1500" dirty="0" err="1" smtClean="0">
                <a:solidFill>
                  <a:schemeClr val="tx2"/>
                </a:solidFill>
              </a:rPr>
              <a:t>int</a:t>
            </a:r>
            <a:r>
              <a:rPr lang="en-IN" sz="1500" dirty="0" smtClean="0">
                <a:solidFill>
                  <a:schemeClr val="tx2"/>
                </a:solidFill>
              </a:rPr>
              <a:t> Data;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					   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 *next;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				}*top=NULL;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void push(</a:t>
            </a:r>
            <a:r>
              <a:rPr lang="en-IN" sz="1500" dirty="0" err="1" smtClean="0">
                <a:solidFill>
                  <a:schemeClr val="tx2"/>
                </a:solidFill>
              </a:rPr>
              <a:t>int</a:t>
            </a:r>
            <a:r>
              <a:rPr lang="en-IN" sz="1500" dirty="0" smtClean="0">
                <a:solidFill>
                  <a:schemeClr val="tx2"/>
                </a:solidFill>
              </a:rPr>
              <a:t> value)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 *temp;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temp=(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 *)</a:t>
            </a:r>
            <a:r>
              <a:rPr lang="en-IN" sz="1500" dirty="0" err="1" smtClean="0">
                <a:solidFill>
                  <a:schemeClr val="tx2"/>
                </a:solidFill>
              </a:rPr>
              <a:t>malloc</a:t>
            </a:r>
            <a:r>
              <a:rPr lang="en-IN" sz="1500" dirty="0" smtClean="0">
                <a:solidFill>
                  <a:schemeClr val="tx2"/>
                </a:solidFill>
              </a:rPr>
              <a:t>(</a:t>
            </a:r>
            <a:r>
              <a:rPr lang="en-IN" sz="1500" dirty="0" err="1" smtClean="0">
                <a:solidFill>
                  <a:schemeClr val="tx2"/>
                </a:solidFill>
              </a:rPr>
              <a:t>sizeof</a:t>
            </a:r>
            <a:r>
              <a:rPr lang="en-IN" sz="1500" dirty="0" smtClean="0">
                <a:solidFill>
                  <a:schemeClr val="tx2"/>
                </a:solidFill>
              </a:rPr>
              <a:t>(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Node));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temp-&gt;Data=value;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if (top == NULL)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    top=temp;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    top-&gt;next=NULL;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}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else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   temp-&gt;next=top;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   top=temp;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}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}</a:t>
            </a:r>
            <a:endParaRPr lang="en-IN" sz="15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90EB7-9EE9-4C2E-A81D-8578C98F78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400800"/>
          </a:xfrm>
        </p:spPr>
        <p:txBody>
          <a:bodyPr/>
          <a:lstStyle/>
          <a:p>
            <a:pPr>
              <a:buNone/>
            </a:pPr>
            <a:r>
              <a:rPr lang="en-IN" sz="1500" dirty="0" smtClean="0"/>
              <a:t>				</a:t>
            </a:r>
            <a:r>
              <a:rPr lang="en-IN" sz="1500" dirty="0" smtClean="0">
                <a:solidFill>
                  <a:schemeClr val="tx2"/>
                </a:solidFill>
              </a:rPr>
              <a:t>void </a:t>
            </a:r>
            <a:r>
              <a:rPr lang="en-IN" sz="1500" dirty="0" err="1" smtClean="0">
                <a:solidFill>
                  <a:schemeClr val="tx2"/>
                </a:solidFill>
              </a:rPr>
              <a:t>popStack</a:t>
            </a:r>
            <a:r>
              <a:rPr lang="en-IN" sz="1500" dirty="0" smtClean="0">
                <a:solidFill>
                  <a:schemeClr val="tx2"/>
                </a:solidFill>
              </a:rPr>
              <a:t>()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			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				 </a:t>
            </a:r>
            <a:r>
              <a:rPr lang="en-IN" sz="1500" dirty="0" err="1" smtClean="0">
                <a:solidFill>
                  <a:schemeClr val="tx2"/>
                </a:solidFill>
              </a:rPr>
              <a:t>struct</a:t>
            </a:r>
            <a:r>
              <a:rPr lang="en-IN" sz="1500" dirty="0" smtClean="0">
                <a:solidFill>
                  <a:schemeClr val="tx2"/>
                </a:solidFill>
              </a:rPr>
              <a:t> Node *temp, *</a:t>
            </a:r>
            <a:r>
              <a:rPr lang="en-IN" sz="1500" dirty="0" err="1" smtClean="0">
                <a:solidFill>
                  <a:schemeClr val="tx2"/>
                </a:solidFill>
              </a:rPr>
              <a:t>var</a:t>
            </a:r>
            <a:r>
              <a:rPr lang="en-IN" sz="1500" dirty="0" smtClean="0">
                <a:solidFill>
                  <a:schemeClr val="tx2"/>
                </a:solidFill>
              </a:rPr>
              <a:t>=top;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				   if(</a:t>
            </a:r>
            <a:r>
              <a:rPr lang="en-IN" sz="1500" dirty="0" err="1" smtClean="0">
                <a:solidFill>
                  <a:schemeClr val="tx2"/>
                </a:solidFill>
              </a:rPr>
              <a:t>var</a:t>
            </a:r>
            <a:r>
              <a:rPr lang="en-IN" sz="1500" dirty="0" smtClean="0">
                <a:solidFill>
                  <a:schemeClr val="tx2"/>
                </a:solidFill>
              </a:rPr>
              <a:t>==top)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				 {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				   top = top-&gt;next;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    				 free(</a:t>
            </a:r>
            <a:r>
              <a:rPr lang="en-IN" sz="1500" dirty="0" err="1" smtClean="0">
                <a:solidFill>
                  <a:schemeClr val="tx2"/>
                </a:solidFill>
              </a:rPr>
              <a:t>var</a:t>
            </a:r>
            <a:r>
              <a:rPr lang="en-IN" sz="1500" dirty="0" smtClean="0">
                <a:solidFill>
                  <a:schemeClr val="tx2"/>
                </a:solidFill>
              </a:rPr>
              <a:t>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 				 }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				   else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  				  </a:t>
            </a:r>
            <a:r>
              <a:rPr lang="en-IN" sz="1500" dirty="0" err="1" smtClean="0">
                <a:solidFill>
                  <a:schemeClr val="tx2"/>
                </a:solidFill>
              </a:rPr>
              <a:t>printf</a:t>
            </a:r>
            <a:r>
              <a:rPr lang="en-IN" sz="1500" dirty="0" smtClean="0">
                <a:solidFill>
                  <a:schemeClr val="tx2"/>
                </a:solidFill>
              </a:rPr>
              <a:t>("\</a:t>
            </a:r>
            <a:r>
              <a:rPr lang="en-IN" sz="1500" dirty="0" err="1" smtClean="0">
                <a:solidFill>
                  <a:schemeClr val="tx2"/>
                </a:solidFill>
              </a:rPr>
              <a:t>nStack</a:t>
            </a:r>
            <a:r>
              <a:rPr lang="en-IN" sz="1500" dirty="0" smtClean="0">
                <a:solidFill>
                  <a:schemeClr val="tx2"/>
                </a:solidFill>
              </a:rPr>
              <a:t> Empty");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tx2"/>
                </a:solidFill>
              </a:rPr>
              <a:t>				}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void display()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{       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Node *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=top;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if(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!=NULL)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{            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("\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nElements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are as:\n");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     	   while(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!=NULL)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     {                 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("\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t%d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n",var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          		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-&gt;next;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     } 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("\n");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}      else 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("\</a:t>
            </a:r>
            <a:r>
              <a:rPr lang="en-IN" sz="1500" dirty="0" err="1" smtClean="0">
                <a:solidFill>
                  <a:schemeClr val="accent1">
                    <a:lumMod val="50000"/>
                  </a:schemeClr>
                </a:solidFill>
              </a:rPr>
              <a:t>nStack</a:t>
            </a: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 is Empty");</a:t>
            </a:r>
          </a:p>
          <a:p>
            <a:pPr>
              <a:buNone/>
            </a:pPr>
            <a:r>
              <a:rPr lang="en-IN" sz="15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53DE9-A11B-4AE3-8719-09EF805D50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9497147-71FD-4784-8176-CC4EFC238C78}" type="slidenum">
              <a:rPr lang="en-US"/>
              <a:pPr/>
              <a:t>2</a:t>
            </a:fld>
            <a:endParaRPr lang="en-US"/>
          </a:p>
        </p:txBody>
      </p:sp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7728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198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STACKS</a:t>
            </a: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377285" name="Rectangle 5"/>
          <p:cNvSpPr>
            <a:spLocks noChangeArrowheads="1"/>
          </p:cNvSpPr>
          <p:nvPr/>
        </p:nvSpPr>
        <p:spPr bwMode="auto">
          <a:xfrm>
            <a:off x="228600" y="1371600"/>
            <a:ext cx="8229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stack is a restricted linear list in which all additions and deletions are made at one end, the top. If we insert a series of data items into a stack and then remove them, the order of the data is reversed. This reversing attribute is why stacks are known as last in, first out (LIFO) data structures.</a:t>
            </a:r>
          </a:p>
        </p:txBody>
      </p:sp>
      <p:sp>
        <p:nvSpPr>
          <p:cNvPr id="1377286" name="Text Box 6"/>
          <p:cNvSpPr txBox="1">
            <a:spLocks noChangeArrowheads="1"/>
          </p:cNvSpPr>
          <p:nvPr/>
        </p:nvSpPr>
        <p:spPr bwMode="auto">
          <a:xfrm>
            <a:off x="1812925" y="6172200"/>
            <a:ext cx="3361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Three </a:t>
            </a:r>
            <a:r>
              <a:rPr lang="en-US" sz="2000" dirty="0">
                <a:latin typeface="Times New Roman" pitchFamily="18" charset="0"/>
              </a:rPr>
              <a:t>representations of stacks</a:t>
            </a:r>
          </a:p>
        </p:txBody>
      </p:sp>
      <p:pic>
        <p:nvPicPr>
          <p:cNvPr id="13772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088" y="4102100"/>
            <a:ext cx="66913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D932E-FB20-48EF-A3A2-7EF3A0338D55}" type="slidenum">
              <a:rPr lang="en-US"/>
              <a:pPr/>
              <a:t>3</a:t>
            </a:fld>
            <a:endParaRPr lang="en-US"/>
          </a:p>
        </p:txBody>
      </p:sp>
      <p:pic>
        <p:nvPicPr>
          <p:cNvPr id="402450" name="Picture 18" descr="Fig03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062913" cy="262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8F514-9BD3-4A65-9F40-68EB4C77AB47}" type="slidenum">
              <a:rPr lang="en-US"/>
              <a:pPr/>
              <a:t>4</a:t>
            </a:fld>
            <a:endParaRPr lang="en-US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52373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charset="0"/>
              </a:rPr>
              <a:t>  </a:t>
            </a:r>
            <a:r>
              <a:rPr lang="en-US" sz="3600" dirty="0">
                <a:latin typeface="Arial" charset="0"/>
              </a:rPr>
              <a:t>Basic Stack Operations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152400" y="1495425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The stack concept is introduced and three basic stack operations are discussed.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228600" y="2971800"/>
            <a:ext cx="4572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sz="2800">
                <a:solidFill>
                  <a:schemeClr val="folHlink"/>
                </a:solidFill>
              </a:rPr>
              <a:t> Push</a:t>
            </a:r>
          </a:p>
          <a:p>
            <a:pPr>
              <a:buFontTx/>
              <a:buChar char="•"/>
            </a:pPr>
            <a:r>
              <a:rPr lang="fr-FR" sz="2800">
                <a:solidFill>
                  <a:schemeClr val="folHlink"/>
                </a:solidFill>
              </a:rPr>
              <a:t> Pop</a:t>
            </a:r>
          </a:p>
          <a:p>
            <a:pPr>
              <a:buFontTx/>
              <a:buChar char="•"/>
            </a:pPr>
            <a:r>
              <a:rPr lang="fr-FR" sz="2800">
                <a:solidFill>
                  <a:schemeClr val="folHlink"/>
                </a:solidFill>
              </a:rPr>
              <a:t> Stack Top</a:t>
            </a:r>
            <a:endParaRPr lang="en-US" sz="2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F94A8-AFD9-4C91-9876-647CAF627EB2}" type="slidenum">
              <a:rPr lang="en-US"/>
              <a:pPr/>
              <a:t>5</a:t>
            </a:fld>
            <a:endParaRPr lang="en-US"/>
          </a:p>
        </p:txBody>
      </p:sp>
      <p:pic>
        <p:nvPicPr>
          <p:cNvPr id="431117" name="Picture 13" descr="Fig0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67713" cy="3481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9DD54-0EAF-4EF5-AE20-6C7B113FBBB6}" type="slidenum">
              <a:rPr lang="en-US"/>
              <a:pPr/>
              <a:t>6</a:t>
            </a:fld>
            <a:endParaRPr lang="en-US"/>
          </a:p>
        </p:txBody>
      </p:sp>
      <p:pic>
        <p:nvPicPr>
          <p:cNvPr id="432140" name="Picture 12" descr="Fig03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458200" cy="332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65FAEF-FE61-4D7F-A96F-51495CA9FFEC}" type="slidenum">
              <a:rPr lang="en-US"/>
              <a:pPr/>
              <a:t>7</a:t>
            </a:fld>
            <a:endParaRPr lang="en-US"/>
          </a:p>
        </p:txBody>
      </p:sp>
      <p:pic>
        <p:nvPicPr>
          <p:cNvPr id="433164" name="Picture 12" descr="Fig0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10600" cy="3252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31401-EE95-4E79-8DF3-9B4444889768}" type="slidenum">
              <a:rPr lang="en-US"/>
              <a:pPr/>
              <a:t>8</a:t>
            </a:fld>
            <a:endParaRPr lang="en-US"/>
          </a:p>
        </p:txBody>
      </p:sp>
      <p:pic>
        <p:nvPicPr>
          <p:cNvPr id="434188" name="Picture 12" descr="Fig0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705600" cy="6100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6B3C5-F0C4-4F03-BDC9-30294C3CD6E1}" type="slidenum">
              <a:rPr lang="en-US"/>
              <a:pPr/>
              <a:t>9</a:t>
            </a:fld>
            <a:endParaRPr lang="en-US"/>
          </a:p>
        </p:txBody>
      </p:sp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60067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Arial" charset="0"/>
              </a:rPr>
              <a:t>3-2   Stack </a:t>
            </a:r>
            <a:r>
              <a:rPr lang="en-US" sz="3600" dirty="0" smtClean="0">
                <a:latin typeface="Arial" charset="0"/>
              </a:rPr>
              <a:t>Implementation</a:t>
            </a:r>
            <a:endParaRPr lang="en-US" sz="3600" dirty="0">
              <a:latin typeface="Arial" charset="0"/>
            </a:endParaRPr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569352" name="Rectangle 8"/>
          <p:cNvSpPr>
            <a:spLocks noChangeArrowheads="1"/>
          </p:cNvSpPr>
          <p:nvPr/>
        </p:nvSpPr>
        <p:spPr bwMode="auto">
          <a:xfrm>
            <a:off x="152400" y="1552575"/>
            <a:ext cx="8686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Stack can be implemented using any one of the following approach:</a:t>
            </a:r>
          </a:p>
          <a:p>
            <a:endParaRPr lang="en-US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 Implementation</a:t>
            </a:r>
          </a:p>
          <a:p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Linked list representation</a:t>
            </a:r>
          </a:p>
          <a:p>
            <a:endParaRPr lang="en-US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159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Array Implementation of stack </vt:lpstr>
      <vt:lpstr>Slide 11</vt:lpstr>
      <vt:lpstr>Linked list Implementation of stack </vt:lpstr>
      <vt:lpstr>Slide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avinash.pandey</dc:creator>
  <cp:lastModifiedBy>avinash.pandey</cp:lastModifiedBy>
  <cp:revision>6</cp:revision>
  <dcterms:created xsi:type="dcterms:W3CDTF">2014-03-05T08:11:11Z</dcterms:created>
  <dcterms:modified xsi:type="dcterms:W3CDTF">2016-02-16T04:31:55Z</dcterms:modified>
</cp:coreProperties>
</file>