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CCFCD8-B925-4BB2-B226-62EF47BC24E1}" type="datetimeFigureOut">
              <a:rPr lang="en-US" smtClean="0"/>
              <a:pPr/>
              <a:t>3/19/2018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9B92E-473F-45D3-8016-48A5EBF254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https://www.geeksforgeeks.org/circular-linked-list/</a:t>
            </a:r>
            <a:endParaRPr lang="en-US" dirty="0"/>
          </a:p>
        </p:txBody>
      </p:sp>
      <p:sp>
        <p:nvSpPr>
          <p:cNvPr id="4" name="Slide Number Placeholder 3"/>
          <p:cNvSpPr>
            <a:spLocks noGrp="1"/>
          </p:cNvSpPr>
          <p:nvPr>
            <p:ph type="sldNum" sz="quarter" idx="10"/>
          </p:nvPr>
        </p:nvSpPr>
        <p:spPr/>
        <p:txBody>
          <a:bodyPr/>
          <a:lstStyle/>
          <a:p>
            <a:fld id="{4FB9B92E-473F-45D3-8016-48A5EBF2540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eb.eecs.utk.edu/~bvz/cs140/notes/Dllists/" TargetMode="External"/><Relationship Id="rId2" Type="http://schemas.openxmlformats.org/officeDocument/2006/relationships/hyperlink" Target="http://quiz.geeksforgeeks.org/queue-set-2-linked-list-implementation/" TargetMode="External"/><Relationship Id="rId1" Type="http://schemas.openxmlformats.org/officeDocument/2006/relationships/slideLayout" Target="../slideLayouts/slideLayout2.xml"/><Relationship Id="rId4" Type="http://schemas.openxmlformats.org/officeDocument/2006/relationships/hyperlink" Target="http://en.wikipedia.org/wiki/Fibonacci_hea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Circular Linked List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066800"/>
            <a:ext cx="7848600" cy="5355312"/>
          </a:xfrm>
          <a:prstGeom prst="rect">
            <a:avLst/>
          </a:prstGeom>
          <a:noFill/>
        </p:spPr>
        <p:txBody>
          <a:bodyPr wrap="square" rtlCol="0">
            <a:spAutoFit/>
          </a:bodyPr>
          <a:lstStyle/>
          <a:p>
            <a:pPr fontAlgn="base"/>
            <a:r>
              <a:rPr lang="en-US" dirty="0" err="1" smtClean="0"/>
              <a:t>struct</a:t>
            </a:r>
            <a:r>
              <a:rPr lang="en-US" dirty="0" smtClean="0"/>
              <a:t> Node *</a:t>
            </a:r>
            <a:r>
              <a:rPr lang="en-US" dirty="0" err="1" smtClean="0"/>
              <a:t>addBegin</a:t>
            </a:r>
            <a:r>
              <a:rPr lang="en-US" dirty="0" smtClean="0"/>
              <a:t>(</a:t>
            </a:r>
            <a:r>
              <a:rPr lang="en-US" dirty="0" err="1" smtClean="0"/>
              <a:t>struct</a:t>
            </a:r>
            <a:r>
              <a:rPr lang="en-US" dirty="0" smtClean="0"/>
              <a:t> Node *last, </a:t>
            </a:r>
            <a:r>
              <a:rPr lang="en-US" dirty="0" err="1" smtClean="0"/>
              <a:t>int</a:t>
            </a:r>
            <a:r>
              <a:rPr lang="en-US" dirty="0" smtClean="0"/>
              <a:t> data)</a:t>
            </a:r>
          </a:p>
          <a:p>
            <a:pPr fontAlgn="base"/>
            <a:r>
              <a:rPr lang="en-US" dirty="0" smtClean="0"/>
              <a:t>{</a:t>
            </a:r>
          </a:p>
          <a:p>
            <a:pPr fontAlgn="base"/>
            <a:r>
              <a:rPr lang="en-US" dirty="0" smtClean="0"/>
              <a:t>  if (last == NULL)</a:t>
            </a:r>
          </a:p>
          <a:p>
            <a:pPr fontAlgn="base"/>
            <a:r>
              <a:rPr lang="en-US" dirty="0" smtClean="0"/>
              <a:t>     return </a:t>
            </a:r>
            <a:r>
              <a:rPr lang="en-US" dirty="0" err="1" smtClean="0"/>
              <a:t>addToEmpty</a:t>
            </a:r>
            <a:r>
              <a:rPr lang="en-US" dirty="0" smtClean="0"/>
              <a:t>(last, data);</a:t>
            </a:r>
          </a:p>
          <a:p>
            <a:pPr fontAlgn="base"/>
            <a:r>
              <a:rPr lang="en-US" dirty="0" smtClean="0"/>
              <a:t> </a:t>
            </a:r>
          </a:p>
          <a:p>
            <a:pPr fontAlgn="base"/>
            <a:r>
              <a:rPr lang="en-US" dirty="0" smtClean="0"/>
              <a:t>  // Creating a node dynamically.</a:t>
            </a:r>
          </a:p>
          <a:p>
            <a:pPr fontAlgn="base"/>
            <a:r>
              <a:rPr lang="en-US" dirty="0" smtClean="0"/>
              <a:t>  </a:t>
            </a:r>
            <a:r>
              <a:rPr lang="en-US" dirty="0" err="1" smtClean="0"/>
              <a:t>struct</a:t>
            </a:r>
            <a:r>
              <a:rPr lang="en-US" dirty="0" smtClean="0"/>
              <a:t> Node *temp</a:t>
            </a:r>
          </a:p>
          <a:p>
            <a:pPr fontAlgn="base"/>
            <a:r>
              <a:rPr lang="en-US" dirty="0" smtClean="0"/>
              <a:t>        = (</a:t>
            </a:r>
            <a:r>
              <a:rPr lang="en-US" dirty="0" err="1" smtClean="0"/>
              <a:t>struct</a:t>
            </a:r>
            <a:r>
              <a:rPr lang="en-US" dirty="0" smtClean="0"/>
              <a:t> Node *)</a:t>
            </a:r>
            <a:r>
              <a:rPr lang="en-US" dirty="0" err="1" smtClean="0"/>
              <a:t>malloc</a:t>
            </a:r>
            <a:r>
              <a:rPr lang="en-US" dirty="0" smtClean="0"/>
              <a:t>(</a:t>
            </a:r>
            <a:r>
              <a:rPr lang="en-US" dirty="0" err="1" smtClean="0"/>
              <a:t>sizeof</a:t>
            </a:r>
            <a:r>
              <a:rPr lang="en-US" dirty="0" smtClean="0"/>
              <a:t>(</a:t>
            </a:r>
            <a:r>
              <a:rPr lang="en-US" dirty="0" err="1" smtClean="0"/>
              <a:t>struct</a:t>
            </a:r>
            <a:r>
              <a:rPr lang="en-US" dirty="0" smtClean="0"/>
              <a:t> Node));</a:t>
            </a:r>
          </a:p>
          <a:p>
            <a:pPr fontAlgn="base"/>
            <a:r>
              <a:rPr lang="en-US" dirty="0" smtClean="0"/>
              <a:t>   </a:t>
            </a:r>
          </a:p>
          <a:p>
            <a:pPr fontAlgn="base"/>
            <a:r>
              <a:rPr lang="en-US" dirty="0" smtClean="0"/>
              <a:t>  // Assigning the data.</a:t>
            </a:r>
          </a:p>
          <a:p>
            <a:pPr fontAlgn="base"/>
            <a:r>
              <a:rPr lang="en-US" dirty="0" smtClean="0"/>
              <a:t>  temp -&gt; data = data;</a:t>
            </a:r>
          </a:p>
          <a:p>
            <a:pPr fontAlgn="base"/>
            <a:r>
              <a:rPr lang="en-US" dirty="0" smtClean="0"/>
              <a:t> </a:t>
            </a:r>
          </a:p>
          <a:p>
            <a:pPr fontAlgn="base"/>
            <a:r>
              <a:rPr lang="en-US" dirty="0" smtClean="0"/>
              <a:t>  // Adjusting the links.</a:t>
            </a:r>
          </a:p>
          <a:p>
            <a:pPr fontAlgn="base"/>
            <a:r>
              <a:rPr lang="en-US" dirty="0" smtClean="0"/>
              <a:t>  temp -&gt; next = last -&gt; next;</a:t>
            </a:r>
          </a:p>
          <a:p>
            <a:pPr fontAlgn="base"/>
            <a:r>
              <a:rPr lang="en-US" dirty="0" smtClean="0"/>
              <a:t>  last -&gt; next = temp;</a:t>
            </a:r>
          </a:p>
          <a:p>
            <a:pPr fontAlgn="base"/>
            <a:r>
              <a:rPr lang="en-US" dirty="0" smtClean="0"/>
              <a:t>   </a:t>
            </a:r>
          </a:p>
          <a:p>
            <a:pPr fontAlgn="base"/>
            <a:r>
              <a:rPr lang="en-US" dirty="0" smtClean="0"/>
              <a:t>  return last;</a:t>
            </a:r>
          </a:p>
          <a:p>
            <a:pPr fontAlgn="base"/>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Insertion at the end of the list</a:t>
            </a:r>
            <a:endParaRPr lang="en-US" dirty="0"/>
          </a:p>
        </p:txBody>
      </p:sp>
      <p:sp>
        <p:nvSpPr>
          <p:cNvPr id="3" name="Content Placeholder 2"/>
          <p:cNvSpPr>
            <a:spLocks noGrp="1"/>
          </p:cNvSpPr>
          <p:nvPr>
            <p:ph idx="1"/>
          </p:nvPr>
        </p:nvSpPr>
        <p:spPr>
          <a:xfrm>
            <a:off x="457200" y="1447800"/>
            <a:ext cx="8229600" cy="1219199"/>
          </a:xfrm>
        </p:spPr>
        <p:txBody>
          <a:bodyPr>
            <a:normAutofit fontScale="55000" lnSpcReduction="20000"/>
          </a:bodyPr>
          <a:lstStyle/>
          <a:p>
            <a:r>
              <a:rPr lang="en-US" dirty="0" smtClean="0"/>
              <a:t>To Insert a node at the end of the list, follow these step:</a:t>
            </a:r>
            <a:br>
              <a:rPr lang="en-US" dirty="0" smtClean="0"/>
            </a:br>
            <a:r>
              <a:rPr lang="en-US" dirty="0" smtClean="0"/>
              <a:t>1. Create a node, say T.</a:t>
            </a:r>
            <a:br>
              <a:rPr lang="en-US" dirty="0" smtClean="0"/>
            </a:br>
            <a:r>
              <a:rPr lang="en-US" dirty="0" smtClean="0"/>
              <a:t>2. Make T -&gt; next = last -&gt; next;</a:t>
            </a:r>
            <a:br>
              <a:rPr lang="en-US" dirty="0" smtClean="0"/>
            </a:br>
            <a:r>
              <a:rPr lang="en-US" dirty="0" smtClean="0"/>
              <a:t>3. last -&gt; next = T.</a:t>
            </a:r>
            <a:br>
              <a:rPr lang="en-US" dirty="0" smtClean="0"/>
            </a:br>
            <a:r>
              <a:rPr lang="en-US" dirty="0" smtClean="0"/>
              <a:t>4. last = T.</a:t>
            </a:r>
            <a:endParaRPr lang="en-US" dirty="0"/>
          </a:p>
        </p:txBody>
      </p:sp>
      <p:pic>
        <p:nvPicPr>
          <p:cNvPr id="20482" name="Picture 2"/>
          <p:cNvPicPr>
            <a:picLocks noChangeAspect="1" noChangeArrowheads="1"/>
          </p:cNvPicPr>
          <p:nvPr/>
        </p:nvPicPr>
        <p:blipFill>
          <a:blip r:embed="rId2"/>
          <a:srcRect/>
          <a:stretch>
            <a:fillRect/>
          </a:stretch>
        </p:blipFill>
        <p:spPr bwMode="auto">
          <a:xfrm>
            <a:off x="533400" y="2667000"/>
            <a:ext cx="8382000" cy="40576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848600" cy="5355312"/>
          </a:xfrm>
          <a:prstGeom prst="rect">
            <a:avLst/>
          </a:prstGeom>
          <a:noFill/>
        </p:spPr>
        <p:txBody>
          <a:bodyPr wrap="square" rtlCol="0">
            <a:spAutoFit/>
          </a:bodyPr>
          <a:lstStyle/>
          <a:p>
            <a:pPr fontAlgn="base"/>
            <a:r>
              <a:rPr lang="en-US" dirty="0" err="1" smtClean="0"/>
              <a:t>struct</a:t>
            </a:r>
            <a:r>
              <a:rPr lang="en-US" dirty="0" smtClean="0"/>
              <a:t> Node *</a:t>
            </a:r>
            <a:r>
              <a:rPr lang="en-US" dirty="0" err="1" smtClean="0"/>
              <a:t>addEnd</a:t>
            </a:r>
            <a:r>
              <a:rPr lang="en-US" dirty="0" smtClean="0"/>
              <a:t>(</a:t>
            </a:r>
            <a:r>
              <a:rPr lang="en-US" dirty="0" err="1" smtClean="0"/>
              <a:t>struct</a:t>
            </a:r>
            <a:r>
              <a:rPr lang="en-US" dirty="0" smtClean="0"/>
              <a:t> Node *last, </a:t>
            </a:r>
            <a:r>
              <a:rPr lang="en-US" dirty="0" err="1" smtClean="0"/>
              <a:t>int</a:t>
            </a:r>
            <a:r>
              <a:rPr lang="en-US" dirty="0" smtClean="0"/>
              <a:t> data)</a:t>
            </a:r>
          </a:p>
          <a:p>
            <a:pPr fontAlgn="base"/>
            <a:r>
              <a:rPr lang="en-US" dirty="0" smtClean="0"/>
              <a:t>{</a:t>
            </a:r>
          </a:p>
          <a:p>
            <a:pPr fontAlgn="base"/>
            <a:r>
              <a:rPr lang="en-US" dirty="0" smtClean="0"/>
              <a:t>  if (last == NULL)</a:t>
            </a:r>
          </a:p>
          <a:p>
            <a:pPr fontAlgn="base"/>
            <a:r>
              <a:rPr lang="en-US" dirty="0" smtClean="0"/>
              <a:t>     return </a:t>
            </a:r>
            <a:r>
              <a:rPr lang="en-US" dirty="0" err="1" smtClean="0"/>
              <a:t>addToEmpty</a:t>
            </a:r>
            <a:r>
              <a:rPr lang="en-US" dirty="0" smtClean="0"/>
              <a:t>(last, data);</a:t>
            </a:r>
          </a:p>
          <a:p>
            <a:pPr fontAlgn="base"/>
            <a:r>
              <a:rPr lang="en-US" dirty="0" smtClean="0"/>
              <a:t> </a:t>
            </a:r>
          </a:p>
          <a:p>
            <a:pPr fontAlgn="base"/>
            <a:r>
              <a:rPr lang="en-US" dirty="0" smtClean="0"/>
              <a:t>  // Creating a node dynamically.</a:t>
            </a:r>
          </a:p>
          <a:p>
            <a:pPr fontAlgn="base"/>
            <a:r>
              <a:rPr lang="en-US" dirty="0" smtClean="0"/>
              <a:t>  </a:t>
            </a:r>
            <a:r>
              <a:rPr lang="en-US" dirty="0" err="1" smtClean="0"/>
              <a:t>struct</a:t>
            </a:r>
            <a:r>
              <a:rPr lang="en-US" dirty="0" smtClean="0"/>
              <a:t> Node *temp = </a:t>
            </a:r>
          </a:p>
          <a:p>
            <a:pPr fontAlgn="base"/>
            <a:r>
              <a:rPr lang="en-US" dirty="0" smtClean="0"/>
              <a:t>        (</a:t>
            </a:r>
            <a:r>
              <a:rPr lang="en-US" dirty="0" err="1" smtClean="0"/>
              <a:t>struct</a:t>
            </a:r>
            <a:r>
              <a:rPr lang="en-US" dirty="0" smtClean="0"/>
              <a:t> Node *)</a:t>
            </a:r>
            <a:r>
              <a:rPr lang="en-US" dirty="0" err="1" smtClean="0"/>
              <a:t>malloc</a:t>
            </a:r>
            <a:r>
              <a:rPr lang="en-US" dirty="0" smtClean="0"/>
              <a:t>(</a:t>
            </a:r>
            <a:r>
              <a:rPr lang="en-US" dirty="0" err="1" smtClean="0"/>
              <a:t>sizeof</a:t>
            </a:r>
            <a:r>
              <a:rPr lang="en-US" dirty="0" smtClean="0"/>
              <a:t>(</a:t>
            </a:r>
            <a:r>
              <a:rPr lang="en-US" dirty="0" err="1" smtClean="0"/>
              <a:t>struct</a:t>
            </a:r>
            <a:r>
              <a:rPr lang="en-US" dirty="0" smtClean="0"/>
              <a:t> Node));</a:t>
            </a:r>
          </a:p>
          <a:p>
            <a:pPr fontAlgn="base"/>
            <a:r>
              <a:rPr lang="en-US" dirty="0" smtClean="0"/>
              <a:t>   </a:t>
            </a:r>
          </a:p>
          <a:p>
            <a:pPr fontAlgn="base"/>
            <a:r>
              <a:rPr lang="en-US" dirty="0" smtClean="0"/>
              <a:t>  // Assigning the data.</a:t>
            </a:r>
          </a:p>
          <a:p>
            <a:pPr fontAlgn="base"/>
            <a:r>
              <a:rPr lang="en-US" dirty="0" smtClean="0"/>
              <a:t>  temp -&gt; data = data;</a:t>
            </a:r>
          </a:p>
          <a:p>
            <a:pPr fontAlgn="base"/>
            <a:r>
              <a:rPr lang="en-US" dirty="0" smtClean="0"/>
              <a:t> </a:t>
            </a:r>
          </a:p>
          <a:p>
            <a:pPr fontAlgn="base"/>
            <a:r>
              <a:rPr lang="en-US" dirty="0" smtClean="0"/>
              <a:t>  // Adjusting the links.</a:t>
            </a:r>
          </a:p>
          <a:p>
            <a:pPr fontAlgn="base"/>
            <a:r>
              <a:rPr lang="en-US" dirty="0" smtClean="0"/>
              <a:t>  temp -&gt; next = last -&gt; next;</a:t>
            </a:r>
          </a:p>
          <a:p>
            <a:pPr fontAlgn="base"/>
            <a:r>
              <a:rPr lang="en-US" dirty="0" smtClean="0"/>
              <a:t>  last -&gt; next = temp;</a:t>
            </a:r>
          </a:p>
          <a:p>
            <a:pPr fontAlgn="base"/>
            <a:r>
              <a:rPr lang="en-US" dirty="0" smtClean="0"/>
              <a:t>  last = temp;</a:t>
            </a:r>
          </a:p>
          <a:p>
            <a:pPr fontAlgn="base"/>
            <a:r>
              <a:rPr lang="en-US" dirty="0" smtClean="0"/>
              <a:t>   </a:t>
            </a:r>
          </a:p>
          <a:p>
            <a:pPr fontAlgn="base"/>
            <a:r>
              <a:rPr lang="en-US" dirty="0" smtClean="0"/>
              <a:t>  return last;</a:t>
            </a:r>
          </a:p>
          <a:p>
            <a:pPr fontAlgn="base"/>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Insertion in between the node</a:t>
            </a:r>
            <a:endParaRPr lang="en-US" dirty="0"/>
          </a:p>
        </p:txBody>
      </p:sp>
      <p:sp>
        <p:nvSpPr>
          <p:cNvPr id="3" name="Content Placeholder 2"/>
          <p:cNvSpPr>
            <a:spLocks noGrp="1"/>
          </p:cNvSpPr>
          <p:nvPr>
            <p:ph idx="1"/>
          </p:nvPr>
        </p:nvSpPr>
        <p:spPr>
          <a:xfrm>
            <a:off x="457200" y="1219200"/>
            <a:ext cx="8229600" cy="1219199"/>
          </a:xfrm>
        </p:spPr>
        <p:txBody>
          <a:bodyPr>
            <a:normAutofit fontScale="55000" lnSpcReduction="20000"/>
          </a:bodyPr>
          <a:lstStyle/>
          <a:p>
            <a:r>
              <a:rPr lang="en-US" dirty="0" smtClean="0"/>
              <a:t>To Insert a node at the end of the list, follow these step:</a:t>
            </a:r>
            <a:br>
              <a:rPr lang="en-US" dirty="0" smtClean="0"/>
            </a:br>
            <a:r>
              <a:rPr lang="en-US" dirty="0" smtClean="0"/>
              <a:t>1. Create a node, say T.</a:t>
            </a:r>
            <a:br>
              <a:rPr lang="en-US" dirty="0" smtClean="0"/>
            </a:br>
            <a:r>
              <a:rPr lang="en-US" dirty="0" smtClean="0"/>
              <a:t>2. Search the node after which T need to be insert, say that node be P.</a:t>
            </a:r>
            <a:br>
              <a:rPr lang="en-US" dirty="0" smtClean="0"/>
            </a:br>
            <a:r>
              <a:rPr lang="en-US" dirty="0" smtClean="0"/>
              <a:t>3. Make T -&gt; next = P -&gt; next;</a:t>
            </a:r>
            <a:br>
              <a:rPr lang="en-US" dirty="0" smtClean="0"/>
            </a:br>
            <a:r>
              <a:rPr lang="en-US" dirty="0" smtClean="0"/>
              <a:t>4. P -&gt; next = T.</a:t>
            </a:r>
            <a:endParaRPr lang="en-US" dirty="0"/>
          </a:p>
        </p:txBody>
      </p:sp>
      <p:pic>
        <p:nvPicPr>
          <p:cNvPr id="22530" name="Picture 2"/>
          <p:cNvPicPr>
            <a:picLocks noChangeAspect="1" noChangeArrowheads="1"/>
          </p:cNvPicPr>
          <p:nvPr/>
        </p:nvPicPr>
        <p:blipFill>
          <a:blip r:embed="rId2"/>
          <a:srcRect/>
          <a:stretch>
            <a:fillRect/>
          </a:stretch>
        </p:blipFill>
        <p:spPr bwMode="auto">
          <a:xfrm>
            <a:off x="1219200" y="2390775"/>
            <a:ext cx="7010400" cy="44672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76200"/>
            <a:ext cx="7848600" cy="6705600"/>
          </a:xfrm>
          <a:prstGeom prst="rect">
            <a:avLst/>
          </a:prstGeom>
          <a:noFill/>
        </p:spPr>
        <p:txBody>
          <a:bodyPr wrap="square" rtlCol="0">
            <a:spAutoFit/>
          </a:bodyPr>
          <a:lstStyle/>
          <a:p>
            <a:pPr fontAlgn="base"/>
            <a:r>
              <a:rPr lang="en-US" sz="1600" dirty="0" err="1" smtClean="0"/>
              <a:t>struct</a:t>
            </a:r>
            <a:r>
              <a:rPr lang="en-US" sz="1600" dirty="0" smtClean="0"/>
              <a:t> Node *</a:t>
            </a:r>
            <a:r>
              <a:rPr lang="en-US" sz="1600" dirty="0" err="1" smtClean="0"/>
              <a:t>addAfter</a:t>
            </a:r>
            <a:r>
              <a:rPr lang="en-US" sz="1600" dirty="0" smtClean="0"/>
              <a:t>(</a:t>
            </a:r>
            <a:r>
              <a:rPr lang="en-US" sz="1600" dirty="0" err="1" smtClean="0"/>
              <a:t>struct</a:t>
            </a:r>
            <a:r>
              <a:rPr lang="en-US" sz="1600" dirty="0" smtClean="0"/>
              <a:t> Node *last, </a:t>
            </a:r>
            <a:r>
              <a:rPr lang="en-US" sz="1600" dirty="0" err="1" smtClean="0"/>
              <a:t>int</a:t>
            </a:r>
            <a:r>
              <a:rPr lang="en-US" sz="1600" dirty="0" smtClean="0"/>
              <a:t> data, </a:t>
            </a:r>
            <a:r>
              <a:rPr lang="en-US" sz="1600" dirty="0" err="1" smtClean="0"/>
              <a:t>int</a:t>
            </a:r>
            <a:r>
              <a:rPr lang="en-US" sz="1600" dirty="0" smtClean="0"/>
              <a:t> item)</a:t>
            </a:r>
          </a:p>
          <a:p>
            <a:pPr fontAlgn="base"/>
            <a:r>
              <a:rPr lang="en-US" sz="1600" dirty="0" smtClean="0"/>
              <a:t>{    if (last == NULL)</a:t>
            </a:r>
          </a:p>
          <a:p>
            <a:pPr fontAlgn="base"/>
            <a:r>
              <a:rPr lang="en-US" sz="1600" dirty="0" smtClean="0"/>
              <a:t>       return NULL;</a:t>
            </a:r>
          </a:p>
          <a:p>
            <a:pPr fontAlgn="base"/>
            <a:r>
              <a:rPr lang="en-US" sz="1600" dirty="0" smtClean="0"/>
              <a:t>    </a:t>
            </a:r>
            <a:r>
              <a:rPr lang="en-US" sz="1600" dirty="0" err="1" smtClean="0"/>
              <a:t>struct</a:t>
            </a:r>
            <a:r>
              <a:rPr lang="en-US" sz="1600" dirty="0" smtClean="0"/>
              <a:t> Node *temp, *p;</a:t>
            </a:r>
          </a:p>
          <a:p>
            <a:pPr fontAlgn="base"/>
            <a:r>
              <a:rPr lang="en-US" sz="1600" dirty="0" smtClean="0"/>
              <a:t>    p = last -&gt; next;</a:t>
            </a:r>
          </a:p>
          <a:p>
            <a:pPr fontAlgn="base"/>
            <a:r>
              <a:rPr lang="en-US" sz="1600" dirty="0" smtClean="0"/>
              <a:t>    // Searching the item.</a:t>
            </a:r>
          </a:p>
          <a:p>
            <a:pPr fontAlgn="base"/>
            <a:r>
              <a:rPr lang="en-US" sz="1600" dirty="0" smtClean="0"/>
              <a:t>    do</a:t>
            </a:r>
          </a:p>
          <a:p>
            <a:pPr fontAlgn="base"/>
            <a:r>
              <a:rPr lang="en-US" sz="1600" dirty="0" smtClean="0"/>
              <a:t>    {   if (p -&gt;data == item)</a:t>
            </a:r>
          </a:p>
          <a:p>
            <a:pPr fontAlgn="base"/>
            <a:r>
              <a:rPr lang="en-US" sz="1600" dirty="0" smtClean="0"/>
              <a:t>        {</a:t>
            </a:r>
          </a:p>
          <a:p>
            <a:pPr fontAlgn="base"/>
            <a:r>
              <a:rPr lang="en-US" sz="1600" dirty="0" smtClean="0"/>
              <a:t>            // Creating a node dynamically.</a:t>
            </a:r>
          </a:p>
          <a:p>
            <a:pPr fontAlgn="base"/>
            <a:r>
              <a:rPr lang="en-US" sz="1600" dirty="0" smtClean="0"/>
              <a:t>            temp = (</a:t>
            </a:r>
            <a:r>
              <a:rPr lang="en-US" sz="1600" dirty="0" err="1" smtClean="0"/>
              <a:t>struct</a:t>
            </a:r>
            <a:r>
              <a:rPr lang="en-US" sz="1600" dirty="0" smtClean="0"/>
              <a:t> Node *)</a:t>
            </a:r>
            <a:r>
              <a:rPr lang="en-US" sz="1600" dirty="0" err="1" smtClean="0"/>
              <a:t>malloc</a:t>
            </a:r>
            <a:r>
              <a:rPr lang="en-US" sz="1600" dirty="0" smtClean="0"/>
              <a:t>(</a:t>
            </a:r>
            <a:r>
              <a:rPr lang="en-US" sz="1600" dirty="0" err="1" smtClean="0"/>
              <a:t>sizeof</a:t>
            </a:r>
            <a:r>
              <a:rPr lang="en-US" sz="1600" dirty="0" smtClean="0"/>
              <a:t>(</a:t>
            </a:r>
            <a:r>
              <a:rPr lang="en-US" sz="1600" dirty="0" err="1" smtClean="0"/>
              <a:t>struct</a:t>
            </a:r>
            <a:r>
              <a:rPr lang="en-US" sz="1600" dirty="0" smtClean="0"/>
              <a:t> Node));</a:t>
            </a:r>
          </a:p>
          <a:p>
            <a:pPr fontAlgn="base"/>
            <a:r>
              <a:rPr lang="en-US" sz="1600" dirty="0" smtClean="0"/>
              <a:t>            // Assigning the data.</a:t>
            </a:r>
          </a:p>
          <a:p>
            <a:pPr fontAlgn="base"/>
            <a:r>
              <a:rPr lang="en-US" sz="1600" dirty="0" smtClean="0"/>
              <a:t>            temp -&gt; data = data;</a:t>
            </a:r>
          </a:p>
          <a:p>
            <a:pPr fontAlgn="base"/>
            <a:r>
              <a:rPr lang="en-US" sz="1600" dirty="0" smtClean="0"/>
              <a:t>            // Adjusting the links.</a:t>
            </a:r>
          </a:p>
          <a:p>
            <a:pPr fontAlgn="base"/>
            <a:r>
              <a:rPr lang="en-US" sz="1600" dirty="0" smtClean="0"/>
              <a:t>            temp -&gt; next = p -&gt; next;</a:t>
            </a:r>
          </a:p>
          <a:p>
            <a:pPr fontAlgn="base"/>
            <a:r>
              <a:rPr lang="en-US" sz="1600" dirty="0" smtClean="0"/>
              <a:t>            // Adding newly allocated node after p.</a:t>
            </a:r>
          </a:p>
          <a:p>
            <a:pPr fontAlgn="base"/>
            <a:r>
              <a:rPr lang="en-US" sz="1600" dirty="0" smtClean="0"/>
              <a:t>            p -&gt; next = temp;</a:t>
            </a:r>
          </a:p>
          <a:p>
            <a:pPr fontAlgn="base"/>
            <a:r>
              <a:rPr lang="en-US" sz="1600" dirty="0" smtClean="0"/>
              <a:t>            // Checking for the last node.</a:t>
            </a:r>
          </a:p>
          <a:p>
            <a:pPr fontAlgn="base"/>
            <a:r>
              <a:rPr lang="en-US" sz="1600" dirty="0" smtClean="0"/>
              <a:t>            if (p == last)</a:t>
            </a:r>
          </a:p>
          <a:p>
            <a:pPr fontAlgn="base"/>
            <a:r>
              <a:rPr lang="en-US" sz="1600" dirty="0" smtClean="0"/>
              <a:t>                last = temp;</a:t>
            </a:r>
          </a:p>
          <a:p>
            <a:pPr fontAlgn="base"/>
            <a:r>
              <a:rPr lang="en-US" sz="1600" dirty="0" smtClean="0"/>
              <a:t>            return last;</a:t>
            </a:r>
          </a:p>
          <a:p>
            <a:pPr fontAlgn="base"/>
            <a:r>
              <a:rPr lang="en-US" sz="1600" dirty="0" smtClean="0"/>
              <a:t>        }</a:t>
            </a:r>
          </a:p>
          <a:p>
            <a:pPr fontAlgn="base"/>
            <a:r>
              <a:rPr lang="en-US" sz="1600" dirty="0" smtClean="0"/>
              <a:t>        p = p -&gt; next;</a:t>
            </a:r>
          </a:p>
          <a:p>
            <a:pPr fontAlgn="base"/>
            <a:r>
              <a:rPr lang="en-US" sz="1600" dirty="0" smtClean="0"/>
              <a:t>    } while (p != last -&gt; next);</a:t>
            </a:r>
          </a:p>
          <a:p>
            <a:pPr fontAlgn="base"/>
            <a:r>
              <a:rPr lang="en-US" sz="1600" dirty="0" smtClean="0"/>
              <a:t>    </a:t>
            </a:r>
            <a:r>
              <a:rPr lang="en-US" sz="1600" dirty="0" err="1" smtClean="0"/>
              <a:t>cout</a:t>
            </a:r>
            <a:r>
              <a:rPr lang="en-US" sz="1600" dirty="0" smtClean="0"/>
              <a:t> &lt;&lt; item &lt;&lt; " not present in the list." &lt;&lt; </a:t>
            </a:r>
            <a:r>
              <a:rPr lang="en-US" sz="1600" dirty="0" err="1" smtClean="0"/>
              <a:t>endl</a:t>
            </a:r>
            <a:r>
              <a:rPr lang="en-US" sz="1600" dirty="0" smtClean="0"/>
              <a:t>;</a:t>
            </a:r>
          </a:p>
          <a:p>
            <a:pPr fontAlgn="base"/>
            <a:r>
              <a:rPr lang="en-US" sz="1600" dirty="0" smtClean="0"/>
              <a:t>    return last;</a:t>
            </a:r>
          </a:p>
          <a:p>
            <a:pPr fontAlgn="base"/>
            <a:r>
              <a:rPr lang="en-US" sz="1600" dirty="0" smtClean="0"/>
              <a:t>}</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295400"/>
            <a:ext cx="8229600" cy="1676399"/>
          </a:xfrm>
        </p:spPr>
        <p:txBody>
          <a:bodyPr>
            <a:normAutofit fontScale="92500" lnSpcReduction="20000"/>
          </a:bodyPr>
          <a:lstStyle/>
          <a:p>
            <a:pPr marL="514350" indent="-514350">
              <a:buFont typeface="+mj-lt"/>
              <a:buAutoNum type="arabicPeriod"/>
            </a:pPr>
            <a:r>
              <a:rPr lang="en-US" dirty="0" smtClean="0"/>
              <a:t>Split a Circular Linked List into two halves</a:t>
            </a:r>
          </a:p>
          <a:p>
            <a:pPr marL="514350" indent="-514350">
              <a:buFont typeface="+mj-lt"/>
              <a:buAutoNum type="arabicPeriod"/>
            </a:pPr>
            <a:r>
              <a:rPr lang="en-US" dirty="0" smtClean="0"/>
              <a:t>Write a C function to insert a new value in a sorted Circular Linked List (CLL). For example, if the input CLL is following.</a:t>
            </a:r>
          </a:p>
          <a:p>
            <a:endParaRPr lang="en-US" dirty="0"/>
          </a:p>
        </p:txBody>
      </p:sp>
      <p:pic>
        <p:nvPicPr>
          <p:cNvPr id="23555" name="Picture 3"/>
          <p:cNvPicPr>
            <a:picLocks noChangeAspect="1" noChangeArrowheads="1"/>
          </p:cNvPicPr>
          <p:nvPr/>
        </p:nvPicPr>
        <p:blipFill>
          <a:blip r:embed="rId2"/>
          <a:srcRect/>
          <a:stretch>
            <a:fillRect/>
          </a:stretch>
        </p:blipFill>
        <p:spPr bwMode="auto">
          <a:xfrm>
            <a:off x="1600200" y="3276600"/>
            <a:ext cx="6324600" cy="26860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1"/>
            <a:ext cx="8229600" cy="2362200"/>
          </a:xfrm>
        </p:spPr>
        <p:txBody>
          <a:bodyPr>
            <a:normAutofit lnSpcReduction="10000"/>
          </a:bodyPr>
          <a:lstStyle/>
          <a:p>
            <a:r>
              <a:rPr lang="en-US" b="1" i="1" dirty="0" smtClean="0"/>
              <a:t>Circular linked list</a:t>
            </a:r>
            <a:r>
              <a:rPr lang="en-US" i="1" dirty="0" smtClean="0"/>
              <a:t> is a linked list where all nodes are connected to form a circle. There is no NULL at the end. A circular linked list can be a singly circular linked list or doubly circular linked list.</a:t>
            </a:r>
            <a:endParaRPr lang="en-US" dirty="0"/>
          </a:p>
        </p:txBody>
      </p:sp>
      <p:pic>
        <p:nvPicPr>
          <p:cNvPr id="3073" name="Picture 1"/>
          <p:cNvPicPr>
            <a:picLocks noChangeAspect="1" noChangeArrowheads="1"/>
          </p:cNvPicPr>
          <p:nvPr/>
        </p:nvPicPr>
        <p:blipFill>
          <a:blip r:embed="rId2"/>
          <a:srcRect/>
          <a:stretch>
            <a:fillRect/>
          </a:stretch>
        </p:blipFill>
        <p:spPr bwMode="auto">
          <a:xfrm>
            <a:off x="1828800" y="4343400"/>
            <a:ext cx="5562600" cy="13620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Advantages of Circular Linked Lists</a:t>
            </a:r>
            <a:endParaRPr lang="en-US" dirty="0"/>
          </a:p>
        </p:txBody>
      </p:sp>
      <p:sp>
        <p:nvSpPr>
          <p:cNvPr id="3" name="Content Placeholder 2"/>
          <p:cNvSpPr>
            <a:spLocks noGrp="1"/>
          </p:cNvSpPr>
          <p:nvPr>
            <p:ph idx="1"/>
          </p:nvPr>
        </p:nvSpPr>
        <p:spPr>
          <a:xfrm>
            <a:off x="457200" y="1600200"/>
            <a:ext cx="8229600" cy="4953000"/>
          </a:xfrm>
        </p:spPr>
        <p:txBody>
          <a:bodyPr>
            <a:normAutofit fontScale="47500" lnSpcReduction="20000"/>
          </a:bodyPr>
          <a:lstStyle/>
          <a:p>
            <a:pPr fontAlgn="base">
              <a:buNone/>
            </a:pPr>
            <a:r>
              <a:rPr lang="en-US" b="1" dirty="0" smtClean="0"/>
              <a:t>1</a:t>
            </a:r>
            <a:r>
              <a:rPr lang="en-US" sz="4400" b="1" dirty="0" smtClean="0"/>
              <a:t>) </a:t>
            </a:r>
            <a:r>
              <a:rPr lang="en-US" sz="4400" dirty="0" smtClean="0"/>
              <a:t>Any node can be a starting point. We can traverse the whole list by starting from any point. We just need to stop when the first visited node is visited again.</a:t>
            </a:r>
          </a:p>
          <a:p>
            <a:pPr fontAlgn="base">
              <a:buNone/>
            </a:pPr>
            <a:r>
              <a:rPr lang="en-US" sz="4400" b="1" dirty="0" smtClean="0"/>
              <a:t>2) </a:t>
            </a:r>
            <a:r>
              <a:rPr lang="en-US" sz="4400" dirty="0" smtClean="0"/>
              <a:t>Useful for implementation of queue. Unlike </a:t>
            </a:r>
            <a:r>
              <a:rPr lang="en-US" sz="4400" dirty="0" smtClean="0">
                <a:hlinkClick r:id="rId2"/>
              </a:rPr>
              <a:t>this </a:t>
            </a:r>
            <a:r>
              <a:rPr lang="en-US" sz="4400" dirty="0" smtClean="0"/>
              <a:t>implementation, we don’t need to maintain two pointers for front and rear if we use circular linked list. We can maintain a pointer to the last inserted node and front can always be obtained as next of last.</a:t>
            </a:r>
          </a:p>
          <a:p>
            <a:pPr fontAlgn="base">
              <a:buNone/>
            </a:pPr>
            <a:r>
              <a:rPr lang="en-US" sz="4400" b="1" dirty="0" smtClean="0"/>
              <a:t>3)</a:t>
            </a:r>
            <a:r>
              <a:rPr lang="en-US" sz="4400" dirty="0" smtClean="0"/>
              <a:t> Circular lists are useful in applications to repeatedly go around the list. For example, when multiple applications are running on a PC, it is common for the operating system to put the running applications on a list and then to cycle through them, giving each of them a slice of time to execute, and then making them wait while the CPU is given to another application. It is convenient for the operating system to use a circular list so that when it reaches the end of the list it can cycle around to the front of the list. (Source </a:t>
            </a:r>
            <a:r>
              <a:rPr lang="en-US" sz="4400" dirty="0" smtClean="0">
                <a:hlinkClick r:id="rId3"/>
              </a:rPr>
              <a:t>http://web.eecs.utk.edu/~bvz/cs140/notes/Dllists/</a:t>
            </a:r>
            <a:r>
              <a:rPr lang="en-US" sz="4400" dirty="0" smtClean="0"/>
              <a:t>)</a:t>
            </a:r>
          </a:p>
          <a:p>
            <a:pPr fontAlgn="base">
              <a:buNone/>
            </a:pPr>
            <a:r>
              <a:rPr lang="en-US" sz="4400" b="1" dirty="0" smtClean="0"/>
              <a:t>4)</a:t>
            </a:r>
            <a:r>
              <a:rPr lang="en-US" sz="4400" dirty="0" smtClean="0"/>
              <a:t> Circular Doubly Linked Lists are used for implementation of advanced data structures like </a:t>
            </a:r>
            <a:r>
              <a:rPr lang="en-US" sz="4400" dirty="0" smtClean="0">
                <a:hlinkClick r:id="rId4"/>
              </a:rPr>
              <a:t>Fibonacci Heap</a:t>
            </a:r>
            <a:r>
              <a:rPr lang="en-US" sz="4400"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a:t>
            </a:r>
            <a:endParaRPr lang="en-US" dirty="0"/>
          </a:p>
        </p:txBody>
      </p:sp>
      <p:sp>
        <p:nvSpPr>
          <p:cNvPr id="3" name="Content Placeholder 2"/>
          <p:cNvSpPr>
            <a:spLocks noGrp="1"/>
          </p:cNvSpPr>
          <p:nvPr>
            <p:ph idx="1"/>
          </p:nvPr>
        </p:nvSpPr>
        <p:spPr>
          <a:xfrm>
            <a:off x="304800" y="1295401"/>
            <a:ext cx="8610600" cy="1447800"/>
          </a:xfrm>
        </p:spPr>
        <p:txBody>
          <a:bodyPr>
            <a:normAutofit fontScale="92500"/>
          </a:bodyPr>
          <a:lstStyle/>
          <a:p>
            <a:r>
              <a:rPr lang="en-US" sz="2600" dirty="0" smtClean="0"/>
              <a:t>In a conventional linked list, we traverse the list from the head node and stop the traversal when we reach NULL. In a circular linked list, we stop traversal when we reach the first node again. </a:t>
            </a:r>
          </a:p>
          <a:p>
            <a:pPr>
              <a:buNone/>
            </a:pPr>
            <a:endParaRPr lang="en-US" sz="2600" dirty="0" smtClean="0"/>
          </a:p>
          <a:p>
            <a:pPr>
              <a:buNone/>
            </a:pPr>
            <a:endParaRPr lang="en-US" dirty="0"/>
          </a:p>
        </p:txBody>
      </p:sp>
      <p:sp>
        <p:nvSpPr>
          <p:cNvPr id="5" name="TextBox 4"/>
          <p:cNvSpPr txBox="1"/>
          <p:nvPr/>
        </p:nvSpPr>
        <p:spPr>
          <a:xfrm>
            <a:off x="762000" y="2590800"/>
            <a:ext cx="7924800" cy="3970318"/>
          </a:xfrm>
          <a:prstGeom prst="rect">
            <a:avLst/>
          </a:prstGeom>
          <a:noFill/>
        </p:spPr>
        <p:txBody>
          <a:bodyPr wrap="square" rtlCol="0">
            <a:spAutoFit/>
          </a:bodyPr>
          <a:lstStyle/>
          <a:p>
            <a:pPr fontAlgn="base"/>
            <a:r>
              <a:rPr lang="en-US" dirty="0" smtClean="0"/>
              <a:t>/* Function to traverse a given Circular linked list and print nodes */</a:t>
            </a:r>
          </a:p>
          <a:p>
            <a:pPr fontAlgn="base"/>
            <a:r>
              <a:rPr lang="en-US" dirty="0" smtClean="0"/>
              <a:t>void </a:t>
            </a:r>
            <a:r>
              <a:rPr lang="en-US" dirty="0" err="1" smtClean="0"/>
              <a:t>printList</a:t>
            </a:r>
            <a:r>
              <a:rPr lang="en-US" dirty="0" smtClean="0"/>
              <a:t>(</a:t>
            </a:r>
            <a:r>
              <a:rPr lang="en-US" dirty="0" err="1" smtClean="0"/>
              <a:t>struct</a:t>
            </a:r>
            <a:r>
              <a:rPr lang="en-US" dirty="0" smtClean="0"/>
              <a:t> Node *first)</a:t>
            </a:r>
          </a:p>
          <a:p>
            <a:pPr fontAlgn="base"/>
            <a:r>
              <a:rPr lang="en-US" dirty="0" smtClean="0"/>
              <a:t>{    </a:t>
            </a:r>
            <a:r>
              <a:rPr lang="en-US" dirty="0" err="1" smtClean="0"/>
              <a:t>struct</a:t>
            </a:r>
            <a:r>
              <a:rPr lang="en-US" dirty="0" smtClean="0"/>
              <a:t> Node *temp = first; </a:t>
            </a:r>
          </a:p>
          <a:p>
            <a:pPr fontAlgn="base"/>
            <a:r>
              <a:rPr lang="en-US" dirty="0" smtClean="0"/>
              <a:t>     // If linked list is not empty</a:t>
            </a:r>
          </a:p>
          <a:p>
            <a:pPr fontAlgn="base"/>
            <a:r>
              <a:rPr lang="en-US" dirty="0" smtClean="0"/>
              <a:t>    if (first != NULL) </a:t>
            </a:r>
          </a:p>
          <a:p>
            <a:pPr fontAlgn="base"/>
            <a:r>
              <a:rPr lang="en-US" dirty="0" smtClean="0"/>
              <a:t>    {</a:t>
            </a:r>
          </a:p>
          <a:p>
            <a:pPr fontAlgn="base"/>
            <a:r>
              <a:rPr lang="en-US" dirty="0" smtClean="0"/>
              <a:t>        // Keep printing nodes till we reach the first node again</a:t>
            </a:r>
          </a:p>
          <a:p>
            <a:pPr fontAlgn="base"/>
            <a:r>
              <a:rPr lang="en-US" dirty="0" smtClean="0"/>
              <a:t>        do</a:t>
            </a:r>
          </a:p>
          <a:p>
            <a:pPr fontAlgn="base"/>
            <a:r>
              <a:rPr lang="en-US" dirty="0" smtClean="0"/>
              <a:t>        {</a:t>
            </a:r>
          </a:p>
          <a:p>
            <a:pPr fontAlgn="base"/>
            <a:r>
              <a:rPr lang="en-US" dirty="0" smtClean="0"/>
              <a:t>            </a:t>
            </a:r>
            <a:r>
              <a:rPr lang="en-US" dirty="0" err="1" smtClean="0"/>
              <a:t>printf</a:t>
            </a:r>
            <a:r>
              <a:rPr lang="en-US" dirty="0" smtClean="0"/>
              <a:t>("%d ", temp-&gt;data);</a:t>
            </a:r>
          </a:p>
          <a:p>
            <a:pPr fontAlgn="base"/>
            <a:r>
              <a:rPr lang="en-US" dirty="0" smtClean="0"/>
              <a:t>            temp = temp-&gt;next;</a:t>
            </a:r>
          </a:p>
          <a:p>
            <a:pPr fontAlgn="base"/>
            <a:r>
              <a:rPr lang="en-US" dirty="0" smtClean="0"/>
              <a:t>        }</a:t>
            </a:r>
          </a:p>
          <a:p>
            <a:pPr fontAlgn="base"/>
            <a:r>
              <a:rPr lang="en-US" dirty="0" smtClean="0"/>
              <a:t>        while (temp != first);</a:t>
            </a:r>
          </a:p>
          <a:p>
            <a:pPr fontAlgn="base"/>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a:xfrm>
            <a:off x="457200" y="1600201"/>
            <a:ext cx="8229600" cy="2362199"/>
          </a:xfrm>
        </p:spPr>
        <p:txBody>
          <a:bodyPr>
            <a:normAutofit lnSpcReduction="10000"/>
          </a:bodyPr>
          <a:lstStyle/>
          <a:p>
            <a:r>
              <a:rPr lang="en-US" dirty="0" smtClean="0"/>
              <a:t>To implement a circular singly linked list, we take an external pointer that points to the last node of the list. If we have a pointer last pointing to the last node, then last -&gt; next will point to the first node.</a:t>
            </a:r>
            <a:endParaRPr lang="en-US" dirty="0"/>
          </a:p>
        </p:txBody>
      </p:sp>
      <p:pic>
        <p:nvPicPr>
          <p:cNvPr id="17410" name="Picture 2"/>
          <p:cNvPicPr>
            <a:picLocks noChangeAspect="1" noChangeArrowheads="1"/>
          </p:cNvPicPr>
          <p:nvPr/>
        </p:nvPicPr>
        <p:blipFill>
          <a:blip r:embed="rId2"/>
          <a:srcRect/>
          <a:stretch>
            <a:fillRect/>
          </a:stretch>
        </p:blipFill>
        <p:spPr bwMode="auto">
          <a:xfrm>
            <a:off x="1143000" y="3962400"/>
            <a:ext cx="6296025" cy="1828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r>
              <a:rPr lang="en-US" b="1" i="1" dirty="0" smtClean="0"/>
              <a:t>Why have we taken a pointer that points to the last node instead of first node ?</a:t>
            </a:r>
            <a:r>
              <a:rPr lang="en-US" dirty="0" smtClean="0"/>
              <a:t/>
            </a:r>
            <a:br>
              <a:rPr lang="en-US" dirty="0" smtClean="0"/>
            </a:br>
            <a:r>
              <a:rPr lang="en-US" dirty="0" smtClean="0"/>
              <a:t>For insertion of node in the beginning we need traverse the whole list. Also, for insertion and the end, the whole list has to be traversed. If instead of </a:t>
            </a:r>
            <a:r>
              <a:rPr lang="en-US" i="1" dirty="0" smtClean="0"/>
              <a:t>start</a:t>
            </a:r>
            <a:r>
              <a:rPr lang="en-US" dirty="0" smtClean="0"/>
              <a:t> pointer we take a pointer to the last node then in both the cases there won’t be any need to traverse the whole list. So insertion in the begging or at the end takes constant time irrespective of the length of the list.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lstStyle/>
          <a:p>
            <a:pPr fontAlgn="base"/>
            <a:r>
              <a:rPr lang="en-US" dirty="0" smtClean="0"/>
              <a:t>Insertion in an empty list</a:t>
            </a:r>
          </a:p>
          <a:p>
            <a:pPr fontAlgn="base"/>
            <a:r>
              <a:rPr lang="en-US" dirty="0" smtClean="0"/>
              <a:t>Insertion at the beginning of the list</a:t>
            </a:r>
          </a:p>
          <a:p>
            <a:pPr fontAlgn="base"/>
            <a:r>
              <a:rPr lang="en-US" dirty="0" smtClean="0"/>
              <a:t>Insertion at the end of the list</a:t>
            </a:r>
          </a:p>
          <a:p>
            <a:pPr fontAlgn="base"/>
            <a:r>
              <a:rPr lang="en-US" dirty="0" smtClean="0"/>
              <a:t>Insertion in between the nodes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Insertion in an empty List</a:t>
            </a:r>
            <a:endParaRPr lang="en-US" dirty="0"/>
          </a:p>
        </p:txBody>
      </p:sp>
      <p:sp>
        <p:nvSpPr>
          <p:cNvPr id="3" name="Content Placeholder 2"/>
          <p:cNvSpPr>
            <a:spLocks noGrp="1"/>
          </p:cNvSpPr>
          <p:nvPr>
            <p:ph idx="1"/>
          </p:nvPr>
        </p:nvSpPr>
        <p:spPr>
          <a:xfrm>
            <a:off x="457200" y="1600201"/>
            <a:ext cx="8229600" cy="1219199"/>
          </a:xfrm>
        </p:spPr>
        <p:txBody>
          <a:bodyPr>
            <a:normAutofit fontScale="70000" lnSpcReduction="20000"/>
          </a:bodyPr>
          <a:lstStyle/>
          <a:p>
            <a:r>
              <a:rPr lang="en-US" dirty="0" smtClean="0"/>
              <a:t>Initially when the list is empty, </a:t>
            </a:r>
            <a:r>
              <a:rPr lang="en-US" i="1" dirty="0" smtClean="0"/>
              <a:t>last</a:t>
            </a:r>
            <a:r>
              <a:rPr lang="en-US" dirty="0" smtClean="0"/>
              <a:t> pointer will be NULL.</a:t>
            </a:r>
          </a:p>
          <a:p>
            <a:r>
              <a:rPr lang="en-US" dirty="0" smtClean="0"/>
              <a:t>After inserting a node T, T is the last node so pointer </a:t>
            </a:r>
            <a:r>
              <a:rPr lang="en-US" i="1" dirty="0" smtClean="0"/>
              <a:t>last</a:t>
            </a:r>
            <a:r>
              <a:rPr lang="en-US" dirty="0" smtClean="0"/>
              <a:t> points to node T. And Node T is first and last node, so T is pointing to itself.</a:t>
            </a:r>
            <a:endParaRPr lang="en-US" dirty="0"/>
          </a:p>
        </p:txBody>
      </p:sp>
      <p:pic>
        <p:nvPicPr>
          <p:cNvPr id="18434" name="Picture 2"/>
          <p:cNvPicPr>
            <a:picLocks noChangeAspect="1" noChangeArrowheads="1"/>
          </p:cNvPicPr>
          <p:nvPr/>
        </p:nvPicPr>
        <p:blipFill>
          <a:blip r:embed="rId2"/>
          <a:srcRect/>
          <a:stretch>
            <a:fillRect/>
          </a:stretch>
        </p:blipFill>
        <p:spPr bwMode="auto">
          <a:xfrm>
            <a:off x="685800" y="3048000"/>
            <a:ext cx="2276475" cy="1771650"/>
          </a:xfrm>
          <a:prstGeom prst="rect">
            <a:avLst/>
          </a:prstGeom>
          <a:noFill/>
          <a:ln w="9525">
            <a:noFill/>
            <a:miter lim="800000"/>
            <a:headEnd/>
            <a:tailEnd/>
          </a:ln>
          <a:effectLst/>
        </p:spPr>
      </p:pic>
      <p:sp>
        <p:nvSpPr>
          <p:cNvPr id="5" name="TextBox 4"/>
          <p:cNvSpPr txBox="1"/>
          <p:nvPr/>
        </p:nvSpPr>
        <p:spPr>
          <a:xfrm>
            <a:off x="3124200" y="2659082"/>
            <a:ext cx="5791200" cy="3970318"/>
          </a:xfrm>
          <a:prstGeom prst="rect">
            <a:avLst/>
          </a:prstGeom>
          <a:noFill/>
        </p:spPr>
        <p:txBody>
          <a:bodyPr wrap="square" rtlCol="0">
            <a:spAutoFit/>
          </a:bodyPr>
          <a:lstStyle/>
          <a:p>
            <a:pPr fontAlgn="base"/>
            <a:r>
              <a:rPr lang="en-US" dirty="0" err="1" smtClean="0"/>
              <a:t>struct</a:t>
            </a:r>
            <a:r>
              <a:rPr lang="en-US" dirty="0" smtClean="0"/>
              <a:t> Node *</a:t>
            </a:r>
            <a:r>
              <a:rPr lang="en-US" dirty="0" err="1" smtClean="0"/>
              <a:t>addToEmpty</a:t>
            </a:r>
            <a:r>
              <a:rPr lang="en-US" dirty="0" smtClean="0"/>
              <a:t>(</a:t>
            </a:r>
            <a:r>
              <a:rPr lang="en-US" dirty="0" err="1" smtClean="0"/>
              <a:t>struct</a:t>
            </a:r>
            <a:r>
              <a:rPr lang="en-US" dirty="0" smtClean="0"/>
              <a:t> Node *last, </a:t>
            </a:r>
            <a:r>
              <a:rPr lang="en-US" dirty="0" err="1" smtClean="0"/>
              <a:t>int</a:t>
            </a:r>
            <a:r>
              <a:rPr lang="en-US" dirty="0" smtClean="0"/>
              <a:t> data)</a:t>
            </a:r>
          </a:p>
          <a:p>
            <a:pPr fontAlgn="base"/>
            <a:r>
              <a:rPr lang="en-US" dirty="0" smtClean="0"/>
              <a:t>{    // This function is only for empty list</a:t>
            </a:r>
          </a:p>
          <a:p>
            <a:pPr fontAlgn="base"/>
            <a:r>
              <a:rPr lang="en-US" dirty="0" smtClean="0"/>
              <a:t>    if (last != NULL)</a:t>
            </a:r>
          </a:p>
          <a:p>
            <a:pPr fontAlgn="base"/>
            <a:r>
              <a:rPr lang="en-US" dirty="0" smtClean="0"/>
              <a:t>      return last;</a:t>
            </a:r>
          </a:p>
          <a:p>
            <a:pPr fontAlgn="base"/>
            <a:r>
              <a:rPr lang="en-US" dirty="0" smtClean="0"/>
              <a:t>    // Creating a node dynamically.</a:t>
            </a:r>
          </a:p>
          <a:p>
            <a:pPr fontAlgn="base"/>
            <a:r>
              <a:rPr lang="en-US" dirty="0" smtClean="0"/>
              <a:t>    </a:t>
            </a:r>
            <a:r>
              <a:rPr lang="en-US" dirty="0" err="1" smtClean="0"/>
              <a:t>struct</a:t>
            </a:r>
            <a:r>
              <a:rPr lang="en-US" dirty="0" smtClean="0"/>
              <a:t> Node *last =</a:t>
            </a:r>
          </a:p>
          <a:p>
            <a:pPr fontAlgn="base"/>
            <a:r>
              <a:rPr lang="en-US" dirty="0" smtClean="0"/>
              <a:t>          (</a:t>
            </a:r>
            <a:r>
              <a:rPr lang="en-US" dirty="0" err="1" smtClean="0"/>
              <a:t>struct</a:t>
            </a:r>
            <a:r>
              <a:rPr lang="en-US" dirty="0" smtClean="0"/>
              <a:t> Node*)</a:t>
            </a:r>
            <a:r>
              <a:rPr lang="en-US" dirty="0" err="1" smtClean="0"/>
              <a:t>malloc</a:t>
            </a:r>
            <a:r>
              <a:rPr lang="en-US" dirty="0" smtClean="0"/>
              <a:t>(</a:t>
            </a:r>
            <a:r>
              <a:rPr lang="en-US" dirty="0" err="1" smtClean="0"/>
              <a:t>sizeof</a:t>
            </a:r>
            <a:r>
              <a:rPr lang="en-US" dirty="0" smtClean="0"/>
              <a:t>(</a:t>
            </a:r>
            <a:r>
              <a:rPr lang="en-US" dirty="0" err="1" smtClean="0"/>
              <a:t>struct</a:t>
            </a:r>
            <a:r>
              <a:rPr lang="en-US" dirty="0" smtClean="0"/>
              <a:t> Node));</a:t>
            </a:r>
          </a:p>
          <a:p>
            <a:pPr fontAlgn="base"/>
            <a:r>
              <a:rPr lang="en-US" dirty="0" smtClean="0"/>
              <a:t>    // Assigning the data.</a:t>
            </a:r>
          </a:p>
          <a:p>
            <a:pPr fontAlgn="base"/>
            <a:r>
              <a:rPr lang="en-US" dirty="0" smtClean="0"/>
              <a:t>    last -&gt; data = data;</a:t>
            </a:r>
          </a:p>
          <a:p>
            <a:pPr fontAlgn="base"/>
            <a:r>
              <a:rPr lang="en-US" dirty="0" smtClean="0"/>
              <a:t>    // Note : list was empty. We link single node</a:t>
            </a:r>
          </a:p>
          <a:p>
            <a:pPr fontAlgn="base"/>
            <a:r>
              <a:rPr lang="en-US" dirty="0" smtClean="0"/>
              <a:t>    // to itself.</a:t>
            </a:r>
          </a:p>
          <a:p>
            <a:pPr fontAlgn="base"/>
            <a:r>
              <a:rPr lang="en-US" dirty="0" smtClean="0"/>
              <a:t>    last -&gt; next = last;</a:t>
            </a:r>
          </a:p>
          <a:p>
            <a:pPr fontAlgn="base"/>
            <a:r>
              <a:rPr lang="en-US" dirty="0" smtClean="0"/>
              <a:t>    return last;</a:t>
            </a:r>
          </a:p>
          <a:p>
            <a:pPr fontAlgn="base"/>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t>Insertion at the beginning of the list</a:t>
            </a:r>
            <a:endParaRPr lang="en-US" dirty="0"/>
          </a:p>
        </p:txBody>
      </p:sp>
      <p:sp>
        <p:nvSpPr>
          <p:cNvPr id="3" name="Content Placeholder 2"/>
          <p:cNvSpPr>
            <a:spLocks noGrp="1"/>
          </p:cNvSpPr>
          <p:nvPr>
            <p:ph idx="1"/>
          </p:nvPr>
        </p:nvSpPr>
        <p:spPr>
          <a:xfrm>
            <a:off x="457200" y="914400"/>
            <a:ext cx="8229600" cy="1219199"/>
          </a:xfrm>
        </p:spPr>
        <p:txBody>
          <a:bodyPr>
            <a:normAutofit fontScale="70000" lnSpcReduction="20000"/>
          </a:bodyPr>
          <a:lstStyle/>
          <a:p>
            <a:r>
              <a:rPr lang="en-US" dirty="0" smtClean="0"/>
              <a:t>To Insert a node at the beginning of the list, follow these step:</a:t>
            </a:r>
            <a:br>
              <a:rPr lang="en-US" dirty="0" smtClean="0"/>
            </a:br>
            <a:r>
              <a:rPr lang="en-US" dirty="0" smtClean="0"/>
              <a:t>1. Create a node, say T.</a:t>
            </a:r>
            <a:br>
              <a:rPr lang="en-US" dirty="0" smtClean="0"/>
            </a:br>
            <a:r>
              <a:rPr lang="en-US" dirty="0" smtClean="0"/>
              <a:t>2. Make T -&gt; next = last -&gt; next.</a:t>
            </a:r>
            <a:br>
              <a:rPr lang="en-US" dirty="0" smtClean="0"/>
            </a:br>
            <a:r>
              <a:rPr lang="en-US" dirty="0" smtClean="0"/>
              <a:t>3. last -&gt; next = T.</a:t>
            </a:r>
            <a:endParaRPr lang="en-US" dirty="0"/>
          </a:p>
        </p:txBody>
      </p:sp>
      <p:pic>
        <p:nvPicPr>
          <p:cNvPr id="19458" name="Picture 2"/>
          <p:cNvPicPr>
            <a:picLocks noChangeAspect="1" noChangeArrowheads="1"/>
          </p:cNvPicPr>
          <p:nvPr/>
        </p:nvPicPr>
        <p:blipFill>
          <a:blip r:embed="rId2"/>
          <a:srcRect/>
          <a:stretch>
            <a:fillRect/>
          </a:stretch>
        </p:blipFill>
        <p:spPr bwMode="auto">
          <a:xfrm>
            <a:off x="1066800" y="2105025"/>
            <a:ext cx="7162800" cy="46767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335</Words>
  <Application>Microsoft Office PowerPoint</Application>
  <PresentationFormat>On-screen Show (4:3)</PresentationFormat>
  <Paragraphs>124</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Circular Linked List</vt:lpstr>
      <vt:lpstr>Introduction</vt:lpstr>
      <vt:lpstr>Advantages of Circular Linked Lists</vt:lpstr>
      <vt:lpstr>Traversal</vt:lpstr>
      <vt:lpstr>Insertion</vt:lpstr>
      <vt:lpstr>Slide 6</vt:lpstr>
      <vt:lpstr>Insertion</vt:lpstr>
      <vt:lpstr>Insertion in an empty List</vt:lpstr>
      <vt:lpstr>Insertion at the beginning of the list</vt:lpstr>
      <vt:lpstr>Slide 10</vt:lpstr>
      <vt:lpstr>Insertion at the end of the list</vt:lpstr>
      <vt:lpstr>Slide 12</vt:lpstr>
      <vt:lpstr>Insertion in between the node</vt:lpstr>
      <vt:lpstr>Slide 14</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Linked List</dc:title>
  <dc:creator>Shelly Sachdeva</dc:creator>
  <cp:lastModifiedBy>bindu.verma</cp:lastModifiedBy>
  <cp:revision>12</cp:revision>
  <dcterms:created xsi:type="dcterms:W3CDTF">2006-08-16T00:00:00Z</dcterms:created>
  <dcterms:modified xsi:type="dcterms:W3CDTF">2018-03-19T07:16:29Z</dcterms:modified>
</cp:coreProperties>
</file>