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1" r:id="rId3"/>
    <p:sldId id="262" r:id="rId4"/>
    <p:sldId id="263" r:id="rId5"/>
    <p:sldId id="260" r:id="rId6"/>
    <p:sldId id="259" r:id="rId7"/>
    <p:sldId id="258" r:id="rId8"/>
    <p:sldId id="264" r:id="rId9"/>
    <p:sldId id="265" r:id="rId10"/>
    <p:sldId id="266" r:id="rId11"/>
    <p:sldId id="267" r:id="rId12"/>
    <p:sldId id="268" r:id="rId13"/>
    <p:sldId id="269" r:id="rId14"/>
    <p:sldId id="270" r:id="rId15"/>
    <p:sldId id="274" r:id="rId16"/>
    <p:sldId id="272" r:id="rId17"/>
    <p:sldId id="273"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69" autoAdjust="0"/>
    <p:restoredTop sz="94660"/>
  </p:normalViewPr>
  <p:slideViewPr>
    <p:cSldViewPr>
      <p:cViewPr varScale="1">
        <p:scale>
          <a:sx n="83" d="100"/>
          <a:sy n="83" d="100"/>
        </p:scale>
        <p:origin x="-1430" y="-77"/>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07A42635-3498-48A0-817D-603E9FA69B13}" type="datetimeFigureOut">
              <a:rPr lang="en-IN" smtClean="0"/>
              <a:t>16-04-2020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4121A7D-6A06-4406-BEF3-5A0671F2BB51}" type="slidenum">
              <a:rPr lang="en-IN" smtClean="0"/>
              <a:t>‹#›</a:t>
            </a:fld>
            <a:endParaRPr lang="en-IN"/>
          </a:p>
        </p:txBody>
      </p:sp>
    </p:spTree>
    <p:extLst>
      <p:ext uri="{BB962C8B-B14F-4D97-AF65-F5344CB8AC3E}">
        <p14:creationId xmlns:p14="http://schemas.microsoft.com/office/powerpoint/2010/main" val="36728380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7A42635-3498-48A0-817D-603E9FA69B13}" type="datetimeFigureOut">
              <a:rPr lang="en-IN" smtClean="0"/>
              <a:t>16-04-2020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4121A7D-6A06-4406-BEF3-5A0671F2BB51}" type="slidenum">
              <a:rPr lang="en-IN" smtClean="0"/>
              <a:t>‹#›</a:t>
            </a:fld>
            <a:endParaRPr lang="en-IN"/>
          </a:p>
        </p:txBody>
      </p:sp>
    </p:spTree>
    <p:extLst>
      <p:ext uri="{BB962C8B-B14F-4D97-AF65-F5344CB8AC3E}">
        <p14:creationId xmlns:p14="http://schemas.microsoft.com/office/powerpoint/2010/main" val="34982235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7A42635-3498-48A0-817D-603E9FA69B13}" type="datetimeFigureOut">
              <a:rPr lang="en-IN" smtClean="0"/>
              <a:t>16-04-2020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4121A7D-6A06-4406-BEF3-5A0671F2BB51}" type="slidenum">
              <a:rPr lang="en-IN" smtClean="0"/>
              <a:t>‹#›</a:t>
            </a:fld>
            <a:endParaRPr lang="en-IN"/>
          </a:p>
        </p:txBody>
      </p:sp>
    </p:spTree>
    <p:extLst>
      <p:ext uri="{BB962C8B-B14F-4D97-AF65-F5344CB8AC3E}">
        <p14:creationId xmlns:p14="http://schemas.microsoft.com/office/powerpoint/2010/main" val="25267563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7A42635-3498-48A0-817D-603E9FA69B13}" type="datetimeFigureOut">
              <a:rPr lang="en-IN" smtClean="0"/>
              <a:t>16-04-2020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4121A7D-6A06-4406-BEF3-5A0671F2BB51}" type="slidenum">
              <a:rPr lang="en-IN" smtClean="0"/>
              <a:t>‹#›</a:t>
            </a:fld>
            <a:endParaRPr lang="en-IN"/>
          </a:p>
        </p:txBody>
      </p:sp>
    </p:spTree>
    <p:extLst>
      <p:ext uri="{BB962C8B-B14F-4D97-AF65-F5344CB8AC3E}">
        <p14:creationId xmlns:p14="http://schemas.microsoft.com/office/powerpoint/2010/main" val="14560458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7A42635-3498-48A0-817D-603E9FA69B13}" type="datetimeFigureOut">
              <a:rPr lang="en-IN" smtClean="0"/>
              <a:t>16-04-2020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4121A7D-6A06-4406-BEF3-5A0671F2BB51}" type="slidenum">
              <a:rPr lang="en-IN" smtClean="0"/>
              <a:t>‹#›</a:t>
            </a:fld>
            <a:endParaRPr lang="en-IN"/>
          </a:p>
        </p:txBody>
      </p:sp>
    </p:spTree>
    <p:extLst>
      <p:ext uri="{BB962C8B-B14F-4D97-AF65-F5344CB8AC3E}">
        <p14:creationId xmlns:p14="http://schemas.microsoft.com/office/powerpoint/2010/main" val="22926797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07A42635-3498-48A0-817D-603E9FA69B13}" type="datetimeFigureOut">
              <a:rPr lang="en-IN" smtClean="0"/>
              <a:t>16-04-2020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4121A7D-6A06-4406-BEF3-5A0671F2BB51}" type="slidenum">
              <a:rPr lang="en-IN" smtClean="0"/>
              <a:t>‹#›</a:t>
            </a:fld>
            <a:endParaRPr lang="en-IN"/>
          </a:p>
        </p:txBody>
      </p:sp>
    </p:spTree>
    <p:extLst>
      <p:ext uri="{BB962C8B-B14F-4D97-AF65-F5344CB8AC3E}">
        <p14:creationId xmlns:p14="http://schemas.microsoft.com/office/powerpoint/2010/main" val="4312943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07A42635-3498-48A0-817D-603E9FA69B13}" type="datetimeFigureOut">
              <a:rPr lang="en-IN" smtClean="0"/>
              <a:t>16-04-2020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4121A7D-6A06-4406-BEF3-5A0671F2BB51}" type="slidenum">
              <a:rPr lang="en-IN" smtClean="0"/>
              <a:t>‹#›</a:t>
            </a:fld>
            <a:endParaRPr lang="en-IN"/>
          </a:p>
        </p:txBody>
      </p:sp>
    </p:spTree>
    <p:extLst>
      <p:ext uri="{BB962C8B-B14F-4D97-AF65-F5344CB8AC3E}">
        <p14:creationId xmlns:p14="http://schemas.microsoft.com/office/powerpoint/2010/main" val="30746506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07A42635-3498-48A0-817D-603E9FA69B13}" type="datetimeFigureOut">
              <a:rPr lang="en-IN" smtClean="0"/>
              <a:t>16-04-2020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4121A7D-6A06-4406-BEF3-5A0671F2BB51}" type="slidenum">
              <a:rPr lang="en-IN" smtClean="0"/>
              <a:t>‹#›</a:t>
            </a:fld>
            <a:endParaRPr lang="en-IN"/>
          </a:p>
        </p:txBody>
      </p:sp>
    </p:spTree>
    <p:extLst>
      <p:ext uri="{BB962C8B-B14F-4D97-AF65-F5344CB8AC3E}">
        <p14:creationId xmlns:p14="http://schemas.microsoft.com/office/powerpoint/2010/main" val="23875006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7A42635-3498-48A0-817D-603E9FA69B13}" type="datetimeFigureOut">
              <a:rPr lang="en-IN" smtClean="0"/>
              <a:t>16-04-2020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4121A7D-6A06-4406-BEF3-5A0671F2BB51}" type="slidenum">
              <a:rPr lang="en-IN" smtClean="0"/>
              <a:t>‹#›</a:t>
            </a:fld>
            <a:endParaRPr lang="en-IN"/>
          </a:p>
        </p:txBody>
      </p:sp>
    </p:spTree>
    <p:extLst>
      <p:ext uri="{BB962C8B-B14F-4D97-AF65-F5344CB8AC3E}">
        <p14:creationId xmlns:p14="http://schemas.microsoft.com/office/powerpoint/2010/main" val="16746506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7A42635-3498-48A0-817D-603E9FA69B13}" type="datetimeFigureOut">
              <a:rPr lang="en-IN" smtClean="0"/>
              <a:t>16-04-2020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4121A7D-6A06-4406-BEF3-5A0671F2BB51}" type="slidenum">
              <a:rPr lang="en-IN" smtClean="0"/>
              <a:t>‹#›</a:t>
            </a:fld>
            <a:endParaRPr lang="en-IN"/>
          </a:p>
        </p:txBody>
      </p:sp>
    </p:spTree>
    <p:extLst>
      <p:ext uri="{BB962C8B-B14F-4D97-AF65-F5344CB8AC3E}">
        <p14:creationId xmlns:p14="http://schemas.microsoft.com/office/powerpoint/2010/main" val="31049264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7A42635-3498-48A0-817D-603E9FA69B13}" type="datetimeFigureOut">
              <a:rPr lang="en-IN" smtClean="0"/>
              <a:t>16-04-2020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4121A7D-6A06-4406-BEF3-5A0671F2BB51}" type="slidenum">
              <a:rPr lang="en-IN" smtClean="0"/>
              <a:t>‹#›</a:t>
            </a:fld>
            <a:endParaRPr lang="en-IN"/>
          </a:p>
        </p:txBody>
      </p:sp>
    </p:spTree>
    <p:extLst>
      <p:ext uri="{BB962C8B-B14F-4D97-AF65-F5344CB8AC3E}">
        <p14:creationId xmlns:p14="http://schemas.microsoft.com/office/powerpoint/2010/main" val="5849204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7A42635-3498-48A0-817D-603E9FA69B13}" type="datetimeFigureOut">
              <a:rPr lang="en-IN" smtClean="0"/>
              <a:t>16-04-2020</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121A7D-6A06-4406-BEF3-5A0671F2BB51}" type="slidenum">
              <a:rPr lang="en-IN" smtClean="0"/>
              <a:t>‹#›</a:t>
            </a:fld>
            <a:endParaRPr lang="en-IN"/>
          </a:p>
        </p:txBody>
      </p:sp>
    </p:spTree>
    <p:extLst>
      <p:ext uri="{BB962C8B-B14F-4D97-AF65-F5344CB8AC3E}">
        <p14:creationId xmlns:p14="http://schemas.microsoft.com/office/powerpoint/2010/main" val="21643350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3568" y="620689"/>
            <a:ext cx="7772400" cy="1296144"/>
          </a:xfrm>
        </p:spPr>
        <p:txBody>
          <a:bodyPr>
            <a:noAutofit/>
          </a:bodyPr>
          <a:lstStyle/>
          <a:p>
            <a:r>
              <a:rPr lang="en-IN" sz="6000" dirty="0" smtClean="0"/>
              <a:t>SHAPER, PLANER &amp; SLOTTER</a:t>
            </a:r>
            <a:endParaRPr lang="en-IN" sz="6000" dirty="0"/>
          </a:p>
        </p:txBody>
      </p:sp>
      <p:sp>
        <p:nvSpPr>
          <p:cNvPr id="3" name="Subtitle 2"/>
          <p:cNvSpPr>
            <a:spLocks noGrp="1"/>
          </p:cNvSpPr>
          <p:nvPr>
            <p:ph type="subTitle" idx="1"/>
          </p:nvPr>
        </p:nvSpPr>
        <p:spPr/>
        <p:txBody>
          <a:bodyPr/>
          <a:lstStyle/>
          <a:p>
            <a:endParaRPr lang="en-IN"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624" y="1988840"/>
            <a:ext cx="7128792" cy="4613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6878521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476672"/>
            <a:ext cx="8219256" cy="5649491"/>
          </a:xfrm>
        </p:spPr>
        <p:txBody>
          <a:bodyPr>
            <a:normAutofit lnSpcReduction="10000"/>
          </a:bodyPr>
          <a:lstStyle/>
          <a:p>
            <a:pPr algn="just"/>
            <a:r>
              <a:rPr lang="en-IN" sz="2400" b="1" dirty="0" smtClean="0"/>
              <a:t>Base: </a:t>
            </a:r>
            <a:r>
              <a:rPr lang="en-US" sz="2400" dirty="0"/>
              <a:t>The base is the necessary bed or support required for all machine </a:t>
            </a:r>
            <a:r>
              <a:rPr lang="en-US" sz="2400" dirty="0" smtClean="0"/>
              <a:t>tools. </a:t>
            </a:r>
            <a:r>
              <a:rPr lang="en-IN" sz="2400" dirty="0"/>
              <a:t>It is </a:t>
            </a:r>
            <a:r>
              <a:rPr lang="en-IN" sz="2400" dirty="0" smtClean="0"/>
              <a:t>so </a:t>
            </a:r>
            <a:r>
              <a:rPr lang="en-US" sz="2400" dirty="0" smtClean="0"/>
              <a:t>designed </a:t>
            </a:r>
            <a:r>
              <a:rPr lang="en-US" sz="2400" dirty="0"/>
              <a:t>that it can take up the entire load of the machine and the forces setup by the cutting </a:t>
            </a:r>
            <a:r>
              <a:rPr lang="en-US" sz="2400" dirty="0" smtClean="0"/>
              <a:t>tool over </a:t>
            </a:r>
            <a:r>
              <a:rPr lang="en-US" sz="2400" dirty="0"/>
              <a:t>the work. It is made of cast iron to resist vibration and take up high compressive </a:t>
            </a:r>
            <a:r>
              <a:rPr lang="en-US" sz="2400" dirty="0" smtClean="0"/>
              <a:t>load</a:t>
            </a:r>
            <a:r>
              <a:rPr lang="en-US" sz="2400" dirty="0" smtClean="0"/>
              <a:t>.</a:t>
            </a:r>
          </a:p>
          <a:p>
            <a:pPr algn="just"/>
            <a:r>
              <a:rPr lang="en-IN" sz="2400" b="1" dirty="0" smtClean="0"/>
              <a:t>Ram: </a:t>
            </a:r>
            <a:r>
              <a:rPr lang="en-US" sz="2400" dirty="0"/>
              <a:t>The ram is the reciprocating member of the </a:t>
            </a:r>
            <a:r>
              <a:rPr lang="en-US" sz="2400" dirty="0" smtClean="0"/>
              <a:t>shaper.</a:t>
            </a:r>
            <a:r>
              <a:rPr lang="en-US" sz="2400" dirty="0"/>
              <a:t> It slides on the accurately machined dovetail guide ways </a:t>
            </a:r>
            <a:r>
              <a:rPr lang="en-US" sz="2400" dirty="0" smtClean="0"/>
              <a:t>on the </a:t>
            </a:r>
            <a:r>
              <a:rPr lang="en-US" sz="2400" dirty="0"/>
              <a:t>top of the column and is connected to the reciprocating mechanism contained within </a:t>
            </a:r>
            <a:r>
              <a:rPr lang="en-US" sz="2400" dirty="0" smtClean="0"/>
              <a:t>the </a:t>
            </a:r>
            <a:r>
              <a:rPr lang="en-IN" sz="2400" dirty="0" smtClean="0"/>
              <a:t>column</a:t>
            </a:r>
            <a:r>
              <a:rPr lang="en-IN" sz="2400" dirty="0"/>
              <a:t>.</a:t>
            </a:r>
            <a:endParaRPr lang="en-US" sz="2400" dirty="0" smtClean="0"/>
          </a:p>
          <a:p>
            <a:pPr algn="just"/>
            <a:r>
              <a:rPr lang="en-IN" sz="2400" b="1" dirty="0"/>
              <a:t>Tool </a:t>
            </a:r>
            <a:r>
              <a:rPr lang="en-IN" sz="2400" b="1" dirty="0" smtClean="0"/>
              <a:t>head: </a:t>
            </a:r>
            <a:r>
              <a:rPr lang="en-US" sz="2400" dirty="0"/>
              <a:t>The tool head of a </a:t>
            </a:r>
            <a:r>
              <a:rPr lang="en-US" sz="2400" dirty="0" smtClean="0"/>
              <a:t>shaper, </a:t>
            </a:r>
            <a:r>
              <a:rPr lang="en-US" sz="2400" dirty="0"/>
              <a:t>holds the tool rigidly, provides vertical and angular feed movement </a:t>
            </a:r>
            <a:r>
              <a:rPr lang="en-US" sz="2400" dirty="0" smtClean="0"/>
              <a:t>of the </a:t>
            </a:r>
            <a:r>
              <a:rPr lang="en-US" sz="2400" dirty="0"/>
              <a:t>tool and allows the tool to have an automatic relief during its return stroke</a:t>
            </a:r>
            <a:r>
              <a:rPr lang="en-US" sz="2400" dirty="0" smtClean="0"/>
              <a:t>.</a:t>
            </a:r>
          </a:p>
          <a:p>
            <a:pPr algn="just"/>
            <a:r>
              <a:rPr lang="en-US" sz="2400" b="1" dirty="0"/>
              <a:t>TABLE</a:t>
            </a:r>
            <a:r>
              <a:rPr lang="en-US" sz="2400" dirty="0"/>
              <a:t>- It is a void container casting by machined </a:t>
            </a:r>
            <a:r>
              <a:rPr lang="en-US" sz="2400" dirty="0" smtClean="0"/>
              <a:t>T-slots on </a:t>
            </a:r>
            <a:r>
              <a:rPr lang="en-US" sz="2400" dirty="0"/>
              <a:t>the top and sides. </a:t>
            </a:r>
            <a:r>
              <a:rPr lang="en-US" sz="2400" dirty="0" smtClean="0"/>
              <a:t>Vice </a:t>
            </a:r>
            <a:r>
              <a:rPr lang="en-US" sz="2400" dirty="0"/>
              <a:t>is generally fixed on the top of </a:t>
            </a:r>
            <a:r>
              <a:rPr lang="en-US" sz="2400" dirty="0" smtClean="0"/>
              <a:t>the </a:t>
            </a:r>
            <a:r>
              <a:rPr lang="en-IN" sz="2400" dirty="0" smtClean="0"/>
              <a:t>table </a:t>
            </a:r>
            <a:r>
              <a:rPr lang="en-IN" sz="2400" dirty="0"/>
              <a:t>to hold </a:t>
            </a:r>
            <a:r>
              <a:rPr lang="en-IN" sz="2400" dirty="0" err="1"/>
              <a:t>workpiece</a:t>
            </a:r>
            <a:r>
              <a:rPr lang="en-IN" sz="2400" dirty="0" smtClean="0"/>
              <a:t>.</a:t>
            </a:r>
          </a:p>
          <a:p>
            <a:endParaRPr lang="en-IN" sz="2400" b="1" dirty="0"/>
          </a:p>
        </p:txBody>
      </p:sp>
    </p:spTree>
    <p:extLst>
      <p:ext uri="{BB962C8B-B14F-4D97-AF65-F5344CB8AC3E}">
        <p14:creationId xmlns:p14="http://schemas.microsoft.com/office/powerpoint/2010/main" val="86330755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5536" y="260648"/>
            <a:ext cx="8291264" cy="5865515"/>
          </a:xfrm>
        </p:spPr>
        <p:txBody>
          <a:bodyPr>
            <a:normAutofit/>
          </a:bodyPr>
          <a:lstStyle/>
          <a:p>
            <a:pPr algn="just"/>
            <a:r>
              <a:rPr lang="en-US" sz="2400" b="1" dirty="0"/>
              <a:t>CLAPPER BOX</a:t>
            </a:r>
            <a:r>
              <a:rPr lang="en-US" sz="2400" dirty="0"/>
              <a:t>- The shaping machine usually cuts </a:t>
            </a:r>
            <a:r>
              <a:rPr lang="en-US" sz="2400" dirty="0" smtClean="0"/>
              <a:t>on the </a:t>
            </a:r>
            <a:r>
              <a:rPr lang="en-US" sz="2400" dirty="0"/>
              <a:t>forward stroke and does not on the backward stroke. </a:t>
            </a:r>
            <a:r>
              <a:rPr lang="en-US" sz="2400" dirty="0" smtClean="0"/>
              <a:t>So it is </a:t>
            </a:r>
            <a:r>
              <a:rPr lang="en-US" sz="2400" dirty="0"/>
              <a:t>not required for the tool to be in contact with the </a:t>
            </a:r>
            <a:r>
              <a:rPr lang="en-US" sz="2400" dirty="0" smtClean="0"/>
              <a:t>work piece </a:t>
            </a:r>
            <a:r>
              <a:rPr lang="en-US" sz="2400" dirty="0"/>
              <a:t>when </a:t>
            </a:r>
            <a:r>
              <a:rPr lang="en-US" sz="2400" dirty="0" smtClean="0"/>
              <a:t>it is </a:t>
            </a:r>
            <a:r>
              <a:rPr lang="en-US" sz="2400" dirty="0"/>
              <a:t>on the backward stroke. This is ensured </a:t>
            </a:r>
            <a:r>
              <a:rPr lang="en-US" sz="2400" dirty="0" smtClean="0"/>
              <a:t>by the </a:t>
            </a:r>
            <a:r>
              <a:rPr lang="en-US" sz="2400" dirty="0"/>
              <a:t>Clapper box, a device which is hinged to the ram. </a:t>
            </a:r>
            <a:r>
              <a:rPr lang="en-US" sz="2400" dirty="0" smtClean="0"/>
              <a:t>The lifting </a:t>
            </a:r>
            <a:r>
              <a:rPr lang="en-US" sz="2400" dirty="0"/>
              <a:t>of the cutting tool by the clapper box ensures </a:t>
            </a:r>
            <a:r>
              <a:rPr lang="en-US" sz="2400" dirty="0" smtClean="0"/>
              <a:t>longer tool </a:t>
            </a:r>
            <a:r>
              <a:rPr lang="en-US" sz="2400" dirty="0"/>
              <a:t>life and </a:t>
            </a:r>
            <a:r>
              <a:rPr lang="en-US" sz="2400"/>
              <a:t>also </a:t>
            </a:r>
            <a:r>
              <a:rPr lang="en-US" sz="2400" smtClean="0"/>
              <a:t>avoids accidental </a:t>
            </a:r>
            <a:r>
              <a:rPr lang="en-US" sz="2400" dirty="0"/>
              <a:t>scratch or other </a:t>
            </a:r>
            <a:r>
              <a:rPr lang="en-US" sz="2400" dirty="0" smtClean="0"/>
              <a:t>machining defects </a:t>
            </a:r>
            <a:r>
              <a:rPr lang="en-US" sz="2400" dirty="0"/>
              <a:t>on the work piece/final product</a:t>
            </a:r>
            <a:r>
              <a:rPr lang="en-US" sz="2400" dirty="0" smtClean="0"/>
              <a:t>.</a:t>
            </a:r>
          </a:p>
          <a:p>
            <a:pPr algn="just"/>
            <a:r>
              <a:rPr lang="en-US" sz="2400" b="1" dirty="0"/>
              <a:t>CROSS RAIL</a:t>
            </a:r>
            <a:r>
              <a:rPr lang="en-US" sz="2400" dirty="0"/>
              <a:t>- It permits vertical and horizontal </a:t>
            </a:r>
            <a:r>
              <a:rPr lang="en-US" sz="2400" dirty="0" smtClean="0"/>
              <a:t>movement of </a:t>
            </a:r>
            <a:r>
              <a:rPr lang="en-US" sz="2400" dirty="0"/>
              <a:t>table. Cross feed mechanism is attached to cross rail.</a:t>
            </a:r>
          </a:p>
          <a:p>
            <a:pPr algn="just"/>
            <a:r>
              <a:rPr lang="en-US" sz="2400" b="1" dirty="0" smtClean="0"/>
              <a:t>SADDLE</a:t>
            </a:r>
            <a:r>
              <a:rPr lang="en-US" sz="2400" dirty="0" smtClean="0"/>
              <a:t>- </a:t>
            </a:r>
            <a:r>
              <a:rPr lang="en-US" sz="2400" dirty="0"/>
              <a:t>It carries the work table. Crosswise movement </a:t>
            </a:r>
            <a:r>
              <a:rPr lang="en-US" sz="2400" dirty="0" smtClean="0"/>
              <a:t>of saddle </a:t>
            </a:r>
            <a:r>
              <a:rPr lang="en-US" sz="2400" dirty="0"/>
              <a:t>causes the work table to move sideways.</a:t>
            </a:r>
            <a:endParaRPr lang="en-IN" sz="2400" dirty="0"/>
          </a:p>
        </p:txBody>
      </p:sp>
    </p:spTree>
    <p:extLst>
      <p:ext uri="{BB962C8B-B14F-4D97-AF65-F5344CB8AC3E}">
        <p14:creationId xmlns:p14="http://schemas.microsoft.com/office/powerpoint/2010/main" val="155653758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Application </a:t>
            </a:r>
            <a:r>
              <a:rPr lang="en-IN" dirty="0" smtClean="0"/>
              <a:t>:</a:t>
            </a:r>
            <a:endParaRPr lang="en-IN" dirty="0"/>
          </a:p>
        </p:txBody>
      </p:sp>
      <p:sp>
        <p:nvSpPr>
          <p:cNvPr id="3" name="Content Placeholder 2"/>
          <p:cNvSpPr>
            <a:spLocks noGrp="1"/>
          </p:cNvSpPr>
          <p:nvPr>
            <p:ph idx="1"/>
          </p:nvPr>
        </p:nvSpPr>
        <p:spPr/>
        <p:txBody>
          <a:bodyPr/>
          <a:lstStyle/>
          <a:p>
            <a:r>
              <a:rPr lang="en-US" dirty="0" smtClean="0"/>
              <a:t>To </a:t>
            </a:r>
            <a:r>
              <a:rPr lang="en-US" dirty="0"/>
              <a:t>machine straight, flat </a:t>
            </a:r>
            <a:r>
              <a:rPr lang="en-US" dirty="0" smtClean="0"/>
              <a:t>surfaces.</a:t>
            </a:r>
          </a:p>
          <a:p>
            <a:r>
              <a:rPr lang="en-US" dirty="0"/>
              <a:t>Keyways in the boss of a pulley or gear can be </a:t>
            </a:r>
            <a:r>
              <a:rPr lang="en-US" dirty="0" smtClean="0"/>
              <a:t>machined.</a:t>
            </a:r>
            <a:endParaRPr lang="en-IN" dirty="0"/>
          </a:p>
          <a:p>
            <a:r>
              <a:rPr lang="en-IN" dirty="0" smtClean="0"/>
              <a:t>Dovetail slides.</a:t>
            </a:r>
            <a:endParaRPr lang="en-IN" dirty="0"/>
          </a:p>
          <a:p>
            <a:r>
              <a:rPr lang="en-IN" dirty="0" smtClean="0"/>
              <a:t>Internal spines.</a:t>
            </a:r>
            <a:endParaRPr lang="en-IN" dirty="0"/>
          </a:p>
          <a:p>
            <a:r>
              <a:rPr lang="en-US" dirty="0"/>
              <a:t>Cutting Slots, grooves and </a:t>
            </a:r>
            <a:r>
              <a:rPr lang="en-US" dirty="0" smtClean="0"/>
              <a:t>keyways.</a:t>
            </a:r>
            <a:endParaRPr lang="en-IN" dirty="0"/>
          </a:p>
        </p:txBody>
      </p:sp>
    </p:spTree>
    <p:extLst>
      <p:ext uri="{BB962C8B-B14F-4D97-AF65-F5344CB8AC3E}">
        <p14:creationId xmlns:p14="http://schemas.microsoft.com/office/powerpoint/2010/main" val="366161591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6000" b="1" dirty="0" smtClean="0"/>
              <a:t>PLANER</a:t>
            </a:r>
            <a:endParaRPr lang="en-IN" sz="6000" b="1" dirty="0"/>
          </a:p>
        </p:txBody>
      </p:sp>
      <p:pic>
        <p:nvPicPr>
          <p:cNvPr id="4" name="Picture 6" descr="Planer Machine, रंदा मशीन at Rs 250000 /unit | Dheer Road ..."/>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15616" y="1600200"/>
            <a:ext cx="6696744" cy="45259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636789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5536" y="764704"/>
            <a:ext cx="8291264" cy="5361459"/>
          </a:xfrm>
        </p:spPr>
        <p:txBody>
          <a:bodyPr>
            <a:normAutofit lnSpcReduction="10000"/>
          </a:bodyPr>
          <a:lstStyle/>
          <a:p>
            <a:pPr algn="just"/>
            <a:r>
              <a:rPr lang="en-US" dirty="0" err="1" smtClean="0"/>
              <a:t>Planing</a:t>
            </a:r>
            <a:r>
              <a:rPr lang="en-US" dirty="0" smtClean="0"/>
              <a:t> can be used to produce horizontal, vertical, or inclined flat surfaces by using single point cutting tool on </a:t>
            </a:r>
            <a:r>
              <a:rPr lang="en-US" dirty="0" err="1" smtClean="0"/>
              <a:t>workpieces</a:t>
            </a:r>
            <a:r>
              <a:rPr lang="en-US" dirty="0" smtClean="0"/>
              <a:t> that are too large to </a:t>
            </a:r>
            <a:r>
              <a:rPr lang="en-IN" dirty="0" smtClean="0"/>
              <a:t>be accommodated on shapers.</a:t>
            </a:r>
            <a:endParaRPr lang="en-US" dirty="0" smtClean="0"/>
          </a:p>
          <a:p>
            <a:pPr algn="just"/>
            <a:r>
              <a:rPr lang="en-US" dirty="0" smtClean="0"/>
              <a:t>The </a:t>
            </a:r>
            <a:r>
              <a:rPr lang="en-US" dirty="0"/>
              <a:t>basic difference between planer </a:t>
            </a:r>
            <a:r>
              <a:rPr lang="en-US" dirty="0" smtClean="0"/>
              <a:t>&amp; shaper </a:t>
            </a:r>
            <a:r>
              <a:rPr lang="en-US" dirty="0"/>
              <a:t>is , in planer , the tool </a:t>
            </a:r>
            <a:r>
              <a:rPr lang="en-US" dirty="0" smtClean="0"/>
              <a:t>remains stationary </a:t>
            </a:r>
            <a:r>
              <a:rPr lang="en-US" dirty="0"/>
              <a:t>&amp; the work reciprocate </a:t>
            </a:r>
            <a:r>
              <a:rPr lang="en-US" dirty="0" smtClean="0"/>
              <a:t>whereas in </a:t>
            </a:r>
            <a:r>
              <a:rPr lang="en-US" dirty="0"/>
              <a:t>shaper, the </a:t>
            </a:r>
            <a:r>
              <a:rPr lang="en-US" dirty="0" smtClean="0"/>
              <a:t>tool reciprocate </a:t>
            </a:r>
            <a:r>
              <a:rPr lang="en-US" dirty="0"/>
              <a:t>&amp; work </a:t>
            </a:r>
            <a:r>
              <a:rPr lang="en-US" dirty="0" smtClean="0"/>
              <a:t>is </a:t>
            </a:r>
            <a:r>
              <a:rPr lang="en-IN" dirty="0" smtClean="0"/>
              <a:t>stationary.</a:t>
            </a:r>
          </a:p>
          <a:p>
            <a:r>
              <a:rPr lang="en-US" dirty="0" err="1" smtClean="0"/>
              <a:t>Planing</a:t>
            </a:r>
            <a:r>
              <a:rPr lang="en-US" dirty="0" smtClean="0"/>
              <a:t> </a:t>
            </a:r>
            <a:r>
              <a:rPr lang="en-US" dirty="0"/>
              <a:t>is much less efficient than other </a:t>
            </a:r>
            <a:r>
              <a:rPr lang="en-US" dirty="0" smtClean="0"/>
              <a:t>basic machining </a:t>
            </a:r>
            <a:r>
              <a:rPr lang="en-US" dirty="0"/>
              <a:t>processes, such as milling, that will </a:t>
            </a:r>
            <a:r>
              <a:rPr lang="en-US" dirty="0" smtClean="0"/>
              <a:t>produce </a:t>
            </a:r>
            <a:r>
              <a:rPr lang="en-IN" dirty="0" smtClean="0"/>
              <a:t>such </a:t>
            </a:r>
            <a:r>
              <a:rPr lang="en-IN" dirty="0"/>
              <a:t>surfaces.</a:t>
            </a:r>
          </a:p>
        </p:txBody>
      </p:sp>
    </p:spTree>
    <p:extLst>
      <p:ext uri="{BB962C8B-B14F-4D97-AF65-F5344CB8AC3E}">
        <p14:creationId xmlns:p14="http://schemas.microsoft.com/office/powerpoint/2010/main" val="229202141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819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59632" y="1052736"/>
            <a:ext cx="6264696" cy="46805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5765559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err="1" smtClean="0"/>
              <a:t>Slotter</a:t>
            </a:r>
            <a:r>
              <a:rPr lang="en-IN" b="1" dirty="0" smtClean="0"/>
              <a:t> Machine</a:t>
            </a:r>
            <a:endParaRPr lang="en-IN" b="1" dirty="0"/>
          </a:p>
        </p:txBody>
      </p:sp>
      <p:sp>
        <p:nvSpPr>
          <p:cNvPr id="3" name="Content Placeholder 2"/>
          <p:cNvSpPr>
            <a:spLocks noGrp="1"/>
          </p:cNvSpPr>
          <p:nvPr>
            <p:ph idx="1"/>
          </p:nvPr>
        </p:nvSpPr>
        <p:spPr/>
        <p:txBody>
          <a:bodyPr>
            <a:normAutofit/>
          </a:bodyPr>
          <a:lstStyle/>
          <a:p>
            <a:pPr algn="just"/>
            <a:r>
              <a:rPr lang="en-US" sz="2800" dirty="0"/>
              <a:t>Slotting machine is basically a vertical axis shaper. </a:t>
            </a:r>
            <a:r>
              <a:rPr lang="en-US" sz="2800" dirty="0" smtClean="0"/>
              <a:t>Thus the </a:t>
            </a:r>
            <a:r>
              <a:rPr lang="en-US" sz="2800" dirty="0" err="1"/>
              <a:t>workpieces</a:t>
            </a:r>
            <a:r>
              <a:rPr lang="en-US" sz="2800" dirty="0"/>
              <a:t>, which cannot be conveniently held </a:t>
            </a:r>
            <a:r>
              <a:rPr lang="en-US" sz="2800" dirty="0" smtClean="0"/>
              <a:t>in shaper</a:t>
            </a:r>
            <a:r>
              <a:rPr lang="en-US" sz="2800" dirty="0"/>
              <a:t>, can be machined in a </a:t>
            </a:r>
            <a:r>
              <a:rPr lang="en-US" sz="2800" dirty="0" err="1"/>
              <a:t>slotter</a:t>
            </a:r>
            <a:r>
              <a:rPr lang="en-US" sz="2800" dirty="0"/>
              <a:t>.</a:t>
            </a:r>
          </a:p>
          <a:p>
            <a:pPr algn="just"/>
            <a:r>
              <a:rPr lang="en-US" sz="2800" dirty="0" smtClean="0"/>
              <a:t>Generally</a:t>
            </a:r>
            <a:r>
              <a:rPr lang="en-US" sz="2800" dirty="0"/>
              <a:t>, keyways, splines, serrations, </a:t>
            </a:r>
            <a:r>
              <a:rPr lang="en-US" sz="2800" dirty="0" smtClean="0"/>
              <a:t>rectangular grooves </a:t>
            </a:r>
            <a:r>
              <a:rPr lang="en-US" sz="2800" dirty="0"/>
              <a:t>and similar shapes are machined in a </a:t>
            </a:r>
            <a:r>
              <a:rPr lang="en-US" sz="2800" dirty="0" smtClean="0"/>
              <a:t>slotting </a:t>
            </a:r>
            <a:r>
              <a:rPr lang="en-IN" sz="2800" dirty="0" smtClean="0"/>
              <a:t>machine</a:t>
            </a:r>
            <a:r>
              <a:rPr lang="en-IN" sz="2800" dirty="0"/>
              <a:t>.</a:t>
            </a:r>
          </a:p>
          <a:p>
            <a:pPr algn="just"/>
            <a:r>
              <a:rPr lang="en-US" sz="2800" dirty="0" smtClean="0"/>
              <a:t>The </a:t>
            </a:r>
            <a:r>
              <a:rPr lang="en-US" sz="2800" dirty="0"/>
              <a:t>stroke of the ram is smaller in slotting </a:t>
            </a:r>
            <a:r>
              <a:rPr lang="en-US" sz="2800" dirty="0" smtClean="0"/>
              <a:t>machines than </a:t>
            </a:r>
            <a:r>
              <a:rPr lang="en-US" sz="2800" dirty="0"/>
              <a:t>in shapers to account for the type of the work </a:t>
            </a:r>
            <a:r>
              <a:rPr lang="en-US" sz="2800" dirty="0" smtClean="0"/>
              <a:t>that </a:t>
            </a:r>
            <a:r>
              <a:rPr lang="en-IN" sz="2800" dirty="0" smtClean="0"/>
              <a:t>is </a:t>
            </a:r>
            <a:r>
              <a:rPr lang="en-IN" sz="2800" dirty="0"/>
              <a:t>handled in them.</a:t>
            </a:r>
          </a:p>
        </p:txBody>
      </p:sp>
    </p:spTree>
    <p:extLst>
      <p:ext uri="{BB962C8B-B14F-4D97-AF65-F5344CB8AC3E}">
        <p14:creationId xmlns:p14="http://schemas.microsoft.com/office/powerpoint/2010/main" val="227200543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6146" name="Picture 2" descr="Slotting Machine Job Work - Slotting Machine Job Works Service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0" y="476672"/>
            <a:ext cx="7056784" cy="57606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111941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SHAPER</a:t>
            </a:r>
            <a:endParaRPr lang="en-IN" b="1" dirty="0"/>
          </a:p>
        </p:txBody>
      </p:sp>
      <p:sp>
        <p:nvSpPr>
          <p:cNvPr id="3" name="Content Placeholder 2"/>
          <p:cNvSpPr>
            <a:spLocks noGrp="1"/>
          </p:cNvSpPr>
          <p:nvPr>
            <p:ph idx="1"/>
          </p:nvPr>
        </p:nvSpPr>
        <p:spPr>
          <a:xfrm>
            <a:off x="467544" y="1988840"/>
            <a:ext cx="8229600" cy="4525963"/>
          </a:xfrm>
        </p:spPr>
        <p:txBody>
          <a:bodyPr>
            <a:normAutofit/>
          </a:bodyPr>
          <a:lstStyle/>
          <a:p>
            <a:pPr algn="just"/>
            <a:r>
              <a:rPr lang="en-US" sz="2800" dirty="0"/>
              <a:t>The shaper </a:t>
            </a:r>
            <a:r>
              <a:rPr lang="en-US" sz="2800" dirty="0" smtClean="0"/>
              <a:t>is a </a:t>
            </a:r>
            <a:r>
              <a:rPr lang="en-US" sz="2800" dirty="0"/>
              <a:t>reciprocating type </a:t>
            </a:r>
            <a:r>
              <a:rPr lang="en-US" sz="2800" dirty="0" smtClean="0"/>
              <a:t>of machine </a:t>
            </a:r>
            <a:r>
              <a:rPr lang="en-US" sz="2800" dirty="0"/>
              <a:t>tool </a:t>
            </a:r>
            <a:r>
              <a:rPr lang="en-US" sz="2800" dirty="0" smtClean="0"/>
              <a:t>primarily used </a:t>
            </a:r>
            <a:r>
              <a:rPr lang="en-US" sz="2800" dirty="0"/>
              <a:t>to produce </a:t>
            </a:r>
            <a:r>
              <a:rPr lang="en-US" sz="2800" dirty="0" smtClean="0"/>
              <a:t>flat surfaces</a:t>
            </a:r>
            <a:r>
              <a:rPr lang="en-US" sz="2800" dirty="0"/>
              <a:t>. These surfaces may </a:t>
            </a:r>
            <a:r>
              <a:rPr lang="en-US" sz="2800" dirty="0" smtClean="0"/>
              <a:t>be </a:t>
            </a:r>
            <a:r>
              <a:rPr lang="en-IN" sz="2800" dirty="0" smtClean="0"/>
              <a:t>horizontal</a:t>
            </a:r>
            <a:r>
              <a:rPr lang="en-IN" sz="2800" dirty="0"/>
              <a:t>, vertical </a:t>
            </a:r>
            <a:r>
              <a:rPr lang="en-IN" sz="2800" dirty="0" smtClean="0"/>
              <a:t>or inclined.</a:t>
            </a:r>
          </a:p>
          <a:p>
            <a:pPr algn="just"/>
            <a:r>
              <a:rPr lang="en-US" sz="2800" dirty="0"/>
              <a:t>A </a:t>
            </a:r>
            <a:r>
              <a:rPr lang="en-US" sz="2800" b="1" dirty="0"/>
              <a:t>shaper </a:t>
            </a:r>
            <a:r>
              <a:rPr lang="en-US" sz="2800" dirty="0"/>
              <a:t>is a type of machine tool that uses linear relative motion between the work piece </a:t>
            </a:r>
            <a:r>
              <a:rPr lang="en-US" sz="2800" dirty="0" smtClean="0"/>
              <a:t>and a </a:t>
            </a:r>
            <a:r>
              <a:rPr lang="en-US" sz="2800" dirty="0"/>
              <a:t>single-point cutting tool to machine a linear tool path.</a:t>
            </a:r>
            <a:endParaRPr lang="en-IN" sz="2800" dirty="0"/>
          </a:p>
        </p:txBody>
      </p:sp>
    </p:spTree>
    <p:extLst>
      <p:ext uri="{BB962C8B-B14F-4D97-AF65-F5344CB8AC3E}">
        <p14:creationId xmlns:p14="http://schemas.microsoft.com/office/powerpoint/2010/main" val="120058641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31640" y="1772816"/>
            <a:ext cx="6336704" cy="39153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8357454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48056" y="713232"/>
            <a:ext cx="8238744" cy="5412931"/>
          </a:xfrm>
        </p:spPr>
        <p:txBody>
          <a:bodyPr>
            <a:normAutofit/>
          </a:bodyPr>
          <a:lstStyle/>
          <a:p>
            <a:pPr algn="just"/>
            <a:r>
              <a:rPr lang="en-US" sz="2800" dirty="0"/>
              <a:t>The tool reciprocates over the work. </a:t>
            </a:r>
            <a:r>
              <a:rPr lang="en-US" sz="2800" dirty="0" smtClean="0"/>
              <a:t>During the </a:t>
            </a:r>
            <a:r>
              <a:rPr lang="en-US" sz="2800" dirty="0"/>
              <a:t>forward </a:t>
            </a:r>
            <a:r>
              <a:rPr lang="en-US" sz="2800" dirty="0" smtClean="0"/>
              <a:t>stroke </a:t>
            </a:r>
            <a:r>
              <a:rPr lang="en-US" sz="2800" dirty="0"/>
              <a:t>of the tool, it </a:t>
            </a:r>
            <a:r>
              <a:rPr lang="en-US" sz="2800" dirty="0" smtClean="0"/>
              <a:t>removes metal </a:t>
            </a:r>
            <a:r>
              <a:rPr lang="en-US" sz="2800" dirty="0"/>
              <a:t>from work piece. At the end of </a:t>
            </a:r>
            <a:r>
              <a:rPr lang="en-US" sz="2800" dirty="0" smtClean="0"/>
              <a:t>return </a:t>
            </a:r>
            <a:r>
              <a:rPr lang="en-US" sz="2800" smtClean="0"/>
              <a:t>stroke the </a:t>
            </a:r>
            <a:r>
              <a:rPr lang="en-US" sz="2800" dirty="0" smtClean="0"/>
              <a:t>operator has </a:t>
            </a:r>
            <a:r>
              <a:rPr lang="en-US" sz="2800" dirty="0"/>
              <a:t>to move the </a:t>
            </a:r>
            <a:r>
              <a:rPr lang="en-US" sz="2800" dirty="0" smtClean="0"/>
              <a:t>table and </a:t>
            </a:r>
            <a:r>
              <a:rPr lang="en-US" sz="2800" dirty="0"/>
              <a:t>work to the desired amount</a:t>
            </a:r>
            <a:r>
              <a:rPr lang="en-US" sz="2800" dirty="0" smtClean="0"/>
              <a:t>.</a:t>
            </a:r>
          </a:p>
          <a:p>
            <a:pPr algn="just"/>
            <a:r>
              <a:rPr lang="en-US" sz="2800" dirty="0" smtClean="0"/>
              <a:t>Relatively skilled workers are required to operate shapers and planers, and most of the shapes that can be produced on them also can be made by much more productive processes, such as milling, broaching, or grinding.</a:t>
            </a:r>
            <a:endParaRPr lang="en-IN" sz="2800" dirty="0" smtClean="0"/>
          </a:p>
          <a:p>
            <a:endParaRPr lang="en-IN" sz="2800" dirty="0"/>
          </a:p>
        </p:txBody>
      </p:sp>
    </p:spTree>
    <p:extLst>
      <p:ext uri="{BB962C8B-B14F-4D97-AF65-F5344CB8AC3E}">
        <p14:creationId xmlns:p14="http://schemas.microsoft.com/office/powerpoint/2010/main" val="324996757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Feed Mechanism :</a:t>
            </a:r>
            <a:endParaRPr lang="en-IN" dirty="0"/>
          </a:p>
        </p:txBody>
      </p:sp>
      <p:sp>
        <p:nvSpPr>
          <p:cNvPr id="3" name="Content Placeholder 2"/>
          <p:cNvSpPr>
            <a:spLocks noGrp="1"/>
          </p:cNvSpPr>
          <p:nvPr>
            <p:ph idx="1"/>
          </p:nvPr>
        </p:nvSpPr>
        <p:spPr/>
        <p:txBody>
          <a:bodyPr>
            <a:normAutofit/>
          </a:bodyPr>
          <a:lstStyle/>
          <a:p>
            <a:pPr algn="just"/>
            <a:r>
              <a:rPr lang="en-US" sz="2800" dirty="0"/>
              <a:t>Table feed is intermittent and is accomplished on </a:t>
            </a:r>
            <a:r>
              <a:rPr lang="en-US" sz="2800" dirty="0" smtClean="0"/>
              <a:t>the return </a:t>
            </a:r>
            <a:r>
              <a:rPr lang="en-US" sz="2800" dirty="0"/>
              <a:t>(non cutting) stroke when the tool has </a:t>
            </a:r>
            <a:r>
              <a:rPr lang="en-US" sz="2800" dirty="0" smtClean="0"/>
              <a:t>cleared </a:t>
            </a:r>
            <a:r>
              <a:rPr lang="en-IN" sz="2800" dirty="0" smtClean="0"/>
              <a:t>the </a:t>
            </a:r>
            <a:r>
              <a:rPr lang="en-IN" sz="2800" dirty="0" err="1"/>
              <a:t>workpiece</a:t>
            </a:r>
            <a:r>
              <a:rPr lang="en-IN" sz="2800" dirty="0" smtClean="0"/>
              <a:t>.</a:t>
            </a:r>
          </a:p>
          <a:p>
            <a:pPr algn="just"/>
            <a:r>
              <a:rPr lang="en-US" sz="2800" dirty="0"/>
              <a:t>The cross feed is given to the table with the help of </a:t>
            </a:r>
            <a:r>
              <a:rPr lang="en-US" sz="2800" dirty="0" smtClean="0"/>
              <a:t>a cross </a:t>
            </a:r>
            <a:r>
              <a:rPr lang="en-US" sz="2800" dirty="0"/>
              <a:t>feed screw which is actuated by a pawl </a:t>
            </a:r>
            <a:r>
              <a:rPr lang="en-US" sz="2800" dirty="0" smtClean="0"/>
              <a:t>which engages </a:t>
            </a:r>
            <a:r>
              <a:rPr lang="en-US" sz="2800" dirty="0"/>
              <a:t>a notched wheel (ratchet) keyed to the screw.</a:t>
            </a:r>
            <a:endParaRPr lang="en-IN" sz="2800" dirty="0"/>
          </a:p>
        </p:txBody>
      </p:sp>
    </p:spTree>
    <p:extLst>
      <p:ext uri="{BB962C8B-B14F-4D97-AF65-F5344CB8AC3E}">
        <p14:creationId xmlns:p14="http://schemas.microsoft.com/office/powerpoint/2010/main" val="129520714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Classification of Shaper Machine : </a:t>
            </a:r>
            <a:endParaRPr lang="en-IN" dirty="0"/>
          </a:p>
        </p:txBody>
      </p:sp>
      <p:sp>
        <p:nvSpPr>
          <p:cNvPr id="3" name="Content Placeholder 2"/>
          <p:cNvSpPr>
            <a:spLocks noGrp="1"/>
          </p:cNvSpPr>
          <p:nvPr>
            <p:ph idx="1"/>
          </p:nvPr>
        </p:nvSpPr>
        <p:spPr/>
        <p:txBody>
          <a:bodyPr>
            <a:noAutofit/>
          </a:bodyPr>
          <a:lstStyle/>
          <a:p>
            <a:pPr marL="0" indent="0" algn="just">
              <a:buNone/>
            </a:pPr>
            <a:r>
              <a:rPr lang="en-US" sz="2800" b="1" dirty="0"/>
              <a:t>1</a:t>
            </a:r>
            <a:r>
              <a:rPr lang="en-US" sz="2800" dirty="0"/>
              <a:t>. According to the type of mechanism used for giving reciprocating motion to the ram:</a:t>
            </a:r>
          </a:p>
          <a:p>
            <a:pPr marL="0" indent="0" algn="just">
              <a:buNone/>
            </a:pPr>
            <a:r>
              <a:rPr lang="en-US" sz="2800" dirty="0"/>
              <a:t>(a) Crank type (b) Geared type (c) Hydraulic type</a:t>
            </a:r>
          </a:p>
          <a:p>
            <a:pPr marL="0" indent="0" algn="just">
              <a:buNone/>
            </a:pPr>
            <a:r>
              <a:rPr lang="en-US" sz="2800" b="1" dirty="0"/>
              <a:t>2</a:t>
            </a:r>
            <a:r>
              <a:rPr lang="en-US" sz="2800" dirty="0"/>
              <a:t>. According to the position and travel of ram:</a:t>
            </a:r>
          </a:p>
          <a:p>
            <a:pPr marL="0" indent="0" algn="just">
              <a:buNone/>
            </a:pPr>
            <a:r>
              <a:rPr lang="en-US" sz="2800" dirty="0"/>
              <a:t>(a) Horizontal type (b) Vertical type (c) Traveling head type</a:t>
            </a:r>
          </a:p>
          <a:p>
            <a:pPr marL="0" indent="0" algn="just">
              <a:buNone/>
            </a:pPr>
            <a:r>
              <a:rPr lang="en-US" sz="2800" b="1" dirty="0"/>
              <a:t>3</a:t>
            </a:r>
            <a:r>
              <a:rPr lang="en-US" sz="2800" dirty="0" smtClean="0"/>
              <a:t>. </a:t>
            </a:r>
            <a:r>
              <a:rPr lang="en-US" sz="2800" dirty="0"/>
              <a:t>According to the type of cutting stroke:</a:t>
            </a:r>
          </a:p>
          <a:p>
            <a:pPr marL="0" indent="0" algn="just">
              <a:buNone/>
            </a:pPr>
            <a:r>
              <a:rPr lang="en-US" sz="2800" dirty="0"/>
              <a:t>(a) Push type (b) Draw </a:t>
            </a:r>
            <a:r>
              <a:rPr lang="en-US" sz="2800" dirty="0" smtClean="0"/>
              <a:t>/ pull type</a:t>
            </a:r>
            <a:endParaRPr lang="en-IN" sz="2800" dirty="0"/>
          </a:p>
        </p:txBody>
      </p:sp>
    </p:spTree>
    <p:extLst>
      <p:ext uri="{BB962C8B-B14F-4D97-AF65-F5344CB8AC3E}">
        <p14:creationId xmlns:p14="http://schemas.microsoft.com/office/powerpoint/2010/main" val="272492937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9552" y="443805"/>
            <a:ext cx="8352928" cy="5721499"/>
          </a:xfrm>
        </p:spPr>
        <p:txBody>
          <a:bodyPr>
            <a:normAutofit/>
          </a:bodyPr>
          <a:lstStyle/>
          <a:p>
            <a:pPr algn="just"/>
            <a:r>
              <a:rPr lang="en-US" sz="2400" b="1" dirty="0"/>
              <a:t>Crank shaper: </a:t>
            </a:r>
            <a:r>
              <a:rPr lang="en-US" sz="2400" dirty="0"/>
              <a:t>Shapers whose ram </a:t>
            </a:r>
            <a:r>
              <a:rPr lang="en-US" sz="2400" dirty="0" smtClean="0"/>
              <a:t>reciprocates with </a:t>
            </a:r>
            <a:r>
              <a:rPr lang="en-US" sz="2400" dirty="0"/>
              <a:t>the help of a crank mechanism</a:t>
            </a:r>
          </a:p>
          <a:p>
            <a:pPr algn="just"/>
            <a:r>
              <a:rPr lang="en-US" sz="2400" b="1" dirty="0" smtClean="0"/>
              <a:t>Geared </a:t>
            </a:r>
            <a:r>
              <a:rPr lang="en-US" sz="2400" b="1" dirty="0"/>
              <a:t>shaper: </a:t>
            </a:r>
            <a:r>
              <a:rPr lang="en-US" sz="2400" dirty="0"/>
              <a:t>The ram reciprocates with </a:t>
            </a:r>
            <a:r>
              <a:rPr lang="en-US" sz="2400" dirty="0" smtClean="0"/>
              <a:t>spur gear </a:t>
            </a:r>
            <a:r>
              <a:rPr lang="en-US" sz="2400" dirty="0"/>
              <a:t>mechanism. </a:t>
            </a:r>
            <a:r>
              <a:rPr lang="en-US" sz="2400" dirty="0" smtClean="0"/>
              <a:t>This </a:t>
            </a:r>
            <a:r>
              <a:rPr lang="en-US" sz="2400" dirty="0"/>
              <a:t>type of shaper carries a </a:t>
            </a:r>
            <a:r>
              <a:rPr lang="en-US" sz="2400" dirty="0" smtClean="0"/>
              <a:t>rack under </a:t>
            </a:r>
            <a:r>
              <a:rPr lang="en-US" sz="2400" dirty="0"/>
              <a:t>the ram for to and fro motion.</a:t>
            </a:r>
          </a:p>
          <a:p>
            <a:pPr algn="just"/>
            <a:r>
              <a:rPr lang="en-US" sz="2400" b="1" dirty="0" smtClean="0"/>
              <a:t>Hydraulic </a:t>
            </a:r>
            <a:r>
              <a:rPr lang="en-US" sz="2400" b="1" dirty="0"/>
              <a:t>shaper: </a:t>
            </a:r>
            <a:r>
              <a:rPr lang="en-US" sz="2400" dirty="0" smtClean="0"/>
              <a:t>The </a:t>
            </a:r>
            <a:r>
              <a:rPr lang="en-US" sz="2400" dirty="0"/>
              <a:t>movement of the ram </a:t>
            </a:r>
            <a:r>
              <a:rPr lang="en-US" sz="2400" dirty="0" smtClean="0"/>
              <a:t>is </a:t>
            </a:r>
            <a:r>
              <a:rPr lang="en-IN" sz="2400" dirty="0" smtClean="0"/>
              <a:t>provided </a:t>
            </a:r>
            <a:r>
              <a:rPr lang="en-IN" sz="2400" dirty="0"/>
              <a:t>by </a:t>
            </a:r>
            <a:r>
              <a:rPr lang="en-IN" sz="2400" dirty="0" smtClean="0"/>
              <a:t>hydraulic pressure.</a:t>
            </a:r>
          </a:p>
          <a:p>
            <a:pPr marL="0" indent="0" algn="just">
              <a:buNone/>
            </a:pPr>
            <a:endParaRPr lang="en-IN" sz="24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3933056"/>
            <a:ext cx="2857500" cy="2162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1840" y="3933056"/>
            <a:ext cx="2664295" cy="2162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88127" y="3790180"/>
            <a:ext cx="2760337" cy="2447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8286929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332656"/>
            <a:ext cx="8229600" cy="5793507"/>
          </a:xfrm>
        </p:spPr>
        <p:txBody>
          <a:bodyPr>
            <a:normAutofit/>
          </a:bodyPr>
          <a:lstStyle/>
          <a:p>
            <a:pPr algn="just"/>
            <a:r>
              <a:rPr lang="en-US" sz="2800" b="1" dirty="0"/>
              <a:t>Horizontal shaper: </a:t>
            </a:r>
            <a:r>
              <a:rPr lang="en-US" sz="2800" dirty="0"/>
              <a:t>The ram reciprocates </a:t>
            </a:r>
            <a:r>
              <a:rPr lang="en-US" sz="2800" dirty="0" smtClean="0"/>
              <a:t>in </a:t>
            </a:r>
            <a:r>
              <a:rPr lang="en-IN" sz="2800" dirty="0" smtClean="0"/>
              <a:t>horizontal </a:t>
            </a:r>
            <a:r>
              <a:rPr lang="en-IN" sz="2800" dirty="0"/>
              <a:t>direction</a:t>
            </a:r>
            <a:r>
              <a:rPr lang="en-IN" sz="2800" dirty="0" smtClean="0"/>
              <a:t>.</a:t>
            </a:r>
          </a:p>
          <a:p>
            <a:pPr algn="just"/>
            <a:r>
              <a:rPr lang="en-US" sz="2800" b="1" dirty="0" smtClean="0"/>
              <a:t>Vertical shaper: </a:t>
            </a:r>
            <a:r>
              <a:rPr lang="en-US" sz="2800" dirty="0" smtClean="0"/>
              <a:t>The ram reciprocates in vertical direction. It is also known as </a:t>
            </a:r>
            <a:r>
              <a:rPr lang="en-US" sz="2800" dirty="0" err="1" smtClean="0"/>
              <a:t>slotter</a:t>
            </a:r>
            <a:r>
              <a:rPr lang="en-US" sz="2800" dirty="0" smtClean="0"/>
              <a:t>.</a:t>
            </a:r>
            <a:endParaRPr lang="en-IN" sz="2800"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2852936"/>
            <a:ext cx="3810000" cy="3190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32040" y="2492896"/>
            <a:ext cx="3312368" cy="38120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5796914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Parts of Shaper:</a:t>
            </a:r>
            <a:endParaRPr lang="en-IN" dirty="0"/>
          </a:p>
        </p:txBody>
      </p:sp>
      <p:sp>
        <p:nvSpPr>
          <p:cNvPr id="3" name="Content Placeholder 2"/>
          <p:cNvSpPr>
            <a:spLocks noGrp="1"/>
          </p:cNvSpPr>
          <p:nvPr>
            <p:ph idx="1"/>
          </p:nvPr>
        </p:nvSpPr>
        <p:spPr/>
        <p:txBody>
          <a:bodyPr/>
          <a:lstStyle/>
          <a:p>
            <a:endParaRPr lang="en-IN"/>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1412777"/>
            <a:ext cx="7416824" cy="44644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073768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3113</TotalTime>
  <Words>869</Words>
  <Application>Microsoft Office PowerPoint</Application>
  <PresentationFormat>On-screen Show (4:3)</PresentationFormat>
  <Paragraphs>43</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SHAPER, PLANER &amp; SLOTTER</vt:lpstr>
      <vt:lpstr>SHAPER</vt:lpstr>
      <vt:lpstr>PowerPoint Presentation</vt:lpstr>
      <vt:lpstr>PowerPoint Presentation</vt:lpstr>
      <vt:lpstr>Feed Mechanism :</vt:lpstr>
      <vt:lpstr>Classification of Shaper Machine : </vt:lpstr>
      <vt:lpstr>PowerPoint Presentation</vt:lpstr>
      <vt:lpstr>PowerPoint Presentation</vt:lpstr>
      <vt:lpstr>Parts of Shaper:</vt:lpstr>
      <vt:lpstr>PowerPoint Presentation</vt:lpstr>
      <vt:lpstr>PowerPoint Presentation</vt:lpstr>
      <vt:lpstr>Application :</vt:lpstr>
      <vt:lpstr>PLANER</vt:lpstr>
      <vt:lpstr>PowerPoint Presentation</vt:lpstr>
      <vt:lpstr>PowerPoint Presentation</vt:lpstr>
      <vt:lpstr>Slotter Machine</vt:lpstr>
      <vt:lpstr>PowerPoint Presentation</vt:lpstr>
    </vt:vector>
  </TitlesOfParts>
  <Company>HP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hp</cp:lastModifiedBy>
  <cp:revision>15</cp:revision>
  <dcterms:created xsi:type="dcterms:W3CDTF">2020-04-14T12:04:04Z</dcterms:created>
  <dcterms:modified xsi:type="dcterms:W3CDTF">2020-04-16T16:00:18Z</dcterms:modified>
</cp:coreProperties>
</file>