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4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3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0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2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5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5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1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063A-3650-4B3B-A0A9-C7E8EF5517A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6265-494B-4FA7-B867-A244171A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58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Milling Machine and </a:t>
            </a:r>
            <a:br>
              <a:rPr lang="en-IN" dirty="0" smtClean="0"/>
            </a:br>
            <a:r>
              <a:rPr lang="en-IN" dirty="0" smtClean="0"/>
              <a:t>Milling Processes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41682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799288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5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Vertical Milling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Spindle is vertical or perpendicular to the work table.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has all the movements of the table for proper </a:t>
            </a:r>
            <a:r>
              <a:rPr lang="en-US" sz="2400" dirty="0" smtClean="0"/>
              <a:t>setting </a:t>
            </a:r>
            <a:r>
              <a:rPr lang="en-IN" sz="2400" dirty="0" smtClean="0"/>
              <a:t>and </a:t>
            </a:r>
            <a:r>
              <a:rPr lang="en-IN" sz="2400" dirty="0"/>
              <a:t>feeding the work</a:t>
            </a:r>
            <a:r>
              <a:rPr lang="en-IN" sz="2400" dirty="0" smtClean="0"/>
              <a:t>.</a:t>
            </a:r>
          </a:p>
          <a:p>
            <a:pPr algn="just"/>
            <a:r>
              <a:rPr lang="en-US" sz="2400" dirty="0" smtClean="0"/>
              <a:t>Spindle </a:t>
            </a:r>
            <a:r>
              <a:rPr lang="en-US" sz="2400" dirty="0"/>
              <a:t>head may be swiveled at an angle, permitting </a:t>
            </a:r>
            <a:r>
              <a:rPr lang="en-US" sz="2400" dirty="0" smtClean="0"/>
              <a:t> the milling </a:t>
            </a:r>
            <a:r>
              <a:rPr lang="en-US" sz="2400" dirty="0"/>
              <a:t>cutter mounted on the spindle to work on </a:t>
            </a:r>
            <a:r>
              <a:rPr lang="en-US" sz="2400" dirty="0" smtClean="0"/>
              <a:t>angular </a:t>
            </a:r>
            <a:r>
              <a:rPr lang="en-IN" sz="2400" dirty="0" smtClean="0"/>
              <a:t>surfaces</a:t>
            </a:r>
            <a:r>
              <a:rPr lang="en-IN" sz="2400" dirty="0"/>
              <a:t>.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some machines, spindle can also be adjusted up </a:t>
            </a:r>
            <a:r>
              <a:rPr lang="en-US" sz="2400" dirty="0" smtClean="0"/>
              <a:t>or down </a:t>
            </a:r>
            <a:r>
              <a:rPr lang="en-US" sz="2400" dirty="0"/>
              <a:t>relative to the work.</a:t>
            </a:r>
          </a:p>
          <a:p>
            <a:pPr algn="just"/>
            <a:r>
              <a:rPr lang="en-US" sz="2400" dirty="0" smtClean="0"/>
              <a:t>Adopted </a:t>
            </a:r>
            <a:r>
              <a:rPr lang="en-US" sz="2400" dirty="0"/>
              <a:t>for machining grooves, slots and flat surfaces.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59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500"/>
            <a:ext cx="7776864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7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Milling operations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Plain </a:t>
            </a:r>
            <a:r>
              <a:rPr lang="en-IN" dirty="0"/>
              <a:t>or slab milling</a:t>
            </a:r>
          </a:p>
          <a:p>
            <a:r>
              <a:rPr lang="en-IN" dirty="0" smtClean="0"/>
              <a:t>Face </a:t>
            </a:r>
            <a:r>
              <a:rPr lang="en-IN" dirty="0"/>
              <a:t>milling</a:t>
            </a:r>
          </a:p>
          <a:p>
            <a:r>
              <a:rPr lang="en-IN" dirty="0" smtClean="0"/>
              <a:t>End </a:t>
            </a:r>
            <a:r>
              <a:rPr lang="en-IN" dirty="0"/>
              <a:t>milling</a:t>
            </a:r>
          </a:p>
          <a:p>
            <a:r>
              <a:rPr lang="en-IN" dirty="0" smtClean="0"/>
              <a:t>Side </a:t>
            </a:r>
            <a:r>
              <a:rPr lang="en-IN" dirty="0"/>
              <a:t>milling</a:t>
            </a:r>
          </a:p>
          <a:p>
            <a:r>
              <a:rPr lang="en-IN" dirty="0" smtClean="0"/>
              <a:t>Slot milling</a:t>
            </a:r>
            <a:endParaRPr lang="en-IN" dirty="0"/>
          </a:p>
          <a:p>
            <a:r>
              <a:rPr lang="en-IN" dirty="0" smtClean="0"/>
              <a:t>Form </a:t>
            </a:r>
            <a:r>
              <a:rPr lang="en-IN" dirty="0"/>
              <a:t>milling</a:t>
            </a:r>
          </a:p>
          <a:p>
            <a:r>
              <a:rPr lang="en-IN" dirty="0" smtClean="0"/>
              <a:t>Straddle milling</a:t>
            </a:r>
          </a:p>
          <a:p>
            <a:r>
              <a:rPr lang="en-IN" dirty="0" smtClean="0"/>
              <a:t>Gang milling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5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PLAIN/SURFACE/ SLAB MILLING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 algn="just">
              <a:buNone/>
            </a:pPr>
            <a:endParaRPr lang="en-IN" sz="2200" b="1" dirty="0" smtClean="0"/>
          </a:p>
          <a:p>
            <a:pPr algn="just"/>
            <a:r>
              <a:rPr lang="en-US" sz="2200" dirty="0" smtClean="0"/>
              <a:t>Process </a:t>
            </a:r>
            <a:r>
              <a:rPr lang="en-US" sz="2200" dirty="0"/>
              <a:t>to get the flat </a:t>
            </a:r>
            <a:r>
              <a:rPr lang="en-US" sz="2200" dirty="0" smtClean="0"/>
              <a:t>surface on </a:t>
            </a:r>
            <a:r>
              <a:rPr lang="en-US" sz="2200" dirty="0"/>
              <a:t>the work piece in </a:t>
            </a:r>
            <a:r>
              <a:rPr lang="en-US" sz="2200" dirty="0" smtClean="0"/>
              <a:t>which the </a:t>
            </a:r>
            <a:r>
              <a:rPr lang="en-US" sz="2200" dirty="0"/>
              <a:t>cutter axis and </a:t>
            </a:r>
            <a:r>
              <a:rPr lang="en-US" sz="2200" dirty="0" smtClean="0"/>
              <a:t>work piece </a:t>
            </a:r>
            <a:r>
              <a:rPr lang="en-US" sz="2200" dirty="0"/>
              <a:t>axis are parallel. </a:t>
            </a:r>
            <a:r>
              <a:rPr lang="en-US" sz="2200" dirty="0" smtClean="0"/>
              <a:t>The </a:t>
            </a:r>
            <a:r>
              <a:rPr lang="en-IN" sz="2200" dirty="0" smtClean="0"/>
              <a:t>primary </a:t>
            </a:r>
            <a:r>
              <a:rPr lang="en-IN" sz="2200" dirty="0"/>
              <a:t>motion is </a:t>
            </a:r>
            <a:r>
              <a:rPr lang="en-IN" sz="2200" dirty="0" smtClean="0"/>
              <a:t>the </a:t>
            </a:r>
            <a:r>
              <a:rPr lang="en-US" sz="2200" dirty="0" smtClean="0"/>
              <a:t>rotation </a:t>
            </a:r>
            <a:r>
              <a:rPr lang="en-US" sz="2200" dirty="0"/>
              <a:t>of the cutter. </a:t>
            </a:r>
            <a:r>
              <a:rPr lang="en-US" sz="2200" dirty="0" smtClean="0"/>
              <a:t>The feed </a:t>
            </a:r>
            <a:r>
              <a:rPr lang="en-US" sz="2200" dirty="0"/>
              <a:t>is imparted to the </a:t>
            </a:r>
            <a:r>
              <a:rPr lang="en-US" sz="2200" dirty="0" smtClean="0"/>
              <a:t>work</a:t>
            </a:r>
            <a:r>
              <a:rPr lang="en-IN" sz="2200" dirty="0" smtClean="0"/>
              <a:t>piece</a:t>
            </a:r>
            <a:r>
              <a:rPr lang="en-IN" sz="2200" dirty="0"/>
              <a:t>.</a:t>
            </a:r>
          </a:p>
          <a:p>
            <a:pPr algn="just"/>
            <a:r>
              <a:rPr lang="en-IN" sz="2200" b="1" dirty="0"/>
              <a:t>Cutter: </a:t>
            </a:r>
            <a:r>
              <a:rPr lang="en-IN" sz="2200" dirty="0"/>
              <a:t>Plain milling cutter.</a:t>
            </a:r>
          </a:p>
          <a:p>
            <a:pPr algn="just"/>
            <a:r>
              <a:rPr lang="en-IN" sz="2200" b="1" dirty="0" err="1" smtClean="0"/>
              <a:t>Machine:</a:t>
            </a:r>
            <a:r>
              <a:rPr lang="en-IN" sz="2200" dirty="0" err="1" smtClean="0"/>
              <a:t>Horizontal</a:t>
            </a:r>
            <a:r>
              <a:rPr lang="en-IN" sz="2200" dirty="0" smtClean="0"/>
              <a:t> Milling </a:t>
            </a:r>
            <a:r>
              <a:rPr lang="en-IN" sz="2200" dirty="0"/>
              <a:t>m/c.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24000"/>
            <a:ext cx="3703315" cy="413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6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MILLING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IN" sz="2400" dirty="0"/>
              <a:t>Operation carried out </a:t>
            </a:r>
            <a:r>
              <a:rPr lang="en-IN" sz="2400" dirty="0" smtClean="0"/>
              <a:t>for producing </a:t>
            </a:r>
            <a:r>
              <a:rPr lang="en-IN" sz="2400" dirty="0"/>
              <a:t>a flat </a:t>
            </a:r>
            <a:r>
              <a:rPr lang="en-IN" sz="2400" dirty="0" smtClean="0"/>
              <a:t>surface, </a:t>
            </a:r>
            <a:r>
              <a:rPr lang="en-US" sz="2400" dirty="0" smtClean="0"/>
              <a:t>which </a:t>
            </a:r>
            <a:r>
              <a:rPr lang="en-US" sz="2400" dirty="0"/>
              <a:t>is perpendicular to </a:t>
            </a:r>
            <a:r>
              <a:rPr lang="en-US" sz="2400" dirty="0" smtClean="0"/>
              <a:t>the </a:t>
            </a:r>
            <a:r>
              <a:rPr lang="en-IN" sz="2400" dirty="0" smtClean="0"/>
              <a:t>axis </a:t>
            </a:r>
            <a:r>
              <a:rPr lang="en-IN" sz="2400" dirty="0"/>
              <a:t>of rotating cutter.</a:t>
            </a:r>
          </a:p>
          <a:p>
            <a:pPr algn="just"/>
            <a:r>
              <a:rPr lang="en-IN" sz="2400" b="1" dirty="0"/>
              <a:t>Cutter: </a:t>
            </a:r>
            <a:r>
              <a:rPr lang="en-IN" sz="2400" dirty="0"/>
              <a:t>Face </a:t>
            </a:r>
            <a:r>
              <a:rPr lang="en-IN" sz="2400" dirty="0" smtClean="0"/>
              <a:t>milling cutter</a:t>
            </a:r>
            <a:r>
              <a:rPr lang="en-IN" sz="2400" dirty="0"/>
              <a:t>.</a:t>
            </a:r>
          </a:p>
          <a:p>
            <a:pPr algn="just"/>
            <a:r>
              <a:rPr lang="en-IN" sz="2400" b="1" dirty="0"/>
              <a:t>Machine: </a:t>
            </a:r>
            <a:r>
              <a:rPr lang="en-IN" sz="2400" dirty="0"/>
              <a:t>Vertical </a:t>
            </a:r>
            <a:r>
              <a:rPr lang="en-IN" sz="2400" dirty="0" smtClean="0"/>
              <a:t>Milling Machine</a:t>
            </a:r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3511674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2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MILLING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IN" sz="2400" dirty="0"/>
              <a:t>Operation performed </a:t>
            </a:r>
            <a:r>
              <a:rPr lang="en-IN" sz="2400" dirty="0" smtClean="0"/>
              <a:t>for producing </a:t>
            </a:r>
            <a:r>
              <a:rPr lang="en-IN" sz="2400" dirty="0"/>
              <a:t>flat surfaces, </a:t>
            </a:r>
            <a:r>
              <a:rPr lang="en-IN" sz="2400" dirty="0" smtClean="0"/>
              <a:t>key </a:t>
            </a:r>
            <a:r>
              <a:rPr lang="en-US" sz="2400" dirty="0" smtClean="0"/>
              <a:t>slots</a:t>
            </a:r>
            <a:r>
              <a:rPr lang="en-US" sz="2400" dirty="0"/>
              <a:t>, grooves or finishing </a:t>
            </a:r>
            <a:r>
              <a:rPr lang="en-US" sz="2400" dirty="0" smtClean="0"/>
              <a:t>the edges </a:t>
            </a:r>
            <a:r>
              <a:rPr lang="en-US" sz="2400" dirty="0"/>
              <a:t>of the work piece.</a:t>
            </a:r>
          </a:p>
          <a:p>
            <a:pPr algn="just"/>
            <a:r>
              <a:rPr lang="en-IN" sz="2400" b="1" dirty="0"/>
              <a:t>Cutter: </a:t>
            </a:r>
            <a:r>
              <a:rPr lang="en-IN" sz="2400" dirty="0"/>
              <a:t>End milling cutter.</a:t>
            </a:r>
          </a:p>
          <a:p>
            <a:pPr algn="just"/>
            <a:r>
              <a:rPr lang="en-IN" sz="2400" b="1" dirty="0"/>
              <a:t>Machine: </a:t>
            </a:r>
            <a:r>
              <a:rPr lang="en-IN" sz="2400" dirty="0"/>
              <a:t>Vertical </a:t>
            </a:r>
            <a:r>
              <a:rPr lang="en-IN" sz="2400" dirty="0" smtClean="0"/>
              <a:t>Milling Machine</a:t>
            </a:r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9814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SIDE MILLING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IN" sz="2400" dirty="0" smtClean="0"/>
              <a:t>Operation performed </a:t>
            </a:r>
            <a:r>
              <a:rPr lang="en-IN" sz="2400" dirty="0"/>
              <a:t>for producing </a:t>
            </a:r>
            <a:r>
              <a:rPr lang="en-IN" sz="2400" dirty="0" smtClean="0"/>
              <a:t>flat surfaces</a:t>
            </a:r>
            <a:r>
              <a:rPr lang="en-IN" sz="2400" dirty="0"/>
              <a:t>, slots, grooves </a:t>
            </a:r>
            <a:r>
              <a:rPr lang="en-IN" sz="2400" dirty="0" smtClean="0"/>
              <a:t>or </a:t>
            </a:r>
            <a:r>
              <a:rPr lang="en-US" sz="2400" dirty="0" smtClean="0"/>
              <a:t>finishing </a:t>
            </a:r>
            <a:r>
              <a:rPr lang="en-US" sz="2400" dirty="0"/>
              <a:t>the edges of </a:t>
            </a:r>
            <a:r>
              <a:rPr lang="en-US" sz="2400" dirty="0" smtClean="0"/>
              <a:t>the </a:t>
            </a:r>
            <a:r>
              <a:rPr lang="en-IN" sz="2400" dirty="0" smtClean="0"/>
              <a:t>work </a:t>
            </a:r>
            <a:r>
              <a:rPr lang="en-IN" sz="2400" dirty="0"/>
              <a:t>piece.</a:t>
            </a:r>
          </a:p>
          <a:p>
            <a:pPr algn="just"/>
            <a:r>
              <a:rPr lang="en-IN" sz="2400" b="1" dirty="0"/>
              <a:t>Cutter: </a:t>
            </a:r>
            <a:r>
              <a:rPr lang="en-IN" sz="2400" dirty="0"/>
              <a:t>End milling cutter.</a:t>
            </a:r>
          </a:p>
          <a:p>
            <a:pPr algn="just"/>
            <a:r>
              <a:rPr lang="en-IN" sz="2400" b="1" dirty="0"/>
              <a:t>Machine: </a:t>
            </a:r>
            <a:r>
              <a:rPr lang="en-IN" sz="2400" dirty="0"/>
              <a:t>Horizontal </a:t>
            </a:r>
            <a:r>
              <a:rPr lang="en-IN" sz="2400" dirty="0" smtClean="0"/>
              <a:t>Milling Machine</a:t>
            </a:r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844824"/>
            <a:ext cx="26289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9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SLOT MILLING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IN" sz="2400" dirty="0"/>
              <a:t>Operation of </a:t>
            </a:r>
            <a:r>
              <a:rPr lang="en-IN" sz="2400" dirty="0" smtClean="0"/>
              <a:t>producing slots </a:t>
            </a:r>
            <a:r>
              <a:rPr lang="en-IN" sz="2400" dirty="0"/>
              <a:t>like T-slots, </a:t>
            </a:r>
            <a:r>
              <a:rPr lang="en-IN" sz="2400" dirty="0" smtClean="0"/>
              <a:t>plain slots </a:t>
            </a:r>
            <a:r>
              <a:rPr lang="en-IN" sz="2400" dirty="0"/>
              <a:t>etc.,</a:t>
            </a:r>
          </a:p>
          <a:p>
            <a:pPr algn="just"/>
            <a:r>
              <a:rPr lang="en-IN" sz="2400" b="1" dirty="0"/>
              <a:t>Cutter: </a:t>
            </a:r>
            <a:r>
              <a:rPr lang="en-IN" sz="2400" dirty="0"/>
              <a:t>End </a:t>
            </a:r>
            <a:r>
              <a:rPr lang="en-IN" sz="2400" dirty="0" smtClean="0"/>
              <a:t>milling cutter</a:t>
            </a:r>
            <a:r>
              <a:rPr lang="en-IN" sz="2400" dirty="0"/>
              <a:t>, T-slot </a:t>
            </a:r>
            <a:r>
              <a:rPr lang="en-IN" sz="2400" dirty="0" smtClean="0"/>
              <a:t>cutter, side </a:t>
            </a:r>
            <a:r>
              <a:rPr lang="en-IN" sz="2400" dirty="0"/>
              <a:t>milling cutter</a:t>
            </a:r>
          </a:p>
          <a:p>
            <a:pPr algn="just"/>
            <a:r>
              <a:rPr lang="en-IN" sz="2400" b="1" dirty="0"/>
              <a:t>Machine: </a:t>
            </a:r>
            <a:r>
              <a:rPr lang="en-IN" sz="2400" dirty="0" smtClean="0"/>
              <a:t>Vertical Milling </a:t>
            </a:r>
            <a:r>
              <a:rPr lang="en-IN" sz="2400" dirty="0"/>
              <a:t>Machine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60639"/>
            <a:ext cx="3138289" cy="3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0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MILLING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IN" sz="2400" dirty="0"/>
              <a:t>Operation of </a:t>
            </a:r>
            <a:r>
              <a:rPr lang="en-IN" sz="2400" dirty="0" smtClean="0"/>
              <a:t>producing </a:t>
            </a:r>
            <a:r>
              <a:rPr lang="en-US" sz="2400" dirty="0" smtClean="0"/>
              <a:t>all </a:t>
            </a:r>
            <a:r>
              <a:rPr lang="en-US" sz="2400" dirty="0"/>
              <a:t>types of angular </a:t>
            </a:r>
            <a:r>
              <a:rPr lang="en-US" sz="2400" dirty="0" smtClean="0"/>
              <a:t>cuts </a:t>
            </a:r>
            <a:r>
              <a:rPr lang="en-IN" sz="2400" dirty="0" smtClean="0"/>
              <a:t>like </a:t>
            </a:r>
            <a:r>
              <a:rPr lang="en-IN" sz="2400" dirty="0"/>
              <a:t>V-notches </a:t>
            </a:r>
            <a:r>
              <a:rPr lang="en-IN" sz="2400" dirty="0" smtClean="0"/>
              <a:t>and grooves</a:t>
            </a:r>
            <a:r>
              <a:rPr lang="en-IN" sz="2400" dirty="0"/>
              <a:t>, serrations </a:t>
            </a:r>
            <a:r>
              <a:rPr lang="en-IN" sz="2400" dirty="0" smtClean="0"/>
              <a:t>and angular </a:t>
            </a:r>
            <a:r>
              <a:rPr lang="en-IN" sz="2400" dirty="0"/>
              <a:t>surfaces.</a:t>
            </a:r>
          </a:p>
          <a:p>
            <a:pPr algn="just"/>
            <a:r>
              <a:rPr lang="en-IN" sz="2400" b="1" dirty="0"/>
              <a:t>Cutter: </a:t>
            </a:r>
            <a:r>
              <a:rPr lang="en-IN" sz="2400" dirty="0"/>
              <a:t>Double </a:t>
            </a:r>
            <a:r>
              <a:rPr lang="en-IN" sz="2400" dirty="0" smtClean="0"/>
              <a:t>angle cutter</a:t>
            </a:r>
            <a:r>
              <a:rPr lang="en-IN" sz="2400" dirty="0"/>
              <a:t>.</a:t>
            </a:r>
          </a:p>
          <a:p>
            <a:pPr algn="just"/>
            <a:r>
              <a:rPr lang="en-IN" sz="2400" b="1" dirty="0"/>
              <a:t>Machine: </a:t>
            </a:r>
            <a:r>
              <a:rPr lang="en-IN" sz="2400" dirty="0" smtClean="0"/>
              <a:t>Horizontal Milling </a:t>
            </a:r>
            <a:r>
              <a:rPr lang="en-IN" sz="2400" dirty="0"/>
              <a:t>Machine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71612"/>
            <a:ext cx="38290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Milling </a:t>
            </a:r>
            <a:r>
              <a:rPr lang="en-US" sz="2400" dirty="0"/>
              <a:t>is a metal cutting operation in which </a:t>
            </a:r>
            <a:r>
              <a:rPr lang="en-US" sz="2400" dirty="0" smtClean="0"/>
              <a:t>the excess </a:t>
            </a:r>
            <a:r>
              <a:rPr lang="en-US" sz="2400" dirty="0"/>
              <a:t>material from the work piece is removed </a:t>
            </a:r>
            <a:r>
              <a:rPr lang="en-US" sz="2400" dirty="0" smtClean="0"/>
              <a:t>by rotating </a:t>
            </a:r>
            <a:r>
              <a:rPr lang="en-US" sz="2400" dirty="0"/>
              <a:t>multipoint cutting </a:t>
            </a:r>
            <a:r>
              <a:rPr lang="en-US" sz="2400" dirty="0" smtClean="0"/>
              <a:t>tool </a:t>
            </a:r>
            <a:r>
              <a:rPr lang="en-US" sz="2400" dirty="0"/>
              <a:t>called milling cutter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A </a:t>
            </a:r>
            <a:r>
              <a:rPr lang="en-US" sz="2400" b="1" dirty="0"/>
              <a:t>milling machine </a:t>
            </a:r>
            <a:r>
              <a:rPr lang="en-US" sz="2400" dirty="0"/>
              <a:t>is a machine tool that </a:t>
            </a:r>
            <a:r>
              <a:rPr lang="en-US" sz="2400" dirty="0" smtClean="0"/>
              <a:t>removes metal </a:t>
            </a:r>
            <a:r>
              <a:rPr lang="en-US" sz="2400" dirty="0"/>
              <a:t>as the work is fed against a rotating </a:t>
            </a:r>
            <a:r>
              <a:rPr lang="en-US" sz="2400" dirty="0" smtClean="0"/>
              <a:t>multipoint cutter</a:t>
            </a:r>
            <a:r>
              <a:rPr lang="en-US" sz="2400" dirty="0"/>
              <a:t>. The milling cutter rotates at high speed and </a:t>
            </a:r>
            <a:r>
              <a:rPr lang="en-US" sz="2400" dirty="0" smtClean="0"/>
              <a:t>it removes </a:t>
            </a:r>
            <a:r>
              <a:rPr lang="en-US" sz="2400" dirty="0"/>
              <a:t>metal at a very fast rate with the </a:t>
            </a:r>
            <a:r>
              <a:rPr lang="en-US" sz="2400" dirty="0" smtClean="0"/>
              <a:t>help of </a:t>
            </a:r>
            <a:r>
              <a:rPr lang="en-IN" sz="2400" dirty="0" smtClean="0"/>
              <a:t>multiple </a:t>
            </a:r>
            <a:r>
              <a:rPr lang="en-IN" sz="2400" dirty="0"/>
              <a:t>cutting edges</a:t>
            </a:r>
            <a:r>
              <a:rPr lang="en-IN" sz="2400" dirty="0" smtClean="0"/>
              <a:t>.</a:t>
            </a:r>
          </a:p>
          <a:p>
            <a:pPr algn="just"/>
            <a:r>
              <a:rPr lang="en-US" sz="2400" dirty="0"/>
              <a:t>One or more number of cutters can be </a:t>
            </a:r>
            <a:r>
              <a:rPr lang="en-US" sz="2400" dirty="0" smtClean="0"/>
              <a:t>mounted simultaneously </a:t>
            </a:r>
            <a:r>
              <a:rPr lang="en-US" sz="2400" dirty="0"/>
              <a:t>on the milling machine. This is </a:t>
            </a:r>
            <a:r>
              <a:rPr lang="en-US" sz="2400" dirty="0" smtClean="0"/>
              <a:t>the reason </a:t>
            </a:r>
            <a:r>
              <a:rPr lang="en-US" sz="2400" dirty="0"/>
              <a:t>that a milling machine finds wide application </a:t>
            </a:r>
            <a:r>
              <a:rPr lang="en-US" sz="2400" dirty="0" smtClean="0"/>
              <a:t>in </a:t>
            </a:r>
            <a:r>
              <a:rPr lang="en-IN" sz="2400" dirty="0" smtClean="0"/>
              <a:t>production </a:t>
            </a:r>
            <a:r>
              <a:rPr lang="en-IN" sz="2400" dirty="0"/>
              <a:t>work.</a:t>
            </a:r>
          </a:p>
        </p:txBody>
      </p:sp>
    </p:spTree>
    <p:extLst>
      <p:ext uri="{BB962C8B-B14F-4D97-AF65-F5344CB8AC3E}">
        <p14:creationId xmlns:p14="http://schemas.microsoft.com/office/powerpoint/2010/main" val="37863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STRADDLE MILLING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IN" sz="2400" dirty="0"/>
              <a:t>Operation of machining </a:t>
            </a:r>
            <a:r>
              <a:rPr lang="en-IN" sz="2400" dirty="0" smtClean="0"/>
              <a:t>two parallel surfaces  simultaneously </a:t>
            </a:r>
            <a:r>
              <a:rPr lang="en-IN" sz="2400" dirty="0"/>
              <a:t>on a </a:t>
            </a:r>
            <a:r>
              <a:rPr lang="en-IN" sz="2400" dirty="0" err="1" smtClean="0"/>
              <a:t>workpiece</a:t>
            </a:r>
            <a:r>
              <a:rPr lang="en-IN" sz="2400" dirty="0"/>
              <a:t>.</a:t>
            </a:r>
          </a:p>
          <a:p>
            <a:pPr algn="just"/>
            <a:r>
              <a:rPr lang="en-US" sz="2400" b="1" dirty="0"/>
              <a:t>Cutter: </a:t>
            </a:r>
            <a:r>
              <a:rPr lang="en-US" sz="2400" dirty="0"/>
              <a:t>2</a:t>
            </a:r>
            <a:r>
              <a:rPr lang="en-US" sz="2400" b="1" dirty="0"/>
              <a:t> </a:t>
            </a:r>
            <a:r>
              <a:rPr lang="en-US" sz="2400" dirty="0"/>
              <a:t>or more side </a:t>
            </a:r>
            <a:r>
              <a:rPr lang="en-US" sz="2400" dirty="0" smtClean="0"/>
              <a:t>&amp; </a:t>
            </a:r>
            <a:r>
              <a:rPr lang="en-IN" sz="2400" dirty="0" smtClean="0"/>
              <a:t>face </a:t>
            </a:r>
            <a:r>
              <a:rPr lang="en-IN" sz="2400" dirty="0"/>
              <a:t>milling cutters</a:t>
            </a:r>
          </a:p>
          <a:p>
            <a:pPr algn="just"/>
            <a:r>
              <a:rPr lang="en-IN" sz="2400" b="1" dirty="0"/>
              <a:t>Machine: </a:t>
            </a:r>
            <a:r>
              <a:rPr lang="en-IN" sz="2400" dirty="0" smtClean="0"/>
              <a:t>Horizontal Milling </a:t>
            </a:r>
            <a:r>
              <a:rPr lang="en-IN" sz="2400" dirty="0"/>
              <a:t>Machine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56792"/>
            <a:ext cx="360501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GANG MILLING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IN" sz="2400" dirty="0"/>
              <a:t>Process to get </a:t>
            </a:r>
            <a:r>
              <a:rPr lang="en-IN" sz="2400" dirty="0" smtClean="0"/>
              <a:t>different profiles </a:t>
            </a:r>
            <a:r>
              <a:rPr lang="en-IN" sz="2400" dirty="0"/>
              <a:t>on the </a:t>
            </a:r>
            <a:r>
              <a:rPr lang="en-IN" sz="2400" dirty="0" smtClean="0"/>
              <a:t>work piece simultaneously </a:t>
            </a:r>
            <a:r>
              <a:rPr lang="en-US" sz="2400" dirty="0" smtClean="0"/>
              <a:t>with </a:t>
            </a:r>
            <a:r>
              <a:rPr lang="en-US" sz="2400" dirty="0"/>
              <a:t>two or more </a:t>
            </a:r>
            <a:r>
              <a:rPr lang="en-US" sz="2400" dirty="0" smtClean="0"/>
              <a:t>cutters </a:t>
            </a:r>
            <a:r>
              <a:rPr lang="en-IN" sz="2400" dirty="0" smtClean="0"/>
              <a:t>at </a:t>
            </a:r>
            <a:r>
              <a:rPr lang="en-IN" sz="2400" dirty="0"/>
              <a:t>one stretch.</a:t>
            </a:r>
          </a:p>
          <a:p>
            <a:pPr algn="just"/>
            <a:r>
              <a:rPr lang="en-IN" sz="2400" b="1" dirty="0"/>
              <a:t>Cutter: </a:t>
            </a:r>
            <a:r>
              <a:rPr lang="en-IN" sz="2400" dirty="0"/>
              <a:t>Different </a:t>
            </a:r>
            <a:r>
              <a:rPr lang="en-IN" sz="2400" dirty="0" smtClean="0"/>
              <a:t>cutters as </a:t>
            </a:r>
            <a:r>
              <a:rPr lang="en-IN" sz="2400" dirty="0"/>
              <a:t>required.</a:t>
            </a:r>
          </a:p>
          <a:p>
            <a:pPr algn="just"/>
            <a:r>
              <a:rPr lang="en-IN" sz="2400" b="1" dirty="0"/>
              <a:t>Machine: </a:t>
            </a:r>
            <a:r>
              <a:rPr lang="en-IN" sz="2400" dirty="0" smtClean="0"/>
              <a:t>Horizontal Milling </a:t>
            </a:r>
            <a:r>
              <a:rPr lang="en-IN" sz="2400" dirty="0"/>
              <a:t>Machine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3728"/>
            <a:ext cx="35433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0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As the </a:t>
            </a:r>
            <a:r>
              <a:rPr lang="en-US" sz="2400" dirty="0" err="1"/>
              <a:t>workpiece</a:t>
            </a:r>
            <a:r>
              <a:rPr lang="en-US" sz="2400" dirty="0"/>
              <a:t> moves against the cutting edges </a:t>
            </a:r>
            <a:r>
              <a:rPr lang="en-US" sz="2400" dirty="0" smtClean="0"/>
              <a:t>of milling </a:t>
            </a:r>
            <a:r>
              <a:rPr lang="en-US" sz="2400" dirty="0"/>
              <a:t>cutter, metal is removed in form </a:t>
            </a:r>
            <a:r>
              <a:rPr lang="en-US" sz="2400" dirty="0" smtClean="0"/>
              <a:t>of chips.</a:t>
            </a:r>
          </a:p>
          <a:p>
            <a:pPr algn="just"/>
            <a:r>
              <a:rPr lang="en-US" sz="2400" dirty="0"/>
              <a:t>Machined surface is formed in one or more </a:t>
            </a:r>
            <a:r>
              <a:rPr lang="en-US" sz="2400" dirty="0" smtClean="0"/>
              <a:t>passes </a:t>
            </a:r>
            <a:r>
              <a:rPr lang="en-IN" sz="2400" dirty="0" smtClean="0"/>
              <a:t>of </a:t>
            </a:r>
            <a:r>
              <a:rPr lang="en-IN" sz="2400" dirty="0"/>
              <a:t>the work</a:t>
            </a:r>
            <a:r>
              <a:rPr lang="en-IN" sz="2400" dirty="0" smtClean="0"/>
              <a:t>.</a:t>
            </a:r>
          </a:p>
          <a:p>
            <a:pPr algn="just"/>
            <a:r>
              <a:rPr lang="en-US" sz="2400" dirty="0"/>
              <a:t>The work to be machined is held in a </a:t>
            </a:r>
            <a:r>
              <a:rPr lang="en-US" sz="2400" dirty="0" smtClean="0"/>
              <a:t>vice/ a rotary table/ </a:t>
            </a:r>
            <a:r>
              <a:rPr lang="en-US" sz="2400" dirty="0"/>
              <a:t>a three jaw </a:t>
            </a:r>
            <a:r>
              <a:rPr lang="en-US" sz="2400" dirty="0" smtClean="0"/>
              <a:t>chuck/ </a:t>
            </a:r>
            <a:r>
              <a:rPr lang="en-US" sz="2400" dirty="0"/>
              <a:t>an index </a:t>
            </a:r>
            <a:r>
              <a:rPr lang="en-US" sz="2400" dirty="0" smtClean="0"/>
              <a:t>head/ </a:t>
            </a:r>
            <a:r>
              <a:rPr lang="en-US" sz="2400" dirty="0"/>
              <a:t>in a </a:t>
            </a:r>
            <a:r>
              <a:rPr lang="en-US" sz="2400" dirty="0" smtClean="0"/>
              <a:t>special fixture </a:t>
            </a:r>
            <a:r>
              <a:rPr lang="en-US" sz="2400" dirty="0"/>
              <a:t>or bolted to machine table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In many applications, due to its higher production </a:t>
            </a:r>
            <a:r>
              <a:rPr lang="en-US" sz="2400" dirty="0" smtClean="0"/>
              <a:t>rate and </a:t>
            </a:r>
            <a:r>
              <a:rPr lang="en-US" sz="2400" dirty="0"/>
              <a:t>accuracy, milling machine has even </a:t>
            </a:r>
            <a:r>
              <a:rPr lang="en-US" sz="2400" dirty="0" smtClean="0"/>
              <a:t>replaced </a:t>
            </a:r>
            <a:r>
              <a:rPr lang="en-IN" sz="2400" dirty="0" smtClean="0"/>
              <a:t>shapers </a:t>
            </a:r>
            <a:r>
              <a:rPr lang="en-IN" sz="2400" dirty="0"/>
              <a:t>and </a:t>
            </a:r>
            <a:r>
              <a:rPr lang="en-IN" sz="2400" dirty="0" err="1"/>
              <a:t>slotters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9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Milling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Two basic methods of milling</a:t>
            </a:r>
          </a:p>
          <a:p>
            <a:r>
              <a:rPr lang="en-US" sz="2400" b="1" i="1" dirty="0"/>
              <a:t>Down </a:t>
            </a:r>
            <a:r>
              <a:rPr lang="en-US" sz="2400" b="1" dirty="0"/>
              <a:t>(</a:t>
            </a:r>
            <a:r>
              <a:rPr lang="en-US" sz="2400" b="1" i="1" dirty="0"/>
              <a:t>climb</a:t>
            </a:r>
            <a:r>
              <a:rPr lang="en-US" sz="2400" b="1" dirty="0"/>
              <a:t>) milling</a:t>
            </a:r>
            <a:r>
              <a:rPr lang="en-US" sz="2400" dirty="0"/>
              <a:t>, when the cutter rotation is in the same direction as </a:t>
            </a:r>
            <a:r>
              <a:rPr lang="en-US" sz="2400" dirty="0" smtClean="0"/>
              <a:t>the motion </a:t>
            </a:r>
            <a:r>
              <a:rPr lang="en-US" sz="2400" dirty="0"/>
              <a:t>of the work piece being fed.</a:t>
            </a:r>
          </a:p>
          <a:p>
            <a:r>
              <a:rPr lang="en-US" sz="2400" b="1" i="1" dirty="0"/>
              <a:t>U</a:t>
            </a:r>
            <a:r>
              <a:rPr lang="en-US" sz="2400" b="1" i="1" dirty="0" smtClean="0"/>
              <a:t>p </a:t>
            </a:r>
            <a:r>
              <a:rPr lang="en-US" sz="2400" b="1" dirty="0"/>
              <a:t>(</a:t>
            </a:r>
            <a:r>
              <a:rPr lang="en-US" sz="2400" b="1" i="1" dirty="0"/>
              <a:t>conventional</a:t>
            </a:r>
            <a:r>
              <a:rPr lang="en-US" sz="2400" b="1" dirty="0"/>
              <a:t>) milling</a:t>
            </a:r>
            <a:r>
              <a:rPr lang="en-US" sz="2400" dirty="0"/>
              <a:t>, in which the work piece is moving towards </a:t>
            </a:r>
            <a:r>
              <a:rPr lang="en-US" sz="2400" dirty="0" smtClean="0"/>
              <a:t>the cutter</a:t>
            </a:r>
            <a:r>
              <a:rPr lang="en-US" sz="2400" dirty="0"/>
              <a:t>, </a:t>
            </a:r>
            <a:r>
              <a:rPr lang="en-US" sz="2400" dirty="0" smtClean="0"/>
              <a:t>opposing </a:t>
            </a:r>
            <a:r>
              <a:rPr lang="en-US" sz="2400" dirty="0"/>
              <a:t>the cutter direction of </a:t>
            </a:r>
            <a:r>
              <a:rPr lang="en-US" sz="2400" dirty="0" smtClean="0"/>
              <a:t>rotation.</a:t>
            </a:r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691276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9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of Up and Down Milling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Down </a:t>
            </a:r>
            <a:r>
              <a:rPr lang="en-US" sz="2400" dirty="0"/>
              <a:t>milling, the cutting force is directed into the work table, which </a:t>
            </a:r>
            <a:r>
              <a:rPr lang="en-US" sz="2400" dirty="0" smtClean="0"/>
              <a:t>allows thinner </a:t>
            </a:r>
            <a:r>
              <a:rPr lang="en-US" sz="2400" dirty="0"/>
              <a:t>work parts to be </a:t>
            </a:r>
            <a:r>
              <a:rPr lang="en-US" sz="2400" dirty="0" smtClean="0"/>
              <a:t>machined and better </a:t>
            </a:r>
            <a:r>
              <a:rPr lang="en-US" sz="2400" dirty="0"/>
              <a:t>surface finish is </a:t>
            </a:r>
            <a:r>
              <a:rPr lang="en-US" sz="2400" dirty="0" smtClean="0"/>
              <a:t>obtained.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Up milling, the cutting force tends to lift the work piece. The </a:t>
            </a:r>
            <a:r>
              <a:rPr lang="en-US" sz="2400" dirty="0" smtClean="0"/>
              <a:t>work conditions </a:t>
            </a:r>
            <a:r>
              <a:rPr lang="en-US" sz="2400" dirty="0"/>
              <a:t>for the cutter are more </a:t>
            </a:r>
            <a:r>
              <a:rPr lang="en-US" sz="2400" dirty="0" smtClean="0"/>
              <a:t>favorable because </a:t>
            </a:r>
            <a:r>
              <a:rPr lang="en-US" sz="2400" dirty="0"/>
              <a:t>the cutter does not </a:t>
            </a:r>
            <a:r>
              <a:rPr lang="en-US" sz="2400" dirty="0" smtClean="0"/>
              <a:t>start to </a:t>
            </a:r>
            <a:r>
              <a:rPr lang="en-US" sz="2400" dirty="0"/>
              <a:t>cut when it makes contact </a:t>
            </a:r>
            <a:r>
              <a:rPr lang="en-US" sz="2400" dirty="0" smtClean="0"/>
              <a:t>with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8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Milling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milling machine may be classified in </a:t>
            </a:r>
            <a:r>
              <a:rPr lang="en-US" sz="2400" dirty="0" smtClean="0"/>
              <a:t>several forms</a:t>
            </a:r>
            <a:r>
              <a:rPr lang="en-US" sz="2400" dirty="0"/>
              <a:t>, but the choice of any particular machine </a:t>
            </a:r>
            <a:r>
              <a:rPr lang="en-US" sz="2400" dirty="0" smtClean="0"/>
              <a:t>is determined </a:t>
            </a:r>
            <a:r>
              <a:rPr lang="en-US" sz="2400" dirty="0"/>
              <a:t>primarily by the size </a:t>
            </a:r>
            <a:r>
              <a:rPr lang="en-US" sz="2400" dirty="0" smtClean="0"/>
              <a:t>of </a:t>
            </a:r>
            <a:r>
              <a:rPr lang="en-US" sz="2400" dirty="0"/>
              <a:t>the </a:t>
            </a:r>
            <a:r>
              <a:rPr lang="en-US" sz="2400" dirty="0" err="1"/>
              <a:t>workpiece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Milling machine is classified as:</a:t>
            </a:r>
          </a:p>
          <a:p>
            <a:pPr marL="0" indent="0">
              <a:buNone/>
            </a:pPr>
            <a:r>
              <a:rPr lang="en-US" sz="2400" dirty="0"/>
              <a:t>1. Column and knee type milling </a:t>
            </a:r>
            <a:r>
              <a:rPr lang="en-US" sz="2400" dirty="0" smtClean="0"/>
              <a:t>machines (mostly used)</a:t>
            </a:r>
            <a:endParaRPr lang="en-US" sz="2400" dirty="0"/>
          </a:p>
          <a:p>
            <a:pPr marL="0" indent="0">
              <a:buNone/>
            </a:pPr>
            <a:r>
              <a:rPr lang="en-IN" sz="2400" dirty="0"/>
              <a:t>2. Planer milling machine</a:t>
            </a:r>
          </a:p>
          <a:p>
            <a:pPr marL="0" indent="0">
              <a:buNone/>
            </a:pPr>
            <a:r>
              <a:rPr lang="en-US" sz="2400" dirty="0"/>
              <a:t>3. Fixed-bed type milling machine</a:t>
            </a:r>
          </a:p>
          <a:p>
            <a:pPr marL="0" indent="0">
              <a:buNone/>
            </a:pPr>
            <a:r>
              <a:rPr lang="en-US" sz="2400" dirty="0"/>
              <a:t>4. Special types of milling machines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62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AND KNEE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US" sz="2000" dirty="0"/>
              <a:t>It is the most commonly </a:t>
            </a:r>
            <a:r>
              <a:rPr lang="en-US" sz="2000" dirty="0" smtClean="0"/>
              <a:t>used </a:t>
            </a:r>
            <a:r>
              <a:rPr lang="en-IN" sz="2000" dirty="0" smtClean="0"/>
              <a:t>milling </a:t>
            </a:r>
            <a:r>
              <a:rPr lang="en-IN" sz="2000" dirty="0"/>
              <a:t>machine used </a:t>
            </a:r>
            <a:r>
              <a:rPr lang="en-IN" sz="2000" dirty="0" smtClean="0"/>
              <a:t>for general </a:t>
            </a:r>
            <a:r>
              <a:rPr lang="en-IN" sz="2000" dirty="0"/>
              <a:t>shop work.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table is mounted on </a:t>
            </a:r>
            <a:r>
              <a:rPr lang="en-US" sz="2000" dirty="0" smtClean="0"/>
              <a:t>the knee which in turn is mounted on </a:t>
            </a:r>
            <a:r>
              <a:rPr lang="en-US" sz="2000" dirty="0"/>
              <a:t>the vertical slides of </a:t>
            </a:r>
            <a:r>
              <a:rPr lang="en-US" sz="2000" dirty="0" smtClean="0"/>
              <a:t>the </a:t>
            </a:r>
            <a:r>
              <a:rPr lang="en-IN" sz="2000" dirty="0" smtClean="0"/>
              <a:t>main </a:t>
            </a:r>
            <a:r>
              <a:rPr lang="en-IN" sz="2000" dirty="0"/>
              <a:t>column.</a:t>
            </a:r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knee is </a:t>
            </a:r>
            <a:r>
              <a:rPr lang="en-IN" sz="2000" dirty="0" smtClean="0"/>
              <a:t>vertically </a:t>
            </a:r>
            <a:r>
              <a:rPr lang="en-US" sz="2000" dirty="0" smtClean="0"/>
              <a:t>adjustable </a:t>
            </a:r>
            <a:r>
              <a:rPr lang="en-US" sz="2000" dirty="0"/>
              <a:t>on the column </a:t>
            </a:r>
            <a:r>
              <a:rPr lang="en-US" sz="2000" dirty="0" smtClean="0"/>
              <a:t>so that </a:t>
            </a:r>
            <a:r>
              <a:rPr lang="en-US" sz="2000" dirty="0"/>
              <a:t>the table can be moved </a:t>
            </a:r>
            <a:r>
              <a:rPr lang="en-US" sz="2000" dirty="0" smtClean="0"/>
              <a:t>up </a:t>
            </a:r>
            <a:r>
              <a:rPr lang="en-IN" sz="2000" dirty="0" smtClean="0"/>
              <a:t>and </a:t>
            </a:r>
            <a:r>
              <a:rPr lang="en-IN" sz="2000" dirty="0"/>
              <a:t>down to </a:t>
            </a:r>
            <a:r>
              <a:rPr lang="en-IN" sz="2000" dirty="0" smtClean="0"/>
              <a:t>accommodate work </a:t>
            </a:r>
            <a:r>
              <a:rPr lang="en-IN" sz="2000" dirty="0"/>
              <a:t>of various heights.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30912"/>
            <a:ext cx="3600400" cy="456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4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CLASSIFIACTION OF COLUMN &amp; </a:t>
            </a:r>
            <a:r>
              <a:rPr lang="en-IN" dirty="0" smtClean="0"/>
              <a:t>KNEE TYPE </a:t>
            </a:r>
            <a:r>
              <a:rPr lang="en-IN" dirty="0"/>
              <a:t>MILLING </a:t>
            </a:r>
            <a:r>
              <a:rPr lang="en-IN" dirty="0" smtClean="0"/>
              <a:t>MACHINE 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(a) Hand milling m/c.</a:t>
            </a:r>
          </a:p>
          <a:p>
            <a:pPr marL="0" indent="0">
              <a:buNone/>
            </a:pPr>
            <a:r>
              <a:rPr lang="en-IN" dirty="0"/>
              <a:t>(b) Horizontal milling m/c.</a:t>
            </a:r>
          </a:p>
          <a:p>
            <a:pPr marL="0" indent="0">
              <a:buNone/>
            </a:pPr>
            <a:r>
              <a:rPr lang="en-IN" dirty="0"/>
              <a:t>(c) Universal milling m/c.</a:t>
            </a:r>
          </a:p>
          <a:p>
            <a:pPr marL="0" indent="0">
              <a:buNone/>
            </a:pPr>
            <a:r>
              <a:rPr lang="en-IN" dirty="0"/>
              <a:t>(d) Vertical milling m/c.</a:t>
            </a:r>
          </a:p>
        </p:txBody>
      </p:sp>
    </p:spTree>
    <p:extLst>
      <p:ext uri="{BB962C8B-B14F-4D97-AF65-F5344CB8AC3E}">
        <p14:creationId xmlns:p14="http://schemas.microsoft.com/office/powerpoint/2010/main" val="27262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Horizontal Milling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horizontal milling machine has </a:t>
            </a:r>
            <a:r>
              <a:rPr lang="en-US" sz="2400" dirty="0" smtClean="0"/>
              <a:t>a spindle </a:t>
            </a:r>
            <a:r>
              <a:rPr lang="en-US" sz="2400" dirty="0"/>
              <a:t>that is parallel to the shop </a:t>
            </a:r>
            <a:r>
              <a:rPr lang="en-US" sz="2400" dirty="0" smtClean="0"/>
              <a:t>floor and </a:t>
            </a:r>
            <a:r>
              <a:rPr lang="en-US" sz="2400" dirty="0"/>
              <a:t>an overarm that extends over </a:t>
            </a:r>
            <a:r>
              <a:rPr lang="en-US" sz="2400" dirty="0" smtClean="0"/>
              <a:t>the </a:t>
            </a:r>
            <a:r>
              <a:rPr lang="en-IN" sz="2400" dirty="0" err="1" smtClean="0"/>
              <a:t>workpiece</a:t>
            </a:r>
            <a:r>
              <a:rPr lang="en-IN" sz="2400" dirty="0"/>
              <a:t>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overarm supports the arbor, </a:t>
            </a:r>
            <a:r>
              <a:rPr lang="en-US" sz="2400" dirty="0" smtClean="0"/>
              <a:t>which </a:t>
            </a:r>
            <a:r>
              <a:rPr lang="en-IN" sz="2400" dirty="0" smtClean="0"/>
              <a:t>holds </a:t>
            </a:r>
            <a:r>
              <a:rPr lang="en-IN" sz="2400" dirty="0"/>
              <a:t>the milling cutter.</a:t>
            </a:r>
          </a:p>
          <a:p>
            <a:pPr algn="just"/>
            <a:r>
              <a:rPr lang="en-US" sz="2400" dirty="0" smtClean="0"/>
              <a:t>On </a:t>
            </a:r>
            <a:r>
              <a:rPr lang="en-US" sz="2400" dirty="0"/>
              <a:t>the horizontal mill, the arbor is </a:t>
            </a:r>
            <a:r>
              <a:rPr lang="en-US" sz="2400" dirty="0" smtClean="0"/>
              <a:t>the component </a:t>
            </a:r>
            <a:r>
              <a:rPr lang="en-US" sz="2400" dirty="0"/>
              <a:t>that rotates the milling cutter.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4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917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Milling Machine and  Milling Processes</vt:lpstr>
      <vt:lpstr>PowerPoint Presentation</vt:lpstr>
      <vt:lpstr>PowerPoint Presentation</vt:lpstr>
      <vt:lpstr>Milling Methods</vt:lpstr>
      <vt:lpstr>Comparison of Up and Down Milling</vt:lpstr>
      <vt:lpstr>Types of Milling Machine</vt:lpstr>
      <vt:lpstr>COLUMN AND KNEE TYPE</vt:lpstr>
      <vt:lpstr>PowerPoint Presentation</vt:lpstr>
      <vt:lpstr>Horizontal Milling Machine</vt:lpstr>
      <vt:lpstr>PowerPoint Presentation</vt:lpstr>
      <vt:lpstr>Vertical Milling Machine</vt:lpstr>
      <vt:lpstr>PowerPoint Presentation</vt:lpstr>
      <vt:lpstr>Milling operations :</vt:lpstr>
      <vt:lpstr>PLAIN/SURFACE/ SLAB MILLING</vt:lpstr>
      <vt:lpstr>FACE MILLING</vt:lpstr>
      <vt:lpstr>END MILLING</vt:lpstr>
      <vt:lpstr>SIDE MILLING</vt:lpstr>
      <vt:lpstr>SLOT MILLING</vt:lpstr>
      <vt:lpstr>FORM MILLING</vt:lpstr>
      <vt:lpstr>STRADDLE MILLING</vt:lpstr>
      <vt:lpstr>GANG MILLING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2020-04-21T12:15:30Z</dcterms:created>
  <dcterms:modified xsi:type="dcterms:W3CDTF">2020-04-21T16:09:42Z</dcterms:modified>
</cp:coreProperties>
</file>