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4" r:id="rId3"/>
    <p:sldId id="288" r:id="rId4"/>
    <p:sldId id="315" r:id="rId5"/>
    <p:sldId id="289" r:id="rId6"/>
    <p:sldId id="306" r:id="rId7"/>
    <p:sldId id="307" r:id="rId8"/>
    <p:sldId id="316" r:id="rId9"/>
    <p:sldId id="317" r:id="rId10"/>
    <p:sldId id="308" r:id="rId11"/>
    <p:sldId id="318" r:id="rId12"/>
    <p:sldId id="314" r:id="rId13"/>
    <p:sldId id="319" r:id="rId14"/>
    <p:sldId id="320" r:id="rId15"/>
    <p:sldId id="321" r:id="rId16"/>
    <p:sldId id="32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8E4ED-4DC2-4FD2-81B0-DAD8560EB20F}" type="datetimeFigureOut">
              <a:rPr lang="en-ZA" smtClean="0"/>
              <a:t>2020/09/22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2622C-42AA-461E-88A8-398959426A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11553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2622C-42AA-461E-88A8-398959426AB1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1368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A6F6-BE7F-4809-B8D6-73EE59D9D153}" type="datetime1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72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C775-CA3E-4BBC-96B9-B6C7D12C1A6B}" type="datetime1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62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5E5E-E1BD-41E3-8F61-B75F62FE740C}" type="datetime1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8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5FE6-95C5-462D-A96C-DE38CF9CF25D}" type="datetime1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67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7DD2-6C1E-47EB-AD7F-6642B11A3A6A}" type="datetime1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46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BEDC-B5AE-43FF-BC08-1E134D2927DA}" type="datetime1">
              <a:rPr lang="en-GB" smtClean="0"/>
              <a:t>22/09/2020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37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840F-9E94-421D-9AE5-855B7C52F237}" type="datetime1">
              <a:rPr lang="en-GB" smtClean="0"/>
              <a:t>22/09/2020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35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D7E8-2246-48AD-955F-D13452CC2BA5}" type="datetime1">
              <a:rPr lang="en-GB" smtClean="0"/>
              <a:t>22/09/2020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46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8494-4376-42A7-A5E3-BE2D32208870}" type="datetime1">
              <a:rPr lang="en-GB" smtClean="0"/>
              <a:t>22/09/2020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25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4612-6933-4245-A58E-BED0A936117F}" type="datetime1">
              <a:rPr lang="en-GB" smtClean="0"/>
              <a:t>22/09/2020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31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1634-C466-4D24-A23E-BD930C14217A}" type="datetime1">
              <a:rPr lang="en-GB" smtClean="0"/>
              <a:t>22/09/2020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71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CB470-7304-4A2E-AE6F-109330E0100E}" type="datetime1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23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3308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Signals and Systems</a:t>
            </a:r>
            <a:endParaRPr lang="en-GB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146791"/>
            <a:ext cx="8763000" cy="90805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Response </a:t>
            </a:r>
            <a:r>
              <a:rPr lang="en-US" sz="4800" b="1" dirty="0">
                <a:solidFill>
                  <a:srgbClr val="002060"/>
                </a:solidFill>
              </a:rPr>
              <a:t>of LTI </a:t>
            </a:r>
            <a:r>
              <a:rPr lang="en-US" sz="4800" b="1" dirty="0" smtClean="0">
                <a:solidFill>
                  <a:srgbClr val="002060"/>
                </a:solidFill>
              </a:rPr>
              <a:t>System-II</a:t>
            </a:r>
            <a:endParaRPr lang="en-GB" sz="4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9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ZA" b="1" dirty="0" smtClean="0"/>
              <a:t>Cont..</a:t>
            </a:r>
            <a:endParaRPr lang="en-Z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10</a:t>
            </a:fld>
            <a:endParaRPr lang="en-GB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40635" y="1730886"/>
            <a:ext cx="8229600" cy="1314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ZA" sz="2800" dirty="0" smtClean="0"/>
              <a:t>If the </a:t>
            </a:r>
            <a:r>
              <a:rPr lang="en-ZA" sz="2800" dirty="0"/>
              <a:t>commutative </a:t>
            </a:r>
            <a:r>
              <a:rPr lang="en-ZA" sz="2800" dirty="0" smtClean="0"/>
              <a:t>property of </a:t>
            </a:r>
            <a:r>
              <a:rPr lang="en-ZA" sz="2800" dirty="0"/>
              <a:t>convolution </a:t>
            </a:r>
            <a:r>
              <a:rPr lang="en-ZA" sz="2800" dirty="0" smtClean="0"/>
              <a:t>is applied to the convolution sum equation, </a:t>
            </a:r>
            <a:r>
              <a:rPr lang="en-ZA" sz="2800" dirty="0"/>
              <a:t>we </a:t>
            </a:r>
            <a:r>
              <a:rPr lang="en-ZA" sz="2800" dirty="0" smtClean="0"/>
              <a:t>can write</a:t>
            </a:r>
            <a:endParaRPr lang="en-ZA" sz="28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4267200"/>
            <a:ext cx="8229600" cy="1314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ZA" sz="2800" dirty="0" smtClean="0"/>
              <a:t>This equation </a:t>
            </a:r>
            <a:r>
              <a:rPr lang="en-ZA" sz="2800" dirty="0"/>
              <a:t>may at times be easier to evaluate than </a:t>
            </a:r>
            <a:r>
              <a:rPr lang="en-ZA" sz="2800" dirty="0" smtClean="0"/>
              <a:t>the original/previous </a:t>
            </a:r>
            <a:r>
              <a:rPr lang="en-ZA" sz="2800" dirty="0"/>
              <a:t>convolution </a:t>
            </a:r>
            <a:r>
              <a:rPr lang="en-ZA" sz="2800" dirty="0" smtClean="0"/>
              <a:t>sum </a:t>
            </a:r>
            <a:r>
              <a:rPr lang="en-ZA" sz="2800" dirty="0"/>
              <a:t>equation</a:t>
            </a:r>
            <a:r>
              <a:rPr lang="en-ZA" sz="2800" dirty="0" smtClean="0"/>
              <a:t>.</a:t>
            </a:r>
            <a:endParaRPr lang="en-ZA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704"/>
          <a:stretch/>
        </p:blipFill>
        <p:spPr>
          <a:xfrm>
            <a:off x="2667000" y="2967020"/>
            <a:ext cx="4038599" cy="85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9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ZA" b="1" dirty="0" smtClean="0"/>
              <a:t>Example</a:t>
            </a:r>
            <a:endParaRPr lang="en-Z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11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24000"/>
            <a:ext cx="5556740" cy="109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7" y="3124199"/>
            <a:ext cx="5017549" cy="31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445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12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602" y="228600"/>
            <a:ext cx="3778398" cy="6492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418"/>
          <a:stretch/>
        </p:blipFill>
        <p:spPr bwMode="auto">
          <a:xfrm>
            <a:off x="304800" y="381000"/>
            <a:ext cx="465378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16"/>
          <a:stretch/>
        </p:blipFill>
        <p:spPr bwMode="auto">
          <a:xfrm>
            <a:off x="305589" y="1508760"/>
            <a:ext cx="4495011" cy="1463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2799"/>
            <a:ext cx="5146851" cy="329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9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ZA" b="1" dirty="0" smtClean="0"/>
              <a:t>Cont..</a:t>
            </a:r>
            <a:endParaRPr lang="en-Z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13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44" b="73842"/>
          <a:stretch/>
        </p:blipFill>
        <p:spPr bwMode="auto">
          <a:xfrm>
            <a:off x="3581400" y="762000"/>
            <a:ext cx="1460243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63" b="48800"/>
          <a:stretch/>
        </p:blipFill>
        <p:spPr bwMode="auto">
          <a:xfrm>
            <a:off x="1295400" y="1219200"/>
            <a:ext cx="6662849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16" r="23288" b="-1"/>
          <a:stretch/>
        </p:blipFill>
        <p:spPr bwMode="auto">
          <a:xfrm>
            <a:off x="457200" y="1752600"/>
            <a:ext cx="5463759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7" y="2514600"/>
            <a:ext cx="3723960" cy="429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71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ZA" b="1" dirty="0" smtClean="0"/>
              <a:t>Cont..</a:t>
            </a:r>
            <a:endParaRPr lang="en-Z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14</a:t>
            </a:fld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33" y="457200"/>
            <a:ext cx="5874667" cy="292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81400"/>
            <a:ext cx="6256577" cy="292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158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ZA" b="1" dirty="0" smtClean="0"/>
              <a:t>Cont..</a:t>
            </a:r>
            <a:endParaRPr lang="en-Z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15</a:t>
            </a:fld>
            <a:endParaRPr lang="en-GB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3" y="1295400"/>
            <a:ext cx="4357824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32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16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35562"/>
          </a:xfrm>
        </p:spPr>
        <p:txBody>
          <a:bodyPr>
            <a:noAutofit/>
          </a:bodyPr>
          <a:lstStyle/>
          <a:p>
            <a:r>
              <a:rPr lang="en-US" sz="115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GB" sz="115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81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37930" y="-248168"/>
            <a:ext cx="8501270" cy="1619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</a:pPr>
            <a:endParaRPr lang="en-GB" b="1" dirty="0"/>
          </a:p>
          <a:p>
            <a:pPr marL="342900" indent="-342900">
              <a:lnSpc>
                <a:spcPct val="150000"/>
              </a:lnSpc>
            </a:pPr>
            <a:r>
              <a:rPr lang="en-ZA" sz="12300" b="1" dirty="0" smtClean="0"/>
              <a:t>Response </a:t>
            </a:r>
            <a:r>
              <a:rPr lang="en-ZA" sz="12300" b="1" dirty="0"/>
              <a:t>of a </a:t>
            </a:r>
            <a:r>
              <a:rPr lang="en-ZA" sz="12300" b="1" dirty="0" smtClean="0"/>
              <a:t>Discrete-time LTI </a:t>
            </a:r>
            <a:r>
              <a:rPr lang="en-ZA" sz="12300" b="1" dirty="0"/>
              <a:t>System</a:t>
            </a:r>
            <a:endParaRPr lang="en-US" sz="123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2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7848600" y="1752600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Rectangle 3"/>
          <p:cNvSpPr/>
          <p:nvPr/>
        </p:nvSpPr>
        <p:spPr>
          <a:xfrm>
            <a:off x="7848600" y="3048000"/>
            <a:ext cx="685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/>
          <p:cNvSpPr/>
          <p:nvPr/>
        </p:nvSpPr>
        <p:spPr>
          <a:xfrm>
            <a:off x="7848600" y="20574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/>
          <p:cNvSpPr/>
          <p:nvPr/>
        </p:nvSpPr>
        <p:spPr>
          <a:xfrm>
            <a:off x="7848600" y="3276600"/>
            <a:ext cx="609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69404" y="1678108"/>
            <a:ext cx="8469796" cy="2392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800" b="1" dirty="0" smtClean="0"/>
              <a:t>Impulse Response:</a:t>
            </a:r>
          </a:p>
          <a:p>
            <a:pPr marL="0" indent="0" algn="just">
              <a:buNone/>
            </a:pPr>
            <a:r>
              <a:rPr lang="en-ZA" sz="2800" dirty="0"/>
              <a:t>The impulse response (or unit sample response) h[n] of a discrete-time </a:t>
            </a:r>
            <a:r>
              <a:rPr lang="en-ZA" sz="2800" dirty="0" smtClean="0"/>
              <a:t>(DT) LTI </a:t>
            </a:r>
            <a:r>
              <a:rPr lang="en-ZA" sz="2800" dirty="0"/>
              <a:t>system (represented by T) is </a:t>
            </a:r>
            <a:r>
              <a:rPr lang="en-ZA" sz="2800" dirty="0" smtClean="0"/>
              <a:t>defined to </a:t>
            </a:r>
            <a:r>
              <a:rPr lang="en-ZA" sz="2800" dirty="0"/>
              <a:t>be the response of the system when the input </a:t>
            </a:r>
            <a:r>
              <a:rPr lang="en-ZA" sz="2800" dirty="0" smtClean="0"/>
              <a:t>is 𝛿[n</a:t>
            </a:r>
            <a:r>
              <a:rPr lang="en-ZA" sz="2800" dirty="0"/>
              <a:t>]</a:t>
            </a:r>
            <a:r>
              <a:rPr lang="en-ZA" sz="2800" dirty="0" smtClean="0"/>
              <a:t>.</a:t>
            </a:r>
            <a:endParaRPr lang="en-ZA" sz="2800" dirty="0"/>
          </a:p>
          <a:p>
            <a:pPr marL="0" indent="0">
              <a:buNone/>
            </a:pPr>
            <a:endParaRPr lang="en-ZA" sz="2800" dirty="0" smtClean="0"/>
          </a:p>
          <a:p>
            <a:pPr marL="0" indent="0">
              <a:buNone/>
            </a:pPr>
            <a:r>
              <a:rPr lang="en-ZA" sz="2800" dirty="0" smtClean="0"/>
              <a:t> </a:t>
            </a:r>
          </a:p>
          <a:p>
            <a:pPr marL="0" indent="0">
              <a:buNone/>
            </a:pPr>
            <a:endParaRPr lang="en-ZA" sz="2800" dirty="0" smtClean="0"/>
          </a:p>
          <a:p>
            <a:pPr marL="0" indent="0">
              <a:buNone/>
            </a:pPr>
            <a:endParaRPr lang="en-ZA" sz="2800" dirty="0"/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GB" sz="2800" b="1" dirty="0">
              <a:solidFill>
                <a:srgbClr val="002060"/>
              </a:solidFill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4292462" y="4747591"/>
            <a:ext cx="381000" cy="5102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 smtClean="0"/>
              <a:t>T</a:t>
            </a:r>
            <a:endParaRPr lang="en-GB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987" y="4064248"/>
            <a:ext cx="2438400" cy="583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13832" b="8467"/>
          <a:stretch/>
        </p:blipFill>
        <p:spPr>
          <a:xfrm>
            <a:off x="2759765" y="5257800"/>
            <a:ext cx="37147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7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629478" y="-198437"/>
            <a:ext cx="8229600" cy="1477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b="1" dirty="0" smtClean="0"/>
              <a:t>Cont..</a:t>
            </a: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3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8077200" y="1752600"/>
            <a:ext cx="609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Rectangle 3"/>
          <p:cNvSpPr/>
          <p:nvPr/>
        </p:nvSpPr>
        <p:spPr>
          <a:xfrm>
            <a:off x="8077200" y="2819400"/>
            <a:ext cx="762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42900" y="1173740"/>
            <a:ext cx="8496301" cy="1340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800" b="1" dirty="0" smtClean="0"/>
              <a:t>Response </a:t>
            </a:r>
            <a:r>
              <a:rPr lang="en-ZA" sz="2800" b="1" dirty="0"/>
              <a:t>to an Arbitrary </a:t>
            </a:r>
            <a:r>
              <a:rPr lang="en-ZA" sz="2800" b="1" dirty="0" smtClean="0"/>
              <a:t>Input x[n]</a:t>
            </a:r>
          </a:p>
          <a:p>
            <a:pPr marL="0" indent="0">
              <a:buNone/>
            </a:pPr>
            <a:r>
              <a:rPr lang="en-ZA" sz="2800" dirty="0" smtClean="0"/>
              <a:t>As we know, any DT </a:t>
            </a:r>
            <a:r>
              <a:rPr lang="en-ZA" sz="2800" dirty="0"/>
              <a:t>signal </a:t>
            </a:r>
            <a:r>
              <a:rPr lang="en-ZA" sz="2800" dirty="0" smtClean="0"/>
              <a:t>x[n] can </a:t>
            </a:r>
            <a:r>
              <a:rPr lang="en-ZA" sz="2800" dirty="0"/>
              <a:t>be expressed </a:t>
            </a:r>
            <a:r>
              <a:rPr lang="en-ZA" sz="2800" dirty="0" smtClean="0"/>
              <a:t>as:</a:t>
            </a:r>
          </a:p>
          <a:p>
            <a:pPr marL="0" indent="0">
              <a:buNone/>
            </a:pPr>
            <a:endParaRPr lang="en-ZA" sz="11200" dirty="0"/>
          </a:p>
          <a:p>
            <a:pPr marL="0" indent="0">
              <a:buNone/>
            </a:pPr>
            <a:endParaRPr lang="en-ZA" sz="2800" b="1" dirty="0" smtClean="0"/>
          </a:p>
          <a:p>
            <a:pPr marL="0" indent="0">
              <a:buNone/>
            </a:pPr>
            <a:endParaRPr lang="en-ZA" sz="2800" b="1" dirty="0"/>
          </a:p>
          <a:p>
            <a:pPr marL="0" indent="0">
              <a:buNone/>
            </a:pPr>
            <a:endParaRPr lang="en-GB" sz="4800" b="1" dirty="0">
              <a:solidFill>
                <a:srgbClr val="002060"/>
              </a:solidFill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385966" y="3449928"/>
            <a:ext cx="8496301" cy="919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sz="2800" dirty="0" smtClean="0"/>
              <a:t>Since </a:t>
            </a:r>
            <a:r>
              <a:rPr lang="en-ZA" sz="2800" dirty="0"/>
              <a:t>the system is linear, the response </a:t>
            </a:r>
            <a:r>
              <a:rPr lang="en-ZA" sz="2800" dirty="0" smtClean="0"/>
              <a:t>y[n] </a:t>
            </a:r>
            <a:r>
              <a:rPr lang="en-ZA" sz="2800" dirty="0"/>
              <a:t>of the system to </a:t>
            </a:r>
            <a:r>
              <a:rPr lang="en-ZA" sz="2800" dirty="0" smtClean="0"/>
              <a:t>the input x[n] will be</a:t>
            </a:r>
            <a:endParaRPr lang="en-ZA" sz="2800" dirty="0"/>
          </a:p>
          <a:p>
            <a:pPr marL="0" indent="0">
              <a:buNone/>
            </a:pPr>
            <a:r>
              <a:rPr lang="en-ZA" sz="2800" dirty="0" smtClean="0"/>
              <a:t> </a:t>
            </a:r>
            <a:endParaRPr lang="en-ZA" sz="2800" dirty="0"/>
          </a:p>
          <a:p>
            <a:pPr marL="0" indent="0">
              <a:buNone/>
            </a:pPr>
            <a:endParaRPr lang="en-ZA" sz="28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128"/>
          <a:stretch/>
        </p:blipFill>
        <p:spPr>
          <a:xfrm>
            <a:off x="3200400" y="2360552"/>
            <a:ext cx="3200400" cy="9052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7500" r="5001"/>
          <a:stretch/>
        </p:blipFill>
        <p:spPr>
          <a:xfrm>
            <a:off x="2895600" y="5700728"/>
            <a:ext cx="3048000" cy="8381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4400"/>
          <a:stretch/>
        </p:blipFill>
        <p:spPr>
          <a:xfrm>
            <a:off x="2286000" y="4369381"/>
            <a:ext cx="4922828" cy="110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82296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900" b="1" dirty="0"/>
              <a:t>Cont..</a:t>
            </a:r>
            <a:r>
              <a:rPr lang="en-US" b="1" dirty="0">
                <a:solidFill>
                  <a:srgbClr val="C00000"/>
                </a:solidFill>
              </a:rPr>
              <a:t/>
            </a:r>
            <a:br>
              <a:rPr lang="en-US" b="1" dirty="0">
                <a:solidFill>
                  <a:srgbClr val="C00000"/>
                </a:solidFill>
              </a:rPr>
            </a:b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4</a:t>
            </a:fld>
            <a:endParaRPr lang="en-GB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323849" y="1371601"/>
            <a:ext cx="8496301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sz="2800" dirty="0" smtClean="0"/>
              <a:t>Since </a:t>
            </a:r>
            <a:r>
              <a:rPr lang="en-ZA" sz="2800" dirty="0"/>
              <a:t>the system is time-invariant</a:t>
            </a:r>
            <a:r>
              <a:rPr lang="en-ZA" sz="2800" dirty="0" smtClean="0"/>
              <a:t>, we can write</a:t>
            </a:r>
            <a:endParaRPr lang="en-ZA" sz="2800" dirty="0"/>
          </a:p>
          <a:p>
            <a:pPr marL="0" indent="0">
              <a:buNone/>
            </a:pPr>
            <a:endParaRPr lang="en-ZA" sz="2800" b="1" dirty="0" smtClean="0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317223" y="3055304"/>
            <a:ext cx="6464577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sz="2800" dirty="0" smtClean="0"/>
              <a:t>Using these equations, the response y[n] is </a:t>
            </a:r>
            <a:endParaRPr lang="en-ZA" sz="2800" b="1" dirty="0" smtClean="0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366919" y="4876800"/>
            <a:ext cx="8319882" cy="11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ZA" sz="2800" dirty="0" smtClean="0"/>
              <a:t>The above equation shows </a:t>
            </a:r>
            <a:r>
              <a:rPr lang="en-ZA" sz="2800" dirty="0"/>
              <a:t>that a D</a:t>
            </a:r>
            <a:r>
              <a:rPr lang="en-ZA" sz="2800" dirty="0" smtClean="0"/>
              <a:t>T LTI </a:t>
            </a:r>
            <a:r>
              <a:rPr lang="en-ZA" sz="2800" dirty="0"/>
              <a:t>system is completely characterized by its impulse response </a:t>
            </a:r>
            <a:r>
              <a:rPr lang="en-ZA" sz="2800" dirty="0" smtClean="0"/>
              <a:t>h[n].</a:t>
            </a:r>
            <a:endParaRPr lang="en-ZA" sz="28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148923"/>
            <a:ext cx="3124200" cy="6704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733799"/>
            <a:ext cx="3276600" cy="100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8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-159542"/>
            <a:ext cx="8229600" cy="1477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ZA" b="1" dirty="0" smtClean="0"/>
              <a:t>Convolution Sum</a:t>
            </a: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5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7848600" y="2133600"/>
            <a:ext cx="609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/>
          <p:cNvSpPr/>
          <p:nvPr/>
        </p:nvSpPr>
        <p:spPr>
          <a:xfrm>
            <a:off x="7848600" y="5167312"/>
            <a:ext cx="609600" cy="395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 6"/>
          <p:cNvSpPr/>
          <p:nvPr/>
        </p:nvSpPr>
        <p:spPr>
          <a:xfrm>
            <a:off x="1447800" y="4648200"/>
            <a:ext cx="1143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457200" y="1421210"/>
            <a:ext cx="8077200" cy="1093390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8600" dirty="0"/>
              <a:t>T</a:t>
            </a:r>
            <a:r>
              <a:rPr lang="en-ZA" sz="8600" dirty="0" smtClean="0"/>
              <a:t>he </a:t>
            </a:r>
            <a:r>
              <a:rPr lang="en-ZA" sz="8600" dirty="0"/>
              <a:t>convolution of two </a:t>
            </a:r>
            <a:r>
              <a:rPr lang="en-ZA" sz="8600" dirty="0" smtClean="0"/>
              <a:t>sequences x[n] </a:t>
            </a:r>
            <a:r>
              <a:rPr lang="en-ZA" sz="8600" dirty="0"/>
              <a:t>and </a:t>
            </a:r>
            <a:r>
              <a:rPr lang="en-ZA" sz="8600" dirty="0" smtClean="0"/>
              <a:t>h[n] is represented </a:t>
            </a:r>
            <a:r>
              <a:rPr lang="en-ZA" sz="8600" dirty="0"/>
              <a:t>by</a:t>
            </a:r>
          </a:p>
          <a:p>
            <a:pPr marL="0" indent="0">
              <a:buNone/>
            </a:pPr>
            <a:r>
              <a:rPr lang="en-US" sz="4500" dirty="0" smtClean="0"/>
              <a:t> </a:t>
            </a:r>
          </a:p>
          <a:p>
            <a:pPr marL="0" indent="0">
              <a:buFont typeface="Arial" pitchFamily="34" charset="0"/>
              <a:buNone/>
            </a:pPr>
            <a:endParaRPr lang="en-GB" sz="4800" b="1" dirty="0">
              <a:solidFill>
                <a:srgbClr val="002060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533400" y="3396793"/>
            <a:ext cx="8077200" cy="295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ZA" sz="2800" dirty="0" smtClean="0"/>
              <a:t>This equation is known as </a:t>
            </a:r>
            <a:r>
              <a:rPr lang="en-ZA" sz="2800" dirty="0"/>
              <a:t>the </a:t>
            </a:r>
            <a:r>
              <a:rPr lang="en-ZA" sz="2800" i="1" dirty="0"/>
              <a:t>convolution </a:t>
            </a:r>
            <a:r>
              <a:rPr lang="en-ZA" sz="2800" i="1" dirty="0" smtClean="0"/>
              <a:t>sum</a:t>
            </a:r>
            <a:r>
              <a:rPr lang="en-ZA" sz="2800" dirty="0" smtClean="0"/>
              <a:t>.</a:t>
            </a:r>
          </a:p>
          <a:p>
            <a:pPr marL="0" indent="0" algn="just">
              <a:buNone/>
            </a:pPr>
            <a:endParaRPr lang="en-ZA" sz="2800" dirty="0"/>
          </a:p>
          <a:p>
            <a:pPr algn="just"/>
            <a:r>
              <a:rPr lang="en-ZA" sz="2800" dirty="0" smtClean="0"/>
              <a:t>Therefore, the output of </a:t>
            </a:r>
            <a:r>
              <a:rPr lang="en-ZA" sz="2800" dirty="0"/>
              <a:t>any D</a:t>
            </a:r>
            <a:r>
              <a:rPr lang="en-ZA" sz="2800" dirty="0" smtClean="0"/>
              <a:t>T </a:t>
            </a:r>
            <a:r>
              <a:rPr lang="en-ZA" sz="2800" dirty="0"/>
              <a:t>LTI system is the convolution of the input </a:t>
            </a:r>
            <a:r>
              <a:rPr lang="en-ZA" sz="2800" dirty="0" smtClean="0"/>
              <a:t>x[n] </a:t>
            </a:r>
            <a:r>
              <a:rPr lang="en-ZA" sz="2800" dirty="0"/>
              <a:t>with the impulse response </a:t>
            </a:r>
            <a:r>
              <a:rPr lang="en-ZA" sz="2800" dirty="0" smtClean="0"/>
              <a:t>h[n] </a:t>
            </a:r>
            <a:r>
              <a:rPr lang="en-ZA" sz="2800" dirty="0"/>
              <a:t>of </a:t>
            </a:r>
            <a:r>
              <a:rPr lang="en-ZA" sz="2800" dirty="0" smtClean="0"/>
              <a:t>the system</a:t>
            </a:r>
            <a:r>
              <a:rPr lang="en-ZA" sz="2800" dirty="0"/>
              <a:t>.</a:t>
            </a:r>
            <a:endParaRPr lang="en-US" sz="2800" dirty="0" smtClean="0"/>
          </a:p>
          <a:p>
            <a:pPr marL="0" indent="0">
              <a:buFont typeface="Arial" pitchFamily="34" charset="0"/>
              <a:buNone/>
            </a:pPr>
            <a:endParaRPr lang="en-GB" sz="4800" b="1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637"/>
          <a:stretch/>
        </p:blipFill>
        <p:spPr>
          <a:xfrm>
            <a:off x="2819400" y="2308202"/>
            <a:ext cx="4191000" cy="100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8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ZA" b="1" dirty="0" smtClean="0"/>
              <a:t>Cont..</a:t>
            </a:r>
            <a:endParaRPr lang="en-Z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2221"/>
            <a:ext cx="8229600" cy="1314379"/>
          </a:xfrm>
        </p:spPr>
        <p:txBody>
          <a:bodyPr>
            <a:normAutofit lnSpcReduction="10000"/>
          </a:bodyPr>
          <a:lstStyle/>
          <a:p>
            <a:pPr algn="just"/>
            <a:r>
              <a:rPr lang="en-ZA" sz="2800" dirty="0" smtClean="0"/>
              <a:t>The following figure demonstrates </a:t>
            </a:r>
            <a:r>
              <a:rPr lang="en-ZA" sz="2800" dirty="0"/>
              <a:t>the definition of the impulse response </a:t>
            </a:r>
            <a:r>
              <a:rPr lang="en-ZA" sz="2800" dirty="0" smtClean="0"/>
              <a:t>h[n] </a:t>
            </a:r>
            <a:r>
              <a:rPr lang="en-ZA" sz="2800" dirty="0"/>
              <a:t>and the relationship </a:t>
            </a:r>
            <a:r>
              <a:rPr lang="en-ZA" sz="2800" dirty="0" smtClean="0"/>
              <a:t>of convolution sum.</a:t>
            </a:r>
            <a:endParaRPr lang="en-ZA" sz="2800" dirty="0"/>
          </a:p>
          <a:p>
            <a:endParaRPr lang="en-Z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6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821183"/>
            <a:ext cx="4648200" cy="181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4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635" y="25030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ZA" b="1" dirty="0" smtClean="0"/>
              <a:t>Cont..</a:t>
            </a:r>
            <a:endParaRPr lang="en-Z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7</a:t>
            </a:fld>
            <a:endParaRPr lang="en-GB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40635" y="1428265"/>
            <a:ext cx="5274365" cy="533400"/>
          </a:xfrm>
        </p:spPr>
        <p:txBody>
          <a:bodyPr>
            <a:normAutofit/>
          </a:bodyPr>
          <a:lstStyle/>
          <a:p>
            <a:r>
              <a:rPr lang="en-ZA" sz="2800" b="1" dirty="0" smtClean="0"/>
              <a:t>Properties </a:t>
            </a:r>
            <a:r>
              <a:rPr lang="en-ZA" sz="2800" b="1" dirty="0"/>
              <a:t>of </a:t>
            </a:r>
            <a:r>
              <a:rPr lang="en-ZA" sz="2800" b="1" dirty="0" smtClean="0"/>
              <a:t>Convolution Sum</a:t>
            </a:r>
            <a:endParaRPr lang="en-ZA" sz="28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2047805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ZA" sz="28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40635" y="2480778"/>
            <a:ext cx="2686878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sz="2800" dirty="0" smtClean="0"/>
              <a:t>1</a:t>
            </a:r>
            <a:r>
              <a:rPr lang="en-ZA" sz="2800" dirty="0"/>
              <a:t>. </a:t>
            </a:r>
            <a:r>
              <a:rPr lang="en-ZA" sz="2800" dirty="0" smtClean="0"/>
              <a:t>Commutative:</a:t>
            </a:r>
            <a:endParaRPr lang="en-ZA" sz="28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77078" y="3660356"/>
            <a:ext cx="2686878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sz="2800" dirty="0" smtClean="0"/>
              <a:t>2</a:t>
            </a:r>
            <a:r>
              <a:rPr lang="en-ZA" sz="2800" dirty="0"/>
              <a:t>. Associative:</a:t>
            </a:r>
          </a:p>
          <a:p>
            <a:pPr marL="0" indent="0">
              <a:buNone/>
            </a:pPr>
            <a:endParaRPr lang="en-ZA" sz="28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77078" y="4848255"/>
            <a:ext cx="2686878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sz="2800" dirty="0" smtClean="0"/>
              <a:t>3</a:t>
            </a:r>
            <a:r>
              <a:rPr lang="en-ZA" sz="2800" dirty="0"/>
              <a:t>. Distributive:</a:t>
            </a:r>
          </a:p>
          <a:p>
            <a:pPr marL="0" indent="0">
              <a:buNone/>
            </a:pPr>
            <a:endParaRPr lang="en-ZA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052" y="2489987"/>
            <a:ext cx="3491948" cy="579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922" y="3658767"/>
            <a:ext cx="4363278" cy="6435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052" y="4876041"/>
            <a:ext cx="4648200" cy="50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0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8</a:t>
            </a:fld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38196"/>
            <a:ext cx="8229600" cy="1143000"/>
          </a:xfrm>
        </p:spPr>
        <p:txBody>
          <a:bodyPr/>
          <a:lstStyle/>
          <a:p>
            <a:pPr algn="l"/>
            <a:r>
              <a:rPr lang="en-ZA" b="1" dirty="0" smtClean="0"/>
              <a:t>Cont..</a:t>
            </a:r>
            <a:endParaRPr lang="en-ZA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81196"/>
            <a:ext cx="8229600" cy="676204"/>
          </a:xfrm>
        </p:spPr>
        <p:txBody>
          <a:bodyPr>
            <a:normAutofit/>
          </a:bodyPr>
          <a:lstStyle/>
          <a:p>
            <a:r>
              <a:rPr lang="en-ZA" sz="2800" b="1" dirty="0" smtClean="0"/>
              <a:t>Operation </a:t>
            </a:r>
            <a:r>
              <a:rPr lang="en-ZA" sz="2800" b="1" dirty="0"/>
              <a:t>of </a:t>
            </a:r>
            <a:r>
              <a:rPr lang="en-ZA" sz="2800" b="1" dirty="0" smtClean="0"/>
              <a:t>Convolution Sum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76561" y="2361466"/>
            <a:ext cx="2686878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sz="2400" dirty="0" smtClean="0"/>
              <a:t>Convolution sum</a:t>
            </a:r>
            <a:endParaRPr lang="en-ZA" sz="24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37930" y="3114489"/>
            <a:ext cx="8229600" cy="3474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ZA" sz="2600" dirty="0"/>
              <a:t>From the convolution </a:t>
            </a:r>
            <a:r>
              <a:rPr lang="en-ZA" sz="2600" dirty="0" smtClean="0"/>
              <a:t>sum </a:t>
            </a:r>
            <a:r>
              <a:rPr lang="en-ZA" sz="2600" dirty="0"/>
              <a:t>equation, we observe that the convolution </a:t>
            </a:r>
            <a:r>
              <a:rPr lang="en-ZA" sz="2600" dirty="0" smtClean="0"/>
              <a:t>sum </a:t>
            </a:r>
            <a:r>
              <a:rPr lang="en-ZA" sz="2600" dirty="0"/>
              <a:t>operation involves the following four steps</a:t>
            </a:r>
            <a:r>
              <a:rPr lang="en-ZA" sz="2600" dirty="0" smtClean="0"/>
              <a:t>:</a:t>
            </a:r>
          </a:p>
          <a:p>
            <a:pPr marL="0" indent="0" algn="just">
              <a:buNone/>
            </a:pPr>
            <a:endParaRPr lang="en-ZA" sz="2600" dirty="0" smtClean="0"/>
          </a:p>
          <a:p>
            <a:pPr marL="0" indent="0" algn="just">
              <a:buNone/>
            </a:pPr>
            <a:r>
              <a:rPr lang="en-ZA" sz="2600" dirty="0" smtClean="0"/>
              <a:t>1. The impulse response h[k] is time-reversed (reflected about the origin) to obtain h[-k] and then shifted by n to form h[n-k] = h[-(k-n)], which is a function of k with parameter n. </a:t>
            </a:r>
            <a:endParaRPr lang="en-ZA" sz="2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3637"/>
          <a:stretch/>
        </p:blipFill>
        <p:spPr>
          <a:xfrm>
            <a:off x="1447800" y="2085870"/>
            <a:ext cx="4191000" cy="100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5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ZA" b="1" dirty="0"/>
              <a:t>Cont..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ZA" sz="2600" dirty="0" smtClean="0"/>
              <a:t>2. The sequences x[k] </a:t>
            </a:r>
            <a:r>
              <a:rPr lang="en-ZA" sz="2600" dirty="0"/>
              <a:t>and </a:t>
            </a:r>
            <a:r>
              <a:rPr lang="en-ZA" sz="2600" dirty="0" smtClean="0"/>
              <a:t>h[n-k] </a:t>
            </a:r>
            <a:r>
              <a:rPr lang="en-ZA" sz="2600" dirty="0"/>
              <a:t>are multiplied together for all values of </a:t>
            </a:r>
            <a:r>
              <a:rPr lang="en-ZA" sz="2600" dirty="0" smtClean="0"/>
              <a:t>k with n fixed </a:t>
            </a:r>
            <a:r>
              <a:rPr lang="en-ZA" sz="2600" dirty="0"/>
              <a:t>at some value</a:t>
            </a:r>
            <a:r>
              <a:rPr lang="en-ZA" sz="2600" dirty="0" smtClean="0"/>
              <a:t>.</a:t>
            </a:r>
          </a:p>
          <a:p>
            <a:pPr marL="0" indent="0" algn="just">
              <a:buNone/>
            </a:pPr>
            <a:endParaRPr lang="en-ZA" sz="2600" dirty="0" smtClean="0"/>
          </a:p>
          <a:p>
            <a:pPr marL="0" indent="0" algn="just">
              <a:buNone/>
            </a:pPr>
            <a:r>
              <a:rPr lang="en-ZA" sz="2600" dirty="0" smtClean="0"/>
              <a:t>3. The </a:t>
            </a:r>
            <a:r>
              <a:rPr lang="en-ZA" sz="2600" dirty="0"/>
              <a:t>product </a:t>
            </a:r>
            <a:r>
              <a:rPr lang="en-ZA" sz="2600" dirty="0" smtClean="0"/>
              <a:t>x[k]h[n-k] is summed </a:t>
            </a:r>
            <a:r>
              <a:rPr lang="en-ZA" sz="2600" dirty="0"/>
              <a:t>over all </a:t>
            </a:r>
            <a:r>
              <a:rPr lang="en-ZA" sz="2600" dirty="0" smtClean="0"/>
              <a:t>k to </a:t>
            </a:r>
            <a:r>
              <a:rPr lang="en-ZA" sz="2600" dirty="0"/>
              <a:t>produce a single output </a:t>
            </a:r>
            <a:r>
              <a:rPr lang="en-ZA" sz="2600" dirty="0" smtClean="0"/>
              <a:t>sample y[n].</a:t>
            </a:r>
          </a:p>
          <a:p>
            <a:pPr marL="0" indent="0" algn="just">
              <a:buNone/>
            </a:pPr>
            <a:endParaRPr lang="en-ZA" sz="2600" dirty="0" smtClean="0"/>
          </a:p>
          <a:p>
            <a:pPr marL="0" indent="0" algn="just">
              <a:buNone/>
            </a:pPr>
            <a:r>
              <a:rPr lang="en-ZA" sz="2600" dirty="0" smtClean="0"/>
              <a:t>4</a:t>
            </a:r>
            <a:r>
              <a:rPr lang="en-ZA" sz="2600" dirty="0"/>
              <a:t>. Steps 1 to 3 are repeated as </a:t>
            </a:r>
            <a:r>
              <a:rPr lang="en-ZA" sz="2600" dirty="0" smtClean="0"/>
              <a:t>n </a:t>
            </a:r>
            <a:r>
              <a:rPr lang="en-ZA" sz="2600" dirty="0"/>
              <a:t>varies over </a:t>
            </a:r>
            <a:r>
              <a:rPr lang="en-ZA" sz="2600" dirty="0" smtClean="0"/>
              <a:t>-∞ </a:t>
            </a:r>
            <a:r>
              <a:rPr lang="en-ZA" sz="2600" dirty="0"/>
              <a:t>to ∞ to produce the entire output </a:t>
            </a:r>
            <a:r>
              <a:rPr lang="en-ZA" sz="2600" dirty="0" smtClean="0"/>
              <a:t>y[n]. </a:t>
            </a:r>
            <a:endParaRPr lang="en-ZA" sz="2600" dirty="0"/>
          </a:p>
          <a:p>
            <a:pPr marL="0" indent="0" algn="just">
              <a:buNone/>
            </a:pPr>
            <a:endParaRPr lang="en-ZA" sz="2600" dirty="0"/>
          </a:p>
          <a:p>
            <a:pPr marL="0" indent="0">
              <a:buNone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56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3018</TotalTime>
  <Words>434</Words>
  <Application>Microsoft Office PowerPoint</Application>
  <PresentationFormat>On-screen Show (4:3)</PresentationFormat>
  <Paragraphs>72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Signals and Systems</vt:lpstr>
      <vt:lpstr>PowerPoint Presentation</vt:lpstr>
      <vt:lpstr>PowerPoint Presentation</vt:lpstr>
      <vt:lpstr>Cont.. </vt:lpstr>
      <vt:lpstr>PowerPoint Presentation</vt:lpstr>
      <vt:lpstr>Cont..</vt:lpstr>
      <vt:lpstr>Cont..</vt:lpstr>
      <vt:lpstr>Cont..</vt:lpstr>
      <vt:lpstr>Cont..</vt:lpstr>
      <vt:lpstr>Cont..</vt:lpstr>
      <vt:lpstr>Example</vt:lpstr>
      <vt:lpstr>PowerPoint Presentation</vt:lpstr>
      <vt:lpstr>Cont..</vt:lpstr>
      <vt:lpstr>Cont..</vt:lpstr>
      <vt:lpstr>Cont..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Signals and Systems</dc:title>
  <dc:creator>Saurabh Chaturvedi</dc:creator>
  <cp:lastModifiedBy>Shaswat Mishra</cp:lastModifiedBy>
  <cp:revision>180</cp:revision>
  <dcterms:created xsi:type="dcterms:W3CDTF">2020-08-11T12:55:22Z</dcterms:created>
  <dcterms:modified xsi:type="dcterms:W3CDTF">2020-09-22T14:39:15Z</dcterms:modified>
</cp:coreProperties>
</file>