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8" r:id="rId4"/>
    <p:sldId id="315" r:id="rId5"/>
    <p:sldId id="289" r:id="rId6"/>
    <p:sldId id="306" r:id="rId7"/>
    <p:sldId id="307" r:id="rId8"/>
    <p:sldId id="316" r:id="rId9"/>
    <p:sldId id="317" r:id="rId10"/>
    <p:sldId id="308" r:id="rId11"/>
    <p:sldId id="318" r:id="rId12"/>
    <p:sldId id="319" r:id="rId13"/>
    <p:sldId id="320" r:id="rId14"/>
    <p:sldId id="321" r:id="rId15"/>
    <p:sldId id="322" r:id="rId16"/>
    <p:sldId id="32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E4ED-4DC2-4FD2-81B0-DAD8560EB20F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2622C-42AA-461E-88A8-398959426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5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2622C-42AA-461E-88A8-398959426AB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36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A6F6-BE7F-4809-B8D6-73EE59D9D153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775-CA3E-4BBC-96B9-B6C7D12C1A6B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E5E-E1BD-41E3-8F61-B75F62FE740C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5FE6-95C5-462D-A96C-DE38CF9CF25D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DD2-6C1E-47EB-AD7F-6642B11A3A6A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BEDC-B5AE-43FF-BC08-1E134D2927D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840F-9E94-421D-9AE5-855B7C52F237}" type="datetime1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D7E8-2246-48AD-955F-D13452CC2BA5}" type="datetime1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494-4376-42A7-A5E3-BE2D32208870}" type="datetime1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4612-6933-4245-A58E-BED0A936117F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634-C466-4D24-A23E-BD930C14217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B470-7304-4A2E-AE6F-109330E0100E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330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4146791"/>
            <a:ext cx="8763000" cy="90805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Response </a:t>
            </a:r>
            <a:r>
              <a:rPr lang="en-US" sz="4800" b="1" dirty="0">
                <a:solidFill>
                  <a:srgbClr val="002060"/>
                </a:solidFill>
              </a:rPr>
              <a:t>of LTI </a:t>
            </a:r>
            <a:r>
              <a:rPr lang="en-US" sz="4800" b="1" dirty="0" smtClean="0">
                <a:solidFill>
                  <a:srgbClr val="002060"/>
                </a:solidFill>
              </a:rPr>
              <a:t>System-I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47346" y="6313487"/>
            <a:ext cx="2133600" cy="365125"/>
          </a:xfrm>
        </p:spPr>
        <p:txBody>
          <a:bodyPr/>
          <a:lstStyle/>
          <a:p>
            <a:fld id="{C38EC9D7-2A1A-456C-BE18-6FD4C70CF7A2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724400" y="6057900"/>
            <a:ext cx="50292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10</a:t>
            </a:fld>
            <a:endParaRPr lang="en-GB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0635" y="1730886"/>
            <a:ext cx="8229600" cy="131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sz="2800" dirty="0" smtClean="0"/>
              <a:t>If the </a:t>
            </a:r>
            <a:r>
              <a:rPr lang="en-ZA" sz="2800" dirty="0"/>
              <a:t>commutative </a:t>
            </a:r>
            <a:r>
              <a:rPr lang="en-ZA" sz="2800" dirty="0" smtClean="0"/>
              <a:t>property of </a:t>
            </a:r>
            <a:r>
              <a:rPr lang="en-ZA" sz="2800" dirty="0"/>
              <a:t>convolution </a:t>
            </a:r>
            <a:r>
              <a:rPr lang="en-ZA" sz="2800" dirty="0" smtClean="0"/>
              <a:t>is applied to the convolution integral equation, </a:t>
            </a:r>
            <a:r>
              <a:rPr lang="en-ZA" sz="2800" dirty="0"/>
              <a:t>we </a:t>
            </a:r>
            <a:r>
              <a:rPr lang="en-ZA" sz="2800" dirty="0" smtClean="0"/>
              <a:t>have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55" r="1818"/>
          <a:stretch/>
        </p:blipFill>
        <p:spPr>
          <a:xfrm>
            <a:off x="2362200" y="3045265"/>
            <a:ext cx="4093265" cy="84093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267200"/>
            <a:ext cx="8229600" cy="131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This equation </a:t>
            </a:r>
            <a:r>
              <a:rPr lang="en-ZA" sz="2800" dirty="0"/>
              <a:t>may at times be easier to evaluate than </a:t>
            </a:r>
            <a:r>
              <a:rPr lang="en-ZA" sz="2800" dirty="0" smtClean="0"/>
              <a:t>the original/previous </a:t>
            </a:r>
            <a:r>
              <a:rPr lang="en-ZA" sz="2800" dirty="0"/>
              <a:t>convolution integral equation</a:t>
            </a:r>
            <a:r>
              <a:rPr lang="en-ZA" sz="2800" dirty="0" smtClean="0"/>
              <a:t>.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4223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100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31" y="1524000"/>
            <a:ext cx="15087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5" y="933450"/>
            <a:ext cx="4243928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13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295400"/>
            <a:ext cx="536966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58" y="4371975"/>
            <a:ext cx="4106488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14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14" y="1759281"/>
            <a:ext cx="5591618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31" y="1143000"/>
            <a:ext cx="15087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01"/>
          <a:stretch/>
        </p:blipFill>
        <p:spPr bwMode="auto">
          <a:xfrm>
            <a:off x="3122106" y="2856561"/>
            <a:ext cx="3731628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15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3123028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22755"/>
          <a:stretch/>
        </p:blipFill>
        <p:spPr bwMode="auto">
          <a:xfrm>
            <a:off x="2133601" y="457200"/>
            <a:ext cx="5893911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5"/>
          <a:stretch/>
        </p:blipFill>
        <p:spPr bwMode="auto">
          <a:xfrm>
            <a:off x="2971800" y="2057400"/>
            <a:ext cx="6182203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7930" y="-248168"/>
            <a:ext cx="8501270" cy="161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</a:pPr>
            <a:endParaRPr lang="en-GB" b="1" dirty="0"/>
          </a:p>
          <a:p>
            <a:pPr marL="342900" indent="-342900">
              <a:lnSpc>
                <a:spcPct val="150000"/>
              </a:lnSpc>
            </a:pPr>
            <a:r>
              <a:rPr lang="en-ZA" sz="11100" b="1" dirty="0" smtClean="0"/>
              <a:t>Response </a:t>
            </a:r>
            <a:r>
              <a:rPr lang="en-ZA" sz="11100" b="1" dirty="0"/>
              <a:t>of a </a:t>
            </a:r>
            <a:r>
              <a:rPr lang="en-ZA" sz="11100" b="1" dirty="0" smtClean="0"/>
              <a:t>Continuous-time LTI </a:t>
            </a:r>
            <a:r>
              <a:rPr lang="en-ZA" sz="11100" b="1" dirty="0"/>
              <a:t>System</a:t>
            </a:r>
            <a:endParaRPr lang="en-US" sz="111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848600" y="17526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7848600" y="30480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848600" y="2057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7848600" y="32766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9404" y="1489490"/>
            <a:ext cx="8469796" cy="2809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000" dirty="0" smtClean="0"/>
              <a:t>If </a:t>
            </a:r>
            <a:r>
              <a:rPr lang="en-ZA" sz="3000" dirty="0"/>
              <a:t>a system is both linear and </a:t>
            </a:r>
            <a:r>
              <a:rPr lang="en-ZA" sz="3000" dirty="0" smtClean="0"/>
              <a:t>time-invariant, </a:t>
            </a:r>
            <a:r>
              <a:rPr lang="en-ZA" sz="3000" dirty="0"/>
              <a:t>it is called a </a:t>
            </a:r>
            <a:r>
              <a:rPr lang="en-ZA" sz="3000" dirty="0" smtClean="0"/>
              <a:t>linear time-invariant (LTI) system.</a:t>
            </a:r>
          </a:p>
          <a:p>
            <a:endParaRPr lang="en-ZA" sz="3000" dirty="0" smtClean="0"/>
          </a:p>
          <a:p>
            <a:r>
              <a:rPr lang="en-ZA" sz="3000" b="1" dirty="0"/>
              <a:t>Impulse </a:t>
            </a:r>
            <a:r>
              <a:rPr lang="en-ZA" sz="3000" b="1" dirty="0" smtClean="0"/>
              <a:t>Response:</a:t>
            </a:r>
          </a:p>
          <a:p>
            <a:pPr marL="0" indent="0" algn="just">
              <a:buNone/>
            </a:pPr>
            <a:r>
              <a:rPr lang="en-ZA" sz="3000" dirty="0"/>
              <a:t>The impulse response h(t) of a </a:t>
            </a:r>
            <a:r>
              <a:rPr lang="en-ZA" sz="3000" dirty="0" smtClean="0"/>
              <a:t>continuous-time (CT) </a:t>
            </a:r>
            <a:r>
              <a:rPr lang="en-ZA" sz="3000" dirty="0"/>
              <a:t>LTI system (represented by T) is defined to be the response </a:t>
            </a:r>
            <a:r>
              <a:rPr lang="en-ZA" sz="3000" dirty="0" smtClean="0"/>
              <a:t>of the </a:t>
            </a:r>
            <a:r>
              <a:rPr lang="en-ZA" sz="3000" dirty="0"/>
              <a:t>system when the input is </a:t>
            </a:r>
            <a:r>
              <a:rPr lang="en-ZA" sz="3000" dirty="0" smtClean="0"/>
              <a:t>unit impulse signal 𝛿(</a:t>
            </a:r>
            <a:r>
              <a:rPr lang="en-ZA" sz="3000" dirty="0"/>
              <a:t>t</a:t>
            </a:r>
            <a:r>
              <a:rPr lang="en-ZA" sz="3000" dirty="0" smtClean="0"/>
              <a:t>).</a:t>
            </a:r>
            <a:endParaRPr lang="en-ZA" sz="3000" dirty="0"/>
          </a:p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65" y="4285698"/>
            <a:ext cx="2743200" cy="667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02" y="5366440"/>
            <a:ext cx="4495800" cy="111056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4187687" y="5059931"/>
            <a:ext cx="381000" cy="6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75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29478" y="-198437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8077200" y="17526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8077200" y="2819400"/>
            <a:ext cx="76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1173740"/>
            <a:ext cx="8496301" cy="134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 smtClean="0"/>
              <a:t>Response </a:t>
            </a:r>
            <a:r>
              <a:rPr lang="en-ZA" sz="2800" b="1" dirty="0"/>
              <a:t>to an Arbitrary </a:t>
            </a:r>
            <a:r>
              <a:rPr lang="en-ZA" sz="2800" b="1" dirty="0" smtClean="0"/>
              <a:t>Input x(t)</a:t>
            </a:r>
          </a:p>
          <a:p>
            <a:pPr marL="0" indent="0">
              <a:buNone/>
            </a:pPr>
            <a:r>
              <a:rPr lang="en-ZA" sz="2800" dirty="0" smtClean="0"/>
              <a:t>As we know, any CT </a:t>
            </a:r>
            <a:r>
              <a:rPr lang="en-ZA" sz="2800" dirty="0"/>
              <a:t>signal x(t) can be expressed </a:t>
            </a:r>
            <a:r>
              <a:rPr lang="en-ZA" sz="2800" dirty="0" smtClean="0"/>
              <a:t>as:</a:t>
            </a:r>
          </a:p>
          <a:p>
            <a:pPr marL="0" indent="0">
              <a:buNone/>
            </a:pPr>
            <a:endParaRPr lang="en-ZA" sz="11200" dirty="0"/>
          </a:p>
          <a:p>
            <a:pPr marL="0" indent="0">
              <a:buNone/>
            </a:pPr>
            <a:endParaRPr lang="en-ZA" sz="2800" b="1" dirty="0" smtClean="0"/>
          </a:p>
          <a:p>
            <a:pPr marL="0" indent="0">
              <a:buNone/>
            </a:pPr>
            <a:endParaRPr lang="en-ZA" sz="2800" b="1" dirty="0"/>
          </a:p>
          <a:p>
            <a:pPr marL="0" indent="0"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19459"/>
            <a:ext cx="3505200" cy="704741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385966" y="3449928"/>
            <a:ext cx="8496301" cy="919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Since </a:t>
            </a:r>
            <a:r>
              <a:rPr lang="en-ZA" sz="2800" dirty="0"/>
              <a:t>the system is linear, the response y(t) of the system to </a:t>
            </a:r>
            <a:r>
              <a:rPr lang="en-ZA" sz="2800" dirty="0" smtClean="0"/>
              <a:t>the input </a:t>
            </a:r>
            <a:r>
              <a:rPr lang="en-ZA" sz="2800" dirty="0"/>
              <a:t>x(t) </a:t>
            </a:r>
            <a:r>
              <a:rPr lang="en-ZA" sz="2800" dirty="0" smtClean="0"/>
              <a:t>will be</a:t>
            </a:r>
            <a:endParaRPr lang="en-ZA" sz="2800" dirty="0"/>
          </a:p>
          <a:p>
            <a:pPr marL="0" indent="0">
              <a:buNone/>
            </a:pPr>
            <a:r>
              <a:rPr lang="en-ZA" sz="2800" dirty="0" smtClean="0"/>
              <a:t> </a:t>
            </a:r>
            <a:endParaRPr lang="en-ZA" sz="2800" dirty="0"/>
          </a:p>
          <a:p>
            <a:pPr marL="0" indent="0">
              <a:buNone/>
            </a:pPr>
            <a:endParaRPr lang="en-ZA" sz="28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09" r="8772"/>
          <a:stretch/>
        </p:blipFill>
        <p:spPr>
          <a:xfrm>
            <a:off x="2416035" y="4695109"/>
            <a:ext cx="4436165" cy="14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/>
              <a:t>Cont..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4</a:t>
            </a:fld>
            <a:endParaRPr lang="en-GB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3849" y="1371601"/>
            <a:ext cx="84963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Since </a:t>
            </a:r>
            <a:r>
              <a:rPr lang="en-ZA" sz="2800" dirty="0"/>
              <a:t>the system is time-invariant</a:t>
            </a:r>
            <a:r>
              <a:rPr lang="en-ZA" sz="2800" dirty="0" smtClean="0"/>
              <a:t>, we can write</a:t>
            </a:r>
            <a:endParaRPr lang="en-ZA" sz="2800" dirty="0"/>
          </a:p>
          <a:p>
            <a:pPr marL="0" indent="0">
              <a:buNone/>
            </a:pPr>
            <a:endParaRPr lang="en-ZA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58626"/>
            <a:ext cx="3048000" cy="632174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317223" y="3055304"/>
            <a:ext cx="798195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Using these equations, the response y(t) is </a:t>
            </a:r>
            <a:endParaRPr lang="en-ZA" sz="2800" b="1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654" y="3735073"/>
            <a:ext cx="3438623" cy="791203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366919" y="4876800"/>
            <a:ext cx="8319882" cy="11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The above equation shows </a:t>
            </a:r>
            <a:r>
              <a:rPr lang="en-ZA" sz="2800" dirty="0"/>
              <a:t>that a </a:t>
            </a:r>
            <a:r>
              <a:rPr lang="en-ZA" sz="2800" dirty="0" smtClean="0"/>
              <a:t>CT LTI </a:t>
            </a:r>
            <a:r>
              <a:rPr lang="en-ZA" sz="2800" dirty="0"/>
              <a:t>system is completely characterized by its impulse response h(t).</a:t>
            </a:r>
            <a:endParaRPr lang="en-ZA" sz="2800" b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144938" y="3649593"/>
            <a:ext cx="3581400" cy="983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159542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ZA" b="1" dirty="0" smtClean="0"/>
              <a:t>Convolution </a:t>
            </a:r>
            <a:r>
              <a:rPr lang="en-ZA" b="1" dirty="0"/>
              <a:t>Integral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848600" y="21336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7848600" y="2971800"/>
            <a:ext cx="609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7848600" y="5167312"/>
            <a:ext cx="609600" cy="395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447800" y="46482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57200" y="1421210"/>
            <a:ext cx="8077200" cy="1093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8600" dirty="0"/>
              <a:t>T</a:t>
            </a:r>
            <a:r>
              <a:rPr lang="en-ZA" sz="8600" dirty="0" smtClean="0"/>
              <a:t>he </a:t>
            </a:r>
            <a:r>
              <a:rPr lang="en-ZA" sz="8600" dirty="0"/>
              <a:t>convolution of two </a:t>
            </a:r>
            <a:r>
              <a:rPr lang="en-ZA" sz="8600" dirty="0" smtClean="0"/>
              <a:t>CT </a:t>
            </a:r>
            <a:r>
              <a:rPr lang="en-ZA" sz="8600" dirty="0"/>
              <a:t>signals x(t) and h(t</a:t>
            </a:r>
            <a:r>
              <a:rPr lang="en-ZA" sz="8600" dirty="0" smtClean="0"/>
              <a:t>) is represented </a:t>
            </a:r>
            <a:r>
              <a:rPr lang="en-ZA" sz="8600" dirty="0"/>
              <a:t>by</a:t>
            </a:r>
          </a:p>
          <a:p>
            <a:pPr marL="0" indent="0">
              <a:buNone/>
            </a:pPr>
            <a:r>
              <a:rPr lang="en-US" sz="45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46" r="9615"/>
          <a:stretch/>
        </p:blipFill>
        <p:spPr>
          <a:xfrm>
            <a:off x="2743200" y="2242986"/>
            <a:ext cx="4152900" cy="1065364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33400" y="3396793"/>
            <a:ext cx="8077200" cy="295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800" dirty="0" smtClean="0"/>
              <a:t>This equation is known as </a:t>
            </a:r>
            <a:r>
              <a:rPr lang="en-ZA" sz="2800" dirty="0"/>
              <a:t>the </a:t>
            </a:r>
            <a:r>
              <a:rPr lang="en-ZA" sz="2800" i="1" dirty="0"/>
              <a:t>convolution integral</a:t>
            </a:r>
            <a:r>
              <a:rPr lang="en-ZA" sz="2800" dirty="0" smtClean="0"/>
              <a:t>.</a:t>
            </a:r>
          </a:p>
          <a:p>
            <a:pPr marL="0" indent="0" algn="just">
              <a:buNone/>
            </a:pPr>
            <a:endParaRPr lang="en-ZA" sz="2800" dirty="0"/>
          </a:p>
          <a:p>
            <a:pPr algn="just"/>
            <a:r>
              <a:rPr lang="en-ZA" sz="2800" dirty="0" smtClean="0"/>
              <a:t>Therefore, the output of </a:t>
            </a:r>
            <a:r>
              <a:rPr lang="en-ZA" sz="2800" dirty="0"/>
              <a:t>any </a:t>
            </a:r>
            <a:r>
              <a:rPr lang="en-ZA" sz="2800" dirty="0" smtClean="0"/>
              <a:t>CT </a:t>
            </a:r>
            <a:r>
              <a:rPr lang="en-ZA" sz="2800" dirty="0"/>
              <a:t>LTI system is the convolution of the input x(t) with the impulse response h(t) of </a:t>
            </a:r>
            <a:r>
              <a:rPr lang="en-ZA" sz="2800" dirty="0" smtClean="0"/>
              <a:t>the system</a:t>
            </a:r>
            <a:r>
              <a:rPr lang="en-ZA" sz="2800" dirty="0"/>
              <a:t>.</a:t>
            </a: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GB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221"/>
            <a:ext cx="8229600" cy="1314379"/>
          </a:xfrm>
        </p:spPr>
        <p:txBody>
          <a:bodyPr>
            <a:normAutofit lnSpcReduction="10000"/>
          </a:bodyPr>
          <a:lstStyle/>
          <a:p>
            <a:pPr algn="just"/>
            <a:r>
              <a:rPr lang="en-ZA" sz="2800" dirty="0" smtClean="0"/>
              <a:t>The following figure presents </a:t>
            </a:r>
            <a:r>
              <a:rPr lang="en-ZA" sz="2800" dirty="0"/>
              <a:t>the definition of the impulse response h(t) and the relationship </a:t>
            </a:r>
            <a:r>
              <a:rPr lang="en-ZA" sz="2800" dirty="0" smtClean="0"/>
              <a:t>of convolution integral.</a:t>
            </a:r>
            <a:endParaRPr lang="en-ZA" sz="2800" dirty="0"/>
          </a:p>
          <a:p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21088"/>
            <a:ext cx="487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25030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0635" y="1428265"/>
            <a:ext cx="8229600" cy="533400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Properties </a:t>
            </a:r>
            <a:r>
              <a:rPr lang="en-ZA" sz="2800" b="1" dirty="0"/>
              <a:t>of </a:t>
            </a:r>
            <a:r>
              <a:rPr lang="en-ZA" sz="2800" b="1" dirty="0" smtClean="0"/>
              <a:t>Convolution Integral</a:t>
            </a:r>
            <a:endParaRPr lang="en-ZA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04780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ZA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0635" y="2480778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1</a:t>
            </a:r>
            <a:r>
              <a:rPr lang="en-ZA" sz="2800" dirty="0"/>
              <a:t>. </a:t>
            </a:r>
            <a:r>
              <a:rPr lang="en-ZA" sz="2800" dirty="0" smtClean="0"/>
              <a:t>Commutative:</a:t>
            </a:r>
            <a:endParaRPr lang="en-Z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003"/>
          <a:stretch/>
        </p:blipFill>
        <p:spPr>
          <a:xfrm>
            <a:off x="3163956" y="2590800"/>
            <a:ext cx="3048000" cy="5334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7078" y="3660356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2</a:t>
            </a:r>
            <a:r>
              <a:rPr lang="en-ZA" sz="2800" dirty="0"/>
              <a:t>. Associative: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608097"/>
            <a:ext cx="4171122" cy="72025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77078" y="4848255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3</a:t>
            </a:r>
            <a:r>
              <a:rPr lang="en-ZA" sz="2800" dirty="0"/>
              <a:t>. Distributive: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4825503"/>
            <a:ext cx="4724400" cy="6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8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8196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81196"/>
            <a:ext cx="8229600" cy="676204"/>
          </a:xfrm>
        </p:spPr>
        <p:txBody>
          <a:bodyPr>
            <a:normAutofit/>
          </a:bodyPr>
          <a:lstStyle/>
          <a:p>
            <a:r>
              <a:rPr lang="en-ZA" sz="2800" b="1" dirty="0" smtClean="0"/>
              <a:t>Operation </a:t>
            </a:r>
            <a:r>
              <a:rPr lang="en-ZA" sz="2800" b="1" dirty="0"/>
              <a:t>of </a:t>
            </a:r>
            <a:r>
              <a:rPr lang="en-ZA" sz="2800" b="1" dirty="0" smtClean="0"/>
              <a:t>Convolution Integral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846" r="9615"/>
          <a:stretch/>
        </p:blipFill>
        <p:spPr>
          <a:xfrm>
            <a:off x="990600" y="2049125"/>
            <a:ext cx="4152900" cy="10653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2348011"/>
            <a:ext cx="2686878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 smtClean="0"/>
              <a:t>Convolution </a:t>
            </a:r>
            <a:r>
              <a:rPr lang="en-ZA" sz="2800" dirty="0"/>
              <a:t>integral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7930" y="3114489"/>
            <a:ext cx="8229600" cy="3474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600" dirty="0"/>
              <a:t>From the convolution integral equation, we observe that the convolution integral operation involves the following four steps</a:t>
            </a:r>
            <a:r>
              <a:rPr lang="en-ZA" sz="2600" dirty="0" smtClean="0"/>
              <a:t>: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1. The impulse response h(𝛕) is time-reversed (reflected about the origin) to obtain h(-𝛕) and then shifted by t to form h(t-𝛕) = h[-(𝛕-t)], which is a function of 𝛕 with parameter t. </a:t>
            </a:r>
            <a:endParaRPr lang="en-ZA" sz="2600" dirty="0"/>
          </a:p>
        </p:txBody>
      </p:sp>
    </p:spTree>
    <p:extLst>
      <p:ext uri="{BB962C8B-B14F-4D97-AF65-F5344CB8AC3E}">
        <p14:creationId xmlns:p14="http://schemas.microsoft.com/office/powerpoint/2010/main" val="32328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/>
              <a:t>Cont..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ZA" sz="2600" dirty="0" smtClean="0"/>
              <a:t>2. The </a:t>
            </a:r>
            <a:r>
              <a:rPr lang="en-ZA" sz="2600" dirty="0"/>
              <a:t>signal x</a:t>
            </a:r>
            <a:r>
              <a:rPr lang="en-ZA" sz="2600" dirty="0" smtClean="0"/>
              <a:t>(𝛕) </a:t>
            </a:r>
            <a:r>
              <a:rPr lang="en-ZA" sz="2600" dirty="0"/>
              <a:t>and </a:t>
            </a:r>
            <a:r>
              <a:rPr lang="en-ZA" sz="2600" dirty="0" smtClean="0"/>
              <a:t>h(t-𝛕) </a:t>
            </a:r>
            <a:r>
              <a:rPr lang="en-ZA" sz="2600" dirty="0"/>
              <a:t>are multiplied together for all values of 𝛕 </a:t>
            </a:r>
            <a:r>
              <a:rPr lang="en-ZA" sz="2600" dirty="0" smtClean="0"/>
              <a:t>with t fixed </a:t>
            </a:r>
            <a:r>
              <a:rPr lang="en-ZA" sz="2600" dirty="0"/>
              <a:t>at some value</a:t>
            </a:r>
            <a:r>
              <a:rPr lang="en-ZA" sz="2600" dirty="0" smtClean="0"/>
              <a:t>.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3. The </a:t>
            </a:r>
            <a:r>
              <a:rPr lang="en-ZA" sz="2600" dirty="0"/>
              <a:t>product x</a:t>
            </a:r>
            <a:r>
              <a:rPr lang="en-ZA" sz="2600" dirty="0" smtClean="0"/>
              <a:t>(</a:t>
            </a:r>
            <a:r>
              <a:rPr lang="en-ZA" sz="2600" dirty="0"/>
              <a:t>𝛕</a:t>
            </a:r>
            <a:r>
              <a:rPr lang="en-ZA" sz="2600" dirty="0" smtClean="0"/>
              <a:t>)h(t-𝛕) </a:t>
            </a:r>
            <a:r>
              <a:rPr lang="en-ZA" sz="2600" dirty="0"/>
              <a:t>is integrated over all 𝛕 </a:t>
            </a:r>
            <a:r>
              <a:rPr lang="en-ZA" sz="2600" dirty="0" smtClean="0"/>
              <a:t>to </a:t>
            </a:r>
            <a:r>
              <a:rPr lang="en-ZA" sz="2600" dirty="0"/>
              <a:t>produce a single output value </a:t>
            </a:r>
            <a:r>
              <a:rPr lang="en-ZA" sz="2600" dirty="0" smtClean="0"/>
              <a:t>y(t).</a:t>
            </a:r>
          </a:p>
          <a:p>
            <a:pPr marL="0" indent="0" algn="just">
              <a:buNone/>
            </a:pPr>
            <a:endParaRPr lang="en-ZA" sz="2600" dirty="0" smtClean="0"/>
          </a:p>
          <a:p>
            <a:pPr marL="0" indent="0" algn="just">
              <a:buNone/>
            </a:pPr>
            <a:r>
              <a:rPr lang="en-ZA" sz="2600" dirty="0" smtClean="0"/>
              <a:t>4</a:t>
            </a:r>
            <a:r>
              <a:rPr lang="en-ZA" sz="2600" dirty="0"/>
              <a:t>. Steps 1 to 3 are repeated as t varies over </a:t>
            </a:r>
            <a:r>
              <a:rPr lang="en-ZA" sz="2600" dirty="0" smtClean="0"/>
              <a:t>-∞ </a:t>
            </a:r>
            <a:r>
              <a:rPr lang="en-ZA" sz="2600" dirty="0"/>
              <a:t>to ∞ to produce the entire output y(t). </a:t>
            </a:r>
          </a:p>
          <a:p>
            <a:pPr marL="0" indent="0" algn="just">
              <a:buNone/>
            </a:pP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465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Signals and Systems</vt:lpstr>
      <vt:lpstr>PowerPoint Presentation</vt:lpstr>
      <vt:lpstr>PowerPoint Presentation</vt:lpstr>
      <vt:lpstr>Cont.. </vt:lpstr>
      <vt:lpstr>PowerPoint Presentation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Saurabh Chaturvedi</dc:creator>
  <cp:lastModifiedBy>Shaswat Mishra</cp:lastModifiedBy>
  <cp:revision>171</cp:revision>
  <dcterms:created xsi:type="dcterms:W3CDTF">2020-08-11T12:55:22Z</dcterms:created>
  <dcterms:modified xsi:type="dcterms:W3CDTF">2020-09-22T14:38:54Z</dcterms:modified>
</cp:coreProperties>
</file>