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27976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33019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2225CF-DD02-4141-840B-BE7640C163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450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55128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2225CF-DD02-4141-840B-BE7640C163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021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418369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924559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131009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49147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ACFA8-55E3-4C39-9949-B02509DE92EF}"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15298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27895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ACFA8-55E3-4C39-9949-B02509DE92EF}" type="datetimeFigureOut">
              <a:rPr lang="en-IN" smtClean="0"/>
              <a:t>22-08-2020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426718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BACFA8-55E3-4C39-9949-B02509DE92EF}" type="datetimeFigureOut">
              <a:rPr lang="en-IN" smtClean="0"/>
              <a:t>22-08-2020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28484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ACFA8-55E3-4C39-9949-B02509DE92EF}" type="datetimeFigureOut">
              <a:rPr lang="en-IN" smtClean="0"/>
              <a:t>22-08-2020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245572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20913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BACFA8-55E3-4C39-9949-B02509DE92EF}"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2225CF-DD02-4141-840B-BE7640C16341}" type="slidenum">
              <a:rPr lang="en-IN" smtClean="0"/>
              <a:t>‹#›</a:t>
            </a:fld>
            <a:endParaRPr lang="en-IN"/>
          </a:p>
        </p:txBody>
      </p:sp>
    </p:spTree>
    <p:extLst>
      <p:ext uri="{BB962C8B-B14F-4D97-AF65-F5344CB8AC3E}">
        <p14:creationId xmlns:p14="http://schemas.microsoft.com/office/powerpoint/2010/main" val="343541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BACFA8-55E3-4C39-9949-B02509DE92EF}" type="datetimeFigureOut">
              <a:rPr lang="en-IN" smtClean="0"/>
              <a:t>22-08-2020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2225CF-DD02-4141-840B-BE7640C16341}" type="slidenum">
              <a:rPr lang="en-IN" smtClean="0"/>
              <a:t>‹#›</a:t>
            </a:fld>
            <a:endParaRPr lang="en-IN"/>
          </a:p>
        </p:txBody>
      </p:sp>
    </p:spTree>
    <p:extLst>
      <p:ext uri="{BB962C8B-B14F-4D97-AF65-F5344CB8AC3E}">
        <p14:creationId xmlns:p14="http://schemas.microsoft.com/office/powerpoint/2010/main" val="1669721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1985" y="595223"/>
            <a:ext cx="9842739" cy="1200329"/>
          </a:xfrm>
          <a:prstGeom prst="rect">
            <a:avLst/>
          </a:prstGeom>
          <a:noFill/>
        </p:spPr>
        <p:txBody>
          <a:bodyPr wrap="square" rtlCol="0">
            <a:spAutoFit/>
          </a:bodyPr>
          <a:lstStyle/>
          <a:p>
            <a:pPr algn="ctr"/>
            <a:r>
              <a:rPr lang="en-US" sz="3600" b="1" smtClean="0"/>
              <a:t>EVS Lecture </a:t>
            </a:r>
            <a:r>
              <a:rPr lang="en-US" sz="3600" b="1" dirty="0" smtClean="0"/>
              <a:t>1.4</a:t>
            </a:r>
          </a:p>
          <a:p>
            <a:pPr algn="ctr"/>
            <a:r>
              <a:rPr lang="en-US" sz="3600" b="1" dirty="0" smtClean="0"/>
              <a:t>Topic covered: </a:t>
            </a:r>
            <a:r>
              <a:rPr lang="en-IN" sz="3600" b="1" dirty="0"/>
              <a:t>Ecosystem functioning</a:t>
            </a:r>
          </a:p>
        </p:txBody>
      </p:sp>
    </p:spTree>
    <p:extLst>
      <p:ext uri="{BB962C8B-B14F-4D97-AF65-F5344CB8AC3E}">
        <p14:creationId xmlns:p14="http://schemas.microsoft.com/office/powerpoint/2010/main" val="412648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14600" y="76200"/>
            <a:ext cx="2533650" cy="304800"/>
          </a:xfrm>
        </p:spPr>
        <p:txBody>
          <a:bodyPr>
            <a:normAutofit fontScale="90000"/>
          </a:bodyPr>
          <a:lstStyle/>
          <a:p>
            <a:r>
              <a:rPr lang="en-US" altLang="en-US" sz="2000" b="1"/>
              <a:t>Pyramid of number</a:t>
            </a:r>
            <a:endParaRPr lang="en-IN" altLang="en-US" sz="2000" b="1"/>
          </a:p>
        </p:txBody>
      </p:sp>
      <p:sp>
        <p:nvSpPr>
          <p:cNvPr id="3" name="Content Placeholder 2"/>
          <p:cNvSpPr>
            <a:spLocks noGrp="1"/>
          </p:cNvSpPr>
          <p:nvPr>
            <p:ph idx="1"/>
          </p:nvPr>
        </p:nvSpPr>
        <p:spPr>
          <a:xfrm>
            <a:off x="915881" y="495420"/>
            <a:ext cx="3763513" cy="4114800"/>
          </a:xfrm>
        </p:spPr>
        <p:txBody>
          <a:bodyPr/>
          <a:lstStyle/>
          <a:p>
            <a:pPr algn="just">
              <a:defRPr/>
            </a:pPr>
            <a:r>
              <a:rPr lang="en-US" sz="1200" dirty="0"/>
              <a:t>Pyramids of numbers can be either upright or inverted, depending on the ecosystem. </a:t>
            </a:r>
          </a:p>
          <a:p>
            <a:pPr algn="just">
              <a:defRPr/>
            </a:pPr>
            <a:r>
              <a:rPr lang="en-US" sz="1200" dirty="0"/>
              <a:t>Pyramid of numbers shows the relative number of organisms at each stage of a food chain</a:t>
            </a:r>
          </a:p>
          <a:p>
            <a:pPr>
              <a:defRPr/>
            </a:pPr>
            <a:r>
              <a:rPr lang="en-US" sz="1200" dirty="0"/>
              <a:t>These are usually shaped like pyramids, as higher trophic levels cannot be sustained if there are more predators than prey</a:t>
            </a:r>
          </a:p>
          <a:p>
            <a:pPr>
              <a:defRPr/>
            </a:pPr>
            <a:r>
              <a:rPr lang="en-US" sz="1200" dirty="0"/>
              <a:t>However, the shape may be distorted if a food source is disproportionately large in size / biomass compared to the feeder</a:t>
            </a:r>
          </a:p>
          <a:p>
            <a:pPr lvl="1">
              <a:defRPr/>
            </a:pPr>
            <a:r>
              <a:rPr lang="en-US" sz="1200" dirty="0"/>
              <a:t>For example, a large number of caterpillars may feed on a single oak tree and many fleas may feed off a single dog host</a:t>
            </a:r>
          </a:p>
        </p:txBody>
      </p:sp>
      <p:sp>
        <p:nvSpPr>
          <p:cNvPr id="6" name="Rectangle 5"/>
          <p:cNvSpPr/>
          <p:nvPr/>
        </p:nvSpPr>
        <p:spPr>
          <a:xfrm>
            <a:off x="4737339" y="538163"/>
            <a:ext cx="3263661" cy="2123658"/>
          </a:xfrm>
          <a:prstGeom prst="rect">
            <a:avLst/>
          </a:prstGeom>
        </p:spPr>
        <p:txBody>
          <a:bodyPr wrap="square">
            <a:spAutoFit/>
          </a:bodyPr>
          <a:lstStyle/>
          <a:p>
            <a:pPr marL="171450" indent="-171450" algn="just">
              <a:buFont typeface="Arial" panose="020B0604020202020204" pitchFamily="34" charset="0"/>
              <a:buChar char="•"/>
              <a:defRPr/>
            </a:pPr>
            <a:r>
              <a:rPr lang="en-US" sz="1200" dirty="0"/>
              <a:t>A pyramid of biomass shows the total mass of organisms at each stage of a food chain</a:t>
            </a:r>
          </a:p>
          <a:p>
            <a:pPr marL="171450" indent="-171450" algn="just">
              <a:buFont typeface="Arial" panose="020B0604020202020204" pitchFamily="34" charset="0"/>
              <a:buChar char="•"/>
              <a:defRPr/>
            </a:pPr>
            <a:r>
              <a:rPr lang="en-US" sz="1200" dirty="0"/>
              <a:t>These pyramids are almost always upright in shape, as biomass diminishes along food chains as CO2 and waste is released</a:t>
            </a:r>
          </a:p>
          <a:p>
            <a:pPr marL="171450" indent="-171450" algn="just">
              <a:buFont typeface="Arial" panose="020B0604020202020204" pitchFamily="34" charset="0"/>
              <a:buChar char="•"/>
              <a:defRPr/>
            </a:pPr>
            <a:r>
              <a:rPr lang="en-US" sz="1200" dirty="0"/>
              <a:t>An exception to this rule is found in marine ecosystems, where zooplankton have a large total biomass than phytoplankton</a:t>
            </a:r>
          </a:p>
          <a:p>
            <a:pPr marL="171450" indent="-171450" algn="just">
              <a:buFont typeface="Arial" panose="020B0604020202020204" pitchFamily="34" charset="0"/>
              <a:buChar char="•"/>
              <a:defRPr/>
            </a:pPr>
            <a:r>
              <a:rPr lang="en-US" sz="1200" dirty="0"/>
              <a:t>This is because phytoplankton replace their biomass at such a rapid rate and so can support a larger biomass of zooplankton</a:t>
            </a:r>
            <a:endParaRPr lang="en-IN" sz="1200" dirty="0"/>
          </a:p>
        </p:txBody>
      </p:sp>
      <p:sp>
        <p:nvSpPr>
          <p:cNvPr id="7" name="Rectangle 6"/>
          <p:cNvSpPr/>
          <p:nvPr/>
        </p:nvSpPr>
        <p:spPr>
          <a:xfrm>
            <a:off x="5454650" y="76200"/>
            <a:ext cx="2164888" cy="400110"/>
          </a:xfrm>
          <a:prstGeom prst="rect">
            <a:avLst/>
          </a:prstGeom>
        </p:spPr>
        <p:txBody>
          <a:bodyPr wrap="none">
            <a:spAutoFit/>
          </a:bodyPr>
          <a:lstStyle/>
          <a:p>
            <a:pPr>
              <a:defRPr/>
            </a:pPr>
            <a:r>
              <a:rPr lang="en-IN" sz="2000" b="1" dirty="0">
                <a:solidFill>
                  <a:schemeClr val="tx2"/>
                </a:solidFill>
                <a:latin typeface="+mj-lt"/>
                <a:ea typeface="+mj-ea"/>
                <a:cs typeface="+mj-cs"/>
              </a:rPr>
              <a:t>Pyramid of Biomass</a:t>
            </a:r>
            <a:endParaRPr lang="en-IN" sz="2000" b="1" dirty="0">
              <a:solidFill>
                <a:schemeClr val="tx2"/>
              </a:solidFill>
              <a:latin typeface="+mj-lt"/>
              <a:ea typeface="+mj-ea"/>
              <a:cs typeface="+mj-cs"/>
            </a:endParaRPr>
          </a:p>
        </p:txBody>
      </p:sp>
      <p:sp>
        <p:nvSpPr>
          <p:cNvPr id="8" name="Rectangle 7"/>
          <p:cNvSpPr/>
          <p:nvPr/>
        </p:nvSpPr>
        <p:spPr>
          <a:xfrm>
            <a:off x="8116888" y="538163"/>
            <a:ext cx="3684048" cy="1938992"/>
          </a:xfrm>
          <a:prstGeom prst="rect">
            <a:avLst/>
          </a:prstGeom>
        </p:spPr>
        <p:txBody>
          <a:bodyPr wrap="square">
            <a:spAutoFit/>
          </a:bodyPr>
          <a:lstStyle/>
          <a:p>
            <a:pPr marL="171450" indent="-171450">
              <a:buFont typeface="Arial" panose="020B0604020202020204" pitchFamily="34" charset="0"/>
              <a:buChar char="•"/>
              <a:defRPr/>
            </a:pPr>
            <a:r>
              <a:rPr lang="en-US" sz="1200" dirty="0"/>
              <a:t>A pyramid of energy shows the amount of energy trapped per area in a given time period at each stage of a food chain</a:t>
            </a:r>
          </a:p>
          <a:p>
            <a:pPr marL="171450" indent="-171450">
              <a:buFont typeface="Arial" panose="020B0604020202020204" pitchFamily="34" charset="0"/>
              <a:buChar char="•"/>
              <a:defRPr/>
            </a:pPr>
            <a:endParaRPr lang="en-US" sz="1200" dirty="0"/>
          </a:p>
          <a:p>
            <a:pPr marL="171450" indent="-171450">
              <a:buFont typeface="Arial" panose="020B0604020202020204" pitchFamily="34" charset="0"/>
              <a:buChar char="•"/>
              <a:defRPr/>
            </a:pPr>
            <a:r>
              <a:rPr lang="en-US" sz="1200" dirty="0"/>
              <a:t>These pyramids are always upright in shape, as energy is lost along food chains (either used in respiration or lost as heat)</a:t>
            </a:r>
          </a:p>
          <a:p>
            <a:pPr marL="171450" indent="-171450">
              <a:buFont typeface="Arial" panose="020B0604020202020204" pitchFamily="34" charset="0"/>
              <a:buChar char="•"/>
              <a:defRPr/>
            </a:pPr>
            <a:r>
              <a:rPr lang="en-US" sz="1200" dirty="0"/>
              <a:t>Each level in the pyramid will be roughly one tenth the size of the preceding level as energy transformations are ~10% efficient</a:t>
            </a:r>
            <a:endParaRPr lang="en-IN" sz="1200" dirty="0"/>
          </a:p>
        </p:txBody>
      </p:sp>
      <p:sp>
        <p:nvSpPr>
          <p:cNvPr id="9" name="Rectangle 8"/>
          <p:cNvSpPr/>
          <p:nvPr/>
        </p:nvSpPr>
        <p:spPr>
          <a:xfrm>
            <a:off x="8603411" y="95310"/>
            <a:ext cx="2021644" cy="400110"/>
          </a:xfrm>
          <a:prstGeom prst="rect">
            <a:avLst/>
          </a:prstGeom>
        </p:spPr>
        <p:txBody>
          <a:bodyPr wrap="none">
            <a:spAutoFit/>
          </a:bodyPr>
          <a:lstStyle/>
          <a:p>
            <a:pPr>
              <a:defRPr/>
            </a:pPr>
            <a:r>
              <a:rPr lang="en-IN" sz="2000" b="1" dirty="0">
                <a:solidFill>
                  <a:schemeClr val="tx2"/>
                </a:solidFill>
                <a:latin typeface="+mj-lt"/>
                <a:ea typeface="+mj-ea"/>
                <a:cs typeface="+mj-cs"/>
              </a:rPr>
              <a:t>Pyramid of Energy</a:t>
            </a:r>
          </a:p>
        </p:txBody>
      </p:sp>
      <p:sp>
        <p:nvSpPr>
          <p:cNvPr id="25608" name="Rectangle 9"/>
          <p:cNvSpPr>
            <a:spLocks noChangeArrowheads="1"/>
          </p:cNvSpPr>
          <p:nvPr/>
        </p:nvSpPr>
        <p:spPr bwMode="auto">
          <a:xfrm>
            <a:off x="165339" y="647571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IN" altLang="en-US" sz="800" b="1"/>
              <a:t>https://ib.bioninja.com.au/standard-level/topic-4-ecology/42-energy-flow/ecological-pyramids.html</a:t>
            </a:r>
          </a:p>
        </p:txBody>
      </p:sp>
      <p:pic>
        <p:nvPicPr>
          <p:cNvPr id="25609" name="Picture 10"/>
          <p:cNvPicPr>
            <a:picLocks noChangeAspect="1"/>
          </p:cNvPicPr>
          <p:nvPr/>
        </p:nvPicPr>
        <p:blipFill>
          <a:blip r:embed="rId2">
            <a:extLst>
              <a:ext uri="{28A0092B-C50C-407E-A947-70E740481C1C}">
                <a14:useLocalDpi xmlns:a14="http://schemas.microsoft.com/office/drawing/2010/main" val="0"/>
              </a:ext>
            </a:extLst>
          </a:blip>
          <a:srcRect l="2351" t="8246" r="2351" b="6577"/>
          <a:stretch>
            <a:fillRect/>
          </a:stretch>
        </p:blipFill>
        <p:spPr bwMode="auto">
          <a:xfrm>
            <a:off x="751336" y="4038600"/>
            <a:ext cx="28067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7338" y="2938763"/>
            <a:ext cx="307819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Rectangle 13"/>
          <p:cNvSpPr>
            <a:spLocks noChangeArrowheads="1"/>
          </p:cNvSpPr>
          <p:nvPr/>
        </p:nvSpPr>
        <p:spPr bwMode="auto">
          <a:xfrm>
            <a:off x="4799552" y="648272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800" b="1" dirty="0"/>
              <a:t>https://energy-101.org/biomass-pyramid/</a:t>
            </a:r>
          </a:p>
        </p:txBody>
      </p:sp>
      <p:pic>
        <p:nvPicPr>
          <p:cNvPr id="25612" name="Picture 14"/>
          <p:cNvPicPr>
            <a:picLocks noChangeAspect="1"/>
          </p:cNvPicPr>
          <p:nvPr/>
        </p:nvPicPr>
        <p:blipFill>
          <a:blip r:embed="rId4">
            <a:extLst>
              <a:ext uri="{28A0092B-C50C-407E-A947-70E740481C1C}">
                <a14:useLocalDpi xmlns:a14="http://schemas.microsoft.com/office/drawing/2010/main" val="0"/>
              </a:ext>
            </a:extLst>
          </a:blip>
          <a:srcRect l="6091" t="8804" r="2878" b="10133"/>
          <a:stretch>
            <a:fillRect/>
          </a:stretch>
        </p:blipFill>
        <p:spPr bwMode="auto">
          <a:xfrm>
            <a:off x="8686231" y="2938762"/>
            <a:ext cx="2336800" cy="30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Rectangle 15"/>
          <p:cNvSpPr>
            <a:spLocks noChangeArrowheads="1"/>
          </p:cNvSpPr>
          <p:nvPr/>
        </p:nvSpPr>
        <p:spPr bwMode="auto">
          <a:xfrm>
            <a:off x="8603411" y="6463944"/>
            <a:ext cx="30595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600" b="1" dirty="0"/>
              <a:t>https://www.pmfias.com/ecological-pyramids-pyramid-numbers-biomass-energy/</a:t>
            </a:r>
          </a:p>
        </p:txBody>
      </p:sp>
    </p:spTree>
    <p:extLst>
      <p:ext uri="{BB962C8B-B14F-4D97-AF65-F5344CB8AC3E}">
        <p14:creationId xmlns:p14="http://schemas.microsoft.com/office/powerpoint/2010/main" val="578067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79688" y="47625"/>
            <a:ext cx="3429000" cy="762000"/>
          </a:xfrm>
        </p:spPr>
        <p:txBody>
          <a:bodyPr>
            <a:normAutofit fontScale="90000"/>
          </a:bodyPr>
          <a:lstStyle/>
          <a:p>
            <a:pPr eaLnBrk="1" hangingPunct="1"/>
            <a:r>
              <a:rPr lang="en-US" altLang="en-US" sz="3200" b="1"/>
              <a:t>What is A Niche?</a:t>
            </a:r>
          </a:p>
        </p:txBody>
      </p:sp>
      <p:sp>
        <p:nvSpPr>
          <p:cNvPr id="26627" name="Rectangle 3"/>
          <p:cNvSpPr>
            <a:spLocks noGrp="1" noChangeArrowheads="1"/>
          </p:cNvSpPr>
          <p:nvPr>
            <p:ph idx="1"/>
          </p:nvPr>
        </p:nvSpPr>
        <p:spPr>
          <a:xfrm>
            <a:off x="2559050" y="928688"/>
            <a:ext cx="8032750" cy="4953000"/>
          </a:xfrm>
        </p:spPr>
        <p:txBody>
          <a:bodyPr/>
          <a:lstStyle/>
          <a:p>
            <a:pPr eaLnBrk="1" hangingPunct="1">
              <a:spcBef>
                <a:spcPct val="0"/>
              </a:spcBef>
              <a:buFontTx/>
              <a:buNone/>
            </a:pPr>
            <a:r>
              <a:rPr lang="en-US" altLang="en-US" b="1" smtClean="0">
                <a:latin typeface="Times" panose="02020603050405020304" pitchFamily="18" charset="0"/>
              </a:rPr>
              <a:t>Set of conditions</a:t>
            </a:r>
            <a:r>
              <a:rPr lang="en-US" altLang="en-US" smtClean="0">
                <a:latin typeface="Times" panose="02020603050405020304" pitchFamily="18" charset="0"/>
              </a:rPr>
              <a:t> </a:t>
            </a:r>
            <a:r>
              <a:rPr lang="en-US" altLang="en-US" i="1">
                <a:latin typeface="Times" panose="02020603050405020304" pitchFamily="18" charset="0"/>
              </a:rPr>
              <a:t>within which an organism can maintain a viable population</a:t>
            </a:r>
            <a:r>
              <a:rPr lang="en-US" altLang="en-US">
                <a:latin typeface="Times" panose="02020603050405020304" pitchFamily="18" charset="0"/>
              </a:rPr>
              <a:t> </a:t>
            </a:r>
          </a:p>
          <a:p>
            <a:pPr eaLnBrk="1" hangingPunct="1">
              <a:spcBef>
                <a:spcPct val="0"/>
              </a:spcBef>
              <a:buFontTx/>
              <a:buNone/>
            </a:pPr>
            <a:endParaRPr lang="en-US" altLang="en-US" smtClean="0">
              <a:latin typeface="Times" panose="02020603050405020304" pitchFamily="18" charset="0"/>
            </a:endParaRPr>
          </a:p>
          <a:p>
            <a:pPr eaLnBrk="1" hangingPunct="1">
              <a:spcBef>
                <a:spcPct val="0"/>
              </a:spcBef>
              <a:buFontTx/>
              <a:buNone/>
            </a:pPr>
            <a:r>
              <a:rPr lang="en-US" altLang="en-US" b="1" smtClean="0">
                <a:latin typeface="Times" panose="02020603050405020304" pitchFamily="18" charset="0"/>
              </a:rPr>
              <a:t>Multi-dimensional</a:t>
            </a:r>
            <a:endParaRPr lang="en-US" altLang="en-US" i="1" smtClean="0">
              <a:latin typeface="Times" panose="02020603050405020304" pitchFamily="18" charset="0"/>
            </a:endParaRPr>
          </a:p>
          <a:p>
            <a:pPr eaLnBrk="1" hangingPunct="1">
              <a:spcBef>
                <a:spcPct val="0"/>
              </a:spcBef>
              <a:buFontTx/>
              <a:buNone/>
            </a:pPr>
            <a:r>
              <a:rPr lang="en-US" altLang="en-US" i="1" smtClean="0">
                <a:latin typeface="Times" panose="02020603050405020304" pitchFamily="18" charset="0"/>
              </a:rPr>
              <a:t>   </a:t>
            </a:r>
            <a:r>
              <a:rPr lang="en-US" altLang="en-US" i="1">
                <a:latin typeface="Times" panose="02020603050405020304" pitchFamily="18" charset="0"/>
              </a:rPr>
              <a:t>with as many</a:t>
            </a:r>
          </a:p>
          <a:p>
            <a:pPr eaLnBrk="1" hangingPunct="1">
              <a:spcBef>
                <a:spcPct val="0"/>
              </a:spcBef>
              <a:buFontTx/>
              <a:buNone/>
            </a:pPr>
            <a:r>
              <a:rPr lang="en-US" altLang="en-US" i="1">
                <a:latin typeface="Times" panose="02020603050405020304" pitchFamily="18" charset="0"/>
              </a:rPr>
              <a:t>   dimensions as there</a:t>
            </a:r>
          </a:p>
          <a:p>
            <a:pPr eaLnBrk="1" hangingPunct="1">
              <a:spcBef>
                <a:spcPct val="0"/>
              </a:spcBef>
              <a:buFontTx/>
              <a:buNone/>
            </a:pPr>
            <a:r>
              <a:rPr lang="en-US" altLang="en-US" i="1">
                <a:latin typeface="Times" panose="02020603050405020304" pitchFamily="18" charset="0"/>
              </a:rPr>
              <a:t>   are limiting conditions</a:t>
            </a:r>
            <a:endParaRPr lang="en-US" altLang="en-US"/>
          </a:p>
        </p:txBody>
      </p:sp>
      <p:graphicFrame>
        <p:nvGraphicFramePr>
          <p:cNvPr id="26628" name="Object 2"/>
          <p:cNvGraphicFramePr>
            <a:graphicFrameLocks/>
          </p:cNvGraphicFramePr>
          <p:nvPr/>
        </p:nvGraphicFramePr>
        <p:xfrm>
          <a:off x="6172200" y="2362200"/>
          <a:ext cx="3429000" cy="3479800"/>
        </p:xfrm>
        <a:graphic>
          <a:graphicData uri="http://schemas.openxmlformats.org/presentationml/2006/ole">
            <mc:AlternateContent xmlns:mc="http://schemas.openxmlformats.org/markup-compatibility/2006">
              <mc:Choice xmlns:v="urn:schemas-microsoft-com:vml" Requires="v">
                <p:oleObj spid="_x0000_s1027" name="Microsoft ClipArt Gallery" r:id="rId3" imgW="3225800" imgH="3340100" progId="MS_ClipArt_Gallery">
                  <p:embed/>
                </p:oleObj>
              </mc:Choice>
              <mc:Fallback>
                <p:oleObj name="Microsoft ClipArt Gallery" r:id="rId3" imgW="3225800" imgH="3340100" progId="MS_ClipArt_Gallery">
                  <p:embed/>
                  <p:pic>
                    <p:nvPicPr>
                      <p:cNvPr id="26628"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362200"/>
                        <a:ext cx="34290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5"/>
          <p:cNvSpPr>
            <a:spLocks noChangeArrowheads="1"/>
          </p:cNvSpPr>
          <p:nvPr/>
        </p:nvSpPr>
        <p:spPr bwMode="auto">
          <a:xfrm>
            <a:off x="8305801" y="4337050"/>
            <a:ext cx="181703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Times" panose="02020603050405020304" pitchFamily="18" charset="0"/>
              </a:rPr>
              <a:t>temperature</a:t>
            </a:r>
          </a:p>
        </p:txBody>
      </p:sp>
      <p:sp>
        <p:nvSpPr>
          <p:cNvPr id="26630" name="Rectangle 6"/>
          <p:cNvSpPr>
            <a:spLocks noChangeArrowheads="1"/>
          </p:cNvSpPr>
          <p:nvPr/>
        </p:nvSpPr>
        <p:spPr bwMode="auto">
          <a:xfrm>
            <a:off x="6781800" y="2951163"/>
            <a:ext cx="198612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Times" panose="02020603050405020304" pitchFamily="18" charset="0"/>
              </a:rPr>
              <a:t>light intensity</a:t>
            </a:r>
          </a:p>
        </p:txBody>
      </p:sp>
      <p:sp>
        <p:nvSpPr>
          <p:cNvPr id="26631" name="Rectangle 7"/>
          <p:cNvSpPr>
            <a:spLocks noChangeArrowheads="1"/>
          </p:cNvSpPr>
          <p:nvPr/>
        </p:nvSpPr>
        <p:spPr bwMode="auto">
          <a:xfrm>
            <a:off x="7421564" y="4035425"/>
            <a:ext cx="815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solidFill>
                  <a:schemeClr val="bg1"/>
                </a:solidFill>
                <a:latin typeface="Times" panose="02020603050405020304" pitchFamily="18" charset="0"/>
              </a:rPr>
              <a:t>okay</a:t>
            </a:r>
          </a:p>
        </p:txBody>
      </p:sp>
      <p:sp>
        <p:nvSpPr>
          <p:cNvPr id="26632" name="Rectangle 8"/>
          <p:cNvSpPr>
            <a:spLocks noChangeArrowheads="1"/>
          </p:cNvSpPr>
          <p:nvPr/>
        </p:nvSpPr>
        <p:spPr bwMode="auto">
          <a:xfrm>
            <a:off x="6186489" y="4413250"/>
            <a:ext cx="113973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latin typeface="Times" panose="02020603050405020304" pitchFamily="18" charset="0"/>
              </a:rPr>
              <a:t>salinity</a:t>
            </a:r>
          </a:p>
        </p:txBody>
      </p:sp>
      <p:sp>
        <p:nvSpPr>
          <p:cNvPr id="26633" name="Arc 9"/>
          <p:cNvSpPr>
            <a:spLocks/>
          </p:cNvSpPr>
          <p:nvPr/>
        </p:nvSpPr>
        <p:spPr bwMode="auto">
          <a:xfrm flipH="1">
            <a:off x="7848600" y="3276600"/>
            <a:ext cx="2209800" cy="1085850"/>
          </a:xfrm>
          <a:custGeom>
            <a:avLst/>
            <a:gdLst>
              <a:gd name="T0" fmla="*/ 2147483646 w 20451"/>
              <a:gd name="T1" fmla="*/ 0 h 20289"/>
              <a:gd name="T2" fmla="*/ 2147483646 w 20451"/>
              <a:gd name="T3" fmla="*/ 2147483646 h 20289"/>
              <a:gd name="T4" fmla="*/ 0 w 20451"/>
              <a:gd name="T5" fmla="*/ 2147483646 h 20289"/>
              <a:gd name="T6" fmla="*/ 0 60000 65536"/>
              <a:gd name="T7" fmla="*/ 0 60000 65536"/>
              <a:gd name="T8" fmla="*/ 0 60000 65536"/>
              <a:gd name="T9" fmla="*/ 0 w 20451"/>
              <a:gd name="T10" fmla="*/ 0 h 20289"/>
              <a:gd name="T11" fmla="*/ 20451 w 20451"/>
              <a:gd name="T12" fmla="*/ 20289 h 20289"/>
            </a:gdLst>
            <a:ahLst/>
            <a:cxnLst>
              <a:cxn ang="T6">
                <a:pos x="T0" y="T1"/>
              </a:cxn>
              <a:cxn ang="T7">
                <a:pos x="T2" y="T3"/>
              </a:cxn>
              <a:cxn ang="T8">
                <a:pos x="T4" y="T5"/>
              </a:cxn>
            </a:cxnLst>
            <a:rect l="T9" t="T10" r="T11" b="T12"/>
            <a:pathLst>
              <a:path w="20451" h="20289" fill="none" extrusionOk="0">
                <a:moveTo>
                  <a:pt x="7410" y="0"/>
                </a:moveTo>
                <a:cubicBezTo>
                  <a:pt x="13552" y="2243"/>
                  <a:pt x="18347" y="7148"/>
                  <a:pt x="20451" y="13338"/>
                </a:cubicBezTo>
              </a:path>
              <a:path w="20451" h="20289" stroke="0" extrusionOk="0">
                <a:moveTo>
                  <a:pt x="7410" y="0"/>
                </a:moveTo>
                <a:cubicBezTo>
                  <a:pt x="13552" y="2243"/>
                  <a:pt x="18347" y="7148"/>
                  <a:pt x="20451" y="13338"/>
                </a:cubicBezTo>
                <a:lnTo>
                  <a:pt x="0" y="20289"/>
                </a:lnTo>
                <a:lnTo>
                  <a:pt x="7410" y="0"/>
                </a:lnTo>
                <a:close/>
              </a:path>
            </a:pathLst>
          </a:custGeom>
          <a:noFill/>
          <a:ln w="31750" cap="rnd">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634" name="Rectangle 10"/>
          <p:cNvSpPr>
            <a:spLocks noChangeArrowheads="1"/>
          </p:cNvSpPr>
          <p:nvPr/>
        </p:nvSpPr>
        <p:spPr bwMode="auto">
          <a:xfrm>
            <a:off x="9060731" y="2819400"/>
            <a:ext cx="1461938"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a:solidFill>
                  <a:srgbClr val="009900"/>
                </a:solidFill>
                <a:latin typeface="Times" panose="02020603050405020304" pitchFamily="18" charset="0"/>
              </a:rPr>
              <a:t>ecological</a:t>
            </a:r>
          </a:p>
          <a:p>
            <a:pPr algn="ctr" eaLnBrk="1" hangingPunct="1">
              <a:spcBef>
                <a:spcPct val="0"/>
              </a:spcBef>
              <a:buFontTx/>
              <a:buNone/>
            </a:pPr>
            <a:r>
              <a:rPr lang="en-US" altLang="en-US" sz="2400" b="1">
                <a:solidFill>
                  <a:srgbClr val="009900"/>
                </a:solidFill>
                <a:latin typeface="Times" panose="02020603050405020304" pitchFamily="18" charset="0"/>
              </a:rPr>
              <a:t>niche</a:t>
            </a:r>
          </a:p>
        </p:txBody>
      </p:sp>
      <p:sp>
        <p:nvSpPr>
          <p:cNvPr id="26635" name="Rectangle 1"/>
          <p:cNvSpPr>
            <a:spLocks noChangeArrowheads="1"/>
          </p:cNvSpPr>
          <p:nvPr/>
        </p:nvSpPr>
        <p:spPr bwMode="auto">
          <a:xfrm>
            <a:off x="2579688" y="6196014"/>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100" b="1"/>
              <a:t>https://mio-ecsde.org/erasmus-IP-2014/trainers/day%2002-Ricard.pdf</a:t>
            </a:r>
          </a:p>
        </p:txBody>
      </p:sp>
    </p:spTree>
    <p:extLst>
      <p:ext uri="{BB962C8B-B14F-4D97-AF65-F5344CB8AC3E}">
        <p14:creationId xmlns:p14="http://schemas.microsoft.com/office/powerpoint/2010/main" val="2684626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209801" y="609601"/>
            <a:ext cx="77755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7651" name="Rectangle 3"/>
          <p:cNvSpPr>
            <a:spLocks noChangeArrowheads="1"/>
          </p:cNvSpPr>
          <p:nvPr/>
        </p:nvSpPr>
        <p:spPr bwMode="auto">
          <a:xfrm>
            <a:off x="1676401" y="1981201"/>
            <a:ext cx="4727575"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7652" name="Rectangle 6"/>
          <p:cNvSpPr>
            <a:spLocks noChangeArrowheads="1"/>
          </p:cNvSpPr>
          <p:nvPr/>
        </p:nvSpPr>
        <p:spPr bwMode="auto">
          <a:xfrm>
            <a:off x="6384926" y="5997575"/>
            <a:ext cx="3946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7653" name="Rectangle 7"/>
          <p:cNvSpPr>
            <a:spLocks noGrp="1" noChangeArrowheads="1"/>
          </p:cNvSpPr>
          <p:nvPr>
            <p:ph type="title"/>
          </p:nvPr>
        </p:nvSpPr>
        <p:spPr>
          <a:xfrm>
            <a:off x="1981200" y="1"/>
            <a:ext cx="8229600" cy="606425"/>
          </a:xfrm>
        </p:spPr>
        <p:txBody>
          <a:bodyPr>
            <a:normAutofit fontScale="90000"/>
          </a:bodyPr>
          <a:lstStyle/>
          <a:p>
            <a:pPr eaLnBrk="1" hangingPunct="1"/>
            <a:r>
              <a:rPr lang="en-US" altLang="en-US" sz="3600" b="1">
                <a:solidFill>
                  <a:srgbClr val="000066"/>
                </a:solidFill>
              </a:rPr>
              <a:t>Habitat &amp; Niche</a:t>
            </a:r>
          </a:p>
        </p:txBody>
      </p:sp>
      <p:sp>
        <p:nvSpPr>
          <p:cNvPr id="27654" name="Rectangle 8"/>
          <p:cNvSpPr>
            <a:spLocks noGrp="1" noChangeArrowheads="1"/>
          </p:cNvSpPr>
          <p:nvPr>
            <p:ph idx="1"/>
          </p:nvPr>
        </p:nvSpPr>
        <p:spPr>
          <a:xfrm>
            <a:off x="1761228" y="687389"/>
            <a:ext cx="10289874" cy="3065462"/>
          </a:xfrm>
        </p:spPr>
        <p:txBody>
          <a:bodyPr>
            <a:noAutofit/>
          </a:bodyPr>
          <a:lstStyle/>
          <a:p>
            <a:pPr algn="just" eaLnBrk="1" hangingPunct="1">
              <a:lnSpc>
                <a:spcPct val="80000"/>
              </a:lnSpc>
            </a:pPr>
            <a:r>
              <a:rPr lang="en-US" altLang="en-US" sz="1600" b="1" dirty="0">
                <a:solidFill>
                  <a:srgbClr val="000066"/>
                </a:solidFill>
                <a:latin typeface="Arial" panose="020B0604020202020204" pitchFamily="34" charset="0"/>
                <a:cs typeface="Arial" panose="020B0604020202020204" pitchFamily="34" charset="0"/>
              </a:rPr>
              <a:t>Habitat:</a:t>
            </a:r>
            <a:r>
              <a:rPr lang="en-US" altLang="en-US" sz="1600" dirty="0">
                <a:solidFill>
                  <a:srgbClr val="000066"/>
                </a:solidFill>
                <a:latin typeface="Arial" panose="020B0604020202020204" pitchFamily="34" charset="0"/>
                <a:cs typeface="Arial" panose="020B0604020202020204" pitchFamily="34" charset="0"/>
              </a:rPr>
              <a:t> </a:t>
            </a:r>
            <a:r>
              <a:rPr lang="en-US" altLang="zh-TW" sz="1600" dirty="0">
                <a:solidFill>
                  <a:srgbClr val="000066"/>
                </a:solidFill>
                <a:latin typeface="Arial" panose="020B0604020202020204" pitchFamily="34" charset="0"/>
                <a:ea typeface="PMingLiU" pitchFamily="18" charset="-120"/>
                <a:cs typeface="Arial" panose="020B0604020202020204" pitchFamily="34" charset="0"/>
              </a:rPr>
              <a:t>Place where a population (or an individual organism) typically lives </a:t>
            </a:r>
          </a:p>
          <a:p>
            <a:pPr lvl="1" algn="just" eaLnBrk="1" hangingPunct="1">
              <a:lnSpc>
                <a:spcPct val="80000"/>
              </a:lnSpc>
            </a:pPr>
            <a:r>
              <a:rPr lang="en-US" altLang="zh-TW" dirty="0">
                <a:solidFill>
                  <a:srgbClr val="000066"/>
                </a:solidFill>
                <a:latin typeface="Arial" panose="020B0604020202020204" pitchFamily="34" charset="0"/>
                <a:ea typeface="PMingLiU" pitchFamily="18" charset="-120"/>
                <a:cs typeface="Arial" panose="020B0604020202020204" pitchFamily="34" charset="0"/>
              </a:rPr>
              <a:t>Characterized by physical conditions, </a:t>
            </a:r>
            <a:r>
              <a:rPr lang="en-US" altLang="zh-TW" i="1" dirty="0">
                <a:solidFill>
                  <a:srgbClr val="000066"/>
                </a:solidFill>
                <a:latin typeface="Arial" panose="020B0604020202020204" pitchFamily="34" charset="0"/>
                <a:ea typeface="PMingLiU" pitchFamily="18" charset="-120"/>
                <a:cs typeface="Arial" panose="020B0604020202020204" pitchFamily="34" charset="0"/>
              </a:rPr>
              <a:t>e.g</a:t>
            </a:r>
            <a:r>
              <a:rPr lang="en-US" altLang="zh-TW" dirty="0">
                <a:solidFill>
                  <a:srgbClr val="000066"/>
                </a:solidFill>
                <a:latin typeface="Arial" panose="020B0604020202020204" pitchFamily="34" charset="0"/>
                <a:ea typeface="PMingLiU" pitchFamily="18" charset="-120"/>
                <a:cs typeface="Arial" panose="020B0604020202020204" pitchFamily="34" charset="0"/>
              </a:rPr>
              <a:t>. salinity or temperature </a:t>
            </a:r>
            <a:endParaRPr lang="en-US" altLang="en-US" dirty="0">
              <a:solidFill>
                <a:srgbClr val="000066"/>
              </a:solidFill>
              <a:latin typeface="Arial" panose="020B0604020202020204" pitchFamily="34" charset="0"/>
              <a:cs typeface="Arial" panose="020B0604020202020204" pitchFamily="34" charset="0"/>
            </a:endParaRPr>
          </a:p>
          <a:p>
            <a:pPr algn="just" eaLnBrk="1" hangingPunct="1">
              <a:lnSpc>
                <a:spcPct val="80000"/>
              </a:lnSpc>
            </a:pPr>
            <a:r>
              <a:rPr lang="en-US" altLang="en-US" sz="1600" b="1" dirty="0">
                <a:solidFill>
                  <a:srgbClr val="000066"/>
                </a:solidFill>
                <a:latin typeface="Arial" panose="020B0604020202020204" pitchFamily="34" charset="0"/>
                <a:cs typeface="Arial" panose="020B0604020202020204" pitchFamily="34" charset="0"/>
              </a:rPr>
              <a:t>Ecological niche: </a:t>
            </a:r>
          </a:p>
          <a:p>
            <a:pPr lvl="1" algn="just" eaLnBrk="1" hangingPunct="1">
              <a:lnSpc>
                <a:spcPct val="80000"/>
              </a:lnSpc>
            </a:pPr>
            <a:r>
              <a:rPr lang="en-US" altLang="en-US" dirty="0">
                <a:solidFill>
                  <a:srgbClr val="000066"/>
                </a:solidFill>
                <a:latin typeface="Arial" panose="020B0604020202020204" pitchFamily="34" charset="0"/>
                <a:cs typeface="Arial" panose="020B0604020202020204" pitchFamily="34" charset="0"/>
              </a:rPr>
              <a:t>The sum total of an organisms use of biotic &amp; abiotic resources in its environment with unique ecological role</a:t>
            </a:r>
          </a:p>
          <a:p>
            <a:pPr lvl="1" algn="just" eaLnBrk="1" hangingPunct="1">
              <a:lnSpc>
                <a:spcPct val="80000"/>
              </a:lnSpc>
            </a:pPr>
            <a:r>
              <a:rPr lang="en-US" altLang="en-US" dirty="0">
                <a:solidFill>
                  <a:srgbClr val="000066"/>
                </a:solidFill>
                <a:latin typeface="Arial" panose="020B0604020202020204" pitchFamily="34" charset="0"/>
                <a:cs typeface="Arial" panose="020B0604020202020204" pitchFamily="34" charset="0"/>
              </a:rPr>
              <a:t>It is a term used for the position of a species within an ecosystem, describing both the range of conditions necessary for persistence of the species, and its ecological role in the ecosystem.</a:t>
            </a:r>
          </a:p>
          <a:p>
            <a:pPr algn="just" eaLnBrk="1" hangingPunct="1">
              <a:lnSpc>
                <a:spcPct val="80000"/>
              </a:lnSpc>
            </a:pPr>
            <a:r>
              <a:rPr lang="en-US" altLang="en-US" sz="1600" b="1" dirty="0">
                <a:solidFill>
                  <a:srgbClr val="000066"/>
                </a:solidFill>
                <a:latin typeface="Arial" panose="020B0604020202020204" pitchFamily="34" charset="0"/>
                <a:cs typeface="Arial" panose="020B0604020202020204" pitchFamily="34" charset="0"/>
              </a:rPr>
              <a:t>Fundamental Niche</a:t>
            </a:r>
          </a:p>
          <a:p>
            <a:pPr algn="just" eaLnBrk="1" hangingPunct="1">
              <a:lnSpc>
                <a:spcPct val="80000"/>
              </a:lnSpc>
              <a:buFont typeface="Wingdings" panose="05000000000000000000" pitchFamily="2" charset="2"/>
              <a:buNone/>
            </a:pPr>
            <a:r>
              <a:rPr lang="en-US" altLang="en-US" sz="1600" dirty="0">
                <a:solidFill>
                  <a:srgbClr val="000066"/>
                </a:solidFill>
                <a:latin typeface="Arial" panose="020B0604020202020204" pitchFamily="34" charset="0"/>
                <a:cs typeface="Arial" panose="020B0604020202020204" pitchFamily="34" charset="0"/>
              </a:rPr>
              <a:t>	</a:t>
            </a:r>
            <a:r>
              <a:rPr lang="en-US" altLang="zh-TW" sz="1600" dirty="0">
                <a:solidFill>
                  <a:srgbClr val="000066"/>
                </a:solidFill>
                <a:latin typeface="Arial" panose="020B0604020202020204" pitchFamily="34" charset="0"/>
                <a:ea typeface="PMingLiU" pitchFamily="18" charset="-120"/>
                <a:cs typeface="Arial" panose="020B0604020202020204" pitchFamily="34" charset="0"/>
              </a:rPr>
              <a:t>full potential range of physical, chemical and biological factors a species could use if there were no competition </a:t>
            </a:r>
            <a:endParaRPr lang="en-US" altLang="en-US" sz="1600" dirty="0">
              <a:solidFill>
                <a:srgbClr val="000066"/>
              </a:solidFill>
              <a:latin typeface="Arial" panose="020B0604020202020204" pitchFamily="34" charset="0"/>
              <a:cs typeface="Arial" panose="020B0604020202020204" pitchFamily="34" charset="0"/>
            </a:endParaRPr>
          </a:p>
          <a:p>
            <a:pPr algn="just" eaLnBrk="1" hangingPunct="1">
              <a:lnSpc>
                <a:spcPct val="80000"/>
              </a:lnSpc>
            </a:pPr>
            <a:r>
              <a:rPr lang="en-US" altLang="en-US" sz="1600" b="1" dirty="0">
                <a:solidFill>
                  <a:srgbClr val="000066"/>
                </a:solidFill>
                <a:latin typeface="Arial" panose="020B0604020202020204" pitchFamily="34" charset="0"/>
                <a:cs typeface="Arial" panose="020B0604020202020204" pitchFamily="34" charset="0"/>
              </a:rPr>
              <a:t>Realized Niche</a:t>
            </a:r>
          </a:p>
          <a:p>
            <a:pPr algn="just" eaLnBrk="1" hangingPunct="1">
              <a:lnSpc>
                <a:spcPct val="80000"/>
              </a:lnSpc>
              <a:buFont typeface="Wingdings" panose="05000000000000000000" pitchFamily="2" charset="2"/>
              <a:buNone/>
            </a:pPr>
            <a:r>
              <a:rPr lang="en-US" altLang="en-US" sz="1600" dirty="0">
                <a:solidFill>
                  <a:srgbClr val="000066"/>
                </a:solidFill>
                <a:latin typeface="Arial" panose="020B0604020202020204" pitchFamily="34" charset="0"/>
                <a:cs typeface="Arial" panose="020B0604020202020204" pitchFamily="34" charset="0"/>
              </a:rPr>
              <a:t>	T</a:t>
            </a:r>
            <a:r>
              <a:rPr lang="en-US" altLang="zh-TW" sz="1600" dirty="0">
                <a:solidFill>
                  <a:srgbClr val="000066"/>
                </a:solidFill>
                <a:latin typeface="Arial" panose="020B0604020202020204" pitchFamily="34" charset="0"/>
                <a:ea typeface="PMingLiU" pitchFamily="18" charset="-120"/>
                <a:cs typeface="Arial" panose="020B0604020202020204" pitchFamily="34" charset="0"/>
              </a:rPr>
              <a:t>he portion of the fundamental niche that a species actually occupies</a:t>
            </a:r>
            <a:r>
              <a:rPr lang="en-US" altLang="zh-TW" sz="1600" dirty="0">
                <a:latin typeface="Arial" panose="020B0604020202020204" pitchFamily="34" charset="0"/>
                <a:ea typeface="PMingLiU" pitchFamily="18" charset="-120"/>
                <a:cs typeface="Arial" panose="020B0604020202020204" pitchFamily="34" charset="0"/>
              </a:rPr>
              <a:t> </a:t>
            </a:r>
            <a:r>
              <a:rPr lang="en-US" altLang="zh-TW" sz="1600" dirty="0">
                <a:solidFill>
                  <a:srgbClr val="C2070A"/>
                </a:solidFill>
                <a:latin typeface="Arial" panose="020B0604020202020204" pitchFamily="34" charset="0"/>
                <a:ea typeface="PMingLiU" pitchFamily="18" charset="-120"/>
                <a:cs typeface="Arial" panose="020B0604020202020204" pitchFamily="34" charset="0"/>
              </a:rPr>
              <a:t>due to competition</a:t>
            </a:r>
            <a:endParaRPr lang="zh-TW" altLang="en-US" sz="1600" dirty="0">
              <a:solidFill>
                <a:srgbClr val="C2070A"/>
              </a:solidFill>
              <a:latin typeface="Arial" panose="020B0604020202020204" pitchFamily="34" charset="0"/>
              <a:ea typeface="PMingLiU" pitchFamily="18" charset="-120"/>
              <a:cs typeface="Arial" panose="020B0604020202020204" pitchFamily="34" charset="0"/>
            </a:endParaRPr>
          </a:p>
          <a:p>
            <a:pPr algn="just" eaLnBrk="1" hangingPunct="1">
              <a:lnSpc>
                <a:spcPct val="80000"/>
              </a:lnSpc>
              <a:buFont typeface="Wingdings" panose="05000000000000000000" pitchFamily="2" charset="2"/>
              <a:buNone/>
            </a:pPr>
            <a:endParaRPr lang="en-US" altLang="en-US" sz="1600" dirty="0">
              <a:solidFill>
                <a:srgbClr val="C2070A"/>
              </a:solidFill>
              <a:latin typeface="Arial" panose="020B0604020202020204" pitchFamily="34" charset="0"/>
              <a:cs typeface="Arial" panose="020B0604020202020204" pitchFamily="34" charset="0"/>
            </a:endParaRPr>
          </a:p>
        </p:txBody>
      </p:sp>
      <p:pic>
        <p:nvPicPr>
          <p:cNvPr id="27655" name="Picture 11" descr="FundNi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841" y="4234103"/>
            <a:ext cx="2138987" cy="203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1"/>
          <p:cNvSpPr>
            <a:spLocks noChangeArrowheads="1"/>
          </p:cNvSpPr>
          <p:nvPr/>
        </p:nvSpPr>
        <p:spPr bwMode="auto">
          <a:xfrm>
            <a:off x="2719388" y="6271523"/>
            <a:ext cx="25606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000" b="1" dirty="0"/>
              <a:t>https://qforquestions.com/ecological-niche/</a:t>
            </a:r>
          </a:p>
        </p:txBody>
      </p:sp>
      <p:sp>
        <p:nvSpPr>
          <p:cNvPr id="27657" name="Rectangle 3"/>
          <p:cNvSpPr>
            <a:spLocks noChangeArrowheads="1"/>
          </p:cNvSpPr>
          <p:nvPr/>
        </p:nvSpPr>
        <p:spPr bwMode="auto">
          <a:xfrm>
            <a:off x="2719388" y="6632575"/>
            <a:ext cx="670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100" b="1"/>
              <a:t>https://www.sciencedirect.com/topics/earth-and-planetary-sciences/ecological-niche</a:t>
            </a:r>
          </a:p>
        </p:txBody>
      </p:sp>
    </p:spTree>
    <p:extLst>
      <p:ext uri="{BB962C8B-B14F-4D97-AF65-F5344CB8AC3E}">
        <p14:creationId xmlns:p14="http://schemas.microsoft.com/office/powerpoint/2010/main" val="297028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228600"/>
            <a:ext cx="9144000" cy="609600"/>
          </a:xfrm>
        </p:spPr>
        <p:txBody>
          <a:bodyPr>
            <a:normAutofit fontScale="90000"/>
          </a:bodyPr>
          <a:lstStyle/>
          <a:p>
            <a:pPr eaLnBrk="1" hangingPunct="1"/>
            <a:r>
              <a:rPr lang="en-US" altLang="en-US" sz="4000"/>
              <a:t>            </a:t>
            </a:r>
            <a:r>
              <a:rPr lang="en-US" altLang="en-US" sz="4000" b="1">
                <a:solidFill>
                  <a:srgbClr val="000066"/>
                </a:solidFill>
              </a:rPr>
              <a:t>What sustain life on earth??</a:t>
            </a:r>
          </a:p>
        </p:txBody>
      </p:sp>
      <p:sp>
        <p:nvSpPr>
          <p:cNvPr id="17411" name="Rectangle 3"/>
          <p:cNvSpPr>
            <a:spLocks noGrp="1" noChangeArrowheads="1"/>
          </p:cNvSpPr>
          <p:nvPr>
            <p:ph idx="1"/>
          </p:nvPr>
        </p:nvSpPr>
        <p:spPr>
          <a:xfrm>
            <a:off x="2667000" y="1295401"/>
            <a:ext cx="8001000" cy="4530725"/>
          </a:xfrm>
        </p:spPr>
        <p:txBody>
          <a:bodyPr/>
          <a:lstStyle/>
          <a:p>
            <a:pPr eaLnBrk="1" hangingPunct="1"/>
            <a:r>
              <a:rPr lang="en-US" altLang="en-US" sz="3600">
                <a:solidFill>
                  <a:srgbClr val="000000"/>
                </a:solidFill>
              </a:rPr>
              <a:t>The one-way flow of energy</a:t>
            </a:r>
            <a:endParaRPr lang="en-US" altLang="en-US" sz="3600">
              <a:solidFill>
                <a:srgbClr val="000000"/>
              </a:solidFill>
              <a:sym typeface="Symbol" panose="05050102010706020507" pitchFamily="18" charset="2"/>
            </a:endParaRPr>
          </a:p>
          <a:p>
            <a:pPr eaLnBrk="1" hangingPunct="1"/>
            <a:r>
              <a:rPr lang="en-US" altLang="en-US" sz="3600">
                <a:solidFill>
                  <a:srgbClr val="000000"/>
                </a:solidFill>
                <a:sym typeface="Symbol" panose="05050102010706020507" pitchFamily="18" charset="2"/>
              </a:rPr>
              <a:t>The cycling of matter/ nutrients</a:t>
            </a:r>
          </a:p>
          <a:p>
            <a:pPr eaLnBrk="1" hangingPunct="1"/>
            <a:r>
              <a:rPr lang="en-US" altLang="en-US" sz="3600">
                <a:solidFill>
                  <a:srgbClr val="000000"/>
                </a:solidFill>
                <a:sym typeface="Symbol" panose="05050102010706020507" pitchFamily="18" charset="2"/>
              </a:rPr>
              <a:t>Gravity</a:t>
            </a:r>
          </a:p>
          <a:p>
            <a:pPr lvl="1" eaLnBrk="1" hangingPunct="1"/>
            <a:r>
              <a:rPr lang="en-US" altLang="en-US" sz="3200">
                <a:solidFill>
                  <a:srgbClr val="336600"/>
                </a:solidFill>
                <a:sym typeface="Symbol" panose="05050102010706020507" pitchFamily="18" charset="2"/>
              </a:rPr>
              <a:t>Allows the earth to hold onto its atmosphere</a:t>
            </a:r>
          </a:p>
          <a:p>
            <a:pPr lvl="1" eaLnBrk="1" hangingPunct="1"/>
            <a:r>
              <a:rPr lang="en-US" altLang="en-US" sz="3200">
                <a:solidFill>
                  <a:srgbClr val="336600"/>
                </a:solidFill>
                <a:sym typeface="Symbol" panose="05050102010706020507" pitchFamily="18" charset="2"/>
              </a:rPr>
              <a:t>Causes the downward movement of nutrients</a:t>
            </a:r>
          </a:p>
          <a:p>
            <a:pPr eaLnBrk="1" hangingPunct="1"/>
            <a:endParaRPr lang="en-US" altLang="en-US" smtClean="0"/>
          </a:p>
        </p:txBody>
      </p:sp>
      <p:sp>
        <p:nvSpPr>
          <p:cNvPr id="17412" name="Rectangle 1"/>
          <p:cNvSpPr>
            <a:spLocks noChangeArrowheads="1"/>
          </p:cNvSpPr>
          <p:nvPr/>
        </p:nvSpPr>
        <p:spPr bwMode="auto">
          <a:xfrm>
            <a:off x="2895600" y="5688014"/>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IN" altLang="en-US" sz="1200"/>
              <a:t>https://mio-ecsde.org/erasmus-IP-2014/trainers/day%2002-Ricard.pdf</a:t>
            </a:r>
          </a:p>
        </p:txBody>
      </p:sp>
    </p:spTree>
    <p:extLst>
      <p:ext uri="{BB962C8B-B14F-4D97-AF65-F5344CB8AC3E}">
        <p14:creationId xmlns:p14="http://schemas.microsoft.com/office/powerpoint/2010/main" val="3366043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47900" y="0"/>
            <a:ext cx="7772400" cy="1143000"/>
          </a:xfrm>
        </p:spPr>
        <p:txBody>
          <a:bodyPr/>
          <a:lstStyle/>
          <a:p>
            <a:r>
              <a:rPr lang="en-US" altLang="en-US" smtClean="0"/>
              <a:t>Flow of energy in an ecosystem</a:t>
            </a:r>
            <a:endParaRPr lang="en-IN" altLang="en-US" smtClean="0"/>
          </a:p>
        </p:txBody>
      </p:sp>
      <p:pic>
        <p:nvPicPr>
          <p:cNvPr id="18435"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1" y="6248401"/>
            <a:ext cx="40433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
          <p:cNvPicPr>
            <a:picLocks noChangeAspect="1"/>
          </p:cNvPicPr>
          <p:nvPr/>
        </p:nvPicPr>
        <p:blipFill>
          <a:blip r:embed="rId3">
            <a:extLst>
              <a:ext uri="{28A0092B-C50C-407E-A947-70E740481C1C}">
                <a14:useLocalDpi xmlns:a14="http://schemas.microsoft.com/office/drawing/2010/main" val="0"/>
              </a:ext>
            </a:extLst>
          </a:blip>
          <a:srcRect r="23721" b="17783"/>
          <a:stretch>
            <a:fillRect/>
          </a:stretch>
        </p:blipFill>
        <p:spPr bwMode="auto">
          <a:xfrm>
            <a:off x="7010400" y="1143001"/>
            <a:ext cx="34290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1"/>
          <p:cNvSpPr>
            <a:spLocks noChangeArrowheads="1"/>
          </p:cNvSpPr>
          <p:nvPr/>
        </p:nvSpPr>
        <p:spPr bwMode="auto">
          <a:xfrm>
            <a:off x="2698750" y="1208088"/>
            <a:ext cx="41910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sz="1600"/>
              <a:t>Energy flows through an ecosystem in only one direction. Energy is passed from organisms at one trophic level or energy level to organisms in the next trophic level. </a:t>
            </a:r>
          </a:p>
          <a:p>
            <a:pPr algn="just"/>
            <a:r>
              <a:rPr lang="en-US" altLang="en-US" sz="1600"/>
              <a:t>Energy decreases as it moves up trophic levels because energy is lost as metabolic heat when the organisms from one trophic level are consumed by organisms from the next level.</a:t>
            </a:r>
          </a:p>
        </p:txBody>
      </p:sp>
      <p:sp>
        <p:nvSpPr>
          <p:cNvPr id="18438" name="Rectangle 2"/>
          <p:cNvSpPr>
            <a:spLocks noChangeArrowheads="1"/>
          </p:cNvSpPr>
          <p:nvPr/>
        </p:nvSpPr>
        <p:spPr bwMode="auto">
          <a:xfrm>
            <a:off x="2819400" y="6537325"/>
            <a:ext cx="6324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IN" altLang="en-US" sz="900"/>
              <a:t>https://www.ck12.org/earth-science/flow-of-energy-in-ecosystems/lesson/Flow-of-Energy-in-Ecosystems-HS-ES/</a:t>
            </a:r>
          </a:p>
        </p:txBody>
      </p:sp>
    </p:spTree>
    <p:extLst>
      <p:ext uri="{BB962C8B-B14F-4D97-AF65-F5344CB8AC3E}">
        <p14:creationId xmlns:p14="http://schemas.microsoft.com/office/powerpoint/2010/main" val="261562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04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1828800" y="0"/>
            <a:ext cx="883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b="1">
                <a:solidFill>
                  <a:srgbClr val="000066"/>
                </a:solidFill>
              </a:rPr>
              <a:t>Uni-directional flow of energy</a:t>
            </a:r>
          </a:p>
        </p:txBody>
      </p:sp>
    </p:spTree>
    <p:extLst>
      <p:ext uri="{BB962C8B-B14F-4D97-AF65-F5344CB8AC3E}">
        <p14:creationId xmlns:p14="http://schemas.microsoft.com/office/powerpoint/2010/main" val="2999417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09800" y="190500"/>
            <a:ext cx="7772400" cy="228600"/>
          </a:xfrm>
        </p:spPr>
        <p:txBody>
          <a:bodyPr>
            <a:normAutofit fontScale="90000"/>
          </a:bodyPr>
          <a:lstStyle/>
          <a:p>
            <a:r>
              <a:rPr lang="en-US" altLang="en-US" sz="3600" b="1" dirty="0"/>
              <a:t>Lindeman’s law of energy transfer</a:t>
            </a:r>
            <a:endParaRPr lang="en-IN" altLang="en-US" sz="3600" b="1" dirty="0"/>
          </a:p>
        </p:txBody>
      </p:sp>
      <p:sp>
        <p:nvSpPr>
          <p:cNvPr id="20483" name="Content Placeholder 2"/>
          <p:cNvSpPr>
            <a:spLocks noGrp="1"/>
          </p:cNvSpPr>
          <p:nvPr>
            <p:ph idx="1"/>
          </p:nvPr>
        </p:nvSpPr>
        <p:spPr>
          <a:xfrm>
            <a:off x="1636714" y="776706"/>
            <a:ext cx="10293618" cy="4114800"/>
          </a:xfrm>
        </p:spPr>
        <p:txBody>
          <a:bodyPr/>
          <a:lstStyle/>
          <a:p>
            <a:pPr algn="just"/>
            <a:r>
              <a:rPr lang="en-US" altLang="en-US" sz="1600" dirty="0"/>
              <a:t>Lindeman outlined the fundamental ecological concepts of energy flow in ecosystems. </a:t>
            </a:r>
          </a:p>
          <a:p>
            <a:pPr algn="just"/>
            <a:r>
              <a:rPr lang="en-US" altLang="en-US" sz="1600" dirty="0"/>
              <a:t>At any trophic level, from producer to consumer, energy flow is mediated throng the individual organism. </a:t>
            </a:r>
          </a:p>
          <a:p>
            <a:pPr algn="just"/>
            <a:r>
              <a:rPr lang="en-US" altLang="en-US" sz="1600" dirty="0"/>
              <a:t>Energy is consumed, some is lost as feces, urine, or gas, and part is assimilated and respired or need for the production and growth of new biomass. During each transfer from a lower to a higher trophic level, ~10% of the consumed biomass is directly converted to new biomass; the balance is respired (Smith, 1996).</a:t>
            </a:r>
            <a:endParaRPr lang="en-IN" altLang="en-US" sz="1600" dirty="0"/>
          </a:p>
        </p:txBody>
      </p:sp>
      <p:sp>
        <p:nvSpPr>
          <p:cNvPr id="20484" name="Rectangle 3"/>
          <p:cNvSpPr>
            <a:spLocks noChangeArrowheads="1"/>
          </p:cNvSpPr>
          <p:nvPr/>
        </p:nvSpPr>
        <p:spPr bwMode="auto">
          <a:xfrm>
            <a:off x="2816225" y="6248400"/>
            <a:ext cx="7620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1100" b="1"/>
              <a:t>https://www.cfc.umt.edu/research/biogeochemistry/files/publications/ehs.pdf</a:t>
            </a:r>
          </a:p>
        </p:txBody>
      </p:sp>
      <p:pic>
        <p:nvPicPr>
          <p:cNvPr id="2048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048000"/>
            <a:ext cx="48768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782889" y="6526214"/>
            <a:ext cx="6626225" cy="261937"/>
          </a:xfrm>
          <a:prstGeom prst="rect">
            <a:avLst/>
          </a:prstGeom>
        </p:spPr>
        <p:txBody>
          <a:bodyPr>
            <a:spAutoFit/>
          </a:bodyPr>
          <a:lstStyle/>
          <a:p>
            <a:pPr>
              <a:defRPr/>
            </a:pPr>
            <a:r>
              <a:rPr lang="en-IN" sz="1050" b="1" dirty="0"/>
              <a:t>http://ivaglobe.com/how-law-of-thermodynamics-supports-vegetarianism/</a:t>
            </a:r>
          </a:p>
        </p:txBody>
      </p:sp>
    </p:spTree>
    <p:extLst>
      <p:ext uri="{BB962C8B-B14F-4D97-AF65-F5344CB8AC3E}">
        <p14:creationId xmlns:p14="http://schemas.microsoft.com/office/powerpoint/2010/main" val="2406822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752600" y="152400"/>
            <a:ext cx="7391400" cy="990600"/>
          </a:xfrm>
        </p:spPr>
        <p:txBody>
          <a:bodyPr>
            <a:normAutofit fontScale="90000"/>
          </a:bodyPr>
          <a:lstStyle/>
          <a:p>
            <a:pPr eaLnBrk="1" hangingPunct="1"/>
            <a:r>
              <a:rPr lang="en-US" altLang="en-US" sz="3600" b="1">
                <a:solidFill>
                  <a:srgbClr val="000000"/>
                </a:solidFill>
              </a:rPr>
              <a:t>Ecosystem Productivity</a:t>
            </a:r>
            <a:br>
              <a:rPr lang="en-US" altLang="en-US" sz="3600" b="1">
                <a:solidFill>
                  <a:srgbClr val="000000"/>
                </a:solidFill>
              </a:rPr>
            </a:br>
            <a:endParaRPr lang="en-US" altLang="en-US" sz="3600" b="1">
              <a:solidFill>
                <a:srgbClr val="000000"/>
              </a:solidFill>
            </a:endParaRPr>
          </a:p>
        </p:txBody>
      </p:sp>
      <p:sp>
        <p:nvSpPr>
          <p:cNvPr id="19460" name="Rectangle 5"/>
          <p:cNvSpPr>
            <a:spLocks noGrp="1" noChangeArrowheads="1"/>
          </p:cNvSpPr>
          <p:nvPr>
            <p:ph idx="1"/>
          </p:nvPr>
        </p:nvSpPr>
        <p:spPr>
          <a:xfrm>
            <a:off x="1562818" y="921589"/>
            <a:ext cx="9651521" cy="1828800"/>
          </a:xfrm>
        </p:spPr>
        <p:txBody>
          <a:bodyPr>
            <a:noAutofit/>
          </a:bodyPr>
          <a:lstStyle/>
          <a:p>
            <a:pPr algn="just" eaLnBrk="1" hangingPunct="1">
              <a:lnSpc>
                <a:spcPct val="80000"/>
              </a:lnSpc>
              <a:defRPr/>
            </a:pPr>
            <a:r>
              <a:rPr lang="en-US" altLang="en-US" sz="1400" b="1" dirty="0"/>
              <a:t>Primary Productivity</a:t>
            </a:r>
          </a:p>
          <a:p>
            <a:pPr algn="just" eaLnBrk="1" hangingPunct="1">
              <a:lnSpc>
                <a:spcPct val="80000"/>
              </a:lnSpc>
              <a:defRPr/>
            </a:pPr>
            <a:endParaRPr lang="en-US" altLang="en-US" sz="1400" b="1" dirty="0"/>
          </a:p>
          <a:p>
            <a:pPr algn="just" eaLnBrk="1" hangingPunct="1">
              <a:lnSpc>
                <a:spcPct val="80000"/>
              </a:lnSpc>
              <a:defRPr/>
            </a:pPr>
            <a:r>
              <a:rPr lang="en-US" altLang="en-US" sz="1400" b="1" dirty="0"/>
              <a:t>Secondary productivity</a:t>
            </a:r>
          </a:p>
          <a:p>
            <a:pPr algn="just" eaLnBrk="1" hangingPunct="1">
              <a:lnSpc>
                <a:spcPct val="80000"/>
              </a:lnSpc>
              <a:defRPr/>
            </a:pPr>
            <a:endParaRPr lang="en-US" altLang="en-US" sz="1400" b="1" dirty="0"/>
          </a:p>
          <a:p>
            <a:pPr algn="just" eaLnBrk="1" hangingPunct="1">
              <a:lnSpc>
                <a:spcPct val="80000"/>
              </a:lnSpc>
              <a:defRPr/>
            </a:pPr>
            <a:r>
              <a:rPr lang="en-US" altLang="en-US" sz="1400" b="1" dirty="0"/>
              <a:t>GPP (Gross Primary Productivity)</a:t>
            </a:r>
          </a:p>
          <a:p>
            <a:pPr algn="just" eaLnBrk="1" hangingPunct="1">
              <a:lnSpc>
                <a:spcPct val="80000"/>
              </a:lnSpc>
              <a:defRPr/>
            </a:pPr>
            <a:endParaRPr lang="en-US" altLang="en-US" sz="1400" b="1" dirty="0"/>
          </a:p>
          <a:p>
            <a:pPr algn="just" eaLnBrk="1" hangingPunct="1">
              <a:lnSpc>
                <a:spcPct val="80000"/>
              </a:lnSpc>
              <a:defRPr/>
            </a:pPr>
            <a:r>
              <a:rPr lang="en-US" altLang="en-US" sz="1400" b="1" dirty="0"/>
              <a:t>NPP (Net Primary Productivity): The portion of GPP not used up by the respiration</a:t>
            </a:r>
          </a:p>
          <a:p>
            <a:pPr marL="0" indent="0" algn="just">
              <a:lnSpc>
                <a:spcPct val="80000"/>
              </a:lnSpc>
              <a:buNone/>
              <a:defRPr/>
            </a:pPr>
            <a:r>
              <a:rPr lang="en-US" altLang="en-US" sz="1400" b="1" dirty="0"/>
              <a:t>       NPP = GPP – </a:t>
            </a:r>
            <a:r>
              <a:rPr lang="en-US" altLang="en-US" sz="1400" b="1" dirty="0" err="1"/>
              <a:t>Rs</a:t>
            </a:r>
            <a:endParaRPr lang="en-US" altLang="en-US" sz="1400" b="1" dirty="0"/>
          </a:p>
          <a:p>
            <a:pPr algn="just" eaLnBrk="1" hangingPunct="1">
              <a:lnSpc>
                <a:spcPct val="80000"/>
              </a:lnSpc>
              <a:defRPr/>
            </a:pPr>
            <a:endParaRPr lang="en-US" altLang="en-US" sz="1400" b="1" dirty="0"/>
          </a:p>
          <a:p>
            <a:pPr algn="just" eaLnBrk="1" hangingPunct="1">
              <a:lnSpc>
                <a:spcPct val="80000"/>
              </a:lnSpc>
              <a:defRPr/>
            </a:pPr>
            <a:r>
              <a:rPr lang="en-US" altLang="en-US" sz="1400" b="1" dirty="0" err="1"/>
              <a:t>Rs</a:t>
            </a:r>
            <a:r>
              <a:rPr lang="en-US" altLang="en-US" sz="1400" b="1" dirty="0"/>
              <a:t> (Respiration)</a:t>
            </a:r>
          </a:p>
          <a:p>
            <a:pPr algn="just" eaLnBrk="1" hangingPunct="1">
              <a:lnSpc>
                <a:spcPct val="80000"/>
              </a:lnSpc>
              <a:defRPr/>
            </a:pPr>
            <a:endParaRPr lang="en-US" altLang="en-US" sz="1400" b="1" dirty="0"/>
          </a:p>
          <a:p>
            <a:pPr algn="just" eaLnBrk="1" hangingPunct="1">
              <a:lnSpc>
                <a:spcPct val="80000"/>
              </a:lnSpc>
              <a:defRPr/>
            </a:pPr>
            <a:r>
              <a:rPr lang="en-US" altLang="en-US" sz="1400" b="1" dirty="0">
                <a:solidFill>
                  <a:srgbClr val="FF0000"/>
                </a:solidFill>
              </a:rPr>
              <a:t>Biomass: Reflection of  Secondary productivity</a:t>
            </a:r>
          </a:p>
        </p:txBody>
      </p:sp>
      <p:sp>
        <p:nvSpPr>
          <p:cNvPr id="21508" name="Rectangle 1"/>
          <p:cNvSpPr>
            <a:spLocks noChangeArrowheads="1"/>
          </p:cNvSpPr>
          <p:nvPr/>
        </p:nvSpPr>
        <p:spPr bwMode="auto">
          <a:xfrm>
            <a:off x="6642339" y="6404605"/>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IN" altLang="en-US" sz="1100" b="1" dirty="0"/>
              <a:t>https://mio-ecsde.org/erasmus-IP-2014/trainers/day%2002-Ricard.pdf</a:t>
            </a:r>
          </a:p>
        </p:txBody>
      </p:sp>
      <p:pic>
        <p:nvPicPr>
          <p:cNvPr id="21509" name="Picture 5"/>
          <p:cNvPicPr>
            <a:picLocks noChangeAspect="1"/>
          </p:cNvPicPr>
          <p:nvPr/>
        </p:nvPicPr>
        <p:blipFill>
          <a:blip r:embed="rId2">
            <a:extLst>
              <a:ext uri="{28A0092B-C50C-407E-A947-70E740481C1C}">
                <a14:useLocalDpi xmlns:a14="http://schemas.microsoft.com/office/drawing/2010/main" val="0"/>
              </a:ext>
            </a:extLst>
          </a:blip>
          <a:srcRect l="9167" t="5219" r="9167"/>
          <a:stretch>
            <a:fillRect/>
          </a:stretch>
        </p:blipFill>
        <p:spPr bwMode="auto">
          <a:xfrm>
            <a:off x="6388578" y="3242364"/>
            <a:ext cx="4973638" cy="308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09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idx="1"/>
          </p:nvPr>
        </p:nvSpPr>
        <p:spPr>
          <a:xfrm>
            <a:off x="1285336" y="914400"/>
            <a:ext cx="10644996" cy="3505200"/>
          </a:xfrm>
        </p:spPr>
        <p:txBody>
          <a:bodyPr>
            <a:normAutofit lnSpcReduction="10000"/>
          </a:bodyPr>
          <a:lstStyle/>
          <a:p>
            <a:pPr algn="just" eaLnBrk="1" hangingPunct="1"/>
            <a:r>
              <a:rPr lang="en-US" altLang="en-US" sz="2000" dirty="0">
                <a:solidFill>
                  <a:srgbClr val="0033CC"/>
                </a:solidFill>
              </a:rPr>
              <a:t>Primary productivity:</a:t>
            </a:r>
            <a:r>
              <a:rPr lang="en-US" altLang="en-US" sz="2000" dirty="0"/>
              <a:t> </a:t>
            </a:r>
            <a:r>
              <a:rPr lang="en-US" altLang="en-US" sz="2000" dirty="0">
                <a:solidFill>
                  <a:srgbClr val="000066"/>
                </a:solidFill>
              </a:rPr>
              <a:t>Production of organic compound by atmospheric CO</a:t>
            </a:r>
            <a:r>
              <a:rPr lang="en-US" altLang="en-US" sz="2000" baseline="-25000" dirty="0">
                <a:solidFill>
                  <a:srgbClr val="000066"/>
                </a:solidFill>
              </a:rPr>
              <a:t>2 (</a:t>
            </a:r>
            <a:r>
              <a:rPr lang="en-US" altLang="en-US" sz="2000" dirty="0"/>
              <a:t>Productivity of autotrophs such as plants)</a:t>
            </a:r>
            <a:endParaRPr lang="en-US" altLang="en-US" sz="2000" baseline="-25000" dirty="0">
              <a:solidFill>
                <a:srgbClr val="000066"/>
              </a:solidFill>
            </a:endParaRPr>
          </a:p>
          <a:p>
            <a:pPr algn="just" eaLnBrk="1" hangingPunct="1"/>
            <a:r>
              <a:rPr lang="en-US" altLang="en-US" sz="2000" dirty="0">
                <a:solidFill>
                  <a:srgbClr val="0033CC"/>
                </a:solidFill>
              </a:rPr>
              <a:t>Secondary productivity:</a:t>
            </a:r>
            <a:r>
              <a:rPr lang="en-US" altLang="en-US" sz="2000" dirty="0"/>
              <a:t> </a:t>
            </a:r>
            <a:r>
              <a:rPr lang="en-US" altLang="en-US" sz="2000" dirty="0">
                <a:solidFill>
                  <a:srgbClr val="000066"/>
                </a:solidFill>
              </a:rPr>
              <a:t>Productivity of heterotrophs such as animals</a:t>
            </a:r>
          </a:p>
          <a:p>
            <a:pPr algn="just" eaLnBrk="1" hangingPunct="1"/>
            <a:r>
              <a:rPr lang="en-US" altLang="en-US" sz="2000" dirty="0">
                <a:solidFill>
                  <a:srgbClr val="0033CC"/>
                </a:solidFill>
              </a:rPr>
              <a:t>GPP (Gross Primary Productivity):</a:t>
            </a:r>
            <a:r>
              <a:rPr lang="en-US" altLang="en-US" sz="2000" dirty="0"/>
              <a:t> </a:t>
            </a:r>
            <a:r>
              <a:rPr lang="en-US" altLang="en-US" sz="2000" dirty="0">
                <a:solidFill>
                  <a:srgbClr val="000066"/>
                </a:solidFill>
              </a:rPr>
              <a:t>Rate at which producers capture and store chemical energy (biomass) in a given time (</a:t>
            </a:r>
            <a:r>
              <a:rPr lang="en-US" altLang="en-US" sz="2000" dirty="0"/>
              <a:t>The photosynthesis carried out by all the plants in an ecosystem)</a:t>
            </a:r>
            <a:r>
              <a:rPr lang="en-US" altLang="en-US" sz="2000" dirty="0">
                <a:solidFill>
                  <a:srgbClr val="000066"/>
                </a:solidFill>
              </a:rPr>
              <a:t>. </a:t>
            </a:r>
            <a:r>
              <a:rPr lang="en-US" altLang="en-US" sz="2000" dirty="0"/>
              <a:t>About 48–60% of the GPP is consumed in plant respiration</a:t>
            </a:r>
            <a:endParaRPr lang="en-US" altLang="en-US" sz="2000" dirty="0">
              <a:solidFill>
                <a:srgbClr val="000066"/>
              </a:solidFill>
            </a:endParaRPr>
          </a:p>
          <a:p>
            <a:pPr algn="just" eaLnBrk="1" hangingPunct="1"/>
            <a:r>
              <a:rPr lang="en-US" altLang="en-US" sz="2000" dirty="0">
                <a:solidFill>
                  <a:srgbClr val="0033CC"/>
                </a:solidFill>
              </a:rPr>
              <a:t>NPP (Net Primary Productivity):</a:t>
            </a:r>
            <a:r>
              <a:rPr lang="en-US" altLang="en-US" sz="2000" dirty="0"/>
              <a:t> </a:t>
            </a:r>
            <a:r>
              <a:rPr lang="en-US" altLang="en-US" sz="2000" dirty="0">
                <a:solidFill>
                  <a:srgbClr val="000066"/>
                </a:solidFill>
              </a:rPr>
              <a:t>GPP-Respiration: </a:t>
            </a:r>
            <a:r>
              <a:rPr lang="en-US" altLang="en-US" sz="2000" dirty="0"/>
              <a:t>The portion of GPP not used up by the respiration</a:t>
            </a:r>
            <a:endParaRPr lang="en-US" altLang="en-US" sz="2000" dirty="0">
              <a:solidFill>
                <a:srgbClr val="000066"/>
              </a:solidFill>
            </a:endParaRPr>
          </a:p>
          <a:p>
            <a:pPr algn="just" eaLnBrk="1" hangingPunct="1"/>
            <a:r>
              <a:rPr lang="en-US" altLang="en-US" sz="2000" dirty="0">
                <a:solidFill>
                  <a:srgbClr val="0033CC"/>
                </a:solidFill>
              </a:rPr>
              <a:t>Biomass:</a:t>
            </a:r>
            <a:r>
              <a:rPr lang="en-US" altLang="en-US" sz="2000" dirty="0">
                <a:solidFill>
                  <a:srgbClr val="000066"/>
                </a:solidFill>
              </a:rPr>
              <a:t> </a:t>
            </a:r>
            <a:r>
              <a:rPr lang="en-US" altLang="en-US" sz="2000" dirty="0">
                <a:solidFill>
                  <a:srgbClr val="000000"/>
                </a:solidFill>
              </a:rPr>
              <a:t>Reflection of  primary productivity</a:t>
            </a:r>
          </a:p>
        </p:txBody>
      </p:sp>
      <p:pic>
        <p:nvPicPr>
          <p:cNvPr id="2253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9865" y="6110377"/>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962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IN" altLang="en-US" smtClean="0"/>
          </a:p>
        </p:txBody>
      </p:sp>
      <p:sp>
        <p:nvSpPr>
          <p:cNvPr id="23555" name="Content Placeholder 2"/>
          <p:cNvSpPr>
            <a:spLocks noGrp="1"/>
          </p:cNvSpPr>
          <p:nvPr>
            <p:ph idx="1"/>
          </p:nvPr>
        </p:nvSpPr>
        <p:spPr>
          <a:xfrm>
            <a:off x="2209799" y="1981200"/>
            <a:ext cx="9280585" cy="3200400"/>
          </a:xfrm>
        </p:spPr>
        <p:txBody>
          <a:bodyPr/>
          <a:lstStyle/>
          <a:p>
            <a:endParaRPr lang="en-IN" altLang="en-US" dirty="0" smtClean="0"/>
          </a:p>
          <a:p>
            <a:r>
              <a:rPr lang="en-IN" altLang="en-US" dirty="0" smtClean="0"/>
              <a:t>Energy at n(</a:t>
            </a:r>
            <a:r>
              <a:rPr lang="en-IN" altLang="en-US" dirty="0" err="1" smtClean="0"/>
              <a:t>th</a:t>
            </a:r>
            <a:r>
              <a:rPr lang="en-IN" altLang="en-US" dirty="0" smtClean="0"/>
              <a:t>) level =(energy given by sun)/(10)^(n+1).</a:t>
            </a:r>
          </a:p>
          <a:p>
            <a:r>
              <a:rPr lang="en-IN" altLang="en-US" dirty="0" smtClean="0"/>
              <a:t>Energy at n(</a:t>
            </a:r>
            <a:r>
              <a:rPr lang="en-IN" altLang="en-US" dirty="0" err="1" smtClean="0"/>
              <a:t>Th</a:t>
            </a:r>
            <a:r>
              <a:rPr lang="en-IN" altLang="en-US" dirty="0" smtClean="0"/>
              <a:t>) level =(energy given by plant)/(10)^(n-1)</a:t>
            </a:r>
          </a:p>
        </p:txBody>
      </p:sp>
    </p:spTree>
    <p:extLst>
      <p:ext uri="{BB962C8B-B14F-4D97-AF65-F5344CB8AC3E}">
        <p14:creationId xmlns:p14="http://schemas.microsoft.com/office/powerpoint/2010/main" val="20450170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65363" y="-304800"/>
            <a:ext cx="7543800" cy="457200"/>
          </a:xfrm>
        </p:spPr>
        <p:txBody>
          <a:bodyPr>
            <a:normAutofit fontScale="90000"/>
          </a:bodyPr>
          <a:lstStyle/>
          <a:p>
            <a:pPr eaLnBrk="1" hangingPunct="1"/>
            <a:r>
              <a:rPr lang="en-US" altLang="en-US" sz="3200" dirty="0"/>
              <a:t/>
            </a:r>
            <a:br>
              <a:rPr lang="en-US" altLang="en-US" sz="3200" dirty="0"/>
            </a:br>
            <a:r>
              <a:rPr lang="en-US" altLang="en-US" sz="3200" b="1" dirty="0">
                <a:solidFill>
                  <a:srgbClr val="000066"/>
                </a:solidFill>
              </a:rPr>
              <a:t>Ecological pyramid</a:t>
            </a:r>
            <a:r>
              <a:rPr lang="en-US" altLang="en-US" sz="4000" dirty="0"/>
              <a:t> </a:t>
            </a:r>
          </a:p>
        </p:txBody>
      </p:sp>
      <p:sp>
        <p:nvSpPr>
          <p:cNvPr id="24579" name="Rectangle 3"/>
          <p:cNvSpPr>
            <a:spLocks noGrp="1" noChangeArrowheads="1"/>
          </p:cNvSpPr>
          <p:nvPr>
            <p:ph idx="1"/>
          </p:nvPr>
        </p:nvSpPr>
        <p:spPr>
          <a:xfrm>
            <a:off x="1449237" y="990600"/>
            <a:ext cx="10455215" cy="4800600"/>
          </a:xfrm>
        </p:spPr>
        <p:txBody>
          <a:bodyPr/>
          <a:lstStyle/>
          <a:p>
            <a:pPr marL="609600" indent="-609600" algn="just"/>
            <a:r>
              <a:rPr lang="en-US" altLang="en-US" sz="1800" dirty="0">
                <a:solidFill>
                  <a:srgbClr val="000099"/>
                </a:solidFill>
              </a:rPr>
              <a:t>Graphical representations of trophic structures in an ecosystem</a:t>
            </a:r>
          </a:p>
          <a:p>
            <a:pPr marL="609600" indent="-609600" algn="just"/>
            <a:r>
              <a:rPr lang="en-US" altLang="en-US" sz="1800" dirty="0">
                <a:solidFill>
                  <a:srgbClr val="000099"/>
                </a:solidFill>
              </a:rPr>
              <a:t>Ecological pyramids show the relative amounts of various parameters (such as number of organisms, energy, and biomass) across trophic levels. Ecological pyramids can also be called trophic pyramids or energy pyramids</a:t>
            </a:r>
          </a:p>
          <a:p>
            <a:pPr marL="609600" indent="-609600" algn="just"/>
            <a:r>
              <a:rPr lang="en-US" altLang="en-US" sz="1800" dirty="0">
                <a:solidFill>
                  <a:srgbClr val="000099"/>
                </a:solidFill>
                <a:cs typeface="Times New Roman" panose="02020603050405020304" pitchFamily="18" charset="0"/>
              </a:rPr>
              <a:t>Most ecological pyramids are large at the base and narrow at the top.</a:t>
            </a:r>
          </a:p>
          <a:p>
            <a:pPr marL="609600" indent="-609600" algn="just"/>
            <a:r>
              <a:rPr lang="en-US" altLang="en-US" sz="1800" dirty="0">
                <a:solidFill>
                  <a:srgbClr val="000099"/>
                </a:solidFill>
                <a:cs typeface="Times New Roman" panose="02020603050405020304" pitchFamily="18" charset="0"/>
              </a:rPr>
              <a:t>Types of Pyramids:</a:t>
            </a:r>
          </a:p>
          <a:p>
            <a:pPr marL="1371600" lvl="2" indent="-230188" algn="just">
              <a:buFont typeface="Wingdings" panose="05000000000000000000" pitchFamily="2" charset="2"/>
              <a:buChar char="Ø"/>
            </a:pPr>
            <a:r>
              <a:rPr lang="en-US" altLang="en-US" sz="1800" dirty="0">
                <a:solidFill>
                  <a:srgbClr val="000099"/>
                </a:solidFill>
              </a:rPr>
              <a:t>Pyramid of Biomass</a:t>
            </a:r>
          </a:p>
          <a:p>
            <a:pPr marL="1371600" lvl="2" indent="-230188" algn="just">
              <a:buFont typeface="Wingdings" panose="05000000000000000000" pitchFamily="2" charset="2"/>
              <a:buChar char="Ø"/>
            </a:pPr>
            <a:r>
              <a:rPr lang="en-US" altLang="en-US" sz="1800" dirty="0">
                <a:solidFill>
                  <a:srgbClr val="000099"/>
                </a:solidFill>
              </a:rPr>
              <a:t>Pyramid of Energy</a:t>
            </a:r>
          </a:p>
          <a:p>
            <a:pPr marL="1371600" lvl="2" indent="-230188" algn="just">
              <a:buFont typeface="Wingdings" panose="05000000000000000000" pitchFamily="2" charset="2"/>
              <a:buChar char="Ø"/>
            </a:pPr>
            <a:r>
              <a:rPr lang="en-US" altLang="en-US" sz="1800" dirty="0">
                <a:solidFill>
                  <a:srgbClr val="000099"/>
                </a:solidFill>
              </a:rPr>
              <a:t>Pyramid of Numbers</a:t>
            </a:r>
          </a:p>
          <a:p>
            <a:pPr marL="990600" lvl="1" indent="-419100" algn="just"/>
            <a:endParaRPr lang="en-US" altLang="en-US" sz="1800" dirty="0">
              <a:solidFill>
                <a:srgbClr val="000099"/>
              </a:solidFill>
              <a:cs typeface="Times New Roman" panose="02020603050405020304" pitchFamily="18" charset="0"/>
            </a:endParaRPr>
          </a:p>
        </p:txBody>
      </p:sp>
      <p:grpSp>
        <p:nvGrpSpPr>
          <p:cNvPr id="24580" name="Group 9"/>
          <p:cNvGrpSpPr>
            <a:grpSpLocks/>
          </p:cNvGrpSpPr>
          <p:nvPr/>
        </p:nvGrpSpPr>
        <p:grpSpPr bwMode="auto">
          <a:xfrm>
            <a:off x="7772400" y="3124201"/>
            <a:ext cx="2590800" cy="3338513"/>
            <a:chOff x="3552" y="1440"/>
            <a:chExt cx="1632" cy="2103"/>
          </a:xfrm>
        </p:grpSpPr>
        <p:grpSp>
          <p:nvGrpSpPr>
            <p:cNvPr id="24582" name="Group 5"/>
            <p:cNvGrpSpPr>
              <a:grpSpLocks/>
            </p:cNvGrpSpPr>
            <p:nvPr/>
          </p:nvGrpSpPr>
          <p:grpSpPr bwMode="auto">
            <a:xfrm>
              <a:off x="3552" y="1584"/>
              <a:ext cx="1632" cy="1959"/>
              <a:chOff x="0" y="1632"/>
              <a:chExt cx="1632" cy="1959"/>
            </a:xfrm>
          </p:grpSpPr>
          <p:sp>
            <p:nvSpPr>
              <p:cNvPr id="24584" name="Text Box 6"/>
              <p:cNvSpPr txBox="1">
                <a:spLocks noChangeArrowheads="1"/>
              </p:cNvSpPr>
              <p:nvPr/>
            </p:nvSpPr>
            <p:spPr bwMode="auto">
              <a:xfrm>
                <a:off x="0" y="3264"/>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FF0000"/>
                    </a:solidFill>
                    <a:latin typeface="Arial Unicode MS" pitchFamily="34" charset="-128"/>
                  </a:rPr>
                  <a:t>More Energy</a:t>
                </a:r>
              </a:p>
            </p:txBody>
          </p:sp>
          <p:sp>
            <p:nvSpPr>
              <p:cNvPr id="24585" name="Text Box 7"/>
              <p:cNvSpPr txBox="1">
                <a:spLocks noChangeArrowheads="1"/>
              </p:cNvSpPr>
              <p:nvPr/>
            </p:nvSpPr>
            <p:spPr bwMode="auto">
              <a:xfrm>
                <a:off x="48" y="1632"/>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FF0000"/>
                    </a:solidFill>
                    <a:latin typeface="Arial Unicode MS" pitchFamily="34" charset="-128"/>
                  </a:rPr>
                  <a:t>Less Energy</a:t>
                </a:r>
              </a:p>
            </p:txBody>
          </p:sp>
          <p:sp>
            <p:nvSpPr>
              <p:cNvPr id="24586" name="Line 8"/>
              <p:cNvSpPr>
                <a:spLocks noChangeShapeType="1"/>
              </p:cNvSpPr>
              <p:nvPr/>
            </p:nvSpPr>
            <p:spPr bwMode="auto">
              <a:xfrm flipV="1">
                <a:off x="672" y="2016"/>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4583" name="AutoShape 4"/>
            <p:cNvSpPr>
              <a:spLocks noChangeArrowheads="1"/>
            </p:cNvSpPr>
            <p:nvPr/>
          </p:nvSpPr>
          <p:spPr bwMode="auto">
            <a:xfrm>
              <a:off x="3600" y="1440"/>
              <a:ext cx="1296" cy="1776"/>
            </a:xfrm>
            <a:prstGeom prst="triangle">
              <a:avLst>
                <a:gd name="adj" fmla="val 50000"/>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latin typeface="Arial" panose="020B0604020202020204" pitchFamily="34" charset="0"/>
              </a:endParaRPr>
            </a:p>
          </p:txBody>
        </p:sp>
      </p:grpSp>
      <p:pic>
        <p:nvPicPr>
          <p:cNvPr id="2458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703" y="6403975"/>
            <a:ext cx="40417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799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TotalTime>
  <Words>817</Words>
  <Application>Microsoft Office PowerPoint</Application>
  <PresentationFormat>Widescreen</PresentationFormat>
  <Paragraphs>97</Paragraphs>
  <Slides>12</Slides>
  <Notes>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3" baseType="lpstr">
      <vt:lpstr>Arial Unicode MS</vt:lpstr>
      <vt:lpstr>PMingLiU</vt:lpstr>
      <vt:lpstr>Arial</vt:lpstr>
      <vt:lpstr>Century Gothic</vt:lpstr>
      <vt:lpstr>Symbol</vt:lpstr>
      <vt:lpstr>Times</vt:lpstr>
      <vt:lpstr>Times New Roman</vt:lpstr>
      <vt:lpstr>Wingdings</vt:lpstr>
      <vt:lpstr>Wingdings 3</vt:lpstr>
      <vt:lpstr>Wisp</vt:lpstr>
      <vt:lpstr>Microsoft ClipArt Gallery</vt:lpstr>
      <vt:lpstr>PowerPoint Presentation</vt:lpstr>
      <vt:lpstr>            What sustain life on earth??</vt:lpstr>
      <vt:lpstr>Flow of energy in an ecosystem</vt:lpstr>
      <vt:lpstr>PowerPoint Presentation</vt:lpstr>
      <vt:lpstr>Lindeman’s law of energy transfer</vt:lpstr>
      <vt:lpstr>Ecosystem Productivity </vt:lpstr>
      <vt:lpstr>PowerPoint Presentation</vt:lpstr>
      <vt:lpstr>PowerPoint Presentation</vt:lpstr>
      <vt:lpstr> Ecological pyramid </vt:lpstr>
      <vt:lpstr>Pyramid of number</vt:lpstr>
      <vt:lpstr>What is A Niche?</vt:lpstr>
      <vt:lpstr>Habitat &amp; Niche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ashiitd@yahoo.com</dc:creator>
  <cp:lastModifiedBy>ashiitd@yahoo.com</cp:lastModifiedBy>
  <cp:revision>2</cp:revision>
  <dcterms:created xsi:type="dcterms:W3CDTF">2020-08-22T05:43:45Z</dcterms:created>
  <dcterms:modified xsi:type="dcterms:W3CDTF">2020-08-22T05:51:56Z</dcterms:modified>
</cp:coreProperties>
</file>