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notesMasterIdLst>
    <p:notesMasterId r:id="rId34"/>
  </p:notesMasterIdLst>
  <p:sldIdLst>
    <p:sldId id="256" r:id="rId3"/>
    <p:sldId id="286" r:id="rId4"/>
    <p:sldId id="257" r:id="rId5"/>
    <p:sldId id="259" r:id="rId6"/>
    <p:sldId id="260" r:id="rId7"/>
    <p:sldId id="261" r:id="rId8"/>
    <p:sldId id="262" r:id="rId9"/>
    <p:sldId id="263" r:id="rId10"/>
    <p:sldId id="264" r:id="rId11"/>
    <p:sldId id="287" r:id="rId12"/>
    <p:sldId id="265" r:id="rId13"/>
    <p:sldId id="266" r:id="rId14"/>
    <p:sldId id="267" r:id="rId15"/>
    <p:sldId id="268" r:id="rId16"/>
    <p:sldId id="269" r:id="rId17"/>
    <p:sldId id="289" r:id="rId18"/>
    <p:sldId id="288" r:id="rId19"/>
    <p:sldId id="270" r:id="rId20"/>
    <p:sldId id="271" r:id="rId21"/>
    <p:sldId id="273" r:id="rId22"/>
    <p:sldId id="276" r:id="rId23"/>
    <p:sldId id="277" r:id="rId24"/>
    <p:sldId id="278" r:id="rId25"/>
    <p:sldId id="281" r:id="rId26"/>
    <p:sldId id="279" r:id="rId27"/>
    <p:sldId id="290" r:id="rId28"/>
    <p:sldId id="291" r:id="rId29"/>
    <p:sldId id="292" r:id="rId30"/>
    <p:sldId id="293" r:id="rId31"/>
    <p:sldId id="295" r:id="rId32"/>
    <p:sldId id="29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9"/>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F02D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34" autoAdjust="0"/>
    <p:restoredTop sz="94660"/>
  </p:normalViewPr>
  <p:slideViewPr>
    <p:cSldViewPr>
      <p:cViewPr varScale="1">
        <p:scale>
          <a:sx n="83" d="100"/>
          <a:sy n="83" d="100"/>
        </p:scale>
        <p:origin x="-432"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F9E1C0-65B5-4577-BA54-829B5C1ED72D}" type="datetimeFigureOut">
              <a:rPr lang="en-US" smtClean="0"/>
              <a:pPr/>
              <a:t>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710AB0-592C-49F8-AB18-94CEDC543446}" type="slidenum">
              <a:rPr lang="en-US" smtClean="0"/>
              <a:pPr/>
              <a:t>‹#›</a:t>
            </a:fld>
            <a:endParaRPr lang="en-US"/>
          </a:p>
        </p:txBody>
      </p:sp>
    </p:spTree>
    <p:extLst>
      <p:ext uri="{BB962C8B-B14F-4D97-AF65-F5344CB8AC3E}">
        <p14:creationId xmlns:p14="http://schemas.microsoft.com/office/powerpoint/2010/main" xmlns="" val="2557660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710AB0-592C-49F8-AB18-94CEDC543446}" type="slidenum">
              <a:rPr lang="en-US" smtClean="0"/>
              <a:pPr/>
              <a:t>16</a:t>
            </a:fld>
            <a:endParaRPr lang="en-US"/>
          </a:p>
        </p:txBody>
      </p:sp>
    </p:spTree>
    <p:extLst>
      <p:ext uri="{BB962C8B-B14F-4D97-AF65-F5344CB8AC3E}">
        <p14:creationId xmlns:p14="http://schemas.microsoft.com/office/powerpoint/2010/main" xmlns="" val="3859732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8ECC3C95-29B5-460F-955C-55376427D8FA}" type="datetimeFigureOut">
              <a:rPr lang="en-US" smtClean="0"/>
              <a:pPr/>
              <a:t>1/6/2018</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476A89A9-41EC-426A-932F-0EB3173CF170}" type="slidenum">
              <a:rPr lang="en-US" smtClean="0"/>
              <a:pPr/>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8ECC3C95-29B5-460F-955C-55376427D8FA}" type="datetimeFigureOut">
              <a:rPr lang="en-US" smtClean="0"/>
              <a:pPr/>
              <a:t>1/6/2018</a:t>
            </a:fld>
            <a:endParaRPr lang="en-US"/>
          </a:p>
        </p:txBody>
      </p:sp>
      <p:sp>
        <p:nvSpPr>
          <p:cNvPr id="14" name="Slide Number Placeholder 13"/>
          <p:cNvSpPr>
            <a:spLocks noGrp="1"/>
          </p:cNvSpPr>
          <p:nvPr>
            <p:ph type="sldNum" sz="quarter" idx="11"/>
          </p:nvPr>
        </p:nvSpPr>
        <p:spPr/>
        <p:txBody>
          <a:bodyPr/>
          <a:lstStyle/>
          <a:p>
            <a:fld id="{476A89A9-41EC-426A-932F-0EB3173CF170}"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8ECC3C95-29B5-460F-955C-55376427D8FA}" type="datetimeFigureOut">
              <a:rPr lang="en-US" smtClean="0"/>
              <a:pPr/>
              <a:t>1/6/2018</a:t>
            </a:fld>
            <a:endParaRPr lang="en-US"/>
          </a:p>
        </p:txBody>
      </p:sp>
      <p:sp>
        <p:nvSpPr>
          <p:cNvPr id="14" name="Slide Number Placeholder 13"/>
          <p:cNvSpPr>
            <a:spLocks noGrp="1"/>
          </p:cNvSpPr>
          <p:nvPr>
            <p:ph type="sldNum" sz="quarter" idx="11"/>
          </p:nvPr>
        </p:nvSpPr>
        <p:spPr/>
        <p:txBody>
          <a:bodyPr/>
          <a:lstStyle/>
          <a:p>
            <a:fld id="{476A89A9-41EC-426A-932F-0EB3173CF170}"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ECC3C95-29B5-460F-955C-55376427D8FA}" type="datetimeFigureOut">
              <a:rPr lang="en-US" smtClean="0"/>
              <a:pPr/>
              <a:t>1/6/2018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76A89A9-41EC-426A-932F-0EB3173CF170}"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CC3C95-29B5-460F-955C-55376427D8FA}" type="datetimeFigureOut">
              <a:rPr lang="en-US" smtClean="0"/>
              <a:pPr/>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A89A9-41EC-426A-932F-0EB3173CF170}"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CC3C95-29B5-460F-955C-55376427D8FA}" type="datetimeFigureOut">
              <a:rPr lang="en-US" smtClean="0"/>
              <a:pPr/>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76A89A9-41EC-426A-932F-0EB3173CF1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CC3C95-29B5-460F-955C-55376427D8FA}" type="datetimeFigureOut">
              <a:rPr lang="en-US" smtClean="0"/>
              <a:pPr/>
              <a:t>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A89A9-41EC-426A-932F-0EB3173CF170}"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ECC3C95-29B5-460F-955C-55376427D8FA}" type="datetimeFigureOut">
              <a:rPr lang="en-US" smtClean="0"/>
              <a:pPr/>
              <a:t>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6A89A9-41EC-426A-932F-0EB3173CF170}"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CC3C95-29B5-460F-955C-55376427D8FA}" type="datetimeFigureOut">
              <a:rPr lang="en-US" smtClean="0"/>
              <a:pPr/>
              <a:t>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6A89A9-41EC-426A-932F-0EB3173CF170}"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C3C95-29B5-460F-955C-55376427D8FA}" type="datetimeFigureOut">
              <a:rPr lang="en-US" smtClean="0"/>
              <a:pPr/>
              <a:t>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6A89A9-41EC-426A-932F-0EB3173CF170}"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CC3C95-29B5-460F-955C-55376427D8FA}" type="datetimeFigureOut">
              <a:rPr lang="en-US" smtClean="0"/>
              <a:pPr/>
              <a:t>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A89A9-41EC-426A-932F-0EB3173CF1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8ECC3C95-29B5-460F-955C-55376427D8FA}" type="datetimeFigureOut">
              <a:rPr lang="en-US" smtClean="0"/>
              <a:pPr/>
              <a:t>1/6/2018</a:t>
            </a:fld>
            <a:endParaRPr lang="en-US"/>
          </a:p>
        </p:txBody>
      </p:sp>
      <p:sp>
        <p:nvSpPr>
          <p:cNvPr id="11" name="Slide Number Placeholder 10"/>
          <p:cNvSpPr>
            <a:spLocks noGrp="1"/>
          </p:cNvSpPr>
          <p:nvPr>
            <p:ph type="sldNum" sz="quarter" idx="11"/>
          </p:nvPr>
        </p:nvSpPr>
        <p:spPr/>
        <p:txBody>
          <a:bodyPr/>
          <a:lstStyle/>
          <a:p>
            <a:fld id="{476A89A9-41EC-426A-932F-0EB3173CF170}"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CC3C95-29B5-460F-955C-55376427D8FA}" type="datetimeFigureOut">
              <a:rPr lang="en-US" smtClean="0"/>
              <a:pPr/>
              <a:t>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A89A9-41EC-426A-932F-0EB3173CF170}"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CC3C95-29B5-460F-955C-55376427D8FA}" type="datetimeFigureOut">
              <a:rPr lang="en-US" smtClean="0"/>
              <a:pPr/>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A89A9-41EC-426A-932F-0EB3173CF170}"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CC3C95-29B5-460F-955C-55376427D8FA}" type="datetimeFigureOut">
              <a:rPr lang="en-US" smtClean="0"/>
              <a:pPr/>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A89A9-41EC-426A-932F-0EB3173CF1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8ECC3C95-29B5-460F-955C-55376427D8FA}" type="datetimeFigureOut">
              <a:rPr lang="en-US" smtClean="0"/>
              <a:pPr/>
              <a:t>1/6/2018</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476A89A9-41EC-426A-932F-0EB3173CF170}" type="slidenum">
              <a:rPr lang="en-US" smtClean="0"/>
              <a:pPr/>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8ECC3C95-29B5-460F-955C-55376427D8FA}" type="datetimeFigureOut">
              <a:rPr lang="en-US" smtClean="0"/>
              <a:pPr/>
              <a:t>1/6/2018</a:t>
            </a:fld>
            <a:endParaRPr lang="en-US"/>
          </a:p>
        </p:txBody>
      </p:sp>
      <p:sp>
        <p:nvSpPr>
          <p:cNvPr id="13" name="Slide Number Placeholder 12"/>
          <p:cNvSpPr>
            <a:spLocks noGrp="1"/>
          </p:cNvSpPr>
          <p:nvPr>
            <p:ph type="sldNum" sz="quarter" idx="11"/>
          </p:nvPr>
        </p:nvSpPr>
        <p:spPr/>
        <p:txBody>
          <a:bodyPr/>
          <a:lstStyle/>
          <a:p>
            <a:fld id="{476A89A9-41EC-426A-932F-0EB3173CF170}"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8ECC3C95-29B5-460F-955C-55376427D8FA}" type="datetimeFigureOut">
              <a:rPr lang="en-US" smtClean="0"/>
              <a:pPr/>
              <a:t>1/6/2018</a:t>
            </a:fld>
            <a:endParaRPr lang="en-US"/>
          </a:p>
        </p:txBody>
      </p:sp>
      <p:sp>
        <p:nvSpPr>
          <p:cNvPr id="14" name="Slide Number Placeholder 13"/>
          <p:cNvSpPr>
            <a:spLocks noGrp="1"/>
          </p:cNvSpPr>
          <p:nvPr>
            <p:ph type="sldNum" sz="quarter" idx="11"/>
          </p:nvPr>
        </p:nvSpPr>
        <p:spPr/>
        <p:txBody>
          <a:bodyPr/>
          <a:lstStyle/>
          <a:p>
            <a:fld id="{476A89A9-41EC-426A-932F-0EB3173CF170}"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8ECC3C95-29B5-460F-955C-55376427D8FA}" type="datetimeFigureOut">
              <a:rPr lang="en-US" smtClean="0"/>
              <a:pPr/>
              <a:t>1/6/2018</a:t>
            </a:fld>
            <a:endParaRPr lang="en-US"/>
          </a:p>
        </p:txBody>
      </p:sp>
      <p:sp>
        <p:nvSpPr>
          <p:cNvPr id="10" name="Slide Number Placeholder 9"/>
          <p:cNvSpPr>
            <a:spLocks noGrp="1"/>
          </p:cNvSpPr>
          <p:nvPr>
            <p:ph type="sldNum" sz="quarter" idx="11"/>
          </p:nvPr>
        </p:nvSpPr>
        <p:spPr/>
        <p:txBody>
          <a:bodyPr/>
          <a:lstStyle/>
          <a:p>
            <a:fld id="{476A89A9-41EC-426A-932F-0EB3173CF170}" type="slidenum">
              <a:rPr lang="en-US" smtClean="0"/>
              <a:pP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ECC3C95-29B5-460F-955C-55376427D8FA}" type="datetimeFigureOut">
              <a:rPr lang="en-US" smtClean="0"/>
              <a:pPr/>
              <a:t>1/6/2018</a:t>
            </a:fld>
            <a:endParaRPr lang="en-US"/>
          </a:p>
        </p:txBody>
      </p:sp>
      <p:sp>
        <p:nvSpPr>
          <p:cNvPr id="9" name="Slide Number Placeholder 8"/>
          <p:cNvSpPr>
            <a:spLocks noGrp="1"/>
          </p:cNvSpPr>
          <p:nvPr>
            <p:ph type="sldNum" sz="quarter" idx="11"/>
          </p:nvPr>
        </p:nvSpPr>
        <p:spPr/>
        <p:txBody>
          <a:bodyPr/>
          <a:lstStyle/>
          <a:p>
            <a:fld id="{476A89A9-41EC-426A-932F-0EB3173CF170}"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8ECC3C95-29B5-460F-955C-55376427D8FA}" type="datetimeFigureOut">
              <a:rPr lang="en-US" smtClean="0"/>
              <a:pPr/>
              <a:t>1/6/2018</a:t>
            </a:fld>
            <a:endParaRPr lang="en-US"/>
          </a:p>
        </p:txBody>
      </p:sp>
      <p:sp>
        <p:nvSpPr>
          <p:cNvPr id="16" name="Slide Number Placeholder 15"/>
          <p:cNvSpPr>
            <a:spLocks noGrp="1"/>
          </p:cNvSpPr>
          <p:nvPr>
            <p:ph type="sldNum" sz="quarter" idx="11"/>
          </p:nvPr>
        </p:nvSpPr>
        <p:spPr/>
        <p:txBody>
          <a:bodyPr/>
          <a:lstStyle/>
          <a:p>
            <a:fld id="{476A89A9-41EC-426A-932F-0EB3173CF170}"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8ECC3C95-29B5-460F-955C-55376427D8FA}" type="datetimeFigureOut">
              <a:rPr lang="en-US" smtClean="0"/>
              <a:pPr/>
              <a:t>1/6/2018</a:t>
            </a:fld>
            <a:endParaRPr lang="en-US"/>
          </a:p>
        </p:txBody>
      </p:sp>
      <p:sp>
        <p:nvSpPr>
          <p:cNvPr id="17" name="Slide Number Placeholder 16"/>
          <p:cNvSpPr>
            <a:spLocks noGrp="1"/>
          </p:cNvSpPr>
          <p:nvPr>
            <p:ph type="sldNum" sz="quarter" idx="11"/>
          </p:nvPr>
        </p:nvSpPr>
        <p:spPr/>
        <p:txBody>
          <a:bodyPr/>
          <a:lstStyle/>
          <a:p>
            <a:fld id="{476A89A9-41EC-426A-932F-0EB3173CF170}" type="slidenum">
              <a:rPr lang="en-US" smtClean="0"/>
              <a:pPr/>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57000"/>
          </a:schemeClr>
        </a:solidFill>
        <a:effectLst/>
      </p:bgPr>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476A89A9-41EC-426A-932F-0EB3173CF170}" type="slidenum">
              <a:rPr lang="en-US" smtClean="0"/>
              <a:pPr/>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8ECC3C95-29B5-460F-955C-55376427D8FA}" type="datetimeFigureOut">
              <a:rPr lang="en-US" smtClean="0"/>
              <a:pPr/>
              <a:t>1/6/2018</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alpha val="57000"/>
          </a:schemeClr>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ECC3C95-29B5-460F-955C-55376427D8FA}" type="datetimeFigureOut">
              <a:rPr lang="en-US" smtClean="0"/>
              <a:pPr/>
              <a:t>1/6/2018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76A89A9-41EC-426A-932F-0EB3173CF17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Set_(mathematics)"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Set_(mathematics)" TargetMode="External"/><Relationship Id="rId2" Type="http://schemas.openxmlformats.org/officeDocument/2006/relationships/hyperlink" Target="https://en.wikipedia.org/wiki/Set_theory" TargetMode="Externa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en.wikipedia.org/wiki/Element_(mathematic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304800"/>
            <a:ext cx="7010400" cy="1015663"/>
          </a:xfrm>
          <a:prstGeom prst="rect">
            <a:avLst/>
          </a:prstGeom>
          <a:ln w="34925">
            <a:noFill/>
          </a:ln>
          <a:effectLst>
            <a:glow rad="228600">
              <a:schemeClr val="accent1">
                <a:satMod val="175000"/>
                <a:alpha val="40000"/>
              </a:schemeClr>
            </a:glow>
            <a:outerShdw blurRad="184150" dist="241300" dir="11520000" sx="110000" sy="110000" algn="ctr">
              <a:srgbClr val="000000">
                <a:alpha val="18000"/>
              </a:srgbClr>
            </a:outerShdw>
            <a:softEdge rad="127000"/>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5"/>
          </a:lnRef>
          <a:fillRef idx="3">
            <a:schemeClr val="accent5"/>
          </a:fillRef>
          <a:effectRef idx="2">
            <a:schemeClr val="accent5"/>
          </a:effectRef>
          <a:fontRef idx="minor">
            <a:schemeClr val="lt1"/>
          </a:fontRef>
        </p:style>
        <p:txBody>
          <a:bodyPr wrap="square" lIns="91440" tIns="45720" rIns="91440" bIns="45720">
            <a:spAutoFit/>
            <a:sp3d extrusionH="57150">
              <a:bevelT w="69850" h="69850" prst="divot"/>
            </a:sp3d>
          </a:bodyPr>
          <a:lstStyle/>
          <a:p>
            <a:pPr algn="ctr"/>
            <a:r>
              <a:rPr lang="en-US" sz="3000" b="1" kern="400" dirty="0" smtClean="0">
                <a:ln w="12700" cmpd="sng">
                  <a:solidFill>
                    <a:schemeClr val="tx1">
                      <a:lumMod val="95000"/>
                    </a:schemeClr>
                  </a:solidFill>
                  <a:prstDash val="solid"/>
                </a:ln>
                <a:solidFill>
                  <a:schemeClr val="bg1"/>
                </a:solidFill>
                <a:effectLst>
                  <a:glow rad="53100">
                    <a:schemeClr val="accent6">
                      <a:satMod val="180000"/>
                      <a:alpha val="30000"/>
                    </a:schemeClr>
                  </a:glow>
                  <a:reflection blurRad="6350" stA="55000" endA="300" endPos="45500" dir="5400000" sy="-100000" algn="bl" rotWithShape="0"/>
                </a:effectLst>
                <a:latin typeface="Arial Black" pitchFamily="34" charset="0"/>
              </a:rPr>
              <a:t>Theoretical Foundations of Computer Science (TFCS)</a:t>
            </a:r>
            <a:endParaRPr lang="en-US" sz="3000" b="1" kern="400" dirty="0">
              <a:ln w="12700" cmpd="sng">
                <a:solidFill>
                  <a:schemeClr val="tx1">
                    <a:lumMod val="95000"/>
                  </a:schemeClr>
                </a:solidFill>
                <a:prstDash val="solid"/>
              </a:ln>
              <a:solidFill>
                <a:schemeClr val="bg1"/>
              </a:solidFill>
              <a:effectLst>
                <a:glow rad="53100">
                  <a:schemeClr val="accent6">
                    <a:satMod val="180000"/>
                    <a:alpha val="30000"/>
                  </a:schemeClr>
                </a:glow>
                <a:reflection blurRad="6350" stA="55000" endA="300" endPos="45500" dir="5400000" sy="-100000" algn="bl" rotWithShape="0"/>
              </a:effectLst>
              <a:latin typeface="Arial Black" pitchFamily="34" charset="0"/>
            </a:endParaRPr>
          </a:p>
        </p:txBody>
      </p:sp>
      <p:sp>
        <p:nvSpPr>
          <p:cNvPr id="5" name="TextBox 4"/>
          <p:cNvSpPr txBox="1"/>
          <p:nvPr/>
        </p:nvSpPr>
        <p:spPr>
          <a:xfrm>
            <a:off x="152400" y="3200400"/>
            <a:ext cx="8839200" cy="1200329"/>
          </a:xfrm>
          <a:prstGeom prst="rect">
            <a:avLst/>
          </a:prstGeom>
          <a:ln>
            <a:solidFill>
              <a:schemeClr val="bg1"/>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600" cap="all" spc="150" normalizeH="1" dirty="0" smtClean="0">
                <a:solidFill>
                  <a:srgbClr val="2F02D2"/>
                </a:solidFill>
                <a:latin typeface="Monotype Corsiva" pitchFamily="66" charset="0"/>
              </a:rPr>
              <a:t>Chapter 1</a:t>
            </a:r>
          </a:p>
          <a:p>
            <a:r>
              <a:rPr lang="en-US" sz="3600" dirty="0" smtClean="0">
                <a:solidFill>
                  <a:schemeClr val="bg1"/>
                </a:solidFill>
                <a:latin typeface="Monotype Corsiva" pitchFamily="66" charset="0"/>
              </a:rPr>
              <a:t>Introduction to Discrete Mathematics and Set Theory</a:t>
            </a:r>
            <a:endParaRPr lang="en-US" sz="3600" dirty="0">
              <a:solidFill>
                <a:schemeClr val="bg1"/>
              </a:solidFill>
              <a:latin typeface="Monotype Corsiva" pitchFamily="66" charset="0"/>
            </a:endParaRPr>
          </a:p>
        </p:txBody>
      </p:sp>
    </p:spTree>
    <p:extLst>
      <p:ext uri="{BB962C8B-B14F-4D97-AF65-F5344CB8AC3E}">
        <p14:creationId xmlns:p14="http://schemas.microsoft.com/office/powerpoint/2010/main" xmlns="" val="268192037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24470"/>
            <a:ext cx="8001000" cy="923330"/>
          </a:xfrm>
          <a:prstGeom prst="rect">
            <a:avLst/>
          </a:prstGeom>
          <a:noFill/>
        </p:spPr>
        <p:txBody>
          <a:bodyPr wrap="square" rtlCol="0">
            <a:spAutoFit/>
          </a:bodyPr>
          <a:lstStyle/>
          <a:p>
            <a:pPr algn="ctr"/>
            <a:r>
              <a:rPr lang="en-US" sz="5400" u="sng" dirty="0" smtClean="0">
                <a:solidFill>
                  <a:schemeClr val="bg1"/>
                </a:solidFill>
                <a:latin typeface="Monotype Corsiva" pitchFamily="66" charset="0"/>
              </a:rPr>
              <a:t>Cardinality of a Set</a:t>
            </a:r>
            <a:endParaRPr lang="en-US" sz="5400" u="sng" dirty="0">
              <a:solidFill>
                <a:schemeClr val="bg1"/>
              </a:solidFill>
              <a:latin typeface="Monotype Corsiva" pitchFamily="66" charset="0"/>
            </a:endParaRPr>
          </a:p>
        </p:txBody>
      </p:sp>
      <p:sp>
        <p:nvSpPr>
          <p:cNvPr id="5" name="TextBox 4"/>
          <p:cNvSpPr txBox="1"/>
          <p:nvPr/>
        </p:nvSpPr>
        <p:spPr>
          <a:xfrm>
            <a:off x="457200" y="1788616"/>
            <a:ext cx="8229600" cy="1569660"/>
          </a:xfrm>
          <a:prstGeom prst="rect">
            <a:avLst/>
          </a:prstGeom>
          <a:noFill/>
        </p:spPr>
        <p:txBody>
          <a:bodyPr wrap="square" rtlCol="0">
            <a:spAutoFit/>
          </a:bodyPr>
          <a:lstStyle/>
          <a:p>
            <a:r>
              <a:rPr lang="en-US" sz="2400" dirty="0" smtClean="0">
                <a:solidFill>
                  <a:schemeClr val="bg2"/>
                </a:solidFill>
              </a:rPr>
              <a:t>Cardinality of a set S, denoted by |S|, is the number of elements of the set. The number is also referred as the cardinal number. If a set has an infinite number of elements, its cardinality is </a:t>
            </a:r>
            <a:r>
              <a:rPr lang="en-US" sz="2400" dirty="0" smtClean="0">
                <a:solidFill>
                  <a:srgbClr val="C00000"/>
                </a:solidFill>
              </a:rPr>
              <a:t>∞.</a:t>
            </a:r>
            <a:endParaRPr lang="en-US" sz="4400" dirty="0">
              <a:solidFill>
                <a:srgbClr val="C00000"/>
              </a:solidFill>
              <a:latin typeface="Monotype Corsiva" pitchFamily="66" charset="0"/>
            </a:endParaRPr>
          </a:p>
        </p:txBody>
      </p:sp>
      <p:sp>
        <p:nvSpPr>
          <p:cNvPr id="6" name="Rectangle 5"/>
          <p:cNvSpPr/>
          <p:nvPr/>
        </p:nvSpPr>
        <p:spPr>
          <a:xfrm>
            <a:off x="609600" y="3505200"/>
            <a:ext cx="6934200" cy="1938992"/>
          </a:xfrm>
          <a:prstGeom prst="rect">
            <a:avLst/>
          </a:prstGeom>
        </p:spPr>
        <p:txBody>
          <a:bodyPr wrap="square">
            <a:spAutoFit/>
          </a:bodyPr>
          <a:lstStyle/>
          <a:p>
            <a:r>
              <a:rPr lang="en-US" sz="2400" dirty="0" smtClean="0">
                <a:solidFill>
                  <a:srgbClr val="C00000"/>
                </a:solidFill>
                <a:latin typeface="Monotype Corsiva" pitchFamily="66" charset="0"/>
              </a:rPr>
              <a:t>e.g. :  |{1,4,3,5}| = 4,  |{1,2,3,4,5,….}| = </a:t>
            </a:r>
            <a:r>
              <a:rPr lang="en-US" sz="2400" dirty="0" smtClean="0">
                <a:solidFill>
                  <a:srgbClr val="C00000"/>
                </a:solidFill>
              </a:rPr>
              <a:t>∞</a:t>
            </a:r>
          </a:p>
          <a:p>
            <a:pPr algn="ctr"/>
            <a:r>
              <a:rPr lang="en-US" sz="2400" dirty="0" smtClean="0">
                <a:solidFill>
                  <a:srgbClr val="2F02D2"/>
                </a:solidFill>
                <a:latin typeface="Monotype Corsiva" pitchFamily="66" charset="0"/>
              </a:rPr>
              <a:t>or</a:t>
            </a:r>
          </a:p>
          <a:p>
            <a:r>
              <a:rPr lang="en-US" sz="2400" dirty="0" smtClean="0">
                <a:solidFill>
                  <a:srgbClr val="C00000"/>
                </a:solidFill>
                <a:latin typeface="Monotype Corsiva" pitchFamily="66" charset="0"/>
              </a:rPr>
              <a:t>          |{k= x : x is a natural number} | = </a:t>
            </a:r>
            <a:r>
              <a:rPr lang="en-US" sz="2400" dirty="0" smtClean="0">
                <a:solidFill>
                  <a:srgbClr val="C00000"/>
                </a:solidFill>
              </a:rPr>
              <a:t>∞</a:t>
            </a:r>
            <a:endParaRPr lang="en-US" sz="2400" dirty="0" smtClean="0">
              <a:solidFill>
                <a:srgbClr val="C00000"/>
              </a:solidFill>
              <a:latin typeface="Monotype Corsiva" pitchFamily="66" charset="0"/>
            </a:endParaRPr>
          </a:p>
          <a:p>
            <a:r>
              <a:rPr lang="en-US" sz="2400" dirty="0" smtClean="0">
                <a:solidFill>
                  <a:srgbClr val="C00000"/>
                </a:solidFill>
                <a:latin typeface="Monotype Corsiva" pitchFamily="66" charset="0"/>
              </a:rPr>
              <a:t>          |{k =x : x is a </a:t>
            </a:r>
            <a:r>
              <a:rPr lang="en-US" sz="2400" dirty="0" smtClean="0">
                <a:solidFill>
                  <a:srgbClr val="2F02D2"/>
                </a:solidFill>
                <a:latin typeface="Monotype Corsiva" pitchFamily="66" charset="0"/>
              </a:rPr>
              <a:t>real</a:t>
            </a:r>
            <a:r>
              <a:rPr lang="en-US" sz="2400" dirty="0" smtClean="0">
                <a:solidFill>
                  <a:srgbClr val="C00000"/>
                </a:solidFill>
                <a:latin typeface="Monotype Corsiva" pitchFamily="66" charset="0"/>
              </a:rPr>
              <a:t> number and   1&lt;x&lt;2}| = </a:t>
            </a:r>
            <a:r>
              <a:rPr lang="en-US" sz="2400" dirty="0" smtClean="0">
                <a:solidFill>
                  <a:srgbClr val="C00000"/>
                </a:solidFill>
              </a:rPr>
              <a:t>∞</a:t>
            </a:r>
            <a:endParaRPr lang="en-US" sz="2400" dirty="0" smtClean="0">
              <a:solidFill>
                <a:srgbClr val="C00000"/>
              </a:solidFill>
              <a:latin typeface="Monotype Corsiva" pitchFamily="66" charset="0"/>
            </a:endParaRPr>
          </a:p>
          <a:p>
            <a:r>
              <a:rPr lang="en-US" sz="2400" dirty="0" smtClean="0">
                <a:solidFill>
                  <a:srgbClr val="C00000"/>
                </a:solidFill>
                <a:latin typeface="Monotype Corsiva" pitchFamily="66" charset="0"/>
              </a:rPr>
              <a:t>          |{k = x : x is a natural number and  1&lt;x&lt;5}| = 3</a:t>
            </a:r>
            <a:endParaRPr lang="en-US" sz="2400" dirty="0"/>
          </a:p>
        </p:txBody>
      </p:sp>
      <p:sp>
        <p:nvSpPr>
          <p:cNvPr id="7" name="Rectangle 6"/>
          <p:cNvSpPr/>
          <p:nvPr/>
        </p:nvSpPr>
        <p:spPr>
          <a:xfrm>
            <a:off x="457200" y="5791200"/>
            <a:ext cx="5796780" cy="369332"/>
          </a:xfrm>
          <a:prstGeom prst="rect">
            <a:avLst/>
          </a:prstGeom>
        </p:spPr>
        <p:txBody>
          <a:bodyPr wrap="none">
            <a:spAutoFit/>
          </a:bodyPr>
          <a:lstStyle/>
          <a:p>
            <a:r>
              <a:rPr lang="en-US" dirty="0" smtClean="0">
                <a:solidFill>
                  <a:schemeClr val="bg2"/>
                </a:solidFill>
              </a:rPr>
              <a:t>Sets having same cardinality have called equivalent set</a:t>
            </a:r>
            <a:endParaRPr lang="en-US" dirty="0"/>
          </a:p>
        </p:txBody>
      </p:sp>
      <p:sp>
        <p:nvSpPr>
          <p:cNvPr id="9" name="Rectangle 8"/>
          <p:cNvSpPr/>
          <p:nvPr/>
        </p:nvSpPr>
        <p:spPr>
          <a:xfrm>
            <a:off x="5791200" y="3124200"/>
            <a:ext cx="2438400" cy="1371600"/>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91200" y="3200400"/>
            <a:ext cx="3220753" cy="1200329"/>
          </a:xfrm>
          <a:prstGeom prst="rect">
            <a:avLst/>
          </a:prstGeom>
        </p:spPr>
        <p:txBody>
          <a:bodyPr wrap="square">
            <a:spAutoFit/>
          </a:bodyPr>
          <a:lstStyle/>
          <a:p>
            <a:r>
              <a:rPr lang="en-US" dirty="0" err="1" smtClean="0">
                <a:solidFill>
                  <a:schemeClr val="bg2"/>
                </a:solidFill>
              </a:rPr>
              <a:t>Countably</a:t>
            </a:r>
            <a:r>
              <a:rPr lang="en-US" dirty="0" smtClean="0">
                <a:solidFill>
                  <a:schemeClr val="bg2"/>
                </a:solidFill>
              </a:rPr>
              <a:t> Infinite</a:t>
            </a:r>
          </a:p>
          <a:p>
            <a:endParaRPr lang="en-US" dirty="0" smtClean="0">
              <a:solidFill>
                <a:schemeClr val="bg2"/>
              </a:solidFill>
            </a:endParaRPr>
          </a:p>
          <a:p>
            <a:endParaRPr lang="en-US" dirty="0" smtClean="0">
              <a:solidFill>
                <a:schemeClr val="bg2"/>
              </a:solidFill>
            </a:endParaRPr>
          </a:p>
          <a:p>
            <a:r>
              <a:rPr lang="en-US" dirty="0" err="1" smtClean="0">
                <a:solidFill>
                  <a:schemeClr val="bg2"/>
                </a:solidFill>
              </a:rPr>
              <a:t>Uncountably</a:t>
            </a:r>
            <a:r>
              <a:rPr lang="en-US" dirty="0" smtClean="0">
                <a:solidFill>
                  <a:schemeClr val="bg2"/>
                </a:solidFill>
              </a:rPr>
              <a:t> Infinite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48270"/>
            <a:ext cx="8229600" cy="923330"/>
          </a:xfrm>
          <a:prstGeom prst="rect">
            <a:avLst/>
          </a:prstGeom>
          <a:noFill/>
        </p:spPr>
        <p:txBody>
          <a:bodyPr wrap="square" rtlCol="0">
            <a:spAutoFit/>
          </a:bodyPr>
          <a:lstStyle/>
          <a:p>
            <a:r>
              <a:rPr lang="en-US" sz="5400" b="1" i="1" dirty="0" smtClean="0">
                <a:solidFill>
                  <a:schemeClr val="bg1"/>
                </a:solidFill>
                <a:latin typeface="Monotype Corsiva" pitchFamily="66" charset="0"/>
              </a:rPr>
              <a:t>		</a:t>
            </a:r>
            <a:r>
              <a:rPr lang="en-US" sz="5400" u="sng" dirty="0" smtClean="0">
                <a:solidFill>
                  <a:schemeClr val="bg1"/>
                </a:solidFill>
                <a:latin typeface="Monotype Corsiva" pitchFamily="66" charset="0"/>
              </a:rPr>
              <a:t>TYPES OF SETS</a:t>
            </a:r>
            <a:endParaRPr lang="en-US" sz="5400" u="sng" dirty="0">
              <a:solidFill>
                <a:schemeClr val="bg1"/>
              </a:solidFill>
              <a:latin typeface="Monotype Corsiva" pitchFamily="66" charset="0"/>
            </a:endParaRPr>
          </a:p>
        </p:txBody>
      </p:sp>
      <p:sp>
        <p:nvSpPr>
          <p:cNvPr id="5" name="TextBox 4"/>
          <p:cNvSpPr txBox="1"/>
          <p:nvPr/>
        </p:nvSpPr>
        <p:spPr>
          <a:xfrm>
            <a:off x="228600" y="1676400"/>
            <a:ext cx="8686800" cy="5016758"/>
          </a:xfrm>
          <a:prstGeom prst="rect">
            <a:avLst/>
          </a:prstGeom>
          <a:noFill/>
        </p:spPr>
        <p:txBody>
          <a:bodyPr wrap="square" rtlCol="0">
            <a:spAutoFit/>
          </a:bodyPr>
          <a:lstStyle/>
          <a:p>
            <a:pPr marL="571500" indent="-571500">
              <a:buFont typeface="Wingdings" pitchFamily="2" charset="2"/>
              <a:buChar char="Ø"/>
            </a:pPr>
            <a:r>
              <a:rPr lang="en-US" sz="4000" dirty="0" smtClean="0">
                <a:solidFill>
                  <a:schemeClr val="bg1"/>
                </a:solidFill>
                <a:latin typeface="Monotype Corsiva" pitchFamily="66" charset="0"/>
              </a:rPr>
              <a:t>Empty sets.</a:t>
            </a:r>
          </a:p>
          <a:p>
            <a:pPr marL="571500" indent="-571500">
              <a:buFont typeface="Wingdings" pitchFamily="2" charset="2"/>
              <a:buChar char="Ø"/>
            </a:pPr>
            <a:r>
              <a:rPr lang="en-US" sz="4000" dirty="0" smtClean="0">
                <a:solidFill>
                  <a:schemeClr val="bg1"/>
                </a:solidFill>
                <a:latin typeface="Monotype Corsiva" pitchFamily="66" charset="0"/>
              </a:rPr>
              <a:t>Singleton Set or Unit Set</a:t>
            </a:r>
          </a:p>
          <a:p>
            <a:pPr marL="571500" indent="-571500">
              <a:buFont typeface="Wingdings" pitchFamily="2" charset="2"/>
              <a:buChar char="Ø"/>
            </a:pPr>
            <a:r>
              <a:rPr lang="en-US" sz="4000" dirty="0" smtClean="0">
                <a:solidFill>
                  <a:schemeClr val="bg1"/>
                </a:solidFill>
                <a:latin typeface="Monotype Corsiva" pitchFamily="66" charset="0"/>
              </a:rPr>
              <a:t>Finite </a:t>
            </a:r>
            <a:r>
              <a:rPr lang="en-US" sz="4000" dirty="0" smtClean="0">
                <a:solidFill>
                  <a:schemeClr val="bg1"/>
                </a:solidFill>
                <a:latin typeface="Arial Narrow" pitchFamily="34" charset="0"/>
              </a:rPr>
              <a:t>&amp;</a:t>
            </a:r>
            <a:r>
              <a:rPr lang="en-US" sz="4000" dirty="0" smtClean="0">
                <a:solidFill>
                  <a:schemeClr val="bg1"/>
                </a:solidFill>
                <a:latin typeface="Monotype Corsiva" pitchFamily="66" charset="0"/>
              </a:rPr>
              <a:t>Infinite sets.</a:t>
            </a:r>
          </a:p>
          <a:p>
            <a:pPr marL="571500" indent="-571500">
              <a:buFont typeface="Wingdings" pitchFamily="2" charset="2"/>
              <a:buChar char="Ø"/>
            </a:pPr>
            <a:r>
              <a:rPr lang="en-US" sz="4000" dirty="0" smtClean="0">
                <a:solidFill>
                  <a:schemeClr val="bg1"/>
                </a:solidFill>
                <a:latin typeface="Monotype Corsiva" pitchFamily="66" charset="0"/>
              </a:rPr>
              <a:t>Equal sets vs. Equivalent sets.</a:t>
            </a:r>
          </a:p>
          <a:p>
            <a:pPr marL="571500" indent="-571500">
              <a:buFont typeface="Wingdings" pitchFamily="2" charset="2"/>
              <a:buChar char="Ø"/>
            </a:pPr>
            <a:r>
              <a:rPr lang="en-US" sz="4000" dirty="0" smtClean="0">
                <a:solidFill>
                  <a:schemeClr val="bg1"/>
                </a:solidFill>
                <a:latin typeface="Monotype Corsiva" pitchFamily="66" charset="0"/>
              </a:rPr>
              <a:t>Subset </a:t>
            </a:r>
            <a:r>
              <a:rPr lang="en-US" sz="4000" dirty="0" smtClean="0">
                <a:solidFill>
                  <a:schemeClr val="bg1"/>
                </a:solidFill>
                <a:latin typeface="Arial Narrow" pitchFamily="34" charset="0"/>
              </a:rPr>
              <a:t>&amp;</a:t>
            </a:r>
            <a:r>
              <a:rPr lang="en-US" sz="4000" dirty="0" smtClean="0">
                <a:solidFill>
                  <a:schemeClr val="bg1"/>
                </a:solidFill>
                <a:latin typeface="Monotype Corsiva" pitchFamily="66" charset="0"/>
              </a:rPr>
              <a:t> Proper Subset.</a:t>
            </a:r>
          </a:p>
          <a:p>
            <a:pPr marL="571500" indent="-571500">
              <a:buFont typeface="Wingdings" pitchFamily="2" charset="2"/>
              <a:buChar char="Ø"/>
            </a:pPr>
            <a:r>
              <a:rPr lang="en-US" sz="4000" dirty="0" smtClean="0">
                <a:solidFill>
                  <a:schemeClr val="bg1"/>
                </a:solidFill>
                <a:latin typeface="Monotype Corsiva" pitchFamily="66" charset="0"/>
              </a:rPr>
              <a:t>Overlapping vs. Disjoint Set</a:t>
            </a:r>
          </a:p>
          <a:p>
            <a:pPr marL="571500" indent="-571500">
              <a:buFont typeface="Wingdings" pitchFamily="2" charset="2"/>
              <a:buChar char="Ø"/>
            </a:pPr>
            <a:r>
              <a:rPr lang="en-US" sz="4000" dirty="0" smtClean="0">
                <a:solidFill>
                  <a:schemeClr val="bg1"/>
                </a:solidFill>
                <a:latin typeface="Monotype Corsiva" pitchFamily="66" charset="0"/>
              </a:rPr>
              <a:t>Power set.</a:t>
            </a:r>
          </a:p>
          <a:p>
            <a:pPr marL="571500" indent="-571500">
              <a:buFont typeface="Wingdings" pitchFamily="2" charset="2"/>
              <a:buChar char="Ø"/>
            </a:pPr>
            <a:r>
              <a:rPr lang="en-US" sz="4000" dirty="0" smtClean="0">
                <a:solidFill>
                  <a:schemeClr val="bg1"/>
                </a:solidFill>
                <a:latin typeface="Monotype Corsiva" pitchFamily="66" charset="0"/>
              </a:rPr>
              <a:t>Universal set.</a:t>
            </a:r>
            <a:endParaRPr lang="en-US" sz="4000" dirty="0">
              <a:solidFill>
                <a:schemeClr val="bg1"/>
              </a:solidFill>
              <a:latin typeface="Monotype Corsiva" pitchFamily="66" charset="0"/>
            </a:endParaRPr>
          </a:p>
        </p:txBody>
      </p:sp>
    </p:spTree>
    <p:extLst>
      <p:ext uri="{BB962C8B-B14F-4D97-AF65-F5344CB8AC3E}">
        <p14:creationId xmlns:p14="http://schemas.microsoft.com/office/powerpoint/2010/main" xmlns="" val="2041248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0"/>
            <a:ext cx="8001000" cy="923330"/>
          </a:xfrm>
          <a:prstGeom prst="rect">
            <a:avLst/>
          </a:prstGeom>
          <a:noFill/>
        </p:spPr>
        <p:txBody>
          <a:bodyPr wrap="square" rtlCol="0">
            <a:spAutoFit/>
          </a:bodyPr>
          <a:lstStyle/>
          <a:p>
            <a:r>
              <a:rPr lang="en-US" sz="5400" b="1" i="1" dirty="0" smtClean="0">
                <a:solidFill>
                  <a:schemeClr val="bg1"/>
                </a:solidFill>
                <a:latin typeface="Monotype Corsiva" pitchFamily="66" charset="0"/>
              </a:rPr>
              <a:t>	    </a:t>
            </a:r>
            <a:r>
              <a:rPr lang="en-US" sz="5400" u="sng" dirty="0" smtClean="0">
                <a:solidFill>
                  <a:schemeClr val="bg1"/>
                </a:solidFill>
                <a:latin typeface="Monotype Corsiva" pitchFamily="66" charset="0"/>
              </a:rPr>
              <a:t>THE EMPTY SET</a:t>
            </a:r>
            <a:endParaRPr lang="en-US" sz="5400" u="sng" dirty="0">
              <a:solidFill>
                <a:schemeClr val="bg1"/>
              </a:solidFill>
              <a:latin typeface="Monotype Corsiva" pitchFamily="66" charset="0"/>
            </a:endParaRPr>
          </a:p>
        </p:txBody>
      </p:sp>
      <p:sp>
        <p:nvSpPr>
          <p:cNvPr id="5" name="TextBox 4"/>
          <p:cNvSpPr txBox="1"/>
          <p:nvPr/>
        </p:nvSpPr>
        <p:spPr>
          <a:xfrm>
            <a:off x="381000" y="762000"/>
            <a:ext cx="8534400" cy="2431435"/>
          </a:xfrm>
          <a:prstGeom prst="rect">
            <a:avLst/>
          </a:prstGeom>
          <a:noFill/>
        </p:spPr>
        <p:txBody>
          <a:bodyPr wrap="square" rtlCol="0">
            <a:spAutoFit/>
          </a:bodyPr>
          <a:lstStyle/>
          <a:p>
            <a:r>
              <a:rPr lang="en-US" sz="4000" dirty="0" smtClean="0">
                <a:solidFill>
                  <a:schemeClr val="bg1"/>
                </a:solidFill>
                <a:latin typeface="Monotype Corsiva" pitchFamily="66" charset="0"/>
              </a:rPr>
              <a:t>A set which doesn't contains any element is called the empty set or null set or void set, denoted by symbol </a:t>
            </a:r>
            <a:r>
              <a:rPr lang="el-GR" sz="4000" dirty="0">
                <a:solidFill>
                  <a:schemeClr val="bg1"/>
                </a:solidFill>
                <a:latin typeface="Monotype Corsiva" pitchFamily="66" charset="0"/>
              </a:rPr>
              <a:t> </a:t>
            </a:r>
            <a:r>
              <a:rPr lang="el-GR" sz="4000" dirty="0" smtClean="0">
                <a:solidFill>
                  <a:schemeClr val="bg1"/>
                </a:solidFill>
                <a:latin typeface="Monotype Corsiva" pitchFamily="66" charset="0"/>
              </a:rPr>
              <a:t>ϕ</a:t>
            </a:r>
            <a:r>
              <a:rPr lang="en-US" sz="4000" dirty="0" smtClean="0">
                <a:solidFill>
                  <a:schemeClr val="bg1"/>
                </a:solidFill>
                <a:latin typeface="Monotype Corsiva" pitchFamily="66" charset="0"/>
              </a:rPr>
              <a:t> or { }.</a:t>
            </a:r>
            <a:endParaRPr lang="en-US" sz="4000" dirty="0">
              <a:solidFill>
                <a:schemeClr val="bg1"/>
              </a:solidFill>
              <a:latin typeface="Monotype Corsiva" pitchFamily="66" charset="0"/>
            </a:endParaRPr>
          </a:p>
          <a:p>
            <a:r>
              <a:rPr lang="en-US" sz="3200" dirty="0" smtClean="0">
                <a:solidFill>
                  <a:srgbClr val="C00000"/>
                </a:solidFill>
                <a:latin typeface="Monotype Corsiva" pitchFamily="66" charset="0"/>
              </a:rPr>
              <a:t>e.g. : let R =  {x : 1&lt; x &lt; 2, x is a natural  number}</a:t>
            </a:r>
            <a:endParaRPr lang="en-US" sz="3200" dirty="0">
              <a:solidFill>
                <a:srgbClr val="C00000"/>
              </a:solidFill>
              <a:latin typeface="Monotype Corsiva" pitchFamily="66" charset="0"/>
            </a:endParaRPr>
          </a:p>
        </p:txBody>
      </p:sp>
      <p:sp>
        <p:nvSpPr>
          <p:cNvPr id="6" name="Title 1"/>
          <p:cNvSpPr>
            <a:spLocks noGrp="1"/>
          </p:cNvSpPr>
          <p:nvPr>
            <p:ph type="title"/>
          </p:nvPr>
        </p:nvSpPr>
        <p:spPr>
          <a:xfrm>
            <a:off x="457200" y="3505200"/>
            <a:ext cx="8229600" cy="838200"/>
          </a:xfrm>
        </p:spPr>
        <p:txBody>
          <a:bodyPr>
            <a:noAutofit/>
          </a:bodyPr>
          <a:lstStyle/>
          <a:p>
            <a:r>
              <a:rPr lang="en-US" sz="5400" b="0" u="sng" dirty="0" smtClean="0">
                <a:solidFill>
                  <a:schemeClr val="bg1"/>
                </a:solidFill>
                <a:effectLst/>
                <a:latin typeface="Monotype Corsiva" pitchFamily="66" charset="0"/>
                <a:ea typeface="+mn-ea"/>
                <a:cs typeface="+mn-cs"/>
              </a:rPr>
              <a:t>Singleton Set or Unit Set</a:t>
            </a:r>
            <a:r>
              <a:rPr lang="en-US" sz="5400" u="sng" dirty="0" smtClean="0">
                <a:solidFill>
                  <a:schemeClr val="bg1"/>
                </a:solidFill>
                <a:latin typeface="Monotype Corsiva" pitchFamily="66" charset="0"/>
                <a:ea typeface="+mn-ea"/>
                <a:cs typeface="+mn-cs"/>
              </a:rPr>
              <a:t/>
            </a:r>
            <a:br>
              <a:rPr lang="en-US" sz="5400" u="sng" dirty="0" smtClean="0">
                <a:solidFill>
                  <a:schemeClr val="bg1"/>
                </a:solidFill>
                <a:latin typeface="Monotype Corsiva" pitchFamily="66" charset="0"/>
                <a:ea typeface="+mn-ea"/>
                <a:cs typeface="+mn-cs"/>
              </a:rPr>
            </a:br>
            <a:endParaRPr lang="en-US" sz="5400" u="sng" dirty="0" smtClean="0">
              <a:solidFill>
                <a:schemeClr val="bg1"/>
              </a:solidFill>
              <a:latin typeface="Monotype Corsiva" pitchFamily="66" charset="0"/>
              <a:ea typeface="+mn-ea"/>
              <a:cs typeface="+mn-cs"/>
            </a:endParaRPr>
          </a:p>
        </p:txBody>
      </p:sp>
      <p:sp>
        <p:nvSpPr>
          <p:cNvPr id="7" name="Rectangle 6"/>
          <p:cNvSpPr/>
          <p:nvPr/>
        </p:nvSpPr>
        <p:spPr>
          <a:xfrm>
            <a:off x="152400" y="4191000"/>
            <a:ext cx="8610600" cy="1815882"/>
          </a:xfrm>
          <a:prstGeom prst="rect">
            <a:avLst/>
          </a:prstGeom>
        </p:spPr>
        <p:txBody>
          <a:bodyPr wrap="square">
            <a:spAutoFit/>
          </a:bodyPr>
          <a:lstStyle/>
          <a:p>
            <a:r>
              <a:rPr lang="en-US" sz="4000" dirty="0" smtClean="0">
                <a:solidFill>
                  <a:schemeClr val="bg1"/>
                </a:solidFill>
                <a:latin typeface="Monotype Corsiva" pitchFamily="66" charset="0"/>
              </a:rPr>
              <a:t>Singleton set or unit set contains only one element. </a:t>
            </a:r>
          </a:p>
          <a:p>
            <a:r>
              <a:rPr lang="en-US" sz="3200" dirty="0" smtClean="0">
                <a:solidFill>
                  <a:srgbClr val="C00000"/>
                </a:solidFill>
                <a:latin typeface="Monotype Corsiva" pitchFamily="66" charset="0"/>
              </a:rPr>
              <a:t>e.g. S= {x | x</a:t>
            </a:r>
            <a:r>
              <a:rPr lang="az-Cyrl-AZ" sz="3200" dirty="0" smtClean="0">
                <a:solidFill>
                  <a:srgbClr val="C00000"/>
                </a:solidFill>
                <a:latin typeface="Monotype Corsiva" pitchFamily="66" charset="0"/>
              </a:rPr>
              <a:t>Є</a:t>
            </a:r>
            <a:r>
              <a:rPr lang="en-US" sz="3200" dirty="0" smtClean="0">
                <a:solidFill>
                  <a:srgbClr val="C00000"/>
                </a:solidFill>
                <a:latin typeface="Monotype Corsiva" pitchFamily="66" charset="0"/>
              </a:rPr>
              <a:t>N, 7&lt;x&lt;9} = {8}</a:t>
            </a:r>
          </a:p>
        </p:txBody>
      </p:sp>
    </p:spTree>
    <p:extLst>
      <p:ext uri="{BB962C8B-B14F-4D97-AF65-F5344CB8AC3E}">
        <p14:creationId xmlns:p14="http://schemas.microsoft.com/office/powerpoint/2010/main" xmlns="" val="1454057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600670"/>
            <a:ext cx="7924800" cy="923330"/>
          </a:xfrm>
          <a:prstGeom prst="rect">
            <a:avLst/>
          </a:prstGeom>
          <a:noFill/>
        </p:spPr>
        <p:txBody>
          <a:bodyPr wrap="square" rtlCol="0">
            <a:spAutoFit/>
          </a:bodyPr>
          <a:lstStyle/>
          <a:p>
            <a:r>
              <a:rPr lang="en-US" sz="5400" u="sng" dirty="0" smtClean="0">
                <a:solidFill>
                  <a:schemeClr val="bg1"/>
                </a:solidFill>
                <a:latin typeface="Monotype Corsiva" pitchFamily="66" charset="0"/>
              </a:rPr>
              <a:t>FINITE &amp; INFINITE SETS</a:t>
            </a:r>
            <a:endParaRPr lang="en-US" sz="5400" u="sng" dirty="0">
              <a:solidFill>
                <a:schemeClr val="bg1"/>
              </a:solidFill>
              <a:latin typeface="Monotype Corsiva" pitchFamily="66" charset="0"/>
            </a:endParaRPr>
          </a:p>
        </p:txBody>
      </p:sp>
      <p:sp>
        <p:nvSpPr>
          <p:cNvPr id="6" name="TextBox 5"/>
          <p:cNvSpPr txBox="1"/>
          <p:nvPr/>
        </p:nvSpPr>
        <p:spPr>
          <a:xfrm>
            <a:off x="457200" y="1676400"/>
            <a:ext cx="8153400" cy="4524315"/>
          </a:xfrm>
          <a:prstGeom prst="rect">
            <a:avLst/>
          </a:prstGeom>
          <a:noFill/>
        </p:spPr>
        <p:txBody>
          <a:bodyPr wrap="square" rtlCol="0">
            <a:spAutoFit/>
          </a:bodyPr>
          <a:lstStyle/>
          <a:p>
            <a:r>
              <a:rPr lang="en-US" sz="4000" dirty="0" smtClean="0">
                <a:solidFill>
                  <a:schemeClr val="bg1"/>
                </a:solidFill>
                <a:latin typeface="Monotype Corsiva" pitchFamily="66" charset="0"/>
              </a:rPr>
              <a:t>A set which is empty or consist of a definite numbers of elements is called finite otherwise, the set is called infinite.</a:t>
            </a:r>
            <a:endParaRPr lang="en-US" sz="3200" dirty="0" smtClean="0">
              <a:solidFill>
                <a:srgbClr val="C00000"/>
              </a:solidFill>
              <a:latin typeface="Monotype Corsiva" pitchFamily="66" charset="0"/>
            </a:endParaRPr>
          </a:p>
          <a:p>
            <a:endParaRPr lang="en-US" sz="4000" dirty="0" smtClean="0">
              <a:solidFill>
                <a:schemeClr val="bg1"/>
              </a:solidFill>
              <a:latin typeface="Monotype Corsiva" pitchFamily="66" charset="0"/>
            </a:endParaRPr>
          </a:p>
          <a:p>
            <a:r>
              <a:rPr lang="en-US" sz="3200" dirty="0" smtClean="0">
                <a:solidFill>
                  <a:srgbClr val="C00000"/>
                </a:solidFill>
                <a:latin typeface="Monotype Corsiva" pitchFamily="66" charset="0"/>
              </a:rPr>
              <a:t>e.g. : let k be the set of the days of the week. Then k is  finite</a:t>
            </a:r>
          </a:p>
          <a:p>
            <a:r>
              <a:rPr lang="en-US" sz="3200" dirty="0" smtClean="0">
                <a:solidFill>
                  <a:srgbClr val="C00000"/>
                </a:solidFill>
                <a:latin typeface="Monotype Corsiva" pitchFamily="66" charset="0"/>
              </a:rPr>
              <a:t>         let  R be the set of points  on a line. Then R is infinite </a:t>
            </a:r>
            <a:endParaRPr lang="en-US" sz="3200" dirty="0">
              <a:solidFill>
                <a:srgbClr val="C00000"/>
              </a:solidFill>
              <a:latin typeface="Monotype Corsiva" pitchFamily="66" charset="0"/>
            </a:endParaRPr>
          </a:p>
        </p:txBody>
      </p:sp>
    </p:spTree>
    <p:extLst>
      <p:ext uri="{BB962C8B-B14F-4D97-AF65-F5344CB8AC3E}">
        <p14:creationId xmlns:p14="http://schemas.microsoft.com/office/powerpoint/2010/main" xmlns="" val="2056979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381000"/>
            <a:ext cx="7391400" cy="646331"/>
          </a:xfrm>
          <a:prstGeom prst="rect">
            <a:avLst/>
          </a:prstGeom>
          <a:noFill/>
        </p:spPr>
        <p:txBody>
          <a:bodyPr wrap="square" rtlCol="0">
            <a:spAutoFit/>
          </a:bodyPr>
          <a:lstStyle/>
          <a:p>
            <a:r>
              <a:rPr lang="en-US" sz="3600" b="1" u="sng" dirty="0" smtClean="0">
                <a:solidFill>
                  <a:schemeClr val="bg1"/>
                </a:solidFill>
                <a:latin typeface="Monotype Corsiva" pitchFamily="66" charset="0"/>
              </a:rPr>
              <a:t>EQUAL SETS  vs.  EQUIVALENT SETS</a:t>
            </a:r>
            <a:endParaRPr lang="en-US" sz="3600" b="1" u="sng" dirty="0">
              <a:solidFill>
                <a:schemeClr val="bg1"/>
              </a:solidFill>
              <a:latin typeface="Monotype Corsiva" pitchFamily="66" charset="0"/>
            </a:endParaRPr>
          </a:p>
        </p:txBody>
      </p:sp>
      <p:sp>
        <p:nvSpPr>
          <p:cNvPr id="5" name="TextBox 4"/>
          <p:cNvSpPr txBox="1"/>
          <p:nvPr/>
        </p:nvSpPr>
        <p:spPr>
          <a:xfrm>
            <a:off x="533400" y="1776948"/>
            <a:ext cx="8077200" cy="2677656"/>
          </a:xfrm>
          <a:prstGeom prst="rect">
            <a:avLst/>
          </a:prstGeom>
          <a:noFill/>
        </p:spPr>
        <p:txBody>
          <a:bodyPr wrap="square" rtlCol="0">
            <a:spAutoFit/>
          </a:bodyPr>
          <a:lstStyle/>
          <a:p>
            <a:r>
              <a:rPr lang="en-US" sz="2400" dirty="0" smtClean="0">
                <a:solidFill>
                  <a:schemeClr val="bg2"/>
                </a:solidFill>
              </a:rPr>
              <a:t>Given two sets K &amp; r are said to  be equal  if they have exactly the same  element and we write K=R. otherwise the sets are said to be unequal and we write K=R.</a:t>
            </a:r>
          </a:p>
          <a:p>
            <a:endParaRPr lang="en-US" sz="2400" dirty="0" smtClean="0">
              <a:solidFill>
                <a:schemeClr val="bg2"/>
              </a:solidFill>
            </a:endParaRPr>
          </a:p>
          <a:p>
            <a:r>
              <a:rPr lang="en-US" sz="3600" b="1" dirty="0" smtClean="0">
                <a:solidFill>
                  <a:srgbClr val="C00000"/>
                </a:solidFill>
                <a:latin typeface="Monotype Corsiva" pitchFamily="66" charset="0"/>
              </a:rPr>
              <a:t>e.g. : let K = {1,2,3,4} </a:t>
            </a:r>
            <a:r>
              <a:rPr lang="en-US" sz="3600" b="1" dirty="0" smtClean="0">
                <a:solidFill>
                  <a:srgbClr val="C00000"/>
                </a:solidFill>
                <a:cs typeface="Arial" pitchFamily="34" charset="0"/>
              </a:rPr>
              <a:t>&amp; </a:t>
            </a:r>
            <a:r>
              <a:rPr lang="en-US" sz="3600" b="1" dirty="0" smtClean="0">
                <a:solidFill>
                  <a:srgbClr val="C00000"/>
                </a:solidFill>
                <a:latin typeface="Monotype Corsiva" pitchFamily="66" charset="0"/>
                <a:cs typeface="Arial" pitchFamily="34" charset="0"/>
              </a:rPr>
              <a:t>R= {1,2,3,4}</a:t>
            </a:r>
          </a:p>
          <a:p>
            <a:r>
              <a:rPr lang="en-US" sz="3600" b="1" dirty="0">
                <a:solidFill>
                  <a:srgbClr val="C00000"/>
                </a:solidFill>
                <a:latin typeface="Monotype Corsiva" pitchFamily="66" charset="0"/>
                <a:cs typeface="Arial" pitchFamily="34" charset="0"/>
              </a:rPr>
              <a:t>	</a:t>
            </a:r>
            <a:r>
              <a:rPr lang="en-US" sz="3600" b="1" dirty="0" smtClean="0">
                <a:solidFill>
                  <a:srgbClr val="C00000"/>
                </a:solidFill>
                <a:latin typeface="Monotype Corsiva" pitchFamily="66" charset="0"/>
                <a:cs typeface="Arial" pitchFamily="34" charset="0"/>
              </a:rPr>
              <a:t>		then K=R</a:t>
            </a:r>
            <a:endParaRPr lang="en-US" sz="3600" b="1" dirty="0">
              <a:solidFill>
                <a:srgbClr val="C00000"/>
              </a:solidFill>
              <a:latin typeface="Monotype Corsiva" pitchFamily="66" charset="0"/>
            </a:endParaRPr>
          </a:p>
        </p:txBody>
      </p:sp>
      <p:cxnSp>
        <p:nvCxnSpPr>
          <p:cNvPr id="8" name="Straight Connector 7"/>
          <p:cNvCxnSpPr/>
          <p:nvPr/>
        </p:nvCxnSpPr>
        <p:spPr>
          <a:xfrm>
            <a:off x="6019800" y="3276600"/>
            <a:ext cx="152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71266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0"/>
            <a:ext cx="8686800" cy="1754326"/>
          </a:xfrm>
          <a:prstGeom prst="rect">
            <a:avLst/>
          </a:prstGeom>
          <a:noFill/>
        </p:spPr>
        <p:txBody>
          <a:bodyPr wrap="square" rtlCol="0">
            <a:spAutoFit/>
          </a:bodyPr>
          <a:lstStyle/>
          <a:p>
            <a:pPr algn="ctr"/>
            <a:r>
              <a:rPr lang="en-US" sz="3600" b="1" u="sng" dirty="0" smtClean="0">
                <a:solidFill>
                  <a:schemeClr val="bg1"/>
                </a:solidFill>
                <a:latin typeface="Monotype Corsiva" pitchFamily="66" charset="0"/>
              </a:rPr>
              <a:t>SUBSETS (SUPERSET) </a:t>
            </a:r>
            <a:r>
              <a:rPr lang="en-US" sz="3600" dirty="0" smtClean="0">
                <a:solidFill>
                  <a:schemeClr val="bg1"/>
                </a:solidFill>
              </a:rPr>
              <a:t>⊆ and ⊇                 </a:t>
            </a:r>
            <a:r>
              <a:rPr lang="en-US" sz="3600" b="1" u="sng" dirty="0" smtClean="0">
                <a:solidFill>
                  <a:schemeClr val="bg1"/>
                </a:solidFill>
                <a:latin typeface="Monotype Corsiva" pitchFamily="66" charset="0"/>
              </a:rPr>
              <a:t>AND </a:t>
            </a:r>
          </a:p>
          <a:p>
            <a:pPr algn="ctr"/>
            <a:r>
              <a:rPr lang="en-US" sz="3600" b="1" u="sng" dirty="0" smtClean="0">
                <a:solidFill>
                  <a:schemeClr val="bg1"/>
                </a:solidFill>
                <a:latin typeface="Monotype Corsiva" pitchFamily="66" charset="0"/>
              </a:rPr>
              <a:t> PROPER  SUBSET(SUPER SET)</a:t>
            </a:r>
            <a:r>
              <a:rPr lang="en-US" sz="3600" dirty="0" smtClean="0">
                <a:solidFill>
                  <a:schemeClr val="bg1"/>
                </a:solidFill>
              </a:rPr>
              <a:t> ⊂ and ⊃ </a:t>
            </a:r>
            <a:endParaRPr lang="en-US" sz="3600" b="1" u="sng" dirty="0">
              <a:solidFill>
                <a:schemeClr val="bg1"/>
              </a:solidFill>
              <a:latin typeface="Monotype Corsiva" pitchFamily="66" charset="0"/>
            </a:endParaRPr>
          </a:p>
        </p:txBody>
      </p:sp>
      <p:sp>
        <p:nvSpPr>
          <p:cNvPr id="5" name="TextBox 4"/>
          <p:cNvSpPr txBox="1"/>
          <p:nvPr/>
        </p:nvSpPr>
        <p:spPr>
          <a:xfrm>
            <a:off x="609600" y="2057400"/>
            <a:ext cx="7924800" cy="4154984"/>
          </a:xfrm>
          <a:prstGeom prst="rect">
            <a:avLst/>
          </a:prstGeom>
          <a:noFill/>
        </p:spPr>
        <p:txBody>
          <a:bodyPr wrap="square" rtlCol="0">
            <a:spAutoFit/>
          </a:bodyPr>
          <a:lstStyle/>
          <a:p>
            <a:r>
              <a:rPr lang="en-US" sz="3200" dirty="0" smtClean="0">
                <a:solidFill>
                  <a:schemeClr val="bg1"/>
                </a:solidFill>
                <a:latin typeface="Monotype Corsiva" pitchFamily="66" charset="0"/>
              </a:rPr>
              <a:t>A set R is said to be subset of a set K if every element of R is also an element K.</a:t>
            </a:r>
          </a:p>
          <a:p>
            <a:r>
              <a:rPr lang="en-US" sz="3200" dirty="0" smtClean="0">
                <a:solidFill>
                  <a:srgbClr val="C00000"/>
                </a:solidFill>
                <a:latin typeface="Monotype Corsiva" pitchFamily="66" charset="0"/>
              </a:rPr>
              <a:t>R ⊂ K</a:t>
            </a:r>
          </a:p>
          <a:p>
            <a:r>
              <a:rPr lang="en-US" sz="3200" dirty="0" smtClean="0">
                <a:solidFill>
                  <a:schemeClr val="bg1"/>
                </a:solidFill>
                <a:latin typeface="Monotype Corsiva" pitchFamily="66" charset="0"/>
              </a:rPr>
              <a:t>This mean all the elements of R contained in K</a:t>
            </a:r>
          </a:p>
          <a:p>
            <a:endParaRPr lang="en-US" sz="3200" dirty="0" smtClean="0">
              <a:solidFill>
                <a:schemeClr val="bg1"/>
              </a:solidFill>
              <a:latin typeface="Monotype Corsiva" pitchFamily="66" charset="0"/>
            </a:endParaRPr>
          </a:p>
          <a:p>
            <a:r>
              <a:rPr lang="en-US" sz="3200" dirty="0" smtClean="0">
                <a:solidFill>
                  <a:schemeClr val="bg1"/>
                </a:solidFill>
                <a:latin typeface="Monotype Corsiva" pitchFamily="66" charset="0"/>
              </a:rPr>
              <a:t>Proper subset is a subset which is not equal and is denoted by </a:t>
            </a:r>
            <a:r>
              <a:rPr lang="en-US" sz="3200" dirty="0" smtClean="0">
                <a:solidFill>
                  <a:srgbClr val="C00000"/>
                </a:solidFill>
                <a:latin typeface="Monotype Corsiva" pitchFamily="66" charset="0"/>
              </a:rPr>
              <a:t>R </a:t>
            </a:r>
            <a:r>
              <a:rPr lang="en-US" sz="3200" dirty="0" smtClean="0">
                <a:solidFill>
                  <a:srgbClr val="C00000"/>
                </a:solidFill>
              </a:rPr>
              <a:t>⊆</a:t>
            </a:r>
            <a:r>
              <a:rPr lang="en-US" sz="3200" dirty="0" smtClean="0">
                <a:solidFill>
                  <a:srgbClr val="C00000"/>
                </a:solidFill>
                <a:latin typeface="Monotype Corsiva" pitchFamily="66" charset="0"/>
              </a:rPr>
              <a:t> K   </a:t>
            </a:r>
            <a:r>
              <a:rPr lang="en-US" sz="3600" dirty="0" smtClean="0"/>
              <a:t> </a:t>
            </a:r>
            <a:endParaRPr lang="en-US" sz="3600" dirty="0" smtClean="0">
              <a:solidFill>
                <a:schemeClr val="bg1"/>
              </a:solidFill>
              <a:latin typeface="Monotype Corsiva" pitchFamily="66" charset="0"/>
            </a:endParaRPr>
          </a:p>
          <a:p>
            <a:endParaRPr lang="en-US" sz="3600" dirty="0">
              <a:solidFill>
                <a:schemeClr val="bg1"/>
              </a:solidFill>
              <a:latin typeface="Monotype Corsiva" pitchFamily="66" charset="0"/>
            </a:endParaRPr>
          </a:p>
        </p:txBody>
      </p:sp>
    </p:spTree>
    <p:extLst>
      <p:ext uri="{BB962C8B-B14F-4D97-AF65-F5344CB8AC3E}">
        <p14:creationId xmlns:p14="http://schemas.microsoft.com/office/powerpoint/2010/main" xmlns="" val="511798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001000" cy="923330"/>
          </a:xfrm>
          <a:prstGeom prst="rect">
            <a:avLst/>
          </a:prstGeom>
          <a:noFill/>
        </p:spPr>
        <p:txBody>
          <a:bodyPr wrap="square" rtlCol="0">
            <a:spAutoFit/>
          </a:bodyPr>
          <a:lstStyle/>
          <a:p>
            <a:r>
              <a:rPr lang="en-US" sz="5400" dirty="0" smtClean="0">
                <a:solidFill>
                  <a:schemeClr val="bg1"/>
                </a:solidFill>
                <a:latin typeface="Monotype Corsiva" pitchFamily="66" charset="0"/>
              </a:rPr>
              <a:t>	     </a:t>
            </a:r>
            <a:r>
              <a:rPr lang="en-US" sz="5400" u="sng" dirty="0" smtClean="0">
                <a:solidFill>
                  <a:schemeClr val="bg1"/>
                </a:solidFill>
                <a:latin typeface="Monotype Corsiva" pitchFamily="66" charset="0"/>
              </a:rPr>
              <a:t>SUBSETS OF R</a:t>
            </a:r>
            <a:endParaRPr lang="en-US" sz="5400" u="sng" dirty="0">
              <a:solidFill>
                <a:schemeClr val="bg1"/>
              </a:solidFill>
              <a:latin typeface="Monotype Corsiva" pitchFamily="66" charset="0"/>
            </a:endParaRPr>
          </a:p>
        </p:txBody>
      </p:sp>
      <p:sp>
        <p:nvSpPr>
          <p:cNvPr id="3" name="TextBox 2"/>
          <p:cNvSpPr txBox="1"/>
          <p:nvPr/>
        </p:nvSpPr>
        <p:spPr>
          <a:xfrm>
            <a:off x="304800" y="1524000"/>
            <a:ext cx="8915400" cy="4524315"/>
          </a:xfrm>
          <a:prstGeom prst="rect">
            <a:avLst/>
          </a:prstGeom>
          <a:noFill/>
        </p:spPr>
        <p:txBody>
          <a:bodyPr wrap="square" rtlCol="0">
            <a:spAutoFit/>
          </a:bodyPr>
          <a:lstStyle/>
          <a:p>
            <a:pPr marL="742950" indent="-742950">
              <a:buFont typeface="Wingdings" pitchFamily="2" charset="2"/>
              <a:buChar char="Ø"/>
            </a:pPr>
            <a:r>
              <a:rPr lang="en-US" sz="3600" dirty="0" smtClean="0">
                <a:solidFill>
                  <a:schemeClr val="bg1"/>
                </a:solidFill>
                <a:latin typeface="Monotype Corsiva" pitchFamily="66" charset="0"/>
              </a:rPr>
              <a:t>The set of natural numbers N= {1,2,3,4,....}</a:t>
            </a:r>
          </a:p>
          <a:p>
            <a:pPr marL="742950" indent="-742950">
              <a:buFont typeface="Wingdings" pitchFamily="2" charset="2"/>
              <a:buChar char="Ø"/>
            </a:pPr>
            <a:r>
              <a:rPr lang="en-US" sz="3600" dirty="0" smtClean="0">
                <a:solidFill>
                  <a:schemeClr val="bg1"/>
                </a:solidFill>
                <a:latin typeface="Monotype Corsiva" pitchFamily="66" charset="0"/>
              </a:rPr>
              <a:t>The set of integers  Z= {…,-2, -1, 0, 1, 2, 								    3,…..}</a:t>
            </a:r>
          </a:p>
          <a:p>
            <a:pPr marL="742950" indent="-742950">
              <a:buFont typeface="Wingdings" pitchFamily="2" charset="2"/>
              <a:buChar char="Ø"/>
            </a:pPr>
            <a:r>
              <a:rPr lang="en-US" sz="3600" dirty="0" smtClean="0">
                <a:solidFill>
                  <a:schemeClr val="bg1"/>
                </a:solidFill>
                <a:latin typeface="Monotype Corsiva" pitchFamily="66" charset="0"/>
              </a:rPr>
              <a:t>The set of rational numbers Q= {x : x = p/q, p, q ∈ Z and q ≠ 0</a:t>
            </a:r>
          </a:p>
          <a:p>
            <a:endParaRPr lang="en-US" sz="3600" dirty="0" smtClean="0">
              <a:solidFill>
                <a:schemeClr val="bg1"/>
              </a:solidFill>
              <a:latin typeface="Monotype Corsiva" pitchFamily="66" charset="0"/>
            </a:endParaRPr>
          </a:p>
          <a:p>
            <a:r>
              <a:rPr lang="en-US" sz="3600" dirty="0" smtClean="0">
                <a:solidFill>
                  <a:schemeClr val="bg1"/>
                </a:solidFill>
                <a:latin typeface="Monotype Corsiva" pitchFamily="66" charset="0"/>
              </a:rPr>
              <a:t>NOTE :  members of Q also include negative 		       numbers.</a:t>
            </a:r>
            <a:endParaRPr lang="en-US" sz="3600" dirty="0">
              <a:solidFill>
                <a:schemeClr val="bg1"/>
              </a:solidFill>
              <a:latin typeface="Monotype Corsiva" pitchFamily="66" charset="0"/>
            </a:endParaRPr>
          </a:p>
        </p:txBody>
      </p:sp>
    </p:spTree>
    <p:extLst>
      <p:ext uri="{BB962C8B-B14F-4D97-AF65-F5344CB8AC3E}">
        <p14:creationId xmlns:p14="http://schemas.microsoft.com/office/powerpoint/2010/main" xmlns="" val="3116571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8686800" cy="646331"/>
          </a:xfrm>
          <a:prstGeom prst="rect">
            <a:avLst/>
          </a:prstGeom>
          <a:noFill/>
        </p:spPr>
        <p:txBody>
          <a:bodyPr wrap="square" rtlCol="0">
            <a:spAutoFit/>
          </a:bodyPr>
          <a:lstStyle/>
          <a:p>
            <a:pPr algn="ctr"/>
            <a:r>
              <a:rPr lang="en-US" sz="3600" b="1" u="sng" dirty="0" smtClean="0">
                <a:solidFill>
                  <a:schemeClr val="bg1"/>
                </a:solidFill>
                <a:latin typeface="Monotype Corsiva" pitchFamily="66" charset="0"/>
              </a:rPr>
              <a:t>Overlapping  vs. Disjoint Sets</a:t>
            </a:r>
            <a:endParaRPr lang="en-US" sz="3600" b="1" u="sng" dirty="0">
              <a:solidFill>
                <a:schemeClr val="bg1"/>
              </a:solidFill>
              <a:latin typeface="Monotype Corsiva" pitchFamily="66" charset="0"/>
            </a:endParaRPr>
          </a:p>
        </p:txBody>
      </p:sp>
      <p:sp>
        <p:nvSpPr>
          <p:cNvPr id="5" name="TextBox 4"/>
          <p:cNvSpPr txBox="1"/>
          <p:nvPr/>
        </p:nvSpPr>
        <p:spPr>
          <a:xfrm>
            <a:off x="609600" y="1981200"/>
            <a:ext cx="7924800" cy="3416320"/>
          </a:xfrm>
          <a:prstGeom prst="rect">
            <a:avLst/>
          </a:prstGeom>
          <a:noFill/>
        </p:spPr>
        <p:txBody>
          <a:bodyPr wrap="square" rtlCol="0">
            <a:spAutoFit/>
          </a:bodyPr>
          <a:lstStyle/>
          <a:p>
            <a:r>
              <a:rPr lang="en-US" sz="3600" dirty="0" smtClean="0">
                <a:solidFill>
                  <a:schemeClr val="bg1"/>
                </a:solidFill>
                <a:latin typeface="Monotype Corsiva" pitchFamily="66" charset="0"/>
              </a:rPr>
              <a:t>Two sets that have at least one common element are called overlapping sets.</a:t>
            </a:r>
          </a:p>
          <a:p>
            <a:endParaRPr lang="en-US" sz="3600" dirty="0" smtClean="0">
              <a:solidFill>
                <a:schemeClr val="bg1"/>
              </a:solidFill>
              <a:latin typeface="Monotype Corsiva" pitchFamily="66" charset="0"/>
            </a:endParaRPr>
          </a:p>
          <a:p>
            <a:r>
              <a:rPr lang="en-US" sz="3600" dirty="0" smtClean="0">
                <a:solidFill>
                  <a:schemeClr val="bg1"/>
                </a:solidFill>
                <a:latin typeface="Monotype Corsiva" pitchFamily="66" charset="0"/>
              </a:rPr>
              <a:t>Two sets are called disjoint sets if they do not have even one element in common.</a:t>
            </a:r>
            <a:r>
              <a:rPr lang="en-US" sz="3600" dirty="0" smtClean="0"/>
              <a:t> </a:t>
            </a:r>
            <a:endParaRPr lang="en-US" sz="3600" dirty="0" smtClean="0">
              <a:solidFill>
                <a:schemeClr val="bg1"/>
              </a:solidFill>
              <a:latin typeface="Monotype Corsiva" pitchFamily="66" charset="0"/>
            </a:endParaRPr>
          </a:p>
          <a:p>
            <a:endParaRPr lang="en-US" sz="3600" dirty="0">
              <a:solidFill>
                <a:schemeClr val="bg1"/>
              </a:solidFill>
              <a:latin typeface="Monotype Corsiva" pitchFamily="66"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04800"/>
            <a:ext cx="8077200" cy="707886"/>
          </a:xfrm>
          <a:prstGeom prst="rect">
            <a:avLst/>
          </a:prstGeom>
          <a:noFill/>
        </p:spPr>
        <p:txBody>
          <a:bodyPr wrap="square" rtlCol="0">
            <a:spAutoFit/>
          </a:bodyPr>
          <a:lstStyle/>
          <a:p>
            <a:pPr algn="ctr"/>
            <a:r>
              <a:rPr lang="en-US" sz="4000" u="sng" dirty="0" smtClean="0">
                <a:solidFill>
                  <a:schemeClr val="bg1"/>
                </a:solidFill>
                <a:latin typeface="Monotype Corsiva" pitchFamily="66" charset="0"/>
              </a:rPr>
              <a:t>POWER SET</a:t>
            </a:r>
            <a:endParaRPr lang="en-US" sz="4000" u="sng" dirty="0">
              <a:solidFill>
                <a:schemeClr val="bg1"/>
              </a:solidFill>
              <a:latin typeface="Monotype Corsiva" pitchFamily="66" charset="0"/>
            </a:endParaRPr>
          </a:p>
        </p:txBody>
      </p:sp>
      <p:sp>
        <p:nvSpPr>
          <p:cNvPr id="5" name="TextBox 4"/>
          <p:cNvSpPr txBox="1"/>
          <p:nvPr/>
        </p:nvSpPr>
        <p:spPr>
          <a:xfrm>
            <a:off x="976745" y="1905000"/>
            <a:ext cx="7315200" cy="2862322"/>
          </a:xfrm>
          <a:prstGeom prst="rect">
            <a:avLst/>
          </a:prstGeom>
          <a:noFill/>
        </p:spPr>
        <p:txBody>
          <a:bodyPr wrap="square" rtlCol="0">
            <a:spAutoFit/>
          </a:bodyPr>
          <a:lstStyle/>
          <a:p>
            <a:r>
              <a:rPr lang="en-US" sz="2000" dirty="0" smtClean="0">
                <a:solidFill>
                  <a:schemeClr val="bg1"/>
                </a:solidFill>
                <a:latin typeface="Arial" pitchFamily="34" charset="0"/>
                <a:cs typeface="Arial" pitchFamily="34" charset="0"/>
              </a:rPr>
              <a:t>The set of all subset of a given set is called power set of that set.</a:t>
            </a:r>
          </a:p>
          <a:p>
            <a:endParaRPr lang="en-US" sz="2000" dirty="0" smtClean="0">
              <a:solidFill>
                <a:schemeClr val="bg1"/>
              </a:solidFill>
              <a:latin typeface="Arial" pitchFamily="34" charset="0"/>
              <a:cs typeface="Arial" pitchFamily="34" charset="0"/>
            </a:endParaRPr>
          </a:p>
          <a:p>
            <a:r>
              <a:rPr lang="en-US" sz="2000" dirty="0" smtClean="0">
                <a:solidFill>
                  <a:schemeClr val="bg1"/>
                </a:solidFill>
                <a:latin typeface="Arial" pitchFamily="34" charset="0"/>
                <a:cs typeface="Arial" pitchFamily="34" charset="0"/>
              </a:rPr>
              <a:t>The collection of all subsets of a set K is called the power set of denoted by P(K). In P(K) every element is a set. </a:t>
            </a:r>
          </a:p>
          <a:p>
            <a:endParaRPr lang="en-US" sz="2000" dirty="0" smtClean="0">
              <a:solidFill>
                <a:schemeClr val="bg1"/>
              </a:solidFill>
              <a:latin typeface="Arial" pitchFamily="34" charset="0"/>
              <a:cs typeface="Arial" pitchFamily="34" charset="0"/>
            </a:endParaRPr>
          </a:p>
          <a:p>
            <a:r>
              <a:rPr lang="en-US" sz="2000" dirty="0" smtClean="0">
                <a:solidFill>
                  <a:srgbClr val="C00000"/>
                </a:solidFill>
                <a:latin typeface="Arial" pitchFamily="34" charset="0"/>
                <a:cs typeface="Arial" pitchFamily="34" charset="0"/>
              </a:rPr>
              <a:t>e.g. </a:t>
            </a:r>
          </a:p>
          <a:p>
            <a:r>
              <a:rPr lang="en-US" sz="2000" dirty="0" smtClean="0">
                <a:solidFill>
                  <a:schemeClr val="bg1"/>
                </a:solidFill>
                <a:latin typeface="Arial" pitchFamily="34" charset="0"/>
                <a:cs typeface="Arial" pitchFamily="34" charset="0"/>
              </a:rPr>
              <a:t>	</a:t>
            </a:r>
            <a:r>
              <a:rPr lang="en-US" sz="2000" dirty="0" smtClean="0">
                <a:solidFill>
                  <a:srgbClr val="C00000"/>
                </a:solidFill>
                <a:latin typeface="Arial" pitchFamily="34" charset="0"/>
                <a:cs typeface="Arial" pitchFamily="34" charset="0"/>
              </a:rPr>
              <a:t>If K= [1,2}</a:t>
            </a:r>
          </a:p>
          <a:p>
            <a:r>
              <a:rPr lang="en-US" sz="2000" dirty="0" smtClean="0">
                <a:solidFill>
                  <a:srgbClr val="C00000"/>
                </a:solidFill>
                <a:latin typeface="Arial" pitchFamily="34" charset="0"/>
                <a:cs typeface="Arial" pitchFamily="34" charset="0"/>
              </a:rPr>
              <a:t>	P(K) = {</a:t>
            </a:r>
            <a:r>
              <a:rPr lang="el-GR" sz="2000" dirty="0" smtClean="0">
                <a:solidFill>
                  <a:srgbClr val="C00000"/>
                </a:solidFill>
                <a:latin typeface="Arial" pitchFamily="34" charset="0"/>
                <a:cs typeface="Arial" pitchFamily="34" charset="0"/>
              </a:rPr>
              <a:t>ϕ</a:t>
            </a:r>
            <a:r>
              <a:rPr lang="en-US" sz="2000" dirty="0" smtClean="0">
                <a:solidFill>
                  <a:srgbClr val="C00000"/>
                </a:solidFill>
                <a:latin typeface="Arial" pitchFamily="34" charset="0"/>
                <a:cs typeface="Arial" pitchFamily="34" charset="0"/>
              </a:rPr>
              <a:t>, {1}, {2}, {1,2}}</a:t>
            </a:r>
          </a:p>
        </p:txBody>
      </p:sp>
    </p:spTree>
    <p:extLst>
      <p:ext uri="{BB962C8B-B14F-4D97-AF65-F5344CB8AC3E}">
        <p14:creationId xmlns:p14="http://schemas.microsoft.com/office/powerpoint/2010/main" xmlns="" val="960049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alpha val="57000"/>
          </a:schemeClr>
        </a:solidFill>
        <a:effectLst/>
      </p:bgPr>
    </p:bg>
    <p:spTree>
      <p:nvGrpSpPr>
        <p:cNvPr id="1" name=""/>
        <p:cNvGrpSpPr/>
        <p:nvPr/>
      </p:nvGrpSpPr>
      <p:grpSpPr>
        <a:xfrm>
          <a:off x="0" y="0"/>
          <a:ext cx="0" cy="0"/>
          <a:chOff x="0" y="0"/>
          <a:chExt cx="0" cy="0"/>
        </a:xfrm>
      </p:grpSpPr>
      <p:sp>
        <p:nvSpPr>
          <p:cNvPr id="4" name="TextBox 3"/>
          <p:cNvSpPr txBox="1"/>
          <p:nvPr/>
        </p:nvSpPr>
        <p:spPr>
          <a:xfrm>
            <a:off x="685800" y="228600"/>
            <a:ext cx="7772400" cy="707886"/>
          </a:xfrm>
          <a:prstGeom prst="rect">
            <a:avLst/>
          </a:prstGeom>
          <a:noFill/>
        </p:spPr>
        <p:txBody>
          <a:bodyPr wrap="square" rtlCol="0">
            <a:spAutoFit/>
          </a:bodyPr>
          <a:lstStyle/>
          <a:p>
            <a:pPr algn="ctr"/>
            <a:r>
              <a:rPr lang="en-US" sz="4000" u="sng" dirty="0" smtClean="0">
                <a:solidFill>
                  <a:schemeClr val="bg1"/>
                </a:solidFill>
                <a:latin typeface="Monotype Corsiva" pitchFamily="66" charset="0"/>
              </a:rPr>
              <a:t>UNIVERSAL SET</a:t>
            </a:r>
            <a:endParaRPr lang="en-US" sz="4000" u="sng" dirty="0">
              <a:solidFill>
                <a:schemeClr val="bg1"/>
              </a:solidFill>
              <a:latin typeface="Monotype Corsiva" pitchFamily="66" charset="0"/>
            </a:endParaRPr>
          </a:p>
        </p:txBody>
      </p:sp>
      <p:sp>
        <p:nvSpPr>
          <p:cNvPr id="5" name="TextBox 4"/>
          <p:cNvSpPr txBox="1"/>
          <p:nvPr/>
        </p:nvSpPr>
        <p:spPr>
          <a:xfrm>
            <a:off x="304800" y="1828800"/>
            <a:ext cx="8610600" cy="2246769"/>
          </a:xfrm>
          <a:prstGeom prst="rect">
            <a:avLst/>
          </a:prstGeom>
          <a:noFill/>
        </p:spPr>
        <p:txBody>
          <a:bodyPr wrap="square" rtlCol="0">
            <a:spAutoFit/>
          </a:bodyPr>
          <a:lstStyle/>
          <a:p>
            <a:r>
              <a:rPr lang="en-US" sz="2000" dirty="0" smtClean="0">
                <a:solidFill>
                  <a:schemeClr val="bg1"/>
                </a:solidFill>
                <a:latin typeface="Arial" pitchFamily="34" charset="0"/>
                <a:cs typeface="Arial" pitchFamily="34" charset="0"/>
              </a:rPr>
              <a:t>Universal set is set which contains all object, including itself.</a:t>
            </a:r>
          </a:p>
          <a:p>
            <a:endParaRPr lang="en-US" sz="2000" dirty="0" smtClean="0">
              <a:solidFill>
                <a:schemeClr val="bg1"/>
              </a:solidFill>
              <a:latin typeface="Arial" pitchFamily="34" charset="0"/>
              <a:cs typeface="Arial" pitchFamily="34" charset="0"/>
            </a:endParaRPr>
          </a:p>
          <a:p>
            <a:endParaRPr lang="en-US" sz="2000" dirty="0" smtClean="0">
              <a:solidFill>
                <a:schemeClr val="bg1"/>
              </a:solidFill>
              <a:latin typeface="Arial" pitchFamily="34" charset="0"/>
              <a:cs typeface="Arial" pitchFamily="34" charset="0"/>
            </a:endParaRPr>
          </a:p>
          <a:p>
            <a:r>
              <a:rPr lang="en-US" sz="2000" dirty="0" smtClean="0">
                <a:solidFill>
                  <a:schemeClr val="bg1"/>
                </a:solidFill>
                <a:latin typeface="Arial" pitchFamily="34" charset="0"/>
                <a:cs typeface="Arial" pitchFamily="34" charset="0"/>
              </a:rPr>
              <a:t>e.g. : the set of real number would be the universal set of all other sets of number.</a:t>
            </a:r>
          </a:p>
          <a:p>
            <a:endParaRPr lang="en-US" sz="2000" dirty="0" smtClean="0">
              <a:solidFill>
                <a:schemeClr val="bg1"/>
              </a:solidFill>
              <a:latin typeface="Arial" pitchFamily="34" charset="0"/>
              <a:cs typeface="Arial" pitchFamily="34" charset="0"/>
            </a:endParaRPr>
          </a:p>
          <a:p>
            <a:r>
              <a:rPr lang="en-US" sz="2000" dirty="0" smtClean="0">
                <a:solidFill>
                  <a:schemeClr val="bg1"/>
                </a:solidFill>
                <a:latin typeface="Arial" pitchFamily="34" charset="0"/>
                <a:cs typeface="Arial" pitchFamily="34" charset="0"/>
              </a:rPr>
              <a:t>NOTE : excluding negative root </a:t>
            </a:r>
            <a:endParaRPr lang="en-US" sz="20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27961320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8686800" cy="1815882"/>
          </a:xfrm>
          <a:prstGeom prst="rect">
            <a:avLst/>
          </a:prstGeom>
          <a:noFill/>
        </p:spPr>
        <p:txBody>
          <a:bodyPr wrap="square" rtlCol="0">
            <a:spAutoFit/>
          </a:bodyPr>
          <a:lstStyle/>
          <a:p>
            <a:pPr algn="ctr"/>
            <a:r>
              <a:rPr lang="en-US" sz="4000" b="1" dirty="0" smtClean="0">
                <a:solidFill>
                  <a:schemeClr val="bg2"/>
                </a:solidFill>
              </a:rPr>
              <a:t>Mathematics</a:t>
            </a:r>
            <a:r>
              <a:rPr lang="en-US" sz="4000" dirty="0" smtClean="0">
                <a:solidFill>
                  <a:schemeClr val="bg2"/>
                </a:solidFill>
              </a:rPr>
              <a:t>  </a:t>
            </a:r>
          </a:p>
          <a:p>
            <a:pPr algn="ctr"/>
            <a:endParaRPr lang="en-US" sz="4000" dirty="0" smtClean="0">
              <a:solidFill>
                <a:schemeClr val="bg2"/>
              </a:solidFill>
            </a:endParaRPr>
          </a:p>
          <a:p>
            <a:r>
              <a:rPr lang="en-US" sz="3200" dirty="0" smtClean="0">
                <a:solidFill>
                  <a:schemeClr val="bg2"/>
                </a:solidFill>
              </a:rPr>
              <a:t>Classified Broadly into two categories :</a:t>
            </a:r>
            <a:endParaRPr lang="en-US" sz="3200" dirty="0">
              <a:solidFill>
                <a:schemeClr val="bg1"/>
              </a:solidFill>
              <a:latin typeface="Monotype Corsiva" pitchFamily="66" charset="0"/>
            </a:endParaRPr>
          </a:p>
        </p:txBody>
      </p:sp>
      <p:sp>
        <p:nvSpPr>
          <p:cNvPr id="5" name="Rectangle 4"/>
          <p:cNvSpPr/>
          <p:nvPr/>
        </p:nvSpPr>
        <p:spPr>
          <a:xfrm>
            <a:off x="152400" y="2057400"/>
            <a:ext cx="8839200" cy="1938992"/>
          </a:xfrm>
          <a:prstGeom prst="rect">
            <a:avLst/>
          </a:prstGeom>
        </p:spPr>
        <p:txBody>
          <a:bodyPr wrap="square">
            <a:spAutoFit/>
          </a:bodyPr>
          <a:lstStyle/>
          <a:p>
            <a:r>
              <a:rPr lang="en-US" sz="2400" b="1" dirty="0" smtClean="0">
                <a:solidFill>
                  <a:schemeClr val="bg2"/>
                </a:solidFill>
              </a:rPr>
              <a:t>Continuous Mathematics </a:t>
            </a:r>
            <a:r>
              <a:rPr lang="en-US" sz="2400" dirty="0" smtClean="0">
                <a:solidFill>
                  <a:schemeClr val="bg2"/>
                </a:solidFill>
              </a:rPr>
              <a:t>– It is based upon continuous number line or the real numbers. It is characterized by the fact that between two numbers, there are almost always an infinite set of numbers. e.g. a function in continuous mathematics can be plotted in a smooth curve without breaks.</a:t>
            </a:r>
          </a:p>
        </p:txBody>
      </p:sp>
      <p:sp>
        <p:nvSpPr>
          <p:cNvPr id="6" name="Rectangle 5"/>
          <p:cNvSpPr/>
          <p:nvPr/>
        </p:nvSpPr>
        <p:spPr>
          <a:xfrm>
            <a:off x="152400" y="4191000"/>
            <a:ext cx="8839200" cy="1938992"/>
          </a:xfrm>
          <a:prstGeom prst="rect">
            <a:avLst/>
          </a:prstGeom>
        </p:spPr>
        <p:txBody>
          <a:bodyPr wrap="square">
            <a:spAutoFit/>
          </a:bodyPr>
          <a:lstStyle/>
          <a:p>
            <a:r>
              <a:rPr lang="en-US" sz="2400" b="1" dirty="0" smtClean="0">
                <a:solidFill>
                  <a:schemeClr val="bg2"/>
                </a:solidFill>
              </a:rPr>
              <a:t>Discrete Mathematics </a:t>
            </a:r>
            <a:r>
              <a:rPr lang="en-US" sz="2400" dirty="0" smtClean="0">
                <a:solidFill>
                  <a:schemeClr val="bg2"/>
                </a:solidFill>
              </a:rPr>
              <a:t>– It involves distinct values ; i.e. between any two points, there are a countable number of points. For example, if we have a finite set of objects, the function can be defined as a list of ordered pair having these objects, and can be presented as complete list of those pairs. </a:t>
            </a:r>
          </a:p>
        </p:txBody>
      </p:sp>
      <p:cxnSp>
        <p:nvCxnSpPr>
          <p:cNvPr id="8" name="Straight Connector 7"/>
          <p:cNvCxnSpPr/>
          <p:nvPr/>
        </p:nvCxnSpPr>
        <p:spPr>
          <a:xfrm>
            <a:off x="0" y="1905000"/>
            <a:ext cx="9144000" cy="1588"/>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0"/>
            <a:ext cx="8305800" cy="923330"/>
          </a:xfrm>
          <a:prstGeom prst="rect">
            <a:avLst/>
          </a:prstGeom>
          <a:noFill/>
        </p:spPr>
        <p:txBody>
          <a:bodyPr wrap="square" rtlCol="0">
            <a:spAutoFit/>
          </a:bodyPr>
          <a:lstStyle/>
          <a:p>
            <a:pPr algn="ctr"/>
            <a:r>
              <a:rPr lang="en-US" sz="5400" b="1" dirty="0">
                <a:solidFill>
                  <a:schemeClr val="bg1"/>
                </a:solidFill>
                <a:latin typeface="Monotype Corsiva" pitchFamily="66" charset="0"/>
              </a:rPr>
              <a:t> </a:t>
            </a:r>
            <a:r>
              <a:rPr lang="en-US" sz="5400" b="1" dirty="0" smtClean="0">
                <a:solidFill>
                  <a:schemeClr val="bg1"/>
                </a:solidFill>
                <a:latin typeface="Monotype Corsiva" pitchFamily="66" charset="0"/>
              </a:rPr>
              <a:t> </a:t>
            </a:r>
            <a:r>
              <a:rPr lang="en-US" sz="3600" u="sng" dirty="0" smtClean="0">
                <a:solidFill>
                  <a:schemeClr val="bg1"/>
                </a:solidFill>
                <a:latin typeface="Monotype Corsiva" pitchFamily="66" charset="0"/>
              </a:rPr>
              <a:t>INTERVALS OF SUBSETS OF R</a:t>
            </a:r>
            <a:endParaRPr lang="en-US" sz="3600" u="sng" dirty="0">
              <a:solidFill>
                <a:schemeClr val="bg1"/>
              </a:solidFill>
              <a:latin typeface="Monotype Corsiva" pitchFamily="66" charset="0"/>
            </a:endParaRPr>
          </a:p>
        </p:txBody>
      </p:sp>
      <p:sp>
        <p:nvSpPr>
          <p:cNvPr id="6" name="TextBox 5"/>
          <p:cNvSpPr txBox="1"/>
          <p:nvPr/>
        </p:nvSpPr>
        <p:spPr>
          <a:xfrm>
            <a:off x="304800" y="838200"/>
            <a:ext cx="4994564" cy="646331"/>
          </a:xfrm>
          <a:prstGeom prst="rect">
            <a:avLst/>
          </a:prstGeom>
          <a:noFill/>
        </p:spPr>
        <p:txBody>
          <a:bodyPr wrap="square" rtlCol="0">
            <a:spAutoFit/>
          </a:bodyPr>
          <a:lstStyle/>
          <a:p>
            <a:pPr marL="571500" indent="-571500">
              <a:buFont typeface="Wingdings" pitchFamily="2" charset="2"/>
              <a:buChar char="Ø"/>
            </a:pPr>
            <a:r>
              <a:rPr lang="en-US" sz="3600" dirty="0">
                <a:solidFill>
                  <a:schemeClr val="bg1"/>
                </a:solidFill>
                <a:latin typeface="Monotype Corsiva" pitchFamily="66" charset="0"/>
              </a:rPr>
              <a:t> </a:t>
            </a:r>
            <a:r>
              <a:rPr lang="en-US" sz="3600" dirty="0" smtClean="0">
                <a:solidFill>
                  <a:schemeClr val="bg1"/>
                </a:solidFill>
                <a:latin typeface="Monotype Corsiva" pitchFamily="66" charset="0"/>
              </a:rPr>
              <a:t>  OPEN INTERVAL</a:t>
            </a:r>
          </a:p>
        </p:txBody>
      </p:sp>
      <p:sp>
        <p:nvSpPr>
          <p:cNvPr id="8" name="TextBox 7"/>
          <p:cNvSpPr txBox="1"/>
          <p:nvPr/>
        </p:nvSpPr>
        <p:spPr>
          <a:xfrm>
            <a:off x="1066800" y="1447800"/>
            <a:ext cx="7848600" cy="1569660"/>
          </a:xfrm>
          <a:prstGeom prst="rect">
            <a:avLst/>
          </a:prstGeom>
          <a:noFill/>
        </p:spPr>
        <p:txBody>
          <a:bodyPr wrap="square" rtlCol="0">
            <a:spAutoFit/>
          </a:bodyPr>
          <a:lstStyle/>
          <a:p>
            <a:r>
              <a:rPr lang="en-US" sz="3200" dirty="0" smtClean="0">
                <a:solidFill>
                  <a:schemeClr val="bg1"/>
                </a:solidFill>
                <a:latin typeface="Monotype Corsiva" pitchFamily="66" charset="0"/>
              </a:rPr>
              <a:t>The interval denoted as  (a, b), a </a:t>
            </a:r>
            <a:r>
              <a:rPr lang="en-US" sz="3200" dirty="0" smtClean="0">
                <a:solidFill>
                  <a:schemeClr val="bg1"/>
                </a:solidFill>
                <a:latin typeface="Arial Narrow" pitchFamily="34" charset="0"/>
              </a:rPr>
              <a:t>&amp;</a:t>
            </a:r>
            <a:r>
              <a:rPr lang="en-US" sz="3200" dirty="0" smtClean="0">
                <a:solidFill>
                  <a:schemeClr val="bg1"/>
                </a:solidFill>
                <a:latin typeface="Monotype Corsiva" pitchFamily="66" charset="0"/>
              </a:rPr>
              <a:t>b are real numbers ; is an open interval, means including all the element between a to b but excluding a </a:t>
            </a:r>
            <a:r>
              <a:rPr lang="en-US" sz="3200" dirty="0" smtClean="0">
                <a:solidFill>
                  <a:schemeClr val="bg1"/>
                </a:solidFill>
                <a:latin typeface="Arial Narrow" pitchFamily="34" charset="0"/>
              </a:rPr>
              <a:t>&amp;</a:t>
            </a:r>
            <a:r>
              <a:rPr lang="en-US" sz="3200" dirty="0" smtClean="0">
                <a:solidFill>
                  <a:schemeClr val="bg1"/>
                </a:solidFill>
                <a:latin typeface="Monotype Corsiva" pitchFamily="66" charset="0"/>
              </a:rPr>
              <a:t>b.</a:t>
            </a:r>
            <a:endParaRPr lang="en-US" sz="3200" dirty="0">
              <a:solidFill>
                <a:schemeClr val="bg1"/>
              </a:solidFill>
              <a:latin typeface="Monotype Corsiva" pitchFamily="66" charset="0"/>
            </a:endParaRPr>
          </a:p>
        </p:txBody>
      </p:sp>
      <p:sp>
        <p:nvSpPr>
          <p:cNvPr id="5" name="TextBox 4"/>
          <p:cNvSpPr txBox="1"/>
          <p:nvPr/>
        </p:nvSpPr>
        <p:spPr>
          <a:xfrm>
            <a:off x="304800" y="2971800"/>
            <a:ext cx="7086600" cy="646331"/>
          </a:xfrm>
          <a:prstGeom prst="rect">
            <a:avLst/>
          </a:prstGeom>
          <a:noFill/>
        </p:spPr>
        <p:txBody>
          <a:bodyPr wrap="square" rtlCol="0">
            <a:spAutoFit/>
          </a:bodyPr>
          <a:lstStyle/>
          <a:p>
            <a:pPr marL="571500" indent="-571500">
              <a:buFont typeface="Wingdings" pitchFamily="2" charset="2"/>
              <a:buChar char="Ø"/>
            </a:pPr>
            <a:r>
              <a:rPr lang="en-US" sz="3600" dirty="0" smtClean="0">
                <a:solidFill>
                  <a:schemeClr val="bg1"/>
                </a:solidFill>
                <a:latin typeface="Monotype Corsiva" pitchFamily="66" charset="0"/>
              </a:rPr>
              <a:t>CLOSED </a:t>
            </a:r>
            <a:r>
              <a:rPr lang="en-US" sz="3600" dirty="0">
                <a:solidFill>
                  <a:schemeClr val="bg1"/>
                </a:solidFill>
                <a:latin typeface="Monotype Corsiva" pitchFamily="66" charset="0"/>
              </a:rPr>
              <a:t>INTERVAL</a:t>
            </a:r>
          </a:p>
        </p:txBody>
      </p:sp>
      <p:sp>
        <p:nvSpPr>
          <p:cNvPr id="7" name="TextBox 6"/>
          <p:cNvSpPr txBox="1"/>
          <p:nvPr/>
        </p:nvSpPr>
        <p:spPr>
          <a:xfrm>
            <a:off x="1066800" y="3505200"/>
            <a:ext cx="7467600" cy="2062103"/>
          </a:xfrm>
          <a:prstGeom prst="rect">
            <a:avLst/>
          </a:prstGeom>
          <a:noFill/>
        </p:spPr>
        <p:txBody>
          <a:bodyPr wrap="square" rtlCol="0">
            <a:spAutoFit/>
          </a:bodyPr>
          <a:lstStyle/>
          <a:p>
            <a:r>
              <a:rPr lang="en-US" sz="3200" dirty="0" smtClean="0">
                <a:solidFill>
                  <a:schemeClr val="bg1"/>
                </a:solidFill>
                <a:latin typeface="Monotype Corsiva" pitchFamily="66" charset="0"/>
              </a:rPr>
              <a:t>The </a:t>
            </a:r>
            <a:r>
              <a:rPr lang="en-US" sz="3200" dirty="0">
                <a:solidFill>
                  <a:schemeClr val="bg1"/>
                </a:solidFill>
                <a:latin typeface="Monotype Corsiva" pitchFamily="66" charset="0"/>
              </a:rPr>
              <a:t>interval denoted as  </a:t>
            </a:r>
            <a:r>
              <a:rPr lang="en-US" sz="3200" dirty="0" smtClean="0">
                <a:solidFill>
                  <a:schemeClr val="bg1"/>
                </a:solidFill>
                <a:latin typeface="Monotype Corsiva" pitchFamily="66" charset="0"/>
              </a:rPr>
              <a:t>[a</a:t>
            </a:r>
            <a:r>
              <a:rPr lang="en-US" sz="3200" dirty="0">
                <a:solidFill>
                  <a:schemeClr val="bg1"/>
                </a:solidFill>
                <a:latin typeface="Monotype Corsiva" pitchFamily="66" charset="0"/>
              </a:rPr>
              <a:t>, </a:t>
            </a:r>
            <a:r>
              <a:rPr lang="en-US" sz="3200" dirty="0" smtClean="0">
                <a:solidFill>
                  <a:schemeClr val="bg1"/>
                </a:solidFill>
                <a:latin typeface="Monotype Corsiva" pitchFamily="66" charset="0"/>
              </a:rPr>
              <a:t>b], </a:t>
            </a:r>
            <a:r>
              <a:rPr lang="en-US" sz="3200" dirty="0">
                <a:solidFill>
                  <a:schemeClr val="bg1"/>
                </a:solidFill>
                <a:latin typeface="Monotype Corsiva" pitchFamily="66" charset="0"/>
              </a:rPr>
              <a:t>a &amp;b are </a:t>
            </a:r>
            <a:r>
              <a:rPr lang="en-US" sz="3200" dirty="0" smtClean="0">
                <a:solidFill>
                  <a:schemeClr val="bg1"/>
                </a:solidFill>
                <a:latin typeface="Monotype Corsiva" pitchFamily="66" charset="0"/>
              </a:rPr>
              <a:t>Real </a:t>
            </a:r>
            <a:r>
              <a:rPr lang="en-US" sz="3200" dirty="0">
                <a:solidFill>
                  <a:schemeClr val="bg1"/>
                </a:solidFill>
                <a:latin typeface="Monotype Corsiva" pitchFamily="66" charset="0"/>
              </a:rPr>
              <a:t>numbers ; is an </a:t>
            </a:r>
            <a:r>
              <a:rPr lang="en-US" sz="3200" dirty="0" smtClean="0">
                <a:solidFill>
                  <a:schemeClr val="bg1"/>
                </a:solidFill>
                <a:latin typeface="Monotype Corsiva" pitchFamily="66" charset="0"/>
              </a:rPr>
              <a:t>closed </a:t>
            </a:r>
            <a:r>
              <a:rPr lang="en-US" sz="3200" dirty="0">
                <a:solidFill>
                  <a:schemeClr val="bg1"/>
                </a:solidFill>
                <a:latin typeface="Monotype Corsiva" pitchFamily="66" charset="0"/>
              </a:rPr>
              <a:t>interval, </a:t>
            </a:r>
            <a:r>
              <a:rPr lang="en-US" sz="3200" dirty="0" smtClean="0">
                <a:solidFill>
                  <a:schemeClr val="bg1"/>
                </a:solidFill>
                <a:latin typeface="Monotype Corsiva" pitchFamily="66" charset="0"/>
              </a:rPr>
              <a:t>means </a:t>
            </a:r>
            <a:r>
              <a:rPr lang="en-US" sz="3200" dirty="0">
                <a:solidFill>
                  <a:schemeClr val="bg1"/>
                </a:solidFill>
                <a:latin typeface="Monotype Corsiva" pitchFamily="66" charset="0"/>
              </a:rPr>
              <a:t>including all the element </a:t>
            </a:r>
            <a:r>
              <a:rPr lang="en-US" sz="3200" dirty="0" smtClean="0">
                <a:solidFill>
                  <a:schemeClr val="bg1"/>
                </a:solidFill>
                <a:latin typeface="Monotype Corsiva" pitchFamily="66" charset="0"/>
              </a:rPr>
              <a:t>between </a:t>
            </a:r>
            <a:r>
              <a:rPr lang="en-US" sz="3200" dirty="0">
                <a:solidFill>
                  <a:schemeClr val="bg1"/>
                </a:solidFill>
                <a:latin typeface="Monotype Corsiva" pitchFamily="66" charset="0"/>
              </a:rPr>
              <a:t>a to </a:t>
            </a:r>
            <a:r>
              <a:rPr lang="en-US" sz="3200" dirty="0" smtClean="0">
                <a:solidFill>
                  <a:schemeClr val="bg1"/>
                </a:solidFill>
                <a:latin typeface="Monotype Corsiva" pitchFamily="66" charset="0"/>
              </a:rPr>
              <a:t>b, including </a:t>
            </a:r>
            <a:r>
              <a:rPr lang="en-US" sz="3200" dirty="0">
                <a:solidFill>
                  <a:schemeClr val="bg1"/>
                </a:solidFill>
                <a:latin typeface="Monotype Corsiva" pitchFamily="66" charset="0"/>
              </a:rPr>
              <a:t>a &amp;b.</a:t>
            </a:r>
          </a:p>
          <a:p>
            <a:endParaRPr lang="en-US" sz="3200" dirty="0">
              <a:solidFill>
                <a:schemeClr val="bg1"/>
              </a:solidFill>
              <a:latin typeface="Monotype Corsiva" pitchFamily="66" charset="0"/>
            </a:endParaRPr>
          </a:p>
        </p:txBody>
      </p:sp>
      <p:sp>
        <p:nvSpPr>
          <p:cNvPr id="9" name="TextBox 8"/>
          <p:cNvSpPr txBox="1"/>
          <p:nvPr/>
        </p:nvSpPr>
        <p:spPr>
          <a:xfrm>
            <a:off x="152400" y="5029200"/>
            <a:ext cx="4572000" cy="1477328"/>
          </a:xfrm>
          <a:prstGeom prst="rect">
            <a:avLst/>
          </a:prstGeom>
          <a:noFill/>
        </p:spPr>
        <p:txBody>
          <a:bodyPr wrap="square" rtlCol="0">
            <a:spAutoFit/>
          </a:bodyPr>
          <a:lstStyle/>
          <a:p>
            <a:r>
              <a:rPr lang="en-US" sz="5400" dirty="0" smtClean="0">
                <a:solidFill>
                  <a:schemeClr val="bg1"/>
                </a:solidFill>
                <a:latin typeface="Monotype Corsiva" pitchFamily="66" charset="0"/>
              </a:rPr>
              <a:t>  </a:t>
            </a:r>
            <a:r>
              <a:rPr lang="en-US" sz="3600" u="sng" dirty="0" smtClean="0">
                <a:solidFill>
                  <a:schemeClr val="bg1"/>
                </a:solidFill>
                <a:latin typeface="Monotype Corsiva" pitchFamily="66" charset="0"/>
              </a:rPr>
              <a:t>TYPES OF INTERVALS</a:t>
            </a:r>
            <a:endParaRPr lang="en-US" sz="3600" u="sng" dirty="0">
              <a:solidFill>
                <a:schemeClr val="bg1"/>
              </a:solidFill>
              <a:latin typeface="Monotype Corsiva" pitchFamily="66" charset="0"/>
            </a:endParaRPr>
          </a:p>
        </p:txBody>
      </p:sp>
      <p:sp>
        <p:nvSpPr>
          <p:cNvPr id="10" name="TextBox 9"/>
          <p:cNvSpPr txBox="1"/>
          <p:nvPr/>
        </p:nvSpPr>
        <p:spPr>
          <a:xfrm>
            <a:off x="3505200" y="5105400"/>
            <a:ext cx="5029200" cy="1569660"/>
          </a:xfrm>
          <a:prstGeom prst="rect">
            <a:avLst/>
          </a:prstGeom>
          <a:noFill/>
        </p:spPr>
        <p:txBody>
          <a:bodyPr wrap="square" rtlCol="0">
            <a:spAutoFit/>
          </a:bodyPr>
          <a:lstStyle/>
          <a:p>
            <a:pPr marL="742950" indent="-742950">
              <a:buFont typeface="Wingdings" pitchFamily="2" charset="2"/>
              <a:buChar char="Ø"/>
            </a:pPr>
            <a:r>
              <a:rPr lang="en-US" sz="2400" dirty="0" smtClean="0">
                <a:solidFill>
                  <a:schemeClr val="bg1"/>
                </a:solidFill>
                <a:latin typeface="Monotype Corsiva" pitchFamily="66" charset="0"/>
              </a:rPr>
              <a:t>(a, b) = {x : a &lt; x &lt; b} </a:t>
            </a:r>
          </a:p>
          <a:p>
            <a:pPr marL="742950" indent="-742950">
              <a:buFont typeface="Wingdings" pitchFamily="2" charset="2"/>
              <a:buChar char="Ø"/>
            </a:pPr>
            <a:r>
              <a:rPr lang="en-US" sz="2400" dirty="0">
                <a:solidFill>
                  <a:schemeClr val="bg1"/>
                </a:solidFill>
                <a:latin typeface="Monotype Corsiva" pitchFamily="66" charset="0"/>
              </a:rPr>
              <a:t>[</a:t>
            </a:r>
            <a:r>
              <a:rPr lang="en-US" sz="2400" dirty="0" smtClean="0">
                <a:solidFill>
                  <a:schemeClr val="bg1"/>
                </a:solidFill>
                <a:latin typeface="Monotype Corsiva" pitchFamily="66" charset="0"/>
              </a:rPr>
              <a:t>a, b] = {x : a ≤ x ≤</a:t>
            </a:r>
            <a:r>
              <a:rPr lang="en-US" sz="2400" dirty="0">
                <a:solidFill>
                  <a:schemeClr val="bg1"/>
                </a:solidFill>
                <a:latin typeface="Monotype Corsiva" pitchFamily="66" charset="0"/>
              </a:rPr>
              <a:t> </a:t>
            </a:r>
            <a:r>
              <a:rPr lang="en-US" sz="2400" dirty="0" smtClean="0">
                <a:solidFill>
                  <a:schemeClr val="bg1"/>
                </a:solidFill>
                <a:latin typeface="Monotype Corsiva" pitchFamily="66" charset="0"/>
              </a:rPr>
              <a:t>b}</a:t>
            </a:r>
          </a:p>
          <a:p>
            <a:pPr marL="742950" indent="-742950">
              <a:buFont typeface="Wingdings" pitchFamily="2" charset="2"/>
              <a:buChar char="Ø"/>
            </a:pPr>
            <a:r>
              <a:rPr lang="en-US" sz="2400" dirty="0" smtClean="0">
                <a:solidFill>
                  <a:schemeClr val="bg1"/>
                </a:solidFill>
                <a:latin typeface="Monotype Corsiva" pitchFamily="66" charset="0"/>
              </a:rPr>
              <a:t>[a, b) = {x : a ≤ x </a:t>
            </a:r>
            <a:r>
              <a:rPr lang="en-US" sz="2400" dirty="0">
                <a:solidFill>
                  <a:schemeClr val="bg1"/>
                </a:solidFill>
                <a:latin typeface="Monotype Corsiva" pitchFamily="66" charset="0"/>
              </a:rPr>
              <a:t>&lt;</a:t>
            </a:r>
            <a:r>
              <a:rPr lang="en-US" sz="2400" dirty="0" smtClean="0">
                <a:solidFill>
                  <a:schemeClr val="bg1"/>
                </a:solidFill>
                <a:latin typeface="Monotype Corsiva" pitchFamily="66" charset="0"/>
              </a:rPr>
              <a:t> b}</a:t>
            </a:r>
          </a:p>
          <a:p>
            <a:pPr marL="742950" indent="-742950">
              <a:buFont typeface="Wingdings" pitchFamily="2" charset="2"/>
              <a:buChar char="Ø"/>
            </a:pPr>
            <a:r>
              <a:rPr lang="en-US" sz="2400" dirty="0" smtClean="0">
                <a:solidFill>
                  <a:schemeClr val="bg1"/>
                </a:solidFill>
                <a:latin typeface="Monotype Corsiva" pitchFamily="66" charset="0"/>
              </a:rPr>
              <a:t>(a, b]= {x : a &lt; x ≤ b} </a:t>
            </a:r>
            <a:endParaRPr lang="en-US" sz="2400" dirty="0">
              <a:solidFill>
                <a:schemeClr val="bg1"/>
              </a:solidFill>
              <a:latin typeface="Monotype Corsiva" pitchFamily="66" charset="0"/>
            </a:endParaRPr>
          </a:p>
        </p:txBody>
      </p:sp>
    </p:spTree>
    <p:extLst>
      <p:ext uri="{BB962C8B-B14F-4D97-AF65-F5344CB8AC3E}">
        <p14:creationId xmlns:p14="http://schemas.microsoft.com/office/powerpoint/2010/main" xmlns="" val="817931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81000"/>
            <a:ext cx="7772400" cy="1754326"/>
          </a:xfrm>
          <a:prstGeom prst="rect">
            <a:avLst/>
          </a:prstGeom>
          <a:noFill/>
        </p:spPr>
        <p:txBody>
          <a:bodyPr wrap="square" rtlCol="0">
            <a:spAutoFit/>
          </a:bodyPr>
          <a:lstStyle/>
          <a:p>
            <a:r>
              <a:rPr lang="en-US" sz="5400" dirty="0" smtClean="0">
                <a:solidFill>
                  <a:schemeClr val="bg1"/>
                </a:solidFill>
                <a:latin typeface="Monotype Corsiva" pitchFamily="66" charset="0"/>
              </a:rPr>
              <a:t>	</a:t>
            </a:r>
            <a:r>
              <a:rPr lang="en-US" sz="5400" u="sng" dirty="0" smtClean="0">
                <a:solidFill>
                  <a:schemeClr val="bg1"/>
                </a:solidFill>
                <a:latin typeface="Monotype Corsiva" pitchFamily="66" charset="0"/>
              </a:rPr>
              <a:t>HISTORY OF VENN </a:t>
            </a:r>
            <a:r>
              <a:rPr lang="en-US" sz="5400" dirty="0" smtClean="0">
                <a:solidFill>
                  <a:schemeClr val="bg1"/>
                </a:solidFill>
                <a:latin typeface="Monotype Corsiva" pitchFamily="66" charset="0"/>
              </a:rPr>
              <a:t>			   </a:t>
            </a:r>
            <a:r>
              <a:rPr lang="en-US" sz="5400" u="sng" dirty="0" smtClean="0">
                <a:solidFill>
                  <a:schemeClr val="bg1"/>
                </a:solidFill>
                <a:latin typeface="Monotype Corsiva" pitchFamily="66" charset="0"/>
              </a:rPr>
              <a:t>DIAGRAM</a:t>
            </a:r>
            <a:endParaRPr lang="en-US" sz="5400" u="sng" dirty="0">
              <a:solidFill>
                <a:schemeClr val="bg1"/>
              </a:solidFill>
              <a:latin typeface="Monotype Corsiva" pitchFamily="66" charset="0"/>
            </a:endParaRPr>
          </a:p>
        </p:txBody>
      </p:sp>
      <p:sp>
        <p:nvSpPr>
          <p:cNvPr id="5" name="TextBox 4"/>
          <p:cNvSpPr txBox="1"/>
          <p:nvPr/>
        </p:nvSpPr>
        <p:spPr>
          <a:xfrm>
            <a:off x="685800" y="2100690"/>
            <a:ext cx="8001000" cy="2677656"/>
          </a:xfrm>
          <a:prstGeom prst="rect">
            <a:avLst/>
          </a:prstGeom>
          <a:noFill/>
        </p:spPr>
        <p:txBody>
          <a:bodyPr wrap="square" rtlCol="0">
            <a:spAutoFit/>
          </a:bodyPr>
          <a:lstStyle/>
          <a:p>
            <a:r>
              <a:rPr lang="en-US" sz="2400" dirty="0">
                <a:solidFill>
                  <a:schemeClr val="bg1"/>
                </a:solidFill>
                <a:latin typeface="Arial" pitchFamily="34" charset="0"/>
                <a:cs typeface="Arial" pitchFamily="34" charset="0"/>
              </a:rPr>
              <a:t>A Venn diagram or set diagram is a </a:t>
            </a:r>
            <a:r>
              <a:rPr lang="en-US" sz="2400" dirty="0" smtClean="0">
                <a:solidFill>
                  <a:schemeClr val="bg1"/>
                </a:solidFill>
                <a:latin typeface="Arial" pitchFamily="34" charset="0"/>
                <a:cs typeface="Arial" pitchFamily="34" charset="0"/>
              </a:rPr>
              <a:t>diagram</a:t>
            </a:r>
            <a:r>
              <a:rPr lang="en-US" sz="2400" dirty="0">
                <a:solidFill>
                  <a:schemeClr val="bg1"/>
                </a:solidFill>
                <a:latin typeface="Arial" pitchFamily="34" charset="0"/>
                <a:cs typeface="Arial" pitchFamily="34" charset="0"/>
              </a:rPr>
              <a:t> </a:t>
            </a:r>
            <a:r>
              <a:rPr lang="en-US" sz="2400" dirty="0" smtClean="0">
                <a:solidFill>
                  <a:schemeClr val="bg1"/>
                </a:solidFill>
                <a:latin typeface="Arial" pitchFamily="34" charset="0"/>
                <a:cs typeface="Arial" pitchFamily="34" charset="0"/>
              </a:rPr>
              <a:t>that </a:t>
            </a:r>
            <a:r>
              <a:rPr lang="en-US" sz="2400" dirty="0">
                <a:solidFill>
                  <a:schemeClr val="bg1"/>
                </a:solidFill>
                <a:latin typeface="Arial" pitchFamily="34" charset="0"/>
                <a:cs typeface="Arial" pitchFamily="34" charset="0"/>
              </a:rPr>
              <a:t>shows all possible logical relations between a finite collection of </a:t>
            </a:r>
            <a:r>
              <a:rPr lang="en-US" sz="2400" dirty="0" smtClean="0">
                <a:solidFill>
                  <a:schemeClr val="bg1"/>
                </a:solidFill>
                <a:latin typeface="Arial" pitchFamily="34" charset="0"/>
                <a:cs typeface="Arial" pitchFamily="34" charset="0"/>
              </a:rPr>
              <a:t>sets. </a:t>
            </a:r>
            <a:r>
              <a:rPr lang="en-US" sz="2400" dirty="0">
                <a:solidFill>
                  <a:schemeClr val="bg1"/>
                </a:solidFill>
                <a:latin typeface="Arial" pitchFamily="34" charset="0"/>
                <a:cs typeface="Arial" pitchFamily="34" charset="0"/>
              </a:rPr>
              <a:t>Venn diagrams were conceived around 1880 by John Venn. They are used to teach elementary set theory, as well as illustrate simple set relationships in probability, </a:t>
            </a:r>
            <a:r>
              <a:rPr lang="en-US" sz="2400" dirty="0" smtClean="0">
                <a:solidFill>
                  <a:schemeClr val="bg1"/>
                </a:solidFill>
                <a:latin typeface="Arial" pitchFamily="34" charset="0"/>
                <a:cs typeface="Arial" pitchFamily="34" charset="0"/>
              </a:rPr>
              <a:t>logic, statistics</a:t>
            </a:r>
            <a:r>
              <a:rPr lang="en-US" sz="2400" dirty="0">
                <a:solidFill>
                  <a:schemeClr val="bg1"/>
                </a:solidFill>
                <a:latin typeface="Arial" pitchFamily="34" charset="0"/>
                <a:cs typeface="Arial" pitchFamily="34" charset="0"/>
              </a:rPr>
              <a:t> linguistics and computer science.</a:t>
            </a:r>
          </a:p>
        </p:txBody>
      </p:sp>
    </p:spTree>
    <p:extLst>
      <p:ext uri="{BB962C8B-B14F-4D97-AF65-F5344CB8AC3E}">
        <p14:creationId xmlns:p14="http://schemas.microsoft.com/office/powerpoint/2010/main" xmlns="" val="1597959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7255" y="580816"/>
            <a:ext cx="8305800" cy="2800767"/>
          </a:xfrm>
          <a:prstGeom prst="rect">
            <a:avLst/>
          </a:prstGeom>
          <a:noFill/>
        </p:spPr>
        <p:txBody>
          <a:bodyPr wrap="square" rtlCol="0">
            <a:spAutoFit/>
          </a:bodyPr>
          <a:lstStyle/>
          <a:p>
            <a:r>
              <a:rPr lang="en-US" sz="4400" dirty="0" smtClean="0">
                <a:solidFill>
                  <a:schemeClr val="bg1"/>
                </a:solidFill>
                <a:latin typeface="Monotype Corsiva" pitchFamily="66" charset="0"/>
              </a:rPr>
              <a:t>Venn consist of rectangles and closed curves  usually circles. The universal is represented usually by rectangles and its subsets by circle.</a:t>
            </a:r>
            <a:endParaRPr lang="en-US" sz="4400" dirty="0">
              <a:solidFill>
                <a:schemeClr val="bg1"/>
              </a:solidFill>
              <a:latin typeface="Monotype Corsiva" pitchFamily="66" charset="0"/>
            </a:endParaRPr>
          </a:p>
        </p:txBody>
      </p:sp>
      <p:sp>
        <p:nvSpPr>
          <p:cNvPr id="2" name="Rectangle 1"/>
          <p:cNvSpPr/>
          <p:nvPr/>
        </p:nvSpPr>
        <p:spPr>
          <a:xfrm>
            <a:off x="1181100" y="4038600"/>
            <a:ext cx="3771900" cy="2057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3" name="Oval 2"/>
          <p:cNvSpPr/>
          <p:nvPr/>
        </p:nvSpPr>
        <p:spPr>
          <a:xfrm>
            <a:off x="5867400" y="3886200"/>
            <a:ext cx="2438400" cy="2286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xmlns="" val="18636519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458200" cy="1938992"/>
          </a:xfrm>
          <a:prstGeom prst="rect">
            <a:avLst/>
          </a:prstGeom>
          <a:noFill/>
        </p:spPr>
        <p:txBody>
          <a:bodyPr wrap="square" rtlCol="0">
            <a:spAutoFit/>
          </a:bodyPr>
          <a:lstStyle/>
          <a:p>
            <a:r>
              <a:rPr lang="en-US" sz="4000" dirty="0" smtClean="0">
                <a:solidFill>
                  <a:schemeClr val="bg1"/>
                </a:solidFill>
                <a:latin typeface="Monotype Corsiva" pitchFamily="66" charset="0"/>
              </a:rPr>
              <a:t>ILUSTRATION 1. in fig U= { 1, 2 , 3, ….., 10 } is the universal set of which  A = { 2, 4, 3, ……, 10} is a subset.</a:t>
            </a:r>
            <a:endParaRPr lang="en-US" sz="4000" dirty="0">
              <a:solidFill>
                <a:schemeClr val="bg1"/>
              </a:solidFill>
              <a:latin typeface="Monotype Corsiva" pitchFamily="66" charset="0"/>
            </a:endParaRPr>
          </a:p>
        </p:txBody>
      </p:sp>
      <p:sp>
        <p:nvSpPr>
          <p:cNvPr id="3" name="Rectangle 2"/>
          <p:cNvSpPr/>
          <p:nvPr/>
        </p:nvSpPr>
        <p:spPr>
          <a:xfrm>
            <a:off x="1638300" y="3083859"/>
            <a:ext cx="5791200" cy="31242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Oval 3"/>
          <p:cNvSpPr/>
          <p:nvPr/>
        </p:nvSpPr>
        <p:spPr>
          <a:xfrm>
            <a:off x="2838450" y="3349438"/>
            <a:ext cx="3390900" cy="2593041"/>
          </a:xfrm>
          <a:prstGeom prst="ellipse">
            <a:avLst/>
          </a:prstGeom>
          <a:solidFill>
            <a:schemeClr val="tx1">
              <a:lumMod val="5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3467100" y="3680831"/>
            <a:ext cx="2133600" cy="2031325"/>
          </a:xfrm>
          <a:prstGeom prst="rect">
            <a:avLst/>
          </a:prstGeom>
          <a:noFill/>
        </p:spPr>
        <p:txBody>
          <a:bodyPr wrap="square" rtlCol="0">
            <a:spAutoFit/>
          </a:bodyPr>
          <a:lstStyle/>
          <a:p>
            <a:r>
              <a:rPr lang="en-US" dirty="0" smtClean="0">
                <a:solidFill>
                  <a:schemeClr val="bg1"/>
                </a:solidFill>
              </a:rPr>
              <a:t>	. 2</a:t>
            </a:r>
          </a:p>
          <a:p>
            <a:endParaRPr lang="en-US" dirty="0">
              <a:solidFill>
                <a:schemeClr val="bg1"/>
              </a:solidFill>
            </a:endParaRPr>
          </a:p>
          <a:p>
            <a:r>
              <a:rPr lang="en-US" dirty="0" smtClean="0">
                <a:solidFill>
                  <a:schemeClr val="bg1"/>
                </a:solidFill>
              </a:rPr>
              <a:t>	. 4</a:t>
            </a:r>
          </a:p>
          <a:p>
            <a:r>
              <a:rPr lang="en-US" dirty="0" smtClean="0">
                <a:solidFill>
                  <a:schemeClr val="bg1"/>
                </a:solidFill>
              </a:rPr>
              <a:t>. 8</a:t>
            </a:r>
            <a:endParaRPr lang="en-US" dirty="0">
              <a:solidFill>
                <a:schemeClr val="bg1"/>
              </a:solidFill>
            </a:endParaRPr>
          </a:p>
          <a:p>
            <a:r>
              <a:rPr lang="en-US" dirty="0" smtClean="0">
                <a:solidFill>
                  <a:schemeClr val="bg1"/>
                </a:solidFill>
              </a:rPr>
              <a:t>	.6</a:t>
            </a:r>
          </a:p>
          <a:p>
            <a:endParaRPr lang="en-US" dirty="0">
              <a:solidFill>
                <a:schemeClr val="bg1"/>
              </a:solidFill>
            </a:endParaRPr>
          </a:p>
          <a:p>
            <a:r>
              <a:rPr lang="en-US" dirty="0" smtClean="0">
                <a:solidFill>
                  <a:schemeClr val="bg1"/>
                </a:solidFill>
              </a:rPr>
              <a:t>	.10</a:t>
            </a:r>
            <a:endParaRPr lang="en-US" dirty="0">
              <a:solidFill>
                <a:schemeClr val="bg1"/>
              </a:solidFill>
            </a:endParaRPr>
          </a:p>
        </p:txBody>
      </p:sp>
      <p:sp>
        <p:nvSpPr>
          <p:cNvPr id="6" name="TextBox 5"/>
          <p:cNvSpPr txBox="1"/>
          <p:nvPr/>
        </p:nvSpPr>
        <p:spPr>
          <a:xfrm>
            <a:off x="6229350" y="3657600"/>
            <a:ext cx="1085850" cy="2031325"/>
          </a:xfrm>
          <a:prstGeom prst="rect">
            <a:avLst/>
          </a:prstGeom>
          <a:noFill/>
        </p:spPr>
        <p:txBody>
          <a:bodyPr wrap="square" rtlCol="0">
            <a:spAutoFit/>
          </a:bodyPr>
          <a:lstStyle/>
          <a:p>
            <a:r>
              <a:rPr lang="en-US" dirty="0" smtClean="0">
                <a:solidFill>
                  <a:schemeClr val="bg1"/>
                </a:solidFill>
              </a:rPr>
              <a:t>       . 3</a:t>
            </a: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r>
              <a:rPr lang="en-US" dirty="0">
                <a:solidFill>
                  <a:schemeClr val="bg1"/>
                </a:solidFill>
              </a:rPr>
              <a:t> </a:t>
            </a:r>
            <a:r>
              <a:rPr lang="en-US" dirty="0" smtClean="0">
                <a:solidFill>
                  <a:schemeClr val="bg1"/>
                </a:solidFill>
              </a:rPr>
              <a:t>      . 7</a:t>
            </a:r>
          </a:p>
        </p:txBody>
      </p:sp>
      <p:sp>
        <p:nvSpPr>
          <p:cNvPr id="8" name="TextBox 7"/>
          <p:cNvSpPr txBox="1"/>
          <p:nvPr/>
        </p:nvSpPr>
        <p:spPr>
          <a:xfrm>
            <a:off x="1752600" y="3683675"/>
            <a:ext cx="1085850" cy="2031325"/>
          </a:xfrm>
          <a:prstGeom prst="rect">
            <a:avLst/>
          </a:prstGeom>
          <a:noFill/>
        </p:spPr>
        <p:txBody>
          <a:bodyPr wrap="square" rtlCol="0">
            <a:spAutoFit/>
          </a:bodyPr>
          <a:lstStyle/>
          <a:p>
            <a:r>
              <a:rPr lang="en-US" dirty="0" smtClean="0">
                <a:solidFill>
                  <a:schemeClr val="bg1"/>
                </a:solidFill>
              </a:rPr>
              <a:t>       . 1</a:t>
            </a:r>
          </a:p>
          <a:p>
            <a:endParaRPr lang="en-US" dirty="0">
              <a:solidFill>
                <a:schemeClr val="bg1"/>
              </a:solidFill>
            </a:endParaRPr>
          </a:p>
          <a:p>
            <a:endParaRPr lang="en-US" dirty="0" smtClean="0">
              <a:solidFill>
                <a:schemeClr val="bg1"/>
              </a:solidFill>
            </a:endParaRPr>
          </a:p>
          <a:p>
            <a:r>
              <a:rPr lang="en-US" dirty="0">
                <a:solidFill>
                  <a:schemeClr val="bg1"/>
                </a:solidFill>
              </a:rPr>
              <a:t> </a:t>
            </a:r>
            <a:r>
              <a:rPr lang="en-US" dirty="0" smtClean="0">
                <a:solidFill>
                  <a:schemeClr val="bg1"/>
                </a:solidFill>
              </a:rPr>
              <a:t>      . 5</a:t>
            </a:r>
            <a:endParaRPr lang="en-US" dirty="0">
              <a:solidFill>
                <a:schemeClr val="bg1"/>
              </a:solidFill>
            </a:endParaRPr>
          </a:p>
          <a:p>
            <a:endParaRPr lang="en-US" dirty="0" smtClean="0">
              <a:solidFill>
                <a:schemeClr val="bg1"/>
              </a:solidFill>
            </a:endParaRPr>
          </a:p>
          <a:p>
            <a:endParaRPr lang="en-US" dirty="0">
              <a:solidFill>
                <a:schemeClr val="bg1"/>
              </a:solidFill>
            </a:endParaRPr>
          </a:p>
          <a:p>
            <a:r>
              <a:rPr lang="en-US" dirty="0">
                <a:solidFill>
                  <a:schemeClr val="bg1"/>
                </a:solidFill>
              </a:rPr>
              <a:t> </a:t>
            </a:r>
            <a:r>
              <a:rPr lang="en-US" dirty="0" smtClean="0">
                <a:solidFill>
                  <a:schemeClr val="bg1"/>
                </a:solidFill>
              </a:rPr>
              <a:t>      . 9</a:t>
            </a:r>
          </a:p>
        </p:txBody>
      </p:sp>
    </p:spTree>
    <p:extLst>
      <p:ext uri="{BB962C8B-B14F-4D97-AF65-F5344CB8AC3E}">
        <p14:creationId xmlns:p14="http://schemas.microsoft.com/office/powerpoint/2010/main" xmlns="" val="1810420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329" y="152400"/>
            <a:ext cx="8610600" cy="2554545"/>
          </a:xfrm>
          <a:prstGeom prst="rect">
            <a:avLst/>
          </a:prstGeom>
          <a:noFill/>
        </p:spPr>
        <p:txBody>
          <a:bodyPr wrap="square" rtlCol="0">
            <a:spAutoFit/>
          </a:bodyPr>
          <a:lstStyle/>
          <a:p>
            <a:r>
              <a:rPr lang="en-US" sz="4000" dirty="0" smtClean="0">
                <a:solidFill>
                  <a:schemeClr val="bg1"/>
                </a:solidFill>
                <a:latin typeface="Monotype Corsiva" pitchFamily="66" charset="0"/>
              </a:rPr>
              <a:t>ILLUSTRATION 2.  </a:t>
            </a:r>
            <a:r>
              <a:rPr lang="en-US" sz="4000" dirty="0">
                <a:solidFill>
                  <a:schemeClr val="bg1"/>
                </a:solidFill>
                <a:latin typeface="Monotype Corsiva" pitchFamily="66" charset="0"/>
              </a:rPr>
              <a:t>I</a:t>
            </a:r>
            <a:r>
              <a:rPr lang="en-US" sz="4000" dirty="0" smtClean="0">
                <a:solidFill>
                  <a:schemeClr val="bg1"/>
                </a:solidFill>
                <a:latin typeface="Monotype Corsiva" pitchFamily="66" charset="0"/>
              </a:rPr>
              <a:t>n fig U = { 1, 2, 3, …., 10 } is the universal set of which A = { 2, 4, 6, 8, 10 } and B = { 4, 6 } are subsets, and also B ⊂ A </a:t>
            </a:r>
            <a:endParaRPr lang="en-US" sz="4000" dirty="0">
              <a:solidFill>
                <a:schemeClr val="bg1"/>
              </a:solidFill>
              <a:latin typeface="Monotype Corsiva" pitchFamily="66" charset="0"/>
            </a:endParaRPr>
          </a:p>
        </p:txBody>
      </p:sp>
      <p:sp>
        <p:nvSpPr>
          <p:cNvPr id="5" name="Rectangle 4"/>
          <p:cNvSpPr/>
          <p:nvPr/>
        </p:nvSpPr>
        <p:spPr>
          <a:xfrm>
            <a:off x="1676400" y="2706945"/>
            <a:ext cx="5410200" cy="3465255"/>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Oval 5"/>
          <p:cNvSpPr/>
          <p:nvPr/>
        </p:nvSpPr>
        <p:spPr>
          <a:xfrm>
            <a:off x="2743200" y="2819400"/>
            <a:ext cx="3429000" cy="3276600"/>
          </a:xfrm>
          <a:prstGeom prst="ellipse">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7" name="Oval 6"/>
          <p:cNvSpPr/>
          <p:nvPr/>
        </p:nvSpPr>
        <p:spPr>
          <a:xfrm>
            <a:off x="3276600" y="3324686"/>
            <a:ext cx="2344271" cy="226602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8" name="TextBox 7"/>
          <p:cNvSpPr txBox="1"/>
          <p:nvPr/>
        </p:nvSpPr>
        <p:spPr>
          <a:xfrm>
            <a:off x="2895600" y="2888039"/>
            <a:ext cx="3276600" cy="3139321"/>
          </a:xfrm>
          <a:prstGeom prst="rect">
            <a:avLst/>
          </a:prstGeom>
          <a:noFill/>
        </p:spPr>
        <p:txBody>
          <a:bodyPr wrap="square" rtlCol="0">
            <a:spAutoFit/>
          </a:bodyPr>
          <a:lstStyle/>
          <a:p>
            <a:r>
              <a:rPr lang="en-US" dirty="0">
                <a:solidFill>
                  <a:schemeClr val="bg1"/>
                </a:solidFill>
              </a:rPr>
              <a:t>	 </a:t>
            </a:r>
            <a:r>
              <a:rPr lang="en-US" dirty="0" smtClean="0">
                <a:solidFill>
                  <a:schemeClr val="bg1"/>
                </a:solidFill>
              </a:rPr>
              <a:t>       . 2	              A</a:t>
            </a:r>
          </a:p>
          <a:p>
            <a:endParaRPr lang="en-US" dirty="0">
              <a:solidFill>
                <a:schemeClr val="bg1"/>
              </a:solidFill>
            </a:endParaRPr>
          </a:p>
          <a:p>
            <a:r>
              <a:rPr lang="en-US" dirty="0" smtClean="0">
                <a:solidFill>
                  <a:schemeClr val="bg1"/>
                </a:solidFill>
              </a:rPr>
              <a:t>    B</a:t>
            </a:r>
          </a:p>
          <a:p>
            <a:endParaRPr lang="en-US" dirty="0">
              <a:solidFill>
                <a:schemeClr val="bg1"/>
              </a:solidFill>
            </a:endParaRPr>
          </a:p>
          <a:p>
            <a:endParaRPr lang="en-US" dirty="0" smtClean="0">
              <a:solidFill>
                <a:schemeClr val="bg1"/>
              </a:solidFill>
            </a:endParaRPr>
          </a:p>
          <a:p>
            <a:r>
              <a:rPr lang="en-US" dirty="0" smtClean="0">
                <a:solidFill>
                  <a:schemeClr val="bg1"/>
                </a:solidFill>
              </a:rPr>
              <a:t>. 8	        . 4</a:t>
            </a:r>
          </a:p>
          <a:p>
            <a:endParaRPr lang="en-US" dirty="0">
              <a:solidFill>
                <a:schemeClr val="bg1"/>
              </a:solidFill>
            </a:endParaRPr>
          </a:p>
          <a:p>
            <a:r>
              <a:rPr lang="en-US" dirty="0" smtClean="0">
                <a:solidFill>
                  <a:schemeClr val="bg1"/>
                </a:solidFill>
              </a:rPr>
              <a:t>	</a:t>
            </a:r>
            <a:endParaRPr lang="en-US" dirty="0">
              <a:solidFill>
                <a:schemeClr val="bg1"/>
              </a:solidFill>
            </a:endParaRPr>
          </a:p>
          <a:p>
            <a:r>
              <a:rPr lang="en-US" dirty="0" smtClean="0">
                <a:solidFill>
                  <a:schemeClr val="bg1"/>
                </a:solidFill>
              </a:rPr>
              <a:t>	        </a:t>
            </a:r>
            <a:r>
              <a:rPr lang="en-US" dirty="0">
                <a:solidFill>
                  <a:schemeClr val="bg1"/>
                </a:solidFill>
              </a:rPr>
              <a:t>. 6</a:t>
            </a:r>
          </a:p>
          <a:p>
            <a:endParaRPr lang="en-US" dirty="0">
              <a:solidFill>
                <a:schemeClr val="bg1"/>
              </a:solidFill>
            </a:endParaRPr>
          </a:p>
          <a:p>
            <a:r>
              <a:rPr lang="en-US" dirty="0" smtClean="0">
                <a:solidFill>
                  <a:schemeClr val="bg1"/>
                </a:solidFill>
              </a:rPr>
              <a:t>	        . 10</a:t>
            </a:r>
          </a:p>
        </p:txBody>
      </p:sp>
      <p:sp>
        <p:nvSpPr>
          <p:cNvPr id="9" name="TextBox 8"/>
          <p:cNvSpPr txBox="1"/>
          <p:nvPr/>
        </p:nvSpPr>
        <p:spPr>
          <a:xfrm>
            <a:off x="6172200" y="3124200"/>
            <a:ext cx="762000" cy="2585323"/>
          </a:xfrm>
          <a:prstGeom prst="rect">
            <a:avLst/>
          </a:prstGeom>
          <a:noFill/>
        </p:spPr>
        <p:txBody>
          <a:bodyPr wrap="square" rtlCol="0">
            <a:spAutoFit/>
          </a:bodyPr>
          <a:lstStyle/>
          <a:p>
            <a:r>
              <a:rPr lang="en-US" dirty="0" smtClean="0">
                <a:solidFill>
                  <a:schemeClr val="bg1"/>
                </a:solidFill>
              </a:rPr>
              <a:t>. 3</a:t>
            </a:r>
          </a:p>
          <a:p>
            <a:endParaRPr lang="en-US" dirty="0">
              <a:solidFill>
                <a:schemeClr val="bg1"/>
              </a:solidFill>
            </a:endParaRPr>
          </a:p>
          <a:p>
            <a:endParaRPr lang="en-US" dirty="0" smtClean="0">
              <a:solidFill>
                <a:schemeClr val="bg1"/>
              </a:solidFill>
            </a:endParaRPr>
          </a:p>
          <a:p>
            <a:endParaRPr lang="en-US" dirty="0">
              <a:solidFill>
                <a:schemeClr val="bg1"/>
              </a:solidFill>
            </a:endParaRPr>
          </a:p>
          <a:p>
            <a:r>
              <a:rPr lang="en-US" dirty="0" smtClean="0">
                <a:solidFill>
                  <a:schemeClr val="bg1"/>
                </a:solidFill>
              </a:rPr>
              <a:t>. 5</a:t>
            </a:r>
          </a:p>
          <a:p>
            <a:endParaRPr lang="en-US" dirty="0">
              <a:solidFill>
                <a:schemeClr val="bg1"/>
              </a:solidFill>
            </a:endParaRPr>
          </a:p>
          <a:p>
            <a:endParaRPr lang="en-US" dirty="0" smtClean="0">
              <a:solidFill>
                <a:schemeClr val="bg1"/>
              </a:solidFill>
            </a:endParaRPr>
          </a:p>
          <a:p>
            <a:endParaRPr lang="en-US" dirty="0">
              <a:solidFill>
                <a:schemeClr val="bg1"/>
              </a:solidFill>
            </a:endParaRPr>
          </a:p>
          <a:p>
            <a:r>
              <a:rPr lang="en-US" dirty="0" smtClean="0">
                <a:solidFill>
                  <a:schemeClr val="bg1"/>
                </a:solidFill>
              </a:rPr>
              <a:t>.7</a:t>
            </a:r>
          </a:p>
        </p:txBody>
      </p:sp>
      <p:sp>
        <p:nvSpPr>
          <p:cNvPr id="10" name="TextBox 9"/>
          <p:cNvSpPr txBox="1"/>
          <p:nvPr/>
        </p:nvSpPr>
        <p:spPr>
          <a:xfrm>
            <a:off x="1969994" y="3124200"/>
            <a:ext cx="587188" cy="2585323"/>
          </a:xfrm>
          <a:prstGeom prst="rect">
            <a:avLst/>
          </a:prstGeom>
          <a:noFill/>
        </p:spPr>
        <p:txBody>
          <a:bodyPr wrap="square" rtlCol="0">
            <a:spAutoFit/>
          </a:bodyPr>
          <a:lstStyle/>
          <a:p>
            <a:r>
              <a:rPr lang="en-US" dirty="0" smtClean="0">
                <a:solidFill>
                  <a:schemeClr val="bg1"/>
                </a:solidFill>
              </a:rPr>
              <a:t>. 1</a:t>
            </a: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r>
              <a:rPr lang="en-US" dirty="0" smtClean="0">
                <a:solidFill>
                  <a:schemeClr val="bg1"/>
                </a:solidFill>
              </a:rPr>
              <a:t>. 9 </a:t>
            </a:r>
          </a:p>
        </p:txBody>
      </p:sp>
    </p:spTree>
    <p:extLst>
      <p:ext uri="{BB962C8B-B14F-4D97-AF65-F5344CB8AC3E}">
        <p14:creationId xmlns:p14="http://schemas.microsoft.com/office/powerpoint/2010/main" xmlns="" val="566363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127" y="1369874"/>
            <a:ext cx="8686800" cy="1754326"/>
          </a:xfrm>
          <a:prstGeom prst="rect">
            <a:avLst/>
          </a:prstGeom>
          <a:noFill/>
        </p:spPr>
        <p:txBody>
          <a:bodyPr wrap="square" rtlCol="0">
            <a:spAutoFit/>
          </a:bodyPr>
          <a:lstStyle/>
          <a:p>
            <a:r>
              <a:rPr lang="en-US" sz="3600" b="1" dirty="0" smtClean="0">
                <a:solidFill>
                  <a:schemeClr val="bg1"/>
                </a:solidFill>
                <a:latin typeface="Monotype Corsiva" pitchFamily="66" charset="0"/>
              </a:rPr>
              <a:t>UNION OF SETS </a:t>
            </a:r>
            <a:r>
              <a:rPr lang="en-US" sz="3600" dirty="0" smtClean="0">
                <a:solidFill>
                  <a:schemeClr val="bg1"/>
                </a:solidFill>
                <a:latin typeface="Monotype Corsiva" pitchFamily="66" charset="0"/>
              </a:rPr>
              <a:t>: the union of two sets A and B is the set C which consist of all those element which are either in A or B or in both.</a:t>
            </a:r>
            <a:endParaRPr lang="en-US" sz="3600" dirty="0">
              <a:solidFill>
                <a:schemeClr val="bg1"/>
              </a:solidFill>
              <a:latin typeface="Monotype Corsiva" pitchFamily="66" charset="0"/>
            </a:endParaRPr>
          </a:p>
        </p:txBody>
      </p:sp>
      <p:sp>
        <p:nvSpPr>
          <p:cNvPr id="5" name="Rectangle 4"/>
          <p:cNvSpPr/>
          <p:nvPr/>
        </p:nvSpPr>
        <p:spPr>
          <a:xfrm>
            <a:off x="636494" y="3276600"/>
            <a:ext cx="5715000" cy="350520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Oval 5"/>
          <p:cNvSpPr/>
          <p:nvPr/>
        </p:nvSpPr>
        <p:spPr>
          <a:xfrm>
            <a:off x="1371600" y="3467100"/>
            <a:ext cx="2743200" cy="2705100"/>
          </a:xfrm>
          <a:prstGeom prst="ellipse">
            <a:avLst/>
          </a:prstGeom>
          <a:solidFill>
            <a:schemeClr val="accent6">
              <a:lumMod val="75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Oval 6"/>
          <p:cNvSpPr/>
          <p:nvPr/>
        </p:nvSpPr>
        <p:spPr>
          <a:xfrm>
            <a:off x="2895600" y="3467100"/>
            <a:ext cx="2743200" cy="2705100"/>
          </a:xfrm>
          <a:prstGeom prst="ellipse">
            <a:avLst/>
          </a:prstGeom>
          <a:solidFill>
            <a:schemeClr val="accent6">
              <a:lumMod val="75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p:cNvSpPr txBox="1"/>
          <p:nvPr/>
        </p:nvSpPr>
        <p:spPr>
          <a:xfrm>
            <a:off x="6499412" y="3124200"/>
            <a:ext cx="2362200" cy="830997"/>
          </a:xfrm>
          <a:prstGeom prst="rect">
            <a:avLst/>
          </a:prstGeom>
          <a:noFill/>
        </p:spPr>
        <p:txBody>
          <a:bodyPr wrap="square" rtlCol="0">
            <a:spAutoFit/>
          </a:bodyPr>
          <a:lstStyle/>
          <a:p>
            <a:r>
              <a:rPr lang="en-US" sz="2400" dirty="0" smtClean="0">
                <a:solidFill>
                  <a:schemeClr val="bg1"/>
                </a:solidFill>
              </a:rPr>
              <a:t>PURPLE part is the union</a:t>
            </a:r>
            <a:endParaRPr lang="en-US" sz="2400" dirty="0">
              <a:solidFill>
                <a:schemeClr val="bg1"/>
              </a:solidFill>
            </a:endParaRPr>
          </a:p>
        </p:txBody>
      </p:sp>
      <p:sp>
        <p:nvSpPr>
          <p:cNvPr id="10" name="TextBox 9"/>
          <p:cNvSpPr txBox="1"/>
          <p:nvPr/>
        </p:nvSpPr>
        <p:spPr>
          <a:xfrm>
            <a:off x="2286000" y="6135469"/>
            <a:ext cx="2286000" cy="646331"/>
          </a:xfrm>
          <a:prstGeom prst="rect">
            <a:avLst/>
          </a:prstGeom>
          <a:noFill/>
        </p:spPr>
        <p:txBody>
          <a:bodyPr wrap="square" rtlCol="0">
            <a:spAutoFit/>
          </a:bodyPr>
          <a:lstStyle/>
          <a:p>
            <a:r>
              <a:rPr lang="en-US" b="1" dirty="0">
                <a:solidFill>
                  <a:schemeClr val="bg1"/>
                </a:solidFill>
              </a:rPr>
              <a:t> </a:t>
            </a:r>
            <a:r>
              <a:rPr lang="en-US" b="1" dirty="0" smtClean="0">
                <a:solidFill>
                  <a:schemeClr val="bg1"/>
                </a:solidFill>
              </a:rPr>
              <a:t>            A U B </a:t>
            </a:r>
          </a:p>
          <a:p>
            <a:r>
              <a:rPr lang="en-US" b="1" dirty="0" smtClean="0">
                <a:solidFill>
                  <a:schemeClr val="bg1"/>
                </a:solidFill>
              </a:rPr>
              <a:t>          (UNION)</a:t>
            </a:r>
            <a:endParaRPr lang="en-US" b="1" dirty="0">
              <a:solidFill>
                <a:schemeClr val="bg1"/>
              </a:solidFill>
            </a:endParaRPr>
          </a:p>
        </p:txBody>
      </p:sp>
      <p:sp>
        <p:nvSpPr>
          <p:cNvPr id="11" name="TextBox 10"/>
          <p:cNvSpPr txBox="1"/>
          <p:nvPr/>
        </p:nvSpPr>
        <p:spPr>
          <a:xfrm>
            <a:off x="304800" y="152400"/>
            <a:ext cx="8229600" cy="646331"/>
          </a:xfrm>
          <a:prstGeom prst="rect">
            <a:avLst/>
          </a:prstGeom>
          <a:noFill/>
        </p:spPr>
        <p:txBody>
          <a:bodyPr wrap="square" rtlCol="0">
            <a:spAutoFit/>
          </a:bodyPr>
          <a:lstStyle/>
          <a:p>
            <a:pPr algn="ctr"/>
            <a:r>
              <a:rPr lang="en-US" sz="3600" b="1" u="sng" dirty="0" smtClean="0">
                <a:solidFill>
                  <a:schemeClr val="bg1"/>
                </a:solidFill>
                <a:latin typeface="Monotype Corsiva" pitchFamily="66" charset="0"/>
              </a:rPr>
              <a:t>OPERATIONS ON SETS</a:t>
            </a:r>
            <a:endParaRPr lang="en-US" sz="3600" b="1" u="sng" dirty="0">
              <a:solidFill>
                <a:schemeClr val="bg1"/>
              </a:solidFill>
              <a:latin typeface="Monotype Corsiva" pitchFamily="66" charset="0"/>
            </a:endParaRPr>
          </a:p>
        </p:txBody>
      </p:sp>
    </p:spTree>
    <p:extLst>
      <p:ext uri="{BB962C8B-B14F-4D97-AF65-F5344CB8AC3E}">
        <p14:creationId xmlns:p14="http://schemas.microsoft.com/office/powerpoint/2010/main" xmlns="" val="2402713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609600"/>
            <a:ext cx="2650084" cy="369332"/>
          </a:xfrm>
          <a:prstGeom prst="rect">
            <a:avLst/>
          </a:prstGeom>
        </p:spPr>
        <p:txBody>
          <a:bodyPr wrap="none">
            <a:spAutoFit/>
          </a:bodyPr>
          <a:lstStyle/>
          <a:p>
            <a:r>
              <a:rPr lang="en-US" b="1" dirty="0" smtClean="0">
                <a:solidFill>
                  <a:schemeClr val="bg1"/>
                </a:solidFill>
                <a:latin typeface="Monotype Corsiva" pitchFamily="66" charset="0"/>
              </a:rPr>
              <a:t>INTERSECTION OF SETS </a:t>
            </a:r>
            <a:endParaRPr lang="en-US" dirty="0"/>
          </a:p>
        </p:txBody>
      </p:sp>
      <p:sp>
        <p:nvSpPr>
          <p:cNvPr id="11" name="Rectangle 10"/>
          <p:cNvSpPr/>
          <p:nvPr/>
        </p:nvSpPr>
        <p:spPr>
          <a:xfrm>
            <a:off x="762000" y="1143000"/>
            <a:ext cx="7848600" cy="923330"/>
          </a:xfrm>
          <a:prstGeom prst="rect">
            <a:avLst/>
          </a:prstGeom>
        </p:spPr>
        <p:txBody>
          <a:bodyPr wrap="square">
            <a:spAutoFit/>
          </a:bodyPr>
          <a:lstStyle/>
          <a:p>
            <a:r>
              <a:rPr lang="en-US" dirty="0" smtClean="0">
                <a:solidFill>
                  <a:schemeClr val="bg1"/>
                </a:solidFill>
              </a:rPr>
              <a:t> the </a:t>
            </a:r>
            <a:r>
              <a:rPr lang="en-US" b="1" dirty="0" smtClean="0">
                <a:solidFill>
                  <a:schemeClr val="bg1"/>
                </a:solidFill>
              </a:rPr>
              <a:t>intersection</a:t>
            </a:r>
            <a:r>
              <a:rPr lang="en-US" dirty="0" smtClean="0">
                <a:solidFill>
                  <a:schemeClr val="bg1"/>
                </a:solidFill>
              </a:rPr>
              <a:t> </a:t>
            </a:r>
            <a:r>
              <a:rPr lang="en-US" i="1" dirty="0" smtClean="0">
                <a:solidFill>
                  <a:schemeClr val="bg1"/>
                </a:solidFill>
              </a:rPr>
              <a:t>A</a:t>
            </a:r>
            <a:r>
              <a:rPr lang="en-US" dirty="0" smtClean="0">
                <a:solidFill>
                  <a:schemeClr val="bg1"/>
                </a:solidFill>
              </a:rPr>
              <a:t> ∩ </a:t>
            </a:r>
            <a:r>
              <a:rPr lang="en-US" i="1" dirty="0" smtClean="0">
                <a:solidFill>
                  <a:schemeClr val="bg1"/>
                </a:solidFill>
              </a:rPr>
              <a:t>B</a:t>
            </a:r>
            <a:r>
              <a:rPr lang="en-US" dirty="0" smtClean="0">
                <a:solidFill>
                  <a:schemeClr val="bg1"/>
                </a:solidFill>
              </a:rPr>
              <a:t> of two </a:t>
            </a:r>
            <a:r>
              <a:rPr lang="en-US" dirty="0" smtClean="0">
                <a:solidFill>
                  <a:schemeClr val="bg1"/>
                </a:solidFill>
                <a:hlinkClick r:id="rId2" tooltip="Set (mathematics)"/>
              </a:rPr>
              <a:t>sets</a:t>
            </a:r>
            <a:r>
              <a:rPr lang="en-US" dirty="0" smtClean="0">
                <a:solidFill>
                  <a:schemeClr val="bg1"/>
                </a:solidFill>
              </a:rPr>
              <a:t> </a:t>
            </a:r>
            <a:r>
              <a:rPr lang="en-US" i="1" dirty="0" smtClean="0">
                <a:solidFill>
                  <a:schemeClr val="bg1"/>
                </a:solidFill>
              </a:rPr>
              <a:t>A</a:t>
            </a:r>
            <a:r>
              <a:rPr lang="en-US" dirty="0" smtClean="0">
                <a:solidFill>
                  <a:schemeClr val="bg1"/>
                </a:solidFill>
              </a:rPr>
              <a:t> and </a:t>
            </a:r>
            <a:r>
              <a:rPr lang="en-US" i="1" dirty="0" smtClean="0">
                <a:solidFill>
                  <a:schemeClr val="bg1"/>
                </a:solidFill>
              </a:rPr>
              <a:t>B</a:t>
            </a:r>
            <a:r>
              <a:rPr lang="en-US" dirty="0" smtClean="0">
                <a:solidFill>
                  <a:schemeClr val="bg1"/>
                </a:solidFill>
              </a:rPr>
              <a:t> is the set that contains all elements of </a:t>
            </a:r>
            <a:r>
              <a:rPr lang="en-US" i="1" dirty="0" smtClean="0">
                <a:solidFill>
                  <a:schemeClr val="bg1"/>
                </a:solidFill>
              </a:rPr>
              <a:t>A</a:t>
            </a:r>
            <a:r>
              <a:rPr lang="en-US" dirty="0" smtClean="0">
                <a:solidFill>
                  <a:schemeClr val="bg1"/>
                </a:solidFill>
              </a:rPr>
              <a:t> that also belong to </a:t>
            </a:r>
            <a:r>
              <a:rPr lang="en-US" i="1" dirty="0" smtClean="0">
                <a:solidFill>
                  <a:schemeClr val="bg1"/>
                </a:solidFill>
              </a:rPr>
              <a:t>B</a:t>
            </a:r>
            <a:r>
              <a:rPr lang="en-US" dirty="0" smtClean="0">
                <a:solidFill>
                  <a:schemeClr val="bg1"/>
                </a:solidFill>
              </a:rPr>
              <a:t> (or equivalently, all elements of </a:t>
            </a:r>
            <a:r>
              <a:rPr lang="en-US" i="1" dirty="0" smtClean="0">
                <a:solidFill>
                  <a:schemeClr val="bg1"/>
                </a:solidFill>
              </a:rPr>
              <a:t>B</a:t>
            </a:r>
            <a:r>
              <a:rPr lang="en-US" dirty="0" smtClean="0">
                <a:solidFill>
                  <a:schemeClr val="bg1"/>
                </a:solidFill>
              </a:rPr>
              <a:t> that also belong to </a:t>
            </a:r>
            <a:r>
              <a:rPr lang="en-US" i="1" dirty="0" smtClean="0">
                <a:solidFill>
                  <a:schemeClr val="bg1"/>
                </a:solidFill>
              </a:rPr>
              <a:t>A</a:t>
            </a:r>
            <a:r>
              <a:rPr lang="en-US" dirty="0" smtClean="0">
                <a:solidFill>
                  <a:schemeClr val="bg1"/>
                </a:solidFill>
              </a:rPr>
              <a:t>), but no other elements.</a:t>
            </a:r>
            <a:endParaRPr lang="en-US" dirty="0">
              <a:solidFill>
                <a:schemeClr val="bg1"/>
              </a:solidFill>
            </a:endParaRPr>
          </a:p>
        </p:txBody>
      </p:sp>
      <p:sp>
        <p:nvSpPr>
          <p:cNvPr id="5122" name="AutoShape 2" descr="https://upload.wikimedia.org/wikipedia/commons/thumb/9/99/Venn0001.svg/220px-Venn0001.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3" name="Picture 3" descr="C:\Documents and Settings\rohitpal.singh\Desktop\220px-Venn0001.svg.png"/>
          <p:cNvPicPr>
            <a:picLocks noChangeAspect="1" noChangeArrowheads="1"/>
          </p:cNvPicPr>
          <p:nvPr/>
        </p:nvPicPr>
        <p:blipFill>
          <a:blip r:embed="rId3"/>
          <a:srcRect/>
          <a:stretch>
            <a:fillRect/>
          </a:stretch>
        </p:blipFill>
        <p:spPr bwMode="auto">
          <a:xfrm>
            <a:off x="1143000" y="3352800"/>
            <a:ext cx="4267200" cy="2542309"/>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81000"/>
            <a:ext cx="1930337" cy="369332"/>
          </a:xfrm>
          <a:prstGeom prst="rect">
            <a:avLst/>
          </a:prstGeom>
        </p:spPr>
        <p:txBody>
          <a:bodyPr wrap="none">
            <a:spAutoFit/>
          </a:bodyPr>
          <a:lstStyle/>
          <a:p>
            <a:r>
              <a:rPr lang="en-US" b="1" dirty="0" smtClean="0">
                <a:solidFill>
                  <a:schemeClr val="bg1"/>
                </a:solidFill>
                <a:latin typeface="Monotype Corsiva" pitchFamily="66" charset="0"/>
              </a:rPr>
              <a:t>SET DIFFRENCES</a:t>
            </a:r>
            <a:endParaRPr lang="en-US" dirty="0"/>
          </a:p>
        </p:txBody>
      </p:sp>
      <p:sp>
        <p:nvSpPr>
          <p:cNvPr id="3073" name="Rectangle 1"/>
          <p:cNvSpPr>
            <a:spLocks noChangeArrowheads="1"/>
          </p:cNvSpPr>
          <p:nvPr/>
        </p:nvSpPr>
        <p:spPr bwMode="auto">
          <a:xfrm>
            <a:off x="228600" y="1066800"/>
            <a:ext cx="85344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rgbClr val="000000"/>
                </a:solidFill>
                <a:effectLst/>
                <a:latin typeface="Arial" pitchFamily="34" charset="0"/>
                <a:cs typeface="Arial" pitchFamily="34" charset="0"/>
              </a:rPr>
              <a:t>The set difference    is defined by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smtClean="0">
                <a:ln>
                  <a:noFill/>
                </a:ln>
                <a:solidFill>
                  <a:srgbClr val="000000"/>
                </a:solidFill>
                <a:effectLst/>
                <a:latin typeface="Arial" pitchFamily="34" charset="0"/>
                <a:cs typeface="Arial" pitchFamily="34" charset="0"/>
              </a:rPr>
              <a:t>The symbol             is sometimes also used to denote a set difference </a:t>
            </a:r>
          </a:p>
        </p:txBody>
      </p:sp>
      <p:pic>
        <p:nvPicPr>
          <p:cNvPr id="3075" name="Picture 3" descr=" A\B={x:x in A and x not in B}. "/>
          <p:cNvPicPr>
            <a:picLocks noChangeAspect="1" noChangeArrowheads="1"/>
          </p:cNvPicPr>
          <p:nvPr/>
        </p:nvPicPr>
        <p:blipFill>
          <a:blip r:embed="rId2"/>
          <a:srcRect/>
          <a:stretch>
            <a:fillRect/>
          </a:stretch>
        </p:blipFill>
        <p:spPr bwMode="auto">
          <a:xfrm>
            <a:off x="1219200" y="1371600"/>
            <a:ext cx="2596243" cy="228600"/>
          </a:xfrm>
          <a:prstGeom prst="rect">
            <a:avLst/>
          </a:prstGeom>
          <a:noFill/>
        </p:spPr>
      </p:pic>
      <p:pic>
        <p:nvPicPr>
          <p:cNvPr id="3076" name="Picture 4" descr="A-B"/>
          <p:cNvPicPr>
            <a:picLocks noChangeAspect="1" noChangeArrowheads="1"/>
          </p:cNvPicPr>
          <p:nvPr/>
        </p:nvPicPr>
        <p:blipFill>
          <a:blip r:embed="rId3"/>
          <a:srcRect/>
          <a:stretch>
            <a:fillRect/>
          </a:stretch>
        </p:blipFill>
        <p:spPr bwMode="auto">
          <a:xfrm>
            <a:off x="746125" y="441325"/>
            <a:ext cx="314325" cy="133350"/>
          </a:xfrm>
          <a:prstGeom prst="rect">
            <a:avLst/>
          </a:prstGeom>
          <a:noFill/>
        </p:spPr>
      </p:pic>
      <p:pic>
        <p:nvPicPr>
          <p:cNvPr id="3080" name="Picture 8" descr="A-B"/>
          <p:cNvPicPr>
            <a:picLocks noChangeAspect="1" noChangeArrowheads="1"/>
          </p:cNvPicPr>
          <p:nvPr/>
        </p:nvPicPr>
        <p:blipFill>
          <a:blip r:embed="rId3"/>
          <a:srcRect/>
          <a:stretch>
            <a:fillRect/>
          </a:stretch>
        </p:blipFill>
        <p:spPr bwMode="auto">
          <a:xfrm>
            <a:off x="1219200" y="1676400"/>
            <a:ext cx="381000" cy="161636"/>
          </a:xfrm>
          <a:prstGeom prst="rect">
            <a:avLst/>
          </a:prstGeom>
          <a:noFill/>
        </p:spPr>
      </p:pic>
      <p:sp>
        <p:nvSpPr>
          <p:cNvPr id="3082" name="AutoShape 10" descr="Image result for set differe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83" name="Picture 11" descr="C:\Documents and Settings\rohitpal.singh\Desktop\download.jpg"/>
          <p:cNvPicPr>
            <a:picLocks noChangeAspect="1" noChangeArrowheads="1"/>
          </p:cNvPicPr>
          <p:nvPr/>
        </p:nvPicPr>
        <p:blipFill>
          <a:blip r:embed="rId4"/>
          <a:srcRect/>
          <a:stretch>
            <a:fillRect/>
          </a:stretch>
        </p:blipFill>
        <p:spPr bwMode="auto">
          <a:xfrm>
            <a:off x="1676400" y="3124200"/>
            <a:ext cx="5486400" cy="21336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381000"/>
            <a:ext cx="2068195" cy="369332"/>
          </a:xfrm>
          <a:prstGeom prst="rect">
            <a:avLst/>
          </a:prstGeom>
        </p:spPr>
        <p:txBody>
          <a:bodyPr wrap="none">
            <a:spAutoFit/>
          </a:bodyPr>
          <a:lstStyle/>
          <a:p>
            <a:pPr algn="ctr"/>
            <a:r>
              <a:rPr lang="en-US" b="1" dirty="0" smtClean="0">
                <a:solidFill>
                  <a:schemeClr val="bg1"/>
                </a:solidFill>
                <a:latin typeface="Monotype Corsiva" pitchFamily="66" charset="0"/>
              </a:rPr>
              <a:t>SET COMPLEMENT</a:t>
            </a:r>
            <a:endParaRPr lang="en-US" dirty="0"/>
          </a:p>
        </p:txBody>
      </p:sp>
      <p:sp>
        <p:nvSpPr>
          <p:cNvPr id="6" name="Rectangle 5"/>
          <p:cNvSpPr/>
          <p:nvPr/>
        </p:nvSpPr>
        <p:spPr>
          <a:xfrm>
            <a:off x="685800" y="838200"/>
            <a:ext cx="7543800" cy="307777"/>
          </a:xfrm>
          <a:prstGeom prst="rect">
            <a:avLst/>
          </a:prstGeom>
        </p:spPr>
        <p:txBody>
          <a:bodyPr wrap="square">
            <a:spAutoFit/>
          </a:bodyPr>
          <a:lstStyle/>
          <a:p>
            <a:r>
              <a:rPr lang="en-US" sz="1400" dirty="0" smtClean="0">
                <a:solidFill>
                  <a:schemeClr val="bg1"/>
                </a:solidFill>
              </a:rPr>
              <a:t>In </a:t>
            </a:r>
            <a:r>
              <a:rPr lang="en-US" sz="1400" dirty="0" smtClean="0">
                <a:solidFill>
                  <a:schemeClr val="bg1"/>
                </a:solidFill>
                <a:hlinkClick r:id="rId2" tooltip="Set theory"/>
              </a:rPr>
              <a:t>set theory</a:t>
            </a:r>
            <a:r>
              <a:rPr lang="en-US" sz="1400" dirty="0" smtClean="0">
                <a:solidFill>
                  <a:schemeClr val="bg1"/>
                </a:solidFill>
              </a:rPr>
              <a:t>, the </a:t>
            </a:r>
            <a:r>
              <a:rPr lang="en-US" sz="1400" b="1" dirty="0" smtClean="0">
                <a:solidFill>
                  <a:schemeClr val="bg1"/>
                </a:solidFill>
              </a:rPr>
              <a:t>complement</a:t>
            </a:r>
            <a:r>
              <a:rPr lang="en-US" sz="1400" dirty="0" smtClean="0">
                <a:solidFill>
                  <a:schemeClr val="bg1"/>
                </a:solidFill>
              </a:rPr>
              <a:t> of a </a:t>
            </a:r>
            <a:r>
              <a:rPr lang="en-US" sz="1400" dirty="0" smtClean="0">
                <a:solidFill>
                  <a:schemeClr val="bg1"/>
                </a:solidFill>
                <a:hlinkClick r:id="rId3" tooltip="Set (mathematics)"/>
              </a:rPr>
              <a:t>set</a:t>
            </a:r>
            <a:r>
              <a:rPr lang="en-US" sz="1400" dirty="0" smtClean="0">
                <a:solidFill>
                  <a:schemeClr val="bg1"/>
                </a:solidFill>
              </a:rPr>
              <a:t> </a:t>
            </a:r>
            <a:r>
              <a:rPr lang="en-US" sz="1400" i="1" dirty="0" smtClean="0">
                <a:solidFill>
                  <a:schemeClr val="bg1"/>
                </a:solidFill>
              </a:rPr>
              <a:t>A</a:t>
            </a:r>
            <a:r>
              <a:rPr lang="en-US" sz="1400" dirty="0" smtClean="0">
                <a:solidFill>
                  <a:schemeClr val="bg1"/>
                </a:solidFill>
              </a:rPr>
              <a:t> refers to </a:t>
            </a:r>
            <a:r>
              <a:rPr lang="en-US" sz="1400" dirty="0" smtClean="0">
                <a:solidFill>
                  <a:schemeClr val="bg1"/>
                </a:solidFill>
                <a:hlinkClick r:id="rId4" tooltip="Element (mathematics)"/>
              </a:rPr>
              <a:t>elements</a:t>
            </a:r>
            <a:r>
              <a:rPr lang="en-US" sz="1400" dirty="0" smtClean="0">
                <a:solidFill>
                  <a:schemeClr val="bg1"/>
                </a:solidFill>
              </a:rPr>
              <a:t> not in </a:t>
            </a:r>
            <a:r>
              <a:rPr lang="en-US" sz="1400" i="1" dirty="0" smtClean="0">
                <a:solidFill>
                  <a:schemeClr val="bg1"/>
                </a:solidFill>
              </a:rPr>
              <a:t>A</a:t>
            </a:r>
            <a:r>
              <a:rPr lang="en-US" sz="1400" dirty="0" smtClean="0">
                <a:solidFill>
                  <a:schemeClr val="bg1"/>
                </a:solidFill>
              </a:rPr>
              <a:t>.</a:t>
            </a:r>
            <a:endParaRPr lang="en-US" sz="1400" dirty="0">
              <a:solidFill>
                <a:schemeClr val="bg1"/>
              </a:solidFill>
            </a:endParaRPr>
          </a:p>
        </p:txBody>
      </p:sp>
      <p:pic>
        <p:nvPicPr>
          <p:cNvPr id="2049" name="Picture 1" descr="C:\Documents and Settings\rohitpal.singh\Desktop\250px-Venn01.svg.png"/>
          <p:cNvPicPr>
            <a:picLocks noChangeAspect="1" noChangeArrowheads="1"/>
          </p:cNvPicPr>
          <p:nvPr/>
        </p:nvPicPr>
        <p:blipFill>
          <a:blip r:embed="rId5"/>
          <a:srcRect/>
          <a:stretch>
            <a:fillRect/>
          </a:stretch>
        </p:blipFill>
        <p:spPr bwMode="auto">
          <a:xfrm>
            <a:off x="1676400" y="2743200"/>
            <a:ext cx="2381250" cy="2381250"/>
          </a:xfrm>
          <a:prstGeom prst="rect">
            <a:avLst/>
          </a:prstGeom>
          <a:noFill/>
        </p:spPr>
      </p:pic>
      <p:pic>
        <p:nvPicPr>
          <p:cNvPr id="2050" name="Picture 2" descr="C:\Documents and Settings\rohitpal.singh\Desktop\Venn10.svg.png"/>
          <p:cNvPicPr>
            <a:picLocks noChangeAspect="1" noChangeArrowheads="1"/>
          </p:cNvPicPr>
          <p:nvPr/>
        </p:nvPicPr>
        <p:blipFill>
          <a:blip r:embed="rId6"/>
          <a:srcRect/>
          <a:stretch>
            <a:fillRect/>
          </a:stretch>
        </p:blipFill>
        <p:spPr bwMode="auto">
          <a:xfrm>
            <a:off x="5029200" y="2667000"/>
            <a:ext cx="2381250" cy="238125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0" y="381000"/>
            <a:ext cx="2794355" cy="523220"/>
          </a:xfrm>
          <a:prstGeom prst="rect">
            <a:avLst/>
          </a:prstGeom>
        </p:spPr>
        <p:txBody>
          <a:bodyPr wrap="none">
            <a:spAutoFit/>
          </a:bodyPr>
          <a:lstStyle/>
          <a:p>
            <a:r>
              <a:rPr lang="en-US" sz="2800" u="sng" dirty="0" smtClean="0">
                <a:solidFill>
                  <a:schemeClr val="bg1"/>
                </a:solidFill>
                <a:latin typeface="Monotype Corsiva" pitchFamily="66" charset="0"/>
              </a:rPr>
              <a:t>Partitioning of a Set</a:t>
            </a:r>
            <a:endParaRPr lang="en-US" sz="2800" u="sng" dirty="0">
              <a:solidFill>
                <a:schemeClr val="bg1"/>
              </a:solidFill>
              <a:latin typeface="Monotype Corsiva" pitchFamily="66" charset="0"/>
            </a:endParaRPr>
          </a:p>
        </p:txBody>
      </p:sp>
      <p:sp>
        <p:nvSpPr>
          <p:cNvPr id="5" name="Rectangle 4"/>
          <p:cNvSpPr/>
          <p:nvPr/>
        </p:nvSpPr>
        <p:spPr>
          <a:xfrm>
            <a:off x="533400" y="1371600"/>
            <a:ext cx="8194872" cy="2308324"/>
          </a:xfrm>
          <a:prstGeom prst="rect">
            <a:avLst/>
          </a:prstGeom>
        </p:spPr>
        <p:txBody>
          <a:bodyPr wrap="none">
            <a:spAutoFit/>
          </a:bodyPr>
          <a:lstStyle/>
          <a:p>
            <a:r>
              <a:rPr lang="en-US" dirty="0" smtClean="0">
                <a:solidFill>
                  <a:schemeClr val="bg1"/>
                </a:solidFill>
                <a:latin typeface="Arial" pitchFamily="34" charset="0"/>
                <a:cs typeface="Arial" pitchFamily="34" charset="0"/>
              </a:rPr>
              <a:t>Partitioning of a set, say S, is a collection of n disjoint subsets, say P</a:t>
            </a:r>
            <a:r>
              <a:rPr lang="en-US" sz="1600" baseline="-25000" dirty="0" smtClean="0">
                <a:solidFill>
                  <a:schemeClr val="bg1"/>
                </a:solidFill>
                <a:latin typeface="Arial" pitchFamily="34" charset="0"/>
                <a:cs typeface="Arial" pitchFamily="34" charset="0"/>
              </a:rPr>
              <a:t>1</a:t>
            </a:r>
            <a:r>
              <a:rPr lang="en-US" dirty="0" smtClean="0">
                <a:solidFill>
                  <a:schemeClr val="bg1"/>
                </a:solidFill>
                <a:latin typeface="Arial" pitchFamily="34" charset="0"/>
                <a:cs typeface="Arial" pitchFamily="34" charset="0"/>
              </a:rPr>
              <a:t>,P</a:t>
            </a:r>
            <a:r>
              <a:rPr lang="en-US" sz="1600" baseline="-25000" dirty="0" smtClean="0">
                <a:solidFill>
                  <a:schemeClr val="bg1"/>
                </a:solidFill>
                <a:latin typeface="Arial" pitchFamily="34" charset="0"/>
                <a:cs typeface="Arial" pitchFamily="34" charset="0"/>
              </a:rPr>
              <a:t>2</a:t>
            </a:r>
            <a:r>
              <a:rPr lang="en-US" dirty="0" smtClean="0">
                <a:solidFill>
                  <a:schemeClr val="bg1"/>
                </a:solidFill>
                <a:latin typeface="Arial" pitchFamily="34" charset="0"/>
                <a:cs typeface="Arial" pitchFamily="34" charset="0"/>
              </a:rPr>
              <a:t>,…</a:t>
            </a:r>
            <a:r>
              <a:rPr lang="en-US" dirty="0" err="1" smtClean="0">
                <a:solidFill>
                  <a:schemeClr val="bg1"/>
                </a:solidFill>
                <a:latin typeface="Arial" pitchFamily="34" charset="0"/>
                <a:cs typeface="Arial" pitchFamily="34" charset="0"/>
              </a:rPr>
              <a:t>P</a:t>
            </a:r>
            <a:r>
              <a:rPr lang="en-US" sz="1600" baseline="-25000" dirty="0" err="1" smtClean="0">
                <a:solidFill>
                  <a:schemeClr val="bg1"/>
                </a:solidFill>
                <a:latin typeface="Arial" pitchFamily="34" charset="0"/>
                <a:cs typeface="Arial" pitchFamily="34" charset="0"/>
              </a:rPr>
              <a:t>n</a:t>
            </a:r>
            <a:r>
              <a:rPr lang="en-US" dirty="0" smtClean="0">
                <a:solidFill>
                  <a:schemeClr val="bg1"/>
                </a:solidFill>
                <a:latin typeface="Arial" pitchFamily="34" charset="0"/>
                <a:cs typeface="Arial" pitchFamily="34" charset="0"/>
              </a:rPr>
              <a:t>, </a:t>
            </a:r>
          </a:p>
          <a:p>
            <a:r>
              <a:rPr lang="en-US" dirty="0" smtClean="0">
                <a:solidFill>
                  <a:schemeClr val="bg1"/>
                </a:solidFill>
                <a:latin typeface="Arial" pitchFamily="34" charset="0"/>
                <a:cs typeface="Arial" pitchFamily="34" charset="0"/>
              </a:rPr>
              <a:t>that satisfies the following three conditions:</a:t>
            </a:r>
          </a:p>
          <a:p>
            <a:endParaRPr lang="en-US" dirty="0" smtClean="0">
              <a:solidFill>
                <a:schemeClr val="bg1"/>
              </a:solidFill>
              <a:latin typeface="Arial" pitchFamily="34" charset="0"/>
              <a:cs typeface="Arial" pitchFamily="34" charset="0"/>
            </a:endParaRPr>
          </a:p>
          <a:p>
            <a:pPr>
              <a:buFont typeface="Arial" pitchFamily="34" charset="0"/>
              <a:buChar char="•"/>
            </a:pPr>
            <a:r>
              <a:rPr lang="en-US" dirty="0" smtClean="0">
                <a:solidFill>
                  <a:schemeClr val="bg1"/>
                </a:solidFill>
                <a:latin typeface="Arial" pitchFamily="34" charset="0"/>
                <a:cs typeface="Arial" pitchFamily="34" charset="0"/>
              </a:rPr>
              <a:t> P</a:t>
            </a:r>
            <a:r>
              <a:rPr lang="en-US" sz="1600" baseline="-25000" dirty="0" smtClean="0">
                <a:solidFill>
                  <a:schemeClr val="bg1"/>
                </a:solidFill>
                <a:latin typeface="Arial" pitchFamily="34" charset="0"/>
                <a:cs typeface="Arial" pitchFamily="34" charset="0"/>
              </a:rPr>
              <a:t>i</a:t>
            </a:r>
            <a:r>
              <a:rPr lang="en-US" dirty="0" smtClean="0">
                <a:solidFill>
                  <a:schemeClr val="bg1"/>
                </a:solidFill>
                <a:latin typeface="Arial" pitchFamily="34" charset="0"/>
                <a:cs typeface="Arial" pitchFamily="34" charset="0"/>
              </a:rPr>
              <a:t> does not contain the empty set.</a:t>
            </a:r>
          </a:p>
          <a:p>
            <a:pPr>
              <a:buFont typeface="Arial" pitchFamily="34" charset="0"/>
              <a:buChar char="•"/>
            </a:pPr>
            <a:endParaRPr lang="en-US" dirty="0" smtClean="0">
              <a:solidFill>
                <a:schemeClr val="bg1"/>
              </a:solidFill>
              <a:latin typeface="Arial" pitchFamily="34" charset="0"/>
              <a:cs typeface="Arial" pitchFamily="34" charset="0"/>
            </a:endParaRPr>
          </a:p>
          <a:p>
            <a:pPr>
              <a:buFont typeface="Arial" pitchFamily="34" charset="0"/>
              <a:buChar char="•"/>
            </a:pPr>
            <a:r>
              <a:rPr lang="en-US" dirty="0" smtClean="0">
                <a:solidFill>
                  <a:schemeClr val="bg1"/>
                </a:solidFill>
                <a:latin typeface="Arial" pitchFamily="34" charset="0"/>
                <a:cs typeface="Arial" pitchFamily="34" charset="0"/>
              </a:rPr>
              <a:t>The union of the subset must equal the entire original set.</a:t>
            </a:r>
          </a:p>
          <a:p>
            <a:pPr>
              <a:buFont typeface="Arial" pitchFamily="34" charset="0"/>
              <a:buChar char="•"/>
            </a:pPr>
            <a:endParaRPr lang="en-US" dirty="0" smtClean="0">
              <a:solidFill>
                <a:schemeClr val="bg1"/>
              </a:solidFill>
              <a:latin typeface="Arial" pitchFamily="34" charset="0"/>
              <a:cs typeface="Arial" pitchFamily="34" charset="0"/>
            </a:endParaRPr>
          </a:p>
          <a:p>
            <a:pPr>
              <a:buFont typeface="Arial" pitchFamily="34" charset="0"/>
              <a:buChar char="•"/>
            </a:pPr>
            <a:r>
              <a:rPr lang="en-US" dirty="0" smtClean="0">
                <a:solidFill>
                  <a:schemeClr val="bg1"/>
                </a:solidFill>
                <a:latin typeface="Arial" pitchFamily="34" charset="0"/>
                <a:cs typeface="Arial" pitchFamily="34" charset="0"/>
              </a:rPr>
              <a:t>The intersection of any two distinct sets is empty.</a:t>
            </a:r>
            <a:endParaRPr lang="en-US" dirty="0">
              <a:solidFill>
                <a:schemeClr val="bg1"/>
              </a:solidFill>
              <a:latin typeface="Arial" pitchFamily="34" charset="0"/>
              <a:cs typeface="Arial" pitchFamily="34" charset="0"/>
            </a:endParaRPr>
          </a:p>
        </p:txBody>
      </p:sp>
      <p:sp>
        <p:nvSpPr>
          <p:cNvPr id="6" name="Rectangle 5"/>
          <p:cNvSpPr/>
          <p:nvPr/>
        </p:nvSpPr>
        <p:spPr>
          <a:xfrm>
            <a:off x="3429000" y="4114800"/>
            <a:ext cx="2161169" cy="523220"/>
          </a:xfrm>
          <a:prstGeom prst="rect">
            <a:avLst/>
          </a:prstGeom>
        </p:spPr>
        <p:txBody>
          <a:bodyPr wrap="none">
            <a:spAutoFit/>
          </a:bodyPr>
          <a:lstStyle/>
          <a:p>
            <a:r>
              <a:rPr lang="en-US" sz="2800" u="sng" dirty="0" smtClean="0">
                <a:solidFill>
                  <a:schemeClr val="bg1"/>
                </a:solidFill>
                <a:latin typeface="Monotype Corsiva" pitchFamily="66" charset="0"/>
              </a:rPr>
              <a:t>Bell Number </a:t>
            </a:r>
            <a:r>
              <a:rPr lang="en-US" sz="2800" u="sng" dirty="0" err="1" smtClean="0">
                <a:solidFill>
                  <a:schemeClr val="bg1"/>
                </a:solidFill>
                <a:latin typeface="Monotype Corsiva" pitchFamily="66" charset="0"/>
              </a:rPr>
              <a:t>B</a:t>
            </a:r>
            <a:r>
              <a:rPr lang="en-US" sz="1600" baseline="-25000" dirty="0" err="1" smtClean="0">
                <a:solidFill>
                  <a:schemeClr val="bg1"/>
                </a:solidFill>
                <a:latin typeface="Arial" pitchFamily="34" charset="0"/>
                <a:cs typeface="Arial" pitchFamily="34" charset="0"/>
              </a:rPr>
              <a:t>n</a:t>
            </a:r>
            <a:endParaRPr lang="en-US" sz="1600" baseline="-25000" dirty="0" smtClean="0">
              <a:solidFill>
                <a:schemeClr val="bg1"/>
              </a:solidFill>
              <a:latin typeface="Arial" pitchFamily="34" charset="0"/>
              <a:cs typeface="Arial" pitchFamily="34" charset="0"/>
            </a:endParaRPr>
          </a:p>
        </p:txBody>
      </p:sp>
      <p:sp>
        <p:nvSpPr>
          <p:cNvPr id="7" name="Rectangle 6"/>
          <p:cNvSpPr/>
          <p:nvPr/>
        </p:nvSpPr>
        <p:spPr>
          <a:xfrm>
            <a:off x="762000" y="4953000"/>
            <a:ext cx="7135287" cy="369332"/>
          </a:xfrm>
          <a:prstGeom prst="rect">
            <a:avLst/>
          </a:prstGeom>
        </p:spPr>
        <p:txBody>
          <a:bodyPr wrap="none">
            <a:spAutoFit/>
          </a:bodyPr>
          <a:lstStyle/>
          <a:p>
            <a:r>
              <a:rPr lang="en-US" dirty="0" smtClean="0">
                <a:solidFill>
                  <a:schemeClr val="bg1"/>
                </a:solidFill>
                <a:latin typeface="Arial" pitchFamily="34" charset="0"/>
                <a:cs typeface="Arial" pitchFamily="34" charset="0"/>
              </a:rPr>
              <a:t>Bell numbers give the count of the number of ways to partition a set.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1325562"/>
          </a:xfrm>
        </p:spPr>
        <p:txBody>
          <a:bodyPr>
            <a:normAutofit/>
          </a:bodyPr>
          <a:lstStyle/>
          <a:p>
            <a:r>
              <a:rPr lang="en-US" sz="5400" u="sng" dirty="0" smtClean="0">
                <a:solidFill>
                  <a:schemeClr val="bg1"/>
                </a:solidFill>
                <a:effectLst/>
                <a:latin typeface="Monotype Corsiva" pitchFamily="66" charset="0"/>
              </a:rPr>
              <a:t>HISTORY OF SETS</a:t>
            </a:r>
            <a:endParaRPr lang="en-US" sz="5400" u="sng" dirty="0">
              <a:solidFill>
                <a:schemeClr val="bg1"/>
              </a:solidFill>
              <a:effectLst/>
              <a:latin typeface="Monotype Corsiva" pitchFamily="66" charset="0"/>
            </a:endParaRPr>
          </a:p>
        </p:txBody>
      </p:sp>
      <p:sp>
        <p:nvSpPr>
          <p:cNvPr id="4" name="TextBox 3"/>
          <p:cNvSpPr txBox="1"/>
          <p:nvPr/>
        </p:nvSpPr>
        <p:spPr>
          <a:xfrm>
            <a:off x="381000" y="2133600"/>
            <a:ext cx="6019800" cy="2677656"/>
          </a:xfrm>
          <a:prstGeom prst="rect">
            <a:avLst/>
          </a:prstGeom>
          <a:noFill/>
        </p:spPr>
        <p:txBody>
          <a:bodyPr wrap="square" rtlCol="0">
            <a:spAutoFit/>
          </a:bodyPr>
          <a:lstStyle/>
          <a:p>
            <a:r>
              <a:rPr lang="en-US" sz="2400" dirty="0" smtClean="0">
                <a:solidFill>
                  <a:schemeClr val="bg2"/>
                </a:solidFill>
              </a:rPr>
              <a:t>The theory of  sets was developed by German mathematician Georg Cantor (1845-1918). He first encountered sets while working  on “Problems on Trigonometric Series” . SETS  are being used in mathematics problem since  they were discovered. </a:t>
            </a:r>
            <a:endParaRPr lang="en-US" sz="2400" dirty="0">
              <a:solidFill>
                <a:schemeClr val="bg2"/>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77000" y="1969440"/>
            <a:ext cx="2095500" cy="3038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453049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75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anim calcmode="lin" valueType="num">
                                      <p:cBhvr>
                                        <p:cTn id="8" dur="1000" fill="hold"/>
                                        <p:tgtEl>
                                          <p:spTgt spid="1027"/>
                                        </p:tgtEl>
                                        <p:attrNameLst>
                                          <p:attrName>ppt_x</p:attrName>
                                        </p:attrNameLst>
                                      </p:cBhvr>
                                      <p:tavLst>
                                        <p:tav tm="0">
                                          <p:val>
                                            <p:strVal val="#ppt_x"/>
                                          </p:val>
                                        </p:tav>
                                        <p:tav tm="100000">
                                          <p:val>
                                            <p:strVal val="#ppt_x"/>
                                          </p:val>
                                        </p:tav>
                                      </p:tavLst>
                                    </p:anim>
                                    <p:anim calcmode="lin" valueType="num">
                                      <p:cBhvr>
                                        <p:cTn id="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52400"/>
            <a:ext cx="9144000" cy="6634493"/>
          </a:xfrm>
          <a:prstGeom prst="rect">
            <a:avLst/>
          </a:prstGeom>
          <a:solidFill>
            <a:srgbClr val="F8F9FA"/>
          </a:solidFill>
          <a:ln w="9525">
            <a:noFill/>
            <a:miter lim="800000"/>
            <a:headEnd/>
            <a:tailEnd/>
          </a:ln>
          <a:effectLst/>
        </p:spPr>
        <p:txBody>
          <a:bodyPr vert="horz" wrap="square" lIns="507840" tIns="4761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bg1"/>
                </a:solidFill>
                <a:latin typeface="Arial" pitchFamily="34" charset="0"/>
                <a:cs typeface="Arial" pitchFamily="34" charset="0"/>
              </a:rPr>
              <a:t>The Bell numbers can easily be calculated by creating the so-called Bell triangle, also called </a:t>
            </a:r>
            <a:r>
              <a:rPr lang="en-US" dirty="0" err="1" smtClean="0">
                <a:solidFill>
                  <a:schemeClr val="bg1"/>
                </a:solidFill>
                <a:latin typeface="Arial" pitchFamily="34" charset="0"/>
                <a:cs typeface="Arial" pitchFamily="34" charset="0"/>
              </a:rPr>
              <a:t>Aitken's</a:t>
            </a:r>
            <a:r>
              <a:rPr lang="en-US" dirty="0" smtClean="0">
                <a:solidFill>
                  <a:schemeClr val="bg1"/>
                </a:solidFill>
                <a:latin typeface="Arial" pitchFamily="34" charset="0"/>
                <a:cs typeface="Arial" pitchFamily="34" charset="0"/>
              </a:rPr>
              <a:t> array or the Peirce triangle after Alexander </a:t>
            </a:r>
            <a:r>
              <a:rPr lang="en-US" dirty="0" err="1" smtClean="0">
                <a:solidFill>
                  <a:schemeClr val="bg1"/>
                </a:solidFill>
                <a:latin typeface="Arial" pitchFamily="34" charset="0"/>
                <a:cs typeface="Arial" pitchFamily="34" charset="0"/>
              </a:rPr>
              <a:t>Aitken</a:t>
            </a:r>
            <a:r>
              <a:rPr lang="en-US" dirty="0" smtClean="0">
                <a:solidFill>
                  <a:schemeClr val="bg1"/>
                </a:solidFill>
                <a:latin typeface="Arial" pitchFamily="34" charset="0"/>
                <a:cs typeface="Arial" pitchFamily="34" charset="0"/>
              </a:rPr>
              <a:t> and Charles Sanders Peirce</a:t>
            </a:r>
            <a:r>
              <a:rPr lang="en-US" dirty="0" smtClean="0">
                <a:solidFill>
                  <a:schemeClr val="bg1"/>
                </a:solidFill>
                <a:latin typeface="Arial" pitchFamily="34" charset="0"/>
                <a:cs typeface="Arial" pitchFamily="34" charset="0"/>
              </a:rPr>
              <a:t>.</a:t>
            </a:r>
            <a:endParaRPr lang="en-US" dirty="0" smtClean="0">
              <a:solidFill>
                <a:schemeClr val="bg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sz="1400" dirty="0" smtClean="0">
                <a:solidFill>
                  <a:schemeClr val="bg1"/>
                </a:solidFill>
                <a:latin typeface="Arial" pitchFamily="34" charset="0"/>
                <a:cs typeface="Arial" pitchFamily="34" charset="0"/>
              </a:rPr>
              <a:t>Start with the number one. </a:t>
            </a:r>
            <a:r>
              <a:rPr lang="en-US" sz="1400" dirty="0" smtClean="0">
                <a:solidFill>
                  <a:schemeClr val="bg1"/>
                </a:solidFill>
                <a:latin typeface="Arial" pitchFamily="34" charset="0"/>
                <a:cs typeface="Arial" pitchFamily="34" charset="0"/>
              </a:rPr>
              <a:t>Put this on a row by itself. </a:t>
            </a:r>
          </a:p>
          <a:p>
            <a:pPr marL="0" marR="0" lvl="0" indent="0" algn="l" defTabSz="914400" rtl="0" eaLnBrk="0" fontAlgn="base" latinLnBrk="0" hangingPunct="0">
              <a:lnSpc>
                <a:spcPct val="100000"/>
              </a:lnSpc>
              <a:spcBef>
                <a:spcPct val="0"/>
              </a:spcBef>
              <a:spcAft>
                <a:spcPct val="0"/>
              </a:spcAft>
              <a:buClrTx/>
              <a:buSzTx/>
              <a:tabLst/>
            </a:pPr>
            <a:endParaRPr lang="en-US" sz="1400" dirty="0" smtClean="0">
              <a:solidFill>
                <a:schemeClr val="bg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sz="1400" dirty="0" smtClean="0">
                <a:solidFill>
                  <a:schemeClr val="bg1"/>
                </a:solidFill>
                <a:latin typeface="Arial" pitchFamily="34" charset="0"/>
                <a:cs typeface="Arial" pitchFamily="34" charset="0"/>
              </a:rPr>
              <a:t>Start a new row with the rightmost element from the previous row as the leftmost </a:t>
            </a:r>
            <a:r>
              <a:rPr lang="en-US" sz="1400" dirty="0" smtClean="0">
                <a:solidFill>
                  <a:schemeClr val="bg1"/>
                </a:solidFill>
                <a:latin typeface="Arial" pitchFamily="34" charset="0"/>
                <a:cs typeface="Arial" pitchFamily="34" charset="0"/>
              </a:rPr>
              <a:t>number.</a:t>
            </a:r>
          </a:p>
          <a:p>
            <a:pPr marL="0" marR="0" lvl="0" indent="0" algn="l" defTabSz="914400" rtl="0" eaLnBrk="0" fontAlgn="base" latinLnBrk="0" hangingPunct="0">
              <a:lnSpc>
                <a:spcPct val="100000"/>
              </a:lnSpc>
              <a:spcBef>
                <a:spcPct val="0"/>
              </a:spcBef>
              <a:spcAft>
                <a:spcPct val="0"/>
              </a:spcAft>
              <a:buClrTx/>
              <a:buSzTx/>
              <a:tabLst/>
            </a:pPr>
            <a:endParaRPr lang="en-US" sz="1400" dirty="0" smtClean="0">
              <a:solidFill>
                <a:schemeClr val="bg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sz="1400" dirty="0" smtClean="0">
                <a:solidFill>
                  <a:schemeClr val="bg1"/>
                </a:solidFill>
                <a:latin typeface="Arial" pitchFamily="34" charset="0"/>
                <a:cs typeface="Arial" pitchFamily="34" charset="0"/>
              </a:rPr>
              <a:t>Determine the numbers not on the left column by taking the sum of the number to the left and the number above the number to the left, that is, the number diagonally up and left of the number we are </a:t>
            </a:r>
            <a:r>
              <a:rPr lang="en-US" sz="1400" dirty="0" smtClean="0">
                <a:solidFill>
                  <a:schemeClr val="bg1"/>
                </a:solidFill>
                <a:latin typeface="Arial" pitchFamily="34" charset="0"/>
                <a:cs typeface="Arial" pitchFamily="34" charset="0"/>
              </a:rPr>
              <a:t>calculating.</a:t>
            </a:r>
            <a:r>
              <a:rPr lang="en-US" sz="1400" dirty="0" smtClean="0">
                <a:solidFill>
                  <a:schemeClr val="bg1"/>
                </a:solidFill>
                <a:latin typeface="Arial" pitchFamily="34" charset="0"/>
                <a:cs typeface="Arial" pitchFamily="34" charset="0"/>
              </a:rPr>
              <a:t>   </a:t>
            </a:r>
            <a:endParaRPr lang="en-US" sz="1400" dirty="0" smtClean="0">
              <a:solidFill>
                <a:schemeClr val="bg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sz="1400" dirty="0" smtClean="0">
              <a:solidFill>
                <a:schemeClr val="bg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en-US" sz="1400" dirty="0" smtClean="0">
                <a:solidFill>
                  <a:schemeClr val="bg1"/>
                </a:solidFill>
                <a:latin typeface="Arial" pitchFamily="34" charset="0"/>
                <a:cs typeface="Arial" pitchFamily="34" charset="0"/>
              </a:rPr>
              <a:t>Repeat step three until there is a new row with one more number than the previous </a:t>
            </a:r>
            <a:r>
              <a:rPr lang="en-US" sz="1400" dirty="0" smtClean="0">
                <a:solidFill>
                  <a:schemeClr val="bg1"/>
                </a:solidFill>
                <a:latin typeface="Arial" pitchFamily="34" charset="0"/>
                <a:cs typeface="Arial" pitchFamily="34" charset="0"/>
              </a:rPr>
              <a:t>row.</a:t>
            </a:r>
          </a:p>
          <a:p>
            <a:pPr marL="0" marR="0" lvl="0" indent="0" algn="l" defTabSz="914400" rtl="0" eaLnBrk="0" fontAlgn="base" latinLnBrk="0" hangingPunct="0">
              <a:lnSpc>
                <a:spcPct val="100000"/>
              </a:lnSpc>
              <a:spcBef>
                <a:spcPct val="0"/>
              </a:spcBef>
              <a:spcAft>
                <a:spcPct val="0"/>
              </a:spcAft>
              <a:buClrTx/>
              <a:buSzTx/>
              <a:tabLst/>
            </a:pPr>
            <a:endParaRPr lang="en-US" sz="1400" dirty="0" smtClean="0">
              <a:solidFill>
                <a:schemeClr val="bg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en-US" sz="1400" dirty="0" smtClean="0">
                <a:solidFill>
                  <a:schemeClr val="bg1"/>
                </a:solidFill>
                <a:latin typeface="Arial" pitchFamily="34" charset="0"/>
                <a:cs typeface="Arial" pitchFamily="34" charset="0"/>
              </a:rPr>
              <a:t>The number on the left hand side of a given row is the Bell number for that row. </a:t>
            </a:r>
            <a:endParaRPr lang="en-US" sz="1400" dirty="0" smtClean="0">
              <a:solidFill>
                <a:schemeClr val="bg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lang="en-US" sz="1400" dirty="0" smtClean="0">
              <a:solidFill>
                <a:schemeClr val="bg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chemeClr val="bg1"/>
                </a:solidFill>
                <a:latin typeface="Arial" pitchFamily="34" charset="0"/>
                <a:cs typeface="Arial" pitchFamily="34" charset="0"/>
              </a:rPr>
              <a:t>Here </a:t>
            </a:r>
            <a:r>
              <a:rPr lang="en-US" sz="2000" dirty="0" smtClean="0">
                <a:solidFill>
                  <a:schemeClr val="bg1"/>
                </a:solidFill>
                <a:latin typeface="Arial" pitchFamily="34" charset="0"/>
                <a:cs typeface="Arial" pitchFamily="34" charset="0"/>
              </a:rPr>
              <a:t>are the first five rows of the triangle constructed by these rules:</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chemeClr val="bg1"/>
                </a:solidFill>
                <a:latin typeface="Arial" pitchFamily="34" charset="0"/>
                <a:cs typeface="Arial" pitchFamily="34" charset="0"/>
              </a:rPr>
              <a:t>1 </a:t>
            </a:r>
            <a:r>
              <a:rPr lang="en-US" sz="2000" dirty="0" smtClean="0">
                <a:solidFill>
                  <a:schemeClr val="bg1"/>
                </a:solidFill>
                <a:latin typeface="Arial" pitchFamily="34" charset="0"/>
                <a:cs typeface="Arial" pitchFamily="34" charset="0"/>
              </a:rPr>
              <a:t/>
            </a:r>
            <a:br>
              <a:rPr lang="en-US" sz="2000" dirty="0" smtClean="0">
                <a:solidFill>
                  <a:schemeClr val="bg1"/>
                </a:solidFill>
                <a:latin typeface="Arial" pitchFamily="34" charset="0"/>
                <a:cs typeface="Arial" pitchFamily="34" charset="0"/>
              </a:rPr>
            </a:br>
            <a:endParaRPr lang="en-US" sz="2000" dirty="0" smtClean="0">
              <a:solidFill>
                <a:schemeClr val="bg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chemeClr val="bg1"/>
                </a:solidFill>
                <a:latin typeface="Arial" pitchFamily="34" charset="0"/>
                <a:cs typeface="Arial" pitchFamily="34" charset="0"/>
              </a:rPr>
              <a:t>1      2 </a:t>
            </a:r>
            <a:br>
              <a:rPr lang="en-US" sz="2000" dirty="0" smtClean="0">
                <a:solidFill>
                  <a:schemeClr val="bg1"/>
                </a:solidFill>
                <a:latin typeface="Arial" pitchFamily="34" charset="0"/>
                <a:cs typeface="Arial" pitchFamily="34" charset="0"/>
              </a:rPr>
            </a:br>
            <a:endParaRPr lang="en-US" sz="2000" dirty="0" smtClean="0">
              <a:solidFill>
                <a:schemeClr val="bg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chemeClr val="bg1"/>
                </a:solidFill>
                <a:latin typeface="Arial" pitchFamily="34" charset="0"/>
                <a:cs typeface="Arial" pitchFamily="34" charset="0"/>
              </a:rPr>
              <a:t>2      3       </a:t>
            </a:r>
            <a:r>
              <a:rPr lang="en-US" sz="2000" dirty="0" smtClean="0">
                <a:solidFill>
                  <a:schemeClr val="bg1"/>
                </a:solidFill>
                <a:latin typeface="Arial" pitchFamily="34" charset="0"/>
                <a:cs typeface="Arial" pitchFamily="34" charset="0"/>
              </a:rPr>
              <a:t>5 </a:t>
            </a:r>
            <a:r>
              <a:rPr lang="en-US" sz="2000" dirty="0" smtClean="0">
                <a:solidFill>
                  <a:schemeClr val="bg1"/>
                </a:solidFill>
                <a:latin typeface="Arial" pitchFamily="34" charset="0"/>
                <a:cs typeface="Arial" pitchFamily="34" charset="0"/>
              </a:rPr>
              <a:t/>
            </a:r>
            <a:br>
              <a:rPr lang="en-US" sz="2000" dirty="0" smtClean="0">
                <a:solidFill>
                  <a:schemeClr val="bg1"/>
                </a:solidFill>
                <a:latin typeface="Arial" pitchFamily="34" charset="0"/>
                <a:cs typeface="Arial" pitchFamily="34" charset="0"/>
              </a:rPr>
            </a:br>
            <a:endParaRPr lang="en-US" sz="2000" dirty="0" smtClean="0">
              <a:solidFill>
                <a:schemeClr val="bg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chemeClr val="bg1"/>
                </a:solidFill>
                <a:latin typeface="Arial" pitchFamily="34" charset="0"/>
                <a:cs typeface="Arial" pitchFamily="34" charset="0"/>
              </a:rPr>
              <a:t>5      7       10   15 </a:t>
            </a:r>
            <a:br>
              <a:rPr lang="en-US" sz="2000" dirty="0" smtClean="0">
                <a:solidFill>
                  <a:schemeClr val="bg1"/>
                </a:solidFill>
                <a:latin typeface="Arial" pitchFamily="34" charset="0"/>
                <a:cs typeface="Arial" pitchFamily="34" charset="0"/>
              </a:rPr>
            </a:br>
            <a:endParaRPr lang="en-US" sz="2000" dirty="0" smtClean="0">
              <a:solidFill>
                <a:schemeClr val="bg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chemeClr val="bg1"/>
                </a:solidFill>
                <a:latin typeface="Arial" pitchFamily="34" charset="0"/>
                <a:cs typeface="Arial" pitchFamily="34" charset="0"/>
              </a:rPr>
              <a:t>15    </a:t>
            </a:r>
            <a:r>
              <a:rPr lang="en-US" sz="2000" dirty="0" smtClean="0">
                <a:solidFill>
                  <a:schemeClr val="bg1"/>
                </a:solidFill>
                <a:latin typeface="Arial" pitchFamily="34" charset="0"/>
                <a:cs typeface="Arial" pitchFamily="34" charset="0"/>
              </a:rPr>
              <a:t>20 </a:t>
            </a:r>
            <a:r>
              <a:rPr lang="en-US" sz="2000" dirty="0" smtClean="0">
                <a:solidFill>
                  <a:schemeClr val="bg1"/>
                </a:solidFill>
                <a:latin typeface="Arial" pitchFamily="34" charset="0"/>
                <a:cs typeface="Arial" pitchFamily="34" charset="0"/>
              </a:rPr>
              <a:t>    27    37  </a:t>
            </a:r>
            <a:r>
              <a:rPr lang="en-US" sz="2000" dirty="0" smtClean="0">
                <a:solidFill>
                  <a:schemeClr val="bg1"/>
                </a:solidFill>
                <a:latin typeface="Arial" pitchFamily="34" charset="0"/>
                <a:cs typeface="Arial" pitchFamily="34" charset="0"/>
              </a:rPr>
              <a:t>52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chemeClr val="bg1"/>
                </a:solidFill>
                <a:latin typeface="Arial" pitchFamily="34" charset="0"/>
                <a:cs typeface="Arial" pitchFamily="34" charset="0"/>
              </a:rPr>
              <a:t>The Bell numbers appear on both the left and right sides of the triangle</a:t>
            </a:r>
          </a:p>
        </p:txBody>
      </p:sp>
      <p:sp>
        <p:nvSpPr>
          <p:cNvPr id="1027" name="AutoShape 3" descr=" x_{0,1} = 1 "/>
          <p:cNvSpPr>
            <a:spLocks noChangeAspect="1" noChangeArrowheads="1"/>
          </p:cNvSpPr>
          <p:nvPr/>
        </p:nvSpPr>
        <p:spPr bwMode="auto">
          <a:xfrm>
            <a:off x="3170238" y="-80645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x_{i,1} \leftarrow x_{i-1, r}"/>
          <p:cNvSpPr>
            <a:spLocks noChangeAspect="1" noChangeArrowheads="1"/>
          </p:cNvSpPr>
          <p:nvPr/>
        </p:nvSpPr>
        <p:spPr bwMode="auto">
          <a:xfrm>
            <a:off x="5175250" y="-517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9" name="AutoShape 5" descr="( x_{i,j} \leftarrow x_{i,j-1} + x_{i-1,j-1} )"/>
          <p:cNvSpPr>
            <a:spLocks noChangeAspect="1" noChangeArrowheads="1"/>
          </p:cNvSpPr>
          <p:nvPr/>
        </p:nvSpPr>
        <p:spPr bwMode="auto">
          <a:xfrm>
            <a:off x="11844338" y="-2286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 j = r + 1 "/>
          <p:cNvSpPr>
            <a:spLocks noChangeAspect="1" noChangeArrowheads="1"/>
          </p:cNvSpPr>
          <p:nvPr/>
        </p:nvSpPr>
        <p:spPr bwMode="auto">
          <a:xfrm>
            <a:off x="5942013" y="-762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1" name="AutoShape 7" descr="B_i \leftarrow x_{i,1}"/>
          <p:cNvSpPr>
            <a:spLocks noChangeAspect="1" noChangeArrowheads="1"/>
          </p:cNvSpPr>
          <p:nvPr/>
        </p:nvSpPr>
        <p:spPr bwMode="auto">
          <a:xfrm>
            <a:off x="4635500" y="2127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Documents and Settings\rohitpal.singh\Desktop\220px-Set_partitions_5;_circles.svg.png"/>
          <p:cNvPicPr>
            <a:picLocks noChangeAspect="1" noChangeArrowheads="1"/>
          </p:cNvPicPr>
          <p:nvPr/>
        </p:nvPicPr>
        <p:blipFill>
          <a:blip r:embed="rId2"/>
          <a:srcRect/>
          <a:stretch>
            <a:fillRect/>
          </a:stretch>
        </p:blipFill>
        <p:spPr bwMode="auto">
          <a:xfrm>
            <a:off x="762000" y="228600"/>
            <a:ext cx="2743200" cy="6380018"/>
          </a:xfrm>
          <a:prstGeom prst="rect">
            <a:avLst/>
          </a:prstGeom>
          <a:noFill/>
        </p:spPr>
      </p:pic>
      <p:sp>
        <p:nvSpPr>
          <p:cNvPr id="5" name="TextBox 4"/>
          <p:cNvSpPr txBox="1"/>
          <p:nvPr/>
        </p:nvSpPr>
        <p:spPr>
          <a:xfrm>
            <a:off x="3581400" y="2286000"/>
            <a:ext cx="5334000" cy="1323439"/>
          </a:xfrm>
          <a:prstGeom prst="rect">
            <a:avLst/>
          </a:prstGeom>
          <a:noFill/>
        </p:spPr>
        <p:txBody>
          <a:bodyPr wrap="square" rtlCol="0">
            <a:spAutoFit/>
          </a:bodyPr>
          <a:lstStyle/>
          <a:p>
            <a:r>
              <a:rPr lang="en-US" sz="8000" b="1" dirty="0" smtClean="0">
                <a:solidFill>
                  <a:schemeClr val="bg1"/>
                </a:solidFill>
                <a:latin typeface="Monotype Corsiva" pitchFamily="66" charset="0"/>
              </a:rPr>
              <a:t>	THE END </a:t>
            </a:r>
            <a:endParaRPr lang="en-US" sz="8000" b="1" dirty="0">
              <a:solidFill>
                <a:schemeClr val="bg1"/>
              </a:solidFill>
              <a:latin typeface="Monotype Corsiva"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a:bodyPr>
          <a:lstStyle/>
          <a:p>
            <a:r>
              <a:rPr lang="en-US" sz="5400" u="sng" dirty="0" smtClean="0">
                <a:solidFill>
                  <a:schemeClr val="bg1"/>
                </a:solidFill>
                <a:effectLst/>
                <a:latin typeface="Monotype Corsiva" pitchFamily="66" charset="0"/>
              </a:rPr>
              <a:t>SETS</a:t>
            </a:r>
            <a:endParaRPr lang="en-US" sz="5400" u="sng" dirty="0">
              <a:solidFill>
                <a:schemeClr val="bg1"/>
              </a:solidFill>
              <a:effectLst/>
              <a:latin typeface="Monotype Corsiva" pitchFamily="66" charset="0"/>
            </a:endParaRPr>
          </a:p>
        </p:txBody>
      </p:sp>
      <p:sp>
        <p:nvSpPr>
          <p:cNvPr id="4" name="TextBox 3"/>
          <p:cNvSpPr txBox="1"/>
          <p:nvPr/>
        </p:nvSpPr>
        <p:spPr>
          <a:xfrm>
            <a:off x="304800" y="2514600"/>
            <a:ext cx="8686800" cy="2554545"/>
          </a:xfrm>
          <a:prstGeom prst="rect">
            <a:avLst/>
          </a:prstGeom>
          <a:noFill/>
        </p:spPr>
        <p:txBody>
          <a:bodyPr wrap="square" rtlCol="0">
            <a:spAutoFit/>
          </a:bodyPr>
          <a:lstStyle/>
          <a:p>
            <a:r>
              <a:rPr lang="en-US" sz="4000" dirty="0" smtClean="0">
                <a:solidFill>
                  <a:schemeClr val="bg1"/>
                </a:solidFill>
                <a:latin typeface="Monotype Corsiva" pitchFamily="66" charset="0"/>
              </a:rPr>
              <a:t>Collection of object of a </a:t>
            </a:r>
            <a:r>
              <a:rPr lang="en-US" sz="4000" b="1" dirty="0" smtClean="0">
                <a:solidFill>
                  <a:srgbClr val="FF0000"/>
                </a:solidFill>
                <a:latin typeface="Monotype Corsiva" pitchFamily="66" charset="0"/>
              </a:rPr>
              <a:t>particular </a:t>
            </a:r>
            <a:r>
              <a:rPr lang="en-US" sz="4000" dirty="0" smtClean="0">
                <a:solidFill>
                  <a:schemeClr val="bg1"/>
                </a:solidFill>
                <a:latin typeface="Monotype Corsiva" pitchFamily="66" charset="0"/>
              </a:rPr>
              <a:t>kind, such as, a pack of cards, a crowed of people, a cricket team etc. In mathematics of natural number, prime numbers etc.</a:t>
            </a:r>
            <a:endParaRPr lang="en-US" sz="4000" dirty="0">
              <a:solidFill>
                <a:schemeClr val="bg1"/>
              </a:solidFill>
              <a:latin typeface="Monotype Corsiva" pitchFamily="66" charset="0"/>
            </a:endParaRPr>
          </a:p>
        </p:txBody>
      </p:sp>
      <p:pic>
        <p:nvPicPr>
          <p:cNvPr id="5" name="Ink 4"/>
          <p:cNvPicPr/>
          <p:nvPr/>
        </p:nvPicPr>
        <p:blipFill>
          <a:blip r:embed="rId2"/>
          <a:stretch>
            <a:fillRect/>
          </a:stretch>
        </p:blipFill>
        <p:spPr>
          <a:xfrm>
            <a:off x="1341720" y="5312160"/>
            <a:ext cx="32040" cy="127440"/>
          </a:xfrm>
          <a:prstGeom prst="rect">
            <a:avLst/>
          </a:prstGeom>
        </p:spPr>
      </p:pic>
    </p:spTree>
    <p:extLst>
      <p:ext uri="{BB962C8B-B14F-4D97-AF65-F5344CB8AC3E}">
        <p14:creationId xmlns:p14="http://schemas.microsoft.com/office/powerpoint/2010/main" xmlns="" val="197606506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57000"/>
          </a:schemeClr>
        </a:solidFill>
        <a:effectLst/>
      </p:bgPr>
    </p:bg>
    <p:spTree>
      <p:nvGrpSpPr>
        <p:cNvPr id="1" name=""/>
        <p:cNvGrpSpPr/>
        <p:nvPr/>
      </p:nvGrpSpPr>
      <p:grpSpPr>
        <a:xfrm>
          <a:off x="0" y="0"/>
          <a:ext cx="0" cy="0"/>
          <a:chOff x="0" y="0"/>
          <a:chExt cx="0" cy="0"/>
        </a:xfrm>
      </p:grpSpPr>
      <p:sp>
        <p:nvSpPr>
          <p:cNvPr id="5" name="TextBox 4"/>
          <p:cNvSpPr txBox="1"/>
          <p:nvPr/>
        </p:nvSpPr>
        <p:spPr>
          <a:xfrm>
            <a:off x="304800" y="381000"/>
            <a:ext cx="8534400" cy="1569660"/>
          </a:xfrm>
          <a:prstGeom prst="rect">
            <a:avLst/>
          </a:prstGeom>
          <a:noFill/>
        </p:spPr>
        <p:txBody>
          <a:bodyPr wrap="square" rtlCol="0">
            <a:spAutoFit/>
          </a:bodyPr>
          <a:lstStyle/>
          <a:p>
            <a:pPr algn="ctr"/>
            <a:r>
              <a:rPr lang="en-US" sz="4800" u="sng" dirty="0" smtClean="0">
                <a:latin typeface="Monotype Corsiva" pitchFamily="66" charset="0"/>
              </a:rPr>
              <a:t>A set is a well defined collection of objects.</a:t>
            </a:r>
            <a:endParaRPr lang="en-US" sz="4800" u="sng" dirty="0">
              <a:latin typeface="Monotype Corsiva" pitchFamily="66" charset="0"/>
            </a:endParaRPr>
          </a:p>
        </p:txBody>
      </p:sp>
      <p:sp>
        <p:nvSpPr>
          <p:cNvPr id="6" name="TextBox 5"/>
          <p:cNvSpPr txBox="1"/>
          <p:nvPr/>
        </p:nvSpPr>
        <p:spPr>
          <a:xfrm>
            <a:off x="685800" y="2362200"/>
            <a:ext cx="7772400" cy="4154984"/>
          </a:xfrm>
          <a:prstGeom prst="rect">
            <a:avLst/>
          </a:prstGeom>
          <a:noFill/>
        </p:spPr>
        <p:txBody>
          <a:bodyPr wrap="square" rtlCol="0">
            <a:spAutoFit/>
          </a:bodyPr>
          <a:lstStyle/>
          <a:p>
            <a:pPr marL="571500" indent="-571500">
              <a:buFont typeface="Wingdings" pitchFamily="2" charset="2"/>
              <a:buChar char="Ø"/>
            </a:pPr>
            <a:r>
              <a:rPr lang="en-US" sz="4400" dirty="0" smtClean="0">
                <a:latin typeface="Monotype Corsiva" pitchFamily="66" charset="0"/>
              </a:rPr>
              <a:t>Elements of a set are synonymous terms.</a:t>
            </a:r>
          </a:p>
          <a:p>
            <a:pPr marL="571500" indent="-571500">
              <a:buFont typeface="Wingdings" pitchFamily="2" charset="2"/>
              <a:buChar char="Ø"/>
            </a:pPr>
            <a:r>
              <a:rPr lang="en-US" sz="4400" dirty="0" smtClean="0">
                <a:latin typeface="Monotype Corsiva" pitchFamily="66" charset="0"/>
              </a:rPr>
              <a:t>Sets are usually denoted by capital letters.</a:t>
            </a:r>
          </a:p>
          <a:p>
            <a:pPr marL="571500" indent="-571500">
              <a:buFont typeface="Wingdings" pitchFamily="2" charset="2"/>
              <a:buChar char="Ø"/>
            </a:pPr>
            <a:r>
              <a:rPr lang="en-US" sz="4400" dirty="0" smtClean="0">
                <a:latin typeface="Monotype Corsiva" pitchFamily="66" charset="0"/>
              </a:rPr>
              <a:t>Elements of a set are represented by small letters.</a:t>
            </a:r>
            <a:endParaRPr lang="en-US" sz="4400" dirty="0">
              <a:latin typeface="Monotype Corsiva" pitchFamily="66" charset="0"/>
            </a:endParaRPr>
          </a:p>
        </p:txBody>
      </p:sp>
    </p:spTree>
    <p:extLst>
      <p:ext uri="{BB962C8B-B14F-4D97-AF65-F5344CB8AC3E}">
        <p14:creationId xmlns:p14="http://schemas.microsoft.com/office/powerpoint/2010/main" xmlns="" val="20427730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0" u="sng" dirty="0" smtClean="0">
                <a:solidFill>
                  <a:schemeClr val="bg1"/>
                </a:solidFill>
                <a:effectLst/>
                <a:latin typeface="Monotype Corsiva" pitchFamily="66" charset="0"/>
              </a:rPr>
              <a:t>SETS REPRESENTATION </a:t>
            </a:r>
            <a:endParaRPr lang="en-US" sz="4800" b="0" u="sng" dirty="0">
              <a:solidFill>
                <a:schemeClr val="bg1"/>
              </a:solidFill>
              <a:effectLst/>
              <a:latin typeface="Monotype Corsiva" pitchFamily="66" charset="0"/>
            </a:endParaRPr>
          </a:p>
        </p:txBody>
      </p:sp>
      <p:sp>
        <p:nvSpPr>
          <p:cNvPr id="4" name="TextBox 3"/>
          <p:cNvSpPr txBox="1"/>
          <p:nvPr/>
        </p:nvSpPr>
        <p:spPr>
          <a:xfrm>
            <a:off x="304800" y="1731819"/>
            <a:ext cx="7924800" cy="2862322"/>
          </a:xfrm>
          <a:prstGeom prst="rect">
            <a:avLst/>
          </a:prstGeom>
          <a:noFill/>
        </p:spPr>
        <p:txBody>
          <a:bodyPr wrap="square" rtlCol="0">
            <a:spAutoFit/>
          </a:bodyPr>
          <a:lstStyle/>
          <a:p>
            <a:r>
              <a:rPr lang="en-US" sz="3600" dirty="0" smtClean="0">
                <a:solidFill>
                  <a:schemeClr val="bg1"/>
                </a:solidFill>
                <a:latin typeface="Monotype Corsiva" pitchFamily="66" charset="0"/>
              </a:rPr>
              <a:t>There are two ways to represent sets</a:t>
            </a:r>
          </a:p>
          <a:p>
            <a:pPr marL="285750" indent="-285750">
              <a:buFont typeface="Wingdings" pitchFamily="2" charset="2"/>
              <a:buChar char="Ø"/>
            </a:pPr>
            <a:endParaRPr lang="en-US" sz="3600" dirty="0">
              <a:solidFill>
                <a:schemeClr val="bg1"/>
              </a:solidFill>
              <a:latin typeface="Monotype Corsiva" pitchFamily="66" charset="0"/>
            </a:endParaRPr>
          </a:p>
          <a:p>
            <a:pPr marL="285750" indent="-285750">
              <a:buFont typeface="Wingdings" pitchFamily="2" charset="2"/>
              <a:buChar char="Ø"/>
            </a:pPr>
            <a:r>
              <a:rPr lang="en-US" sz="3600" dirty="0" smtClean="0">
                <a:solidFill>
                  <a:schemeClr val="bg1"/>
                </a:solidFill>
                <a:latin typeface="Monotype Corsiva" pitchFamily="66" charset="0"/>
              </a:rPr>
              <a:t> Roster or tabular form.</a:t>
            </a:r>
          </a:p>
          <a:p>
            <a:endParaRPr lang="en-US" sz="3600" dirty="0" smtClean="0">
              <a:solidFill>
                <a:schemeClr val="bg1"/>
              </a:solidFill>
              <a:latin typeface="Monotype Corsiva" pitchFamily="66" charset="0"/>
            </a:endParaRPr>
          </a:p>
          <a:p>
            <a:pPr marL="285750" indent="-285750">
              <a:buFont typeface="Wingdings" pitchFamily="2" charset="2"/>
              <a:buChar char="Ø"/>
            </a:pPr>
            <a:r>
              <a:rPr lang="en-US" sz="3600" dirty="0" smtClean="0">
                <a:solidFill>
                  <a:schemeClr val="bg1"/>
                </a:solidFill>
                <a:latin typeface="Monotype Corsiva" pitchFamily="66" charset="0"/>
              </a:rPr>
              <a:t> Set-builder form.</a:t>
            </a:r>
            <a:endParaRPr lang="en-US" sz="3600" dirty="0">
              <a:solidFill>
                <a:schemeClr val="bg1"/>
              </a:solidFill>
              <a:latin typeface="Monotype Corsiva" pitchFamily="66" charset="0"/>
            </a:endParaRPr>
          </a:p>
        </p:txBody>
      </p:sp>
    </p:spTree>
    <p:extLst>
      <p:ext uri="{BB962C8B-B14F-4D97-AF65-F5344CB8AC3E}">
        <p14:creationId xmlns:p14="http://schemas.microsoft.com/office/powerpoint/2010/main" xmlns="" val="2737242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57200"/>
            <a:ext cx="8991600" cy="830997"/>
          </a:xfrm>
          <a:prstGeom prst="rect">
            <a:avLst/>
          </a:prstGeom>
          <a:noFill/>
        </p:spPr>
        <p:txBody>
          <a:bodyPr wrap="square" rtlCol="0">
            <a:spAutoFit/>
          </a:bodyPr>
          <a:lstStyle/>
          <a:p>
            <a:pPr algn="ctr">
              <a:spcBef>
                <a:spcPct val="0"/>
              </a:spcBef>
            </a:pPr>
            <a:r>
              <a:rPr lang="en-US" sz="4800" u="sng" dirty="0">
                <a:ln w="6350">
                  <a:noFill/>
                </a:ln>
                <a:solidFill>
                  <a:schemeClr val="bg1"/>
                </a:solidFill>
                <a:effectLst>
                  <a:outerShdw blurRad="38100" dist="38100" dir="2700000" algn="tl">
                    <a:srgbClr val="000000">
                      <a:alpha val="43137"/>
                    </a:srgbClr>
                  </a:outerShdw>
                </a:effectLst>
                <a:latin typeface="Monotype Corsiva" pitchFamily="66" charset="0"/>
                <a:ea typeface="+mj-ea"/>
                <a:cs typeface="+mj-cs"/>
              </a:rPr>
              <a:t> </a:t>
            </a:r>
            <a:r>
              <a:rPr lang="en-US" sz="4800" u="sng" dirty="0" smtClean="0">
                <a:ln w="6350">
                  <a:noFill/>
                </a:ln>
                <a:solidFill>
                  <a:schemeClr val="bg1"/>
                </a:solidFill>
                <a:effectLst>
                  <a:outerShdw blurRad="38100" dist="38100" dir="2700000" algn="tl">
                    <a:srgbClr val="000000">
                      <a:alpha val="43137"/>
                    </a:srgbClr>
                  </a:outerShdw>
                </a:effectLst>
                <a:latin typeface="Monotype Corsiva" pitchFamily="66" charset="0"/>
                <a:ea typeface="+mj-ea"/>
                <a:cs typeface="+mj-cs"/>
              </a:rPr>
              <a:t> </a:t>
            </a:r>
            <a:r>
              <a:rPr lang="en-US" sz="4800" u="sng" dirty="0" smtClean="0">
                <a:ln w="6350">
                  <a:noFill/>
                </a:ln>
                <a:solidFill>
                  <a:schemeClr val="bg1"/>
                </a:solidFill>
                <a:latin typeface="Monotype Corsiva" pitchFamily="66" charset="0"/>
                <a:ea typeface="+mj-ea"/>
                <a:cs typeface="+mj-cs"/>
              </a:rPr>
              <a:t>ROSTER OR TABULAR FORM</a:t>
            </a:r>
          </a:p>
        </p:txBody>
      </p:sp>
      <p:sp>
        <p:nvSpPr>
          <p:cNvPr id="5" name="TextBox 4"/>
          <p:cNvSpPr txBox="1"/>
          <p:nvPr/>
        </p:nvSpPr>
        <p:spPr>
          <a:xfrm>
            <a:off x="381000" y="2169616"/>
            <a:ext cx="8229600" cy="4154984"/>
          </a:xfrm>
          <a:prstGeom prst="rect">
            <a:avLst/>
          </a:prstGeom>
          <a:noFill/>
        </p:spPr>
        <p:txBody>
          <a:bodyPr wrap="square" rtlCol="0">
            <a:spAutoFit/>
          </a:bodyPr>
          <a:lstStyle/>
          <a:p>
            <a:r>
              <a:rPr lang="en-US" sz="4400" i="1" dirty="0" smtClean="0">
                <a:solidFill>
                  <a:schemeClr val="bg1"/>
                </a:solidFill>
                <a:latin typeface="Monotype Corsiva" pitchFamily="66" charset="0"/>
              </a:rPr>
              <a:t>In roster form, all the elements of set are listed, the elements are being separated by commas and are enclosed within braces  { }.</a:t>
            </a:r>
          </a:p>
          <a:p>
            <a:r>
              <a:rPr lang="en-US" sz="4400" i="1" dirty="0" smtClean="0">
                <a:solidFill>
                  <a:srgbClr val="C00000"/>
                </a:solidFill>
                <a:latin typeface="Monotype Corsiva" pitchFamily="66" charset="0"/>
              </a:rPr>
              <a:t>e.g. : 	set of 1,2,3,4,5,6,7,8,9,10.</a:t>
            </a:r>
            <a:br>
              <a:rPr lang="en-US" sz="4400" i="1" dirty="0" smtClean="0">
                <a:solidFill>
                  <a:srgbClr val="C00000"/>
                </a:solidFill>
                <a:latin typeface="Monotype Corsiva" pitchFamily="66" charset="0"/>
              </a:rPr>
            </a:br>
            <a:r>
              <a:rPr lang="en-US" sz="4400" i="1" dirty="0" smtClean="0">
                <a:solidFill>
                  <a:srgbClr val="C00000"/>
                </a:solidFill>
                <a:latin typeface="Monotype Corsiva" pitchFamily="66" charset="0"/>
              </a:rPr>
              <a:t>	 		{1,2,3,4,5,6,7,8,9,10}</a:t>
            </a:r>
            <a:endParaRPr lang="en-US" sz="4400" i="1" dirty="0">
              <a:solidFill>
                <a:srgbClr val="C00000"/>
              </a:solidFill>
              <a:latin typeface="Monotype Corsiva" pitchFamily="66" charset="0"/>
            </a:endParaRPr>
          </a:p>
        </p:txBody>
      </p:sp>
    </p:spTree>
    <p:extLst>
      <p:ext uri="{BB962C8B-B14F-4D97-AF65-F5344CB8AC3E}">
        <p14:creationId xmlns:p14="http://schemas.microsoft.com/office/powerpoint/2010/main" xmlns="" val="2009022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24470"/>
            <a:ext cx="8001000" cy="923330"/>
          </a:xfrm>
          <a:prstGeom prst="rect">
            <a:avLst/>
          </a:prstGeom>
          <a:noFill/>
        </p:spPr>
        <p:txBody>
          <a:bodyPr wrap="square" rtlCol="0">
            <a:spAutoFit/>
          </a:bodyPr>
          <a:lstStyle/>
          <a:p>
            <a:r>
              <a:rPr lang="en-US" sz="5400" i="1" dirty="0">
                <a:solidFill>
                  <a:schemeClr val="bg1"/>
                </a:solidFill>
                <a:latin typeface="Monotype Corsiva" pitchFamily="66" charset="0"/>
              </a:rPr>
              <a:t> </a:t>
            </a:r>
            <a:r>
              <a:rPr lang="en-US" sz="5400" i="1" dirty="0" smtClean="0">
                <a:solidFill>
                  <a:schemeClr val="bg1"/>
                </a:solidFill>
                <a:latin typeface="Monotype Corsiva" pitchFamily="66" charset="0"/>
              </a:rPr>
              <a:t>    </a:t>
            </a:r>
            <a:r>
              <a:rPr lang="en-US" sz="5400" u="sng" dirty="0" smtClean="0">
                <a:solidFill>
                  <a:schemeClr val="bg1"/>
                </a:solidFill>
                <a:latin typeface="Monotype Corsiva" pitchFamily="66" charset="0"/>
              </a:rPr>
              <a:t>SET-BUILDER FORM</a:t>
            </a:r>
            <a:endParaRPr lang="en-US" sz="5400" u="sng" dirty="0">
              <a:solidFill>
                <a:schemeClr val="bg1"/>
              </a:solidFill>
              <a:latin typeface="Monotype Corsiva" pitchFamily="66" charset="0"/>
            </a:endParaRPr>
          </a:p>
        </p:txBody>
      </p:sp>
      <p:sp>
        <p:nvSpPr>
          <p:cNvPr id="6" name="TextBox 5"/>
          <p:cNvSpPr txBox="1"/>
          <p:nvPr/>
        </p:nvSpPr>
        <p:spPr>
          <a:xfrm>
            <a:off x="457200" y="1788616"/>
            <a:ext cx="8229600" cy="4154984"/>
          </a:xfrm>
          <a:prstGeom prst="rect">
            <a:avLst/>
          </a:prstGeom>
          <a:noFill/>
        </p:spPr>
        <p:txBody>
          <a:bodyPr wrap="square" rtlCol="0">
            <a:spAutoFit/>
          </a:bodyPr>
          <a:lstStyle/>
          <a:p>
            <a:r>
              <a:rPr lang="en-US" sz="4400" dirty="0" smtClean="0">
                <a:solidFill>
                  <a:schemeClr val="bg1"/>
                </a:solidFill>
                <a:latin typeface="Monotype Corsiva" pitchFamily="66" charset="0"/>
              </a:rPr>
              <a:t>In set-builder form, all the elements of a set possess a single common property which is not possessed by an element outside the set.</a:t>
            </a:r>
          </a:p>
          <a:p>
            <a:r>
              <a:rPr lang="en-US" sz="4400" dirty="0" smtClean="0">
                <a:solidFill>
                  <a:srgbClr val="C00000"/>
                </a:solidFill>
                <a:latin typeface="Monotype Corsiva" pitchFamily="66" charset="0"/>
              </a:rPr>
              <a:t>e.g. : set of natural numbers k</a:t>
            </a:r>
          </a:p>
          <a:p>
            <a:r>
              <a:rPr lang="en-US" sz="4400" dirty="0">
                <a:solidFill>
                  <a:srgbClr val="C00000"/>
                </a:solidFill>
                <a:latin typeface="Monotype Corsiva" pitchFamily="66" charset="0"/>
              </a:rPr>
              <a:t>	</a:t>
            </a:r>
            <a:r>
              <a:rPr lang="en-US" sz="4400" dirty="0" smtClean="0">
                <a:solidFill>
                  <a:srgbClr val="C00000"/>
                </a:solidFill>
                <a:latin typeface="Monotype Corsiva" pitchFamily="66" charset="0"/>
              </a:rPr>
              <a:t>	k= {x : x is a natural number}</a:t>
            </a:r>
            <a:endParaRPr lang="en-US" sz="4400" dirty="0">
              <a:solidFill>
                <a:srgbClr val="C00000"/>
              </a:solidFill>
              <a:latin typeface="Monotype Corsiva" pitchFamily="66" charset="0"/>
            </a:endParaRPr>
          </a:p>
        </p:txBody>
      </p:sp>
    </p:spTree>
    <p:extLst>
      <p:ext uri="{BB962C8B-B14F-4D97-AF65-F5344CB8AC3E}">
        <p14:creationId xmlns:p14="http://schemas.microsoft.com/office/powerpoint/2010/main" xmlns="" val="209972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28600"/>
            <a:ext cx="8077200" cy="1754326"/>
          </a:xfrm>
          <a:prstGeom prst="rect">
            <a:avLst/>
          </a:prstGeom>
          <a:noFill/>
        </p:spPr>
        <p:txBody>
          <a:bodyPr wrap="square" rtlCol="0">
            <a:spAutoFit/>
          </a:bodyPr>
          <a:lstStyle/>
          <a:p>
            <a:pPr algn="ctr"/>
            <a:r>
              <a:rPr lang="en-US" sz="5400" u="sng" dirty="0" smtClean="0">
                <a:solidFill>
                  <a:schemeClr val="bg1"/>
                </a:solidFill>
                <a:latin typeface="Monotype Corsiva" pitchFamily="66" charset="0"/>
              </a:rPr>
              <a:t>EXAMPLE OF SETS IN MATHS</a:t>
            </a:r>
            <a:endParaRPr lang="en-US" sz="5400" u="sng" dirty="0">
              <a:solidFill>
                <a:schemeClr val="bg1"/>
              </a:solidFill>
              <a:latin typeface="Monotype Corsiva" pitchFamily="66" charset="0"/>
            </a:endParaRPr>
          </a:p>
        </p:txBody>
      </p:sp>
      <p:sp>
        <p:nvSpPr>
          <p:cNvPr id="5" name="TextBox 4"/>
          <p:cNvSpPr txBox="1"/>
          <p:nvPr/>
        </p:nvSpPr>
        <p:spPr>
          <a:xfrm>
            <a:off x="159327" y="2286000"/>
            <a:ext cx="8763000" cy="3970318"/>
          </a:xfrm>
          <a:prstGeom prst="rect">
            <a:avLst/>
          </a:prstGeom>
          <a:noFill/>
        </p:spPr>
        <p:txBody>
          <a:bodyPr wrap="square" rtlCol="0">
            <a:spAutoFit/>
          </a:bodyPr>
          <a:lstStyle/>
          <a:p>
            <a:r>
              <a:rPr lang="en-US" sz="3600" dirty="0" smtClean="0">
                <a:solidFill>
                  <a:schemeClr val="bg1"/>
                </a:solidFill>
              </a:rPr>
              <a:t>N : the set of all natural numbers</a:t>
            </a:r>
          </a:p>
          <a:p>
            <a:r>
              <a:rPr lang="en-US" sz="3600" dirty="0" smtClean="0">
                <a:solidFill>
                  <a:schemeClr val="bg1"/>
                </a:solidFill>
              </a:rPr>
              <a:t>Z : the set of all integers</a:t>
            </a:r>
          </a:p>
          <a:p>
            <a:r>
              <a:rPr lang="en-US" sz="3600" dirty="0" smtClean="0">
                <a:solidFill>
                  <a:schemeClr val="bg1"/>
                </a:solidFill>
              </a:rPr>
              <a:t>Q : the set of all rational numbers</a:t>
            </a:r>
          </a:p>
          <a:p>
            <a:r>
              <a:rPr lang="en-US" sz="3600" dirty="0" smtClean="0">
                <a:solidFill>
                  <a:schemeClr val="bg1"/>
                </a:solidFill>
              </a:rPr>
              <a:t>R : the set of all real numbers</a:t>
            </a:r>
          </a:p>
          <a:p>
            <a:r>
              <a:rPr lang="en-US" sz="3600" dirty="0" smtClean="0">
                <a:solidFill>
                  <a:schemeClr val="bg1"/>
                </a:solidFill>
              </a:rPr>
              <a:t>Z+ : the set of positive integers</a:t>
            </a:r>
          </a:p>
          <a:p>
            <a:r>
              <a:rPr lang="en-US" sz="3600" dirty="0" smtClean="0">
                <a:solidFill>
                  <a:schemeClr val="bg1"/>
                </a:solidFill>
              </a:rPr>
              <a:t>Q+ : the set of positive rational numbers</a:t>
            </a:r>
          </a:p>
          <a:p>
            <a:r>
              <a:rPr lang="en-US" sz="3600" dirty="0" smtClean="0">
                <a:solidFill>
                  <a:schemeClr val="bg1"/>
                </a:solidFill>
              </a:rPr>
              <a:t>R+ : the set of positive real numbers.</a:t>
            </a:r>
            <a:endParaRPr lang="en-US" sz="3600" dirty="0">
              <a:solidFill>
                <a:schemeClr val="bg1"/>
              </a:solidFill>
            </a:endParaRPr>
          </a:p>
        </p:txBody>
      </p:sp>
    </p:spTree>
    <p:extLst>
      <p:ext uri="{BB962C8B-B14F-4D97-AF65-F5344CB8AC3E}">
        <p14:creationId xmlns:p14="http://schemas.microsoft.com/office/powerpoint/2010/main" xmlns="" val="3549273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themeOverride>
</file>

<file path=docProps/app.xml><?xml version="1.0" encoding="utf-8"?>
<Properties xmlns="http://schemas.openxmlformats.org/officeDocument/2006/extended-properties" xmlns:vt="http://schemas.openxmlformats.org/officeDocument/2006/docPropsVTypes">
  <Template/>
  <TotalTime>749</TotalTime>
  <Words>1399</Words>
  <Application>Microsoft Office PowerPoint</Application>
  <PresentationFormat>On-screen Show (4:3)</PresentationFormat>
  <Paragraphs>216</Paragraphs>
  <Slides>31</Slides>
  <Notes>1</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Composite</vt:lpstr>
      <vt:lpstr>Apex</vt:lpstr>
      <vt:lpstr>Slide 1</vt:lpstr>
      <vt:lpstr>Slide 2</vt:lpstr>
      <vt:lpstr>HISTORY OF SETS</vt:lpstr>
      <vt:lpstr>SETS</vt:lpstr>
      <vt:lpstr>Slide 5</vt:lpstr>
      <vt:lpstr>SETS REPRESENTATION </vt:lpstr>
      <vt:lpstr>Slide 7</vt:lpstr>
      <vt:lpstr>Slide 8</vt:lpstr>
      <vt:lpstr>Slide 9</vt:lpstr>
      <vt:lpstr>Slide 10</vt:lpstr>
      <vt:lpstr>Slide 11</vt:lpstr>
      <vt:lpstr>Singleton Set or Unit Set </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dc:creator>
  <cp:lastModifiedBy>rohitpal.singh</cp:lastModifiedBy>
  <cp:revision>81</cp:revision>
  <dcterms:created xsi:type="dcterms:W3CDTF">2013-07-20T14:38:09Z</dcterms:created>
  <dcterms:modified xsi:type="dcterms:W3CDTF">2018-01-06T05:31:47Z</dcterms:modified>
</cp:coreProperties>
</file>