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396" r:id="rId3"/>
    <p:sldId id="359" r:id="rId4"/>
    <p:sldId id="397" r:id="rId5"/>
    <p:sldId id="376" r:id="rId6"/>
    <p:sldId id="379" r:id="rId7"/>
    <p:sldId id="458" r:id="rId8"/>
    <p:sldId id="438" r:id="rId9"/>
    <p:sldId id="363" r:id="rId10"/>
    <p:sldId id="364" r:id="rId11"/>
    <p:sldId id="365" r:id="rId12"/>
    <p:sldId id="366" r:id="rId13"/>
    <p:sldId id="368" r:id="rId14"/>
    <p:sldId id="369" r:id="rId15"/>
    <p:sldId id="370" r:id="rId16"/>
    <p:sldId id="371" r:id="rId17"/>
    <p:sldId id="380" r:id="rId18"/>
    <p:sldId id="439" r:id="rId19"/>
    <p:sldId id="373" r:id="rId20"/>
    <p:sldId id="367" r:id="rId21"/>
    <p:sldId id="459" r:id="rId22"/>
    <p:sldId id="385" r:id="rId23"/>
    <p:sldId id="386" r:id="rId24"/>
    <p:sldId id="387" r:id="rId25"/>
    <p:sldId id="388" r:id="rId26"/>
    <p:sldId id="389" r:id="rId27"/>
    <p:sldId id="391" r:id="rId28"/>
    <p:sldId id="393" r:id="rId29"/>
    <p:sldId id="394" r:id="rId30"/>
    <p:sldId id="395" r:id="rId31"/>
    <p:sldId id="440" r:id="rId32"/>
    <p:sldId id="398" r:id="rId33"/>
    <p:sldId id="460" r:id="rId34"/>
    <p:sldId id="399" r:id="rId35"/>
    <p:sldId id="401" r:id="rId36"/>
    <p:sldId id="443" r:id="rId37"/>
    <p:sldId id="442" r:id="rId38"/>
    <p:sldId id="402" r:id="rId39"/>
    <p:sldId id="476" r:id="rId40"/>
    <p:sldId id="466" r:id="rId41"/>
    <p:sldId id="406" r:id="rId42"/>
    <p:sldId id="468" r:id="rId43"/>
    <p:sldId id="474" r:id="rId44"/>
    <p:sldId id="411" r:id="rId45"/>
    <p:sldId id="412" r:id="rId46"/>
    <p:sldId id="414" r:id="rId47"/>
    <p:sldId id="445" r:id="rId48"/>
    <p:sldId id="415" r:id="rId49"/>
  </p:sldIdLst>
  <p:sldSz cx="9144000" cy="6858000" type="screen4x3"/>
  <p:notesSz cx="6858000" cy="9144000"/>
  <p:embeddedFontLst>
    <p:embeddedFont>
      <p:font typeface="Calibri" pitchFamily="34" charset="0"/>
      <p:regular r:id="rId52"/>
      <p:bold r:id="rId53"/>
      <p:italic r:id="rId54"/>
      <p:boldItalic r:id="rId55"/>
    </p:embeddedFont>
    <p:embeddedFont>
      <p:font typeface="Constantia" pitchFamily="18" charset="0"/>
      <p:regular r:id="rId56"/>
      <p:bold r:id="rId57"/>
      <p:italic r:id="rId58"/>
      <p:boldItalic r:id="rId59"/>
    </p:embeddedFont>
    <p:embeddedFont>
      <p:font typeface="Wingdings 2" pitchFamily="18" charset="2"/>
      <p:regular r:id="rId60"/>
    </p:embeddedFont>
    <p:embeddedFont>
      <p:font typeface="Cambria Math" pitchFamily="18" charset="0"/>
      <p:regular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85" autoAdjust="0"/>
    <p:restoredTop sz="94660"/>
  </p:normalViewPr>
  <p:slideViewPr>
    <p:cSldViewPr>
      <p:cViewPr varScale="1">
        <p:scale>
          <a:sx n="83" d="100"/>
          <a:sy n="83" d="100"/>
        </p:scale>
        <p:origin x="-4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68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51A1F-924C-4BCD-AE4C-3A5DD90B2C9D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2B00-BF9F-4C8A-8D33-EED5BFD17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720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a truth table would have 32 rows since we have 5 propositional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826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2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6.xml"/><Relationship Id="rId7" Type="http://schemas.openxmlformats.org/officeDocument/2006/relationships/image" Target="../media/image3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Foundations: Logic and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1, Part III: Proofs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95400" y="23622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41148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it is not snowing.”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209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Hypothetical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514600"/>
            <a:ext cx="1703070" cy="119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7000" y="38862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snows.”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 </a:t>
            </a:r>
            <a:r>
              <a:rPr lang="en-US" dirty="0" smtClean="0"/>
              <a:t>be “I will get an A.”</a:t>
            </a:r>
          </a:p>
          <a:p>
            <a:endParaRPr lang="en-US" dirty="0" smtClean="0"/>
          </a:p>
          <a:p>
            <a:r>
              <a:rPr lang="en-US" dirty="0" smtClean="0"/>
              <a:t>“If it snows,  then I will study discrete math.”</a:t>
            </a:r>
          </a:p>
          <a:p>
            <a:r>
              <a:rPr lang="en-US" dirty="0" smtClean="0"/>
              <a:t>“If I study discrete math, I will get an A.”</a:t>
            </a:r>
          </a:p>
          <a:p>
            <a:endParaRPr lang="en-US" dirty="0" smtClean="0"/>
          </a:p>
          <a:p>
            <a:r>
              <a:rPr lang="en-US" dirty="0" smtClean="0"/>
              <a:t>“Therefore , If it snows, I will get an A.”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∧</a:t>
            </a:r>
            <a:r>
              <a:rPr lang="en-US" dirty="0" smtClean="0"/>
              <a:t> (</a:t>
            </a:r>
            <a:r>
              <a:rPr lang="en-US" dirty="0" err="1" smtClean="0">
                <a:latin typeface="Cambria Math"/>
                <a:ea typeface="Cambria Math"/>
              </a:rPr>
              <a:t>q→</a:t>
            </a:r>
            <a:r>
              <a:rPr lang="en-US" i="1" dirty="0" err="1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))→(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 smtClean="0"/>
          </a:p>
          <a:p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76400" y="2514600"/>
            <a:ext cx="1177290" cy="1225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39624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or I will study English literature.”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 will study English literature.”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2590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28800" y="2667000"/>
            <a:ext cx="1534478" cy="714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71800" y="38100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visit Las Vegas.”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“Therefore, I will  study discrete math or I will visit </a:t>
            </a:r>
          </a:p>
          <a:p>
            <a:r>
              <a:rPr lang="en-US" dirty="0" smtClean="0"/>
              <a:t>Las Vegas.”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514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            p</a:t>
            </a:r>
            <a:r>
              <a:rPr lang="en-US" dirty="0" smtClean="0">
                <a:latin typeface="Cambria Math"/>
                <a:ea typeface="Cambria Math"/>
              </a:rPr>
              <a:t>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39624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and English literature”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math.”</a:t>
            </a:r>
          </a:p>
          <a:p>
            <a:endParaRPr lang="en-US" dirty="0" smtClean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47800" y="2667000"/>
            <a:ext cx="1177290" cy="77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43400" y="2743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 </a:t>
            </a:r>
          </a:p>
          <a:p>
            <a:r>
              <a:rPr lang="en-US" dirty="0" smtClean="0"/>
              <a:t>         (</a:t>
            </a:r>
            <a:r>
              <a:rPr lang="en-US" i="1" dirty="0" err="1" smtClean="0"/>
              <a:t>p</a:t>
            </a:r>
            <a:r>
              <a:rPr lang="en-US" dirty="0" err="1" smtClean="0">
                <a:latin typeface="Cambria Math"/>
                <a:ea typeface="Cambria Math"/>
              </a:rPr>
              <a:t>∧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62200" y="358140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r>
              <a:rPr lang="en-US" dirty="0" smtClean="0"/>
              <a:t>“I will study  English literature.”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 and I will study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133600"/>
            <a:ext cx="1534478" cy="1168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2362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</a:p>
          <a:p>
            <a:r>
              <a:rPr lang="en-US" dirty="0" smtClean="0"/>
              <a:t> 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3657600"/>
            <a:ext cx="647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“I will study English literature.”</a:t>
            </a:r>
          </a:p>
          <a:p>
            <a:r>
              <a:rPr lang="en-US" dirty="0" smtClean="0"/>
              <a:t>Let q be “I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“I will not study discrete math or I will study English literature.”</a:t>
            </a:r>
          </a:p>
          <a:p>
            <a:r>
              <a:rPr lang="en-US" dirty="0" smtClean="0"/>
              <a:t>“I will study  discrete math or 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databases or I </a:t>
            </a:r>
            <a:r>
              <a:rPr lang="en-US" smtClean="0"/>
              <a:t>will study English </a:t>
            </a:r>
            <a:r>
              <a:rPr lang="en-US" dirty="0" smtClean="0"/>
              <a:t>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209800"/>
            <a:ext cx="1525905" cy="1225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4800" y="2438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((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1371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Resolution plays an important role in AI and is used in Prolog.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Rules of Inference to Build 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 </a:t>
            </a:r>
            <a:r>
              <a:rPr lang="en-US" i="1" dirty="0" smtClean="0"/>
              <a:t>valid argument </a:t>
            </a:r>
            <a:r>
              <a:rPr lang="en-US" dirty="0" smtClean="0"/>
              <a:t>is a sequence of statements. Each statement is either a premise or follows from previous statements by  rules of inference. The last statement is called conclusion.</a:t>
            </a:r>
          </a:p>
          <a:p>
            <a:r>
              <a:rPr lang="en-US" dirty="0" smtClean="0"/>
              <a:t>A valid argument takes the following form:</a:t>
            </a:r>
          </a:p>
          <a:p>
            <a:pPr>
              <a:buNone/>
            </a:pPr>
            <a:r>
              <a:rPr lang="en-US" dirty="0" smtClean="0"/>
              <a:t>              	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dirty="0" smtClean="0"/>
              <a:t>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dirty="0" smtClean="0"/>
              <a:t>                                  </a:t>
            </a:r>
            <a:r>
              <a:rPr lang="en-US" dirty="0" err="1" smtClean="0"/>
              <a:t>S</a:t>
            </a:r>
            <a:r>
              <a:rPr lang="en-US" sz="2800" i="1" baseline="-25000" dirty="0" err="1" smtClean="0"/>
              <a:t>n</a:t>
            </a:r>
            <a:endParaRPr lang="en-US" sz="2800" i="1" baseline="-250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          C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                              </a:t>
            </a:r>
            <a:endParaRPr lang="en-US" sz="2400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486400"/>
            <a:ext cx="231458" cy="205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7200" y="3962401"/>
            <a:ext cx="8126730" cy="21802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19050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: From the single proposition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Show that </a:t>
            </a:r>
            <a:r>
              <a:rPr lang="en-US" sz="2400" i="1" dirty="0" smtClean="0"/>
              <a:t>q</a:t>
            </a:r>
            <a:r>
              <a:rPr lang="en-US" sz="2400" dirty="0" smtClean="0"/>
              <a:t> is a conclusion.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0" y="2362200"/>
            <a:ext cx="1848803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b="1" dirty="0" smtClean="0"/>
              <a:t>Example </a:t>
            </a:r>
            <a:r>
              <a:rPr lang="en-US" sz="15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500" b="1" dirty="0" smtClean="0"/>
              <a:t>:</a:t>
            </a:r>
            <a:r>
              <a:rPr lang="en-US" sz="1500" dirty="0" smtClean="0"/>
              <a:t> </a:t>
            </a:r>
          </a:p>
          <a:p>
            <a:r>
              <a:rPr lang="en-US" sz="1500" dirty="0" smtClean="0"/>
              <a:t>With these hypotheses:</a:t>
            </a:r>
          </a:p>
          <a:p>
            <a:pPr lvl="1">
              <a:buNone/>
            </a:pPr>
            <a:r>
              <a:rPr lang="en-US" sz="1500" dirty="0" smtClean="0"/>
              <a:t>“It is not sunny this afternoon and it is colder than yesterday.”</a:t>
            </a:r>
          </a:p>
          <a:p>
            <a:pPr lvl="1">
              <a:buNone/>
            </a:pPr>
            <a:r>
              <a:rPr lang="en-US" sz="1500" dirty="0" smtClean="0"/>
              <a:t>“We will go swimming only if it is sunny.”</a:t>
            </a:r>
          </a:p>
          <a:p>
            <a:pPr lvl="1">
              <a:buNone/>
            </a:pPr>
            <a:r>
              <a:rPr lang="en-US" sz="1500" dirty="0" smtClean="0"/>
              <a:t>“If we do not go swimming, then we will take a canoe trip.”</a:t>
            </a:r>
          </a:p>
          <a:p>
            <a:pPr lvl="1">
              <a:buNone/>
            </a:pPr>
            <a:r>
              <a:rPr lang="en-US" sz="1500" dirty="0" smtClean="0"/>
              <a:t>“If we take a canoe trip, then we will be home by sunset.”</a:t>
            </a:r>
          </a:p>
          <a:p>
            <a:r>
              <a:rPr lang="en-US" sz="1500" dirty="0" smtClean="0"/>
              <a:t>Using the inference rules, construct a valid argument for the conclusion:</a:t>
            </a:r>
          </a:p>
          <a:p>
            <a:pPr lvl="1">
              <a:buNone/>
            </a:pPr>
            <a:r>
              <a:rPr lang="en-US" sz="1500" dirty="0" smtClean="0"/>
              <a:t>“We will be home by sunset.”</a:t>
            </a:r>
          </a:p>
          <a:p>
            <a:pPr>
              <a:buNone/>
            </a:pPr>
            <a:r>
              <a:rPr lang="en-US" sz="1500" b="1" dirty="0" smtClean="0"/>
              <a:t>Solution</a:t>
            </a:r>
            <a:r>
              <a:rPr lang="en-US" sz="1500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  Choose propositional variables:</a:t>
            </a:r>
          </a:p>
          <a:p>
            <a:pPr lvl="1">
              <a:buNone/>
            </a:pPr>
            <a:r>
              <a:rPr lang="en-US" sz="1500" i="1" dirty="0" smtClean="0"/>
              <a:t>p</a:t>
            </a:r>
            <a:r>
              <a:rPr lang="en-US" sz="1500" dirty="0" smtClean="0"/>
              <a:t> : “It is sunny this afternoon.”      </a:t>
            </a:r>
            <a:r>
              <a:rPr lang="en-US" sz="1500" i="1" dirty="0" smtClean="0"/>
              <a:t>r</a:t>
            </a:r>
            <a:r>
              <a:rPr lang="en-US" sz="1500" dirty="0" smtClean="0"/>
              <a:t>  : “We will go swimming.”  </a:t>
            </a:r>
            <a:r>
              <a:rPr lang="en-US" sz="1500" i="1" dirty="0" smtClean="0"/>
              <a:t>t : </a:t>
            </a:r>
            <a:r>
              <a:rPr lang="en-US" sz="1500" dirty="0" smtClean="0"/>
              <a:t>“We will be home by sunset.”</a:t>
            </a:r>
          </a:p>
          <a:p>
            <a:pPr lvl="1">
              <a:buNone/>
            </a:pPr>
            <a:r>
              <a:rPr lang="en-US" sz="1500" i="1" dirty="0" smtClean="0"/>
              <a:t>q</a:t>
            </a:r>
            <a:r>
              <a:rPr lang="en-US" sz="1500" dirty="0" smtClean="0"/>
              <a:t>  : “It is colder than yesterday.”     </a:t>
            </a:r>
            <a:r>
              <a:rPr lang="en-US" sz="1500" i="1" dirty="0" smtClean="0"/>
              <a:t>s  : </a:t>
            </a:r>
            <a:r>
              <a:rPr lang="en-US" sz="1500" dirty="0" smtClean="0"/>
              <a:t>“We will take a canoe trip.” </a:t>
            </a:r>
            <a:endParaRPr lang="en-US" sz="15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Translation into propositional logic: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715000"/>
            <a:ext cx="4640580" cy="48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and Rules of Inference</a:t>
            </a:r>
          </a:p>
          <a:p>
            <a:r>
              <a:rPr lang="en-US" dirty="0" smtClean="0"/>
              <a:t>Proof Methods</a:t>
            </a:r>
          </a:p>
          <a:p>
            <a:r>
              <a:rPr lang="en-US" dirty="0" smtClean="0"/>
              <a:t>Proof Strategies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14400" y="2362200"/>
            <a:ext cx="7432358" cy="4009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35103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3.  </a:t>
            </a:r>
            <a:r>
              <a:rPr lang="en-US" dirty="0" smtClean="0"/>
              <a:t>Construct the Valid Argument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Quantified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for quantified statements are a sequence of statements. Each statement is either a premise or follows from previous statements by  rules of inference which include:</a:t>
            </a:r>
          </a:p>
          <a:p>
            <a:pPr lvl="1"/>
            <a:r>
              <a:rPr lang="en-US" dirty="0" smtClean="0"/>
              <a:t>Rules of Inference for Propositional Logic</a:t>
            </a:r>
          </a:p>
          <a:p>
            <a:pPr lvl="1"/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The rules of inference for quantified statements are introduced in the next several slides.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Instantiation (UI)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</a:t>
            </a: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4038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Our domain consists of all dogs and Fido is a dog.</a:t>
            </a:r>
          </a:p>
          <a:p>
            <a:endParaRPr lang="en-US" dirty="0" smtClean="0"/>
          </a:p>
          <a:p>
            <a:r>
              <a:rPr lang="en-US" dirty="0" smtClean="0"/>
              <a:t>“All dogs are cuddly.”</a:t>
            </a:r>
          </a:p>
          <a:p>
            <a:endParaRPr lang="en-US" dirty="0" smtClean="0"/>
          </a:p>
          <a:p>
            <a:r>
              <a:rPr lang="en-US" dirty="0" smtClean="0"/>
              <a:t>“Therefore,  Fido is cuddly.”</a:t>
            </a:r>
          </a:p>
          <a:p>
            <a:endParaRPr lang="en-US" dirty="0" smtClean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1617345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Generalization (UG)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154805" cy="854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4419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Used often implicitly in Mathematical Proofs.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Instantiation (EI)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“There is someone who got an A in the course.”</a:t>
            </a:r>
          </a:p>
          <a:p>
            <a:r>
              <a:rPr lang="en-US" dirty="0" smtClean="0"/>
              <a:t>“Let’s call her </a:t>
            </a:r>
            <a:r>
              <a:rPr lang="en-US" i="1" dirty="0" smtClean="0"/>
              <a:t>a</a:t>
            </a:r>
            <a:r>
              <a:rPr lang="en-US" dirty="0" smtClean="0"/>
              <a:t> and say that </a:t>
            </a:r>
            <a:r>
              <a:rPr lang="en-US" i="1" dirty="0" smtClean="0"/>
              <a:t>a</a:t>
            </a:r>
            <a:r>
              <a:rPr lang="en-US" dirty="0" smtClean="0"/>
              <a:t> got an A”</a:t>
            </a:r>
          </a:p>
          <a:p>
            <a:endParaRPr lang="en-US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2438401"/>
            <a:ext cx="4723448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Generalization (EG)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“Michelle got an A in the class.”</a:t>
            </a:r>
          </a:p>
          <a:p>
            <a:r>
              <a:rPr lang="en-US" dirty="0" smtClean="0"/>
              <a:t>“Therefore,  someone got an A in the class.”</a:t>
            </a:r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363403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Using the rules of inference, construct a valid argument to show that</a:t>
            </a:r>
          </a:p>
          <a:p>
            <a:pPr lvl="1">
              <a:buNone/>
            </a:pPr>
            <a:r>
              <a:rPr lang="en-US" dirty="0" smtClean="0"/>
              <a:t>“John Smith has two legs”</a:t>
            </a:r>
          </a:p>
          <a:p>
            <a:pPr>
              <a:buNone/>
            </a:pPr>
            <a:r>
              <a:rPr lang="en-US" dirty="0" smtClean="0"/>
              <a:t>    is a consequence of the premises:</a:t>
            </a:r>
          </a:p>
          <a:p>
            <a:pPr lvl="1">
              <a:buNone/>
            </a:pPr>
            <a:r>
              <a:rPr lang="en-US" dirty="0" smtClean="0"/>
              <a:t>“Every man has two legs.” “John Smith is a man.”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a man” and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“ </a:t>
            </a:r>
            <a:r>
              <a:rPr lang="en-US" i="1" dirty="0" smtClean="0"/>
              <a:t>x</a:t>
            </a:r>
            <a:r>
              <a:rPr lang="en-US" dirty="0" smtClean="0"/>
              <a:t> has two legs” and let John Smith be a member of the domain. </a:t>
            </a:r>
          </a:p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24200" y="4495800"/>
            <a:ext cx="4888230" cy="1756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Use the rules of inference to construct a valid argument showing that the conclusion</a:t>
            </a:r>
          </a:p>
          <a:p>
            <a:pPr lvl="1">
              <a:buNone/>
            </a:pPr>
            <a:r>
              <a:rPr lang="en-US" dirty="0" smtClean="0"/>
              <a:t>“Someone who passed the first exam has not read the book.”</a:t>
            </a:r>
          </a:p>
          <a:p>
            <a:pPr>
              <a:buNone/>
            </a:pPr>
            <a:r>
              <a:rPr lang="en-US" dirty="0" smtClean="0"/>
              <a:t>    follows from the premises</a:t>
            </a:r>
          </a:p>
          <a:p>
            <a:pPr lvl="1">
              <a:buNone/>
            </a:pPr>
            <a:r>
              <a:rPr lang="en-US" dirty="0" smtClean="0"/>
              <a:t>“A student in this class has not read the book.”</a:t>
            </a:r>
          </a:p>
          <a:p>
            <a:pPr lvl="1">
              <a:buNone/>
            </a:pPr>
            <a:r>
              <a:rPr lang="en-US" dirty="0" smtClean="0"/>
              <a:t>“Everyone in this class passed the first exam.”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in this class,”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 </a:t>
            </a:r>
            <a:r>
              <a:rPr lang="en-US" i="1" dirty="0" smtClean="0"/>
              <a:t>x</a:t>
            </a:r>
            <a:r>
              <a:rPr lang="en-US" dirty="0" smtClean="0"/>
              <a:t> has  read the book,”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 “</a:t>
            </a:r>
            <a:r>
              <a:rPr lang="en-US" i="1" dirty="0" smtClean="0"/>
              <a:t>x</a:t>
            </a:r>
            <a:r>
              <a:rPr lang="en-US" dirty="0" smtClean="0"/>
              <a:t> passed the first exam.”</a:t>
            </a:r>
          </a:p>
          <a:p>
            <a:pPr lvl="1">
              <a:buNone/>
            </a:pPr>
            <a:r>
              <a:rPr lang="en-US" dirty="0" smtClean="0"/>
              <a:t> First we translate the</a:t>
            </a:r>
          </a:p>
          <a:p>
            <a:pPr lvl="1">
              <a:buNone/>
            </a:pPr>
            <a:r>
              <a:rPr lang="en-US" dirty="0" smtClean="0"/>
              <a:t> premises and conclusion </a:t>
            </a:r>
          </a:p>
          <a:p>
            <a:pPr lvl="1">
              <a:buNone/>
            </a:pPr>
            <a:r>
              <a:rPr lang="en-US" dirty="0" smtClean="0"/>
              <a:t> into symbolic form.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1" y="4724402"/>
            <a:ext cx="3290888" cy="1090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Using Rules of Inference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514600"/>
            <a:ext cx="6407944" cy="3714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1905000"/>
            <a:ext cx="241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to  the Socrates Example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40000" y="2540001"/>
            <a:ext cx="4377690" cy="382905"/>
          </a:xfrm>
          <a:prstGeom prst="rect">
            <a:avLst/>
          </a:prstGeom>
        </p:spPr>
      </p:pic>
      <p:pic>
        <p:nvPicPr>
          <p:cNvPr id="11" name="Content Placeholder 10" descr="addin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429001"/>
            <a:ext cx="2560320" cy="382905"/>
          </a:xfrm>
        </p:spPr>
      </p:pic>
      <p:cxnSp>
        <p:nvCxnSpPr>
          <p:cNvPr id="9" name="Straight Connector 8"/>
          <p:cNvCxnSpPr/>
          <p:nvPr/>
        </p:nvCxnSpPr>
        <p:spPr>
          <a:xfrm>
            <a:off x="2057400" y="40386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286000" y="4267200"/>
            <a:ext cx="3743325" cy="382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for Socrates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0"/>
            <a:ext cx="8278464" cy="23711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209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Valid Argument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Modus Ponens</a:t>
            </a:r>
            <a:endParaRPr lang="en-US" dirty="0"/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81200" y="3886200"/>
            <a:ext cx="5092065" cy="1765935"/>
          </a:xfrm>
        </p:spPr>
      </p:pic>
      <p:sp>
        <p:nvSpPr>
          <p:cNvPr id="8" name="TextBox 7"/>
          <p:cNvSpPr txBox="1"/>
          <p:nvPr/>
        </p:nvSpPr>
        <p:spPr>
          <a:xfrm>
            <a:off x="1752600" y="2362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Universal Modus Ponens combines universal instantiation and modus ponens into one rule.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This rule could be used in the Socrates example.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Proofs</a:t>
            </a:r>
          </a:p>
          <a:p>
            <a:r>
              <a:rPr lang="en-US" dirty="0" smtClean="0"/>
              <a:t>Forms of Theorems</a:t>
            </a:r>
          </a:p>
          <a:p>
            <a:r>
              <a:rPr lang="en-US" dirty="0" smtClean="0"/>
              <a:t>Direct Proofs</a:t>
            </a:r>
          </a:p>
          <a:p>
            <a:r>
              <a:rPr lang="en-US" dirty="0" smtClean="0"/>
              <a:t>Indirect Proofs</a:t>
            </a:r>
          </a:p>
          <a:p>
            <a:pPr lvl="1"/>
            <a:r>
              <a:rPr lang="en-US" dirty="0" smtClean="0"/>
              <a:t>Proof of the </a:t>
            </a:r>
            <a:r>
              <a:rPr lang="en-US" dirty="0" err="1" smtClean="0"/>
              <a:t>Contrapositive</a:t>
            </a:r>
            <a:endParaRPr lang="en-US" dirty="0" smtClean="0"/>
          </a:p>
          <a:p>
            <a:pPr lvl="1"/>
            <a:r>
              <a:rPr lang="en-US" dirty="0" smtClean="0"/>
              <a:t>Proof by Contradiction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Proofs of Mathematical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proof</a:t>
            </a:r>
            <a:r>
              <a:rPr lang="en-US" dirty="0" smtClean="0"/>
              <a:t> is a valid argument that establishes the truth of a statement.</a:t>
            </a:r>
          </a:p>
          <a:p>
            <a:r>
              <a:rPr lang="en-US" dirty="0" smtClean="0"/>
              <a:t>In math, CS,  and other disciplines, informal proofs  which are generally shorter, are generally used.</a:t>
            </a:r>
          </a:p>
          <a:p>
            <a:pPr lvl="1"/>
            <a:r>
              <a:rPr lang="en-US" dirty="0" smtClean="0"/>
              <a:t>More than one rule of inference are often used in a step. </a:t>
            </a:r>
          </a:p>
          <a:p>
            <a:pPr lvl="1"/>
            <a:r>
              <a:rPr lang="en-US" dirty="0" smtClean="0"/>
              <a:t>Steps may be skipped.</a:t>
            </a:r>
          </a:p>
          <a:p>
            <a:pPr lvl="1"/>
            <a:r>
              <a:rPr lang="en-US" dirty="0" smtClean="0"/>
              <a:t>The rules of inference used are not explicitly stated. </a:t>
            </a:r>
          </a:p>
          <a:p>
            <a:pPr lvl="1"/>
            <a:r>
              <a:rPr lang="en-US" dirty="0" smtClean="0"/>
              <a:t>Easier for to understand and to explain to people. </a:t>
            </a:r>
          </a:p>
          <a:p>
            <a:pPr lvl="1"/>
            <a:r>
              <a:rPr lang="en-US" dirty="0" smtClean="0"/>
              <a:t>But it is also easier to introduce errors. </a:t>
            </a:r>
          </a:p>
          <a:p>
            <a:r>
              <a:rPr lang="en-US" dirty="0" smtClean="0"/>
              <a:t>Proofs have many practical applications:</a:t>
            </a:r>
          </a:p>
          <a:p>
            <a:pPr lvl="1"/>
            <a:r>
              <a:rPr lang="en-US" dirty="0" smtClean="0"/>
              <a:t>verification that computer programs are correct </a:t>
            </a:r>
          </a:p>
          <a:p>
            <a:pPr lvl="1"/>
            <a:r>
              <a:rPr lang="en-US" dirty="0" smtClean="0"/>
              <a:t>establishing that operating systems are secure </a:t>
            </a:r>
          </a:p>
          <a:p>
            <a:pPr lvl="1"/>
            <a:r>
              <a:rPr lang="en-US" dirty="0" smtClean="0"/>
              <a:t>enabling programs to make inferences in artificial intelligence </a:t>
            </a:r>
          </a:p>
          <a:p>
            <a:pPr lvl="1"/>
            <a:r>
              <a:rPr lang="en-US" dirty="0" smtClean="0"/>
              <a:t>showing that system specifications are consistent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theorem</a:t>
            </a:r>
            <a:r>
              <a:rPr lang="en-US" dirty="0" smtClean="0"/>
              <a:t> is a statement that can be shown to be true using:</a:t>
            </a:r>
          </a:p>
          <a:p>
            <a:pPr lvl="1"/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other theorems</a:t>
            </a:r>
          </a:p>
          <a:p>
            <a:pPr lvl="1"/>
            <a:r>
              <a:rPr lang="en-US" i="1" dirty="0" smtClean="0"/>
              <a:t>axioms</a:t>
            </a:r>
            <a:r>
              <a:rPr lang="en-US" dirty="0" smtClean="0"/>
              <a:t> (statements which are given as true) </a:t>
            </a:r>
          </a:p>
          <a:p>
            <a:pPr lvl="1"/>
            <a:r>
              <a:rPr lang="en-US" dirty="0" smtClean="0"/>
              <a:t>rules of inference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lemma</a:t>
            </a:r>
            <a:r>
              <a:rPr lang="en-US" dirty="0" smtClean="0"/>
              <a:t> is a ‘helping theorem’ or a result which is needed to prove a theorem.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corollary</a:t>
            </a:r>
            <a:r>
              <a:rPr lang="en-US" dirty="0" smtClean="0"/>
              <a:t> is a result which follows directly from a theorem.</a:t>
            </a:r>
          </a:p>
          <a:p>
            <a:r>
              <a:rPr lang="en-US" dirty="0" smtClean="0"/>
              <a:t>Less important theorems are sometimes called </a:t>
            </a:r>
            <a:r>
              <a:rPr lang="en-US" i="1" dirty="0" smtClean="0"/>
              <a:t>propositions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conjecture</a:t>
            </a:r>
            <a:r>
              <a:rPr lang="en-US" dirty="0" smtClean="0"/>
              <a:t> is a statement that is being proposed to be true. Once a proof of a conjecture is found, it becomes a theorem. It may turn out to be false.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 Theorems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theorems assert that a property holds for all elements in a domain, such as the integers, the real numbers, or some of the discrete structures that we will study in this class. </a:t>
            </a:r>
          </a:p>
          <a:p>
            <a:r>
              <a:rPr lang="en-US" dirty="0" smtClean="0"/>
              <a:t>Often the universal quantifier (needed for a precise statement of a theorem) is omitted by standard mathematical convention. </a:t>
            </a:r>
          </a:p>
          <a:p>
            <a:pPr>
              <a:buNone/>
            </a:pPr>
            <a:r>
              <a:rPr lang="en-US" dirty="0" smtClean="0"/>
              <a:t>    For example, the statement: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sz="2200" dirty="0" smtClean="0"/>
              <a:t>“If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where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 are positive real numbers,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”</a:t>
            </a:r>
          </a:p>
          <a:p>
            <a:pPr>
              <a:buNone/>
            </a:pPr>
            <a:r>
              <a:rPr lang="en-US" dirty="0" smtClean="0"/>
              <a:t>   really means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sz="2200" dirty="0" smtClean="0"/>
              <a:t>“For all positive real numbers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, 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.”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theorems have the form: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prove them, we show that where </a:t>
            </a:r>
            <a:r>
              <a:rPr lang="en-US" i="1" dirty="0" smtClean="0"/>
              <a:t>c</a:t>
            </a:r>
            <a:r>
              <a:rPr lang="en-US" dirty="0" smtClean="0"/>
              <a:t> is an arbitrary element of the domain, </a:t>
            </a:r>
          </a:p>
          <a:p>
            <a:r>
              <a:rPr lang="en-US" dirty="0" smtClean="0"/>
              <a:t>By universal generalization the truth of the original formula follows.</a:t>
            </a:r>
          </a:p>
          <a:p>
            <a:r>
              <a:rPr lang="en-US" dirty="0" smtClean="0"/>
              <a:t>So, we must prove something of the form: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733800" y="2438400"/>
            <a:ext cx="2416969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72000" y="3429000"/>
            <a:ext cx="1714500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934200" y="4800600"/>
            <a:ext cx="965835" cy="268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Trivial Proof</a:t>
            </a:r>
            <a:r>
              <a:rPr lang="en-US" dirty="0" smtClean="0"/>
              <a:t>: If we know </a:t>
            </a:r>
            <a:r>
              <a:rPr lang="en-US" i="1" dirty="0" smtClean="0"/>
              <a:t>q</a:t>
            </a:r>
            <a:r>
              <a:rPr lang="en-US" dirty="0" smtClean="0"/>
              <a:t> is true, then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 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“If it is raining 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1=1</a:t>
            </a:r>
            <a:r>
              <a:rPr lang="en-US" dirty="0" smtClean="0"/>
              <a:t>.”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Vacuous Proof</a:t>
            </a:r>
            <a:r>
              <a:rPr lang="en-US" dirty="0" smtClean="0"/>
              <a:t>: If we know </a:t>
            </a:r>
            <a:r>
              <a:rPr lang="en-US" i="1" dirty="0" smtClean="0"/>
              <a:t>p</a:t>
            </a:r>
            <a:r>
              <a:rPr lang="en-US" dirty="0" smtClean="0"/>
              <a:t> is false then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</a:t>
            </a:r>
          </a:p>
          <a:p>
            <a:pPr>
              <a:buNone/>
            </a:pPr>
            <a:r>
              <a:rPr lang="en-US" dirty="0" smtClean="0"/>
              <a:t>“If I am both rich and poor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+ 2 = 5</a:t>
            </a:r>
            <a:r>
              <a:rPr lang="en-US" dirty="0" smtClean="0"/>
              <a:t>.”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[ Even though these examples seem silly, both trivial and vacuous proofs are often used in mathematical </a:t>
            </a:r>
            <a:r>
              <a:rPr lang="en-US" dirty="0" smtClean="0"/>
              <a:t>induction</a:t>
            </a:r>
            <a:r>
              <a:rPr lang="en-US" dirty="0" smtClean="0"/>
              <a:t>.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and Odd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 The integer </a:t>
            </a:r>
            <a:r>
              <a:rPr lang="en-US" i="1" dirty="0" smtClean="0"/>
              <a:t>n</a:t>
            </a:r>
            <a:r>
              <a:rPr lang="en-US" dirty="0" smtClean="0"/>
              <a:t> is even if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, and </a:t>
            </a:r>
            <a:r>
              <a:rPr lang="en-US" i="1" dirty="0" smtClean="0"/>
              <a:t>n</a:t>
            </a:r>
            <a:r>
              <a:rPr lang="en-US" dirty="0" smtClean="0"/>
              <a:t> is odd if there exists an integer </a:t>
            </a:r>
            <a:r>
              <a:rPr lang="en-US" i="1" dirty="0" smtClean="0"/>
              <a:t>k</a:t>
            </a:r>
            <a:r>
              <a:rPr lang="en-US" dirty="0" smtClean="0"/>
              <a:t>,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Note that every integer is either even or odd and no integer is both even and odd.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We will need this basic fact about the integers in some of the example proofs to follow.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</a:p>
          <a:p>
            <a:r>
              <a:rPr lang="en-US" dirty="0" smtClean="0"/>
              <a:t>Inference Rules for Propositional Logic</a:t>
            </a:r>
          </a:p>
          <a:p>
            <a:r>
              <a:rPr lang="en-US" dirty="0" smtClean="0"/>
              <a:t>Using Rules of Inference to Build Arguments</a:t>
            </a:r>
          </a:p>
          <a:p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Building Arguments for Quantified Statements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Direct Proof</a:t>
            </a:r>
            <a:r>
              <a:rPr lang="en-US" dirty="0" smtClean="0"/>
              <a:t>: Assume that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 is true. Use rules of inference, axioms, and logical equivalences to show that   </a:t>
            </a:r>
            <a:r>
              <a:rPr lang="en-US" i="1" dirty="0" smtClean="0"/>
              <a:t>q</a:t>
            </a:r>
            <a:r>
              <a:rPr lang="en-US" dirty="0" smtClean="0"/>
              <a:t>  must also be true.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Give a direct proof of the theorem “If </a:t>
            </a:r>
            <a:r>
              <a:rPr lang="en-US" i="1" dirty="0" smtClean="0"/>
              <a:t>n</a:t>
            </a:r>
            <a:r>
              <a:rPr lang="en-US" dirty="0" smtClean="0"/>
              <a:t> 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odd.”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Assume that </a:t>
            </a:r>
            <a:r>
              <a:rPr lang="en-US" i="1" dirty="0" smtClean="0"/>
              <a:t>n</a:t>
            </a:r>
            <a:r>
              <a:rPr lang="en-US" dirty="0" smtClean="0"/>
              <a:t> is odd. Then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for an integer </a:t>
            </a:r>
            <a:r>
              <a:rPr lang="en-US" i="1" dirty="0" smtClean="0"/>
              <a:t>k</a:t>
            </a:r>
            <a:r>
              <a:rPr lang="en-US" dirty="0" smtClean="0"/>
              <a:t>. Squaring both sides of the equation, we get: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+1 = 2(2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+ 1=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, an integer.                                 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 smtClean="0"/>
              <a:t>We have proved that if n</a:t>
            </a:r>
            <a:r>
              <a:rPr lang="en-US" i="1" dirty="0" smtClean="0"/>
              <a:t> </a:t>
            </a:r>
            <a:r>
              <a:rPr lang="en-US" dirty="0" smtClean="0"/>
              <a:t>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an odd integer.    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60960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     marks the  end of  the proof. Sometimes </a:t>
            </a:r>
            <a:r>
              <a:rPr lang="en-US" b="1" dirty="0" smtClean="0"/>
              <a:t>QED </a:t>
            </a:r>
            <a:r>
              <a:rPr lang="en-US" dirty="0" smtClean="0"/>
              <a:t>is used instead. )  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2514600" y="6172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Definition: </a:t>
            </a:r>
            <a:r>
              <a:rPr lang="en-US" dirty="0" smtClean="0"/>
              <a:t>The real number </a:t>
            </a:r>
            <a:r>
              <a:rPr lang="en-US" i="1" dirty="0" smtClean="0"/>
              <a:t>r </a:t>
            </a:r>
            <a:r>
              <a:rPr lang="en-US" dirty="0" smtClean="0"/>
              <a:t>is </a:t>
            </a:r>
            <a:r>
              <a:rPr lang="en-US" i="1" dirty="0" smtClean="0"/>
              <a:t>rational </a:t>
            </a:r>
            <a:r>
              <a:rPr lang="en-US" dirty="0" smtClean="0"/>
              <a:t>if there exist integers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where  </a:t>
            </a:r>
            <a:r>
              <a:rPr lang="en-US" i="1" dirty="0" smtClean="0"/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≠0</a:t>
            </a:r>
            <a:r>
              <a:rPr lang="en-US" dirty="0" smtClean="0"/>
              <a:t>  such that </a:t>
            </a:r>
            <a:r>
              <a:rPr lang="en-US" i="1" dirty="0" smtClean="0"/>
              <a:t>r </a:t>
            </a:r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the sum of two rational numbers is rational.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r </a:t>
            </a:r>
            <a:r>
              <a:rPr lang="en-US" dirty="0" smtClean="0"/>
              <a:t>and </a:t>
            </a:r>
            <a:r>
              <a:rPr lang="en-US" i="1" dirty="0" smtClean="0"/>
              <a:t>s</a:t>
            </a:r>
            <a:r>
              <a:rPr lang="en-US" dirty="0" smtClean="0"/>
              <a:t> are two rational numbers. Then there must be integers </a:t>
            </a:r>
            <a:r>
              <a:rPr lang="en-US" i="1" dirty="0" smtClean="0"/>
              <a:t>p, q </a:t>
            </a:r>
            <a:r>
              <a:rPr lang="en-US" dirty="0" smtClean="0"/>
              <a:t>and also </a:t>
            </a:r>
            <a:r>
              <a:rPr lang="en-US" i="1" dirty="0" smtClean="0"/>
              <a:t>t, u  </a:t>
            </a:r>
            <a:r>
              <a:rPr lang="en-US" dirty="0" smtClean="0"/>
              <a:t>such that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Thus the sum is rational.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90600" y="4572000"/>
            <a:ext cx="528351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90600" y="4953001"/>
            <a:ext cx="4514850" cy="520065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495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 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pu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qt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w </a:t>
            </a:r>
            <a:r>
              <a:rPr lang="en-US" dirty="0" smtClean="0"/>
              <a:t>=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qu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 </a:t>
            </a:r>
            <a:r>
              <a:rPr lang="en-US" i="1" dirty="0" smtClean="0"/>
              <a:t>Proof by Contraposition</a:t>
            </a:r>
            <a:r>
              <a:rPr lang="en-US" dirty="0" smtClean="0"/>
              <a:t>: Assume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 and show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is true also. This is sometimes called an </a:t>
            </a:r>
            <a:r>
              <a:rPr lang="en-US" i="1" dirty="0" smtClean="0"/>
              <a:t>indirect proof </a:t>
            </a:r>
            <a:r>
              <a:rPr lang="en-US" dirty="0" smtClean="0"/>
              <a:t>method. If we give a direct proof of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¬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then we have a proof of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q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i="1" dirty="0" smtClean="0">
                <a:ea typeface="Cambria Math"/>
              </a:rPr>
              <a:t>     Why does this work?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n</a:t>
            </a:r>
            <a:r>
              <a:rPr lang="en-US" dirty="0" smtClean="0"/>
              <a:t> is even. So,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 Thus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= 3(2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+ 2 =6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+2 = 2(3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+ 1)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j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</a:t>
            </a:r>
            <a:r>
              <a:rPr lang="en-US" i="1" dirty="0" smtClean="0"/>
              <a:t>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k</a:t>
            </a:r>
            <a:r>
              <a:rPr lang="en-US" dirty="0" smtClean="0"/>
              <a:t> +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Therefore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ea typeface="Cambria Math" pitchFamily="18" charset="0"/>
              </a:rPr>
              <a:t>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Since we have shown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→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,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must hold as well. </a:t>
            </a:r>
            <a:r>
              <a:rPr lang="en-US" dirty="0" smtClean="0"/>
              <a:t>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 (not even) 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 (not even).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for an integer </a:t>
            </a:r>
            <a:r>
              <a:rPr lang="en-US" i="1" dirty="0" smtClean="0"/>
              <a:t>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 Use proof by contraposition. Assume </a:t>
            </a:r>
            <a:r>
              <a:rPr lang="en-US" i="1" dirty="0" smtClean="0"/>
              <a:t>n</a:t>
            </a:r>
            <a:r>
              <a:rPr lang="en-US" dirty="0" smtClean="0"/>
              <a:t> is even (i.e., not odd).  Therefore,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. Hence,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and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 </a:t>
            </a:r>
            <a:r>
              <a:rPr lang="en-US" dirty="0" smtClean="0"/>
              <a:t>is even(i.e., not odd).</a:t>
            </a:r>
          </a:p>
          <a:p>
            <a:pPr>
              <a:buNone/>
            </a:pPr>
            <a:r>
              <a:rPr lang="en-US" dirty="0" smtClean="0"/>
              <a:t>    We have shown that if </a:t>
            </a:r>
            <a:r>
              <a:rPr lang="en-US" i="1" dirty="0" smtClean="0"/>
              <a:t>n </a:t>
            </a:r>
            <a:r>
              <a:rPr lang="en-US" dirty="0" smtClean="0"/>
              <a:t>is an even integer, then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is even. Therefore by contraposition, for an integer</a:t>
            </a:r>
            <a:r>
              <a:rPr lang="en-US" i="1" dirty="0" smtClean="0"/>
              <a:t> 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Proof by Contradiction</a:t>
            </a:r>
            <a:r>
              <a:rPr lang="en-US" dirty="0" smtClean="0"/>
              <a:t>: (AKA </a:t>
            </a:r>
            <a:r>
              <a:rPr lang="en-US" i="1" dirty="0" err="1" smtClean="0"/>
              <a:t>reductio</a:t>
            </a:r>
            <a:r>
              <a:rPr lang="en-US" i="1" dirty="0" smtClean="0"/>
              <a:t> ad absurdum</a:t>
            </a:r>
            <a:r>
              <a:rPr lang="en-US" b="1" dirty="0" smtClean="0"/>
              <a:t>)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   To prove  </a:t>
            </a:r>
            <a:r>
              <a:rPr lang="en-US" i="1" dirty="0" smtClean="0"/>
              <a:t>p</a:t>
            </a:r>
            <a:r>
              <a:rPr lang="en-US" dirty="0" smtClean="0"/>
              <a:t>, assume 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and derive a contradiction such as   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¬</a:t>
            </a:r>
            <a:r>
              <a:rPr lang="en-US" i="1" dirty="0" smtClean="0">
                <a:latin typeface="Cambria Math"/>
                <a:ea typeface="Cambria Math"/>
              </a:rPr>
              <a:t>p. </a:t>
            </a:r>
            <a:r>
              <a:rPr lang="en-US" dirty="0" smtClean="0">
                <a:latin typeface="Cambria Math"/>
                <a:ea typeface="Cambria Math"/>
              </a:rPr>
              <a:t>(an indirect form of proof).</a:t>
            </a:r>
            <a:r>
              <a:rPr lang="en-US" dirty="0" smtClean="0"/>
              <a:t> Since we have shown that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b="1" dirty="0" smtClean="0">
                <a:latin typeface="Cambria Math"/>
                <a:ea typeface="Cambria Math"/>
              </a:rPr>
              <a:t>F</a:t>
            </a:r>
            <a:r>
              <a:rPr lang="en-US" dirty="0" smtClean="0"/>
              <a:t> is true , it follows that the </a:t>
            </a:r>
            <a:r>
              <a:rPr lang="en-US" dirty="0" err="1" smtClean="0"/>
              <a:t>contrapositive</a:t>
            </a:r>
            <a:r>
              <a:rPr lang="en-US" dirty="0" smtClean="0"/>
              <a:t>  </a:t>
            </a:r>
            <a:r>
              <a:rPr lang="en-US" b="1" dirty="0" err="1" smtClean="0"/>
              <a:t>T</a:t>
            </a:r>
            <a:r>
              <a:rPr lang="en-US" dirty="0" err="1" smtClean="0">
                <a:latin typeface="Cambria Math"/>
                <a:ea typeface="Cambria Math"/>
              </a:rPr>
              <a:t>→</a:t>
            </a:r>
            <a:r>
              <a:rPr lang="en-US" i="1" dirty="0" err="1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also holds.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</a:t>
            </a:r>
            <a:r>
              <a:rPr lang="en-US" i="1" dirty="0" smtClean="0"/>
              <a:t> </a:t>
            </a:r>
            <a:r>
              <a:rPr lang="en-US" dirty="0" smtClean="0"/>
              <a:t>Prove that if you pick 22 days from the calendar, at least 4 must fall on the same day of the week.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Assume that no more than 3  of the 22 days fall on the same day of the week. Because there are 7 days of the week, we could only have picked 21 days. This contradicts the assumption that we have picked 22 days.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38912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A preview of  Chapter 4.</a:t>
            </a:r>
          </a:p>
          <a:p>
            <a:pPr>
              <a:buNone/>
            </a:pPr>
            <a:r>
              <a:rPr lang="en-US" sz="8000" b="1" dirty="0" smtClean="0"/>
              <a:t>    Example</a:t>
            </a:r>
            <a:r>
              <a:rPr lang="en-US" sz="8000" dirty="0" smtClean="0"/>
              <a:t>: Use a proof by contradiction to give a proof that  </a:t>
            </a:r>
            <a:r>
              <a:rPr lang="en-US" sz="8000" dirty="0" smtClean="0">
                <a:latin typeface="Cambria Math"/>
                <a:ea typeface="Cambria Math"/>
              </a:rPr>
              <a:t>√2 is irrational.</a:t>
            </a:r>
          </a:p>
          <a:p>
            <a:pPr>
              <a:buNone/>
            </a:pPr>
            <a:r>
              <a:rPr lang="en-US" sz="8000" b="1" dirty="0" smtClean="0">
                <a:latin typeface="Cambria Math"/>
                <a:ea typeface="Cambria Math"/>
              </a:rPr>
              <a:t>     </a:t>
            </a:r>
            <a:r>
              <a:rPr lang="en-US" sz="8000" b="1" dirty="0" smtClean="0">
                <a:ea typeface="Cambria Math"/>
              </a:rPr>
              <a:t>Solution</a:t>
            </a:r>
            <a:r>
              <a:rPr lang="en-US" sz="8000" b="1" dirty="0" smtClean="0">
                <a:latin typeface="Cambria Math"/>
                <a:ea typeface="Cambria Math"/>
              </a:rPr>
              <a:t>: </a:t>
            </a:r>
            <a:r>
              <a:rPr lang="en-US" sz="8000" dirty="0" smtClean="0">
                <a:latin typeface="Cambria Math"/>
                <a:ea typeface="Cambria Math"/>
              </a:rPr>
              <a:t>Suppose √2 is rational. Then there exists integers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with √2  </a:t>
            </a:r>
            <a:r>
              <a:rPr lang="en-US" sz="8000" i="1" dirty="0" smtClean="0">
                <a:latin typeface="Cambria Math"/>
                <a:ea typeface="Cambria Math"/>
              </a:rPr>
              <a:t>= a/b</a:t>
            </a:r>
            <a:r>
              <a:rPr lang="en-US" sz="8000" dirty="0" smtClean="0">
                <a:latin typeface="Cambria Math"/>
                <a:ea typeface="Cambria Math"/>
              </a:rPr>
              <a:t>, where </a:t>
            </a:r>
            <a:r>
              <a:rPr lang="en-US" sz="8000" i="1" dirty="0" smtClean="0">
                <a:latin typeface="Cambria Math"/>
                <a:ea typeface="Cambria Math"/>
              </a:rPr>
              <a:t>b≠ 0 </a:t>
            </a:r>
            <a:r>
              <a:rPr lang="en-US" sz="8000" dirty="0" smtClean="0">
                <a:latin typeface="Cambria Math"/>
                <a:ea typeface="Cambria Math"/>
              </a:rPr>
              <a:t>and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 </a:t>
            </a:r>
            <a:r>
              <a:rPr lang="en-US" sz="8000" dirty="0" smtClean="0">
                <a:latin typeface="Cambria Math"/>
                <a:ea typeface="Cambria Math"/>
              </a:rPr>
              <a:t>have no common </a:t>
            </a:r>
            <a:r>
              <a:rPr lang="en-US" sz="8000" dirty="0" smtClean="0">
                <a:latin typeface="Cambria Math"/>
                <a:ea typeface="Cambria Math"/>
              </a:rPr>
              <a:t>factors . </a:t>
            </a:r>
            <a:r>
              <a:rPr lang="en-US" sz="8000" dirty="0" smtClean="0">
                <a:latin typeface="Cambria Math"/>
                <a:ea typeface="Cambria Math"/>
              </a:rPr>
              <a:t>Then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          </a:t>
            </a:r>
            <a:endParaRPr lang="en-US" sz="8000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                            </a:t>
            </a:r>
            <a:endParaRPr lang="en-US" sz="8000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Therefore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i="1" baseline="30000" dirty="0" smtClean="0">
                <a:latin typeface="Cambria Math"/>
                <a:ea typeface="Cambria Math"/>
              </a:rPr>
              <a:t>2</a:t>
            </a:r>
            <a:r>
              <a:rPr lang="en-US" sz="8000" baseline="30000" dirty="0" smtClean="0">
                <a:latin typeface="Cambria Math"/>
                <a:ea typeface="Cambria Math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 must be even. If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i="1" baseline="30000" dirty="0" smtClean="0">
                <a:latin typeface="Cambria Math"/>
                <a:ea typeface="Cambria Math"/>
              </a:rPr>
              <a:t>2</a:t>
            </a:r>
            <a:r>
              <a:rPr lang="en-US" sz="8000" baseline="30000" dirty="0" smtClean="0">
                <a:latin typeface="Cambria Math"/>
                <a:ea typeface="Cambria Math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 is even then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must be even (an exercise). Since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is even, </a:t>
            </a:r>
            <a:r>
              <a:rPr lang="en-US" sz="8000" i="1" dirty="0" smtClean="0">
                <a:latin typeface="Cambria Math"/>
                <a:ea typeface="Cambria Math"/>
              </a:rPr>
              <a:t>a = </a:t>
            </a:r>
            <a:r>
              <a:rPr lang="en-US" sz="8000" dirty="0" smtClean="0">
                <a:latin typeface="Cambria Math"/>
                <a:ea typeface="Cambria Math"/>
              </a:rPr>
              <a:t>2</a:t>
            </a:r>
            <a:r>
              <a:rPr lang="en-US" sz="8000" i="1" dirty="0" smtClean="0">
                <a:latin typeface="Cambria Math"/>
                <a:ea typeface="Cambria Math"/>
              </a:rPr>
              <a:t>c  </a:t>
            </a:r>
            <a:r>
              <a:rPr lang="en-US" sz="8000" dirty="0" smtClean="0">
                <a:latin typeface="Cambria Math"/>
                <a:ea typeface="Cambria Math"/>
              </a:rPr>
              <a:t>for some integer </a:t>
            </a:r>
            <a:r>
              <a:rPr lang="en-US" sz="8000" i="1" dirty="0" smtClean="0">
                <a:latin typeface="Cambria Math"/>
                <a:ea typeface="Cambria Math"/>
              </a:rPr>
              <a:t>c</a:t>
            </a:r>
            <a:r>
              <a:rPr lang="en-US" sz="8000" dirty="0" smtClean="0">
                <a:latin typeface="Cambria Math"/>
                <a:ea typeface="Cambria Math"/>
              </a:rPr>
              <a:t>. Thus,</a:t>
            </a:r>
          </a:p>
          <a:p>
            <a:pPr>
              <a:buNone/>
            </a:pPr>
            <a:endParaRPr lang="en-US" sz="8000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Therefore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baseline="30000" dirty="0" smtClean="0">
                <a:latin typeface="Cambria Math"/>
                <a:ea typeface="Cambria Math"/>
              </a:rPr>
              <a:t>2 </a:t>
            </a:r>
            <a:r>
              <a:rPr lang="en-US" sz="8000" dirty="0" smtClean="0">
                <a:latin typeface="Cambria Math"/>
                <a:ea typeface="Cambria Math"/>
              </a:rPr>
              <a:t> is even.  Again then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must be even as well.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But then 2 must divide both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. This contradicts our assumption that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have no common factors. We have proved by contradiction  that our initial assumption must be false  and  therefore  √2 is  irrational . 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</a:t>
            </a:r>
            <a:endParaRPr lang="en-US" sz="8000" b="1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</a:t>
            </a: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48000" y="3505200"/>
            <a:ext cx="866775" cy="43815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953000" y="3581400"/>
            <a:ext cx="1121569" cy="2667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971800" y="4495800"/>
            <a:ext cx="1250156" cy="2667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029200" y="4495800"/>
            <a:ext cx="1092994" cy="266700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 rot="5400000" flipV="1">
            <a:off x="8382000" y="6096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by Contradiction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Prove that there is no largest prime number.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Assume that there is a largest prime number. Call it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Hence, we can list all the primes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,..,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Form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None of the prime numbers on the list divides </a:t>
            </a:r>
            <a:r>
              <a:rPr lang="en-US" i="1" dirty="0" smtClean="0"/>
              <a:t>r</a:t>
            </a:r>
            <a:r>
              <a:rPr lang="en-US" dirty="0" smtClean="0"/>
              <a:t>. Therefore</a:t>
            </a:r>
            <a:r>
              <a:rPr lang="en-US" dirty="0" smtClean="0"/>
              <a:t>, </a:t>
            </a:r>
            <a:r>
              <a:rPr lang="en-US" dirty="0" smtClean="0"/>
              <a:t>either </a:t>
            </a:r>
            <a:r>
              <a:rPr lang="en-US" i="1" dirty="0" smtClean="0"/>
              <a:t>r</a:t>
            </a:r>
            <a:r>
              <a:rPr lang="en-US" dirty="0" smtClean="0"/>
              <a:t> is prime or there is a smaller prime that divides </a:t>
            </a:r>
            <a:r>
              <a:rPr lang="en-US" i="1" dirty="0" smtClean="0"/>
              <a:t>r</a:t>
            </a:r>
            <a:r>
              <a:rPr lang="en-US" dirty="0" smtClean="0"/>
              <a:t>. This contradicts the assumption that there is a largest prime. Therefore, there is no largest prime.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3886200"/>
            <a:ext cx="4366260" cy="328613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 flipV="1">
            <a:off x="81534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Theorems that are </a:t>
            </a:r>
            <a:r>
              <a:rPr lang="en-US" dirty="0" err="1" smtClean="0"/>
              <a:t>Biconditional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prove a theorem that is a </a:t>
            </a:r>
            <a:r>
              <a:rPr lang="en-US" dirty="0" err="1" smtClean="0"/>
              <a:t>biconditional</a:t>
            </a:r>
            <a:r>
              <a:rPr lang="en-US" dirty="0" smtClean="0"/>
              <a:t> statement, that is, a statement of the form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, we show that    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are both true.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b="1" dirty="0" smtClean="0">
                <a:latin typeface="Cambria Math"/>
                <a:ea typeface="Cambria Math"/>
              </a:rPr>
              <a:t>Example</a:t>
            </a:r>
            <a:r>
              <a:rPr lang="en-US" dirty="0" smtClean="0">
                <a:latin typeface="Cambria Math"/>
                <a:ea typeface="Cambria Math"/>
              </a:rPr>
              <a:t>: Prove the theorem: “If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an integer, then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odd if and only 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is odd.”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b="1" dirty="0" smtClean="0">
                <a:latin typeface="Cambria Math"/>
                <a:ea typeface="Cambria Math"/>
              </a:rPr>
              <a:t> Solution:  </a:t>
            </a:r>
            <a:r>
              <a:rPr lang="en-US" dirty="0" smtClean="0">
                <a:latin typeface="Cambria Math"/>
                <a:ea typeface="Cambria Math"/>
              </a:rPr>
              <a:t>We have already shown (previous slides) that both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. Therefore we can conclude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Sometimes </a:t>
            </a:r>
            <a:r>
              <a:rPr lang="en-US" sz="2000" i="1" dirty="0" err="1" smtClean="0">
                <a:latin typeface="Cambria Math"/>
                <a:ea typeface="Cambria Math"/>
              </a:rPr>
              <a:t>iff</a:t>
            </a:r>
            <a:r>
              <a:rPr lang="en-US" sz="2000" i="1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is used as an abbreviation for “if an only if,” as in</a:t>
            </a:r>
          </a:p>
          <a:p>
            <a:pPr>
              <a:buNone/>
            </a:pPr>
            <a:r>
              <a:rPr lang="en-US" sz="2000" dirty="0" smtClean="0">
                <a:latin typeface="Cambria Math"/>
                <a:ea typeface="Cambria Math"/>
              </a:rPr>
              <a:t>                  “If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an integer, then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odd </a:t>
            </a:r>
            <a:r>
              <a:rPr lang="en-US" sz="2000" dirty="0" err="1" smtClean="0">
                <a:latin typeface="Cambria Math"/>
                <a:ea typeface="Cambria Math"/>
              </a:rPr>
              <a:t>iif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baseline="30000" dirty="0" smtClean="0">
                <a:latin typeface="Cambria Math"/>
                <a:ea typeface="Cambria Math"/>
              </a:rPr>
              <a:t>2 </a:t>
            </a:r>
            <a:r>
              <a:rPr lang="en-US" sz="2000" dirty="0" smtClean="0">
                <a:latin typeface="Cambria Math"/>
                <a:ea typeface="Cambria Math"/>
              </a:rPr>
              <a:t> is odd.”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this?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14400" y="3124200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213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“Proof” that </a:t>
            </a:r>
            <a:r>
              <a:rPr lang="en-US" sz="2800" i="1" dirty="0" smtClean="0"/>
              <a:t>1</a:t>
            </a:r>
            <a:r>
              <a:rPr lang="en-US" sz="2800" dirty="0" smtClean="0"/>
              <a:t> = </a:t>
            </a:r>
            <a:r>
              <a:rPr lang="en-US" sz="2800" i="1" dirty="0" smtClean="0"/>
              <a:t>2</a:t>
            </a:r>
            <a:endParaRPr lang="en-US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715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Step 5.  a - b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by the premise and division by 0 is undefined.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Revisiting the Socrates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two premises:</a:t>
            </a:r>
          </a:p>
          <a:p>
            <a:pPr lvl="1"/>
            <a:r>
              <a:rPr lang="en-US" dirty="0" smtClean="0"/>
              <a:t>“All men are mortal.”</a:t>
            </a:r>
          </a:p>
          <a:p>
            <a:pPr lvl="1"/>
            <a:r>
              <a:rPr lang="en-US" dirty="0" smtClean="0"/>
              <a:t>“Socrates is a man.”</a:t>
            </a:r>
          </a:p>
          <a:p>
            <a:r>
              <a:rPr lang="en-US" dirty="0" smtClean="0"/>
              <a:t>And the conclusion: </a:t>
            </a:r>
          </a:p>
          <a:p>
            <a:pPr lvl="1"/>
            <a:r>
              <a:rPr lang="en-US" dirty="0" smtClean="0"/>
              <a:t>“Socrates is mortal.”</a:t>
            </a:r>
          </a:p>
          <a:p>
            <a:r>
              <a:rPr lang="en-US" dirty="0" smtClean="0"/>
              <a:t>How do we get the conclusion from the premises?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express the premises (above the line) and the conclusion (below the line) in predicate logic as an argument: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see shortly that this is a valid argument.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3124200"/>
            <a:ext cx="4377690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733800"/>
            <a:ext cx="2560320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62200" y="4572000"/>
            <a:ext cx="3743325" cy="3829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57400" y="42672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We will show how to construct valid arguments in two stages; first for propositional logic and then for predicate logic. The rules of inference are the essential building block in the construction of valid arguments.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Propositional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Predicate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 for propositional logic plus additional inference rules to handle variables and quantifiers.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Arguments in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argument </a:t>
            </a:r>
            <a:r>
              <a:rPr lang="en-US" dirty="0" smtClean="0"/>
              <a:t>in propositional logic is a sequence of propositions. All but the final proposition are called </a:t>
            </a:r>
            <a:r>
              <a:rPr lang="en-US" i="1" dirty="0" smtClean="0"/>
              <a:t>premises</a:t>
            </a:r>
            <a:r>
              <a:rPr lang="en-US" dirty="0" smtClean="0"/>
              <a:t>. The last statement is the </a:t>
            </a:r>
            <a:r>
              <a:rPr lang="en-US" i="1" dirty="0" smtClean="0"/>
              <a:t>conclusion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argument is valid if the premises imply the conclusion.  An </a:t>
            </a:r>
            <a:r>
              <a:rPr lang="en-US" i="1" dirty="0" smtClean="0"/>
              <a:t>argument form</a:t>
            </a:r>
            <a:r>
              <a:rPr lang="en-US" dirty="0" smtClean="0"/>
              <a:t>   is  an argument that is valid no matter what propositions are substituted into its propositional variables.    </a:t>
            </a:r>
          </a:p>
          <a:p>
            <a:r>
              <a:rPr lang="en-US" dirty="0" smtClean="0"/>
              <a:t>If the premises are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…,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and the conclusion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/>
              <a:t>  then               </a:t>
            </a:r>
          </a:p>
          <a:p>
            <a:pPr>
              <a:buNone/>
            </a:pPr>
            <a:r>
              <a:rPr lang="en-US" dirty="0" smtClean="0"/>
              <a:t>      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… ∧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)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 </a:t>
            </a:r>
            <a:r>
              <a:rPr lang="en-US" dirty="0" smtClean="0"/>
              <a:t> is a tautology.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 smtClean="0"/>
          </a:p>
          <a:p>
            <a:r>
              <a:rPr lang="en-US" dirty="0" smtClean="0"/>
              <a:t>Inference rules are all argument simple argument forms that will be used to construct more complex argument forms.</a:t>
            </a:r>
          </a:p>
          <a:p>
            <a:pPr>
              <a:buNone/>
            </a:pPr>
            <a:r>
              <a:rPr lang="en-US" dirty="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of Inference for Propositional Logic: Modus Ponens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19200" y="24384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3962400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“It is snowing.”</a:t>
            </a:r>
          </a:p>
          <a:p>
            <a:endParaRPr lang="en-US" dirty="0" smtClean="0"/>
          </a:p>
          <a:p>
            <a:r>
              <a:rPr lang="en-US" dirty="0" smtClean="0"/>
              <a:t>“Therefore , I will  study discrete math.”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0" y="220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therefore$&#10;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p \wedge (p \rightarrow q)$ &amp; Premise\\&#10;2. $p$ &amp; Simplification  using (1)\\&#10;3. $p \rightarrow q$ &amp;  Simplification using (1)\\&#10;4. $q$ &amp; Modus Ponens using (2) and (3)\\&#10;\end{tabular}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p \wedge (p \rightarrow q)$ 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neg p \wedge q$ &amp; Premise\\&#10;2. $\neg p$ &amp; Simplification using (1)\\&#10;3. $r \rightarrow p$ &amp;  Premise\\&#10;4. $\neg r$ &amp; Modus tollens using (2) and (3)\\&#10;5. $\neg r \rightarrow s$ &amp; Premise\\&#10;6. $s$ &amp; Modus ponens using (4) and (5)\\&#10;7. $s \rightarrow t$ &amp; Premise\\&#10;8. $t$ &amp; Modus ponens using (6) and (7)&#10;&#10;\end{tabular}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forall x P(x)\\ \hline&#10;\therefore P(c) &#10;\end{array}$&#10;&#10;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an arbitrary $c$}\\ \hline&#10;\therefore \forall x P(x) &#10;\end{array}$&#10;&#10;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exists x P(x)\\ \hline&#10;\therefore P(c)\mbox{ for some element $c$}&#10;\end{array}$&#10;&#10;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some element $c$}\\ \hline&#10;\therefore \exists x P(x) &#10;\end{array}$&#10;&#10;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forall x(M(x) \rightarrow L(x))$ &amp; Premise\\&#10;2. $M(J) \rightarrow L(J)$ &amp; UI from (1)\\&#10;3. $M(J)$ &amp;  Premise\\&#10;4. $L(J)$ &amp; Modus Ponens using \\&#10;&amp;(2) and (3)\\&#10;&#10;\end{tabular}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exists x(C(x) \wedge \neg B(x))$ &amp; Premise\\&#10;2. $C(a) \wedge \neg B(a)$ &amp; EI from (1)\\&#10;3. $C(a)$ &amp;  Simplification from (2)\\&#10;4. $\forall x (C(x) \rightarrow P(x))$ &amp; Premise \\&#10;5. $C(a) \rightarrow P(a)$&amp; UI from (4)\\&#10;6. $P(a)$ &amp; MP from (3) and (5)\\&#10;7. $\neg B(a)$ &amp; Simplification from (2)\\&#10;8. $P(a) \wedge \neg B(a)$ &amp; Conj from (6) and (7)\\&#10;9. $\exists x (P(x) \wedge \neg B(x))$ &amp; EG from (8)&#10;\end{tabular}&#10;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$\forall x (Man(x) \rightarrow Mortal(x))$ &amp; Premise \\&#10;2. $Man(Socrates) \rightarrow Mortal(Socrates)$&amp; UI from (1)\\&#10;3. $Man(Socrates)$ &amp; Premise\\&#10;4. $Mortal(Socrates)$ &amp; MP from (2)\\&#10;&amp; and (3)\\&#10;\end{tabular}&#10;&#10;&#10;\end{document}"/>
  <p:tag name="IGUANATEXSIZE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\forall x ( P(x) \rightarrow Q(x))\\&#10;P(a), \mbox{where $a$ is a particular}\\&#10;\mbox{\ \ \ \  element in the domain}\\ \hline&#10;&#10;\therefore  Q(a)\\&#10;\end{array}$&#10;&#10;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P(x) \rightarrow Q(x))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c) \rightarrow Q(c)$&#10;&#10;&#10;\end{document}"/>
  <p:tag name="IGUANATEXSIZE" val="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rightarrow q$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/q, \;\; s = t/u, \;\; u\not=0,\; q\not= 0$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+ s = \frac{p}{q} + \frac{t}{u} = \frac{pu + qt}{qu} = \frac{v}{w}$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 = \frac{a^2}{b^{2}}$&#10;\end{document}"/>
  <p:tag name="IGUANATEXSIZE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a^2$&#10;\end{document}"/>
  <p:tag name="IGUANATEXSIZE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4c^{2}$&#10;\end{document}"/>
  <p:tag name="IGUANATEXSIZE" val="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} = 2c^{2}$&#10;\end{document}"/>
  <p:tag name="IGUANATEXSIZ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_1 \times p_2 \times \ldots\times p_n \; + 1$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vee q\\&#10;\neg p\\ \hline&#10;&#10;\therefore  q\\&#10;\end{array}$&#10;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 \hline&#10;&#10;\therefore  p \vee q\\&#10;\end{array}$&#10;&#10;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 \wedge q \\ \hline&#10;\therefore  q\\&#10;\end{array}$&#10;&#10;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8571</TotalTime>
  <Words>3243</Words>
  <Application>Microsoft Office PowerPoint</Application>
  <PresentationFormat>On-screen Show (4:3)</PresentationFormat>
  <Paragraphs>394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Constantia</vt:lpstr>
      <vt:lpstr>Wingdings 2</vt:lpstr>
      <vt:lpstr>Cambria Math</vt:lpstr>
      <vt:lpstr>Wingdings</vt:lpstr>
      <vt:lpstr>Flow</vt:lpstr>
      <vt:lpstr>The Foundations: Logic and Proofs</vt:lpstr>
      <vt:lpstr>Summary</vt:lpstr>
      <vt:lpstr>Rules of Inference</vt:lpstr>
      <vt:lpstr>Section Summary</vt:lpstr>
      <vt:lpstr>Revisiting the Socrates Example</vt:lpstr>
      <vt:lpstr>The Argument</vt:lpstr>
      <vt:lpstr>Valid Arguments </vt:lpstr>
      <vt:lpstr>Arguments in Propositional Logic</vt:lpstr>
      <vt:lpstr>Rules of Inference for Propositional Logic: Modus Ponens</vt:lpstr>
      <vt:lpstr> Modus Tollens</vt:lpstr>
      <vt:lpstr>Hypothetical Syllogism</vt:lpstr>
      <vt:lpstr>Disjunctive Syllogism</vt:lpstr>
      <vt:lpstr>Addition</vt:lpstr>
      <vt:lpstr>Simplification</vt:lpstr>
      <vt:lpstr>Conjunction</vt:lpstr>
      <vt:lpstr>Resolution</vt:lpstr>
      <vt:lpstr>Using the Rules of Inference to Build Valid Arguments</vt:lpstr>
      <vt:lpstr>Valid Arguments</vt:lpstr>
      <vt:lpstr>Valid Arguments</vt:lpstr>
      <vt:lpstr>Valid Arguments</vt:lpstr>
      <vt:lpstr>Handling Quantified Statements</vt:lpstr>
      <vt:lpstr>Universal Instantiation (UI)</vt:lpstr>
      <vt:lpstr>Universal Generalization (UG)</vt:lpstr>
      <vt:lpstr>Existential Instantiation (EI)</vt:lpstr>
      <vt:lpstr>Existential Generalization (EG)</vt:lpstr>
      <vt:lpstr>Using Rules of Inference</vt:lpstr>
      <vt:lpstr>Using Rules of Inference</vt:lpstr>
      <vt:lpstr> Using Rules of Inference</vt:lpstr>
      <vt:lpstr>Returning to  the Socrates Example</vt:lpstr>
      <vt:lpstr>Solution for Socrates Example</vt:lpstr>
      <vt:lpstr>Universal Modus Ponens</vt:lpstr>
      <vt:lpstr>Introduction to Proofs</vt:lpstr>
      <vt:lpstr>Section Summary</vt:lpstr>
      <vt:lpstr>Proofs of Mathematical Statements</vt:lpstr>
      <vt:lpstr>Definitions</vt:lpstr>
      <vt:lpstr>Forms of  Theorems </vt:lpstr>
      <vt:lpstr>Proving Theorems</vt:lpstr>
      <vt:lpstr>Proving Conditional Statements: p → q </vt:lpstr>
      <vt:lpstr>Even and Odd Integers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Proof by Contradiction</vt:lpstr>
      <vt:lpstr>Proof by Contradiction </vt:lpstr>
      <vt:lpstr>Theorems that are Biconditional Statements</vt:lpstr>
      <vt:lpstr>What is wrong with this?</vt:lpstr>
    </vt:vector>
  </TitlesOfParts>
  <Company>Monmouth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rohitpal.singh</cp:lastModifiedBy>
  <cp:revision>479</cp:revision>
  <dcterms:created xsi:type="dcterms:W3CDTF">2013-10-11T23:23:15Z</dcterms:created>
  <dcterms:modified xsi:type="dcterms:W3CDTF">2018-03-17T04:38:52Z</dcterms:modified>
</cp:coreProperties>
</file>