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4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16B75-EE43-4EE4-AC33-BDB32957BA1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6C32E-FF08-4C39-A546-AB670DE179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C3D-072F-4D3B-B349-F3F55927331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6284C-6925-4D9B-A94D-7C48BA83C0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9032" y="3252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739" y="797278"/>
            <a:ext cx="4006621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Colin Stirling (Informatics)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5" smtClean="0"/>
              <a:t>Discrete Mathematics (Chapter 6)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Colin Stirling (Informatics)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5" smtClean="0"/>
              <a:t>Discrete Mathematics (Chapter 6)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Colin Stirling (Informatics)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5" smtClean="0"/>
              <a:t>Discrete Mathematics (Chapter 6)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9032" y="3252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Colin Stirling (Informatics)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5" smtClean="0"/>
              <a:t>Discrete Mathematics (Chapter 6)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9032" y="3252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7743" y="504342"/>
            <a:ext cx="4432935" cy="194310"/>
          </a:xfrm>
          <a:custGeom>
            <a:avLst/>
            <a:gdLst/>
            <a:ahLst/>
            <a:cxnLst/>
            <a:rect l="l" t="t" r="r" b="b"/>
            <a:pathLst>
              <a:path w="4432935" h="19430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057"/>
                </a:lnTo>
                <a:lnTo>
                  <a:pt x="4432567" y="194057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7744" y="685749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38544" y="895654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89344" y="882954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4520310" y="548576"/>
            <a:ext cx="50749" cy="347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7743" y="730024"/>
            <a:ext cx="4432935" cy="216535"/>
          </a:xfrm>
          <a:custGeom>
            <a:avLst/>
            <a:gdLst/>
            <a:ahLst/>
            <a:cxnLst/>
            <a:rect l="l" t="t" r="r" b="b"/>
            <a:pathLst>
              <a:path w="4432935" h="216534">
                <a:moveTo>
                  <a:pt x="4432567" y="0"/>
                </a:moveTo>
                <a:lnTo>
                  <a:pt x="0" y="0"/>
                </a:lnTo>
                <a:lnTo>
                  <a:pt x="0" y="165630"/>
                </a:lnTo>
                <a:lnTo>
                  <a:pt x="4008" y="185355"/>
                </a:lnTo>
                <a:lnTo>
                  <a:pt x="14922" y="201508"/>
                </a:lnTo>
                <a:lnTo>
                  <a:pt x="31075" y="212422"/>
                </a:lnTo>
                <a:lnTo>
                  <a:pt x="50800" y="216431"/>
                </a:lnTo>
                <a:lnTo>
                  <a:pt x="4381767" y="216431"/>
                </a:lnTo>
                <a:lnTo>
                  <a:pt x="4401492" y="212422"/>
                </a:lnTo>
                <a:lnTo>
                  <a:pt x="4417644" y="201508"/>
                </a:lnTo>
                <a:lnTo>
                  <a:pt x="4428558" y="185355"/>
                </a:lnTo>
                <a:lnTo>
                  <a:pt x="4432567" y="165630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520310" y="586672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4">
                <a:moveTo>
                  <a:pt x="0" y="32803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4520310" y="5739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520310" y="5612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520310" y="5485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Colin Stirling (Informatics)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5" smtClean="0"/>
              <a:t>Discrete Mathematics (Chapter 6)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9032" y="3252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14"/>
            <a:ext cx="36309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449778"/>
            <a:ext cx="4275455" cy="1065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9905" y="3331252"/>
            <a:ext cx="916305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Colin Stirling (Informatics)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23885" y="3331252"/>
            <a:ext cx="116078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5" smtClean="0"/>
              <a:t>Discrete Mathematics (Chapter 6)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187" y="3331252"/>
            <a:ext cx="22860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43050" y="1425575"/>
            <a:ext cx="1676400" cy="36901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180465" marR="5080" indent="-1168400">
              <a:lnSpc>
                <a:spcPct val="106700"/>
              </a:lnSpc>
              <a:spcBef>
                <a:spcPts val="20"/>
              </a:spcBef>
            </a:pPr>
            <a:r>
              <a:rPr lang="en-US" sz="2400" spc="15" dirty="0" smtClean="0"/>
              <a:t>COUNTING</a:t>
            </a:r>
            <a:endParaRPr sz="2400" spc="15" dirty="0"/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" y="358775"/>
            <a:ext cx="4248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15" dirty="0" smtClean="0"/>
              <a:t>Theoretical Foundations of Computer Science</a:t>
            </a:r>
            <a:endParaRPr lang="en-US" sz="16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463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Counting</a:t>
            </a:r>
            <a:r>
              <a:rPr spc="-45" dirty="0"/>
              <a:t> </a:t>
            </a:r>
            <a:r>
              <a:rPr spc="15" dirty="0"/>
              <a:t>Subsets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504342"/>
            <a:ext cx="4432935" cy="194310"/>
          </a:xfrm>
          <a:custGeom>
            <a:avLst/>
            <a:gdLst/>
            <a:ahLst/>
            <a:cxnLst/>
            <a:rect l="l" t="t" r="r" b="b"/>
            <a:pathLst>
              <a:path w="4432935" h="19430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057"/>
                </a:lnTo>
                <a:lnTo>
                  <a:pt x="4432567" y="194057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4" y="685749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544" y="895654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882954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548576"/>
            <a:ext cx="50749" cy="347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730024"/>
            <a:ext cx="4432935" cy="216535"/>
          </a:xfrm>
          <a:custGeom>
            <a:avLst/>
            <a:gdLst/>
            <a:ahLst/>
            <a:cxnLst/>
            <a:rect l="l" t="t" r="r" b="b"/>
            <a:pathLst>
              <a:path w="4432935" h="216534">
                <a:moveTo>
                  <a:pt x="4432567" y="0"/>
                </a:moveTo>
                <a:lnTo>
                  <a:pt x="0" y="0"/>
                </a:lnTo>
                <a:lnTo>
                  <a:pt x="0" y="165630"/>
                </a:lnTo>
                <a:lnTo>
                  <a:pt x="4008" y="185355"/>
                </a:lnTo>
                <a:lnTo>
                  <a:pt x="14922" y="201508"/>
                </a:lnTo>
                <a:lnTo>
                  <a:pt x="31075" y="212422"/>
                </a:lnTo>
                <a:lnTo>
                  <a:pt x="50800" y="216431"/>
                </a:lnTo>
                <a:lnTo>
                  <a:pt x="4381767" y="216431"/>
                </a:lnTo>
                <a:lnTo>
                  <a:pt x="4401492" y="212422"/>
                </a:lnTo>
                <a:lnTo>
                  <a:pt x="4417644" y="201508"/>
                </a:lnTo>
                <a:lnTo>
                  <a:pt x="4428558" y="185355"/>
                </a:lnTo>
                <a:lnTo>
                  <a:pt x="4432567" y="165630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586672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4">
                <a:moveTo>
                  <a:pt x="0" y="32803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5739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5612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5485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844" y="425465"/>
            <a:ext cx="4351655" cy="17468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Number of Subsets of a Finite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finite set, </a:t>
            </a:r>
            <a:r>
              <a:rPr sz="1100" i="1" spc="20" dirty="0">
                <a:latin typeface="Arial"/>
                <a:cs typeface="Arial"/>
              </a:rPr>
              <a:t>S</a:t>
            </a:r>
            <a:r>
              <a:rPr sz="1100" spc="2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15" dirty="0">
                <a:latin typeface="Arial"/>
                <a:cs typeface="Arial"/>
              </a:rPr>
              <a:t>2</a:t>
            </a:r>
            <a:r>
              <a:rPr sz="1200" i="1" spc="22" baseline="27777" dirty="0">
                <a:latin typeface="Arial"/>
                <a:cs typeface="Arial"/>
              </a:rPr>
              <a:t>|S| </a:t>
            </a:r>
            <a:r>
              <a:rPr sz="1100" spc="-5" dirty="0">
                <a:latin typeface="Arial"/>
                <a:cs typeface="Arial"/>
              </a:rPr>
              <a:t>distinct</a:t>
            </a:r>
            <a:r>
              <a:rPr sz="1100" spc="-1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subsets.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b="1" spc="-10" dirty="0">
                <a:latin typeface="Arial"/>
                <a:cs typeface="Arial"/>
              </a:rPr>
              <a:t>Proof: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Suppose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DejaVu Sans"/>
                <a:cs typeface="DejaVu Sans"/>
              </a:rPr>
              <a:t>{</a:t>
            </a:r>
            <a:r>
              <a:rPr sz="1100" i="1" spc="-55" dirty="0">
                <a:latin typeface="Arial"/>
                <a:cs typeface="Arial"/>
              </a:rPr>
              <a:t>s</a:t>
            </a:r>
            <a:r>
              <a:rPr sz="1200" spc="-82" baseline="-13888" dirty="0">
                <a:latin typeface="Arial"/>
                <a:cs typeface="Arial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s</a:t>
            </a:r>
            <a:r>
              <a:rPr sz="1200" i="1" spc="-44" baseline="-10416" dirty="0">
                <a:latin typeface="Arial"/>
                <a:cs typeface="Arial"/>
              </a:rPr>
              <a:t>m</a:t>
            </a:r>
            <a:r>
              <a:rPr sz="1100" spc="-30" dirty="0">
                <a:latin typeface="DejaVu Sans"/>
                <a:cs typeface="DejaVu Sans"/>
              </a:rPr>
              <a:t>}</a:t>
            </a:r>
            <a:r>
              <a:rPr sz="1100" spc="-3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There 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one-to-one correspondence (bijection), </a:t>
            </a:r>
            <a:r>
              <a:rPr sz="1100" spc="-10" dirty="0">
                <a:latin typeface="Arial"/>
                <a:cs typeface="Arial"/>
              </a:rPr>
              <a:t>between </a:t>
            </a:r>
            <a:r>
              <a:rPr sz="1100" spc="-5" dirty="0">
                <a:latin typeface="Arial"/>
                <a:cs typeface="Arial"/>
              </a:rPr>
              <a:t>subsets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bit strings of length </a:t>
            </a:r>
            <a:r>
              <a:rPr sz="1100" i="1" spc="-10" dirty="0">
                <a:latin typeface="Arial"/>
                <a:cs typeface="Arial"/>
              </a:rPr>
              <a:t>m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i="1" spc="-30" dirty="0">
                <a:latin typeface="Arial"/>
                <a:cs typeface="Arial"/>
              </a:rPr>
              <a:t>S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spc="-3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bit string of length </a:t>
            </a:r>
            <a:r>
              <a:rPr sz="1100" spc="-35" dirty="0">
                <a:latin typeface="DejaVu Sans"/>
                <a:cs typeface="DejaVu Sans"/>
              </a:rPr>
              <a:t>|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100" spc="-35" dirty="0">
                <a:latin typeface="DejaVu Sans"/>
                <a:cs typeface="DejaVu Sans"/>
              </a:rPr>
              <a:t>|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associate with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subset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75" dirty="0">
                <a:latin typeface="DejaVu Sans"/>
                <a:cs typeface="DejaVu Sans"/>
              </a:rPr>
              <a:t>⊆ </a:t>
            </a:r>
            <a:r>
              <a:rPr sz="1100" i="1" spc="-10" dirty="0">
                <a:latin typeface="Arial"/>
                <a:cs typeface="Arial"/>
              </a:rPr>
              <a:t>S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a 1 </a:t>
            </a:r>
            <a:r>
              <a:rPr sz="1100" spc="-5" dirty="0">
                <a:latin typeface="Arial"/>
                <a:cs typeface="Arial"/>
              </a:rPr>
              <a:t>in  position </a:t>
            </a:r>
            <a:r>
              <a:rPr sz="1100" i="1" spc="-5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5" dirty="0">
                <a:latin typeface="Arial"/>
                <a:cs typeface="Arial"/>
              </a:rPr>
              <a:t>s</a:t>
            </a:r>
            <a:r>
              <a:rPr sz="1200" i="1" spc="-7" baseline="-13888" dirty="0">
                <a:latin typeface="Arial"/>
                <a:cs typeface="Arial"/>
              </a:rPr>
              <a:t>i </a:t>
            </a:r>
            <a:r>
              <a:rPr sz="1100" spc="-235" dirty="0">
                <a:latin typeface="DejaVu Sans"/>
                <a:cs typeface="DejaVu Sans"/>
              </a:rPr>
              <a:t>∈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and 0 </a:t>
            </a:r>
            <a:r>
              <a:rPr sz="1100" spc="-5" dirty="0">
                <a:latin typeface="Arial"/>
                <a:cs typeface="Arial"/>
              </a:rPr>
              <a:t>in position </a:t>
            </a:r>
            <a:r>
              <a:rPr sz="1100" i="1" spc="-5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200" i="1" spc="-15" baseline="-13888" dirty="0">
                <a:latin typeface="Arial"/>
                <a:cs typeface="Arial"/>
              </a:rPr>
              <a:t>i </a:t>
            </a:r>
            <a:r>
              <a:rPr sz="1100" spc="-310" dirty="0">
                <a:latin typeface="DejaVu Sans"/>
                <a:cs typeface="DejaVu Sans"/>
              </a:rPr>
              <a:t>ƒ∈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i="1" spc="-5" dirty="0">
                <a:latin typeface="Arial"/>
                <a:cs typeface="Arial"/>
              </a:rPr>
              <a:t>i </a:t>
            </a:r>
            <a:r>
              <a:rPr sz="1100" spc="-235" dirty="0">
                <a:latin typeface="DejaVu Sans"/>
                <a:cs typeface="DejaVu Sans"/>
              </a:rPr>
              <a:t>∈ </a:t>
            </a:r>
            <a:r>
              <a:rPr sz="1100" spc="-90" dirty="0">
                <a:latin typeface="DejaVu Sans"/>
                <a:cs typeface="DejaVu Sans"/>
              </a:rPr>
              <a:t>{</a:t>
            </a:r>
            <a:r>
              <a:rPr sz="1100" spc="-90" dirty="0">
                <a:latin typeface="Arial"/>
                <a:cs typeface="Arial"/>
              </a:rPr>
              <a:t>1</a:t>
            </a:r>
            <a:r>
              <a:rPr sz="1100" i="1" spc="-90" dirty="0">
                <a:latin typeface="Verdana"/>
                <a:cs typeface="Verdana"/>
              </a:rPr>
              <a:t>, </a:t>
            </a:r>
            <a:r>
              <a:rPr sz="1100" i="1" spc="-100" dirty="0">
                <a:latin typeface="Verdana"/>
                <a:cs typeface="Verdana"/>
              </a:rPr>
              <a:t>. . . 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m</a:t>
            </a:r>
            <a:r>
              <a:rPr sz="1100" spc="-50" dirty="0">
                <a:latin typeface="DejaVu Sans"/>
                <a:cs typeface="DejaVu Sans"/>
              </a:rPr>
              <a:t>}</a:t>
            </a:r>
            <a:r>
              <a:rPr sz="1100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2086" y="2324721"/>
            <a:ext cx="1152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DejaVu Sans"/>
                <a:cs typeface="DejaVu Sans"/>
              </a:rPr>
              <a:t>{</a:t>
            </a:r>
            <a:r>
              <a:rPr sz="1100" i="1" spc="-55" dirty="0">
                <a:latin typeface="Arial"/>
                <a:cs typeface="Arial"/>
              </a:rPr>
              <a:t>s</a:t>
            </a:r>
            <a:r>
              <a:rPr sz="1200" spc="-82" baseline="-13888" dirty="0">
                <a:latin typeface="Arial"/>
                <a:cs typeface="Arial"/>
              </a:rPr>
              <a:t>2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220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200" spc="-37" baseline="-13888" dirty="0">
                <a:latin typeface="Arial"/>
                <a:cs typeface="Arial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20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200" spc="-30" baseline="-10416" dirty="0">
                <a:latin typeface="Arial"/>
                <a:cs typeface="Arial"/>
              </a:rPr>
              <a:t>5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2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2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200" i="1" spc="-52" baseline="-10416" dirty="0">
                <a:latin typeface="Arial"/>
                <a:cs typeface="Arial"/>
              </a:rPr>
              <a:t>m</a:t>
            </a:r>
            <a:r>
              <a:rPr sz="1100" spc="-35" dirty="0">
                <a:latin typeface="DejaVu Sans"/>
                <a:cs typeface="DejaVu Sans"/>
              </a:rPr>
              <a:t>}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46198" y="2286113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25" dirty="0">
                <a:latin typeface="DejaVu Sans"/>
                <a:cs typeface="DejaVu Sans"/>
              </a:rPr>
              <a:t>∼</a:t>
            </a:r>
            <a:r>
              <a:rPr sz="1650" spc="179" baseline="-17676" dirty="0">
                <a:latin typeface="Arial Black"/>
                <a:cs typeface="Arial Black"/>
              </a:rPr>
              <a:t>=</a:t>
            </a:r>
            <a:endParaRPr sz="1650" baseline="-17676">
              <a:latin typeface="Arial Black"/>
              <a:cs typeface="Arial Black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241156" y="2350236"/>
          <a:ext cx="1707514" cy="17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28600"/>
                <a:gridCol w="228600"/>
                <a:gridCol w="228600"/>
                <a:gridCol w="228600"/>
                <a:gridCol w="335915"/>
                <a:gridCol w="228599"/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2230983" y="2435757"/>
            <a:ext cx="1735455" cy="1917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4930">
              <a:lnSpc>
                <a:spcPts val="550"/>
              </a:lnSpc>
              <a:spcBef>
                <a:spcPts val="640"/>
              </a:spcBef>
              <a:tabLst>
                <a:tab pos="804545" algn="l"/>
                <a:tab pos="1659255" algn="l"/>
              </a:tabLst>
            </a:pP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spc="-5" dirty="0">
                <a:latin typeface="Times New Roman"/>
                <a:cs typeface="Times New Roman"/>
              </a:rPr>
              <a:t>  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220"/>
              </a:lnSpc>
              <a:tabLst>
                <a:tab pos="804545" algn="l"/>
                <a:tab pos="1659255" algn="l"/>
              </a:tabLst>
            </a:pPr>
            <a:r>
              <a:rPr sz="1100" spc="-60" dirty="0">
                <a:latin typeface="Arial"/>
                <a:cs typeface="Arial"/>
              </a:rPr>
              <a:t>s	</a:t>
            </a:r>
            <a:r>
              <a:rPr sz="1100" spc="-220" dirty="0">
                <a:latin typeface="Arial"/>
                <a:cs typeface="Arial"/>
              </a:rPr>
              <a:t>˛</a:t>
            </a:r>
            <a:r>
              <a:rPr sz="1200" i="1" spc="-494" baseline="-65972" dirty="0">
                <a:latin typeface="Arial"/>
                <a:cs typeface="Arial"/>
              </a:rPr>
              <a:t>m</a:t>
            </a:r>
            <a:r>
              <a:rPr sz="1100" spc="120" dirty="0">
                <a:latin typeface="Arial"/>
                <a:cs typeface="Arial"/>
              </a:rPr>
              <a:t>¸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6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5844" y="2883229"/>
            <a:ext cx="3074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the product rule, there are </a:t>
            </a:r>
            <a:r>
              <a:rPr sz="1100" spc="15" dirty="0">
                <a:latin typeface="Arial"/>
                <a:cs typeface="Arial"/>
              </a:rPr>
              <a:t>2</a:t>
            </a:r>
            <a:r>
              <a:rPr sz="1200" i="1" spc="22" baseline="27777" dirty="0">
                <a:latin typeface="Arial"/>
                <a:cs typeface="Arial"/>
              </a:rPr>
              <a:t>|S| </a:t>
            </a:r>
            <a:r>
              <a:rPr sz="1100" spc="-5" dirty="0">
                <a:latin typeface="Arial"/>
                <a:cs typeface="Arial"/>
              </a:rPr>
              <a:t>such bit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strings.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71479" y="294095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74007" y="294349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74007" y="3031947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9668" y="294095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5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595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Counting</a:t>
            </a:r>
            <a:r>
              <a:rPr spc="-50" dirty="0"/>
              <a:t> </a:t>
            </a:r>
            <a:r>
              <a:rPr spc="15" dirty="0"/>
              <a:t>Functions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670991"/>
            <a:ext cx="4432935" cy="194310"/>
          </a:xfrm>
          <a:custGeom>
            <a:avLst/>
            <a:gdLst/>
            <a:ahLst/>
            <a:cxnLst/>
            <a:rect l="l" t="t" r="r" b="b"/>
            <a:pathLst>
              <a:path w="4432935" h="19430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057"/>
                </a:lnTo>
                <a:lnTo>
                  <a:pt x="4432567" y="194057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4" y="852398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544" y="1396288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383588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715226"/>
            <a:ext cx="50749" cy="681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896665"/>
            <a:ext cx="4432935" cy="550545"/>
          </a:xfrm>
          <a:custGeom>
            <a:avLst/>
            <a:gdLst/>
            <a:ahLst/>
            <a:cxnLst/>
            <a:rect l="l" t="t" r="r" b="b"/>
            <a:pathLst>
              <a:path w="4432935" h="550544">
                <a:moveTo>
                  <a:pt x="4432567" y="0"/>
                </a:moveTo>
                <a:lnTo>
                  <a:pt x="0" y="0"/>
                </a:lnTo>
                <a:lnTo>
                  <a:pt x="0" y="499623"/>
                </a:lnTo>
                <a:lnTo>
                  <a:pt x="4008" y="519347"/>
                </a:lnTo>
                <a:lnTo>
                  <a:pt x="14922" y="535500"/>
                </a:lnTo>
                <a:lnTo>
                  <a:pt x="31075" y="546414"/>
                </a:lnTo>
                <a:lnTo>
                  <a:pt x="50800" y="550423"/>
                </a:lnTo>
                <a:lnTo>
                  <a:pt x="4381767" y="550423"/>
                </a:lnTo>
                <a:lnTo>
                  <a:pt x="4401492" y="546414"/>
                </a:lnTo>
                <a:lnTo>
                  <a:pt x="4417644" y="535500"/>
                </a:lnTo>
                <a:lnTo>
                  <a:pt x="4428558" y="519347"/>
                </a:lnTo>
                <a:lnTo>
                  <a:pt x="4432567" y="499623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753313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5">
                <a:moveTo>
                  <a:pt x="0" y="66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7406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7279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7152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844" y="618753"/>
            <a:ext cx="4253865" cy="4457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Number of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all finite sets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i="1" spc="15" dirty="0">
                <a:latin typeface="Arial"/>
                <a:cs typeface="Arial"/>
              </a:rPr>
              <a:t>B</a:t>
            </a:r>
            <a:r>
              <a:rPr sz="1100" spc="15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distinct </a:t>
            </a:r>
            <a:r>
              <a:rPr sz="1100" spc="-10" dirty="0">
                <a:latin typeface="Arial"/>
                <a:cs typeface="Arial"/>
              </a:rPr>
              <a:t>functions, </a:t>
            </a:r>
            <a:r>
              <a:rPr sz="1100" i="1" spc="-5" dirty="0">
                <a:latin typeface="Arial"/>
                <a:cs typeface="Arial"/>
              </a:rPr>
              <a:t>f </a:t>
            </a:r>
            <a:r>
              <a:rPr sz="1100" spc="-65" dirty="0">
                <a:latin typeface="Arial Black"/>
                <a:cs typeface="Arial Black"/>
              </a:rPr>
              <a:t>: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165" dirty="0">
                <a:latin typeface="DejaVu Sans"/>
                <a:cs typeface="DejaVu Sans"/>
              </a:rPr>
              <a:t>→</a:t>
            </a:r>
            <a:r>
              <a:rPr sz="1100" spc="-140" dirty="0">
                <a:latin typeface="DejaVu Sans"/>
                <a:cs typeface="DejaVu Sans"/>
              </a:rPr>
              <a:t> </a:t>
            </a:r>
            <a:r>
              <a:rPr sz="1100" i="1" spc="15" dirty="0">
                <a:latin typeface="Arial"/>
                <a:cs typeface="Arial"/>
              </a:rPr>
              <a:t>B</a:t>
            </a:r>
            <a:r>
              <a:rPr sz="1100" spc="15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5844" y="1044713"/>
            <a:ext cx="1156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mapping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6736" y="1159585"/>
            <a:ext cx="328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112" baseline="-22727" dirty="0">
                <a:latin typeface="DejaVu Sans"/>
                <a:cs typeface="DejaVu Sans"/>
              </a:rPr>
              <a:t>|</a:t>
            </a:r>
            <a:r>
              <a:rPr sz="1650" i="1" spc="52" baseline="-22727" dirty="0">
                <a:latin typeface="Arial"/>
                <a:cs typeface="Arial"/>
              </a:rPr>
              <a:t>B</a:t>
            </a:r>
            <a:r>
              <a:rPr sz="1650" spc="-112" baseline="-22727" dirty="0">
                <a:latin typeface="DejaVu Sans"/>
                <a:cs typeface="DejaVu Sans"/>
              </a:rPr>
              <a:t>|</a:t>
            </a:r>
            <a:r>
              <a:rPr sz="800" i="1" spc="25" dirty="0">
                <a:latin typeface="Arial"/>
                <a:cs typeface="Arial"/>
              </a:rPr>
              <a:t>|</a:t>
            </a:r>
            <a:r>
              <a:rPr sz="800" i="1" spc="-5" dirty="0">
                <a:latin typeface="Arial"/>
                <a:cs typeface="Arial"/>
              </a:rPr>
              <a:t>A</a:t>
            </a:r>
            <a:r>
              <a:rPr sz="800" i="1" spc="25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844" y="1505290"/>
            <a:ext cx="4147820" cy="72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latin typeface="Arial"/>
                <a:cs typeface="Arial"/>
              </a:rPr>
              <a:t>Proof: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Suppose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DejaVu Sans"/>
                <a:cs typeface="DejaVu Sans"/>
              </a:rPr>
              <a:t>{</a:t>
            </a:r>
            <a:r>
              <a:rPr sz="1100" i="1" spc="-55" dirty="0">
                <a:latin typeface="Arial"/>
                <a:cs typeface="Arial"/>
              </a:rPr>
              <a:t>a</a:t>
            </a:r>
            <a:r>
              <a:rPr sz="1200" spc="-82" baseline="-13888" dirty="0">
                <a:latin typeface="Arial"/>
                <a:cs typeface="Arial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200" i="1" spc="-44" baseline="-10416" dirty="0">
                <a:latin typeface="Arial"/>
                <a:cs typeface="Arial"/>
              </a:rPr>
              <a:t>m</a:t>
            </a:r>
            <a:r>
              <a:rPr sz="1100" spc="-30" dirty="0">
                <a:latin typeface="DejaVu Sans"/>
                <a:cs typeface="DejaVu Sans"/>
              </a:rPr>
              <a:t>}</a:t>
            </a:r>
            <a:r>
              <a:rPr sz="1100" spc="-3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There 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one-to-one correspondence </a:t>
            </a:r>
            <a:r>
              <a:rPr sz="1100" spc="-10" dirty="0">
                <a:latin typeface="Arial"/>
                <a:cs typeface="Arial"/>
              </a:rPr>
              <a:t>between </a:t>
            </a:r>
            <a:r>
              <a:rPr sz="1100" spc="-5" dirty="0">
                <a:latin typeface="Arial"/>
                <a:cs typeface="Arial"/>
              </a:rPr>
              <a:t>functions </a:t>
            </a:r>
            <a:r>
              <a:rPr sz="1100" i="1" spc="-5" dirty="0">
                <a:latin typeface="Arial"/>
                <a:cs typeface="Arial"/>
              </a:rPr>
              <a:t>f </a:t>
            </a:r>
            <a:r>
              <a:rPr sz="1100" spc="-65" dirty="0">
                <a:latin typeface="Arial Black"/>
                <a:cs typeface="Arial Black"/>
              </a:rPr>
              <a:t>: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165" dirty="0">
                <a:latin typeface="DejaVu Sans"/>
                <a:cs typeface="DejaVu Sans"/>
              </a:rPr>
              <a:t>→</a:t>
            </a:r>
            <a:r>
              <a:rPr sz="1100" spc="-225" dirty="0">
                <a:latin typeface="DejaVu Sans"/>
                <a:cs typeface="DejaVu Sans"/>
              </a:rPr>
              <a:t> </a:t>
            </a:r>
            <a:r>
              <a:rPr sz="1100" i="1" spc="-10" dirty="0">
                <a:latin typeface="Arial"/>
                <a:cs typeface="Arial"/>
              </a:rPr>
              <a:t>B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strings (sequences) of length </a:t>
            </a:r>
            <a:r>
              <a:rPr sz="1100" i="1" spc="-10" dirty="0">
                <a:latin typeface="Arial"/>
                <a:cs typeface="Arial"/>
              </a:rPr>
              <a:t>m </a:t>
            </a:r>
            <a:r>
              <a:rPr sz="1100" spc="120" dirty="0">
                <a:latin typeface="Arial Black"/>
                <a:cs typeface="Arial Black"/>
              </a:rPr>
              <a:t>= 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spc="-50" dirty="0">
                <a:latin typeface="DejaVu Sans"/>
                <a:cs typeface="DejaVu Sans"/>
              </a:rPr>
              <a:t>| </a:t>
            </a:r>
            <a:r>
              <a:rPr sz="1100" spc="-20" dirty="0">
                <a:latin typeface="Arial"/>
                <a:cs typeface="Arial"/>
              </a:rPr>
              <a:t>over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alphabet of </a:t>
            </a:r>
            <a:r>
              <a:rPr sz="1100" spc="-10" dirty="0">
                <a:latin typeface="Arial"/>
                <a:cs typeface="Arial"/>
              </a:rPr>
              <a:t>size  </a:t>
            </a: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4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i="1" spc="-30" dirty="0">
                <a:latin typeface="Arial"/>
                <a:cs typeface="Arial"/>
              </a:rPr>
              <a:t>B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spc="-3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1278" y="2378950"/>
            <a:ext cx="713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spc="-10" dirty="0">
                <a:latin typeface="Arial"/>
                <a:cs typeface="Arial"/>
              </a:rPr>
              <a:t>f </a:t>
            </a:r>
            <a:r>
              <a:rPr sz="1100" spc="-65" dirty="0">
                <a:latin typeface="Arial Black"/>
                <a:cs typeface="Arial Black"/>
              </a:rPr>
              <a:t>: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165" dirty="0">
                <a:latin typeface="DejaVu Sans"/>
                <a:cs typeface="DejaVu Sans"/>
              </a:rPr>
              <a:t>→</a:t>
            </a:r>
            <a:r>
              <a:rPr sz="1100" spc="-260" dirty="0">
                <a:latin typeface="DejaVu Sans"/>
                <a:cs typeface="DejaVu Sans"/>
              </a:rPr>
              <a:t> </a:t>
            </a:r>
            <a:r>
              <a:rPr sz="1100" i="1" spc="15" dirty="0">
                <a:latin typeface="Arial"/>
                <a:cs typeface="Arial"/>
              </a:rPr>
              <a:t>B</a:t>
            </a:r>
            <a:r>
              <a:rPr sz="1100" spc="15" dirty="0"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95640" y="234034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25" dirty="0">
                <a:latin typeface="DejaVu Sans"/>
                <a:cs typeface="DejaVu Sans"/>
              </a:rPr>
              <a:t>∼</a:t>
            </a:r>
            <a:r>
              <a:rPr sz="1650" spc="179" baseline="-17676" dirty="0">
                <a:latin typeface="Arial Black"/>
                <a:cs typeface="Arial Black"/>
              </a:rPr>
              <a:t>=</a:t>
            </a:r>
            <a:endParaRPr sz="1650" baseline="-17676">
              <a:latin typeface="Arial Black"/>
              <a:cs typeface="Arial Black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790598" y="2404465"/>
          <a:ext cx="2169159" cy="17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456565"/>
                <a:gridCol w="456565"/>
                <a:gridCol w="313054"/>
                <a:gridCol w="486410"/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 Black"/>
                          <a:cs typeface="Arial Black"/>
                        </a:rPr>
                        <a:t>(</a:t>
                      </a:r>
                      <a:r>
                        <a:rPr sz="1100" i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7" baseline="-1388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5" dirty="0">
                          <a:latin typeface="Arial Black"/>
                          <a:cs typeface="Arial Black"/>
                        </a:rPr>
                        <a:t>)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 Black"/>
                          <a:cs typeface="Arial Black"/>
                        </a:rPr>
                        <a:t>(</a:t>
                      </a:r>
                      <a:r>
                        <a:rPr sz="1100" i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7" baseline="-1388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5" dirty="0">
                          <a:latin typeface="Arial Black"/>
                          <a:cs typeface="Arial Black"/>
                        </a:rPr>
                        <a:t>)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 Black"/>
                          <a:cs typeface="Arial Black"/>
                        </a:rPr>
                        <a:t>(</a:t>
                      </a:r>
                      <a:r>
                        <a:rPr sz="1100" i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7" baseline="-13888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5" dirty="0">
                          <a:latin typeface="Arial Black"/>
                          <a:cs typeface="Arial Black"/>
                        </a:rPr>
                        <a:t>)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i="1" spc="-10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i="1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i="1" spc="-10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i="1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i="1" spc="-100" dirty="0">
                          <a:latin typeface="Verdana"/>
                          <a:cs typeface="Verdana"/>
                        </a:rPr>
                        <a:t>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19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00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 Black"/>
                          <a:cs typeface="Arial Black"/>
                        </a:rPr>
                        <a:t>(</a:t>
                      </a:r>
                      <a:r>
                        <a:rPr sz="1100" i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15" baseline="-10416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spc="10" dirty="0">
                          <a:latin typeface="Arial Black"/>
                          <a:cs typeface="Arial Black"/>
                        </a:rPr>
                        <a:t>)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125844" y="2633267"/>
            <a:ext cx="3575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the product rule, there are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m </a:t>
            </a:r>
            <a:r>
              <a:rPr sz="1100" spc="-5" dirty="0">
                <a:latin typeface="Arial"/>
                <a:cs typeface="Arial"/>
              </a:rPr>
              <a:t>such strings of length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m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84079" y="2690990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86606" y="2693530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86606" y="278198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72268" y="2690990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825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Sum</a:t>
            </a:r>
            <a:r>
              <a:rPr spc="-60" dirty="0"/>
              <a:t> </a:t>
            </a:r>
            <a:r>
              <a:rPr spc="15" dirty="0"/>
              <a:t>Rule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558850"/>
            <a:ext cx="4432935" cy="194310"/>
          </a:xfrm>
          <a:custGeom>
            <a:avLst/>
            <a:gdLst/>
            <a:ahLst/>
            <a:cxnLst/>
            <a:rect l="l" t="t" r="r" b="b"/>
            <a:pathLst>
              <a:path w="4432935" h="19430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057"/>
                </a:lnTo>
                <a:lnTo>
                  <a:pt x="4432567" y="194057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4" y="740244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544" y="1286154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273454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603084"/>
            <a:ext cx="50749" cy="683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784522"/>
            <a:ext cx="4432935" cy="552450"/>
          </a:xfrm>
          <a:custGeom>
            <a:avLst/>
            <a:gdLst/>
            <a:ahLst/>
            <a:cxnLst/>
            <a:rect l="l" t="t" r="r" b="b"/>
            <a:pathLst>
              <a:path w="4432935" h="552450">
                <a:moveTo>
                  <a:pt x="4432567" y="0"/>
                </a:moveTo>
                <a:lnTo>
                  <a:pt x="0" y="0"/>
                </a:lnTo>
                <a:lnTo>
                  <a:pt x="0" y="501632"/>
                </a:lnTo>
                <a:lnTo>
                  <a:pt x="4008" y="521356"/>
                </a:lnTo>
                <a:lnTo>
                  <a:pt x="14922" y="537509"/>
                </a:lnTo>
                <a:lnTo>
                  <a:pt x="31075" y="548424"/>
                </a:lnTo>
                <a:lnTo>
                  <a:pt x="50800" y="552432"/>
                </a:lnTo>
                <a:lnTo>
                  <a:pt x="4381767" y="552432"/>
                </a:lnTo>
                <a:lnTo>
                  <a:pt x="4401492" y="548424"/>
                </a:lnTo>
                <a:lnTo>
                  <a:pt x="4417644" y="537509"/>
                </a:lnTo>
                <a:lnTo>
                  <a:pt x="4428558" y="521356"/>
                </a:lnTo>
                <a:lnTo>
                  <a:pt x="4432567" y="501632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641169"/>
            <a:ext cx="0" cy="664210"/>
          </a:xfrm>
          <a:custGeom>
            <a:avLst/>
            <a:gdLst/>
            <a:ahLst/>
            <a:cxnLst/>
            <a:rect l="l" t="t" r="r" b="b"/>
            <a:pathLst>
              <a:path h="664210">
                <a:moveTo>
                  <a:pt x="0" y="66403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6284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6157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6030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844" y="504413"/>
            <a:ext cx="3019425" cy="4502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Sum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-5" dirty="0">
                <a:latin typeface="Arial"/>
                <a:cs typeface="Arial"/>
              </a:rPr>
              <a:t>are finite sets that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disjoint</a:t>
            </a:r>
            <a:r>
              <a:rPr sz="1100" spc="-5" dirty="0">
                <a:latin typeface="Arial"/>
                <a:cs typeface="Arial"/>
              </a:rPr>
              <a:t>(meaning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35375" y="762494"/>
            <a:ext cx="10172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80" dirty="0">
                <a:latin typeface="DejaVu Sans"/>
                <a:cs typeface="DejaVu Sans"/>
              </a:rPr>
              <a:t>∩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DejaVu Sans"/>
                <a:cs typeface="DejaVu Sans"/>
              </a:rPr>
              <a:t>∅</a:t>
            </a:r>
            <a:r>
              <a:rPr sz="1100" spc="-140" dirty="0">
                <a:latin typeface="Arial"/>
                <a:cs typeface="Arial"/>
              </a:rPr>
              <a:t>), </a:t>
            </a:r>
            <a:r>
              <a:rPr sz="1100" spc="-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71479" y="1466164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74007" y="146870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74007" y="155715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9668" y="1466164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743" y="1969922"/>
            <a:ext cx="4432935" cy="208915"/>
          </a:xfrm>
          <a:custGeom>
            <a:avLst/>
            <a:gdLst/>
            <a:ahLst/>
            <a:cxnLst/>
            <a:rect l="l" t="t" r="r" b="b"/>
            <a:pathLst>
              <a:path w="4432935" h="20891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8860"/>
                </a:lnTo>
                <a:lnTo>
                  <a:pt x="4432567" y="208860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744" y="2166124"/>
            <a:ext cx="4432566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544" y="2882100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344" y="2869399"/>
            <a:ext cx="4381715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2014156"/>
            <a:ext cx="50749" cy="8679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743" y="2210399"/>
            <a:ext cx="4432935" cy="722630"/>
          </a:xfrm>
          <a:custGeom>
            <a:avLst/>
            <a:gdLst/>
            <a:ahLst/>
            <a:cxnLst/>
            <a:rect l="l" t="t" r="r" b="b"/>
            <a:pathLst>
              <a:path w="4432935" h="722630">
                <a:moveTo>
                  <a:pt x="4432567" y="0"/>
                </a:moveTo>
                <a:lnTo>
                  <a:pt x="0" y="0"/>
                </a:lnTo>
                <a:lnTo>
                  <a:pt x="0" y="671700"/>
                </a:lnTo>
                <a:lnTo>
                  <a:pt x="4008" y="691425"/>
                </a:lnTo>
                <a:lnTo>
                  <a:pt x="14922" y="707578"/>
                </a:lnTo>
                <a:lnTo>
                  <a:pt x="31075" y="718492"/>
                </a:lnTo>
                <a:lnTo>
                  <a:pt x="50800" y="722500"/>
                </a:lnTo>
                <a:lnTo>
                  <a:pt x="4381767" y="722500"/>
                </a:lnTo>
                <a:lnTo>
                  <a:pt x="4401492" y="718492"/>
                </a:lnTo>
                <a:lnTo>
                  <a:pt x="4417644" y="707578"/>
                </a:lnTo>
                <a:lnTo>
                  <a:pt x="4428558" y="691425"/>
                </a:lnTo>
                <a:lnTo>
                  <a:pt x="4432567" y="671700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20310" y="2052245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4">
                <a:moveTo>
                  <a:pt x="0" y="848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20310" y="20395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20310" y="20268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20310" y="20141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5844" y="1106651"/>
            <a:ext cx="4084954" cy="1788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145" algn="ctr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DejaVu Sans"/>
                <a:cs typeface="DejaVu Sans"/>
              </a:rPr>
              <a:t>|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spc="-80" dirty="0">
                <a:latin typeface="DejaVu Sans"/>
                <a:cs typeface="DejaVu Sans"/>
              </a:rPr>
              <a:t>∪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15" dirty="0">
                <a:latin typeface="Arial"/>
                <a:cs typeface="Arial"/>
              </a:rPr>
              <a:t>B</a:t>
            </a:r>
            <a:r>
              <a:rPr sz="1100" spc="-15" dirty="0">
                <a:latin typeface="DejaVu Sans"/>
                <a:cs typeface="DejaVu Sans"/>
              </a:rPr>
              <a:t>|</a:t>
            </a:r>
            <a:r>
              <a:rPr sz="1100" spc="-55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3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DejaVu Sans"/>
                <a:cs typeface="DejaVu Sans"/>
              </a:rPr>
              <a:t>|</a:t>
            </a:r>
            <a:r>
              <a:rPr sz="1100" i="1" spc="-35" dirty="0">
                <a:latin typeface="Arial"/>
                <a:cs typeface="Arial"/>
              </a:rPr>
              <a:t>B</a:t>
            </a:r>
            <a:r>
              <a:rPr sz="1100" spc="-35" dirty="0">
                <a:latin typeface="DejaVu Sans"/>
                <a:cs typeface="DejaVu Sans"/>
              </a:rPr>
              <a:t>|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100" b="1" spc="-15" dirty="0">
                <a:latin typeface="Arial"/>
                <a:cs typeface="Arial"/>
              </a:rPr>
              <a:t>Proof. </a:t>
            </a:r>
            <a:r>
              <a:rPr sz="1100" spc="-15" dirty="0">
                <a:latin typeface="Arial"/>
                <a:cs typeface="Arial"/>
              </a:rPr>
              <a:t>Obvious. </a:t>
            </a:r>
            <a:r>
              <a:rPr sz="1100" spc="-5" dirty="0">
                <a:latin typeface="Arial"/>
                <a:cs typeface="Arial"/>
              </a:rPr>
              <a:t>(If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10" dirty="0">
                <a:latin typeface="Arial"/>
                <a:cs typeface="Arial"/>
              </a:rPr>
              <a:t>must, </a:t>
            </a:r>
            <a:r>
              <a:rPr sz="1100" spc="-15" dirty="0">
                <a:latin typeface="Arial"/>
                <a:cs typeface="Arial"/>
              </a:rPr>
              <a:t>prove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yourself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induction </a:t>
            </a:r>
            <a:r>
              <a:rPr sz="1100" spc="-10" dirty="0">
                <a:latin typeface="Arial"/>
                <a:cs typeface="Arial"/>
              </a:rPr>
              <a:t>on</a:t>
            </a:r>
            <a:r>
              <a:rPr sz="1100" spc="254" dirty="0">
                <a:latin typeface="Arial"/>
                <a:cs typeface="Arial"/>
              </a:rPr>
              <a:t> </a:t>
            </a:r>
            <a:r>
              <a:rPr sz="1100" spc="-35" dirty="0">
                <a:latin typeface="DejaVu Sans"/>
                <a:cs typeface="DejaVu Sans"/>
              </a:rPr>
              <a:t>|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spc="-35" dirty="0">
                <a:latin typeface="DejaVu Sans"/>
                <a:cs typeface="DejaVu Sans"/>
              </a:rPr>
              <a:t>|</a:t>
            </a:r>
            <a:r>
              <a:rPr sz="1100" spc="-35" dirty="0">
                <a:latin typeface="Arial"/>
                <a:cs typeface="Arial"/>
              </a:rPr>
              <a:t>.)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general Sum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Arial"/>
                <a:cs typeface="Arial"/>
              </a:rPr>
              <a:t>1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i="1" spc="-7" baseline="-10416" dirty="0">
                <a:latin typeface="Arial"/>
                <a:cs typeface="Arial"/>
              </a:rPr>
              <a:t>m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 finite sets that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pairwise disjoint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meaning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i="1" spc="-7" baseline="-13888" dirty="0">
                <a:latin typeface="Arial"/>
                <a:cs typeface="Arial"/>
              </a:rPr>
              <a:t>i </a:t>
            </a:r>
            <a:r>
              <a:rPr sz="1100" spc="-80" dirty="0">
                <a:latin typeface="DejaVu Sans"/>
                <a:cs typeface="DejaVu Sans"/>
              </a:rPr>
              <a:t>∩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i="1" spc="-7" baseline="-13888" dirty="0">
                <a:latin typeface="Arial"/>
                <a:cs typeface="Arial"/>
              </a:rPr>
              <a:t>j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270" dirty="0">
                <a:latin typeface="Arial Black"/>
                <a:cs typeface="Arial Black"/>
              </a:rPr>
              <a:t> </a:t>
            </a:r>
            <a:r>
              <a:rPr sz="1100" spc="-210" dirty="0">
                <a:latin typeface="DejaVu Sans"/>
                <a:cs typeface="DejaVu Sans"/>
              </a:rPr>
              <a:t>∅</a:t>
            </a:r>
            <a:r>
              <a:rPr sz="1100" spc="-210" dirty="0">
                <a:latin typeface="Arial"/>
                <a:cs typeface="Arial"/>
              </a:rPr>
              <a:t>,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i="1" spc="-5" dirty="0">
                <a:latin typeface="Arial"/>
                <a:cs typeface="Arial"/>
              </a:rPr>
              <a:t>i</a:t>
            </a:r>
            <a:r>
              <a:rPr sz="1100" i="1" spc="-5" dirty="0">
                <a:latin typeface="Verdana"/>
                <a:cs typeface="Verdana"/>
              </a:rPr>
              <a:t>, </a:t>
            </a:r>
            <a:r>
              <a:rPr sz="1100" i="1" spc="-5" dirty="0">
                <a:latin typeface="Arial"/>
                <a:cs typeface="Arial"/>
              </a:rPr>
              <a:t>j </a:t>
            </a:r>
            <a:r>
              <a:rPr sz="1100" spc="-235" dirty="0">
                <a:latin typeface="DejaVu Sans"/>
                <a:cs typeface="DejaVu Sans"/>
              </a:rPr>
              <a:t>∈ </a:t>
            </a:r>
            <a:r>
              <a:rPr sz="1100" spc="-90" dirty="0">
                <a:latin typeface="DejaVu Sans"/>
                <a:cs typeface="DejaVu Sans"/>
              </a:rPr>
              <a:t>{</a:t>
            </a:r>
            <a:r>
              <a:rPr sz="1100" spc="-90" dirty="0">
                <a:latin typeface="Arial"/>
                <a:cs typeface="Arial"/>
              </a:rPr>
              <a:t>1</a:t>
            </a:r>
            <a:r>
              <a:rPr sz="1100" i="1" spc="-90" dirty="0">
                <a:latin typeface="Verdana"/>
                <a:cs typeface="Verdana"/>
              </a:rPr>
              <a:t>, </a:t>
            </a:r>
            <a:r>
              <a:rPr sz="1100" i="1" spc="-100" dirty="0">
                <a:latin typeface="Verdana"/>
                <a:cs typeface="Verdana"/>
              </a:rPr>
              <a:t>. . . , </a:t>
            </a:r>
            <a:r>
              <a:rPr sz="1100" i="1" spc="-50" dirty="0">
                <a:latin typeface="Arial"/>
                <a:cs typeface="Arial"/>
              </a:rPr>
              <a:t>m</a:t>
            </a:r>
            <a:r>
              <a:rPr sz="1100" spc="-50" dirty="0">
                <a:latin typeface="DejaVu Sans"/>
                <a:cs typeface="DejaVu Sans"/>
              </a:rPr>
              <a:t>}</a:t>
            </a:r>
            <a:r>
              <a:rPr sz="1100" spc="-5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  <a:p>
            <a:pPr marL="271145" algn="ctr">
              <a:lnSpc>
                <a:spcPct val="100000"/>
              </a:lnSpc>
              <a:spcBef>
                <a:spcPts val="1390"/>
              </a:spcBef>
            </a:pP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200" spc="97" baseline="-13888" dirty="0">
                <a:latin typeface="Arial"/>
                <a:cs typeface="Arial"/>
              </a:rPr>
              <a:t> </a:t>
            </a:r>
            <a:r>
              <a:rPr sz="1100" spc="-80" dirty="0">
                <a:latin typeface="DejaVu Sans"/>
                <a:cs typeface="DejaVu Sans"/>
              </a:rPr>
              <a:t>∪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spc="-7" baseline="-13888" dirty="0">
                <a:latin typeface="Arial"/>
                <a:cs typeface="Arial"/>
              </a:rPr>
              <a:t>2</a:t>
            </a:r>
            <a:r>
              <a:rPr sz="1200" spc="97" baseline="-13888" dirty="0">
                <a:latin typeface="Arial"/>
                <a:cs typeface="Arial"/>
              </a:rPr>
              <a:t> </a:t>
            </a:r>
            <a:r>
              <a:rPr sz="1100" spc="-80" dirty="0">
                <a:latin typeface="DejaVu Sans"/>
                <a:cs typeface="DejaVu Sans"/>
              </a:rPr>
              <a:t>∪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80" dirty="0">
                <a:latin typeface="DejaVu Sans"/>
                <a:cs typeface="DejaVu Sans"/>
              </a:rPr>
              <a:t>∪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i="1" spc="-7" baseline="-10416" dirty="0">
                <a:latin typeface="Arial"/>
                <a:cs typeface="Arial"/>
              </a:rPr>
              <a:t>m</a:t>
            </a:r>
            <a:r>
              <a:rPr sz="1100" spc="-5" dirty="0">
                <a:latin typeface="DejaVu Sans"/>
                <a:cs typeface="DejaVu Sans"/>
              </a:rPr>
              <a:t>|</a:t>
            </a:r>
            <a:r>
              <a:rPr sz="1100" spc="-50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200" spc="-44" baseline="-13888" dirty="0">
                <a:latin typeface="Arial"/>
                <a:cs typeface="Arial"/>
              </a:rPr>
              <a:t>2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DejaVu Sans"/>
                <a:cs typeface="DejaVu Sans"/>
              </a:rPr>
              <a:t>|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i="1" spc="-37" baseline="-10416" dirty="0">
                <a:latin typeface="Arial"/>
                <a:cs typeface="Arial"/>
              </a:rPr>
              <a:t>m</a:t>
            </a:r>
            <a:r>
              <a:rPr sz="1100" spc="-25" dirty="0">
                <a:latin typeface="DejaVu Sans"/>
                <a:cs typeface="DejaVu Sans"/>
              </a:rPr>
              <a:t>|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738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Sum </a:t>
            </a:r>
            <a:r>
              <a:rPr spc="15" dirty="0"/>
              <a:t>Rule:</a:t>
            </a:r>
            <a:r>
              <a:rPr spc="35" dirty="0"/>
              <a:t> </a:t>
            </a:r>
            <a:r>
              <a:rPr spc="1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49818"/>
            <a:ext cx="4299585" cy="5492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10" dirty="0">
                <a:latin typeface="Arial"/>
                <a:cs typeface="Arial"/>
              </a:rPr>
              <a:t>Suppose variable names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programming </a:t>
            </a:r>
            <a:r>
              <a:rPr sz="1100" spc="-5" dirty="0">
                <a:latin typeface="Arial"/>
                <a:cs typeface="Arial"/>
              </a:rPr>
              <a:t>language  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either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uppercase letter or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uppercase letter </a:t>
            </a:r>
            <a:r>
              <a:rPr sz="1100" spc="-15" dirty="0">
                <a:latin typeface="Arial"/>
                <a:cs typeface="Arial"/>
              </a:rPr>
              <a:t>followed 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digit. Find the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possible variable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names.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8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14"/>
            <a:ext cx="1738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Arial"/>
                <a:cs typeface="Arial"/>
              </a:rPr>
              <a:t>Sum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Rule:</a:t>
            </a:r>
            <a:r>
              <a:rPr sz="1400" spc="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349818"/>
            <a:ext cx="4299585" cy="8153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10" dirty="0">
                <a:latin typeface="Arial"/>
                <a:cs typeface="Arial"/>
              </a:rPr>
              <a:t>Suppose variable names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programming </a:t>
            </a:r>
            <a:r>
              <a:rPr sz="1100" spc="-5" dirty="0">
                <a:latin typeface="Arial"/>
                <a:cs typeface="Arial"/>
              </a:rPr>
              <a:t>language  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either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uppercase letter or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uppercase letter </a:t>
            </a:r>
            <a:r>
              <a:rPr sz="1100" spc="-15" dirty="0">
                <a:latin typeface="Arial"/>
                <a:cs typeface="Arial"/>
              </a:rPr>
              <a:t>followed 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digit. Find the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possible variable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names.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b="1" spc="-5" dirty="0">
                <a:latin typeface="Arial"/>
                <a:cs typeface="Arial"/>
              </a:rPr>
              <a:t>Solution: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Use</a:t>
            </a:r>
            <a:r>
              <a:rPr sz="1100" spc="-5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sum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product rules: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26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"/>
                <a:cs typeface="Arial"/>
              </a:rPr>
              <a:t>26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05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10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286.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1479" y="102849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007" y="103103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4007" y="111949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9668" y="102849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8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738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Sum </a:t>
            </a:r>
            <a:r>
              <a:rPr spc="15" dirty="0"/>
              <a:t>Rule:</a:t>
            </a:r>
            <a:r>
              <a:rPr spc="35" dirty="0"/>
              <a:t> </a:t>
            </a:r>
            <a:r>
              <a:rPr spc="15" dirty="0"/>
              <a:t>Examples</a:t>
            </a:r>
          </a:p>
        </p:txBody>
      </p:sp>
      <p:sp>
        <p:nvSpPr>
          <p:cNvPr id="29" name="object 29"/>
          <p:cNvSpPr/>
          <p:nvPr/>
        </p:nvSpPr>
        <p:spPr>
          <a:xfrm>
            <a:off x="4371479" y="102849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4007" y="103103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4007" y="111949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9668" y="102849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5844" y="349818"/>
            <a:ext cx="4299585" cy="18103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10" dirty="0">
                <a:latin typeface="Arial"/>
                <a:cs typeface="Arial"/>
              </a:rPr>
              <a:t>Suppose variable names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programming </a:t>
            </a:r>
            <a:r>
              <a:rPr sz="1100" spc="-5" dirty="0">
                <a:latin typeface="Arial"/>
                <a:cs typeface="Arial"/>
              </a:rPr>
              <a:t>language  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either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uppercase letter or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uppercase letter </a:t>
            </a:r>
            <a:r>
              <a:rPr sz="1100" spc="-15" dirty="0">
                <a:latin typeface="Arial"/>
                <a:cs typeface="Arial"/>
              </a:rPr>
              <a:t>followed 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digit. Find the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possible variable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names.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b="1" spc="-5" dirty="0">
                <a:latin typeface="Arial"/>
                <a:cs typeface="Arial"/>
              </a:rPr>
              <a:t>Solution: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Use</a:t>
            </a:r>
            <a:r>
              <a:rPr sz="1100" spc="-5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sum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product rules: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26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"/>
                <a:cs typeface="Arial"/>
              </a:rPr>
              <a:t>26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05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10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286.</a:t>
            </a:r>
            <a:endParaRPr sz="1100">
              <a:latin typeface="Arial"/>
              <a:cs typeface="Arial"/>
            </a:endParaRPr>
          </a:p>
          <a:p>
            <a:pPr marL="12700" marR="8255">
              <a:lnSpc>
                <a:spcPct val="101000"/>
              </a:lnSpc>
              <a:spcBef>
                <a:spcPts val="980"/>
              </a:spcBef>
            </a:pPr>
            <a:r>
              <a:rPr sz="1200" b="1" spc="-5" dirty="0">
                <a:latin typeface="Arial"/>
                <a:cs typeface="Arial"/>
              </a:rPr>
              <a:t>Example 2: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user </a:t>
            </a:r>
            <a:r>
              <a:rPr sz="1100" spc="-10" dirty="0">
                <a:latin typeface="Arial"/>
                <a:cs typeface="Arial"/>
              </a:rPr>
              <a:t>on a </a:t>
            </a:r>
            <a:r>
              <a:rPr sz="1100" spc="-5" dirty="0">
                <a:latin typeface="Arial"/>
                <a:cs typeface="Arial"/>
              </a:rPr>
              <a:t>computer system has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password </a:t>
            </a:r>
            <a:r>
              <a:rPr sz="1100" spc="-5" dirty="0">
                <a:latin typeface="Arial"/>
                <a:cs typeface="Arial"/>
              </a:rPr>
              <a:t>which  </a:t>
            </a:r>
            <a:r>
              <a:rPr sz="1100" spc="-10" dirty="0">
                <a:latin typeface="Arial"/>
                <a:cs typeface="Arial"/>
              </a:rPr>
              <a:t>must be </a:t>
            </a:r>
            <a:r>
              <a:rPr sz="1100" spc="-5" dirty="0">
                <a:latin typeface="Arial"/>
                <a:cs typeface="Arial"/>
              </a:rPr>
              <a:t>six to eight </a:t>
            </a:r>
            <a:r>
              <a:rPr sz="1100" spc="-10" dirty="0">
                <a:latin typeface="Arial"/>
                <a:cs typeface="Arial"/>
              </a:rPr>
              <a:t>characters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long.</a:t>
            </a:r>
            <a:endParaRPr sz="1100">
              <a:latin typeface="Arial"/>
              <a:cs typeface="Arial"/>
            </a:endParaRPr>
          </a:p>
          <a:p>
            <a:pPr marL="12700" marR="142875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Each character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uppercase letter or digit. 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15" dirty="0">
                <a:latin typeface="Arial"/>
                <a:cs typeface="Arial"/>
              </a:rPr>
              <a:t>password </a:t>
            </a:r>
            <a:r>
              <a:rPr sz="1100" spc="-1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contain at least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digit. 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10" dirty="0">
                <a:latin typeface="Arial"/>
                <a:cs typeface="Arial"/>
              </a:rPr>
              <a:t>possible </a:t>
            </a:r>
            <a:r>
              <a:rPr sz="1100" spc="-15" dirty="0">
                <a:latin typeface="Arial"/>
                <a:cs typeface="Arial"/>
              </a:rPr>
              <a:t>passwords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there?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8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738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Sum </a:t>
            </a:r>
            <a:r>
              <a:rPr spc="15" dirty="0"/>
              <a:t>Rule:</a:t>
            </a:r>
            <a:r>
              <a:rPr spc="35" dirty="0"/>
              <a:t> </a:t>
            </a:r>
            <a:r>
              <a:rPr spc="15" dirty="0"/>
              <a:t>Examples</a:t>
            </a:r>
          </a:p>
        </p:txBody>
      </p:sp>
      <p:sp>
        <p:nvSpPr>
          <p:cNvPr id="29" name="object 29"/>
          <p:cNvSpPr/>
          <p:nvPr/>
        </p:nvSpPr>
        <p:spPr>
          <a:xfrm>
            <a:off x="4371479" y="102849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4007" y="103103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4007" y="111949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9668" y="102849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9557" y="2685834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5844" y="349818"/>
            <a:ext cx="4299585" cy="24561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10" dirty="0">
                <a:latin typeface="Arial"/>
                <a:cs typeface="Arial"/>
              </a:rPr>
              <a:t>Suppose variable names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programming </a:t>
            </a:r>
            <a:r>
              <a:rPr sz="1100" spc="-5" dirty="0">
                <a:latin typeface="Arial"/>
                <a:cs typeface="Arial"/>
              </a:rPr>
              <a:t>language  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either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uppercase letter or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uppercase letter </a:t>
            </a:r>
            <a:r>
              <a:rPr sz="1100" spc="-15" dirty="0">
                <a:latin typeface="Arial"/>
                <a:cs typeface="Arial"/>
              </a:rPr>
              <a:t>followed 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digit. Find the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possible variable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names.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b="1" spc="-5" dirty="0">
                <a:latin typeface="Arial"/>
                <a:cs typeface="Arial"/>
              </a:rPr>
              <a:t>Solution: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Use</a:t>
            </a:r>
            <a:r>
              <a:rPr sz="1100" spc="-5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sum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product rules: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26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"/>
                <a:cs typeface="Arial"/>
              </a:rPr>
              <a:t>26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05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10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286.</a:t>
            </a:r>
            <a:endParaRPr sz="1100">
              <a:latin typeface="Arial"/>
              <a:cs typeface="Arial"/>
            </a:endParaRPr>
          </a:p>
          <a:p>
            <a:pPr marL="12700" marR="8255">
              <a:lnSpc>
                <a:spcPct val="101000"/>
              </a:lnSpc>
              <a:spcBef>
                <a:spcPts val="980"/>
              </a:spcBef>
            </a:pPr>
            <a:r>
              <a:rPr sz="1200" b="1" spc="-5" dirty="0">
                <a:latin typeface="Arial"/>
                <a:cs typeface="Arial"/>
              </a:rPr>
              <a:t>Example 2: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user </a:t>
            </a:r>
            <a:r>
              <a:rPr sz="1100" spc="-10" dirty="0">
                <a:latin typeface="Arial"/>
                <a:cs typeface="Arial"/>
              </a:rPr>
              <a:t>on a </a:t>
            </a:r>
            <a:r>
              <a:rPr sz="1100" spc="-5" dirty="0">
                <a:latin typeface="Arial"/>
                <a:cs typeface="Arial"/>
              </a:rPr>
              <a:t>computer system has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password </a:t>
            </a:r>
            <a:r>
              <a:rPr sz="1100" spc="-5" dirty="0">
                <a:latin typeface="Arial"/>
                <a:cs typeface="Arial"/>
              </a:rPr>
              <a:t>which  </a:t>
            </a:r>
            <a:r>
              <a:rPr sz="1100" spc="-10" dirty="0">
                <a:latin typeface="Arial"/>
                <a:cs typeface="Arial"/>
              </a:rPr>
              <a:t>must be </a:t>
            </a:r>
            <a:r>
              <a:rPr sz="1100" spc="-5" dirty="0">
                <a:latin typeface="Arial"/>
                <a:cs typeface="Arial"/>
              </a:rPr>
              <a:t>six to eight </a:t>
            </a:r>
            <a:r>
              <a:rPr sz="1100" spc="-10" dirty="0">
                <a:latin typeface="Arial"/>
                <a:cs typeface="Arial"/>
              </a:rPr>
              <a:t>characters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long.</a:t>
            </a:r>
            <a:endParaRPr sz="1100">
              <a:latin typeface="Arial"/>
              <a:cs typeface="Arial"/>
            </a:endParaRPr>
          </a:p>
          <a:p>
            <a:pPr marL="12700" marR="142875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Each character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uppercase letter or digit. 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15" dirty="0">
                <a:latin typeface="Arial"/>
                <a:cs typeface="Arial"/>
              </a:rPr>
              <a:t>password </a:t>
            </a:r>
            <a:r>
              <a:rPr sz="1100" spc="-1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contain at least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digit. 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10" dirty="0">
                <a:latin typeface="Arial"/>
                <a:cs typeface="Arial"/>
              </a:rPr>
              <a:t>possible </a:t>
            </a:r>
            <a:r>
              <a:rPr sz="1100" spc="-15" dirty="0">
                <a:latin typeface="Arial"/>
                <a:cs typeface="Arial"/>
              </a:rPr>
              <a:t>passwords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there?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b="1" spc="-5" dirty="0">
                <a:latin typeface="Arial"/>
                <a:cs typeface="Arial"/>
              </a:rPr>
              <a:t>Solution: </a:t>
            </a:r>
            <a:r>
              <a:rPr sz="1100" spc="-5" dirty="0">
                <a:latin typeface="Arial"/>
                <a:cs typeface="Arial"/>
              </a:rPr>
              <a:t>Let </a:t>
            </a:r>
            <a:r>
              <a:rPr sz="1100" i="1" spc="-10" dirty="0">
                <a:latin typeface="Arial"/>
                <a:cs typeface="Arial"/>
              </a:rPr>
              <a:t>P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the total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passwords,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let 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200" spc="-30" baseline="-13888" dirty="0">
                <a:latin typeface="Arial"/>
                <a:cs typeface="Arial"/>
              </a:rPr>
              <a:t>6</a:t>
            </a:r>
            <a:r>
              <a:rPr sz="1100" i="1" spc="-20" dirty="0">
                <a:latin typeface="Verdana"/>
                <a:cs typeface="Verdana"/>
              </a:rPr>
              <a:t>, 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200" spc="-30" baseline="-10416" dirty="0">
                <a:latin typeface="Arial"/>
                <a:cs typeface="Arial"/>
              </a:rPr>
              <a:t>7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29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200" spc="-7" baseline="-13888" dirty="0">
                <a:latin typeface="Arial"/>
                <a:cs typeface="Arial"/>
              </a:rPr>
              <a:t>8</a:t>
            </a:r>
            <a:endParaRPr sz="1200" baseline="-13888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passwords </a:t>
            </a:r>
            <a:r>
              <a:rPr sz="1100" spc="-5" dirty="0">
                <a:latin typeface="Arial"/>
                <a:cs typeface="Arial"/>
              </a:rPr>
              <a:t>of lengths 6, 7,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8,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respectively.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sum</a:t>
            </a:r>
            <a:r>
              <a:rPr sz="1100" spc="-5" dirty="0">
                <a:latin typeface="Arial"/>
                <a:cs typeface="Arial"/>
              </a:rPr>
              <a:t> rule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200" spc="-7" baseline="-13888" dirty="0">
                <a:latin typeface="Arial"/>
                <a:cs typeface="Arial"/>
              </a:rPr>
              <a:t>6</a:t>
            </a:r>
            <a:r>
              <a:rPr sz="1200" spc="104" baseline="-13888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200" spc="-7" baseline="-10416" dirty="0">
                <a:latin typeface="Arial"/>
                <a:cs typeface="Arial"/>
              </a:rPr>
              <a:t>7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10" dirty="0">
                <a:latin typeface="Arial"/>
                <a:cs typeface="Arial"/>
              </a:rPr>
              <a:t>P</a:t>
            </a:r>
            <a:r>
              <a:rPr sz="1200" spc="15" baseline="-13888" dirty="0">
                <a:latin typeface="Arial"/>
                <a:cs typeface="Arial"/>
              </a:rPr>
              <a:t>8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9557" y="289586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2932" y="2823970"/>
            <a:ext cx="3122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P</a:t>
            </a:r>
            <a:r>
              <a:rPr sz="1200" spc="-7" baseline="-13888" dirty="0">
                <a:latin typeface="Arial"/>
                <a:cs typeface="Arial"/>
              </a:rPr>
              <a:t>6 </a:t>
            </a:r>
            <a:r>
              <a:rPr sz="1100" spc="120" dirty="0">
                <a:latin typeface="Arial Black"/>
                <a:cs typeface="Arial Black"/>
              </a:rPr>
              <a:t>= </a:t>
            </a:r>
            <a:r>
              <a:rPr sz="1100" spc="-5" dirty="0">
                <a:latin typeface="Arial"/>
                <a:cs typeface="Arial"/>
              </a:rPr>
              <a:t>36</a:t>
            </a:r>
            <a:r>
              <a:rPr sz="1200" spc="-7" baseline="27777" dirty="0">
                <a:latin typeface="Arial"/>
                <a:cs typeface="Arial"/>
              </a:rPr>
              <a:t>6 </a:t>
            </a:r>
            <a:r>
              <a:rPr sz="1100" spc="-75" dirty="0">
                <a:latin typeface="DejaVu Sans"/>
                <a:cs typeface="DejaVu Sans"/>
              </a:rPr>
              <a:t>− </a:t>
            </a:r>
            <a:r>
              <a:rPr sz="1100" spc="5" dirty="0">
                <a:latin typeface="Arial"/>
                <a:cs typeface="Arial"/>
              </a:rPr>
              <a:t>26</a:t>
            </a:r>
            <a:r>
              <a:rPr sz="1200" spc="7" baseline="27777" dirty="0">
                <a:latin typeface="Arial"/>
                <a:cs typeface="Arial"/>
              </a:rPr>
              <a:t>6</a:t>
            </a:r>
            <a:r>
              <a:rPr sz="1100" spc="5" dirty="0">
                <a:latin typeface="Arial"/>
                <a:cs typeface="Arial"/>
              </a:rPr>
              <a:t>;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200" spc="-7" baseline="-10416" dirty="0">
                <a:latin typeface="Arial"/>
                <a:cs typeface="Arial"/>
              </a:rPr>
              <a:t>7 </a:t>
            </a:r>
            <a:r>
              <a:rPr sz="1100" spc="120" dirty="0">
                <a:latin typeface="Arial Black"/>
                <a:cs typeface="Arial Black"/>
              </a:rPr>
              <a:t>= </a:t>
            </a:r>
            <a:r>
              <a:rPr sz="1100" spc="-5" dirty="0">
                <a:latin typeface="Arial"/>
                <a:cs typeface="Arial"/>
              </a:rPr>
              <a:t>36</a:t>
            </a:r>
            <a:r>
              <a:rPr sz="1200" spc="-7" baseline="27777" dirty="0">
                <a:latin typeface="Arial"/>
                <a:cs typeface="Arial"/>
              </a:rPr>
              <a:t>7 </a:t>
            </a:r>
            <a:r>
              <a:rPr sz="1100" spc="-75" dirty="0">
                <a:latin typeface="DejaVu Sans"/>
                <a:cs typeface="DejaVu Sans"/>
              </a:rPr>
              <a:t>− </a:t>
            </a:r>
            <a:r>
              <a:rPr sz="1100" spc="5" dirty="0">
                <a:latin typeface="Arial"/>
                <a:cs typeface="Arial"/>
              </a:rPr>
              <a:t>26</a:t>
            </a:r>
            <a:r>
              <a:rPr sz="1200" spc="7" baseline="27777" dirty="0">
                <a:latin typeface="Arial"/>
                <a:cs typeface="Arial"/>
              </a:rPr>
              <a:t>7</a:t>
            </a:r>
            <a:r>
              <a:rPr sz="1100" spc="5" dirty="0">
                <a:latin typeface="Arial"/>
                <a:cs typeface="Arial"/>
              </a:rPr>
              <a:t>;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200" spc="-7" baseline="-13888" dirty="0">
                <a:latin typeface="Arial"/>
                <a:cs typeface="Arial"/>
              </a:rPr>
              <a:t>8 </a:t>
            </a:r>
            <a:r>
              <a:rPr sz="1100" spc="120" dirty="0">
                <a:latin typeface="Arial Black"/>
                <a:cs typeface="Arial Black"/>
              </a:rPr>
              <a:t>= </a:t>
            </a:r>
            <a:r>
              <a:rPr sz="1100" spc="-5" dirty="0">
                <a:latin typeface="Arial"/>
                <a:cs typeface="Arial"/>
              </a:rPr>
              <a:t>36</a:t>
            </a:r>
            <a:r>
              <a:rPr sz="1200" spc="-7" baseline="27777" dirty="0">
                <a:latin typeface="Arial"/>
                <a:cs typeface="Arial"/>
              </a:rPr>
              <a:t>8 </a:t>
            </a:r>
            <a:r>
              <a:rPr sz="1100" spc="-75" dirty="0">
                <a:latin typeface="DejaVu Sans"/>
                <a:cs typeface="DejaVu Sans"/>
              </a:rPr>
              <a:t>−</a:t>
            </a:r>
            <a:r>
              <a:rPr sz="1100" spc="-195" dirty="0">
                <a:latin typeface="DejaVu Sans"/>
                <a:cs typeface="DejaVu Sans"/>
              </a:rPr>
              <a:t> </a:t>
            </a:r>
            <a:r>
              <a:rPr sz="1100" spc="5" dirty="0">
                <a:latin typeface="Arial"/>
                <a:cs typeface="Arial"/>
              </a:rPr>
              <a:t>26</a:t>
            </a:r>
            <a:r>
              <a:rPr sz="1200" spc="7" baseline="27777" dirty="0">
                <a:latin typeface="Arial"/>
                <a:cs typeface="Arial"/>
              </a:rPr>
              <a:t>8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9557" y="310589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2932" y="3034003"/>
            <a:ext cx="1503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So, </a:t>
            </a:r>
            <a:r>
              <a:rPr sz="1100" i="1" spc="-10" dirty="0">
                <a:latin typeface="Arial"/>
                <a:cs typeface="Arial"/>
              </a:rPr>
              <a:t>P </a:t>
            </a:r>
            <a:r>
              <a:rPr sz="1100" spc="120" dirty="0">
                <a:latin typeface="Arial Black"/>
                <a:cs typeface="Arial Black"/>
              </a:rPr>
              <a:t>=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200" spc="-7" baseline="-13888" dirty="0">
                <a:latin typeface="Arial"/>
                <a:cs typeface="Arial"/>
              </a:rPr>
              <a:t>6 </a:t>
            </a:r>
            <a:r>
              <a:rPr sz="1100" spc="120" dirty="0">
                <a:latin typeface="Arial Black"/>
                <a:cs typeface="Arial Black"/>
              </a:rPr>
              <a:t>+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200" spc="-7" baseline="-10416" dirty="0">
                <a:latin typeface="Arial"/>
                <a:cs typeface="Arial"/>
              </a:rPr>
              <a:t>7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254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200" spc="-7" baseline="-13888" dirty="0">
                <a:latin typeface="Arial"/>
                <a:cs typeface="Arial"/>
              </a:rPr>
              <a:t>8 </a:t>
            </a:r>
            <a:r>
              <a:rPr sz="1100" spc="120" dirty="0">
                <a:latin typeface="Arial Black"/>
                <a:cs typeface="Arial Black"/>
              </a:rPr>
              <a:t>=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19058" y="306260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5299" y="300748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65299" y="3112286"/>
            <a:ext cx="196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0" dirty="0">
                <a:latin typeface="Arial"/>
                <a:cs typeface="Arial"/>
              </a:rPr>
              <a:t>i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5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42680" y="3034003"/>
            <a:ext cx="724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 Black"/>
                <a:cs typeface="Arial Black"/>
              </a:rPr>
              <a:t>(</a:t>
            </a:r>
            <a:r>
              <a:rPr sz="1100" spc="-5" dirty="0">
                <a:latin typeface="Arial"/>
                <a:cs typeface="Arial"/>
              </a:rPr>
              <a:t>36</a:t>
            </a:r>
            <a:r>
              <a:rPr sz="1200" i="1" spc="-7" baseline="27777" dirty="0">
                <a:latin typeface="Arial"/>
                <a:cs typeface="Arial"/>
              </a:rPr>
              <a:t>i </a:t>
            </a:r>
            <a:r>
              <a:rPr sz="1100" spc="-75" dirty="0">
                <a:latin typeface="DejaVu Sans"/>
                <a:cs typeface="DejaVu Sans"/>
              </a:rPr>
              <a:t>− </a:t>
            </a:r>
            <a:r>
              <a:rPr sz="1100" spc="-5" dirty="0">
                <a:latin typeface="Arial"/>
                <a:cs typeface="Arial"/>
              </a:rPr>
              <a:t>26</a:t>
            </a:r>
            <a:r>
              <a:rPr sz="1200" i="1" spc="-7" baseline="27777" dirty="0">
                <a:latin typeface="Arial"/>
                <a:cs typeface="Arial"/>
              </a:rPr>
              <a:t>i</a:t>
            </a:r>
            <a:r>
              <a:rPr sz="1200" i="1" spc="-11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)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71479" y="309172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4007" y="309425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74007" y="318270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9668" y="309172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8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4076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Subtraction </a:t>
            </a:r>
            <a:r>
              <a:rPr spc="15" dirty="0"/>
              <a:t>Rule (Inclusion-Exclusion </a:t>
            </a:r>
            <a:r>
              <a:rPr spc="-5" dirty="0"/>
              <a:t>for </a:t>
            </a:r>
            <a:r>
              <a:rPr spc="10" dirty="0"/>
              <a:t>two</a:t>
            </a:r>
            <a:r>
              <a:rPr spc="-25" dirty="0"/>
              <a:t> </a:t>
            </a:r>
            <a:r>
              <a:rPr spc="15" dirty="0"/>
              <a:t>sets)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590562"/>
            <a:ext cx="4432935" cy="194310"/>
          </a:xfrm>
          <a:custGeom>
            <a:avLst/>
            <a:gdLst/>
            <a:ahLst/>
            <a:cxnLst/>
            <a:rect l="l" t="t" r="r" b="b"/>
            <a:pathLst>
              <a:path w="4432935" h="19430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057"/>
                </a:lnTo>
                <a:lnTo>
                  <a:pt x="4432567" y="194057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4" y="771969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544" y="131587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303172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634796"/>
            <a:ext cx="50749" cy="681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816249"/>
            <a:ext cx="4432935" cy="550545"/>
          </a:xfrm>
          <a:custGeom>
            <a:avLst/>
            <a:gdLst/>
            <a:ahLst/>
            <a:cxnLst/>
            <a:rect l="l" t="t" r="r" b="b"/>
            <a:pathLst>
              <a:path w="4432935" h="550544">
                <a:moveTo>
                  <a:pt x="4432567" y="0"/>
                </a:moveTo>
                <a:lnTo>
                  <a:pt x="0" y="0"/>
                </a:lnTo>
                <a:lnTo>
                  <a:pt x="0" y="499623"/>
                </a:lnTo>
                <a:lnTo>
                  <a:pt x="4008" y="519347"/>
                </a:lnTo>
                <a:lnTo>
                  <a:pt x="14922" y="535500"/>
                </a:lnTo>
                <a:lnTo>
                  <a:pt x="31075" y="546414"/>
                </a:lnTo>
                <a:lnTo>
                  <a:pt x="50800" y="550423"/>
                </a:lnTo>
                <a:lnTo>
                  <a:pt x="4381767" y="550423"/>
                </a:lnTo>
                <a:lnTo>
                  <a:pt x="4401492" y="546414"/>
                </a:lnTo>
                <a:lnTo>
                  <a:pt x="4417644" y="535500"/>
                </a:lnTo>
                <a:lnTo>
                  <a:pt x="4428558" y="519347"/>
                </a:lnTo>
                <a:lnTo>
                  <a:pt x="4432567" y="499623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672896"/>
            <a:ext cx="0" cy="662305"/>
          </a:xfrm>
          <a:custGeom>
            <a:avLst/>
            <a:gdLst/>
            <a:ahLst/>
            <a:cxnLst/>
            <a:rect l="l" t="t" r="r" b="b"/>
            <a:pathLst>
              <a:path h="662305">
                <a:moveTo>
                  <a:pt x="0" y="6620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6601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6474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6347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844" y="538310"/>
            <a:ext cx="3215640" cy="10947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Subtraction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finite sets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-5" dirty="0">
                <a:latin typeface="Arial"/>
                <a:cs typeface="Arial"/>
              </a:rPr>
              <a:t>(not necessarily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disjoint),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322070">
              <a:lnSpc>
                <a:spcPct val="100000"/>
              </a:lnSpc>
            </a:pPr>
            <a:r>
              <a:rPr sz="1100" spc="-40" dirty="0">
                <a:latin typeface="DejaVu Sans"/>
                <a:cs typeface="DejaVu Sans"/>
              </a:rPr>
              <a:t>|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spc="-80" dirty="0">
                <a:latin typeface="DejaVu Sans"/>
                <a:cs typeface="DejaVu Sans"/>
              </a:rPr>
              <a:t>∪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i="1" spc="-15" dirty="0">
                <a:latin typeface="Arial"/>
                <a:cs typeface="Arial"/>
              </a:rPr>
              <a:t>B</a:t>
            </a:r>
            <a:r>
              <a:rPr sz="1100" spc="-15" dirty="0">
                <a:latin typeface="DejaVu Sans"/>
                <a:cs typeface="DejaVu Sans"/>
              </a:rPr>
              <a:t>|</a:t>
            </a:r>
            <a:r>
              <a:rPr sz="1100" spc="-55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7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3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DejaVu Sans"/>
                <a:cs typeface="DejaVu Sans"/>
              </a:rPr>
              <a:t>|</a:t>
            </a:r>
            <a:r>
              <a:rPr sz="1100" i="1" spc="-35" dirty="0">
                <a:latin typeface="Arial"/>
                <a:cs typeface="Arial"/>
              </a:rPr>
              <a:t>B</a:t>
            </a:r>
            <a:r>
              <a:rPr sz="1100" spc="-35" dirty="0">
                <a:latin typeface="DejaVu Sans"/>
                <a:cs typeface="DejaVu Sans"/>
              </a:rPr>
              <a:t>|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−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40" dirty="0">
                <a:latin typeface="DejaVu Sans"/>
                <a:cs typeface="DejaVu Sans"/>
              </a:rPr>
              <a:t>|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spc="-80" dirty="0">
                <a:latin typeface="DejaVu Sans"/>
                <a:cs typeface="DejaVu Sans"/>
              </a:rPr>
              <a:t>∩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i="1" spc="-15" dirty="0">
                <a:latin typeface="Arial"/>
                <a:cs typeface="Arial"/>
              </a:rPr>
              <a:t>B</a:t>
            </a:r>
            <a:r>
              <a:rPr sz="1100" spc="-15" dirty="0">
                <a:latin typeface="DejaVu Sans"/>
                <a:cs typeface="DejaVu Sans"/>
              </a:rPr>
              <a:t>|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spc="-10" dirty="0">
                <a:latin typeface="Arial"/>
                <a:cs typeface="Arial"/>
              </a:rPr>
              <a:t>Proof: </a:t>
            </a:r>
            <a:r>
              <a:rPr sz="1100" spc="-30" dirty="0">
                <a:latin typeface="Arial"/>
                <a:cs typeface="Arial"/>
              </a:rPr>
              <a:t>Venn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Diagram: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46996" y="175181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432005" y="0"/>
                </a:moveTo>
                <a:lnTo>
                  <a:pt x="384730" y="2520"/>
                </a:lnTo>
                <a:lnTo>
                  <a:pt x="338979" y="9910"/>
                </a:lnTo>
                <a:lnTo>
                  <a:pt x="295009" y="21911"/>
                </a:lnTo>
                <a:lnTo>
                  <a:pt x="253078" y="38267"/>
                </a:lnTo>
                <a:lnTo>
                  <a:pt x="213444" y="58721"/>
                </a:lnTo>
                <a:lnTo>
                  <a:pt x="176363" y="83015"/>
                </a:lnTo>
                <a:lnTo>
                  <a:pt x="142093" y="110891"/>
                </a:lnTo>
                <a:lnTo>
                  <a:pt x="110891" y="142093"/>
                </a:lnTo>
                <a:lnTo>
                  <a:pt x="83015" y="176363"/>
                </a:lnTo>
                <a:lnTo>
                  <a:pt x="58721" y="213444"/>
                </a:lnTo>
                <a:lnTo>
                  <a:pt x="38267" y="253078"/>
                </a:lnTo>
                <a:lnTo>
                  <a:pt x="21911" y="295009"/>
                </a:lnTo>
                <a:lnTo>
                  <a:pt x="9910" y="338979"/>
                </a:lnTo>
                <a:lnTo>
                  <a:pt x="2520" y="384730"/>
                </a:lnTo>
                <a:lnTo>
                  <a:pt x="0" y="432005"/>
                </a:lnTo>
                <a:lnTo>
                  <a:pt x="2520" y="479281"/>
                </a:lnTo>
                <a:lnTo>
                  <a:pt x="9910" y="525032"/>
                </a:lnTo>
                <a:lnTo>
                  <a:pt x="21911" y="569001"/>
                </a:lnTo>
                <a:lnTo>
                  <a:pt x="38267" y="610932"/>
                </a:lnTo>
                <a:lnTo>
                  <a:pt x="58721" y="650567"/>
                </a:lnTo>
                <a:lnTo>
                  <a:pt x="83015" y="687647"/>
                </a:lnTo>
                <a:lnTo>
                  <a:pt x="110891" y="721917"/>
                </a:lnTo>
                <a:lnTo>
                  <a:pt x="142093" y="753119"/>
                </a:lnTo>
                <a:lnTo>
                  <a:pt x="176363" y="780996"/>
                </a:lnTo>
                <a:lnTo>
                  <a:pt x="213444" y="805289"/>
                </a:lnTo>
                <a:lnTo>
                  <a:pt x="253078" y="825743"/>
                </a:lnTo>
                <a:lnTo>
                  <a:pt x="295009" y="842099"/>
                </a:lnTo>
                <a:lnTo>
                  <a:pt x="338979" y="854101"/>
                </a:lnTo>
                <a:lnTo>
                  <a:pt x="384730" y="861491"/>
                </a:lnTo>
                <a:lnTo>
                  <a:pt x="432005" y="864011"/>
                </a:lnTo>
                <a:lnTo>
                  <a:pt x="479281" y="861491"/>
                </a:lnTo>
                <a:lnTo>
                  <a:pt x="525032" y="854101"/>
                </a:lnTo>
                <a:lnTo>
                  <a:pt x="569001" y="842099"/>
                </a:lnTo>
                <a:lnTo>
                  <a:pt x="610932" y="825743"/>
                </a:lnTo>
                <a:lnTo>
                  <a:pt x="650567" y="805289"/>
                </a:lnTo>
                <a:lnTo>
                  <a:pt x="687647" y="780996"/>
                </a:lnTo>
                <a:lnTo>
                  <a:pt x="721917" y="753119"/>
                </a:lnTo>
                <a:lnTo>
                  <a:pt x="753119" y="721917"/>
                </a:lnTo>
                <a:lnTo>
                  <a:pt x="780996" y="687647"/>
                </a:lnTo>
                <a:lnTo>
                  <a:pt x="805289" y="650567"/>
                </a:lnTo>
                <a:lnTo>
                  <a:pt x="825743" y="610932"/>
                </a:lnTo>
                <a:lnTo>
                  <a:pt x="842099" y="569001"/>
                </a:lnTo>
                <a:lnTo>
                  <a:pt x="854101" y="525032"/>
                </a:lnTo>
                <a:lnTo>
                  <a:pt x="861491" y="479281"/>
                </a:lnTo>
                <a:lnTo>
                  <a:pt x="864011" y="432005"/>
                </a:lnTo>
                <a:lnTo>
                  <a:pt x="861491" y="384730"/>
                </a:lnTo>
                <a:lnTo>
                  <a:pt x="854101" y="338979"/>
                </a:lnTo>
                <a:lnTo>
                  <a:pt x="842099" y="295009"/>
                </a:lnTo>
                <a:lnTo>
                  <a:pt x="825743" y="253078"/>
                </a:lnTo>
                <a:lnTo>
                  <a:pt x="805289" y="213444"/>
                </a:lnTo>
                <a:lnTo>
                  <a:pt x="780996" y="176363"/>
                </a:lnTo>
                <a:lnTo>
                  <a:pt x="753119" y="142093"/>
                </a:lnTo>
                <a:lnTo>
                  <a:pt x="721917" y="110891"/>
                </a:lnTo>
                <a:lnTo>
                  <a:pt x="687647" y="83015"/>
                </a:lnTo>
                <a:lnTo>
                  <a:pt x="650567" y="58721"/>
                </a:lnTo>
                <a:lnTo>
                  <a:pt x="610932" y="38267"/>
                </a:lnTo>
                <a:lnTo>
                  <a:pt x="569001" y="21911"/>
                </a:lnTo>
                <a:lnTo>
                  <a:pt x="525032" y="9910"/>
                </a:lnTo>
                <a:lnTo>
                  <a:pt x="479281" y="2520"/>
                </a:lnTo>
                <a:lnTo>
                  <a:pt x="432005" y="0"/>
                </a:lnTo>
                <a:close/>
              </a:path>
            </a:pathLst>
          </a:custGeom>
          <a:solidFill>
            <a:srgbClr val="00FF00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46996" y="175181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864011" y="432005"/>
                </a:moveTo>
                <a:lnTo>
                  <a:pt x="861491" y="384730"/>
                </a:lnTo>
                <a:lnTo>
                  <a:pt x="854101" y="338979"/>
                </a:lnTo>
                <a:lnTo>
                  <a:pt x="842099" y="295009"/>
                </a:lnTo>
                <a:lnTo>
                  <a:pt x="825743" y="253078"/>
                </a:lnTo>
                <a:lnTo>
                  <a:pt x="805289" y="213444"/>
                </a:lnTo>
                <a:lnTo>
                  <a:pt x="780996" y="176363"/>
                </a:lnTo>
                <a:lnTo>
                  <a:pt x="753119" y="142093"/>
                </a:lnTo>
                <a:lnTo>
                  <a:pt x="721917" y="110891"/>
                </a:lnTo>
                <a:lnTo>
                  <a:pt x="687647" y="83015"/>
                </a:lnTo>
                <a:lnTo>
                  <a:pt x="650567" y="58721"/>
                </a:lnTo>
                <a:lnTo>
                  <a:pt x="610932" y="38267"/>
                </a:lnTo>
                <a:lnTo>
                  <a:pt x="569001" y="21911"/>
                </a:lnTo>
                <a:lnTo>
                  <a:pt x="525032" y="9910"/>
                </a:lnTo>
                <a:lnTo>
                  <a:pt x="479281" y="2520"/>
                </a:lnTo>
                <a:lnTo>
                  <a:pt x="432005" y="0"/>
                </a:lnTo>
                <a:lnTo>
                  <a:pt x="384730" y="2520"/>
                </a:lnTo>
                <a:lnTo>
                  <a:pt x="338979" y="9910"/>
                </a:lnTo>
                <a:lnTo>
                  <a:pt x="295009" y="21911"/>
                </a:lnTo>
                <a:lnTo>
                  <a:pt x="253078" y="38267"/>
                </a:lnTo>
                <a:lnTo>
                  <a:pt x="213444" y="58721"/>
                </a:lnTo>
                <a:lnTo>
                  <a:pt x="176363" y="83015"/>
                </a:lnTo>
                <a:lnTo>
                  <a:pt x="142093" y="110891"/>
                </a:lnTo>
                <a:lnTo>
                  <a:pt x="110891" y="142093"/>
                </a:lnTo>
                <a:lnTo>
                  <a:pt x="83015" y="176363"/>
                </a:lnTo>
                <a:lnTo>
                  <a:pt x="58721" y="213444"/>
                </a:lnTo>
                <a:lnTo>
                  <a:pt x="38267" y="253078"/>
                </a:lnTo>
                <a:lnTo>
                  <a:pt x="21911" y="295009"/>
                </a:lnTo>
                <a:lnTo>
                  <a:pt x="9910" y="338979"/>
                </a:lnTo>
                <a:lnTo>
                  <a:pt x="2520" y="384730"/>
                </a:lnTo>
                <a:lnTo>
                  <a:pt x="0" y="432005"/>
                </a:lnTo>
                <a:lnTo>
                  <a:pt x="2520" y="479281"/>
                </a:lnTo>
                <a:lnTo>
                  <a:pt x="9910" y="525032"/>
                </a:lnTo>
                <a:lnTo>
                  <a:pt x="21911" y="569001"/>
                </a:lnTo>
                <a:lnTo>
                  <a:pt x="38267" y="610932"/>
                </a:lnTo>
                <a:lnTo>
                  <a:pt x="58721" y="650567"/>
                </a:lnTo>
                <a:lnTo>
                  <a:pt x="83015" y="687647"/>
                </a:lnTo>
                <a:lnTo>
                  <a:pt x="110891" y="721917"/>
                </a:lnTo>
                <a:lnTo>
                  <a:pt x="142093" y="753119"/>
                </a:lnTo>
                <a:lnTo>
                  <a:pt x="176363" y="780996"/>
                </a:lnTo>
                <a:lnTo>
                  <a:pt x="213444" y="805289"/>
                </a:lnTo>
                <a:lnTo>
                  <a:pt x="253078" y="825743"/>
                </a:lnTo>
                <a:lnTo>
                  <a:pt x="295009" y="842099"/>
                </a:lnTo>
                <a:lnTo>
                  <a:pt x="338979" y="854101"/>
                </a:lnTo>
                <a:lnTo>
                  <a:pt x="384730" y="861491"/>
                </a:lnTo>
                <a:lnTo>
                  <a:pt x="432005" y="864011"/>
                </a:lnTo>
                <a:lnTo>
                  <a:pt x="479281" y="861491"/>
                </a:lnTo>
                <a:lnTo>
                  <a:pt x="525032" y="854101"/>
                </a:lnTo>
                <a:lnTo>
                  <a:pt x="569001" y="842099"/>
                </a:lnTo>
                <a:lnTo>
                  <a:pt x="610932" y="825743"/>
                </a:lnTo>
                <a:lnTo>
                  <a:pt x="650567" y="805289"/>
                </a:lnTo>
                <a:lnTo>
                  <a:pt x="687647" y="780996"/>
                </a:lnTo>
                <a:lnTo>
                  <a:pt x="721917" y="753119"/>
                </a:lnTo>
                <a:lnTo>
                  <a:pt x="753119" y="721917"/>
                </a:lnTo>
                <a:lnTo>
                  <a:pt x="780996" y="687647"/>
                </a:lnTo>
                <a:lnTo>
                  <a:pt x="805289" y="650567"/>
                </a:lnTo>
                <a:lnTo>
                  <a:pt x="825743" y="610932"/>
                </a:lnTo>
                <a:lnTo>
                  <a:pt x="842099" y="569001"/>
                </a:lnTo>
                <a:lnTo>
                  <a:pt x="854101" y="525032"/>
                </a:lnTo>
                <a:lnTo>
                  <a:pt x="861491" y="479281"/>
                </a:lnTo>
                <a:lnTo>
                  <a:pt x="864011" y="432005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97002" y="175181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432005" y="0"/>
                </a:moveTo>
                <a:lnTo>
                  <a:pt x="384730" y="2520"/>
                </a:lnTo>
                <a:lnTo>
                  <a:pt x="338978" y="9910"/>
                </a:lnTo>
                <a:lnTo>
                  <a:pt x="295009" y="21911"/>
                </a:lnTo>
                <a:lnTo>
                  <a:pt x="253078" y="38267"/>
                </a:lnTo>
                <a:lnTo>
                  <a:pt x="213444" y="58721"/>
                </a:lnTo>
                <a:lnTo>
                  <a:pt x="176363" y="83015"/>
                </a:lnTo>
                <a:lnTo>
                  <a:pt x="142093" y="110891"/>
                </a:lnTo>
                <a:lnTo>
                  <a:pt x="110891" y="142093"/>
                </a:lnTo>
                <a:lnTo>
                  <a:pt x="83015" y="176363"/>
                </a:lnTo>
                <a:lnTo>
                  <a:pt x="58721" y="213444"/>
                </a:lnTo>
                <a:lnTo>
                  <a:pt x="38267" y="253078"/>
                </a:lnTo>
                <a:lnTo>
                  <a:pt x="21911" y="295009"/>
                </a:lnTo>
                <a:lnTo>
                  <a:pt x="9910" y="338979"/>
                </a:lnTo>
                <a:lnTo>
                  <a:pt x="2520" y="384730"/>
                </a:lnTo>
                <a:lnTo>
                  <a:pt x="0" y="432005"/>
                </a:lnTo>
                <a:lnTo>
                  <a:pt x="2520" y="479281"/>
                </a:lnTo>
                <a:lnTo>
                  <a:pt x="9910" y="525032"/>
                </a:lnTo>
                <a:lnTo>
                  <a:pt x="21911" y="569001"/>
                </a:lnTo>
                <a:lnTo>
                  <a:pt x="38267" y="610932"/>
                </a:lnTo>
                <a:lnTo>
                  <a:pt x="58721" y="650567"/>
                </a:lnTo>
                <a:lnTo>
                  <a:pt x="83015" y="687647"/>
                </a:lnTo>
                <a:lnTo>
                  <a:pt x="110891" y="721917"/>
                </a:lnTo>
                <a:lnTo>
                  <a:pt x="142093" y="753119"/>
                </a:lnTo>
                <a:lnTo>
                  <a:pt x="176363" y="780996"/>
                </a:lnTo>
                <a:lnTo>
                  <a:pt x="213444" y="805289"/>
                </a:lnTo>
                <a:lnTo>
                  <a:pt x="253078" y="825743"/>
                </a:lnTo>
                <a:lnTo>
                  <a:pt x="295009" y="842099"/>
                </a:lnTo>
                <a:lnTo>
                  <a:pt x="338978" y="854101"/>
                </a:lnTo>
                <a:lnTo>
                  <a:pt x="384730" y="861491"/>
                </a:lnTo>
                <a:lnTo>
                  <a:pt x="432005" y="864011"/>
                </a:lnTo>
                <a:lnTo>
                  <a:pt x="479281" y="861491"/>
                </a:lnTo>
                <a:lnTo>
                  <a:pt x="525032" y="854101"/>
                </a:lnTo>
                <a:lnTo>
                  <a:pt x="569001" y="842099"/>
                </a:lnTo>
                <a:lnTo>
                  <a:pt x="610932" y="825743"/>
                </a:lnTo>
                <a:lnTo>
                  <a:pt x="650566" y="805289"/>
                </a:lnTo>
                <a:lnTo>
                  <a:pt x="687647" y="780996"/>
                </a:lnTo>
                <a:lnTo>
                  <a:pt x="721917" y="753119"/>
                </a:lnTo>
                <a:lnTo>
                  <a:pt x="753119" y="721917"/>
                </a:lnTo>
                <a:lnTo>
                  <a:pt x="780996" y="687647"/>
                </a:lnTo>
                <a:lnTo>
                  <a:pt x="805289" y="650567"/>
                </a:lnTo>
                <a:lnTo>
                  <a:pt x="825743" y="610932"/>
                </a:lnTo>
                <a:lnTo>
                  <a:pt x="842099" y="569001"/>
                </a:lnTo>
                <a:lnTo>
                  <a:pt x="854101" y="525032"/>
                </a:lnTo>
                <a:lnTo>
                  <a:pt x="861490" y="479281"/>
                </a:lnTo>
                <a:lnTo>
                  <a:pt x="864011" y="432005"/>
                </a:lnTo>
                <a:lnTo>
                  <a:pt x="861490" y="384730"/>
                </a:lnTo>
                <a:lnTo>
                  <a:pt x="854101" y="338979"/>
                </a:lnTo>
                <a:lnTo>
                  <a:pt x="842099" y="295009"/>
                </a:lnTo>
                <a:lnTo>
                  <a:pt x="825743" y="253078"/>
                </a:lnTo>
                <a:lnTo>
                  <a:pt x="805289" y="213444"/>
                </a:lnTo>
                <a:lnTo>
                  <a:pt x="780996" y="176363"/>
                </a:lnTo>
                <a:lnTo>
                  <a:pt x="753119" y="142093"/>
                </a:lnTo>
                <a:lnTo>
                  <a:pt x="721917" y="110891"/>
                </a:lnTo>
                <a:lnTo>
                  <a:pt x="687647" y="83015"/>
                </a:lnTo>
                <a:lnTo>
                  <a:pt x="650566" y="58721"/>
                </a:lnTo>
                <a:lnTo>
                  <a:pt x="610932" y="38267"/>
                </a:lnTo>
                <a:lnTo>
                  <a:pt x="569001" y="21911"/>
                </a:lnTo>
                <a:lnTo>
                  <a:pt x="525032" y="9910"/>
                </a:lnTo>
                <a:lnTo>
                  <a:pt x="479281" y="2520"/>
                </a:lnTo>
                <a:lnTo>
                  <a:pt x="432005" y="0"/>
                </a:lnTo>
                <a:close/>
              </a:path>
            </a:pathLst>
          </a:custGeom>
          <a:solidFill>
            <a:srgbClr val="FFF200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97002" y="175181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864011" y="432005"/>
                </a:moveTo>
                <a:lnTo>
                  <a:pt x="861490" y="384730"/>
                </a:lnTo>
                <a:lnTo>
                  <a:pt x="854101" y="338979"/>
                </a:lnTo>
                <a:lnTo>
                  <a:pt x="842099" y="295009"/>
                </a:lnTo>
                <a:lnTo>
                  <a:pt x="825743" y="253078"/>
                </a:lnTo>
                <a:lnTo>
                  <a:pt x="805289" y="213444"/>
                </a:lnTo>
                <a:lnTo>
                  <a:pt x="780996" y="176363"/>
                </a:lnTo>
                <a:lnTo>
                  <a:pt x="753119" y="142093"/>
                </a:lnTo>
                <a:lnTo>
                  <a:pt x="721917" y="110891"/>
                </a:lnTo>
                <a:lnTo>
                  <a:pt x="687647" y="83015"/>
                </a:lnTo>
                <a:lnTo>
                  <a:pt x="650566" y="58721"/>
                </a:lnTo>
                <a:lnTo>
                  <a:pt x="610932" y="38267"/>
                </a:lnTo>
                <a:lnTo>
                  <a:pt x="569001" y="21911"/>
                </a:lnTo>
                <a:lnTo>
                  <a:pt x="525032" y="9910"/>
                </a:lnTo>
                <a:lnTo>
                  <a:pt x="479281" y="2520"/>
                </a:lnTo>
                <a:lnTo>
                  <a:pt x="432005" y="0"/>
                </a:lnTo>
                <a:lnTo>
                  <a:pt x="384730" y="2520"/>
                </a:lnTo>
                <a:lnTo>
                  <a:pt x="338978" y="9910"/>
                </a:lnTo>
                <a:lnTo>
                  <a:pt x="295009" y="21911"/>
                </a:lnTo>
                <a:lnTo>
                  <a:pt x="253078" y="38267"/>
                </a:lnTo>
                <a:lnTo>
                  <a:pt x="213444" y="58721"/>
                </a:lnTo>
                <a:lnTo>
                  <a:pt x="176363" y="83015"/>
                </a:lnTo>
                <a:lnTo>
                  <a:pt x="142093" y="110891"/>
                </a:lnTo>
                <a:lnTo>
                  <a:pt x="110891" y="142093"/>
                </a:lnTo>
                <a:lnTo>
                  <a:pt x="83015" y="176363"/>
                </a:lnTo>
                <a:lnTo>
                  <a:pt x="58721" y="213444"/>
                </a:lnTo>
                <a:lnTo>
                  <a:pt x="38267" y="253078"/>
                </a:lnTo>
                <a:lnTo>
                  <a:pt x="21911" y="295009"/>
                </a:lnTo>
                <a:lnTo>
                  <a:pt x="9910" y="338979"/>
                </a:lnTo>
                <a:lnTo>
                  <a:pt x="2520" y="384730"/>
                </a:lnTo>
                <a:lnTo>
                  <a:pt x="0" y="432005"/>
                </a:lnTo>
                <a:lnTo>
                  <a:pt x="2520" y="479281"/>
                </a:lnTo>
                <a:lnTo>
                  <a:pt x="9910" y="525032"/>
                </a:lnTo>
                <a:lnTo>
                  <a:pt x="21911" y="569001"/>
                </a:lnTo>
                <a:lnTo>
                  <a:pt x="38267" y="610932"/>
                </a:lnTo>
                <a:lnTo>
                  <a:pt x="58721" y="650567"/>
                </a:lnTo>
                <a:lnTo>
                  <a:pt x="83015" y="687647"/>
                </a:lnTo>
                <a:lnTo>
                  <a:pt x="110891" y="721917"/>
                </a:lnTo>
                <a:lnTo>
                  <a:pt x="142093" y="753119"/>
                </a:lnTo>
                <a:lnTo>
                  <a:pt x="176363" y="780996"/>
                </a:lnTo>
                <a:lnTo>
                  <a:pt x="213444" y="805289"/>
                </a:lnTo>
                <a:lnTo>
                  <a:pt x="253078" y="825743"/>
                </a:lnTo>
                <a:lnTo>
                  <a:pt x="295009" y="842099"/>
                </a:lnTo>
                <a:lnTo>
                  <a:pt x="338978" y="854101"/>
                </a:lnTo>
                <a:lnTo>
                  <a:pt x="384730" y="861491"/>
                </a:lnTo>
                <a:lnTo>
                  <a:pt x="432005" y="864011"/>
                </a:lnTo>
                <a:lnTo>
                  <a:pt x="479281" y="861491"/>
                </a:lnTo>
                <a:lnTo>
                  <a:pt x="525032" y="854101"/>
                </a:lnTo>
                <a:lnTo>
                  <a:pt x="569001" y="842099"/>
                </a:lnTo>
                <a:lnTo>
                  <a:pt x="610932" y="825743"/>
                </a:lnTo>
                <a:lnTo>
                  <a:pt x="650566" y="805289"/>
                </a:lnTo>
                <a:lnTo>
                  <a:pt x="687647" y="780996"/>
                </a:lnTo>
                <a:lnTo>
                  <a:pt x="721917" y="753119"/>
                </a:lnTo>
                <a:lnTo>
                  <a:pt x="753119" y="721917"/>
                </a:lnTo>
                <a:lnTo>
                  <a:pt x="780996" y="687647"/>
                </a:lnTo>
                <a:lnTo>
                  <a:pt x="805289" y="650567"/>
                </a:lnTo>
                <a:lnTo>
                  <a:pt x="825743" y="610932"/>
                </a:lnTo>
                <a:lnTo>
                  <a:pt x="842099" y="569001"/>
                </a:lnTo>
                <a:lnTo>
                  <a:pt x="854101" y="525032"/>
                </a:lnTo>
                <a:lnTo>
                  <a:pt x="861490" y="479281"/>
                </a:lnTo>
                <a:lnTo>
                  <a:pt x="864011" y="432005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22652" y="2081922"/>
            <a:ext cx="763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A A </a:t>
            </a:r>
            <a:r>
              <a:rPr sz="1100" spc="-80" dirty="0">
                <a:latin typeface="DejaVu Sans"/>
                <a:cs typeface="DejaVu Sans"/>
              </a:rPr>
              <a:t>∩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5844" y="2755568"/>
            <a:ext cx="3681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|A| </a:t>
            </a:r>
            <a:r>
              <a:rPr sz="1100" spc="-10" dirty="0">
                <a:latin typeface="Arial"/>
                <a:cs typeface="Arial"/>
              </a:rPr>
              <a:t>+ </a:t>
            </a:r>
            <a:r>
              <a:rPr sz="1100" spc="-5" dirty="0">
                <a:latin typeface="Arial"/>
                <a:cs typeface="Arial"/>
              </a:rPr>
              <a:t>|B| </a:t>
            </a:r>
            <a:r>
              <a:rPr sz="1100" spc="-10" dirty="0">
                <a:latin typeface="Arial"/>
                <a:cs typeface="Arial"/>
              </a:rPr>
              <a:t>overcounts </a:t>
            </a:r>
            <a:r>
              <a:rPr sz="1100" spc="-5" dirty="0">
                <a:latin typeface="Arial"/>
                <a:cs typeface="Arial"/>
              </a:rPr>
              <a:t>(twice) </a:t>
            </a:r>
            <a:r>
              <a:rPr sz="1100" spc="-10" dirty="0">
                <a:latin typeface="Arial"/>
                <a:cs typeface="Arial"/>
              </a:rPr>
              <a:t>exactly </a:t>
            </a:r>
            <a:r>
              <a:rPr sz="1100" spc="-5" dirty="0">
                <a:latin typeface="Arial"/>
                <a:cs typeface="Arial"/>
              </a:rPr>
              <a:t>those elements in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80" dirty="0">
                <a:latin typeface="DejaVu Sans"/>
                <a:cs typeface="DejaVu Sans"/>
              </a:rPr>
              <a:t>∩</a:t>
            </a:r>
            <a:r>
              <a:rPr sz="1100" spc="-195" dirty="0">
                <a:latin typeface="DejaVu Sans"/>
                <a:cs typeface="DejaVu Sans"/>
              </a:rPr>
              <a:t> </a:t>
            </a:r>
            <a:r>
              <a:rPr sz="1100" i="1" spc="15" dirty="0">
                <a:latin typeface="Arial"/>
                <a:cs typeface="Arial"/>
              </a:rPr>
              <a:t>B</a:t>
            </a:r>
            <a:r>
              <a:rPr sz="1100" spc="1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71479" y="281329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74007" y="281583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74007" y="290428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59668" y="281329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92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Subtraction </a:t>
            </a:r>
            <a:r>
              <a:rPr spc="15" dirty="0"/>
              <a:t>Rule:</a:t>
            </a:r>
            <a:r>
              <a:rPr spc="8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42083"/>
            <a:ext cx="4278630" cy="3771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1200" b="1" spc="-5" dirty="0">
                <a:latin typeface="Arial"/>
                <a:cs typeface="Arial"/>
              </a:rPr>
              <a:t>Example: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5" dirty="0">
                <a:latin typeface="Arial"/>
                <a:cs typeface="Arial"/>
              </a:rPr>
              <a:t>bit strings of length </a:t>
            </a:r>
            <a:r>
              <a:rPr sz="1100" spc="-10" dirty="0">
                <a:latin typeface="Arial"/>
                <a:cs typeface="Arial"/>
              </a:rPr>
              <a:t>8 </a:t>
            </a:r>
            <a:r>
              <a:rPr sz="1100" spc="-5" dirty="0">
                <a:latin typeface="Arial"/>
                <a:cs typeface="Arial"/>
              </a:rPr>
              <a:t>either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a 1 </a:t>
            </a:r>
            <a:r>
              <a:rPr sz="1100" spc="-5" dirty="0">
                <a:latin typeface="Arial"/>
                <a:cs typeface="Arial"/>
              </a:rPr>
              <a:t>bit or 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5" dirty="0">
                <a:latin typeface="Arial"/>
                <a:cs typeface="Arial"/>
              </a:rPr>
              <a:t>with the </a:t>
            </a:r>
            <a:r>
              <a:rPr sz="1100" spc="-10" dirty="0">
                <a:latin typeface="Arial"/>
                <a:cs typeface="Arial"/>
              </a:rPr>
              <a:t>two </a:t>
            </a:r>
            <a:r>
              <a:rPr sz="1100" spc="-5" dirty="0">
                <a:latin typeface="Arial"/>
                <a:cs typeface="Arial"/>
              </a:rPr>
              <a:t>bits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00?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10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92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Subtraction </a:t>
            </a:r>
            <a:r>
              <a:rPr spc="15" dirty="0"/>
              <a:t>Rule:</a:t>
            </a:r>
            <a:r>
              <a:rPr spc="80" dirty="0"/>
              <a:t> </a:t>
            </a:r>
            <a:r>
              <a:rPr spc="15" dirty="0"/>
              <a:t>Example</a:t>
            </a:r>
          </a:p>
        </p:txBody>
      </p:sp>
      <p:sp>
        <p:nvSpPr>
          <p:cNvPr id="29" name="object 29"/>
          <p:cNvSpPr/>
          <p:nvPr/>
        </p:nvSpPr>
        <p:spPr>
          <a:xfrm>
            <a:off x="269557" y="1655775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9557" y="1865807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557" y="2075840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5844" y="742083"/>
            <a:ext cx="4307205" cy="18357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4290">
              <a:lnSpc>
                <a:spcPct val="101000"/>
              </a:lnSpc>
              <a:spcBef>
                <a:spcPts val="80"/>
              </a:spcBef>
            </a:pPr>
            <a:r>
              <a:rPr sz="1200" b="1" spc="-5" dirty="0">
                <a:latin typeface="Arial"/>
                <a:cs typeface="Arial"/>
              </a:rPr>
              <a:t>Example: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5" dirty="0">
                <a:latin typeface="Arial"/>
                <a:cs typeface="Arial"/>
              </a:rPr>
              <a:t>bit strings of length </a:t>
            </a:r>
            <a:r>
              <a:rPr sz="1100" spc="-10" dirty="0">
                <a:latin typeface="Arial"/>
                <a:cs typeface="Arial"/>
              </a:rPr>
              <a:t>8 </a:t>
            </a:r>
            <a:r>
              <a:rPr sz="1100" spc="-5" dirty="0">
                <a:latin typeface="Arial"/>
                <a:cs typeface="Arial"/>
              </a:rPr>
              <a:t>either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a 1 </a:t>
            </a:r>
            <a:r>
              <a:rPr sz="1100" spc="-5" dirty="0">
                <a:latin typeface="Arial"/>
                <a:cs typeface="Arial"/>
              </a:rPr>
              <a:t>bit or 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5" dirty="0">
                <a:latin typeface="Arial"/>
                <a:cs typeface="Arial"/>
              </a:rPr>
              <a:t>with the </a:t>
            </a:r>
            <a:r>
              <a:rPr sz="1100" spc="-10" dirty="0">
                <a:latin typeface="Arial"/>
                <a:cs typeface="Arial"/>
              </a:rPr>
              <a:t>two </a:t>
            </a:r>
            <a:r>
              <a:rPr sz="1100" spc="-5" dirty="0">
                <a:latin typeface="Arial"/>
                <a:cs typeface="Arial"/>
              </a:rPr>
              <a:t>bits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00?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Solution:</a:t>
            </a:r>
            <a:endParaRPr sz="1200">
              <a:latin typeface="Arial"/>
              <a:cs typeface="Arial"/>
            </a:endParaRPr>
          </a:p>
          <a:p>
            <a:pPr marL="289560" marR="5080">
              <a:lnSpc>
                <a:spcPts val="1650"/>
              </a:lnSpc>
              <a:spcBef>
                <a:spcPts val="95"/>
              </a:spcBef>
            </a:pP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bit strings of length </a:t>
            </a:r>
            <a:r>
              <a:rPr sz="1100" spc="-10" dirty="0">
                <a:latin typeface="Arial"/>
                <a:cs typeface="Arial"/>
              </a:rPr>
              <a:t>8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with 1: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200" spc="-15" baseline="27777" dirty="0">
                <a:latin typeface="Arial"/>
                <a:cs typeface="Arial"/>
              </a:rPr>
              <a:t>7 </a:t>
            </a:r>
            <a:r>
              <a:rPr sz="1100" spc="120" dirty="0">
                <a:latin typeface="Arial Black"/>
                <a:cs typeface="Arial Black"/>
              </a:rPr>
              <a:t>= </a:t>
            </a:r>
            <a:r>
              <a:rPr sz="1100" spc="-5" dirty="0">
                <a:latin typeface="Arial"/>
                <a:cs typeface="Arial"/>
              </a:rPr>
              <a:t>128. 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bit strings of length </a:t>
            </a:r>
            <a:r>
              <a:rPr sz="1100" spc="-10" dirty="0">
                <a:latin typeface="Arial"/>
                <a:cs typeface="Arial"/>
              </a:rPr>
              <a:t>8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5" dirty="0">
                <a:latin typeface="Arial"/>
                <a:cs typeface="Arial"/>
              </a:rPr>
              <a:t>with 00: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200" spc="-15" baseline="27777" dirty="0">
                <a:latin typeface="Arial"/>
                <a:cs typeface="Arial"/>
              </a:rPr>
              <a:t>6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5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64.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190"/>
              </a:spcBef>
            </a:pP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bit strings of length </a:t>
            </a:r>
            <a:r>
              <a:rPr sz="1100" spc="-10" dirty="0">
                <a:latin typeface="Arial"/>
                <a:cs typeface="Arial"/>
              </a:rPr>
              <a:t>8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1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end </a:t>
            </a:r>
            <a:r>
              <a:rPr sz="1100" spc="-5" dirty="0">
                <a:latin typeface="Arial"/>
                <a:cs typeface="Arial"/>
              </a:rPr>
              <a:t>with 00:  2</a:t>
            </a:r>
            <a:r>
              <a:rPr sz="1200" spc="-7" baseline="27777" dirty="0">
                <a:latin typeface="Arial"/>
                <a:cs typeface="Arial"/>
              </a:rPr>
              <a:t>5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5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32.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Applying the </a:t>
            </a:r>
            <a:r>
              <a:rPr sz="1100" spc="-10" dirty="0">
                <a:latin typeface="Arial"/>
                <a:cs typeface="Arial"/>
              </a:rPr>
              <a:t>subtraction</a:t>
            </a:r>
            <a:r>
              <a:rPr sz="1100" spc="-5" dirty="0">
                <a:latin typeface="Arial"/>
                <a:cs typeface="Arial"/>
              </a:rPr>
              <a:t> rule, 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number</a:t>
            </a:r>
            <a:r>
              <a:rPr sz="1100" spc="-5" dirty="0">
                <a:latin typeface="Arial"/>
                <a:cs typeface="Arial"/>
              </a:rPr>
              <a:t> is </a:t>
            </a:r>
            <a:r>
              <a:rPr sz="1100" spc="-10" dirty="0">
                <a:latin typeface="Arial"/>
                <a:cs typeface="Arial"/>
              </a:rPr>
              <a:t>128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"/>
                <a:cs typeface="Arial"/>
              </a:rPr>
              <a:t>64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−</a:t>
            </a:r>
            <a:r>
              <a:rPr sz="1100" spc="-105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32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160.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71479" y="2443772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74007" y="244629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4007" y="253475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9668" y="2443772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10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509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Chapter</a:t>
            </a:r>
            <a:r>
              <a:rPr spc="-50" dirty="0"/>
              <a:t> </a:t>
            </a:r>
            <a:r>
              <a:rPr spc="25" dirty="0"/>
              <a:t>Summary</a:t>
            </a:r>
          </a:p>
        </p:txBody>
      </p:sp>
      <p:sp>
        <p:nvSpPr>
          <p:cNvPr id="29" name="object 29"/>
          <p:cNvSpPr/>
          <p:nvPr/>
        </p:nvSpPr>
        <p:spPr>
          <a:xfrm>
            <a:off x="269557" y="1113840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9557" y="1379550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557" y="1645247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9557" y="1910956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9557" y="2176653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2932" y="951207"/>
            <a:ext cx="3639820" cy="1354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590675">
              <a:lnSpc>
                <a:spcPct val="124500"/>
              </a:lnSpc>
              <a:spcBef>
                <a:spcPts val="90"/>
              </a:spcBef>
            </a:pPr>
            <a:r>
              <a:rPr sz="1400" spc="15" dirty="0">
                <a:latin typeface="Arial"/>
                <a:cs typeface="Arial"/>
              </a:rPr>
              <a:t>The Basics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Counting  The Pigeonhole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Principle</a:t>
            </a:r>
            <a:endParaRPr sz="1400">
              <a:latin typeface="Arial"/>
              <a:cs typeface="Arial"/>
            </a:endParaRPr>
          </a:p>
          <a:p>
            <a:pPr marL="12700" marR="783590">
              <a:lnSpc>
                <a:spcPct val="124500"/>
              </a:lnSpc>
              <a:spcBef>
                <a:spcPts val="5"/>
              </a:spcBef>
            </a:pPr>
            <a:r>
              <a:rPr sz="1400" strike="sngStrike" spc="10" smtClean="0">
                <a:latin typeface="+mj-lt"/>
                <a:cs typeface="Arial"/>
              </a:rPr>
              <a:t>Permutations </a:t>
            </a:r>
            <a:r>
              <a:rPr sz="1400" strike="sngStrike" spc="15" smtClean="0">
                <a:latin typeface="+mj-lt"/>
                <a:cs typeface="Arial"/>
              </a:rPr>
              <a:t>and Combinations  </a:t>
            </a:r>
            <a:r>
              <a:rPr sz="1400" spc="15" smtClean="0">
                <a:latin typeface="Arial"/>
                <a:cs typeface="Arial"/>
              </a:rPr>
              <a:t>Binomial </a:t>
            </a:r>
            <a:r>
              <a:rPr sz="1400" spc="15" dirty="0">
                <a:latin typeface="Arial"/>
                <a:cs typeface="Arial"/>
              </a:rPr>
              <a:t>Coefficients </a:t>
            </a:r>
            <a:r>
              <a:rPr sz="1400" spc="15">
                <a:latin typeface="Arial"/>
                <a:cs typeface="Arial"/>
              </a:rPr>
              <a:t>and</a:t>
            </a:r>
            <a:r>
              <a:rPr sz="1400" spc="-55">
                <a:latin typeface="Arial"/>
                <a:cs typeface="Arial"/>
              </a:rPr>
              <a:t> </a:t>
            </a:r>
            <a:r>
              <a:rPr sz="1400" spc="10" smtClean="0">
                <a:latin typeface="Arial"/>
                <a:cs typeface="Arial"/>
              </a:rPr>
              <a:t>Identities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trike="sngStrike" spc="10" smtClean="0">
                <a:latin typeface="Arial"/>
                <a:cs typeface="Arial"/>
              </a:rPr>
              <a:t>Generalized Permutations </a:t>
            </a:r>
            <a:r>
              <a:rPr sz="1400" strike="sngStrike" spc="15" smtClean="0">
                <a:latin typeface="Arial"/>
                <a:cs typeface="Arial"/>
              </a:rPr>
              <a:t>and</a:t>
            </a:r>
            <a:r>
              <a:rPr sz="1400" strike="sngStrike" spc="-5" smtClean="0">
                <a:latin typeface="Arial"/>
                <a:cs typeface="Arial"/>
              </a:rPr>
              <a:t> </a:t>
            </a:r>
            <a:r>
              <a:rPr sz="1400" strike="sngStrike" spc="15" smtClean="0">
                <a:latin typeface="Arial"/>
                <a:cs typeface="Arial"/>
              </a:rPr>
              <a:t>Combinations</a:t>
            </a:r>
            <a:endParaRPr sz="1400" strike="sngStrike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0535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Pigeonhole</a:t>
            </a:r>
            <a:r>
              <a:rPr spc="-50" dirty="0"/>
              <a:t> </a:t>
            </a:r>
            <a:r>
              <a:rPr spc="15" dirty="0"/>
              <a:t>Principle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504723"/>
            <a:ext cx="4432935" cy="205740"/>
          </a:xfrm>
          <a:custGeom>
            <a:avLst/>
            <a:gdLst/>
            <a:ahLst/>
            <a:cxnLst/>
            <a:rect l="l" t="t" r="r" b="b"/>
            <a:pathLst>
              <a:path w="4432935" h="20574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5368"/>
                </a:lnTo>
                <a:lnTo>
                  <a:pt x="4432567" y="205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4" y="697433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544" y="123586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223162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548957"/>
            <a:ext cx="50749" cy="686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741713"/>
            <a:ext cx="4432935" cy="545465"/>
          </a:xfrm>
          <a:custGeom>
            <a:avLst/>
            <a:gdLst/>
            <a:ahLst/>
            <a:cxnLst/>
            <a:rect l="l" t="t" r="r" b="b"/>
            <a:pathLst>
              <a:path w="4432935" h="545465">
                <a:moveTo>
                  <a:pt x="4432567" y="0"/>
                </a:moveTo>
                <a:lnTo>
                  <a:pt x="0" y="0"/>
                </a:lnTo>
                <a:lnTo>
                  <a:pt x="0" y="494149"/>
                </a:lnTo>
                <a:lnTo>
                  <a:pt x="4008" y="513874"/>
                </a:lnTo>
                <a:lnTo>
                  <a:pt x="14922" y="530027"/>
                </a:lnTo>
                <a:lnTo>
                  <a:pt x="31075" y="540941"/>
                </a:lnTo>
                <a:lnTo>
                  <a:pt x="50800" y="544949"/>
                </a:lnTo>
                <a:lnTo>
                  <a:pt x="4381767" y="544949"/>
                </a:lnTo>
                <a:lnTo>
                  <a:pt x="4401492" y="540941"/>
                </a:lnTo>
                <a:lnTo>
                  <a:pt x="4417644" y="530027"/>
                </a:lnTo>
                <a:lnTo>
                  <a:pt x="4428558" y="513874"/>
                </a:lnTo>
                <a:lnTo>
                  <a:pt x="4432567" y="494149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587049"/>
            <a:ext cx="0" cy="668020"/>
          </a:xfrm>
          <a:custGeom>
            <a:avLst/>
            <a:gdLst/>
            <a:ahLst/>
            <a:cxnLst/>
            <a:rect l="l" t="t" r="r" b="b"/>
            <a:pathLst>
              <a:path h="668019">
                <a:moveTo>
                  <a:pt x="0" y="66786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5743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5616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5489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1479" y="176001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74007" y="176255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74007" y="185101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59668" y="1760016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43" y="1957653"/>
            <a:ext cx="4432935" cy="208915"/>
          </a:xfrm>
          <a:custGeom>
            <a:avLst/>
            <a:gdLst/>
            <a:ahLst/>
            <a:cxnLst/>
            <a:rect l="l" t="t" r="r" b="b"/>
            <a:pathLst>
              <a:path w="4432935" h="20891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8860"/>
                </a:lnTo>
                <a:lnTo>
                  <a:pt x="4432567" y="208860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744" y="2153856"/>
            <a:ext cx="4432566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544" y="2963291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9344" y="2950591"/>
            <a:ext cx="4381715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2001888"/>
            <a:ext cx="50749" cy="9614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743" y="2198135"/>
            <a:ext cx="4432935" cy="815975"/>
          </a:xfrm>
          <a:custGeom>
            <a:avLst/>
            <a:gdLst/>
            <a:ahLst/>
            <a:cxnLst/>
            <a:rect l="l" t="t" r="r" b="b"/>
            <a:pathLst>
              <a:path w="4432935" h="815975">
                <a:moveTo>
                  <a:pt x="4432567" y="0"/>
                </a:moveTo>
                <a:lnTo>
                  <a:pt x="0" y="0"/>
                </a:lnTo>
                <a:lnTo>
                  <a:pt x="0" y="765155"/>
                </a:lnTo>
                <a:lnTo>
                  <a:pt x="4008" y="784880"/>
                </a:lnTo>
                <a:lnTo>
                  <a:pt x="14922" y="801033"/>
                </a:lnTo>
                <a:lnTo>
                  <a:pt x="31075" y="811947"/>
                </a:lnTo>
                <a:lnTo>
                  <a:pt x="50800" y="815956"/>
                </a:lnTo>
                <a:lnTo>
                  <a:pt x="4381767" y="815956"/>
                </a:lnTo>
                <a:lnTo>
                  <a:pt x="4401492" y="811947"/>
                </a:lnTo>
                <a:lnTo>
                  <a:pt x="4417644" y="801033"/>
                </a:lnTo>
                <a:lnTo>
                  <a:pt x="4428558" y="784880"/>
                </a:lnTo>
                <a:lnTo>
                  <a:pt x="4432567" y="765155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2039979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94236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0310" y="20272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20310" y="20145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20310" y="20018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5844" y="432764"/>
            <a:ext cx="4356735" cy="2377702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Pigeonhole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Principle</a:t>
            </a:r>
            <a:endParaRPr sz="1200">
              <a:latin typeface="Arial"/>
              <a:cs typeface="Arial"/>
            </a:endParaRPr>
          </a:p>
          <a:p>
            <a:pPr marL="12700" marR="236220">
              <a:lnSpc>
                <a:spcPct val="102600"/>
              </a:lnSpc>
              <a:spcBef>
                <a:spcPts val="345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any </a:t>
            </a:r>
            <a:r>
              <a:rPr sz="1100" spc="-10" dirty="0">
                <a:latin typeface="Arial"/>
                <a:cs typeface="Arial"/>
              </a:rPr>
              <a:t>positive </a:t>
            </a:r>
            <a:r>
              <a:rPr sz="1100" spc="-5" dirty="0">
                <a:latin typeface="Arial"/>
                <a:cs typeface="Arial"/>
              </a:rPr>
              <a:t>integer </a:t>
            </a:r>
            <a:r>
              <a:rPr sz="1100" i="1" spc="-5" dirty="0">
                <a:latin typeface="Arial"/>
                <a:cs typeface="Arial"/>
              </a:rPr>
              <a:t>k </a:t>
            </a:r>
            <a:r>
              <a:rPr sz="1100" spc="-5" dirty="0">
                <a:latin typeface="Arial"/>
                <a:cs typeface="Arial"/>
              </a:rPr>
              <a:t>, if </a:t>
            </a:r>
            <a:r>
              <a:rPr sz="1100" i="1" spc="-5" dirty="0">
                <a:latin typeface="Arial"/>
                <a:cs typeface="Arial"/>
              </a:rPr>
              <a:t>k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254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"/>
                <a:cs typeface="Arial"/>
              </a:rPr>
              <a:t>1 </a:t>
            </a:r>
            <a:r>
              <a:rPr sz="1100" spc="-5" dirty="0">
                <a:latin typeface="Arial"/>
                <a:cs typeface="Arial"/>
              </a:rPr>
              <a:t>objects (pigeons) are placed in </a:t>
            </a:r>
            <a:r>
              <a:rPr sz="1100" i="1" spc="-5" dirty="0">
                <a:latin typeface="Arial"/>
                <a:cs typeface="Arial"/>
              </a:rPr>
              <a:t>k  </a:t>
            </a:r>
            <a:r>
              <a:rPr sz="1100" spc="-20" dirty="0">
                <a:latin typeface="Arial"/>
                <a:cs typeface="Arial"/>
              </a:rPr>
              <a:t>boxes </a:t>
            </a:r>
            <a:r>
              <a:rPr sz="1100" spc="-5" dirty="0">
                <a:latin typeface="Arial"/>
                <a:cs typeface="Arial"/>
              </a:rPr>
              <a:t>(pigeonholes), then at least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20" dirty="0">
                <a:latin typeface="Arial"/>
                <a:cs typeface="Arial"/>
              </a:rPr>
              <a:t>box </a:t>
            </a:r>
            <a:r>
              <a:rPr sz="1100" spc="-5" dirty="0">
                <a:latin typeface="Arial"/>
                <a:cs typeface="Arial"/>
              </a:rPr>
              <a:t>contains </a:t>
            </a:r>
            <a:r>
              <a:rPr sz="1100" spc="-10" dirty="0">
                <a:latin typeface="Arial"/>
                <a:cs typeface="Arial"/>
              </a:rPr>
              <a:t>two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more  objects.</a:t>
            </a:r>
            <a:endParaRPr sz="1100">
              <a:latin typeface="Arial"/>
              <a:cs typeface="Arial"/>
            </a:endParaRPr>
          </a:p>
          <a:p>
            <a:pPr marL="12700" marR="97790">
              <a:lnSpc>
                <a:spcPct val="101000"/>
              </a:lnSpc>
              <a:spcBef>
                <a:spcPts val="894"/>
              </a:spcBef>
            </a:pPr>
            <a:r>
              <a:rPr sz="1200" b="1" spc="-10" dirty="0">
                <a:latin typeface="Arial"/>
                <a:cs typeface="Arial"/>
              </a:rPr>
              <a:t>Proof: </a:t>
            </a:r>
            <a:r>
              <a:rPr sz="1100" spc="-10" dirty="0">
                <a:latin typeface="Arial"/>
                <a:cs typeface="Arial"/>
              </a:rPr>
              <a:t>Suppose no </a:t>
            </a:r>
            <a:r>
              <a:rPr sz="1100" spc="-20" dirty="0">
                <a:latin typeface="Arial"/>
                <a:cs typeface="Arial"/>
              </a:rPr>
              <a:t>box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than </a:t>
            </a:r>
            <a:r>
              <a:rPr sz="1100" spc="-10" dirty="0">
                <a:latin typeface="Arial"/>
                <a:cs typeface="Arial"/>
              </a:rPr>
              <a:t>1 </a:t>
            </a:r>
            <a:r>
              <a:rPr sz="1100" spc="-5" dirty="0">
                <a:latin typeface="Arial"/>
                <a:cs typeface="Arial"/>
              </a:rPr>
              <a:t>object. </a:t>
            </a:r>
            <a:r>
              <a:rPr sz="1100" spc="-10" dirty="0">
                <a:latin typeface="Arial"/>
                <a:cs typeface="Arial"/>
              </a:rPr>
              <a:t>Sum up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number  </a:t>
            </a:r>
            <a:r>
              <a:rPr sz="1100" spc="-5" dirty="0">
                <a:latin typeface="Arial"/>
                <a:cs typeface="Arial"/>
              </a:rPr>
              <a:t>of objects in the </a:t>
            </a:r>
            <a:r>
              <a:rPr sz="1100" i="1" spc="-5" dirty="0">
                <a:latin typeface="Arial"/>
                <a:cs typeface="Arial"/>
              </a:rPr>
              <a:t>k </a:t>
            </a:r>
            <a:r>
              <a:rPr sz="1100" spc="-20" dirty="0">
                <a:latin typeface="Arial"/>
                <a:cs typeface="Arial"/>
              </a:rPr>
              <a:t>boxes. </a:t>
            </a:r>
            <a:r>
              <a:rPr sz="1100" spc="-5" dirty="0">
                <a:latin typeface="Arial"/>
                <a:cs typeface="Arial"/>
              </a:rPr>
              <a:t>There can’t </a:t>
            </a:r>
            <a:r>
              <a:rPr sz="1100" spc="-10" dirty="0">
                <a:latin typeface="Arial"/>
                <a:cs typeface="Arial"/>
              </a:rPr>
              <a:t>be more </a:t>
            </a:r>
            <a:r>
              <a:rPr sz="1100" spc="-5" dirty="0">
                <a:latin typeface="Arial"/>
                <a:cs typeface="Arial"/>
              </a:rPr>
              <a:t>than </a:t>
            </a:r>
            <a:r>
              <a:rPr sz="1100" i="1" spc="-5" dirty="0">
                <a:latin typeface="Arial"/>
                <a:cs typeface="Arial"/>
              </a:rPr>
              <a:t>k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Contradiction.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Pigeonhole Principle (rephrased more formally)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 a </a:t>
            </a:r>
            <a:r>
              <a:rPr sz="1100" spc="-5" dirty="0">
                <a:latin typeface="Arial"/>
                <a:cs typeface="Arial"/>
              </a:rPr>
              <a:t>function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: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165" dirty="0">
                <a:latin typeface="DejaVu Sans"/>
                <a:cs typeface="DejaVu Sans"/>
              </a:rPr>
              <a:t>→</a:t>
            </a:r>
            <a:r>
              <a:rPr sz="1100" spc="-50" dirty="0">
                <a:latin typeface="DejaVu Sans"/>
                <a:cs typeface="DejaVu Sans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maps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finite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spc="-50" dirty="0">
                <a:latin typeface="DejaVu Sans"/>
                <a:cs typeface="DejaVu Sans"/>
              </a:rPr>
              <a:t>|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k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4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"/>
                <a:cs typeface="Arial"/>
              </a:rPr>
              <a:t>1 </a:t>
            </a:r>
            <a:r>
              <a:rPr sz="1100" spc="-5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a </a:t>
            </a:r>
            <a:r>
              <a:rPr sz="1100" spc="-5" dirty="0">
                <a:latin typeface="Arial"/>
                <a:cs typeface="Arial"/>
              </a:rPr>
              <a:t>finite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Arial"/>
                <a:cs typeface="Arial"/>
              </a:rPr>
              <a:t>B</a:t>
            </a:r>
            <a:r>
              <a:rPr sz="1100" spc="15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35" dirty="0">
                <a:latin typeface="DejaVu Sans"/>
                <a:cs typeface="DejaVu Sans"/>
              </a:rPr>
              <a:t>|</a:t>
            </a:r>
            <a:r>
              <a:rPr sz="1100" i="1" spc="-35" dirty="0">
                <a:latin typeface="Arial"/>
                <a:cs typeface="Arial"/>
              </a:rPr>
              <a:t>B</a:t>
            </a:r>
            <a:r>
              <a:rPr sz="1100" spc="-35" dirty="0">
                <a:latin typeface="DejaVu Sans"/>
                <a:cs typeface="DejaVu Sans"/>
              </a:rPr>
              <a:t>| </a:t>
            </a:r>
            <a:r>
              <a:rPr sz="1100" spc="120" dirty="0">
                <a:latin typeface="Arial Black"/>
                <a:cs typeface="Arial Black"/>
              </a:rPr>
              <a:t>= </a:t>
            </a:r>
            <a:r>
              <a:rPr sz="1100" i="1" spc="-5" dirty="0">
                <a:latin typeface="Arial"/>
                <a:cs typeface="Arial"/>
              </a:rPr>
              <a:t>k</a:t>
            </a:r>
            <a:r>
              <a:rPr sz="1100" i="1" spc="-2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, then </a:t>
            </a:r>
            <a:r>
              <a:rPr sz="1100" i="1" spc="-5" dirty="0">
                <a:latin typeface="Arial"/>
                <a:cs typeface="Arial"/>
              </a:rPr>
              <a:t>f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100" spc="-10" dirty="0">
                <a:latin typeface="Arial"/>
                <a:cs typeface="Arial"/>
              </a:rPr>
              <a:t>one-to-one.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70985" y="3331252"/>
            <a:ext cx="2705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11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602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Pigeonhole Principle:</a:t>
            </a:r>
            <a:r>
              <a:rPr spc="55" dirty="0"/>
              <a:t> </a:t>
            </a:r>
            <a:r>
              <a:rPr spc="1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67991"/>
            <a:ext cx="3941445" cy="3771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5" dirty="0">
                <a:latin typeface="Arial"/>
                <a:cs typeface="Arial"/>
              </a:rPr>
              <a:t>At least </a:t>
            </a:r>
            <a:r>
              <a:rPr sz="1100" spc="-10" dirty="0">
                <a:latin typeface="Arial"/>
                <a:cs typeface="Arial"/>
              </a:rPr>
              <a:t>two </a:t>
            </a:r>
            <a:r>
              <a:rPr sz="1100" spc="-5" dirty="0">
                <a:latin typeface="Arial"/>
                <a:cs typeface="Arial"/>
              </a:rPr>
              <a:t>students registered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this course </a:t>
            </a:r>
            <a:r>
              <a:rPr sz="1100" spc="-5">
                <a:latin typeface="Arial"/>
                <a:cs typeface="Arial"/>
              </a:rPr>
              <a:t>will  </a:t>
            </a:r>
            <a:r>
              <a:rPr sz="1100" spc="-10" smtClean="0">
                <a:latin typeface="Arial"/>
                <a:cs typeface="Arial"/>
              </a:rPr>
              <a:t>receive</a:t>
            </a:r>
            <a:r>
              <a:rPr lang="en-US" sz="1100" spc="-10" dirty="0" smtClean="0">
                <a:latin typeface="Arial"/>
                <a:cs typeface="Arial"/>
              </a:rPr>
              <a:t> </a:t>
            </a:r>
            <a:r>
              <a:rPr sz="1100" spc="-10" smtClean="0">
                <a:solidFill>
                  <a:srgbClr val="FF0000"/>
                </a:solidFill>
                <a:latin typeface="Arial"/>
                <a:cs typeface="Arial"/>
              </a:rPr>
              <a:t>exactly </a:t>
            </a:r>
            <a:r>
              <a:rPr sz="1100" spc="-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100" spc="-5" smtClean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lang="en-US" sz="11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final </a:t>
            </a:r>
            <a:r>
              <a:rPr sz="1100" spc="-15" dirty="0">
                <a:latin typeface="Arial"/>
                <a:cs typeface="Arial"/>
              </a:rPr>
              <a:t>exam </a:t>
            </a:r>
            <a:r>
              <a:rPr sz="1100" spc="-5" dirty="0">
                <a:latin typeface="Arial"/>
                <a:cs typeface="Arial"/>
              </a:rPr>
              <a:t>mark.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Why?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12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602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Pigeonhole Principle:</a:t>
            </a:r>
            <a:r>
              <a:rPr spc="55" dirty="0"/>
              <a:t> </a:t>
            </a:r>
            <a:r>
              <a:rPr spc="15" dirty="0"/>
              <a:t>Examples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5844" y="867991"/>
            <a:ext cx="3941445" cy="3771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5" dirty="0">
                <a:latin typeface="Arial"/>
                <a:cs typeface="Arial"/>
              </a:rPr>
              <a:t>At least </a:t>
            </a:r>
            <a:r>
              <a:rPr sz="1100" spc="-10" dirty="0">
                <a:latin typeface="Arial"/>
                <a:cs typeface="Arial"/>
              </a:rPr>
              <a:t>two </a:t>
            </a:r>
            <a:r>
              <a:rPr sz="1100" spc="-5" dirty="0">
                <a:latin typeface="Arial"/>
                <a:cs typeface="Arial"/>
              </a:rPr>
              <a:t>students registered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this course will  </a:t>
            </a:r>
            <a:r>
              <a:rPr sz="1100" spc="-10" dirty="0">
                <a:latin typeface="Arial"/>
                <a:cs typeface="Arial"/>
              </a:rPr>
              <a:t>receive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exactly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the same</a:t>
            </a:r>
            <a:r>
              <a:rPr sz="1100" spc="-5" dirty="0">
                <a:latin typeface="Arial"/>
                <a:cs typeface="Arial"/>
              </a:rPr>
              <a:t>final </a:t>
            </a:r>
            <a:r>
              <a:rPr sz="1100" spc="-15" dirty="0">
                <a:latin typeface="Arial"/>
                <a:cs typeface="Arial"/>
              </a:rPr>
              <a:t>exam </a:t>
            </a:r>
            <a:r>
              <a:rPr sz="1100" spc="-5" dirty="0">
                <a:latin typeface="Arial"/>
                <a:cs typeface="Arial"/>
              </a:rPr>
              <a:t>mark.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Why?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844" y="1669336"/>
            <a:ext cx="4068445" cy="7213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Reason: </a:t>
            </a:r>
            <a:r>
              <a:rPr sz="1100" spc="-5" dirty="0">
                <a:latin typeface="Arial"/>
                <a:cs typeface="Arial"/>
              </a:rPr>
              <a:t>There are at least </a:t>
            </a:r>
            <a:r>
              <a:rPr sz="1100" spc="-10" dirty="0">
                <a:latin typeface="Arial"/>
                <a:cs typeface="Arial"/>
              </a:rPr>
              <a:t>102 </a:t>
            </a:r>
            <a:r>
              <a:rPr sz="1100" spc="-5" dirty="0">
                <a:latin typeface="Arial"/>
                <a:cs typeface="Arial"/>
              </a:rPr>
              <a:t>students registered </a:t>
            </a:r>
            <a:r>
              <a:rPr sz="1100" spc="-20">
                <a:latin typeface="Arial"/>
                <a:cs typeface="Arial"/>
              </a:rPr>
              <a:t>for </a:t>
            </a:r>
            <a:r>
              <a:rPr lang="en-US" sz="1100" spc="-10" dirty="0" smtClean="0">
                <a:latin typeface="Arial"/>
                <a:cs typeface="Arial"/>
              </a:rPr>
              <a:t>TFCS</a:t>
            </a:r>
            <a:r>
              <a:rPr sz="1100" spc="-10" smtClean="0">
                <a:latin typeface="Arial"/>
                <a:cs typeface="Arial"/>
              </a:rPr>
              <a:t>  </a:t>
            </a:r>
            <a:r>
              <a:rPr sz="1100" spc="-5" dirty="0">
                <a:latin typeface="Arial"/>
                <a:cs typeface="Arial"/>
              </a:rPr>
              <a:t>(suppose the actual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>
                <a:latin typeface="Arial"/>
                <a:cs typeface="Arial"/>
              </a:rPr>
              <a:t>is </a:t>
            </a:r>
            <a:r>
              <a:rPr lang="en-US" sz="1100" spc="-5" dirty="0" smtClean="0">
                <a:latin typeface="Arial"/>
                <a:cs typeface="Arial"/>
              </a:rPr>
              <a:t>250</a:t>
            </a:r>
            <a:r>
              <a:rPr sz="1100" spc="-5" smtClean="0">
                <a:latin typeface="Arial"/>
                <a:cs typeface="Arial"/>
              </a:rPr>
              <a:t>), </a:t>
            </a:r>
            <a:r>
              <a:rPr sz="1100" spc="-20" dirty="0">
                <a:latin typeface="Arial"/>
                <a:cs typeface="Arial"/>
              </a:rPr>
              <a:t>so, </a:t>
            </a:r>
            <a:r>
              <a:rPr sz="1100" spc="-5" dirty="0">
                <a:latin typeface="Arial"/>
                <a:cs typeface="Arial"/>
              </a:rPr>
              <a:t>at least </a:t>
            </a:r>
            <a:r>
              <a:rPr sz="1100" spc="-10" dirty="0">
                <a:latin typeface="Arial"/>
                <a:cs typeface="Arial"/>
              </a:rPr>
              <a:t>102 objects. </a:t>
            </a:r>
            <a:r>
              <a:rPr sz="1100" spc="-5" dirty="0">
                <a:latin typeface="Arial"/>
                <a:cs typeface="Arial"/>
              </a:rPr>
              <a:t>Final  </a:t>
            </a:r>
            <a:r>
              <a:rPr sz="1100" spc="-15" dirty="0">
                <a:latin typeface="Arial"/>
                <a:cs typeface="Arial"/>
              </a:rPr>
              <a:t>exam </a:t>
            </a:r>
            <a:r>
              <a:rPr sz="1100" spc="-5" dirty="0">
                <a:latin typeface="Arial"/>
                <a:cs typeface="Arial"/>
              </a:rPr>
              <a:t>marks are integers in the </a:t>
            </a:r>
            <a:r>
              <a:rPr sz="1100" spc="-10" dirty="0">
                <a:latin typeface="Arial"/>
                <a:cs typeface="Arial"/>
              </a:rPr>
              <a:t>range </a:t>
            </a:r>
            <a:r>
              <a:rPr sz="1100" spc="-5" dirty="0">
                <a:latin typeface="Arial"/>
                <a:cs typeface="Arial"/>
              </a:rPr>
              <a:t>0-100 </a:t>
            </a:r>
            <a:r>
              <a:rPr sz="1100" spc="-15" dirty="0">
                <a:latin typeface="Arial"/>
                <a:cs typeface="Arial"/>
              </a:rPr>
              <a:t>(so, </a:t>
            </a:r>
            <a:r>
              <a:rPr sz="1100" spc="-10" dirty="0">
                <a:latin typeface="Arial"/>
                <a:cs typeface="Arial"/>
              </a:rPr>
              <a:t>exactly 101  </a:t>
            </a:r>
            <a:r>
              <a:rPr sz="1100" spc="-15" dirty="0">
                <a:latin typeface="Arial"/>
                <a:cs typeface="Arial"/>
              </a:rPr>
              <a:t>boxes).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71479" y="2256574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74007" y="225910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74007" y="234755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9668" y="2256574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12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717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Generalized </a:t>
            </a:r>
            <a:r>
              <a:rPr spc="15" dirty="0"/>
              <a:t>Pigeonhole</a:t>
            </a:r>
            <a:r>
              <a:rPr spc="-25" dirty="0"/>
              <a:t> </a:t>
            </a:r>
            <a:r>
              <a:rPr spc="15" dirty="0"/>
              <a:t>Principle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538619"/>
            <a:ext cx="4432935" cy="208915"/>
          </a:xfrm>
          <a:custGeom>
            <a:avLst/>
            <a:gdLst/>
            <a:ahLst/>
            <a:cxnLst/>
            <a:rect l="l" t="t" r="r" b="b"/>
            <a:pathLst>
              <a:path w="4432935" h="20891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8860"/>
                </a:lnTo>
                <a:lnTo>
                  <a:pt x="4432567" y="208860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5844" y="523859"/>
            <a:ext cx="27330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Generalized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Pigeonhole Principle</a:t>
            </a:r>
            <a:r>
              <a:rPr sz="12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(GPP)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744" y="734834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544" y="1120508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344" y="1107808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582853"/>
            <a:ext cx="50749" cy="537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43" y="779105"/>
            <a:ext cx="4432935" cy="392430"/>
          </a:xfrm>
          <a:custGeom>
            <a:avLst/>
            <a:gdLst/>
            <a:ahLst/>
            <a:cxnLst/>
            <a:rect l="l" t="t" r="r" b="b"/>
            <a:pathLst>
              <a:path w="4432935" h="392430">
                <a:moveTo>
                  <a:pt x="4432567" y="0"/>
                </a:moveTo>
                <a:lnTo>
                  <a:pt x="0" y="0"/>
                </a:lnTo>
                <a:lnTo>
                  <a:pt x="0" y="341402"/>
                </a:lnTo>
                <a:lnTo>
                  <a:pt x="4008" y="361127"/>
                </a:lnTo>
                <a:lnTo>
                  <a:pt x="14922" y="377280"/>
                </a:lnTo>
                <a:lnTo>
                  <a:pt x="31075" y="388194"/>
                </a:lnTo>
                <a:lnTo>
                  <a:pt x="50800" y="392203"/>
                </a:lnTo>
                <a:lnTo>
                  <a:pt x="4381767" y="392203"/>
                </a:lnTo>
                <a:lnTo>
                  <a:pt x="4401492" y="388194"/>
                </a:lnTo>
                <a:lnTo>
                  <a:pt x="4417644" y="377280"/>
                </a:lnTo>
                <a:lnTo>
                  <a:pt x="4428558" y="361127"/>
                </a:lnTo>
                <a:lnTo>
                  <a:pt x="4432567" y="341402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620951"/>
            <a:ext cx="0" cy="518795"/>
          </a:xfrm>
          <a:custGeom>
            <a:avLst/>
            <a:gdLst/>
            <a:ahLst/>
            <a:cxnLst/>
            <a:rect l="l" t="t" r="r" b="b"/>
            <a:pathLst>
              <a:path h="518794">
                <a:moveTo>
                  <a:pt x="0" y="5186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6082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5955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5828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5844" y="755077"/>
            <a:ext cx="3963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-75" dirty="0">
                <a:latin typeface="DejaVu Sans"/>
                <a:cs typeface="DejaVu Sans"/>
              </a:rPr>
              <a:t>≥ </a:t>
            </a:r>
            <a:r>
              <a:rPr sz="1100" spc="-10" dirty="0">
                <a:latin typeface="Arial"/>
                <a:cs typeface="Arial"/>
              </a:rPr>
              <a:t>0 </a:t>
            </a:r>
            <a:r>
              <a:rPr sz="1100" spc="-5" dirty="0">
                <a:latin typeface="Arial"/>
                <a:cs typeface="Arial"/>
              </a:rPr>
              <a:t>objects are placed in </a:t>
            </a:r>
            <a:r>
              <a:rPr sz="1100" i="1" spc="-5" dirty="0">
                <a:latin typeface="Arial"/>
                <a:cs typeface="Arial"/>
              </a:rPr>
              <a:t>k </a:t>
            </a:r>
            <a:r>
              <a:rPr sz="1100" spc="-75" dirty="0">
                <a:latin typeface="DejaVu Sans"/>
                <a:cs typeface="DejaVu Sans"/>
              </a:rPr>
              <a:t>≥ </a:t>
            </a:r>
            <a:r>
              <a:rPr sz="1100" spc="-10" dirty="0">
                <a:latin typeface="Arial"/>
                <a:cs typeface="Arial"/>
              </a:rPr>
              <a:t>1 </a:t>
            </a:r>
            <a:r>
              <a:rPr sz="1100" spc="-20" dirty="0">
                <a:latin typeface="Arial"/>
                <a:cs typeface="Arial"/>
              </a:rPr>
              <a:t>boxes, </a:t>
            </a:r>
            <a:r>
              <a:rPr sz="1100" spc="-5" dirty="0">
                <a:latin typeface="Arial"/>
                <a:cs typeface="Arial"/>
              </a:rPr>
              <a:t>then at least </a:t>
            </a:r>
            <a:r>
              <a:rPr sz="1100" spc="-10" dirty="0">
                <a:latin typeface="Arial"/>
                <a:cs typeface="Arial"/>
              </a:rPr>
              <a:t>one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box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5844" y="927149"/>
            <a:ext cx="10267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contains at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least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46085" y="90992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56157" y="1012252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46123" y="927149"/>
            <a:ext cx="55412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5" dirty="0" smtClean="0"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object</a:t>
            </a:r>
            <a:r>
              <a:rPr sz="1100" spc="-25" smtClean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13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62050" y="968375"/>
            <a:ext cx="304800" cy="152400"/>
            <a:chOff x="1162050" y="968375"/>
            <a:chExt cx="304800" cy="152400"/>
          </a:xfrm>
        </p:grpSpPr>
        <p:grpSp>
          <p:nvGrpSpPr>
            <p:cNvPr id="64" name="Group 63"/>
            <p:cNvGrpSpPr/>
            <p:nvPr/>
          </p:nvGrpSpPr>
          <p:grpSpPr>
            <a:xfrm>
              <a:off x="1162050" y="968375"/>
              <a:ext cx="76994" cy="152400"/>
              <a:chOff x="1161256" y="1654175"/>
              <a:chExt cx="381794" cy="534194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 flipH="1">
              <a:off x="1390650" y="968375"/>
              <a:ext cx="76200" cy="152400"/>
              <a:chOff x="1161256" y="1654175"/>
              <a:chExt cx="381794" cy="534194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717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Generalized </a:t>
            </a:r>
            <a:r>
              <a:rPr spc="15" dirty="0"/>
              <a:t>Pigeonhole</a:t>
            </a:r>
            <a:r>
              <a:rPr spc="-25" dirty="0"/>
              <a:t> </a:t>
            </a:r>
            <a:r>
              <a:rPr spc="15" dirty="0"/>
              <a:t>Principle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538619"/>
            <a:ext cx="4432935" cy="208915"/>
          </a:xfrm>
          <a:custGeom>
            <a:avLst/>
            <a:gdLst/>
            <a:ahLst/>
            <a:cxnLst/>
            <a:rect l="l" t="t" r="r" b="b"/>
            <a:pathLst>
              <a:path w="4432935" h="20891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8860"/>
                </a:lnTo>
                <a:lnTo>
                  <a:pt x="4432567" y="208860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5844" y="523859"/>
            <a:ext cx="27330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Generalized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Pigeonhole Principle</a:t>
            </a:r>
            <a:r>
              <a:rPr sz="12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(GPP)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744" y="734834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544" y="1120508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344" y="1107808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582853"/>
            <a:ext cx="50749" cy="537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43" y="779105"/>
            <a:ext cx="4432935" cy="392430"/>
          </a:xfrm>
          <a:custGeom>
            <a:avLst/>
            <a:gdLst/>
            <a:ahLst/>
            <a:cxnLst/>
            <a:rect l="l" t="t" r="r" b="b"/>
            <a:pathLst>
              <a:path w="4432935" h="392430">
                <a:moveTo>
                  <a:pt x="4432567" y="0"/>
                </a:moveTo>
                <a:lnTo>
                  <a:pt x="0" y="0"/>
                </a:lnTo>
                <a:lnTo>
                  <a:pt x="0" y="341402"/>
                </a:lnTo>
                <a:lnTo>
                  <a:pt x="4008" y="361127"/>
                </a:lnTo>
                <a:lnTo>
                  <a:pt x="14922" y="377280"/>
                </a:lnTo>
                <a:lnTo>
                  <a:pt x="31075" y="388194"/>
                </a:lnTo>
                <a:lnTo>
                  <a:pt x="50800" y="392203"/>
                </a:lnTo>
                <a:lnTo>
                  <a:pt x="4381767" y="392203"/>
                </a:lnTo>
                <a:lnTo>
                  <a:pt x="4401492" y="388194"/>
                </a:lnTo>
                <a:lnTo>
                  <a:pt x="4417644" y="377280"/>
                </a:lnTo>
                <a:lnTo>
                  <a:pt x="4428558" y="361127"/>
                </a:lnTo>
                <a:lnTo>
                  <a:pt x="4432567" y="341402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620951"/>
            <a:ext cx="0" cy="518795"/>
          </a:xfrm>
          <a:custGeom>
            <a:avLst/>
            <a:gdLst/>
            <a:ahLst/>
            <a:cxnLst/>
            <a:rect l="l" t="t" r="r" b="b"/>
            <a:pathLst>
              <a:path h="518794">
                <a:moveTo>
                  <a:pt x="0" y="5186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6082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5955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5828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5844" y="755077"/>
            <a:ext cx="3963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-75" dirty="0">
                <a:latin typeface="DejaVu Sans"/>
                <a:cs typeface="DejaVu Sans"/>
              </a:rPr>
              <a:t>≥ </a:t>
            </a:r>
            <a:r>
              <a:rPr sz="1100" spc="-10" dirty="0">
                <a:latin typeface="Arial"/>
                <a:cs typeface="Arial"/>
              </a:rPr>
              <a:t>0 </a:t>
            </a:r>
            <a:r>
              <a:rPr sz="1100" spc="-5" dirty="0">
                <a:latin typeface="Arial"/>
                <a:cs typeface="Arial"/>
              </a:rPr>
              <a:t>objects are placed in </a:t>
            </a:r>
            <a:r>
              <a:rPr sz="1100" i="1" spc="-5" dirty="0">
                <a:latin typeface="Arial"/>
                <a:cs typeface="Arial"/>
              </a:rPr>
              <a:t>k </a:t>
            </a:r>
            <a:r>
              <a:rPr sz="1100" spc="-75" dirty="0">
                <a:latin typeface="DejaVu Sans"/>
                <a:cs typeface="DejaVu Sans"/>
              </a:rPr>
              <a:t>≥ </a:t>
            </a:r>
            <a:r>
              <a:rPr sz="1100" spc="-10" dirty="0">
                <a:latin typeface="Arial"/>
                <a:cs typeface="Arial"/>
              </a:rPr>
              <a:t>1 </a:t>
            </a:r>
            <a:r>
              <a:rPr sz="1100" spc="-20" dirty="0">
                <a:latin typeface="Arial"/>
                <a:cs typeface="Arial"/>
              </a:rPr>
              <a:t>boxes, </a:t>
            </a:r>
            <a:r>
              <a:rPr sz="1100" spc="-5" dirty="0">
                <a:latin typeface="Arial"/>
                <a:cs typeface="Arial"/>
              </a:rPr>
              <a:t>then at least </a:t>
            </a:r>
            <a:r>
              <a:rPr sz="1100" spc="-10" dirty="0">
                <a:latin typeface="Arial"/>
                <a:cs typeface="Arial"/>
              </a:rPr>
              <a:t>one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box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5844" y="927149"/>
            <a:ext cx="10267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contains at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least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46085" y="90992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56157" y="1012252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46123" y="927149"/>
            <a:ext cx="501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object</a:t>
            </a:r>
            <a:r>
              <a:rPr sz="1100" spc="-25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57754" y="1225574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67825" y="132789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5844" y="1229510"/>
            <a:ext cx="42354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0" algn="l"/>
              </a:tabLst>
            </a:pPr>
            <a:r>
              <a:rPr sz="1200" b="1" spc="-10" dirty="0">
                <a:latin typeface="Arial"/>
                <a:cs typeface="Arial"/>
              </a:rPr>
              <a:t>Proof: </a:t>
            </a:r>
            <a:r>
              <a:rPr sz="1100" spc="-10" dirty="0">
                <a:latin typeface="Arial"/>
                <a:cs typeface="Arial"/>
              </a:rPr>
              <a:t>Suppose no </a:t>
            </a:r>
            <a:r>
              <a:rPr sz="1100" spc="-20" dirty="0">
                <a:latin typeface="Arial"/>
                <a:cs typeface="Arial"/>
              </a:rPr>
              <a:t>box </a:t>
            </a:r>
            <a:r>
              <a:rPr sz="1100" spc="-5" dirty="0">
                <a:latin typeface="Arial"/>
                <a:cs typeface="Arial"/>
              </a:rPr>
              <a:t>has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more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than	</a:t>
            </a:r>
            <a:r>
              <a:rPr sz="1100" spc="-75" dirty="0">
                <a:latin typeface="DejaVu Sans"/>
                <a:cs typeface="DejaVu Sans"/>
              </a:rPr>
              <a:t>− </a:t>
            </a:r>
            <a:r>
              <a:rPr sz="1100" spc="-10" dirty="0">
                <a:latin typeface="Arial"/>
                <a:cs typeface="Arial"/>
              </a:rPr>
              <a:t>1 objects. Sum up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5844" y="1414867"/>
            <a:ext cx="2816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objects in the </a:t>
            </a:r>
            <a:r>
              <a:rPr sz="1100" i="1" spc="-5" dirty="0">
                <a:latin typeface="Arial"/>
                <a:cs typeface="Arial"/>
              </a:rPr>
              <a:t>k </a:t>
            </a:r>
            <a:r>
              <a:rPr sz="1100" spc="-20" dirty="0">
                <a:latin typeface="Arial"/>
                <a:cs typeface="Arial"/>
              </a:rPr>
              <a:t>boxes. </a:t>
            </a:r>
            <a:r>
              <a:rPr sz="1100" spc="-5" dirty="0">
                <a:latin typeface="Arial"/>
                <a:cs typeface="Arial"/>
              </a:rPr>
              <a:t>It is at</a:t>
            </a:r>
            <a:r>
              <a:rPr sz="1100" spc="-1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14805" y="1800490"/>
            <a:ext cx="262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k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45" dirty="0">
                <a:latin typeface="DejaVu Sans"/>
                <a:cs typeface="DejaVu Sans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(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47939" y="1706764"/>
            <a:ext cx="12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45867" y="1605139"/>
            <a:ext cx="16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5867" y="1706764"/>
            <a:ext cx="12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smtClean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61731" y="1895524"/>
            <a:ext cx="1092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10285" algn="l"/>
              </a:tabLst>
            </a:pPr>
            <a:r>
              <a:rPr sz="1100" i="1" spc="-5" dirty="0">
                <a:latin typeface="Arial"/>
                <a:cs typeface="Arial"/>
              </a:rPr>
              <a:t>k	k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5493" y="1800490"/>
            <a:ext cx="17970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9640" algn="l"/>
              </a:tabLst>
            </a:pPr>
            <a:r>
              <a:rPr lang="en-US" sz="1100" spc="-75" dirty="0" smtClean="0">
                <a:latin typeface="DejaVu Sans"/>
                <a:cs typeface="DejaVu Sans"/>
              </a:rPr>
              <a:t>  </a:t>
            </a:r>
            <a:r>
              <a:rPr sz="1100" spc="-75" smtClean="0">
                <a:latin typeface="DejaVu Sans"/>
                <a:cs typeface="DejaVu Sans"/>
              </a:rPr>
              <a:t>− 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spc="-5" dirty="0">
                <a:latin typeface="Arial Black"/>
                <a:cs typeface="Arial Black"/>
              </a:rPr>
              <a:t>)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-5" dirty="0">
                <a:latin typeface="Arial"/>
                <a:cs typeface="Arial"/>
              </a:rPr>
              <a:t>k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-50">
                <a:latin typeface="DejaVu Sans"/>
                <a:cs typeface="DejaVu Sans"/>
              </a:rPr>
              <a:t>·</a:t>
            </a:r>
            <a:r>
              <a:rPr sz="1100" spc="-105">
                <a:latin typeface="DejaVu Sans"/>
                <a:cs typeface="DejaVu Sans"/>
              </a:rPr>
              <a:t> </a:t>
            </a:r>
            <a:r>
              <a:rPr sz="1100" spc="-10" smtClean="0">
                <a:latin typeface="Arial Black"/>
                <a:cs typeface="Arial Black"/>
              </a:rPr>
              <a:t>((</a:t>
            </a:r>
            <a:r>
              <a:rPr lang="en-US" sz="1100" spc="-10" dirty="0" smtClean="0">
                <a:latin typeface="Arial Black"/>
                <a:cs typeface="Arial Black"/>
              </a:rPr>
              <a:t> </a:t>
            </a:r>
            <a:r>
              <a:rPr sz="1100" spc="-10">
                <a:latin typeface="Arial Black"/>
                <a:cs typeface="Arial Black"/>
              </a:rPr>
              <a:t>	</a:t>
            </a:r>
            <a:r>
              <a:rPr lang="en-US" sz="1100" spc="-10" dirty="0" smtClean="0">
                <a:latin typeface="Arial Black"/>
                <a:cs typeface="Arial Black"/>
              </a:rPr>
              <a:t> </a:t>
            </a:r>
            <a:r>
              <a:rPr sz="1100" spc="120" smtClean="0">
                <a:latin typeface="Arial Black"/>
                <a:cs typeface="Arial Black"/>
              </a:rPr>
              <a:t>+</a:t>
            </a:r>
            <a:r>
              <a:rPr sz="1100" spc="-140" smtClean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spc="-5" dirty="0">
                <a:latin typeface="Arial Black"/>
                <a:cs typeface="Arial Black"/>
              </a:rPr>
              <a:t>)</a:t>
            </a:r>
            <a:r>
              <a:rPr sz="1100" spc="-14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−</a:t>
            </a:r>
            <a:r>
              <a:rPr sz="1100" spc="-125" dirty="0">
                <a:latin typeface="DejaVu Sans"/>
                <a:cs typeface="DejaVu Sans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spc="-5" dirty="0">
                <a:latin typeface="Arial Black"/>
                <a:cs typeface="Arial Black"/>
              </a:rPr>
              <a:t>)</a:t>
            </a:r>
            <a:r>
              <a:rPr sz="1100" spc="-85" dirty="0">
                <a:latin typeface="Arial Black"/>
                <a:cs typeface="Arial Black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80" dirty="0">
                <a:latin typeface="Arial Black"/>
                <a:cs typeface="Arial Black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5844" y="2128899"/>
            <a:ext cx="3020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Thus, </a:t>
            </a:r>
            <a:r>
              <a:rPr sz="1100" spc="-5" dirty="0">
                <a:latin typeface="Arial"/>
                <a:cs typeface="Arial"/>
              </a:rPr>
              <a:t>there </a:t>
            </a:r>
            <a:r>
              <a:rPr sz="1100" spc="-10" dirty="0">
                <a:latin typeface="Arial"/>
                <a:cs typeface="Arial"/>
              </a:rPr>
              <a:t>must be </a:t>
            </a:r>
            <a:r>
              <a:rPr sz="1100" spc="-20" dirty="0">
                <a:latin typeface="Arial"/>
                <a:cs typeface="Arial"/>
              </a:rPr>
              <a:t>fewer </a:t>
            </a:r>
            <a:r>
              <a:rPr sz="1100" spc="-5" dirty="0">
                <a:latin typeface="Arial"/>
                <a:cs typeface="Arial"/>
              </a:rPr>
              <a:t>than </a:t>
            </a:r>
            <a:r>
              <a:rPr sz="1100" i="1" spc="35" dirty="0">
                <a:latin typeface="Arial"/>
                <a:cs typeface="Arial"/>
              </a:rPr>
              <a:t>N</a:t>
            </a:r>
            <a:r>
              <a:rPr sz="1100" spc="35" dirty="0">
                <a:latin typeface="Arial"/>
                <a:cs typeface="Arial"/>
              </a:rPr>
              <a:t>.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Contradiction.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5844" y="2300984"/>
            <a:ext cx="1642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(We </a:t>
            </a:r>
            <a:r>
              <a:rPr sz="1100" spc="-5" dirty="0">
                <a:latin typeface="Arial"/>
                <a:cs typeface="Arial"/>
              </a:rPr>
              <a:t>are using the </a:t>
            </a:r>
            <a:r>
              <a:rPr sz="1100" spc="-15" dirty="0">
                <a:latin typeface="Arial"/>
                <a:cs typeface="Arial"/>
              </a:rPr>
              <a:t>fact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80882" y="2188754"/>
            <a:ext cx="26797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80" smtClean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61489" y="2283750"/>
            <a:ext cx="460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800" i="1" spc="-5" dirty="0">
                <a:latin typeface="Arial"/>
                <a:cs typeface="Arial"/>
              </a:rPr>
              <a:t>	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71560" y="2386087"/>
            <a:ext cx="4375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800" i="1" spc="-5" dirty="0">
                <a:latin typeface="Arial"/>
                <a:cs typeface="Arial"/>
              </a:rPr>
              <a:t>k	k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61502" y="2300984"/>
            <a:ext cx="614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0355" algn="l"/>
              </a:tabLst>
            </a:pPr>
            <a:r>
              <a:rPr sz="1100" i="1" spc="-55" dirty="0">
                <a:latin typeface="Verdana"/>
                <a:cs typeface="Verdana"/>
              </a:rPr>
              <a:t>&lt;	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9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1.)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71479" y="2358707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74007" y="236123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74007" y="2449690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59668" y="2358707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25844" y="2655937"/>
            <a:ext cx="415290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Exercise: </a:t>
            </a:r>
            <a:r>
              <a:rPr sz="1100" spc="-10" dirty="0">
                <a:latin typeface="Arial"/>
                <a:cs typeface="Arial"/>
              </a:rPr>
              <a:t>Rephrase GPP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statement about functions </a:t>
            </a:r>
            <a:r>
              <a:rPr sz="1100" i="1" spc="-5" dirty="0">
                <a:latin typeface="Arial"/>
                <a:cs typeface="Arial"/>
              </a:rPr>
              <a:t>f </a:t>
            </a:r>
            <a:r>
              <a:rPr sz="1100" spc="-65" dirty="0">
                <a:latin typeface="Arial Black"/>
                <a:cs typeface="Arial Black"/>
              </a:rPr>
              <a:t>: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165" dirty="0">
                <a:latin typeface="DejaVu Sans"/>
                <a:cs typeface="DejaVu Sans"/>
              </a:rPr>
              <a:t>→</a:t>
            </a:r>
            <a:r>
              <a:rPr sz="1100" spc="-125" dirty="0">
                <a:latin typeface="DejaVu Sans"/>
                <a:cs typeface="DejaVu Sans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that</a:t>
            </a:r>
            <a:r>
              <a:rPr sz="1100" spc="-10" dirty="0">
                <a:latin typeface="Arial"/>
                <a:cs typeface="Arial"/>
              </a:rPr>
              <a:t> map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finite set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spc="-50" dirty="0">
                <a:latin typeface="DejaVu Sans"/>
                <a:cs typeface="DejaVu Sans"/>
              </a:rPr>
              <a:t>|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finite set </a:t>
            </a:r>
            <a:r>
              <a:rPr sz="1100" i="1" spc="15" dirty="0">
                <a:latin typeface="Arial"/>
                <a:cs typeface="Arial"/>
              </a:rPr>
              <a:t>B</a:t>
            </a:r>
            <a:r>
              <a:rPr sz="1100" spc="15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 with </a:t>
            </a:r>
            <a:r>
              <a:rPr sz="1100" spc="-35" dirty="0">
                <a:latin typeface="DejaVu Sans"/>
                <a:cs typeface="DejaVu Sans"/>
              </a:rPr>
              <a:t>|</a:t>
            </a:r>
            <a:r>
              <a:rPr sz="1100" i="1" spc="-35" dirty="0">
                <a:latin typeface="Arial"/>
                <a:cs typeface="Arial"/>
              </a:rPr>
              <a:t>B</a:t>
            </a:r>
            <a:r>
              <a:rPr sz="1100" spc="-35" dirty="0">
                <a:latin typeface="DejaVu Sans"/>
                <a:cs typeface="DejaVu Sans"/>
              </a:rPr>
              <a:t>|</a:t>
            </a:r>
            <a:r>
              <a:rPr sz="1100" spc="-50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70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k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13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162050" y="968375"/>
            <a:ext cx="304800" cy="152400"/>
            <a:chOff x="1162050" y="968375"/>
            <a:chExt cx="304800" cy="152400"/>
          </a:xfrm>
        </p:grpSpPr>
        <p:grpSp>
          <p:nvGrpSpPr>
            <p:cNvPr id="77" name="Group 63"/>
            <p:cNvGrpSpPr/>
            <p:nvPr/>
          </p:nvGrpSpPr>
          <p:grpSpPr>
            <a:xfrm>
              <a:off x="1161874" y="968375"/>
              <a:ext cx="76936" cy="152400"/>
              <a:chOff x="1161256" y="1654175"/>
              <a:chExt cx="381794" cy="53419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64"/>
            <p:cNvGrpSpPr/>
            <p:nvPr/>
          </p:nvGrpSpPr>
          <p:grpSpPr>
            <a:xfrm flipH="1">
              <a:off x="1390590" y="968375"/>
              <a:ext cx="76215" cy="152400"/>
              <a:chOff x="1161256" y="1654175"/>
              <a:chExt cx="381794" cy="53419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1390650" y="1730375"/>
            <a:ext cx="228600" cy="304800"/>
            <a:chOff x="1162050" y="968375"/>
            <a:chExt cx="304800" cy="152400"/>
          </a:xfrm>
        </p:grpSpPr>
        <p:grpSp>
          <p:nvGrpSpPr>
            <p:cNvPr id="84" name="Group 63"/>
            <p:cNvGrpSpPr/>
            <p:nvPr/>
          </p:nvGrpSpPr>
          <p:grpSpPr>
            <a:xfrm>
              <a:off x="1161874" y="968375"/>
              <a:ext cx="76936" cy="152400"/>
              <a:chOff x="1161256" y="1654175"/>
              <a:chExt cx="381794" cy="534194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64"/>
            <p:cNvGrpSpPr/>
            <p:nvPr/>
          </p:nvGrpSpPr>
          <p:grpSpPr>
            <a:xfrm flipH="1">
              <a:off x="1390590" y="968375"/>
              <a:ext cx="76215" cy="152400"/>
              <a:chOff x="1161256" y="1654175"/>
              <a:chExt cx="381794" cy="534194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1771650" y="2339975"/>
            <a:ext cx="304800" cy="152400"/>
            <a:chOff x="1162050" y="968375"/>
            <a:chExt cx="304800" cy="152400"/>
          </a:xfrm>
        </p:grpSpPr>
        <p:grpSp>
          <p:nvGrpSpPr>
            <p:cNvPr id="91" name="Group 63"/>
            <p:cNvGrpSpPr/>
            <p:nvPr/>
          </p:nvGrpSpPr>
          <p:grpSpPr>
            <a:xfrm>
              <a:off x="1161874" y="968375"/>
              <a:ext cx="76936" cy="152400"/>
              <a:chOff x="1161256" y="1654175"/>
              <a:chExt cx="381794" cy="534194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64"/>
            <p:cNvGrpSpPr/>
            <p:nvPr/>
          </p:nvGrpSpPr>
          <p:grpSpPr>
            <a:xfrm flipH="1">
              <a:off x="1390590" y="968375"/>
              <a:ext cx="76215" cy="152400"/>
              <a:chOff x="1161256" y="1654175"/>
              <a:chExt cx="381794" cy="534194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2609850" y="1273175"/>
            <a:ext cx="228600" cy="152400"/>
            <a:chOff x="1162050" y="968375"/>
            <a:chExt cx="304800" cy="152400"/>
          </a:xfrm>
        </p:grpSpPr>
        <p:grpSp>
          <p:nvGrpSpPr>
            <p:cNvPr id="99" name="Group 63"/>
            <p:cNvGrpSpPr/>
            <p:nvPr/>
          </p:nvGrpSpPr>
          <p:grpSpPr>
            <a:xfrm>
              <a:off x="1161874" y="968375"/>
              <a:ext cx="76936" cy="152400"/>
              <a:chOff x="1161256" y="1654175"/>
              <a:chExt cx="381794" cy="534194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64"/>
            <p:cNvGrpSpPr/>
            <p:nvPr/>
          </p:nvGrpSpPr>
          <p:grpSpPr>
            <a:xfrm flipH="1">
              <a:off x="1390590" y="968375"/>
              <a:ext cx="76215" cy="152400"/>
              <a:chOff x="1161256" y="1654175"/>
              <a:chExt cx="381794" cy="534194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Group 113"/>
          <p:cNvGrpSpPr/>
          <p:nvPr/>
        </p:nvGrpSpPr>
        <p:grpSpPr>
          <a:xfrm>
            <a:off x="2457450" y="1730375"/>
            <a:ext cx="152400" cy="381000"/>
            <a:chOff x="3752850" y="1654175"/>
            <a:chExt cx="228600" cy="304800"/>
          </a:xfrm>
        </p:grpSpPr>
        <p:sp>
          <p:nvSpPr>
            <p:cNvPr id="112" name="Left Bracket 111"/>
            <p:cNvSpPr/>
            <p:nvPr/>
          </p:nvSpPr>
          <p:spPr>
            <a:xfrm>
              <a:off x="3752850" y="1654175"/>
              <a:ext cx="76200" cy="30480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Left Bracket 112"/>
            <p:cNvSpPr/>
            <p:nvPr/>
          </p:nvSpPr>
          <p:spPr>
            <a:xfrm flipH="1">
              <a:off x="3905250" y="1654175"/>
              <a:ext cx="76200" cy="30480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Generalized </a:t>
            </a:r>
            <a:r>
              <a:rPr spc="15" dirty="0"/>
              <a:t>Pigeonhole Principle:</a:t>
            </a:r>
            <a:r>
              <a:rPr spc="80" dirty="0"/>
              <a:t> </a:t>
            </a:r>
            <a:r>
              <a:rPr spc="15" dirty="0"/>
              <a:t>Examples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5844" y="297444"/>
            <a:ext cx="4356735" cy="11868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5" dirty="0">
                <a:latin typeface="Arial"/>
                <a:cs typeface="Arial"/>
              </a:rPr>
              <a:t>Consider the </a:t>
            </a:r>
            <a:r>
              <a:rPr sz="1100" spc="-15" dirty="0">
                <a:latin typeface="Arial"/>
                <a:cs typeface="Arial"/>
              </a:rPr>
              <a:t>following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statement:</a:t>
            </a:r>
            <a:endParaRPr sz="1100">
              <a:latin typeface="Arial"/>
              <a:cs typeface="Arial"/>
            </a:endParaRPr>
          </a:p>
          <a:p>
            <a:pPr marL="12700" marR="5080" indent="100965">
              <a:lnSpc>
                <a:spcPts val="2450"/>
              </a:lnSpc>
              <a:spcBef>
                <a:spcPts val="250"/>
              </a:spcBef>
              <a:tabLst>
                <a:tab pos="4173854" algn="l"/>
              </a:tabLst>
            </a:pPr>
            <a:r>
              <a:rPr sz="1100" i="1" spc="-5" dirty="0">
                <a:latin typeface="Arial"/>
                <a:cs typeface="Arial"/>
              </a:rPr>
              <a:t>“At least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100" i="1" spc="-5" dirty="0">
                <a:latin typeface="Arial"/>
                <a:cs typeface="Arial"/>
              </a:rPr>
              <a:t>students in this course 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5" dirty="0">
                <a:latin typeface="Arial"/>
                <a:cs typeface="Arial"/>
              </a:rPr>
              <a:t>ere </a:t>
            </a:r>
            <a:r>
              <a:rPr sz="1100" i="1" spc="-10" dirty="0">
                <a:latin typeface="Arial"/>
                <a:cs typeface="Arial"/>
              </a:rPr>
              <a:t>bo</a:t>
            </a:r>
            <a:r>
              <a:rPr sz="1100" i="1" spc="20" dirty="0">
                <a:latin typeface="Arial"/>
                <a:cs typeface="Arial"/>
              </a:rPr>
              <a:t>r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 in the </a:t>
            </a:r>
            <a:r>
              <a:rPr sz="1100" i="1" spc="-10" dirty="0">
                <a:latin typeface="Arial"/>
                <a:cs typeface="Arial"/>
              </a:rPr>
              <a:t>same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month</a:t>
            </a:r>
            <a:r>
              <a:rPr sz="1100" i="1" spc="-114" dirty="0">
                <a:latin typeface="Arial"/>
                <a:cs typeface="Arial"/>
              </a:rPr>
              <a:t>.</a:t>
            </a:r>
            <a:r>
              <a:rPr sz="1100" i="1" spc="-5" dirty="0">
                <a:latin typeface="Arial"/>
                <a:cs typeface="Arial"/>
              </a:rPr>
              <a:t>”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" dirty="0">
                <a:latin typeface="Arial"/>
                <a:cs typeface="Arial"/>
              </a:rPr>
              <a:t>(1)  </a:t>
            </a:r>
            <a:r>
              <a:rPr sz="1100" spc="-10" dirty="0">
                <a:latin typeface="Arial"/>
                <a:cs typeface="Arial"/>
              </a:rPr>
              <a:t>Suppose </a:t>
            </a:r>
            <a:r>
              <a:rPr sz="1100" spc="-5" dirty="0">
                <a:latin typeface="Arial"/>
                <a:cs typeface="Arial"/>
              </a:rPr>
              <a:t>the actual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students registered </a:t>
            </a:r>
            <a:r>
              <a:rPr sz="1100" spc="-20">
                <a:latin typeface="Arial"/>
                <a:cs typeface="Arial"/>
              </a:rPr>
              <a:t>for </a:t>
            </a:r>
            <a:r>
              <a:rPr lang="en-US" sz="1100" spc="-10" dirty="0" smtClean="0">
                <a:latin typeface="Arial"/>
                <a:cs typeface="Arial"/>
              </a:rPr>
              <a:t>TFCS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5">
                <a:latin typeface="Arial"/>
                <a:cs typeface="Arial"/>
              </a:rPr>
              <a:t>is</a:t>
            </a:r>
            <a:r>
              <a:rPr sz="1100" spc="25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250</a:t>
            </a:r>
            <a:r>
              <a:rPr sz="1100" spc="-5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085"/>
              </a:lnSpc>
            </a:pPr>
            <a:r>
              <a:rPr sz="1100" spc="-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10" dirty="0">
                <a:latin typeface="Arial"/>
                <a:cs typeface="Arial"/>
              </a:rPr>
              <a:t>maximum number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d </a:t>
            </a:r>
            <a:r>
              <a:rPr sz="1100" spc="-20">
                <a:latin typeface="Arial"/>
                <a:cs typeface="Arial"/>
              </a:rPr>
              <a:t>for </a:t>
            </a:r>
            <a:r>
              <a:rPr sz="1100" spc="-5" smtClean="0">
                <a:latin typeface="Arial"/>
                <a:cs typeface="Arial"/>
              </a:rPr>
              <a:t>which</a:t>
            </a:r>
            <a:r>
              <a:rPr lang="en-US" sz="1100" spc="-5" dirty="0" smtClean="0">
                <a:latin typeface="Arial"/>
                <a:cs typeface="Arial"/>
              </a:rPr>
              <a:t> </a:t>
            </a:r>
            <a:r>
              <a:rPr sz="1100" spc="-5" smtClean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100" spc="-5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100" spc="-5" smtClean="0">
                <a:solidFill>
                  <a:srgbClr val="FF0000"/>
                </a:solidFill>
                <a:latin typeface="Arial"/>
                <a:cs typeface="Arial"/>
              </a:rPr>
              <a:t>certain</a:t>
            </a:r>
            <a:r>
              <a:rPr lang="en-US" sz="11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that</a:t>
            </a:r>
            <a:r>
              <a:rPr sz="1100" spc="-14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  <a:hlinkClick r:id="rId2" action="ppaction://hlinksldjump"/>
              </a:rPr>
              <a:t>(1)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true?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14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Generalized </a:t>
            </a:r>
            <a:r>
              <a:rPr spc="15" dirty="0"/>
              <a:t>Pigeonhole Principle:</a:t>
            </a:r>
            <a:r>
              <a:rPr spc="80" dirty="0"/>
              <a:t> </a:t>
            </a:r>
            <a:r>
              <a:rPr spc="15" dirty="0"/>
              <a:t>Examples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5844" y="297444"/>
            <a:ext cx="4356735" cy="14612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5" dirty="0">
                <a:latin typeface="Arial"/>
                <a:cs typeface="Arial"/>
              </a:rPr>
              <a:t>Consider the </a:t>
            </a:r>
            <a:r>
              <a:rPr sz="1100" spc="-15" dirty="0">
                <a:latin typeface="Arial"/>
                <a:cs typeface="Arial"/>
              </a:rPr>
              <a:t>following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statement:</a:t>
            </a:r>
            <a:endParaRPr sz="1100">
              <a:latin typeface="Arial"/>
              <a:cs typeface="Arial"/>
            </a:endParaRPr>
          </a:p>
          <a:p>
            <a:pPr marL="12700" marR="5080" indent="100965">
              <a:lnSpc>
                <a:spcPts val="2450"/>
              </a:lnSpc>
              <a:spcBef>
                <a:spcPts val="250"/>
              </a:spcBef>
              <a:tabLst>
                <a:tab pos="4173854" algn="l"/>
              </a:tabLst>
            </a:pPr>
            <a:r>
              <a:rPr sz="1100" i="1" spc="-5" dirty="0">
                <a:latin typeface="Arial"/>
                <a:cs typeface="Arial"/>
              </a:rPr>
              <a:t>“At least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100" i="1" spc="-5" dirty="0">
                <a:latin typeface="Arial"/>
                <a:cs typeface="Arial"/>
              </a:rPr>
              <a:t>students in this course 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5" dirty="0">
                <a:latin typeface="Arial"/>
                <a:cs typeface="Arial"/>
              </a:rPr>
              <a:t>ere </a:t>
            </a:r>
            <a:r>
              <a:rPr sz="1100" i="1" spc="-10" dirty="0">
                <a:latin typeface="Arial"/>
                <a:cs typeface="Arial"/>
              </a:rPr>
              <a:t>bo</a:t>
            </a:r>
            <a:r>
              <a:rPr sz="1100" i="1" spc="20" dirty="0">
                <a:latin typeface="Arial"/>
                <a:cs typeface="Arial"/>
              </a:rPr>
              <a:t>r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 in the </a:t>
            </a:r>
            <a:r>
              <a:rPr sz="1100" i="1" spc="-10" dirty="0">
                <a:latin typeface="Arial"/>
                <a:cs typeface="Arial"/>
              </a:rPr>
              <a:t>same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month</a:t>
            </a:r>
            <a:r>
              <a:rPr sz="1100" i="1" spc="-114" dirty="0">
                <a:latin typeface="Arial"/>
                <a:cs typeface="Arial"/>
              </a:rPr>
              <a:t>.</a:t>
            </a:r>
            <a:r>
              <a:rPr sz="1100" i="1" spc="-5" dirty="0">
                <a:latin typeface="Arial"/>
                <a:cs typeface="Arial"/>
              </a:rPr>
              <a:t>”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" dirty="0">
                <a:latin typeface="Arial"/>
                <a:cs typeface="Arial"/>
              </a:rPr>
              <a:t>(1)  </a:t>
            </a:r>
            <a:r>
              <a:rPr sz="1100" spc="-10" dirty="0">
                <a:latin typeface="Arial"/>
                <a:cs typeface="Arial"/>
              </a:rPr>
              <a:t>Suppose </a:t>
            </a:r>
            <a:r>
              <a:rPr sz="1100" spc="-5" dirty="0">
                <a:latin typeface="Arial"/>
                <a:cs typeface="Arial"/>
              </a:rPr>
              <a:t>the actual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students registered </a:t>
            </a:r>
            <a:r>
              <a:rPr sz="1100" spc="-20">
                <a:latin typeface="Arial"/>
                <a:cs typeface="Arial"/>
              </a:rPr>
              <a:t>for </a:t>
            </a:r>
            <a:r>
              <a:rPr lang="en-US" sz="1100" spc="-10" dirty="0" smtClean="0">
                <a:latin typeface="Arial"/>
                <a:cs typeface="Arial"/>
              </a:rPr>
              <a:t>TFCS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5">
                <a:latin typeface="Arial"/>
                <a:cs typeface="Arial"/>
              </a:rPr>
              <a:t>is</a:t>
            </a:r>
            <a:r>
              <a:rPr sz="1100" spc="25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250</a:t>
            </a:r>
            <a:r>
              <a:rPr sz="1100" spc="-5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085"/>
              </a:lnSpc>
            </a:pPr>
            <a:r>
              <a:rPr sz="1100" spc="-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10" dirty="0">
                <a:latin typeface="Arial"/>
                <a:cs typeface="Arial"/>
              </a:rPr>
              <a:t>maximum number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d </a:t>
            </a:r>
            <a:r>
              <a:rPr sz="1100" spc="-20">
                <a:latin typeface="Arial"/>
                <a:cs typeface="Arial"/>
              </a:rPr>
              <a:t>for </a:t>
            </a:r>
            <a:r>
              <a:rPr sz="1100" spc="-5" smtClean="0">
                <a:latin typeface="Arial"/>
                <a:cs typeface="Arial"/>
              </a:rPr>
              <a:t>which</a:t>
            </a:r>
            <a:r>
              <a:rPr lang="en-US" sz="1100" spc="-5" dirty="0" smtClean="0">
                <a:latin typeface="Arial"/>
                <a:cs typeface="Arial"/>
              </a:rPr>
              <a:t> </a:t>
            </a:r>
            <a:r>
              <a:rPr sz="1100" spc="-5" smtClean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100" spc="-5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100" spc="-5" smtClean="0">
                <a:solidFill>
                  <a:srgbClr val="FF0000"/>
                </a:solidFill>
                <a:latin typeface="Arial"/>
                <a:cs typeface="Arial"/>
              </a:rPr>
              <a:t>certain</a:t>
            </a:r>
            <a:r>
              <a:rPr lang="en-US" sz="11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that</a:t>
            </a:r>
            <a:r>
              <a:rPr sz="1100" spc="-14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  <a:hlinkClick r:id="rId2" action="ppaction://hlinksldjump"/>
              </a:rPr>
              <a:t>(1)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true?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b="1" spc="-5" dirty="0">
                <a:latin typeface="Arial"/>
                <a:cs typeface="Arial"/>
              </a:rPr>
              <a:t>Solution: </a:t>
            </a:r>
            <a:r>
              <a:rPr sz="1100" spc="-5" dirty="0">
                <a:latin typeface="Arial"/>
                <a:cs typeface="Arial"/>
              </a:rPr>
              <a:t>Since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are assuming there </a:t>
            </a:r>
            <a:r>
              <a:rPr sz="1100" spc="-5">
                <a:latin typeface="Arial"/>
                <a:cs typeface="Arial"/>
              </a:rPr>
              <a:t>are </a:t>
            </a:r>
            <a:r>
              <a:rPr lang="en-US" sz="1100" spc="-10" dirty="0" smtClean="0">
                <a:latin typeface="Arial"/>
                <a:cs typeface="Arial"/>
              </a:rPr>
              <a:t>250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registered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students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844" y="1712974"/>
            <a:ext cx="6413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>
                <a:latin typeface="Arial"/>
                <a:cs typeface="Arial"/>
              </a:rPr>
              <a:t>in</a:t>
            </a:r>
            <a:r>
              <a:rPr sz="1100" spc="-65">
                <a:latin typeface="Arial"/>
                <a:cs typeface="Arial"/>
              </a:rPr>
              <a:t> </a:t>
            </a:r>
            <a:r>
              <a:rPr lang="en-US" sz="1100" spc="-10" dirty="0" smtClean="0">
                <a:latin typeface="Arial"/>
                <a:cs typeface="Arial"/>
              </a:rPr>
              <a:t>TFCS</a:t>
            </a:r>
            <a:r>
              <a:rPr sz="1100" spc="-1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451" y="1867825"/>
            <a:ext cx="19431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250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594" y="1970149"/>
            <a:ext cx="1384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4372" y="1885047"/>
            <a:ext cx="36112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0">
                <a:latin typeface="Arial Black"/>
                <a:cs typeface="Arial Black"/>
              </a:rPr>
              <a:t>= </a:t>
            </a:r>
            <a:r>
              <a:rPr lang="en-US" sz="1100" spc="-5" dirty="0" smtClean="0">
                <a:latin typeface="Arial"/>
                <a:cs typeface="Arial"/>
              </a:rPr>
              <a:t>21</a:t>
            </a:r>
            <a:r>
              <a:rPr sz="1100" spc="-5" smtClean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so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GPP </a:t>
            </a:r>
            <a:r>
              <a:rPr sz="1100" spc="-15" dirty="0">
                <a:latin typeface="Arial"/>
                <a:cs typeface="Arial"/>
              </a:rPr>
              <a:t>we know </a:t>
            </a:r>
            <a:r>
              <a:rPr sz="1100" spc="-5" dirty="0">
                <a:latin typeface="Arial"/>
                <a:cs typeface="Arial"/>
              </a:rPr>
              <a:t>statement </a:t>
            </a:r>
            <a:r>
              <a:rPr sz="1100" spc="-5" dirty="0">
                <a:latin typeface="Arial"/>
                <a:cs typeface="Arial"/>
                <a:hlinkClick r:id="rId2" action="ppaction://hlinksldjump"/>
              </a:rPr>
              <a:t>(1) </a:t>
            </a:r>
            <a:r>
              <a:rPr sz="1100" spc="-5" dirty="0">
                <a:latin typeface="Arial"/>
                <a:cs typeface="Arial"/>
              </a:rPr>
              <a:t>is true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spc="120">
                <a:latin typeface="Arial Black"/>
                <a:cs typeface="Arial Black"/>
              </a:rPr>
              <a:t>=</a:t>
            </a:r>
            <a:r>
              <a:rPr sz="1100" spc="-90">
                <a:latin typeface="Arial Black"/>
                <a:cs typeface="Arial Black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21</a:t>
            </a:r>
            <a:r>
              <a:rPr sz="1100" spc="-5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250" y="2111375"/>
            <a:ext cx="43567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Statement </a:t>
            </a:r>
            <a:r>
              <a:rPr sz="1100" spc="-5" dirty="0">
                <a:latin typeface="Arial"/>
                <a:cs typeface="Arial"/>
                <a:hlinkClick r:id="rId2" action="ppaction://hlinksldjump"/>
              </a:rPr>
              <a:t>(1)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true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spc="120">
                <a:latin typeface="Arial Black"/>
                <a:cs typeface="Arial Black"/>
              </a:rPr>
              <a:t>= </a:t>
            </a:r>
            <a:r>
              <a:rPr lang="en-US" sz="1100" spc="-5" dirty="0" smtClean="0">
                <a:latin typeface="Arial"/>
                <a:cs typeface="Arial"/>
              </a:rPr>
              <a:t>22</a:t>
            </a:r>
            <a:r>
              <a:rPr sz="1100" spc="-5" smtClean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because </a:t>
            </a:r>
            <a:r>
              <a:rPr sz="1100" spc="-5">
                <a:latin typeface="Arial"/>
                <a:cs typeface="Arial"/>
              </a:rPr>
              <a:t>if </a:t>
            </a:r>
            <a:r>
              <a:rPr lang="en-US" sz="1100" spc="-10" dirty="0" smtClean="0">
                <a:latin typeface="Arial"/>
                <a:cs typeface="Arial"/>
              </a:rPr>
              <a:t>250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students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  distributed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evenly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possible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10" dirty="0">
                <a:latin typeface="Arial"/>
                <a:cs typeface="Arial"/>
              </a:rPr>
              <a:t>12 months,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maximum number  </a:t>
            </a:r>
            <a:r>
              <a:rPr sz="1100" spc="-5" dirty="0">
                <a:latin typeface="Arial"/>
                <a:cs typeface="Arial"/>
              </a:rPr>
              <a:t>of students in </a:t>
            </a:r>
            <a:r>
              <a:rPr sz="1100" spc="-15" dirty="0">
                <a:latin typeface="Arial"/>
                <a:cs typeface="Arial"/>
              </a:rPr>
              <a:t>any </a:t>
            </a:r>
            <a:r>
              <a:rPr sz="1100" spc="-10" dirty="0">
                <a:latin typeface="Arial"/>
                <a:cs typeface="Arial"/>
              </a:rPr>
              <a:t>month </a:t>
            </a:r>
            <a:r>
              <a:rPr sz="1100" spc="-5">
                <a:latin typeface="Arial"/>
                <a:cs typeface="Arial"/>
              </a:rPr>
              <a:t>is </a:t>
            </a:r>
            <a:r>
              <a:rPr lang="en-US" sz="1100" spc="-5" dirty="0" smtClean="0">
                <a:latin typeface="Arial"/>
                <a:cs typeface="Arial"/>
              </a:rPr>
              <a:t>21</a:t>
            </a:r>
            <a:r>
              <a:rPr sz="1100" spc="-5" smtClean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with other months </a:t>
            </a:r>
            <a:r>
              <a:rPr sz="1100" spc="-10" dirty="0">
                <a:latin typeface="Arial"/>
                <a:cs typeface="Arial"/>
              </a:rPr>
              <a:t>having </a:t>
            </a:r>
            <a:r>
              <a:rPr sz="1100" spc="-5">
                <a:latin typeface="Arial"/>
                <a:cs typeface="Arial"/>
              </a:rPr>
              <a:t>only </a:t>
            </a:r>
            <a:r>
              <a:rPr lang="en-US" sz="1100" spc="-5" dirty="0" smtClean="0">
                <a:latin typeface="Arial"/>
                <a:cs typeface="Arial"/>
              </a:rPr>
              <a:t>20</a:t>
            </a:r>
            <a:r>
              <a:rPr sz="1100" spc="-5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71479" y="2504719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74007" y="250725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74007" y="259571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9668" y="2504719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14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1450" y="1882775"/>
            <a:ext cx="304800" cy="228600"/>
            <a:chOff x="1162050" y="968375"/>
            <a:chExt cx="304800" cy="152400"/>
          </a:xfrm>
        </p:grpSpPr>
        <p:grpSp>
          <p:nvGrpSpPr>
            <p:cNvPr id="48" name="Group 63"/>
            <p:cNvGrpSpPr/>
            <p:nvPr/>
          </p:nvGrpSpPr>
          <p:grpSpPr>
            <a:xfrm>
              <a:off x="1161874" y="968375"/>
              <a:ext cx="76936" cy="152400"/>
              <a:chOff x="1161256" y="1654175"/>
              <a:chExt cx="381794" cy="53419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64"/>
            <p:cNvGrpSpPr/>
            <p:nvPr/>
          </p:nvGrpSpPr>
          <p:grpSpPr>
            <a:xfrm flipH="1">
              <a:off x="1390590" y="968375"/>
              <a:ext cx="76215" cy="152400"/>
              <a:chOff x="1161256" y="1654175"/>
              <a:chExt cx="381794" cy="53419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Generalized </a:t>
            </a:r>
            <a:r>
              <a:rPr spc="15" dirty="0"/>
              <a:t>Pigeonhole Principle:</a:t>
            </a:r>
            <a:r>
              <a:rPr spc="80" dirty="0"/>
              <a:t> </a:t>
            </a:r>
            <a:r>
              <a:rPr spc="15" dirty="0"/>
              <a:t>Examples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5844" y="297444"/>
            <a:ext cx="4356735" cy="14612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5" dirty="0">
                <a:latin typeface="Arial"/>
                <a:cs typeface="Arial"/>
              </a:rPr>
              <a:t>Consider the </a:t>
            </a:r>
            <a:r>
              <a:rPr sz="1100" spc="-15" dirty="0">
                <a:latin typeface="Arial"/>
                <a:cs typeface="Arial"/>
              </a:rPr>
              <a:t>following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statement:</a:t>
            </a:r>
            <a:endParaRPr sz="1100">
              <a:latin typeface="Arial"/>
              <a:cs typeface="Arial"/>
            </a:endParaRPr>
          </a:p>
          <a:p>
            <a:pPr marL="12700" marR="5080" indent="100965">
              <a:lnSpc>
                <a:spcPts val="2450"/>
              </a:lnSpc>
              <a:spcBef>
                <a:spcPts val="250"/>
              </a:spcBef>
              <a:tabLst>
                <a:tab pos="4173854" algn="l"/>
              </a:tabLst>
            </a:pPr>
            <a:r>
              <a:rPr sz="1100" i="1" spc="-5" dirty="0">
                <a:latin typeface="Arial"/>
                <a:cs typeface="Arial"/>
              </a:rPr>
              <a:t>“At least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100" i="1" spc="-5" dirty="0">
                <a:latin typeface="Arial"/>
                <a:cs typeface="Arial"/>
              </a:rPr>
              <a:t>students in this course 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5" dirty="0">
                <a:latin typeface="Arial"/>
                <a:cs typeface="Arial"/>
              </a:rPr>
              <a:t>ere </a:t>
            </a:r>
            <a:r>
              <a:rPr sz="1100" i="1" spc="-10" dirty="0">
                <a:latin typeface="Arial"/>
                <a:cs typeface="Arial"/>
              </a:rPr>
              <a:t>bo</a:t>
            </a:r>
            <a:r>
              <a:rPr sz="1100" i="1" spc="20" dirty="0">
                <a:latin typeface="Arial"/>
                <a:cs typeface="Arial"/>
              </a:rPr>
              <a:t>r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 in the </a:t>
            </a:r>
            <a:r>
              <a:rPr sz="1100" i="1" spc="-10" dirty="0">
                <a:latin typeface="Arial"/>
                <a:cs typeface="Arial"/>
              </a:rPr>
              <a:t>same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month</a:t>
            </a:r>
            <a:r>
              <a:rPr sz="1100" i="1" spc="-114" dirty="0">
                <a:latin typeface="Arial"/>
                <a:cs typeface="Arial"/>
              </a:rPr>
              <a:t>.</a:t>
            </a:r>
            <a:r>
              <a:rPr sz="1100" i="1" spc="-5" dirty="0">
                <a:latin typeface="Arial"/>
                <a:cs typeface="Arial"/>
              </a:rPr>
              <a:t>”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" dirty="0">
                <a:latin typeface="Arial"/>
                <a:cs typeface="Arial"/>
              </a:rPr>
              <a:t>(1)  </a:t>
            </a:r>
            <a:r>
              <a:rPr sz="1100" spc="-10" dirty="0">
                <a:latin typeface="Arial"/>
                <a:cs typeface="Arial"/>
              </a:rPr>
              <a:t>Suppose </a:t>
            </a:r>
            <a:r>
              <a:rPr sz="1100" spc="-5" dirty="0">
                <a:latin typeface="Arial"/>
                <a:cs typeface="Arial"/>
              </a:rPr>
              <a:t>the actual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of students registered </a:t>
            </a:r>
            <a:r>
              <a:rPr sz="1100" spc="-20">
                <a:latin typeface="Arial"/>
                <a:cs typeface="Arial"/>
              </a:rPr>
              <a:t>for </a:t>
            </a:r>
            <a:r>
              <a:rPr lang="en-US" sz="1100" spc="-10" dirty="0" smtClean="0">
                <a:latin typeface="Arial"/>
                <a:cs typeface="Arial"/>
              </a:rPr>
              <a:t>TFCS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5">
                <a:latin typeface="Arial"/>
                <a:cs typeface="Arial"/>
              </a:rPr>
              <a:t>is</a:t>
            </a:r>
            <a:r>
              <a:rPr sz="1100" spc="25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250</a:t>
            </a:r>
            <a:r>
              <a:rPr sz="1100" spc="-5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085"/>
              </a:lnSpc>
            </a:pPr>
            <a:r>
              <a:rPr sz="1100" spc="-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the </a:t>
            </a:r>
            <a:r>
              <a:rPr sz="1100" spc="-10" dirty="0">
                <a:latin typeface="Arial"/>
                <a:cs typeface="Arial"/>
              </a:rPr>
              <a:t>maximum number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d </a:t>
            </a:r>
            <a:r>
              <a:rPr sz="1100" spc="-20">
                <a:latin typeface="Arial"/>
                <a:cs typeface="Arial"/>
              </a:rPr>
              <a:t>for </a:t>
            </a:r>
            <a:r>
              <a:rPr sz="1100" spc="-5" smtClean="0">
                <a:latin typeface="Arial"/>
                <a:cs typeface="Arial"/>
              </a:rPr>
              <a:t>which</a:t>
            </a:r>
            <a:r>
              <a:rPr lang="en-US" sz="1100" spc="-5" dirty="0" smtClean="0">
                <a:latin typeface="Arial"/>
                <a:cs typeface="Arial"/>
              </a:rPr>
              <a:t> </a:t>
            </a:r>
            <a:r>
              <a:rPr sz="1100" spc="-5" smtClean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100" spc="-5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100" spc="-5" smtClean="0">
                <a:solidFill>
                  <a:srgbClr val="FF0000"/>
                </a:solidFill>
                <a:latin typeface="Arial"/>
                <a:cs typeface="Arial"/>
              </a:rPr>
              <a:t>certain</a:t>
            </a:r>
            <a:r>
              <a:rPr lang="en-US" sz="11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that</a:t>
            </a:r>
            <a:r>
              <a:rPr sz="1100" spc="-14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  <a:hlinkClick r:id="rId2" action="ppaction://hlinksldjump"/>
              </a:rPr>
              <a:t>(1)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true?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b="1" spc="-5" dirty="0">
                <a:latin typeface="Arial"/>
                <a:cs typeface="Arial"/>
              </a:rPr>
              <a:t>Solution: </a:t>
            </a:r>
            <a:r>
              <a:rPr sz="1100" spc="-5" dirty="0">
                <a:latin typeface="Arial"/>
                <a:cs typeface="Arial"/>
              </a:rPr>
              <a:t>Since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are assuming there </a:t>
            </a:r>
            <a:r>
              <a:rPr sz="1100" spc="-5">
                <a:latin typeface="Arial"/>
                <a:cs typeface="Arial"/>
              </a:rPr>
              <a:t>are </a:t>
            </a:r>
            <a:r>
              <a:rPr lang="en-US" sz="1100" spc="-10" dirty="0" smtClean="0">
                <a:latin typeface="Arial"/>
                <a:cs typeface="Arial"/>
              </a:rPr>
              <a:t>250 </a:t>
            </a:r>
            <a:r>
              <a:rPr sz="1100" spc="-5" smtClean="0">
                <a:latin typeface="Arial"/>
                <a:cs typeface="Arial"/>
              </a:rPr>
              <a:t>registered</a:t>
            </a:r>
            <a:r>
              <a:rPr sz="1100" spc="3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students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844" y="1712974"/>
            <a:ext cx="6413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>
                <a:latin typeface="Arial"/>
                <a:cs typeface="Arial"/>
              </a:rPr>
              <a:t>in</a:t>
            </a:r>
            <a:r>
              <a:rPr sz="1100" spc="-65">
                <a:latin typeface="Arial"/>
                <a:cs typeface="Arial"/>
              </a:rPr>
              <a:t> </a:t>
            </a:r>
            <a:r>
              <a:rPr lang="en-US" sz="1100" spc="-10" dirty="0" smtClean="0">
                <a:latin typeface="Arial"/>
                <a:cs typeface="Arial"/>
              </a:rPr>
              <a:t>TFCS</a:t>
            </a:r>
            <a:r>
              <a:rPr sz="1100" spc="-1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451" y="1867825"/>
            <a:ext cx="19431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250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594" y="1970149"/>
            <a:ext cx="1384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4372" y="1885047"/>
            <a:ext cx="36112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0">
                <a:latin typeface="Arial Black"/>
                <a:cs typeface="Arial Black"/>
              </a:rPr>
              <a:t>= </a:t>
            </a:r>
            <a:r>
              <a:rPr lang="en-US" sz="1100" spc="-5" dirty="0" smtClean="0">
                <a:latin typeface="Arial"/>
                <a:cs typeface="Arial"/>
              </a:rPr>
              <a:t>21</a:t>
            </a:r>
            <a:r>
              <a:rPr sz="1100" spc="-5" smtClean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so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GPP </a:t>
            </a:r>
            <a:r>
              <a:rPr sz="1100" spc="-15" dirty="0">
                <a:latin typeface="Arial"/>
                <a:cs typeface="Arial"/>
              </a:rPr>
              <a:t>we know </a:t>
            </a:r>
            <a:r>
              <a:rPr sz="1100" spc="-5" dirty="0">
                <a:latin typeface="Arial"/>
                <a:cs typeface="Arial"/>
              </a:rPr>
              <a:t>statement </a:t>
            </a:r>
            <a:r>
              <a:rPr sz="1100" spc="-5" dirty="0">
                <a:latin typeface="Arial"/>
                <a:cs typeface="Arial"/>
                <a:hlinkClick r:id="rId2" action="ppaction://hlinksldjump"/>
              </a:rPr>
              <a:t>(1) </a:t>
            </a:r>
            <a:r>
              <a:rPr sz="1100" spc="-5" dirty="0">
                <a:latin typeface="Arial"/>
                <a:cs typeface="Arial"/>
              </a:rPr>
              <a:t>is true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spc="120">
                <a:latin typeface="Arial Black"/>
                <a:cs typeface="Arial Black"/>
              </a:rPr>
              <a:t>=</a:t>
            </a:r>
            <a:r>
              <a:rPr sz="1100" spc="-90">
                <a:latin typeface="Arial Black"/>
                <a:cs typeface="Arial Black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21</a:t>
            </a:r>
            <a:r>
              <a:rPr sz="1100" spc="-5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71479" y="2504719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74007" y="250725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74007" y="259571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59668" y="2504719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844" y="2102852"/>
            <a:ext cx="4356735" cy="1143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Statement </a:t>
            </a:r>
            <a:r>
              <a:rPr sz="1100" spc="-5" dirty="0">
                <a:latin typeface="Arial"/>
                <a:cs typeface="Arial"/>
                <a:hlinkClick r:id="rId2" action="ppaction://hlinksldjump"/>
              </a:rPr>
              <a:t>(1)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true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spc="120">
                <a:latin typeface="Arial Black"/>
                <a:cs typeface="Arial Black"/>
              </a:rPr>
              <a:t>= </a:t>
            </a:r>
            <a:r>
              <a:rPr lang="en-US" sz="1100" spc="-5" dirty="0" smtClean="0">
                <a:latin typeface="Arial"/>
                <a:cs typeface="Arial"/>
              </a:rPr>
              <a:t>22</a:t>
            </a:r>
            <a:r>
              <a:rPr sz="1100" spc="-5" smtClean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because </a:t>
            </a:r>
            <a:r>
              <a:rPr sz="1100" spc="-5">
                <a:latin typeface="Arial"/>
                <a:cs typeface="Arial"/>
              </a:rPr>
              <a:t>if </a:t>
            </a:r>
            <a:r>
              <a:rPr lang="en-US" sz="1100" spc="-10" dirty="0" smtClean="0">
                <a:latin typeface="Arial"/>
                <a:cs typeface="Arial"/>
              </a:rPr>
              <a:t>250</a:t>
            </a:r>
            <a:r>
              <a:rPr sz="1100" spc="-1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students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  distributed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evenly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possible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10" dirty="0">
                <a:latin typeface="Arial"/>
                <a:cs typeface="Arial"/>
              </a:rPr>
              <a:t>12 months,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maximum number  </a:t>
            </a:r>
            <a:r>
              <a:rPr sz="1100" spc="-5" dirty="0">
                <a:latin typeface="Arial"/>
                <a:cs typeface="Arial"/>
              </a:rPr>
              <a:t>of students in </a:t>
            </a:r>
            <a:r>
              <a:rPr sz="1100" spc="-15" dirty="0">
                <a:latin typeface="Arial"/>
                <a:cs typeface="Arial"/>
              </a:rPr>
              <a:t>any </a:t>
            </a:r>
            <a:r>
              <a:rPr sz="1100" spc="-10" dirty="0">
                <a:latin typeface="Arial"/>
                <a:cs typeface="Arial"/>
              </a:rPr>
              <a:t>month </a:t>
            </a:r>
            <a:r>
              <a:rPr sz="1100" spc="-5">
                <a:latin typeface="Arial"/>
                <a:cs typeface="Arial"/>
              </a:rPr>
              <a:t>is </a:t>
            </a:r>
            <a:r>
              <a:rPr lang="en-US" sz="1100" spc="-5" dirty="0" smtClean="0">
                <a:latin typeface="Arial"/>
                <a:cs typeface="Arial"/>
              </a:rPr>
              <a:t>21</a:t>
            </a:r>
            <a:r>
              <a:rPr sz="1100" spc="-5" smtClean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with other months </a:t>
            </a:r>
            <a:r>
              <a:rPr sz="1100" spc="-10" dirty="0">
                <a:latin typeface="Arial"/>
                <a:cs typeface="Arial"/>
              </a:rPr>
              <a:t>having </a:t>
            </a:r>
            <a:r>
              <a:rPr sz="1100" spc="-5">
                <a:latin typeface="Arial"/>
                <a:cs typeface="Arial"/>
              </a:rPr>
              <a:t>only </a:t>
            </a:r>
            <a:r>
              <a:rPr lang="en-US" sz="1100" spc="-5" dirty="0" smtClean="0">
                <a:latin typeface="Arial"/>
                <a:cs typeface="Arial"/>
              </a:rPr>
              <a:t>20</a:t>
            </a:r>
            <a:r>
              <a:rPr sz="1100" spc="-5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96520">
              <a:lnSpc>
                <a:spcPct val="102600"/>
              </a:lnSpc>
              <a:spcBef>
                <a:spcPts val="720"/>
              </a:spcBef>
            </a:pPr>
            <a:r>
              <a:rPr sz="1100" spc="-5" dirty="0">
                <a:latin typeface="Arial"/>
                <a:cs typeface="Arial"/>
              </a:rPr>
              <a:t>(In </a:t>
            </a:r>
            <a:r>
              <a:rPr sz="1100" b="1" spc="-10" dirty="0">
                <a:latin typeface="Arial"/>
                <a:cs typeface="Arial"/>
              </a:rPr>
              <a:t>probability </a:t>
            </a:r>
            <a:r>
              <a:rPr sz="1100" b="1" spc="-5" dirty="0">
                <a:latin typeface="Arial"/>
                <a:cs typeface="Arial"/>
              </a:rPr>
              <a:t>theory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learn </a:t>
            </a:r>
            <a:r>
              <a:rPr sz="1100" spc="-5">
                <a:latin typeface="Arial"/>
                <a:cs typeface="Arial"/>
              </a:rPr>
              <a:t>that </a:t>
            </a:r>
            <a:r>
              <a:rPr sz="1100" spc="-10" smtClean="0">
                <a:latin typeface="Arial"/>
                <a:cs typeface="Arial"/>
              </a:rPr>
              <a:t>nevertheless</a:t>
            </a:r>
            <a:r>
              <a:rPr lang="en-US" sz="1100" spc="-10" dirty="0" smtClean="0">
                <a:latin typeface="Arial"/>
                <a:cs typeface="Arial"/>
              </a:rPr>
              <a:t> </a:t>
            </a:r>
            <a:r>
              <a:rPr sz="1100" spc="-10" smtClean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is highly 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probable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assuming </a:t>
            </a:r>
            <a:r>
              <a:rPr sz="1100" spc="-5">
                <a:latin typeface="Arial"/>
                <a:cs typeface="Arial"/>
              </a:rPr>
              <a:t>birthdays </a:t>
            </a:r>
            <a:r>
              <a:rPr sz="1100" spc="-10" smtClean="0">
                <a:latin typeface="Arial"/>
                <a:cs typeface="Arial"/>
              </a:rPr>
              <a:t>are</a:t>
            </a:r>
            <a:r>
              <a:rPr lang="en-US" sz="1100" spc="-10" dirty="0" smtClean="0">
                <a:latin typeface="Arial"/>
                <a:cs typeface="Arial"/>
              </a:rPr>
              <a:t> </a:t>
            </a:r>
            <a:r>
              <a:rPr sz="1100" spc="-10" smtClean="0">
                <a:solidFill>
                  <a:srgbClr val="0000FF"/>
                </a:solidFill>
                <a:latin typeface="Arial"/>
                <a:cs typeface="Arial"/>
              </a:rPr>
              <a:t>randomly</a:t>
            </a:r>
            <a:r>
              <a:rPr sz="1100" spc="-10" smtClean="0">
                <a:latin typeface="Arial"/>
                <a:cs typeface="Arial"/>
              </a:rPr>
              <a:t>distributed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that at </a:t>
            </a:r>
            <a:r>
              <a:rPr sz="1100" spc="-5">
                <a:latin typeface="Arial"/>
                <a:cs typeface="Arial"/>
              </a:rPr>
              <a:t>least </a:t>
            </a:r>
            <a:r>
              <a:rPr lang="en-US" sz="1100" spc="-10" dirty="0" smtClean="0">
                <a:latin typeface="Arial"/>
                <a:cs typeface="Arial"/>
              </a:rPr>
              <a:t>22</a:t>
            </a:r>
            <a:r>
              <a:rPr sz="1100" spc="-10" smtClean="0">
                <a:latin typeface="Arial"/>
                <a:cs typeface="Arial"/>
              </a:rPr>
              <a:t> 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(and more) </a:t>
            </a:r>
            <a:r>
              <a:rPr sz="1100" spc="-10" dirty="0">
                <a:latin typeface="Arial"/>
                <a:cs typeface="Arial"/>
              </a:rPr>
              <a:t>were </a:t>
            </a:r>
            <a:r>
              <a:rPr sz="1100" spc="-5" dirty="0">
                <a:latin typeface="Arial"/>
                <a:cs typeface="Arial"/>
              </a:rPr>
              <a:t>indeed </a:t>
            </a:r>
            <a:r>
              <a:rPr sz="1100" dirty="0">
                <a:latin typeface="Arial"/>
                <a:cs typeface="Arial"/>
              </a:rPr>
              <a:t>born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same </a:t>
            </a:r>
            <a:r>
              <a:rPr sz="1100" spc="-5" dirty="0">
                <a:latin typeface="Arial"/>
                <a:cs typeface="Arial"/>
              </a:rPr>
              <a:t>month.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14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1450" y="1882775"/>
            <a:ext cx="304800" cy="228600"/>
            <a:chOff x="1162050" y="968375"/>
            <a:chExt cx="304800" cy="152400"/>
          </a:xfrm>
        </p:grpSpPr>
        <p:grpSp>
          <p:nvGrpSpPr>
            <p:cNvPr id="48" name="Group 63"/>
            <p:cNvGrpSpPr/>
            <p:nvPr/>
          </p:nvGrpSpPr>
          <p:grpSpPr>
            <a:xfrm>
              <a:off x="1161874" y="968375"/>
              <a:ext cx="76936" cy="152400"/>
              <a:chOff x="1161256" y="1654175"/>
              <a:chExt cx="381794" cy="53419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64"/>
            <p:cNvGrpSpPr/>
            <p:nvPr/>
          </p:nvGrpSpPr>
          <p:grpSpPr>
            <a:xfrm flipH="1">
              <a:off x="1390590" y="968375"/>
              <a:ext cx="76215" cy="152400"/>
              <a:chOff x="1161256" y="1654175"/>
              <a:chExt cx="381794" cy="53419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7773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GPP: </a:t>
            </a:r>
            <a:r>
              <a:rPr spc="15" dirty="0"/>
              <a:t>more</a:t>
            </a:r>
            <a:r>
              <a:rPr spc="-55" dirty="0"/>
              <a:t> </a:t>
            </a:r>
            <a:r>
              <a:rPr spc="1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42782"/>
            <a:ext cx="4323715" cy="5492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200" b="1" spc="-5" dirty="0">
                <a:latin typeface="Arial"/>
                <a:cs typeface="Arial"/>
              </a:rPr>
              <a:t>Example 2: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5" dirty="0">
                <a:latin typeface="Arial"/>
                <a:cs typeface="Arial"/>
              </a:rPr>
              <a:t>cards </a:t>
            </a:r>
            <a:r>
              <a:rPr sz="1100" spc="-10" dirty="0">
                <a:latin typeface="Arial"/>
                <a:cs typeface="Arial"/>
              </a:rPr>
              <a:t>must be </a:t>
            </a:r>
            <a:r>
              <a:rPr sz="1100" spc="-5" dirty="0">
                <a:latin typeface="Arial"/>
                <a:cs typeface="Arial"/>
              </a:rPr>
              <a:t>selected from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standard </a:t>
            </a:r>
            <a:r>
              <a:rPr sz="1100" spc="-15" dirty="0">
                <a:latin typeface="Arial"/>
                <a:cs typeface="Arial"/>
              </a:rPr>
              <a:t>deck 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52 </a:t>
            </a:r>
            <a:r>
              <a:rPr sz="1100" spc="-5" dirty="0">
                <a:latin typeface="Arial"/>
                <a:cs typeface="Arial"/>
              </a:rPr>
              <a:t>cards to </a:t>
            </a:r>
            <a:r>
              <a:rPr sz="1100" spc="-10" dirty="0">
                <a:latin typeface="Arial"/>
                <a:cs typeface="Arial"/>
              </a:rPr>
              <a:t>guarantee </a:t>
            </a:r>
            <a:r>
              <a:rPr sz="1100" spc="-5" dirty="0">
                <a:latin typeface="Arial"/>
                <a:cs typeface="Arial"/>
              </a:rPr>
              <a:t>that at least thee cards of the </a:t>
            </a:r>
            <a:r>
              <a:rPr sz="1100" spc="-10" dirty="0">
                <a:latin typeface="Arial"/>
                <a:cs typeface="Arial"/>
              </a:rPr>
              <a:t>same </a:t>
            </a:r>
            <a:r>
              <a:rPr sz="1100" spc="-5" dirty="0">
                <a:latin typeface="Arial"/>
                <a:cs typeface="Arial"/>
              </a:rPr>
              <a:t>suit are  chosen?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15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7773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GPP: </a:t>
            </a:r>
            <a:r>
              <a:rPr spc="15" dirty="0"/>
              <a:t>more</a:t>
            </a:r>
            <a:r>
              <a:rPr spc="-55" dirty="0"/>
              <a:t> </a:t>
            </a:r>
            <a:r>
              <a:rPr spc="15" dirty="0"/>
              <a:t>Examples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5844" y="842782"/>
            <a:ext cx="4323715" cy="10896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200" b="1" spc="-5" dirty="0">
                <a:latin typeface="Arial"/>
                <a:cs typeface="Arial"/>
              </a:rPr>
              <a:t>Example 2: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5" dirty="0">
                <a:latin typeface="Arial"/>
                <a:cs typeface="Arial"/>
              </a:rPr>
              <a:t>cards </a:t>
            </a:r>
            <a:r>
              <a:rPr sz="1100" spc="-10" dirty="0">
                <a:latin typeface="Arial"/>
                <a:cs typeface="Arial"/>
              </a:rPr>
              <a:t>must be </a:t>
            </a:r>
            <a:r>
              <a:rPr sz="1100" spc="-5" dirty="0">
                <a:latin typeface="Arial"/>
                <a:cs typeface="Arial"/>
              </a:rPr>
              <a:t>selected from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standard </a:t>
            </a:r>
            <a:r>
              <a:rPr sz="1100" spc="-15" dirty="0">
                <a:latin typeface="Arial"/>
                <a:cs typeface="Arial"/>
              </a:rPr>
              <a:t>deck 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52 </a:t>
            </a:r>
            <a:r>
              <a:rPr sz="1100" spc="-5" dirty="0">
                <a:latin typeface="Arial"/>
                <a:cs typeface="Arial"/>
              </a:rPr>
              <a:t>cards to </a:t>
            </a:r>
            <a:r>
              <a:rPr sz="1100" spc="-10" dirty="0">
                <a:latin typeface="Arial"/>
                <a:cs typeface="Arial"/>
              </a:rPr>
              <a:t>guarantee </a:t>
            </a:r>
            <a:r>
              <a:rPr sz="1100" spc="-5" dirty="0">
                <a:latin typeface="Arial"/>
                <a:cs typeface="Arial"/>
              </a:rPr>
              <a:t>that at least thee cards of the </a:t>
            </a:r>
            <a:r>
              <a:rPr sz="1100" spc="-10" dirty="0">
                <a:latin typeface="Arial"/>
                <a:cs typeface="Arial"/>
              </a:rPr>
              <a:t>same </a:t>
            </a:r>
            <a:r>
              <a:rPr sz="1100" spc="-5" dirty="0">
                <a:latin typeface="Arial"/>
                <a:cs typeface="Arial"/>
              </a:rPr>
              <a:t>suit are  chosen?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Solution: </a:t>
            </a:r>
            <a:r>
              <a:rPr sz="1100" spc="-5" dirty="0">
                <a:latin typeface="Arial"/>
                <a:cs typeface="Arial"/>
              </a:rPr>
              <a:t>There are </a:t>
            </a:r>
            <a:r>
              <a:rPr sz="1100" spc="-10" dirty="0">
                <a:latin typeface="Arial"/>
                <a:cs typeface="Arial"/>
              </a:rPr>
              <a:t>4 suits. </a:t>
            </a:r>
            <a:r>
              <a:rPr sz="1100" spc="-5" dirty="0">
                <a:latin typeface="Arial"/>
                <a:cs typeface="Arial"/>
              </a:rPr>
              <a:t>(In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standard </a:t>
            </a:r>
            <a:r>
              <a:rPr sz="1100" spc="-15" dirty="0">
                <a:latin typeface="Arial"/>
                <a:cs typeface="Arial"/>
              </a:rPr>
              <a:t>deck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52 cards,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every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844" y="1910116"/>
            <a:ext cx="4356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card has </a:t>
            </a:r>
            <a:r>
              <a:rPr sz="1100" spc="-10" dirty="0">
                <a:latin typeface="Arial"/>
                <a:cs typeface="Arial"/>
              </a:rPr>
              <a:t>exactly one </a:t>
            </a:r>
            <a:r>
              <a:rPr sz="1100" spc="-5" dirty="0">
                <a:latin typeface="Arial"/>
                <a:cs typeface="Arial"/>
              </a:rPr>
              <a:t>suit. There are </a:t>
            </a:r>
            <a:r>
              <a:rPr sz="1100" spc="-10" dirty="0">
                <a:latin typeface="Arial"/>
                <a:cs typeface="Arial"/>
              </a:rPr>
              <a:t>no jokers.) </a:t>
            </a:r>
            <a:r>
              <a:rPr sz="1100" spc="-20" dirty="0">
                <a:latin typeface="Arial"/>
                <a:cs typeface="Arial"/>
              </a:rPr>
              <a:t>So,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to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choose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70152" y="206496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82471" y="216730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0164" y="2082201"/>
            <a:ext cx="2332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DejaVu Sans"/>
                <a:cs typeface="DejaVu Sans"/>
              </a:rPr>
              <a:t>≥ </a:t>
            </a:r>
            <a:r>
              <a:rPr sz="1100" spc="-5" dirty="0">
                <a:latin typeface="Arial"/>
                <a:cs typeface="Arial"/>
              </a:rPr>
              <a:t>3.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smallest integer </a:t>
            </a: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-5" dirty="0">
                <a:latin typeface="Arial"/>
                <a:cs typeface="Arial"/>
              </a:rPr>
              <a:t>such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96042" y="206496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08361" y="216730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96054" y="2082201"/>
            <a:ext cx="248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DejaVu Sans"/>
                <a:cs typeface="DejaVu Sans"/>
              </a:rPr>
              <a:t>≥</a:t>
            </a:r>
            <a:r>
              <a:rPr sz="1100" spc="-120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5844" y="2082201"/>
            <a:ext cx="11506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-10" dirty="0">
                <a:latin typeface="Arial"/>
                <a:cs typeface="Arial"/>
              </a:rPr>
              <a:t>cards, </a:t>
            </a:r>
            <a:r>
              <a:rPr sz="1100" spc="-5" dirty="0">
                <a:latin typeface="Arial"/>
                <a:cs typeface="Arial"/>
              </a:rPr>
              <a:t>such that  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3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"/>
                <a:cs typeface="Arial"/>
              </a:rPr>
              <a:t>1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7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9.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71479" y="2311997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74007" y="231452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74007" y="240299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59668" y="2311997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15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314450" y="2111375"/>
            <a:ext cx="228600" cy="228600"/>
            <a:chOff x="1162050" y="968375"/>
            <a:chExt cx="304800" cy="152400"/>
          </a:xfrm>
        </p:grpSpPr>
        <p:grpSp>
          <p:nvGrpSpPr>
            <p:cNvPr id="58" name="Group 63"/>
            <p:cNvGrpSpPr/>
            <p:nvPr/>
          </p:nvGrpSpPr>
          <p:grpSpPr>
            <a:xfrm>
              <a:off x="1161874" y="968375"/>
              <a:ext cx="76936" cy="152400"/>
              <a:chOff x="1161256" y="1654175"/>
              <a:chExt cx="381794" cy="53419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64"/>
            <p:cNvGrpSpPr/>
            <p:nvPr/>
          </p:nvGrpSpPr>
          <p:grpSpPr>
            <a:xfrm flipH="1">
              <a:off x="1390590" y="968375"/>
              <a:ext cx="76215" cy="152400"/>
              <a:chOff x="1161256" y="1654175"/>
              <a:chExt cx="381794" cy="53419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3905250" y="2111375"/>
            <a:ext cx="228600" cy="228600"/>
            <a:chOff x="1162050" y="968375"/>
            <a:chExt cx="304800" cy="152400"/>
          </a:xfrm>
        </p:grpSpPr>
        <p:grpSp>
          <p:nvGrpSpPr>
            <p:cNvPr id="65" name="Group 63"/>
            <p:cNvGrpSpPr/>
            <p:nvPr/>
          </p:nvGrpSpPr>
          <p:grpSpPr>
            <a:xfrm>
              <a:off x="1161874" y="968375"/>
              <a:ext cx="76936" cy="152400"/>
              <a:chOff x="1161256" y="1654175"/>
              <a:chExt cx="381794" cy="53419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4"/>
            <p:cNvGrpSpPr/>
            <p:nvPr/>
          </p:nvGrpSpPr>
          <p:grpSpPr>
            <a:xfrm flipH="1">
              <a:off x="1390590" y="968375"/>
              <a:ext cx="76215" cy="152400"/>
              <a:chOff x="1161256" y="1654175"/>
              <a:chExt cx="381794" cy="534194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rot="5400000">
                <a:off x="895350" y="1920875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62050" y="1654175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781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 Counting: The Product</a:t>
            </a:r>
            <a:r>
              <a:rPr spc="30" dirty="0"/>
              <a:t> </a:t>
            </a:r>
            <a:r>
              <a:rPr spc="15" dirty="0"/>
              <a:t>Rule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1313992"/>
            <a:ext cx="4432935" cy="190500"/>
          </a:xfrm>
          <a:custGeom>
            <a:avLst/>
            <a:gdLst/>
            <a:ahLst/>
            <a:cxnLst/>
            <a:rect l="l" t="t" r="r" b="b"/>
            <a:pathLst>
              <a:path w="4432935" h="19050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881"/>
                </a:lnTo>
                <a:lnTo>
                  <a:pt x="4432567" y="189881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4" y="1491221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544" y="169297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680273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358226"/>
            <a:ext cx="50749" cy="334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1535494"/>
            <a:ext cx="4432935" cy="208279"/>
          </a:xfrm>
          <a:custGeom>
            <a:avLst/>
            <a:gdLst/>
            <a:ahLst/>
            <a:cxnLst/>
            <a:rect l="l" t="t" r="r" b="b"/>
            <a:pathLst>
              <a:path w="4432935" h="208280">
                <a:moveTo>
                  <a:pt x="4432567" y="0"/>
                </a:moveTo>
                <a:lnTo>
                  <a:pt x="0" y="0"/>
                </a:lnTo>
                <a:lnTo>
                  <a:pt x="0" y="157478"/>
                </a:lnTo>
                <a:lnTo>
                  <a:pt x="4008" y="177203"/>
                </a:lnTo>
                <a:lnTo>
                  <a:pt x="14922" y="193356"/>
                </a:lnTo>
                <a:lnTo>
                  <a:pt x="31075" y="204270"/>
                </a:lnTo>
                <a:lnTo>
                  <a:pt x="50800" y="208279"/>
                </a:lnTo>
                <a:lnTo>
                  <a:pt x="4381767" y="208279"/>
                </a:lnTo>
                <a:lnTo>
                  <a:pt x="4401492" y="204270"/>
                </a:lnTo>
                <a:lnTo>
                  <a:pt x="4417644" y="193356"/>
                </a:lnTo>
                <a:lnTo>
                  <a:pt x="4428558" y="177203"/>
                </a:lnTo>
                <a:lnTo>
                  <a:pt x="4432567" y="157478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1396319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3157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13836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13709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13582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844" y="239672"/>
            <a:ext cx="4050029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2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Recall: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set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spc="-50" dirty="0">
                <a:latin typeface="DejaVu Sans"/>
                <a:cs typeface="DejaVu Sans"/>
              </a:rPr>
              <a:t>| </a:t>
            </a:r>
            <a:r>
              <a:rPr sz="1100" spc="-5" dirty="0">
                <a:latin typeface="Arial"/>
                <a:cs typeface="Arial"/>
              </a:rPr>
              <a:t>is the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cardinality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(# of elements of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). 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pair of sets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i="1" spc="15" dirty="0">
                <a:latin typeface="Arial"/>
                <a:cs typeface="Arial"/>
              </a:rPr>
              <a:t>B</a:t>
            </a:r>
            <a:r>
              <a:rPr sz="1100" spc="15" dirty="0">
                <a:latin typeface="Arial"/>
                <a:cs typeface="Arial"/>
              </a:rPr>
              <a:t>,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75" dirty="0">
                <a:latin typeface="DejaVu Sans"/>
                <a:cs typeface="DejaVu Sans"/>
              </a:rPr>
              <a:t>×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-5" dirty="0">
                <a:latin typeface="Arial"/>
                <a:cs typeface="Arial"/>
              </a:rPr>
              <a:t>denotes their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cartesian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product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174115">
              <a:lnSpc>
                <a:spcPct val="100000"/>
              </a:lnSpc>
              <a:spcBef>
                <a:spcPts val="1390"/>
              </a:spcBef>
            </a:pP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75" dirty="0">
                <a:latin typeface="DejaVu Sans"/>
                <a:cs typeface="DejaVu Sans"/>
              </a:rPr>
              <a:t>×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120" dirty="0">
                <a:latin typeface="Arial Black"/>
                <a:cs typeface="Arial Black"/>
              </a:rPr>
              <a:t>= </a:t>
            </a:r>
            <a:r>
              <a:rPr sz="1100" spc="-70" dirty="0">
                <a:latin typeface="DejaVu Sans"/>
                <a:cs typeface="DejaVu Sans"/>
              </a:rPr>
              <a:t>{</a:t>
            </a:r>
            <a:r>
              <a:rPr sz="1100" spc="-70" dirty="0">
                <a:latin typeface="Arial Black"/>
                <a:cs typeface="Arial Black"/>
              </a:rPr>
              <a:t>(</a:t>
            </a:r>
            <a:r>
              <a:rPr sz="1100" i="1" spc="-70" dirty="0">
                <a:latin typeface="Arial"/>
                <a:cs typeface="Arial"/>
              </a:rPr>
              <a:t>a</a:t>
            </a:r>
            <a:r>
              <a:rPr sz="1100" i="1" spc="-70" dirty="0">
                <a:latin typeface="Verdana"/>
                <a:cs typeface="Verdana"/>
              </a:rPr>
              <a:t>, </a:t>
            </a:r>
            <a:r>
              <a:rPr sz="1100" i="1" spc="10" dirty="0">
                <a:latin typeface="Arial"/>
                <a:cs typeface="Arial"/>
              </a:rPr>
              <a:t>b</a:t>
            </a:r>
            <a:r>
              <a:rPr sz="1100" spc="10" dirty="0">
                <a:latin typeface="Arial Black"/>
                <a:cs typeface="Arial Black"/>
              </a:rPr>
              <a:t>) </a:t>
            </a:r>
            <a:r>
              <a:rPr sz="1100" spc="-70" dirty="0">
                <a:latin typeface="DejaVu Sans"/>
                <a:cs typeface="DejaVu Sans"/>
              </a:rPr>
              <a:t>|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235" dirty="0">
                <a:latin typeface="DejaVu Sans"/>
                <a:cs typeface="DejaVu Sans"/>
              </a:rPr>
              <a:t>∈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80" dirty="0">
                <a:latin typeface="DejaVu Sans"/>
                <a:cs typeface="DejaVu Sans"/>
              </a:rPr>
              <a:t>∧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-235" dirty="0">
                <a:latin typeface="DejaVu Sans"/>
                <a:cs typeface="DejaVu Sans"/>
              </a:rPr>
              <a:t>∈</a:t>
            </a:r>
            <a:r>
              <a:rPr sz="1100" spc="-150" dirty="0">
                <a:latin typeface="DejaVu Sans"/>
                <a:cs typeface="DejaVu Sans"/>
              </a:rPr>
              <a:t> </a:t>
            </a:r>
            <a:r>
              <a:rPr sz="1100" i="1" spc="-60" dirty="0">
                <a:latin typeface="Arial"/>
                <a:cs typeface="Arial"/>
              </a:rPr>
              <a:t>B</a:t>
            </a:r>
            <a:r>
              <a:rPr sz="1100" spc="-60" dirty="0">
                <a:latin typeface="DejaVu Sans"/>
                <a:cs typeface="DejaVu Sans"/>
              </a:rPr>
              <a:t>}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200" b="1" spc="-10" dirty="0">
                <a:solidFill>
                  <a:srgbClr val="3333B2"/>
                </a:solidFill>
                <a:latin typeface="Arial"/>
                <a:cs typeface="Arial"/>
              </a:rPr>
              <a:t>Product </a:t>
            </a:r>
            <a:r>
              <a:rPr sz="1200" b="1" spc="-5" dirty="0">
                <a:solidFill>
                  <a:srgbClr val="3333B2"/>
                </a:solidFill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2058670" algn="l"/>
              </a:tabLst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-5" dirty="0">
                <a:latin typeface="Arial"/>
                <a:cs typeface="Arial"/>
              </a:rPr>
              <a:t>are finite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sets,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then:	</a:t>
            </a:r>
            <a:r>
              <a:rPr sz="1100" spc="-40" dirty="0">
                <a:latin typeface="DejaVu Sans"/>
                <a:cs typeface="DejaVu Sans"/>
              </a:rPr>
              <a:t>|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×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15" dirty="0">
                <a:latin typeface="Arial"/>
                <a:cs typeface="Arial"/>
              </a:rPr>
              <a:t>B</a:t>
            </a:r>
            <a:r>
              <a:rPr sz="1100" spc="-15" dirty="0">
                <a:latin typeface="DejaVu Sans"/>
                <a:cs typeface="DejaVu Sans"/>
              </a:rPr>
              <a:t>|</a:t>
            </a:r>
            <a:r>
              <a:rPr sz="1100" spc="-55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i="1" spc="-30" dirty="0">
                <a:latin typeface="Arial"/>
                <a:cs typeface="Arial"/>
              </a:rPr>
              <a:t>B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spc="-3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spc="-10" dirty="0">
                <a:latin typeface="Arial"/>
                <a:cs typeface="Arial"/>
              </a:rPr>
              <a:t>Proof: </a:t>
            </a:r>
            <a:r>
              <a:rPr sz="1100" spc="-15" dirty="0">
                <a:latin typeface="Arial"/>
                <a:cs typeface="Arial"/>
              </a:rPr>
              <a:t>Obvious, but prove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yourself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induction </a:t>
            </a:r>
            <a:r>
              <a:rPr sz="1100" spc="-10" dirty="0">
                <a:latin typeface="Arial"/>
                <a:cs typeface="Arial"/>
              </a:rPr>
              <a:t>on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|A|.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71479" y="1872983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74007" y="187552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74007" y="19639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9668" y="1872983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3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7265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Binomial</a:t>
            </a:r>
            <a:r>
              <a:rPr spc="-65" dirty="0"/>
              <a:t> </a:t>
            </a:r>
            <a:r>
              <a:rPr spc="15" dirty="0"/>
              <a:t>Coefficients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5844" y="323150"/>
            <a:ext cx="3673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Consider the polynomial in </a:t>
            </a:r>
            <a:r>
              <a:rPr sz="1100" spc="-10" dirty="0">
                <a:latin typeface="Arial"/>
                <a:cs typeface="Arial"/>
              </a:rPr>
              <a:t>two variables, </a:t>
            </a:r>
            <a:r>
              <a:rPr sz="1100" i="1" spc="-5" dirty="0">
                <a:latin typeface="Arial"/>
                <a:cs typeface="Arial"/>
              </a:rPr>
              <a:t>x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y 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15" dirty="0">
                <a:latin typeface="Arial"/>
                <a:cs typeface="Arial"/>
              </a:rPr>
              <a:t>given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7556" y="667307"/>
            <a:ext cx="2353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)</a:t>
            </a:r>
            <a:r>
              <a:rPr sz="1200" i="1" spc="-15" baseline="31250" dirty="0">
                <a:latin typeface="Arial"/>
                <a:cs typeface="Arial"/>
              </a:rPr>
              <a:t>n</a:t>
            </a:r>
            <a:r>
              <a:rPr sz="1200" i="1" spc="209" baseline="3125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7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100" i="1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heavy" spc="1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+</a:t>
            </a:r>
            <a:r>
              <a:rPr sz="1100" u="heavy" spc="-13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1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1100" i="1" u="heavy" spc="-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)</a:t>
            </a:r>
            <a:r>
              <a:rPr sz="1100" u="heavy" spc="-1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100" u="heavy" spc="-50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·</a:t>
            </a:r>
            <a:r>
              <a:rPr sz="1100" u="heavy" spc="-110" dirty="0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sz="1100" u="heavy" spc="-1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</a:t>
            </a:r>
            <a:r>
              <a:rPr sz="11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100" i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heavy" spc="1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)</a:t>
            </a:r>
            <a:r>
              <a:rPr sz="1100" spc="-195" dirty="0">
                <a:latin typeface="Arial Black"/>
                <a:cs typeface="Arial Black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19211" y="756525"/>
            <a:ext cx="1661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92810">
              <a:lnSpc>
                <a:spcPts val="660"/>
              </a:lnSpc>
              <a:spcBef>
                <a:spcPts val="90"/>
              </a:spcBef>
              <a:tabLst>
                <a:tab pos="1585595" algn="l"/>
              </a:tabLst>
            </a:pP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660"/>
              </a:lnSpc>
              <a:tabLst>
                <a:tab pos="767715" algn="l"/>
                <a:tab pos="1585595" algn="l"/>
              </a:tabLst>
            </a:pPr>
            <a:r>
              <a:rPr sz="1100" spc="-60" dirty="0">
                <a:latin typeface="Arial"/>
                <a:cs typeface="Arial"/>
              </a:rPr>
              <a:t>s	</a:t>
            </a:r>
            <a:r>
              <a:rPr sz="1100" spc="120" dirty="0">
                <a:latin typeface="Arial"/>
                <a:cs typeface="Arial"/>
              </a:rPr>
              <a:t>˛¸	</a:t>
            </a:r>
            <a:r>
              <a:rPr sz="1100" spc="-6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5844" y="879368"/>
            <a:ext cx="4072890" cy="5695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94915">
              <a:lnSpc>
                <a:spcPct val="100000"/>
              </a:lnSpc>
              <a:spcBef>
                <a:spcPts val="375"/>
              </a:spcBef>
            </a:pPr>
            <a:r>
              <a:rPr sz="800" i="1" spc="-22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40"/>
              </a:spcBef>
            </a:pPr>
            <a:r>
              <a:rPr sz="1100" spc="-10" dirty="0">
                <a:latin typeface="Arial"/>
                <a:cs typeface="Arial"/>
              </a:rPr>
              <a:t>By multiplying </a:t>
            </a:r>
            <a:r>
              <a:rPr sz="1100" spc="-5" dirty="0">
                <a:latin typeface="Arial"/>
                <a:cs typeface="Arial"/>
              </a:rPr>
              <a:t>out the </a:t>
            </a: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-5" dirty="0">
                <a:latin typeface="Arial"/>
                <a:cs typeface="Arial"/>
              </a:rPr>
              <a:t>terms,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5" dirty="0">
                <a:latin typeface="Arial"/>
                <a:cs typeface="Arial"/>
              </a:rPr>
              <a:t>expand </a:t>
            </a:r>
            <a:r>
              <a:rPr sz="1100" spc="-5" dirty="0">
                <a:latin typeface="Arial"/>
                <a:cs typeface="Arial"/>
              </a:rPr>
              <a:t>this polynomial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write it 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standard sum-of-monomials</a:t>
            </a:r>
            <a:r>
              <a:rPr sz="1100" spc="-10" dirty="0">
                <a:latin typeface="Arial"/>
                <a:cs typeface="Arial"/>
              </a:rPr>
              <a:t> 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2126" y="166307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52217" y="154710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05050" y="1701956"/>
            <a:ext cx="1524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89481" y="1682964"/>
            <a:ext cx="1009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7100" algn="l"/>
              </a:tabLst>
            </a:pP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Arial Black"/>
                <a:cs typeface="Arial Black"/>
              </a:rPr>
              <a:t>)</a:t>
            </a:r>
            <a:r>
              <a:rPr sz="1100" dirty="0">
                <a:latin typeface="Arial Black"/>
                <a:cs typeface="Arial Black"/>
              </a:rPr>
              <a:t> </a:t>
            </a:r>
            <a:r>
              <a:rPr sz="1100" spc="75" dirty="0">
                <a:latin typeface="Arial Black"/>
                <a:cs typeface="Arial Black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dirty="0">
                <a:latin typeface="Arial Black"/>
                <a:cs typeface="Arial Black"/>
              </a:rPr>
              <a:t>	</a:t>
            </a:r>
            <a:r>
              <a:rPr sz="1100" i="1" spc="-5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73616" y="1744686"/>
            <a:ext cx="482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11069" y="1682964"/>
            <a:ext cx="356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3685" algn="l"/>
              </a:tabLst>
            </a:pPr>
            <a:r>
              <a:rPr sz="1100" i="1" spc="-5" dirty="0">
                <a:latin typeface="Arial"/>
                <a:cs typeface="Arial"/>
              </a:rPr>
              <a:t>x	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93428" y="1663076"/>
            <a:ext cx="3105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latin typeface="Arial"/>
                <a:cs typeface="Arial"/>
              </a:rPr>
              <a:t>n−j</a:t>
            </a:r>
            <a:r>
              <a:rPr sz="800" i="1" spc="18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5844" y="1838249"/>
            <a:ext cx="4186554" cy="13017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182495">
              <a:lnSpc>
                <a:spcPct val="100000"/>
              </a:lnSpc>
              <a:spcBef>
                <a:spcPts val="515"/>
              </a:spcBef>
            </a:pPr>
            <a:r>
              <a:rPr sz="800" i="1" spc="20" dirty="0">
                <a:latin typeface="Arial"/>
                <a:cs typeface="Arial"/>
              </a:rPr>
              <a:t>j</a:t>
            </a:r>
            <a:r>
              <a:rPr sz="800" spc="20" dirty="0">
                <a:latin typeface="Verdana"/>
                <a:cs typeface="Verdana"/>
              </a:rPr>
              <a:t>=</a:t>
            </a:r>
            <a:r>
              <a:rPr sz="800" spc="2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35"/>
              </a:spcBef>
            </a:pPr>
            <a:r>
              <a:rPr sz="1100" b="1" spc="-5" dirty="0">
                <a:latin typeface="Arial"/>
                <a:cs typeface="Arial"/>
              </a:rPr>
              <a:t>Question: </a:t>
            </a:r>
            <a:r>
              <a:rPr sz="1100" spc="-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are the coefficients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i="1" spc="-15" baseline="-13888" dirty="0">
                <a:latin typeface="Arial"/>
                <a:cs typeface="Arial"/>
              </a:rPr>
              <a:t>j </a:t>
            </a:r>
            <a:r>
              <a:rPr sz="1100" spc="-10" dirty="0">
                <a:latin typeface="Arial"/>
                <a:cs typeface="Arial"/>
              </a:rPr>
              <a:t>? </a:t>
            </a:r>
            <a:r>
              <a:rPr sz="1100" spc="-5" dirty="0">
                <a:latin typeface="Arial"/>
                <a:cs typeface="Arial"/>
              </a:rPr>
              <a:t>(These are called binomial  </a:t>
            </a:r>
            <a:r>
              <a:rPr sz="1100" spc="-10" dirty="0">
                <a:latin typeface="Arial"/>
                <a:cs typeface="Arial"/>
              </a:rPr>
              <a:t>coefficients.)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b="1" spc="-10" dirty="0">
                <a:latin typeface="Arial"/>
                <a:cs typeface="Arial"/>
              </a:rPr>
              <a:t>Examples:</a:t>
            </a:r>
            <a:endParaRPr sz="1100">
              <a:latin typeface="Arial"/>
              <a:cs typeface="Arial"/>
            </a:endParaRPr>
          </a:p>
          <a:p>
            <a:pPr marL="163195" algn="ctr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)</a:t>
            </a:r>
            <a:r>
              <a:rPr sz="1200" spc="-15" baseline="31250" dirty="0">
                <a:latin typeface="Arial"/>
                <a:cs typeface="Arial"/>
              </a:rPr>
              <a:t>2</a:t>
            </a:r>
            <a:r>
              <a:rPr sz="1200" spc="187" baseline="3125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200" spc="-7" baseline="31250" dirty="0">
                <a:latin typeface="Arial"/>
                <a:cs typeface="Arial"/>
              </a:rPr>
              <a:t>2</a:t>
            </a:r>
            <a:r>
              <a:rPr sz="1200" spc="104" baseline="3125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2</a:t>
            </a:r>
            <a:r>
              <a:rPr sz="1100" i="1" spc="-5" dirty="0">
                <a:latin typeface="Arial"/>
                <a:cs typeface="Arial"/>
              </a:rPr>
              <a:t>xy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30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31250" dirty="0">
                <a:latin typeface="Arial"/>
                <a:cs typeface="Arial"/>
              </a:rPr>
              <a:t>2</a:t>
            </a:r>
            <a:endParaRPr sz="1200" baseline="31250">
              <a:latin typeface="Arial"/>
              <a:cs typeface="Arial"/>
            </a:endParaRPr>
          </a:p>
          <a:p>
            <a:pPr marL="163195" algn="ctr">
              <a:lnSpc>
                <a:spcPct val="100000"/>
              </a:lnSpc>
              <a:spcBef>
                <a:spcPts val="680"/>
              </a:spcBef>
            </a:pP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)</a:t>
            </a:r>
            <a:r>
              <a:rPr sz="1200" spc="-15" baseline="31250" dirty="0">
                <a:latin typeface="Arial"/>
                <a:cs typeface="Arial"/>
              </a:rPr>
              <a:t>3</a:t>
            </a:r>
            <a:r>
              <a:rPr sz="1200" spc="187" baseline="3125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31250" dirty="0">
                <a:latin typeface="Arial"/>
                <a:cs typeface="Arial"/>
              </a:rPr>
              <a:t>3</a:t>
            </a:r>
            <a:r>
              <a:rPr sz="1200" spc="97" baseline="3125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3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22" baseline="31250" dirty="0">
                <a:latin typeface="Arial"/>
                <a:cs typeface="Arial"/>
              </a:rPr>
              <a:t>2</a:t>
            </a:r>
            <a:r>
              <a:rPr sz="1100" i="1" spc="15" dirty="0">
                <a:latin typeface="Arial"/>
                <a:cs typeface="Arial"/>
              </a:rPr>
              <a:t>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3</a:t>
            </a:r>
            <a:r>
              <a:rPr sz="1100" i="1" spc="-5" dirty="0">
                <a:latin typeface="Arial"/>
                <a:cs typeface="Arial"/>
              </a:rPr>
              <a:t>xy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31250" dirty="0">
                <a:latin typeface="Arial"/>
                <a:cs typeface="Arial"/>
              </a:rPr>
              <a:t>2</a:t>
            </a:r>
            <a:r>
              <a:rPr sz="1200" spc="104" baseline="3125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31250" dirty="0">
                <a:latin typeface="Arial"/>
                <a:cs typeface="Arial"/>
              </a:rPr>
              <a:t>3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70985" y="3331252"/>
            <a:ext cx="2705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70"/>
                </a:spcBef>
              </a:pPr>
              <a:t>30</a:t>
            </a:fld>
            <a:r>
              <a:rPr sz="600" spc="-5" dirty="0">
                <a:latin typeface="Arial"/>
                <a:cs typeface="Arial"/>
              </a:rPr>
              <a:t>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868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Binomial</a:t>
            </a:r>
            <a:r>
              <a:rPr spc="-45" dirty="0"/>
              <a:t> </a:t>
            </a:r>
            <a:r>
              <a:rPr spc="15" dirty="0"/>
              <a:t>Theorem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377027"/>
            <a:ext cx="4432935" cy="191135"/>
          </a:xfrm>
          <a:custGeom>
            <a:avLst/>
            <a:gdLst/>
            <a:ahLst/>
            <a:cxnLst/>
            <a:rect l="l" t="t" r="r" b="b"/>
            <a:pathLst>
              <a:path w="4432935" h="19113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0565"/>
                </a:lnTo>
                <a:lnTo>
                  <a:pt x="4432567" y="190565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5844" y="358775"/>
            <a:ext cx="1257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Binomial</a:t>
            </a:r>
            <a:r>
              <a:rPr sz="120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Theorem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744" y="554942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544" y="121411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344" y="1201410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421262"/>
            <a:ext cx="50749" cy="792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587375"/>
            <a:ext cx="4432935" cy="666115"/>
          </a:xfrm>
          <a:custGeom>
            <a:avLst/>
            <a:gdLst/>
            <a:ahLst/>
            <a:cxnLst/>
            <a:rect l="l" t="t" r="r" b="b"/>
            <a:pathLst>
              <a:path w="4432935" h="666115">
                <a:moveTo>
                  <a:pt x="4432567" y="0"/>
                </a:moveTo>
                <a:lnTo>
                  <a:pt x="0" y="0"/>
                </a:lnTo>
                <a:lnTo>
                  <a:pt x="0" y="614894"/>
                </a:lnTo>
                <a:lnTo>
                  <a:pt x="4008" y="634619"/>
                </a:lnTo>
                <a:lnTo>
                  <a:pt x="14922" y="650772"/>
                </a:lnTo>
                <a:lnTo>
                  <a:pt x="31075" y="661686"/>
                </a:lnTo>
                <a:lnTo>
                  <a:pt x="50800" y="665695"/>
                </a:lnTo>
                <a:lnTo>
                  <a:pt x="4381767" y="665695"/>
                </a:lnTo>
                <a:lnTo>
                  <a:pt x="4401492" y="661686"/>
                </a:lnTo>
                <a:lnTo>
                  <a:pt x="4417644" y="650772"/>
                </a:lnTo>
                <a:lnTo>
                  <a:pt x="4428558" y="634619"/>
                </a:lnTo>
                <a:lnTo>
                  <a:pt x="4432567" y="614894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459357"/>
            <a:ext cx="0" cy="774065"/>
          </a:xfrm>
          <a:custGeom>
            <a:avLst/>
            <a:gdLst/>
            <a:ahLst/>
            <a:cxnLst/>
            <a:rect l="l" t="t" r="r" b="b"/>
            <a:pathLst>
              <a:path h="774065">
                <a:moveTo>
                  <a:pt x="0" y="7738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4466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4339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4212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9802" y="84278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5844" y="571997"/>
            <a:ext cx="869950" cy="4783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-75" dirty="0">
                <a:latin typeface="DejaVu Sans"/>
                <a:cs typeface="DejaVu Sans"/>
              </a:rPr>
              <a:t>≥</a:t>
            </a:r>
            <a:r>
              <a:rPr sz="1100" spc="-65" dirty="0">
                <a:latin typeface="DejaVu Sans"/>
                <a:cs typeface="DejaVu Sans"/>
              </a:rPr>
              <a:t> </a:t>
            </a:r>
            <a:r>
              <a:rPr sz="1100" spc="-5" dirty="0">
                <a:latin typeface="Arial"/>
                <a:cs typeface="Arial"/>
              </a:rPr>
              <a:t>0:</a:t>
            </a:r>
            <a:endParaRPr sz="11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  <a:spcBef>
                <a:spcPts val="970"/>
              </a:spcBef>
            </a:pPr>
            <a:r>
              <a:rPr sz="1100" spc="-10" dirty="0">
                <a:latin typeface="Arial Black"/>
                <a:cs typeface="Arial Black"/>
              </a:rPr>
              <a:t>(</a:t>
            </a:r>
            <a:r>
              <a:rPr sz="1100" i="1" spc="-10">
                <a:latin typeface="Arial"/>
                <a:cs typeface="Arial"/>
              </a:rPr>
              <a:t>x </a:t>
            </a:r>
            <a:r>
              <a:rPr sz="1100" spc="120" smtClean="0">
                <a:latin typeface="Arial Black"/>
                <a:cs typeface="Arial Black"/>
              </a:rPr>
              <a:t>+</a:t>
            </a:r>
            <a:r>
              <a:rPr sz="1100" i="1" spc="-5" smtClean="0">
                <a:latin typeface="Arial"/>
                <a:cs typeface="Arial"/>
              </a:rPr>
              <a:t>y </a:t>
            </a:r>
            <a:r>
              <a:rPr sz="1100" spc="-5" smtClean="0">
                <a:latin typeface="Arial Black"/>
                <a:cs typeface="Arial Black"/>
              </a:rPr>
              <a:t>)</a:t>
            </a:r>
            <a:r>
              <a:rPr sz="1100" spc="-35" smtClean="0">
                <a:latin typeface="Arial Black"/>
                <a:cs typeface="Arial Black"/>
              </a:rPr>
              <a:t> </a:t>
            </a:r>
            <a:r>
              <a:rPr lang="en-US" sz="1100" spc="-35" dirty="0" smtClean="0">
                <a:latin typeface="Arial Black"/>
                <a:cs typeface="Arial Black"/>
              </a:rPr>
              <a:t> </a:t>
            </a:r>
            <a:r>
              <a:rPr sz="1100" spc="120" smtClean="0">
                <a:latin typeface="Arial Black"/>
                <a:cs typeface="Arial Black"/>
              </a:rPr>
              <a:t>=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79893" y="72681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4890" y="880748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25" dirty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23340" y="1071399"/>
            <a:ext cx="196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0" dirty="0">
                <a:latin typeface="Arial"/>
                <a:cs typeface="Arial"/>
              </a:rPr>
              <a:t>j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34008" y="691518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2359" y="1033148"/>
            <a:ext cx="56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97672" y="842786"/>
            <a:ext cx="402578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i="1" spc="-5" dirty="0" smtClean="0">
                <a:latin typeface="Arial"/>
                <a:cs typeface="Arial"/>
              </a:rPr>
              <a:t>N  </a:t>
            </a:r>
            <a:r>
              <a:rPr sz="800" i="1" spc="-5" smtClean="0">
                <a:latin typeface="Arial"/>
                <a:cs typeface="Arial"/>
              </a:rPr>
              <a:t> </a:t>
            </a:r>
            <a:r>
              <a:rPr lang="en-US" sz="800" i="1" spc="-5" dirty="0" smtClean="0">
                <a:latin typeface="Arial"/>
                <a:cs typeface="Arial"/>
              </a:rPr>
              <a:t> </a:t>
            </a:r>
            <a:r>
              <a:rPr sz="800" i="1" spc="-5" smtClean="0">
                <a:latin typeface="Arial"/>
                <a:cs typeface="Arial"/>
              </a:rPr>
              <a:t>j</a:t>
            </a:r>
            <a:r>
              <a:rPr lang="en-US" sz="800" i="1" spc="-5" dirty="0" smtClean="0">
                <a:latin typeface="Arial"/>
                <a:cs typeface="Arial"/>
              </a:rPr>
              <a:t>  </a:t>
            </a:r>
            <a:r>
              <a:rPr sz="800" i="1" spc="50" smtClean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22095" y="880748"/>
            <a:ext cx="6305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>
                <a:latin typeface="Arial"/>
                <a:cs typeface="Arial"/>
              </a:rPr>
              <a:t>x </a:t>
            </a:r>
            <a:r>
              <a:rPr lang="en-US" sz="1100" i="1" spc="-5" dirty="0" smtClean="0">
                <a:latin typeface="Arial"/>
                <a:cs typeface="Arial"/>
              </a:rPr>
              <a:t> </a:t>
            </a:r>
            <a:r>
              <a:rPr sz="1200" i="1" spc="284" baseline="31250" smtClean="0">
                <a:latin typeface="Arial"/>
                <a:cs typeface="Arial"/>
              </a:rPr>
              <a:t>−</a:t>
            </a:r>
            <a:r>
              <a:rPr lang="en-US" sz="1200" i="1" spc="284" baseline="31250" dirty="0" smtClean="0">
                <a:latin typeface="Arial"/>
                <a:cs typeface="Arial"/>
              </a:rPr>
              <a:t> </a:t>
            </a:r>
            <a:r>
              <a:rPr sz="1100" i="1" spc="-5" smtClean="0">
                <a:latin typeface="Arial"/>
                <a:cs typeface="Arial"/>
              </a:rPr>
              <a:t>y</a:t>
            </a:r>
            <a:r>
              <a:rPr lang="en-US" sz="1100" i="1" spc="-5" dirty="0" smtClean="0">
                <a:latin typeface="Arial"/>
                <a:cs typeface="Arial"/>
              </a:rPr>
              <a:t> </a:t>
            </a:r>
            <a:r>
              <a:rPr sz="1100" i="1" spc="145" smtClean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85212" y="1033148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84069" y="691518"/>
            <a:ext cx="702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1505" algn="l"/>
              </a:tabLst>
            </a:pPr>
            <a:r>
              <a:rPr sz="1100" i="1" spc="-10" dirty="0">
                <a:latin typeface="Arial"/>
                <a:cs typeface="Arial"/>
              </a:rPr>
              <a:t>n	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84475" y="1033148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47734" y="842786"/>
            <a:ext cx="82296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1505" algn="l"/>
              </a:tabLst>
            </a:pPr>
            <a:r>
              <a:rPr sz="800" i="1" spc="-5" dirty="0">
                <a:latin typeface="Arial"/>
                <a:cs typeface="Arial"/>
              </a:rPr>
              <a:t>n</a:t>
            </a:r>
            <a:r>
              <a:rPr sz="800" i="1" spc="-5">
                <a:latin typeface="Arial"/>
                <a:cs typeface="Arial"/>
              </a:rPr>
              <a:t>	</a:t>
            </a:r>
            <a:r>
              <a:rPr sz="800" i="1" spc="-5" smtClean="0">
                <a:latin typeface="Arial"/>
                <a:cs typeface="Arial"/>
              </a:rPr>
              <a:t>n</a:t>
            </a:r>
            <a:r>
              <a:rPr lang="en-US" sz="800" i="1" spc="150" dirty="0">
                <a:latin typeface="Arial"/>
                <a:cs typeface="Arial"/>
              </a:rPr>
              <a:t>-</a:t>
            </a:r>
            <a:r>
              <a:rPr sz="800" spc="-5" smtClean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36669" y="691518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36669" y="1033148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81250" y="892175"/>
            <a:ext cx="18478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1505" algn="l"/>
                <a:tab pos="1764664" algn="l"/>
              </a:tabLst>
            </a:pPr>
            <a:r>
              <a:rPr sz="1100" i="1" spc="-5" dirty="0">
                <a:latin typeface="Arial"/>
                <a:cs typeface="Arial"/>
              </a:rPr>
              <a:t>x  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dirty="0">
                <a:latin typeface="Arial Black"/>
                <a:cs typeface="Arial Black"/>
              </a:rPr>
              <a:t>	</a:t>
            </a:r>
            <a:r>
              <a:rPr sz="1100" i="1" spc="-5">
                <a:latin typeface="Arial"/>
                <a:cs typeface="Arial"/>
              </a:rPr>
              <a:t>x</a:t>
            </a:r>
            <a:r>
              <a:rPr sz="1100" i="1">
                <a:latin typeface="Arial"/>
                <a:cs typeface="Arial"/>
              </a:rPr>
              <a:t> </a:t>
            </a:r>
            <a:r>
              <a:rPr sz="1100" i="1" spc="-55">
                <a:latin typeface="Arial"/>
                <a:cs typeface="Arial"/>
              </a:rPr>
              <a:t> </a:t>
            </a:r>
            <a:r>
              <a:rPr lang="en-US" sz="1100" i="1" spc="-55" dirty="0" smtClean="0">
                <a:latin typeface="Arial"/>
                <a:cs typeface="Arial"/>
              </a:rPr>
              <a:t> </a:t>
            </a:r>
            <a:r>
              <a:rPr sz="1200" i="1" baseline="31250" smtClean="0">
                <a:latin typeface="Arial"/>
                <a:cs typeface="Arial"/>
              </a:rPr>
              <a:t> </a:t>
            </a:r>
            <a:r>
              <a:rPr sz="1200" i="1" spc="67" baseline="31250" smtClean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>
                <a:latin typeface="Verdana"/>
                <a:cs typeface="Verdana"/>
              </a:rPr>
              <a:t>.</a:t>
            </a:r>
            <a:r>
              <a:rPr sz="1100" i="1" spc="-145">
                <a:latin typeface="Verdana"/>
                <a:cs typeface="Verdana"/>
              </a:rPr>
              <a:t> </a:t>
            </a:r>
            <a:r>
              <a:rPr sz="1100" spc="120" smtClean="0">
                <a:latin typeface="Arial Black"/>
                <a:cs typeface="Arial Black"/>
              </a:rPr>
              <a:t>+</a:t>
            </a:r>
            <a:r>
              <a:rPr sz="1100" smtClean="0">
                <a:latin typeface="Arial Black"/>
                <a:cs typeface="Arial Black"/>
              </a:rPr>
              <a:t>	</a:t>
            </a:r>
            <a:r>
              <a:rPr sz="1100" i="1" spc="-5" smtClean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01172" y="84278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31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Double Bracket 67"/>
          <p:cNvSpPr/>
          <p:nvPr/>
        </p:nvSpPr>
        <p:spPr>
          <a:xfrm>
            <a:off x="1238250" y="739775"/>
            <a:ext cx="22860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uble Bracket 68"/>
          <p:cNvSpPr/>
          <p:nvPr/>
        </p:nvSpPr>
        <p:spPr>
          <a:xfrm>
            <a:off x="2076450" y="739775"/>
            <a:ext cx="22860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ket 69"/>
          <p:cNvSpPr/>
          <p:nvPr/>
        </p:nvSpPr>
        <p:spPr>
          <a:xfrm>
            <a:off x="2686050" y="739775"/>
            <a:ext cx="22860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uble Bracket 70"/>
          <p:cNvSpPr/>
          <p:nvPr/>
        </p:nvSpPr>
        <p:spPr>
          <a:xfrm>
            <a:off x="3829050" y="739775"/>
            <a:ext cx="22860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325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Pascal’s</a:t>
            </a:r>
            <a:r>
              <a:rPr spc="-25" dirty="0"/>
              <a:t> </a:t>
            </a:r>
            <a:r>
              <a:rPr spc="10" dirty="0"/>
              <a:t>Identity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600392"/>
            <a:ext cx="4432935" cy="207645"/>
          </a:xfrm>
          <a:custGeom>
            <a:avLst/>
            <a:gdLst/>
            <a:ahLst/>
            <a:cxnLst/>
            <a:rect l="l" t="t" r="r" b="b"/>
            <a:pathLst>
              <a:path w="4432935" h="20764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8"/>
                </a:lnTo>
                <a:lnTo>
                  <a:pt x="4432567" y="20703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4" y="794778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544" y="147187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459179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644639"/>
            <a:ext cx="50749" cy="827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839057"/>
            <a:ext cx="4432935" cy="683895"/>
          </a:xfrm>
          <a:custGeom>
            <a:avLst/>
            <a:gdLst/>
            <a:ahLst/>
            <a:cxnLst/>
            <a:rect l="l" t="t" r="r" b="b"/>
            <a:pathLst>
              <a:path w="4432935" h="683894">
                <a:moveTo>
                  <a:pt x="4432567" y="0"/>
                </a:moveTo>
                <a:lnTo>
                  <a:pt x="0" y="0"/>
                </a:lnTo>
                <a:lnTo>
                  <a:pt x="0" y="632821"/>
                </a:lnTo>
                <a:lnTo>
                  <a:pt x="4008" y="652546"/>
                </a:lnTo>
                <a:lnTo>
                  <a:pt x="14922" y="668699"/>
                </a:lnTo>
                <a:lnTo>
                  <a:pt x="31075" y="679613"/>
                </a:lnTo>
                <a:lnTo>
                  <a:pt x="50800" y="683622"/>
                </a:lnTo>
                <a:lnTo>
                  <a:pt x="4381767" y="683622"/>
                </a:lnTo>
                <a:lnTo>
                  <a:pt x="4401492" y="679613"/>
                </a:lnTo>
                <a:lnTo>
                  <a:pt x="4417644" y="668699"/>
                </a:lnTo>
                <a:lnTo>
                  <a:pt x="4428558" y="652546"/>
                </a:lnTo>
                <a:lnTo>
                  <a:pt x="4432567" y="632821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682725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5">
                <a:moveTo>
                  <a:pt x="0" y="8082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6700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8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6573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6446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1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844" y="537409"/>
            <a:ext cx="3383279" cy="4660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Theorem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(Pascal’s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Identity)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-20" dirty="0">
                <a:latin typeface="Arial"/>
                <a:cs typeface="Arial"/>
              </a:rPr>
              <a:t>For </a:t>
            </a:r>
            <a:r>
              <a:rPr sz="1100" i="1" spc="-5" dirty="0">
                <a:latin typeface="Arial"/>
                <a:cs typeface="Arial"/>
              </a:rPr>
              <a:t>all integers </a:t>
            </a: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-75" dirty="0">
                <a:latin typeface="DejaVu Sans"/>
                <a:cs typeface="DejaVu Sans"/>
              </a:rPr>
              <a:t>≥ </a:t>
            </a:r>
            <a:r>
              <a:rPr sz="1100" spc="-5" dirty="0">
                <a:latin typeface="Arial"/>
                <a:cs typeface="Arial"/>
              </a:rPr>
              <a:t>0</a:t>
            </a:r>
            <a:r>
              <a:rPr sz="1100" i="1" spc="-5" dirty="0">
                <a:latin typeface="Arial"/>
                <a:cs typeface="Arial"/>
              </a:rPr>
              <a:t>, </a:t>
            </a:r>
            <a:r>
              <a:rPr sz="1100" i="1" spc="-10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all integers r , </a:t>
            </a:r>
            <a:r>
              <a:rPr sz="1100" spc="-10" dirty="0">
                <a:latin typeface="Arial"/>
                <a:cs typeface="Arial"/>
              </a:rPr>
              <a:t>0 </a:t>
            </a:r>
            <a:r>
              <a:rPr sz="1100" spc="-75" dirty="0">
                <a:latin typeface="DejaVu Sans"/>
                <a:cs typeface="DejaVu Sans"/>
              </a:rPr>
              <a:t>≤ </a:t>
            </a:r>
            <a:r>
              <a:rPr sz="1100" i="1" spc="-5" dirty="0">
                <a:latin typeface="Arial"/>
                <a:cs typeface="Arial"/>
              </a:rPr>
              <a:t>r </a:t>
            </a:r>
            <a:r>
              <a:rPr sz="1100" spc="-75" dirty="0">
                <a:latin typeface="DejaVu Sans"/>
                <a:cs typeface="DejaVu Sans"/>
              </a:rPr>
              <a:t>≤ </a:t>
            </a:r>
            <a:r>
              <a:rPr sz="1100" i="1" spc="-10" dirty="0">
                <a:latin typeface="Arial"/>
                <a:cs typeface="Arial"/>
              </a:rPr>
              <a:t>n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1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sz="1100" i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06650" y="1290420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r </a:t>
            </a:r>
            <a:r>
              <a:rPr sz="1100" spc="-75" dirty="0">
                <a:latin typeface="DejaVu Sans"/>
                <a:cs typeface="DejaVu Sans"/>
              </a:rPr>
              <a:t>−</a:t>
            </a:r>
            <a:r>
              <a:rPr sz="1100" spc="-130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19909" y="1195386"/>
            <a:ext cx="861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9775" algn="l"/>
              </a:tabLst>
            </a:pPr>
            <a:r>
              <a:rPr sz="1100" spc="120" dirty="0">
                <a:latin typeface="Arial Black"/>
                <a:cs typeface="Arial Black"/>
              </a:rPr>
              <a:t>=	+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15249" y="1079154"/>
            <a:ext cx="1575435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5080" indent="-132080">
              <a:lnSpc>
                <a:spcPct val="112599"/>
              </a:lnSpc>
              <a:spcBef>
                <a:spcPts val="100"/>
              </a:spcBef>
              <a:tabLst>
                <a:tab pos="918210" algn="l"/>
                <a:tab pos="1485265" algn="l"/>
              </a:tabLst>
            </a:pP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1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" dirty="0">
                <a:latin typeface="Arial"/>
                <a:cs typeface="Arial"/>
              </a:rPr>
              <a:t>n  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96831" y="1290420"/>
            <a:ext cx="71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32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Double Bracket 51"/>
          <p:cNvSpPr/>
          <p:nvPr/>
        </p:nvSpPr>
        <p:spPr>
          <a:xfrm>
            <a:off x="1466850" y="1120775"/>
            <a:ext cx="457200" cy="38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uble Bracket 52"/>
          <p:cNvSpPr/>
          <p:nvPr/>
        </p:nvSpPr>
        <p:spPr>
          <a:xfrm>
            <a:off x="2228850" y="1120775"/>
            <a:ext cx="457200" cy="38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uble Bracket 53"/>
          <p:cNvSpPr/>
          <p:nvPr/>
        </p:nvSpPr>
        <p:spPr>
          <a:xfrm>
            <a:off x="2914650" y="1120775"/>
            <a:ext cx="304800" cy="38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90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Many </a:t>
            </a:r>
            <a:r>
              <a:rPr spc="15" dirty="0"/>
              <a:t>other useful</a:t>
            </a:r>
            <a:r>
              <a:rPr spc="-70" dirty="0"/>
              <a:t> </a:t>
            </a:r>
            <a:r>
              <a:rPr spc="10" dirty="0"/>
              <a:t>identities...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374802"/>
            <a:ext cx="4432935" cy="203835"/>
          </a:xfrm>
          <a:custGeom>
            <a:avLst/>
            <a:gdLst/>
            <a:ahLst/>
            <a:cxnLst/>
            <a:rect l="l" t="t" r="r" b="b"/>
            <a:pathLst>
              <a:path w="4432935" h="20383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3544"/>
                </a:lnTo>
                <a:lnTo>
                  <a:pt x="4432567" y="20354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4" y="565696"/>
            <a:ext cx="4432566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544" y="134077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328077"/>
            <a:ext cx="4381715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419036"/>
            <a:ext cx="50749" cy="921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609968"/>
            <a:ext cx="4432935" cy="781685"/>
          </a:xfrm>
          <a:custGeom>
            <a:avLst/>
            <a:gdLst/>
            <a:ahLst/>
            <a:cxnLst/>
            <a:rect l="l" t="t" r="r" b="b"/>
            <a:pathLst>
              <a:path w="4432935" h="781685">
                <a:moveTo>
                  <a:pt x="4432567" y="0"/>
                </a:moveTo>
                <a:lnTo>
                  <a:pt x="0" y="0"/>
                </a:lnTo>
                <a:lnTo>
                  <a:pt x="0" y="730808"/>
                </a:lnTo>
                <a:lnTo>
                  <a:pt x="4008" y="750533"/>
                </a:lnTo>
                <a:lnTo>
                  <a:pt x="14922" y="766686"/>
                </a:lnTo>
                <a:lnTo>
                  <a:pt x="31075" y="777600"/>
                </a:lnTo>
                <a:lnTo>
                  <a:pt x="50800" y="781609"/>
                </a:lnTo>
                <a:lnTo>
                  <a:pt x="4381767" y="781609"/>
                </a:lnTo>
                <a:lnTo>
                  <a:pt x="4401492" y="777600"/>
                </a:lnTo>
                <a:lnTo>
                  <a:pt x="4417644" y="766686"/>
                </a:lnTo>
                <a:lnTo>
                  <a:pt x="4428558" y="750533"/>
                </a:lnTo>
                <a:lnTo>
                  <a:pt x="4432567" y="730808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45712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69">
                <a:moveTo>
                  <a:pt x="0" y="90269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4444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4317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4190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844" y="308326"/>
            <a:ext cx="2611120" cy="4660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Vandermonde’s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Identity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i="1" spc="-45" dirty="0">
                <a:latin typeface="Arial"/>
                <a:cs typeface="Arial"/>
              </a:rPr>
              <a:t>m</a:t>
            </a:r>
            <a:r>
              <a:rPr sz="1100" i="1" spc="-45" dirty="0">
                <a:latin typeface="Verdana"/>
                <a:cs typeface="Verdana"/>
              </a:rPr>
              <a:t>, </a:t>
            </a:r>
            <a:r>
              <a:rPr sz="1100" i="1" spc="-45" dirty="0">
                <a:latin typeface="Arial"/>
                <a:cs typeface="Arial"/>
              </a:rPr>
              <a:t>n</a:t>
            </a:r>
            <a:r>
              <a:rPr sz="1100" i="1" spc="-45" dirty="0">
                <a:latin typeface="Verdana"/>
                <a:cs typeface="Verdana"/>
              </a:rPr>
              <a:t>, </a:t>
            </a:r>
            <a:r>
              <a:rPr sz="1100" i="1" spc="-5" dirty="0">
                <a:latin typeface="Arial"/>
                <a:cs typeface="Arial"/>
              </a:rPr>
              <a:t>r </a:t>
            </a:r>
            <a:r>
              <a:rPr sz="1100" spc="-75" dirty="0">
                <a:latin typeface="DejaVu Sans"/>
                <a:cs typeface="DejaVu Sans"/>
              </a:rPr>
              <a:t>≥ </a:t>
            </a:r>
            <a:r>
              <a:rPr sz="1100" spc="-5" dirty="0">
                <a:latin typeface="Arial"/>
                <a:cs typeface="Arial"/>
              </a:rPr>
              <a:t>0, </a:t>
            </a:r>
            <a:r>
              <a:rPr sz="1100" i="1" spc="-5" dirty="0">
                <a:latin typeface="Arial"/>
                <a:cs typeface="Arial"/>
              </a:rPr>
              <a:t>r </a:t>
            </a:r>
            <a:r>
              <a:rPr sz="1100" spc="-75" dirty="0">
                <a:latin typeface="DejaVu Sans"/>
                <a:cs typeface="DejaVu Sans"/>
              </a:rPr>
              <a:t>≤ </a:t>
            </a:r>
            <a:r>
              <a:rPr sz="1100" i="1" spc="5" dirty="0">
                <a:latin typeface="Arial"/>
                <a:cs typeface="Arial"/>
              </a:rPr>
              <a:t>m</a:t>
            </a:r>
            <a:r>
              <a:rPr sz="1100" spc="5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r </a:t>
            </a:r>
            <a:r>
              <a:rPr sz="1100" spc="-75" dirty="0">
                <a:latin typeface="DejaVu Sans"/>
                <a:cs typeface="DejaVu Sans"/>
              </a:rPr>
              <a:t>≤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spc="-15" dirty="0">
                <a:latin typeface="Arial"/>
                <a:cs typeface="Arial"/>
              </a:rPr>
              <a:t>we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00962" y="892337"/>
            <a:ext cx="389890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3035">
              <a:lnSpc>
                <a:spcPct val="112599"/>
              </a:lnSpc>
              <a:spcBef>
                <a:spcPts val="100"/>
              </a:spcBef>
            </a:pPr>
            <a:r>
              <a:rPr sz="1100" i="1" spc="-10" dirty="0">
                <a:latin typeface="Arial"/>
                <a:cs typeface="Arial"/>
              </a:rPr>
              <a:t>m </a:t>
            </a:r>
            <a:r>
              <a:rPr sz="1100" spc="120" dirty="0">
                <a:latin typeface="Arial Black"/>
                <a:cs typeface="Arial Black"/>
              </a:rPr>
              <a:t>+</a:t>
            </a:r>
            <a:r>
              <a:rPr sz="1100" spc="-250" dirty="0">
                <a:latin typeface="Arial Black"/>
                <a:cs typeface="Arial Black"/>
              </a:rPr>
              <a:t> </a:t>
            </a:r>
            <a:r>
              <a:rPr sz="1100" i="1" spc="-10" dirty="0">
                <a:latin typeface="Arial"/>
                <a:cs typeface="Arial"/>
              </a:rPr>
              <a:t>n  </a:t>
            </a:r>
            <a:r>
              <a:rPr sz="1100" i="1" spc="-5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08187" y="1008569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0" dirty="0">
                <a:latin typeface="Arial Black"/>
                <a:cs typeface="Arial Black"/>
              </a:rPr>
              <a:t>=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32240" y="872704"/>
            <a:ext cx="596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52650" y="1044575"/>
            <a:ext cx="2286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70" dirty="0" smtClean="0">
                <a:latin typeface="Arial"/>
                <a:cs typeface="Arial"/>
              </a:rPr>
              <a:t>  </a:t>
            </a:r>
            <a:r>
              <a:rPr sz="1100" spc="-70" smtClean="0">
                <a:latin typeface="Arial"/>
                <a:cs typeface="Arial"/>
              </a:rPr>
              <a:t>Σ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54427" y="1217306"/>
            <a:ext cx="2266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k</a:t>
            </a:r>
            <a:r>
              <a:rPr sz="800" i="1" spc="-185" dirty="0">
                <a:latin typeface="Arial"/>
                <a:cs typeface="Arial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78290" y="914843"/>
            <a:ext cx="524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4340" algn="l"/>
              </a:tabLst>
            </a:pPr>
            <a:r>
              <a:rPr sz="1100" i="1" spc="-10" dirty="0">
                <a:latin typeface="Arial"/>
                <a:cs typeface="Arial"/>
              </a:rPr>
              <a:t>m	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80221" y="1103603"/>
            <a:ext cx="613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30225" algn="l"/>
              </a:tabLst>
            </a:pPr>
            <a:r>
              <a:rPr sz="1100" i="1" spc="-5" dirty="0">
                <a:latin typeface="Arial"/>
                <a:cs typeface="Arial"/>
              </a:rPr>
              <a:t>r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−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5" dirty="0">
                <a:latin typeface="Arial"/>
                <a:cs typeface="Arial"/>
              </a:rPr>
              <a:t>k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911168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83685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34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Double Bracket 56"/>
          <p:cNvSpPr/>
          <p:nvPr/>
        </p:nvSpPr>
        <p:spPr>
          <a:xfrm>
            <a:off x="1466850" y="892175"/>
            <a:ext cx="457200" cy="38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uble Bracket 57"/>
          <p:cNvSpPr/>
          <p:nvPr/>
        </p:nvSpPr>
        <p:spPr>
          <a:xfrm>
            <a:off x="2381250" y="968375"/>
            <a:ext cx="457200" cy="38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uble Bracket 58"/>
          <p:cNvSpPr/>
          <p:nvPr/>
        </p:nvSpPr>
        <p:spPr>
          <a:xfrm>
            <a:off x="2914650" y="968375"/>
            <a:ext cx="228600" cy="38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781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 Counting: The Product</a:t>
            </a:r>
            <a:r>
              <a:rPr spc="30" dirty="0"/>
              <a:t> </a:t>
            </a:r>
            <a:r>
              <a:rPr spc="15" dirty="0"/>
              <a:t>Rule</a:t>
            </a:r>
          </a:p>
        </p:txBody>
      </p:sp>
      <p:sp>
        <p:nvSpPr>
          <p:cNvPr id="29" name="object 29"/>
          <p:cNvSpPr/>
          <p:nvPr/>
        </p:nvSpPr>
        <p:spPr>
          <a:xfrm>
            <a:off x="87743" y="1313992"/>
            <a:ext cx="4432935" cy="190500"/>
          </a:xfrm>
          <a:custGeom>
            <a:avLst/>
            <a:gdLst/>
            <a:ahLst/>
            <a:cxnLst/>
            <a:rect l="l" t="t" r="r" b="b"/>
            <a:pathLst>
              <a:path w="4432935" h="19050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881"/>
                </a:lnTo>
                <a:lnTo>
                  <a:pt x="4432567" y="189881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4" y="1491221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544" y="169297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680273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358226"/>
            <a:ext cx="50749" cy="334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1535494"/>
            <a:ext cx="4432935" cy="208279"/>
          </a:xfrm>
          <a:custGeom>
            <a:avLst/>
            <a:gdLst/>
            <a:ahLst/>
            <a:cxnLst/>
            <a:rect l="l" t="t" r="r" b="b"/>
            <a:pathLst>
              <a:path w="4432935" h="208280">
                <a:moveTo>
                  <a:pt x="4432567" y="0"/>
                </a:moveTo>
                <a:lnTo>
                  <a:pt x="0" y="0"/>
                </a:lnTo>
                <a:lnTo>
                  <a:pt x="0" y="157478"/>
                </a:lnTo>
                <a:lnTo>
                  <a:pt x="4008" y="177203"/>
                </a:lnTo>
                <a:lnTo>
                  <a:pt x="14922" y="193356"/>
                </a:lnTo>
                <a:lnTo>
                  <a:pt x="31075" y="204270"/>
                </a:lnTo>
                <a:lnTo>
                  <a:pt x="50800" y="208279"/>
                </a:lnTo>
                <a:lnTo>
                  <a:pt x="4381767" y="208279"/>
                </a:lnTo>
                <a:lnTo>
                  <a:pt x="4401492" y="204270"/>
                </a:lnTo>
                <a:lnTo>
                  <a:pt x="4417644" y="193356"/>
                </a:lnTo>
                <a:lnTo>
                  <a:pt x="4428558" y="177203"/>
                </a:lnTo>
                <a:lnTo>
                  <a:pt x="4432567" y="157478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1396319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3157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13836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13709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13582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1479" y="1872983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74007" y="187552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74007" y="196397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59668" y="1872983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43" y="2188387"/>
            <a:ext cx="4432935" cy="205104"/>
          </a:xfrm>
          <a:custGeom>
            <a:avLst/>
            <a:gdLst/>
            <a:ahLst/>
            <a:cxnLst/>
            <a:rect l="l" t="t" r="r" b="b"/>
            <a:pathLst>
              <a:path w="4432935" h="20510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4683"/>
                </a:lnTo>
                <a:lnTo>
                  <a:pt x="4432567" y="20468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744" y="2380411"/>
            <a:ext cx="4432566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544" y="2891421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9344" y="2878721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2232622"/>
            <a:ext cx="50749" cy="658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743" y="2424695"/>
            <a:ext cx="4432935" cy="517525"/>
          </a:xfrm>
          <a:custGeom>
            <a:avLst/>
            <a:gdLst/>
            <a:ahLst/>
            <a:cxnLst/>
            <a:rect l="l" t="t" r="r" b="b"/>
            <a:pathLst>
              <a:path w="4432935" h="517525">
                <a:moveTo>
                  <a:pt x="4432567" y="0"/>
                </a:moveTo>
                <a:lnTo>
                  <a:pt x="0" y="0"/>
                </a:lnTo>
                <a:lnTo>
                  <a:pt x="0" y="466726"/>
                </a:lnTo>
                <a:lnTo>
                  <a:pt x="4008" y="486451"/>
                </a:lnTo>
                <a:lnTo>
                  <a:pt x="14922" y="502603"/>
                </a:lnTo>
                <a:lnTo>
                  <a:pt x="31075" y="513518"/>
                </a:lnTo>
                <a:lnTo>
                  <a:pt x="50800" y="517526"/>
                </a:lnTo>
                <a:lnTo>
                  <a:pt x="4381767" y="517526"/>
                </a:lnTo>
                <a:lnTo>
                  <a:pt x="4401492" y="513518"/>
                </a:lnTo>
                <a:lnTo>
                  <a:pt x="4417644" y="502603"/>
                </a:lnTo>
                <a:lnTo>
                  <a:pt x="4428558" y="486451"/>
                </a:lnTo>
                <a:lnTo>
                  <a:pt x="4432567" y="466726"/>
                </a:lnTo>
                <a:lnTo>
                  <a:pt x="4432567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2270716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63975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0310" y="22580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20310" y="22453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20310" y="22326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5844" y="239672"/>
            <a:ext cx="4050029" cy="2998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2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Recall: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set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spc="-50" dirty="0">
                <a:latin typeface="DejaVu Sans"/>
                <a:cs typeface="DejaVu Sans"/>
              </a:rPr>
              <a:t>| </a:t>
            </a:r>
            <a:r>
              <a:rPr sz="1100" spc="-5">
                <a:latin typeface="Arial"/>
                <a:cs typeface="Arial"/>
              </a:rPr>
              <a:t>is </a:t>
            </a:r>
            <a:r>
              <a:rPr sz="1100" spc="-5" smtClean="0">
                <a:latin typeface="Arial"/>
                <a:cs typeface="Arial"/>
              </a:rPr>
              <a:t>the</a:t>
            </a:r>
            <a:r>
              <a:rPr lang="en-US" sz="1100" spc="-5" dirty="0" smtClean="0">
                <a:latin typeface="Arial"/>
                <a:cs typeface="Arial"/>
              </a:rPr>
              <a:t> </a:t>
            </a:r>
            <a:r>
              <a:rPr sz="1100" spc="-5" smtClean="0">
                <a:solidFill>
                  <a:srgbClr val="0000FF"/>
                </a:solidFill>
                <a:latin typeface="Arial"/>
                <a:cs typeface="Arial"/>
              </a:rPr>
              <a:t>cardinality</a:t>
            </a:r>
            <a:r>
              <a:rPr lang="en-US" sz="1100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smtClean="0">
                <a:latin typeface="Arial"/>
                <a:cs typeface="Arial"/>
              </a:rPr>
              <a:t>of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(# of elements of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). 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pair of sets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i="1" spc="15" dirty="0">
                <a:latin typeface="Arial"/>
                <a:cs typeface="Arial"/>
              </a:rPr>
              <a:t>B</a:t>
            </a:r>
            <a:r>
              <a:rPr sz="1100" spc="15" dirty="0">
                <a:latin typeface="Arial"/>
                <a:cs typeface="Arial"/>
              </a:rPr>
              <a:t>,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75" dirty="0">
                <a:latin typeface="DejaVu Sans"/>
                <a:cs typeface="DejaVu Sans"/>
              </a:rPr>
              <a:t>×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-5">
                <a:latin typeface="Arial"/>
                <a:cs typeface="Arial"/>
              </a:rPr>
              <a:t>denotes </a:t>
            </a:r>
            <a:r>
              <a:rPr sz="1100" spc="-5" smtClean="0">
                <a:latin typeface="Arial"/>
                <a:cs typeface="Arial"/>
              </a:rPr>
              <a:t>their</a:t>
            </a:r>
            <a:r>
              <a:rPr lang="en-US" sz="1100" spc="-5" dirty="0" smtClean="0">
                <a:latin typeface="Arial"/>
                <a:cs typeface="Arial"/>
              </a:rPr>
              <a:t> </a:t>
            </a:r>
            <a:r>
              <a:rPr sz="1100" spc="-5" smtClean="0">
                <a:solidFill>
                  <a:srgbClr val="0000FF"/>
                </a:solidFill>
                <a:latin typeface="Arial"/>
                <a:cs typeface="Arial"/>
              </a:rPr>
              <a:t>cartesian</a:t>
            </a:r>
            <a:r>
              <a:rPr sz="1100" spc="-1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product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306070" algn="ctr">
              <a:lnSpc>
                <a:spcPct val="100000"/>
              </a:lnSpc>
              <a:spcBef>
                <a:spcPts val="1390"/>
              </a:spcBef>
            </a:pP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75" dirty="0">
                <a:latin typeface="DejaVu Sans"/>
                <a:cs typeface="DejaVu Sans"/>
              </a:rPr>
              <a:t>×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120" dirty="0">
                <a:latin typeface="Arial Black"/>
                <a:cs typeface="Arial Black"/>
              </a:rPr>
              <a:t>= </a:t>
            </a:r>
            <a:r>
              <a:rPr sz="1100" spc="-70" dirty="0">
                <a:latin typeface="DejaVu Sans"/>
                <a:cs typeface="DejaVu Sans"/>
              </a:rPr>
              <a:t>{</a:t>
            </a:r>
            <a:r>
              <a:rPr sz="1100" spc="-70" dirty="0">
                <a:latin typeface="Arial Black"/>
                <a:cs typeface="Arial Black"/>
              </a:rPr>
              <a:t>(</a:t>
            </a:r>
            <a:r>
              <a:rPr sz="1100" i="1" spc="-70" dirty="0">
                <a:latin typeface="Arial"/>
                <a:cs typeface="Arial"/>
              </a:rPr>
              <a:t>a</a:t>
            </a:r>
            <a:r>
              <a:rPr sz="1100" i="1" spc="-70" dirty="0">
                <a:latin typeface="Verdana"/>
                <a:cs typeface="Verdana"/>
              </a:rPr>
              <a:t>, </a:t>
            </a:r>
            <a:r>
              <a:rPr sz="1100" i="1" spc="10" dirty="0">
                <a:latin typeface="Arial"/>
                <a:cs typeface="Arial"/>
              </a:rPr>
              <a:t>b</a:t>
            </a:r>
            <a:r>
              <a:rPr sz="1100" spc="10" dirty="0">
                <a:latin typeface="Arial Black"/>
                <a:cs typeface="Arial Black"/>
              </a:rPr>
              <a:t>) </a:t>
            </a:r>
            <a:r>
              <a:rPr sz="1100" spc="-70" dirty="0">
                <a:latin typeface="DejaVu Sans"/>
                <a:cs typeface="DejaVu Sans"/>
              </a:rPr>
              <a:t>|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235" dirty="0">
                <a:latin typeface="DejaVu Sans"/>
                <a:cs typeface="DejaVu Sans"/>
              </a:rPr>
              <a:t>∈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80" dirty="0">
                <a:latin typeface="DejaVu Sans"/>
                <a:cs typeface="DejaVu Sans"/>
              </a:rPr>
              <a:t>∧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-235" dirty="0">
                <a:latin typeface="DejaVu Sans"/>
                <a:cs typeface="DejaVu Sans"/>
              </a:rPr>
              <a:t>∈</a:t>
            </a:r>
            <a:r>
              <a:rPr sz="1100" spc="-150" dirty="0">
                <a:latin typeface="DejaVu Sans"/>
                <a:cs typeface="DejaVu Sans"/>
              </a:rPr>
              <a:t> </a:t>
            </a:r>
            <a:r>
              <a:rPr sz="1100" i="1" spc="-60" dirty="0">
                <a:latin typeface="Arial"/>
                <a:cs typeface="Arial"/>
              </a:rPr>
              <a:t>B</a:t>
            </a:r>
            <a:r>
              <a:rPr sz="1100" spc="-60" dirty="0">
                <a:latin typeface="DejaVu Sans"/>
                <a:cs typeface="DejaVu Sans"/>
              </a:rPr>
              <a:t>}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200" b="1" spc="-10" dirty="0">
                <a:solidFill>
                  <a:srgbClr val="3333B2"/>
                </a:solidFill>
                <a:latin typeface="Arial"/>
                <a:cs typeface="Arial"/>
              </a:rPr>
              <a:t>Product </a:t>
            </a:r>
            <a:r>
              <a:rPr sz="1200" b="1" spc="-5" dirty="0">
                <a:solidFill>
                  <a:srgbClr val="3333B2"/>
                </a:solidFill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2058670" algn="l"/>
              </a:tabLst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-5" dirty="0">
                <a:latin typeface="Arial"/>
                <a:cs typeface="Arial"/>
              </a:rPr>
              <a:t>are finite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sets,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then:	</a:t>
            </a:r>
            <a:r>
              <a:rPr sz="1100" spc="-40" dirty="0">
                <a:latin typeface="DejaVu Sans"/>
                <a:cs typeface="DejaVu Sans"/>
              </a:rPr>
              <a:t>|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×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15" dirty="0">
                <a:latin typeface="Arial"/>
                <a:cs typeface="Arial"/>
              </a:rPr>
              <a:t>B</a:t>
            </a:r>
            <a:r>
              <a:rPr sz="1100" spc="-15" dirty="0">
                <a:latin typeface="DejaVu Sans"/>
                <a:cs typeface="DejaVu Sans"/>
              </a:rPr>
              <a:t>|</a:t>
            </a:r>
            <a:r>
              <a:rPr sz="1100" spc="-55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6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spc="-50" dirty="0">
                <a:latin typeface="DejaVu Sans"/>
                <a:cs typeface="DejaVu Sans"/>
              </a:rPr>
              <a:t>|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4" dirty="0">
                <a:latin typeface="DejaVu Sans"/>
                <a:cs typeface="DejaVu Sans"/>
              </a:rPr>
              <a:t> 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i="1" spc="-30" dirty="0">
                <a:latin typeface="Arial"/>
                <a:cs typeface="Arial"/>
              </a:rPr>
              <a:t>B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spc="-3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spc="-10" dirty="0">
                <a:latin typeface="Arial"/>
                <a:cs typeface="Arial"/>
              </a:rPr>
              <a:t>Proof: </a:t>
            </a:r>
            <a:r>
              <a:rPr sz="1100" spc="-15" dirty="0">
                <a:latin typeface="Arial"/>
                <a:cs typeface="Arial"/>
              </a:rPr>
              <a:t>Obvious, but prove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yourself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induction </a:t>
            </a:r>
            <a:r>
              <a:rPr sz="1100" spc="-10" dirty="0">
                <a:latin typeface="Arial"/>
                <a:cs typeface="Arial"/>
              </a:rPr>
              <a:t>on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|A|.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333B2"/>
                </a:solidFill>
                <a:latin typeface="Arial"/>
                <a:cs typeface="Arial"/>
              </a:rPr>
              <a:t>general </a:t>
            </a:r>
            <a:r>
              <a:rPr sz="1200" b="1" spc="-10" dirty="0">
                <a:solidFill>
                  <a:srgbClr val="3333B2"/>
                </a:solidFill>
                <a:latin typeface="Arial"/>
                <a:cs typeface="Arial"/>
              </a:rPr>
              <a:t>Product </a:t>
            </a:r>
            <a:r>
              <a:rPr sz="1200" b="1" spc="-5" dirty="0">
                <a:solidFill>
                  <a:srgbClr val="3333B2"/>
                </a:solidFill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Arial"/>
                <a:cs typeface="Arial"/>
              </a:rPr>
              <a:t>1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i="1" spc="-7" baseline="-10416" dirty="0">
                <a:latin typeface="Arial"/>
                <a:cs typeface="Arial"/>
              </a:rPr>
              <a:t>m</a:t>
            </a:r>
            <a:r>
              <a:rPr sz="1200" i="1" spc="209" baseline="-10416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 finite</a:t>
            </a:r>
            <a:r>
              <a:rPr sz="1100" spc="-10" dirty="0">
                <a:latin typeface="Arial"/>
                <a:cs typeface="Arial"/>
              </a:rPr>
              <a:t> sets,</a:t>
            </a:r>
            <a:r>
              <a:rPr sz="1100" spc="-5" dirty="0">
                <a:latin typeface="Arial"/>
                <a:cs typeface="Arial"/>
              </a:rPr>
              <a:t> then</a:t>
            </a:r>
            <a:endParaRPr sz="1100">
              <a:latin typeface="Arial"/>
              <a:cs typeface="Arial"/>
            </a:endParaRPr>
          </a:p>
          <a:p>
            <a:pPr marL="306070" algn="ctr">
              <a:lnSpc>
                <a:spcPct val="100000"/>
              </a:lnSpc>
              <a:spcBef>
                <a:spcPts val="1130"/>
              </a:spcBef>
            </a:pP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200" spc="97" baseline="-13888" dirty="0">
                <a:latin typeface="Arial"/>
                <a:cs typeface="Arial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×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spc="-7" baseline="-13888" dirty="0">
                <a:latin typeface="Arial"/>
                <a:cs typeface="Arial"/>
              </a:rPr>
              <a:t>2</a:t>
            </a:r>
            <a:r>
              <a:rPr sz="1200" spc="104" baseline="-13888" dirty="0">
                <a:latin typeface="Arial"/>
                <a:cs typeface="Arial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×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75" dirty="0">
                <a:latin typeface="DejaVu Sans"/>
                <a:cs typeface="DejaVu Sans"/>
              </a:rPr>
              <a:t>×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i="1" spc="-7" baseline="-10416" dirty="0">
                <a:latin typeface="Arial"/>
                <a:cs typeface="Arial"/>
              </a:rPr>
              <a:t>m</a:t>
            </a:r>
            <a:r>
              <a:rPr sz="1100" spc="-5" dirty="0">
                <a:latin typeface="DejaVu Sans"/>
                <a:cs typeface="DejaVu Sans"/>
              </a:rPr>
              <a:t>|</a:t>
            </a:r>
            <a:r>
              <a:rPr sz="1100" spc="-50" dirty="0">
                <a:latin typeface="DejaVu Sans"/>
                <a:cs typeface="DejaVu Sans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7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100" spc="-30" dirty="0">
                <a:latin typeface="DejaVu Sans"/>
                <a:cs typeface="DejaVu Sans"/>
              </a:rPr>
              <a:t>|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25" dirty="0">
                <a:latin typeface="DejaVu Sans"/>
                <a:cs typeface="DejaVu Sans"/>
              </a:rPr>
              <a:t>|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r>
              <a:rPr sz="1100" spc="-25" dirty="0">
                <a:latin typeface="DejaVu Sans"/>
                <a:cs typeface="DejaVu Sans"/>
              </a:rPr>
              <a:t>|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25" dirty="0">
                <a:latin typeface="DejaVu Sans"/>
                <a:cs typeface="DejaVu Sans"/>
              </a:rPr>
              <a:t>|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i="1" spc="-37" baseline="-10416" dirty="0">
                <a:latin typeface="Arial"/>
                <a:cs typeface="Arial"/>
              </a:rPr>
              <a:t>m</a:t>
            </a:r>
            <a:r>
              <a:rPr sz="1100" spc="-25" dirty="0">
                <a:latin typeface="DejaVu Sans"/>
                <a:cs typeface="DejaVu Sans"/>
              </a:rPr>
              <a:t>|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spc="-10" dirty="0">
                <a:latin typeface="Arial"/>
                <a:cs typeface="Arial"/>
              </a:rPr>
              <a:t>Proof: </a:t>
            </a:r>
            <a:r>
              <a:rPr sz="1100" spc="-1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induction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i="1" spc="5" dirty="0">
                <a:latin typeface="Arial"/>
                <a:cs typeface="Arial"/>
              </a:rPr>
              <a:t>m</a:t>
            </a:r>
            <a:r>
              <a:rPr sz="1100" spc="5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using the (basic) product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rule.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371479" y="307143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74007" y="307395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74007" y="316241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59668" y="307143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3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14"/>
            <a:ext cx="1966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Product Rule:</a:t>
            </a:r>
            <a:r>
              <a:rPr sz="1400" spc="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766048"/>
            <a:ext cx="37992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000000"/>
                </a:solidFill>
                <a:latin typeface="Arial"/>
                <a:cs typeface="Arial"/>
              </a:rPr>
              <a:t>Example 1: </a:t>
            </a:r>
            <a:r>
              <a:rPr sz="1100" spc="-15" dirty="0">
                <a:solidFill>
                  <a:srgbClr val="000000"/>
                </a:solidFill>
              </a:rPr>
              <a:t>How many </a:t>
            </a:r>
            <a:r>
              <a:rPr sz="1100" spc="-5" dirty="0">
                <a:solidFill>
                  <a:srgbClr val="000000"/>
                </a:solidFill>
              </a:rPr>
              <a:t>bit strings of length </a:t>
            </a:r>
            <a:r>
              <a:rPr sz="1100" spc="-20" dirty="0">
                <a:solidFill>
                  <a:srgbClr val="000000"/>
                </a:solidFill>
              </a:rPr>
              <a:t>seven </a:t>
            </a:r>
            <a:r>
              <a:rPr sz="1100" spc="-5" dirty="0">
                <a:solidFill>
                  <a:srgbClr val="000000"/>
                </a:solidFill>
              </a:rPr>
              <a:t>are</a:t>
            </a:r>
            <a:r>
              <a:rPr sz="1100" spc="70" dirty="0">
                <a:solidFill>
                  <a:srgbClr val="000000"/>
                </a:solidFill>
              </a:rPr>
              <a:t> </a:t>
            </a:r>
            <a:r>
              <a:rPr sz="1100" spc="-5" dirty="0">
                <a:solidFill>
                  <a:srgbClr val="000000"/>
                </a:solidFill>
              </a:rPr>
              <a:t>there?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4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14"/>
            <a:ext cx="1966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Product Rule:</a:t>
            </a:r>
            <a:r>
              <a:rPr sz="1400" spc="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84733"/>
            <a:ext cx="4150360" cy="72199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5" dirty="0">
                <a:latin typeface="Arial"/>
                <a:cs typeface="Arial"/>
              </a:rPr>
              <a:t>bit strings of length </a:t>
            </a:r>
            <a:r>
              <a:rPr sz="1100" spc="-20" dirty="0">
                <a:latin typeface="Arial"/>
                <a:cs typeface="Arial"/>
              </a:rPr>
              <a:t>seven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there?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620"/>
              </a:spcBef>
            </a:pPr>
            <a:r>
              <a:rPr sz="1200" b="1" spc="-5" dirty="0">
                <a:latin typeface="Arial"/>
                <a:cs typeface="Arial"/>
              </a:rPr>
              <a:t>Solution: </a:t>
            </a:r>
            <a:r>
              <a:rPr sz="1100" spc="-5" dirty="0">
                <a:latin typeface="Arial"/>
                <a:cs typeface="Arial"/>
              </a:rPr>
              <a:t>Since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bit is either </a:t>
            </a:r>
            <a:r>
              <a:rPr sz="1100" spc="-10" dirty="0">
                <a:latin typeface="Arial"/>
                <a:cs typeface="Arial"/>
              </a:rPr>
              <a:t>0 </a:t>
            </a:r>
            <a:r>
              <a:rPr sz="1100" spc="-5" dirty="0">
                <a:latin typeface="Arial"/>
                <a:cs typeface="Arial"/>
              </a:rPr>
              <a:t>or 1, applying the product rule,  the </a:t>
            </a:r>
            <a:r>
              <a:rPr sz="1100" spc="-15" dirty="0">
                <a:latin typeface="Arial"/>
                <a:cs typeface="Arial"/>
              </a:rPr>
              <a:t>answer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200" spc="-15" baseline="27777" dirty="0">
                <a:latin typeface="Arial"/>
                <a:cs typeface="Arial"/>
              </a:rPr>
              <a:t>7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3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128.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1479" y="127264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007" y="127518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4007" y="1363637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9668" y="127264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4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966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Product Rule:</a:t>
            </a:r>
            <a:r>
              <a:rPr spc="35" dirty="0"/>
              <a:t> </a:t>
            </a:r>
            <a:r>
              <a:rPr spc="10" dirty="0"/>
              <a:t>examples</a:t>
            </a:r>
          </a:p>
        </p:txBody>
      </p:sp>
      <p:sp>
        <p:nvSpPr>
          <p:cNvPr id="29" name="object 29"/>
          <p:cNvSpPr/>
          <p:nvPr/>
        </p:nvSpPr>
        <p:spPr>
          <a:xfrm>
            <a:off x="4371479" y="127264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4007" y="127518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4007" y="1363637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9668" y="127264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5844" y="684733"/>
            <a:ext cx="4150360" cy="16040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5" dirty="0">
                <a:latin typeface="Arial"/>
                <a:cs typeface="Arial"/>
              </a:rPr>
              <a:t>bit strings of length </a:t>
            </a:r>
            <a:r>
              <a:rPr sz="1100" spc="-20" dirty="0">
                <a:latin typeface="Arial"/>
                <a:cs typeface="Arial"/>
              </a:rPr>
              <a:t>seven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there?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01000"/>
              </a:lnSpc>
              <a:spcBef>
                <a:spcPts val="620"/>
              </a:spcBef>
            </a:pPr>
            <a:r>
              <a:rPr sz="1200" b="1" spc="-5" dirty="0">
                <a:latin typeface="Arial"/>
                <a:cs typeface="Arial"/>
              </a:rPr>
              <a:t>Solution: </a:t>
            </a:r>
            <a:r>
              <a:rPr sz="1100" spc="-5" dirty="0">
                <a:latin typeface="Arial"/>
                <a:cs typeface="Arial"/>
              </a:rPr>
              <a:t>Since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bit is either </a:t>
            </a:r>
            <a:r>
              <a:rPr sz="1100" spc="-10" dirty="0">
                <a:latin typeface="Arial"/>
                <a:cs typeface="Arial"/>
              </a:rPr>
              <a:t>0 </a:t>
            </a:r>
            <a:r>
              <a:rPr sz="1100" spc="-5" dirty="0">
                <a:latin typeface="Arial"/>
                <a:cs typeface="Arial"/>
              </a:rPr>
              <a:t>or 1, applying the product rule,  the </a:t>
            </a:r>
            <a:r>
              <a:rPr sz="1100" spc="-15" dirty="0">
                <a:latin typeface="Arial"/>
                <a:cs typeface="Arial"/>
              </a:rPr>
              <a:t>answer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200" spc="-15" baseline="27777" dirty="0">
                <a:latin typeface="Arial"/>
                <a:cs typeface="Arial"/>
              </a:rPr>
              <a:t>7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3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128.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38735" algn="just">
              <a:lnSpc>
                <a:spcPct val="101800"/>
              </a:lnSpc>
              <a:spcBef>
                <a:spcPts val="1180"/>
              </a:spcBef>
            </a:pPr>
            <a:r>
              <a:rPr sz="1200" b="1" spc="-5" dirty="0">
                <a:latin typeface="Arial"/>
                <a:cs typeface="Arial"/>
              </a:rPr>
              <a:t>Example 2: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spc="-5" dirty="0">
                <a:latin typeface="Arial"/>
                <a:cs typeface="Arial"/>
              </a:rPr>
              <a:t>car license plates can </a:t>
            </a:r>
            <a:r>
              <a:rPr sz="1100" spc="-10" dirty="0">
                <a:latin typeface="Arial"/>
                <a:cs typeface="Arial"/>
              </a:rPr>
              <a:t>be made </a:t>
            </a:r>
            <a:r>
              <a:rPr sz="1100" spc="-5" dirty="0">
                <a:latin typeface="Arial"/>
                <a:cs typeface="Arial"/>
              </a:rPr>
              <a:t>if 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plate contains </a:t>
            </a:r>
            <a:r>
              <a:rPr sz="1100" spc="-10" dirty="0">
                <a:latin typeface="Arial"/>
                <a:cs typeface="Arial"/>
              </a:rPr>
              <a:t>a sequence </a:t>
            </a:r>
            <a:r>
              <a:rPr sz="1100" spc="-5" dirty="0">
                <a:latin typeface="Arial"/>
                <a:cs typeface="Arial"/>
              </a:rPr>
              <a:t>of three uppercase English letters  </a:t>
            </a:r>
            <a:r>
              <a:rPr sz="1100" spc="-15" dirty="0">
                <a:latin typeface="Arial"/>
                <a:cs typeface="Arial"/>
              </a:rPr>
              <a:t>followed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three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digits?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4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524" y="32420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684" y="323188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5863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883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2982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183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1883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9183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883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302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02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9002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302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9002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434" y="3231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6134" y="32445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6134" y="32572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3434" y="32699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134" y="32826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4352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9112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675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15" y="324966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966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Product Rule:</a:t>
            </a:r>
            <a:r>
              <a:rPr spc="35" dirty="0"/>
              <a:t> </a:t>
            </a:r>
            <a:r>
              <a:rPr spc="10" dirty="0"/>
              <a:t>examples</a:t>
            </a:r>
          </a:p>
        </p:txBody>
      </p:sp>
      <p:sp>
        <p:nvSpPr>
          <p:cNvPr id="29" name="object 29"/>
          <p:cNvSpPr/>
          <p:nvPr/>
        </p:nvSpPr>
        <p:spPr>
          <a:xfrm>
            <a:off x="4371479" y="127264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4007" y="127518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4007" y="1363637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9668" y="127264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5844" y="684733"/>
            <a:ext cx="4150360" cy="16040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latin typeface="Arial"/>
                <a:cs typeface="Arial"/>
              </a:rPr>
              <a:t>Example 1: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5" dirty="0">
                <a:latin typeface="Arial"/>
                <a:cs typeface="Arial"/>
              </a:rPr>
              <a:t>bit strings of length </a:t>
            </a:r>
            <a:r>
              <a:rPr sz="1100" spc="-20" dirty="0">
                <a:latin typeface="Arial"/>
                <a:cs typeface="Arial"/>
              </a:rPr>
              <a:t>seven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there?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01000"/>
              </a:lnSpc>
              <a:spcBef>
                <a:spcPts val="620"/>
              </a:spcBef>
            </a:pPr>
            <a:r>
              <a:rPr sz="1200" b="1" spc="-5" dirty="0">
                <a:latin typeface="Arial"/>
                <a:cs typeface="Arial"/>
              </a:rPr>
              <a:t>Solution: </a:t>
            </a:r>
            <a:r>
              <a:rPr sz="1100" spc="-5" dirty="0">
                <a:latin typeface="Arial"/>
                <a:cs typeface="Arial"/>
              </a:rPr>
              <a:t>Since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bit is either </a:t>
            </a:r>
            <a:r>
              <a:rPr sz="1100" spc="-10" dirty="0">
                <a:latin typeface="Arial"/>
                <a:cs typeface="Arial"/>
              </a:rPr>
              <a:t>0 </a:t>
            </a:r>
            <a:r>
              <a:rPr sz="1100" spc="-5" dirty="0">
                <a:latin typeface="Arial"/>
                <a:cs typeface="Arial"/>
              </a:rPr>
              <a:t>or 1, applying the product rule,  the </a:t>
            </a:r>
            <a:r>
              <a:rPr sz="1100" spc="-15" dirty="0">
                <a:latin typeface="Arial"/>
                <a:cs typeface="Arial"/>
              </a:rPr>
              <a:t>answer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200" spc="-15" baseline="27777" dirty="0">
                <a:latin typeface="Arial"/>
                <a:cs typeface="Arial"/>
              </a:rPr>
              <a:t>7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135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128.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38735" algn="just">
              <a:lnSpc>
                <a:spcPct val="101800"/>
              </a:lnSpc>
              <a:spcBef>
                <a:spcPts val="1180"/>
              </a:spcBef>
            </a:pPr>
            <a:r>
              <a:rPr sz="1200" b="1" spc="-5" dirty="0">
                <a:latin typeface="Arial"/>
                <a:cs typeface="Arial"/>
              </a:rPr>
              <a:t>Example 2: </a:t>
            </a:r>
            <a:r>
              <a:rPr sz="1100" spc="-15" dirty="0">
                <a:latin typeface="Arial"/>
                <a:cs typeface="Arial"/>
              </a:rPr>
              <a:t>How many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spc="-5" dirty="0">
                <a:latin typeface="Arial"/>
                <a:cs typeface="Arial"/>
              </a:rPr>
              <a:t>car license plates can </a:t>
            </a:r>
            <a:r>
              <a:rPr sz="1100" spc="-10" dirty="0">
                <a:latin typeface="Arial"/>
                <a:cs typeface="Arial"/>
              </a:rPr>
              <a:t>be made </a:t>
            </a:r>
            <a:r>
              <a:rPr sz="1100" spc="-5" dirty="0">
                <a:latin typeface="Arial"/>
                <a:cs typeface="Arial"/>
              </a:rPr>
              <a:t>if 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plate contains </a:t>
            </a:r>
            <a:r>
              <a:rPr sz="1100" spc="-10" dirty="0">
                <a:latin typeface="Arial"/>
                <a:cs typeface="Arial"/>
              </a:rPr>
              <a:t>a sequence </a:t>
            </a:r>
            <a:r>
              <a:rPr sz="1100" spc="-5" dirty="0">
                <a:latin typeface="Arial"/>
                <a:cs typeface="Arial"/>
              </a:rPr>
              <a:t>of three uppercase English letters  </a:t>
            </a:r>
            <a:r>
              <a:rPr sz="1100" spc="-15" dirty="0">
                <a:latin typeface="Arial"/>
                <a:cs typeface="Arial"/>
              </a:rPr>
              <a:t>followed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three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digits?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844" y="2347135"/>
            <a:ext cx="683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Solution: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8443" y="2360420"/>
            <a:ext cx="2366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26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26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26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10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10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DejaVu Sans"/>
                <a:cs typeface="DejaVu Sans"/>
              </a:rPr>
              <a:t>·</a:t>
            </a:r>
            <a:r>
              <a:rPr sz="1100" spc="-110" dirty="0">
                <a:latin typeface="DejaVu Sans"/>
                <a:cs typeface="DejaVu Sans"/>
              </a:rPr>
              <a:t> </a:t>
            </a:r>
            <a:r>
              <a:rPr sz="1100" spc="-10" dirty="0">
                <a:latin typeface="Arial"/>
                <a:cs typeface="Arial"/>
              </a:rPr>
              <a:t>10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20" dirty="0">
                <a:latin typeface="Arial Black"/>
                <a:cs typeface="Arial Black"/>
              </a:rPr>
              <a:t>=</a:t>
            </a:r>
            <a:r>
              <a:rPr sz="1100" spc="-70" dirty="0">
                <a:latin typeface="Arial Black"/>
                <a:cs typeface="Arial Black"/>
              </a:rPr>
              <a:t> </a:t>
            </a:r>
            <a:r>
              <a:rPr sz="1100" spc="-5" dirty="0">
                <a:latin typeface="Arial"/>
                <a:cs typeface="Arial"/>
              </a:rPr>
              <a:t>17,576,000.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71479" y="2418143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74007" y="2420683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74007" y="250913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9668" y="2418143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4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14"/>
            <a:ext cx="2455545" cy="862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Counting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Subsets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Number of Subsets of a Finite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450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finite set, </a:t>
            </a:r>
            <a:r>
              <a:rPr sz="1100" i="1" spc="20" dirty="0">
                <a:latin typeface="Arial"/>
                <a:cs typeface="Arial"/>
              </a:rPr>
              <a:t>S</a:t>
            </a:r>
            <a:r>
              <a:rPr sz="1100" spc="2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15" dirty="0">
                <a:latin typeface="Arial"/>
                <a:cs typeface="Arial"/>
              </a:rPr>
              <a:t>2</a:t>
            </a:r>
            <a:r>
              <a:rPr sz="1200" i="1" spc="22" baseline="27777" dirty="0">
                <a:latin typeface="Arial"/>
                <a:cs typeface="Arial"/>
              </a:rPr>
              <a:t>|S| </a:t>
            </a:r>
            <a:r>
              <a:rPr sz="1100" spc="-5" dirty="0">
                <a:latin typeface="Arial"/>
                <a:cs typeface="Arial"/>
              </a:rPr>
              <a:t>distinct</a:t>
            </a:r>
            <a:r>
              <a:rPr sz="1100" spc="-1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subsets.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3370" y="3331252"/>
            <a:ext cx="22542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80" dirty="0">
                <a:latin typeface="Arial"/>
                <a:cs typeface="Arial"/>
              </a:rPr>
              <a:t>T</a:t>
            </a:r>
            <a:r>
              <a:rPr sz="600" spc="-5" dirty="0">
                <a:latin typeface="Arial"/>
                <a:cs typeface="Arial"/>
              </a:rPr>
              <a:t>od</a:t>
            </a:r>
            <a:r>
              <a:rPr sz="600" spc="-25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5887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5 /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2487</Words>
  <Application>Microsoft Office PowerPoint</Application>
  <PresentationFormat>Custom</PresentationFormat>
  <Paragraphs>336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COUNTING</vt:lpstr>
      <vt:lpstr>Chapter Summary</vt:lpstr>
      <vt:lpstr>Basic Counting: The Product Rule</vt:lpstr>
      <vt:lpstr>Basic Counting: The Product Rule</vt:lpstr>
      <vt:lpstr>Example 1: How many bit strings of length seven are there?</vt:lpstr>
      <vt:lpstr>Slide 6</vt:lpstr>
      <vt:lpstr>Product Rule: examples</vt:lpstr>
      <vt:lpstr>Product Rule: examples</vt:lpstr>
      <vt:lpstr>Slide 9</vt:lpstr>
      <vt:lpstr>Counting Subsets</vt:lpstr>
      <vt:lpstr>Counting Functions</vt:lpstr>
      <vt:lpstr>Sum Rule</vt:lpstr>
      <vt:lpstr>Sum Rule: Examples</vt:lpstr>
      <vt:lpstr>Slide 14</vt:lpstr>
      <vt:lpstr>Sum Rule: Examples</vt:lpstr>
      <vt:lpstr>Sum Rule: Examples</vt:lpstr>
      <vt:lpstr>Subtraction Rule (Inclusion-Exclusion for two sets)</vt:lpstr>
      <vt:lpstr>Subtraction Rule: Example</vt:lpstr>
      <vt:lpstr>Subtraction Rule: Example</vt:lpstr>
      <vt:lpstr>The Pigeonhole Principle</vt:lpstr>
      <vt:lpstr>Pigeonhole Principle: Examples</vt:lpstr>
      <vt:lpstr>Pigeonhole Principle: Examples</vt:lpstr>
      <vt:lpstr>Generalized Pigeonhole Principle</vt:lpstr>
      <vt:lpstr>Generalized Pigeonhole Principle</vt:lpstr>
      <vt:lpstr>Generalized Pigeonhole Principle: Examples</vt:lpstr>
      <vt:lpstr>Generalized Pigeonhole Principle: Examples</vt:lpstr>
      <vt:lpstr>Generalized Pigeonhole Principle: Examples</vt:lpstr>
      <vt:lpstr>GPP: more Examples</vt:lpstr>
      <vt:lpstr>GPP: more Examples</vt:lpstr>
      <vt:lpstr>Binomial Coefficients</vt:lpstr>
      <vt:lpstr>The Binomial Theorem</vt:lpstr>
      <vt:lpstr>Pascal’s Identity</vt:lpstr>
      <vt:lpstr>Many other useful identities...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&amp; Mathematical Reasoning  Chapter 6: Counting</dc:title>
  <dc:creator>Colin Stirling</dc:creator>
  <cp:lastModifiedBy>rohitpal.singh</cp:lastModifiedBy>
  <cp:revision>8</cp:revision>
  <dcterms:created xsi:type="dcterms:W3CDTF">2018-03-09T06:18:26Z</dcterms:created>
  <dcterms:modified xsi:type="dcterms:W3CDTF">2018-03-09T07:12:42Z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2018-03-09T00:00:00Z</vt:filetime>
  </property>
  <property fmtid="{D5CDD505-2E9C-101B-9397-08002B2CF9AE}" pid="3" name="Creator">
    <vt:lpwstr>LaTeX with beamer class version 3.06</vt:lpwstr>
  </property>
  <property fmtid="{D5CDD505-2E9C-101B-9397-08002B2CF9AE}" pid="4" name="LastSaved">
    <vt:filetime>2018-03-09T00:00:00Z</vt:filetime>
  </property>
</Properties>
</file>