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9"/>
  </p:notesMasterIdLst>
  <p:handoutMasterIdLst>
    <p:handoutMasterId r:id="rId50"/>
  </p:handoutMasterIdLst>
  <p:sldIdLst>
    <p:sldId id="256" r:id="rId2"/>
    <p:sldId id="356" r:id="rId3"/>
    <p:sldId id="294" r:id="rId4"/>
    <p:sldId id="357" r:id="rId5"/>
    <p:sldId id="295" r:id="rId6"/>
    <p:sldId id="395" r:id="rId7"/>
    <p:sldId id="302" r:id="rId8"/>
    <p:sldId id="305" r:id="rId9"/>
    <p:sldId id="361" r:id="rId10"/>
    <p:sldId id="397" r:id="rId11"/>
    <p:sldId id="306" r:id="rId12"/>
    <p:sldId id="307" r:id="rId13"/>
    <p:sldId id="286" r:id="rId14"/>
    <p:sldId id="398" r:id="rId15"/>
    <p:sldId id="369" r:id="rId16"/>
    <p:sldId id="402" r:id="rId17"/>
    <p:sldId id="400" r:id="rId18"/>
    <p:sldId id="409" r:id="rId19"/>
    <p:sldId id="407" r:id="rId20"/>
    <p:sldId id="358" r:id="rId21"/>
    <p:sldId id="399" r:id="rId22"/>
    <p:sldId id="363" r:id="rId23"/>
    <p:sldId id="367" r:id="rId24"/>
    <p:sldId id="366" r:id="rId25"/>
    <p:sldId id="370" r:id="rId26"/>
    <p:sldId id="341" r:id="rId27"/>
    <p:sldId id="342" r:id="rId28"/>
    <p:sldId id="343" r:id="rId29"/>
    <p:sldId id="344" r:id="rId30"/>
    <p:sldId id="345" r:id="rId31"/>
    <p:sldId id="346" r:id="rId32"/>
    <p:sldId id="349" r:id="rId33"/>
    <p:sldId id="371" r:id="rId34"/>
    <p:sldId id="350" r:id="rId35"/>
    <p:sldId id="379" r:id="rId36"/>
    <p:sldId id="403" r:id="rId37"/>
    <p:sldId id="380" r:id="rId38"/>
    <p:sldId id="383" r:id="rId39"/>
    <p:sldId id="352" r:id="rId40"/>
    <p:sldId id="384" r:id="rId41"/>
    <p:sldId id="354" r:id="rId42"/>
    <p:sldId id="406" r:id="rId43"/>
    <p:sldId id="385" r:id="rId44"/>
    <p:sldId id="405" r:id="rId45"/>
    <p:sldId id="382" r:id="rId46"/>
    <p:sldId id="387" r:id="rId47"/>
    <p:sldId id="355" r:id="rId48"/>
  </p:sldIdLst>
  <p:sldSz cx="9144000" cy="6858000" type="screen4x3"/>
  <p:notesSz cx="6858000" cy="9144000"/>
  <p:embeddedFontLst>
    <p:embeddedFont>
      <p:font typeface="Calibri" pitchFamily="34" charset="0"/>
      <p:regular r:id="rId51"/>
      <p:bold r:id="rId52"/>
      <p:italic r:id="rId53"/>
      <p:boldItalic r:id="rId54"/>
    </p:embeddedFont>
    <p:embeddedFont>
      <p:font typeface="Constantia" pitchFamily="18" charset="0"/>
      <p:regular r:id="rId55"/>
      <p:bold r:id="rId56"/>
      <p:italic r:id="rId57"/>
      <p:boldItalic r:id="rId58"/>
    </p:embeddedFont>
    <p:embeddedFont>
      <p:font typeface="Wingdings 2" pitchFamily="18" charset="2"/>
      <p:regular r:id="rId59"/>
    </p:embeddedFont>
    <p:embeddedFont>
      <p:font typeface="Cambria Math" pitchFamily="18" charset="0"/>
      <p:regular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45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font" Target="fonts/font5.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7.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FEF7AE-0C30-4EA7-B74D-470A9C33048D}" type="datetimeFigureOut">
              <a:rPr lang="en-US" smtClean="0"/>
              <a:pPr/>
              <a:t>3/13/2018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901582-F5A8-41ED-8946-57B4D8BFA973}" type="slidenum">
              <a:rPr lang="en-US" smtClean="0"/>
              <a:pPr/>
              <a:t>‹#›</a:t>
            </a:fld>
            <a:endParaRPr lang="en-US"/>
          </a:p>
        </p:txBody>
      </p:sp>
    </p:spTree>
    <p:extLst>
      <p:ext uri="{BB962C8B-B14F-4D97-AF65-F5344CB8AC3E}">
        <p14:creationId xmlns="" xmlns:p14="http://schemas.microsoft.com/office/powerpoint/2010/main" val="3382734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A33FB8-1F43-454C-9FAC-BE3AABA74DC7}" type="datetimeFigureOut">
              <a:rPr lang="en-US" smtClean="0"/>
              <a:pPr/>
              <a:t>3/13/2018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57B6A7-1EA9-4BE6-974C-D49D9BB4E801}" type="slidenum">
              <a:rPr lang="en-US" smtClean="0"/>
              <a:pPr/>
              <a:t>‹#›</a:t>
            </a:fld>
            <a:endParaRPr lang="en-US"/>
          </a:p>
        </p:txBody>
      </p:sp>
    </p:spTree>
    <p:extLst>
      <p:ext uri="{BB962C8B-B14F-4D97-AF65-F5344CB8AC3E}">
        <p14:creationId xmlns="" xmlns:p14="http://schemas.microsoft.com/office/powerpoint/2010/main" val="50680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20</a:t>
            </a:fld>
            <a:endParaRPr lang="en-US"/>
          </a:p>
        </p:txBody>
      </p:sp>
    </p:spTree>
    <p:extLst>
      <p:ext uri="{BB962C8B-B14F-4D97-AF65-F5344CB8AC3E}">
        <p14:creationId xmlns="" xmlns:p14="http://schemas.microsoft.com/office/powerpoint/2010/main" val="881454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21</a:t>
            </a:fld>
            <a:endParaRPr lang="en-US"/>
          </a:p>
        </p:txBody>
      </p:sp>
    </p:spTree>
    <p:extLst>
      <p:ext uri="{BB962C8B-B14F-4D97-AF65-F5344CB8AC3E}">
        <p14:creationId xmlns="" xmlns:p14="http://schemas.microsoft.com/office/powerpoint/2010/main" val="305722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3/13/2018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3/13/2018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3/13/2018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tags" Target="../tags/tag19.xml"/><Relationship Id="rId7" Type="http://schemas.openxmlformats.org/officeDocument/2006/relationships/slideLayout" Target="../slideLayouts/slideLayout2.xml"/><Relationship Id="rId12" Type="http://schemas.openxmlformats.org/officeDocument/2006/relationships/image" Target="../media/image18.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image" Target="../media/image17.png"/><Relationship Id="rId5" Type="http://schemas.openxmlformats.org/officeDocument/2006/relationships/tags" Target="../tags/tag21.xml"/><Relationship Id="rId10" Type="http://schemas.openxmlformats.org/officeDocument/2006/relationships/image" Target="../media/image16.png"/><Relationship Id="rId4" Type="http://schemas.openxmlformats.org/officeDocument/2006/relationships/tags" Target="../tags/tag20.xml"/><Relationship Id="rId9"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25.xml"/><Relationship Id="rId7" Type="http://schemas.openxmlformats.org/officeDocument/2006/relationships/image" Target="../media/image21.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20.png"/><Relationship Id="rId5" Type="http://schemas.openxmlformats.org/officeDocument/2006/relationships/slideLayout" Target="../slideLayouts/slideLayout2.xml"/><Relationship Id="rId4" Type="http://schemas.openxmlformats.org/officeDocument/2006/relationships/tags" Target="../tags/tag26.xml"/><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1, Part II: Predicate Logic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Quantifiers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need </a:t>
            </a:r>
            <a:r>
              <a:rPr lang="en-US" i="1" dirty="0" smtClean="0"/>
              <a:t>quantifiers</a:t>
            </a:r>
            <a:r>
              <a:rPr lang="en-US" dirty="0" smtClean="0"/>
              <a:t> to express the meaning of English words including </a:t>
            </a:r>
            <a:r>
              <a:rPr lang="en-US" i="1" dirty="0" smtClean="0"/>
              <a:t>all</a:t>
            </a:r>
            <a:r>
              <a:rPr lang="en-US" dirty="0" smtClean="0"/>
              <a:t> and </a:t>
            </a:r>
            <a:r>
              <a:rPr lang="en-US" i="1" dirty="0" smtClean="0"/>
              <a:t>some</a:t>
            </a:r>
            <a:r>
              <a:rPr lang="en-US" dirty="0" smtClean="0"/>
              <a:t>:</a:t>
            </a:r>
          </a:p>
          <a:p>
            <a:pPr lvl="1"/>
            <a:r>
              <a:rPr lang="en-US" dirty="0" smtClean="0"/>
              <a:t>“All men are Mortal.”</a:t>
            </a:r>
          </a:p>
          <a:p>
            <a:pPr lvl="1"/>
            <a:r>
              <a:rPr lang="en-US" dirty="0" smtClean="0"/>
              <a:t>“Some cats do not have fur.”</a:t>
            </a:r>
          </a:p>
          <a:p>
            <a:r>
              <a:rPr lang="en-US" dirty="0" smtClean="0"/>
              <a:t>The two most important quantifiers are:</a:t>
            </a:r>
          </a:p>
          <a:p>
            <a:pPr lvl="1"/>
            <a:r>
              <a:rPr lang="en-US" i="1" dirty="0" smtClean="0"/>
              <a:t>Universal Quantifier, </a:t>
            </a:r>
            <a:r>
              <a:rPr lang="en-US" b="1" dirty="0" smtClean="0">
                <a:sym typeface="Symbol"/>
              </a:rPr>
              <a:t>“</a:t>
            </a:r>
            <a:r>
              <a:rPr lang="en-US" dirty="0" smtClean="0"/>
              <a:t>For all,”   symbol: </a:t>
            </a:r>
            <a:r>
              <a:rPr lang="en-US" sz="2800" b="1" dirty="0" smtClean="0">
                <a:sym typeface="Symbol"/>
              </a:rPr>
              <a:t></a:t>
            </a:r>
            <a:endParaRPr lang="en-US" dirty="0" smtClean="0"/>
          </a:p>
          <a:p>
            <a:pPr lvl="1"/>
            <a:r>
              <a:rPr lang="en-US" i="1" dirty="0" smtClean="0"/>
              <a:t>Existential Quantifier</a:t>
            </a:r>
            <a:r>
              <a:rPr lang="en-US" dirty="0" smtClean="0"/>
              <a:t>, “There exists,”  symbol: </a:t>
            </a:r>
            <a:r>
              <a:rPr lang="en-US" sz="2800" b="1" dirty="0" smtClean="0">
                <a:sym typeface="Symbol"/>
              </a:rPr>
              <a:t></a:t>
            </a:r>
            <a:endParaRPr lang="en-US" dirty="0" smtClean="0"/>
          </a:p>
          <a:p>
            <a:r>
              <a:rPr lang="en-US" dirty="0" smtClean="0"/>
              <a:t>We write  as in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and </a:t>
            </a:r>
            <a:r>
              <a:rPr lang="en-US" i="1" dirty="0" smtClean="0">
                <a:sym typeface="Symbol"/>
              </a:rPr>
              <a:t>x P</a:t>
            </a:r>
            <a:r>
              <a:rPr lang="en-US" dirty="0" smtClean="0">
                <a:sym typeface="Symbol"/>
              </a:rPr>
              <a:t>(</a:t>
            </a:r>
            <a:r>
              <a:rPr lang="en-US" i="1" dirty="0" smtClean="0">
                <a:sym typeface="Symbol"/>
              </a:rPr>
              <a:t>x</a:t>
            </a:r>
            <a:r>
              <a:rPr lang="en-US" dirty="0" smtClean="0">
                <a:sym typeface="Symbol"/>
              </a:rPr>
              <a:t>).</a:t>
            </a:r>
          </a:p>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asserts </a:t>
            </a:r>
            <a:r>
              <a:rPr lang="en-US" i="1" dirty="0" smtClean="0">
                <a:sym typeface="Symbol"/>
              </a:rPr>
              <a:t>P</a:t>
            </a:r>
            <a:r>
              <a:rPr lang="en-US" dirty="0" smtClean="0">
                <a:sym typeface="Symbol"/>
              </a:rPr>
              <a:t>(</a:t>
            </a:r>
            <a:r>
              <a:rPr lang="en-US" i="1" dirty="0" smtClean="0">
                <a:sym typeface="Symbol"/>
              </a:rPr>
              <a:t>x</a:t>
            </a:r>
            <a:r>
              <a:rPr lang="en-US" dirty="0" smtClean="0">
                <a:sym typeface="Symbol"/>
              </a:rPr>
              <a:t>) is true for </a:t>
            </a:r>
            <a:r>
              <a:rPr lang="en-US" u="sng" dirty="0" smtClean="0">
                <a:sym typeface="Symbol"/>
              </a:rPr>
              <a:t>every</a:t>
            </a:r>
            <a:r>
              <a:rPr lang="en-US" dirty="0" smtClean="0">
                <a:sym typeface="Symbol"/>
              </a:rPr>
              <a:t> </a:t>
            </a:r>
            <a:r>
              <a:rPr lang="en-US" i="1" dirty="0" smtClean="0">
                <a:sym typeface="Symbol"/>
              </a:rPr>
              <a:t>x</a:t>
            </a:r>
            <a:r>
              <a:rPr lang="en-US" dirty="0" smtClean="0">
                <a:sym typeface="Symbol"/>
              </a:rPr>
              <a:t> in the </a:t>
            </a:r>
            <a:r>
              <a:rPr lang="en-US" i="1" dirty="0" smtClean="0">
                <a:sym typeface="Symbol"/>
              </a:rPr>
              <a:t>domain</a:t>
            </a:r>
            <a:r>
              <a:rPr lang="en-US" dirty="0" smtClean="0">
                <a:sym typeface="Symbol"/>
              </a:rPr>
              <a:t>.</a:t>
            </a:r>
          </a:p>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asserts </a:t>
            </a:r>
            <a:r>
              <a:rPr lang="en-US" i="1" dirty="0" smtClean="0">
                <a:sym typeface="Symbol"/>
              </a:rPr>
              <a:t>P</a:t>
            </a:r>
            <a:r>
              <a:rPr lang="en-US" dirty="0" smtClean="0">
                <a:sym typeface="Symbol"/>
              </a:rPr>
              <a:t>(</a:t>
            </a:r>
            <a:r>
              <a:rPr lang="en-US" i="1" dirty="0" smtClean="0">
                <a:sym typeface="Symbol"/>
              </a:rPr>
              <a:t>x</a:t>
            </a:r>
            <a:r>
              <a:rPr lang="en-US" dirty="0" smtClean="0">
                <a:sym typeface="Symbol"/>
              </a:rPr>
              <a:t>) is true for </a:t>
            </a:r>
            <a:r>
              <a:rPr lang="en-US" u="sng" dirty="0" smtClean="0">
                <a:sym typeface="Symbol"/>
              </a:rPr>
              <a:t>some</a:t>
            </a:r>
            <a:r>
              <a:rPr lang="en-US" dirty="0" smtClean="0">
                <a:sym typeface="Symbol"/>
              </a:rPr>
              <a:t> </a:t>
            </a:r>
            <a:r>
              <a:rPr lang="en-US" i="1" dirty="0" smtClean="0">
                <a:sym typeface="Symbol"/>
              </a:rPr>
              <a:t>x</a:t>
            </a:r>
            <a:r>
              <a:rPr lang="en-US" dirty="0" smtClean="0">
                <a:sym typeface="Symbol"/>
              </a:rPr>
              <a:t> in the </a:t>
            </a:r>
            <a:r>
              <a:rPr lang="en-US" i="1" dirty="0" smtClean="0">
                <a:sym typeface="Symbol"/>
              </a:rPr>
              <a:t>domain</a:t>
            </a:r>
            <a:r>
              <a:rPr lang="en-US" dirty="0" smtClean="0">
                <a:sym typeface="Symbol"/>
              </a:rPr>
              <a:t>.</a:t>
            </a:r>
          </a:p>
          <a:p>
            <a:r>
              <a:rPr lang="en-US" dirty="0" smtClean="0">
                <a:sym typeface="Symbol"/>
              </a:rPr>
              <a:t>The quantifiers are said to bind the variable </a:t>
            </a:r>
            <a:r>
              <a:rPr lang="en-US" i="1" dirty="0" smtClean="0">
                <a:sym typeface="Symbol"/>
              </a:rPr>
              <a:t>x </a:t>
            </a:r>
            <a:r>
              <a:rPr lang="en-US" dirty="0" smtClean="0">
                <a:sym typeface="Symbol"/>
              </a:rPr>
              <a:t>in these expressions. </a:t>
            </a:r>
          </a:p>
          <a:p>
            <a:pPr lvl="1"/>
            <a:endParaRPr lang="en-US" dirty="0" smtClean="0"/>
          </a:p>
          <a:p>
            <a:pPr lvl="1"/>
            <a:endParaRPr lang="en-US" dirty="0"/>
          </a:p>
        </p:txBody>
      </p:sp>
      <p:pic>
        <p:nvPicPr>
          <p:cNvPr id="4" name="Picture 3" descr="0109.jpg"/>
          <p:cNvPicPr>
            <a:picLocks noChangeAspect="1"/>
          </p:cNvPicPr>
          <p:nvPr/>
        </p:nvPicPr>
        <p:blipFill>
          <a:blip r:embed="rId2" cstate="print"/>
          <a:stretch>
            <a:fillRect/>
          </a:stretch>
        </p:blipFill>
        <p:spPr>
          <a:xfrm>
            <a:off x="6248400" y="304800"/>
            <a:ext cx="890778" cy="1030224"/>
          </a:xfrm>
          <a:prstGeom prst="rect">
            <a:avLst/>
          </a:prstGeom>
        </p:spPr>
      </p:pic>
      <p:sp>
        <p:nvSpPr>
          <p:cNvPr id="5" name="TextBox 4"/>
          <p:cNvSpPr txBox="1"/>
          <p:nvPr/>
        </p:nvSpPr>
        <p:spPr>
          <a:xfrm>
            <a:off x="5334000" y="1371600"/>
            <a:ext cx="2895600" cy="369332"/>
          </a:xfrm>
          <a:prstGeom prst="rect">
            <a:avLst/>
          </a:prstGeom>
          <a:noFill/>
        </p:spPr>
        <p:txBody>
          <a:bodyPr wrap="square" rtlCol="0">
            <a:spAutoFit/>
          </a:bodyPr>
          <a:lstStyle/>
          <a:p>
            <a:r>
              <a:rPr lang="en-US" dirty="0" smtClean="0"/>
              <a:t>Charles Peirce (1839-1914)</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Quantifier</a:t>
            </a:r>
            <a:endParaRPr lang="en-US" dirty="0"/>
          </a:p>
        </p:txBody>
      </p:sp>
      <p:sp>
        <p:nvSpPr>
          <p:cNvPr id="3" name="Content Placeholder 2"/>
          <p:cNvSpPr>
            <a:spLocks noGrp="1"/>
          </p:cNvSpPr>
          <p:nvPr>
            <p:ph idx="1"/>
          </p:nvPr>
        </p:nvSpPr>
        <p:spPr/>
        <p:txBody>
          <a:bodyPr>
            <a:normAutofit/>
          </a:bodyPr>
          <a:lstStyle/>
          <a:p>
            <a:pPr marL="274320" lvl="1" indent="-274320">
              <a:buClr>
                <a:schemeClr val="accent3"/>
              </a:buClr>
              <a:buSzPct val="95000"/>
            </a:pP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a:t>
            </a:r>
            <a:r>
              <a:rPr lang="en-US" i="1" dirty="0" smtClean="0"/>
              <a:t>  </a:t>
            </a:r>
            <a:r>
              <a:rPr lang="en-US" dirty="0" smtClean="0"/>
              <a:t>is read as </a:t>
            </a:r>
            <a:r>
              <a:rPr lang="en-US" i="1" dirty="0" smtClean="0"/>
              <a:t>“</a:t>
            </a:r>
            <a:r>
              <a:rPr lang="en-US" dirty="0" smtClean="0"/>
              <a:t>For all </a:t>
            </a:r>
            <a:r>
              <a:rPr lang="en-US" i="1" dirty="0" smtClean="0"/>
              <a:t>x</a:t>
            </a:r>
            <a:r>
              <a:rPr lang="en-US" dirty="0" smtClean="0"/>
              <a:t>, P(</a:t>
            </a:r>
            <a:r>
              <a:rPr lang="en-US" i="1" dirty="0" smtClean="0"/>
              <a:t>x</a:t>
            </a:r>
            <a:r>
              <a:rPr lang="en-US" dirty="0" smtClean="0"/>
              <a:t>)” or “For every </a:t>
            </a:r>
            <a:r>
              <a:rPr lang="en-US" i="1" dirty="0" smtClean="0"/>
              <a:t>x</a:t>
            </a:r>
            <a:r>
              <a:rPr lang="en-US" dirty="0" smtClean="0"/>
              <a:t>, P(</a:t>
            </a:r>
            <a:r>
              <a:rPr lang="en-US" i="1" dirty="0" smtClean="0"/>
              <a:t>x</a:t>
            </a:r>
            <a:r>
              <a:rPr lang="en-US" dirty="0" smtClean="0"/>
              <a:t>)”</a:t>
            </a:r>
          </a:p>
          <a:p>
            <a:pPr lvl="1">
              <a:buNone/>
            </a:pPr>
            <a:r>
              <a:rPr lang="en-US" b="1" dirty="0" smtClean="0"/>
              <a:t>Examples</a:t>
            </a:r>
            <a:r>
              <a:rPr lang="en-US" dirty="0" smtClean="0"/>
              <a:t>:</a:t>
            </a:r>
          </a:p>
          <a:p>
            <a:pPr marL="1124712" lvl="2" indent="-457200">
              <a:buFont typeface="+mj-lt"/>
              <a:buAutoNum type="arabicParenR"/>
            </a:pPr>
            <a:r>
              <a:rPr lang="en-US" i="1" dirty="0" smtClean="0"/>
              <a:t> </a:t>
            </a:r>
            <a:r>
              <a:rPr lang="en-US" dirty="0" smtClean="0"/>
              <a:t>If</a:t>
            </a:r>
            <a:r>
              <a:rPr lang="en-US" i="1" dirty="0" smtClean="0"/>
              <a:t> 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pPr marL="1124712" lvl="2" indent="-457200">
              <a:buFont typeface="+mj-lt"/>
              <a:buAutoNum type="arabicParenR"/>
            </a:pPr>
            <a:r>
              <a:rPr lang="en-US" dirty="0" smtClean="0"/>
              <a:t>If</a:t>
            </a:r>
            <a:r>
              <a:rPr lang="en-US" i="1" dirty="0" smtClean="0"/>
              <a:t> 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positive integers,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a:t>
            </a:r>
          </a:p>
          <a:p>
            <a:pPr marL="1124712" lvl="2" indent="-457200">
              <a:buFont typeface="+mj-lt"/>
              <a:buAutoNum type="arabicParenR"/>
            </a:pPr>
            <a:r>
              <a:rPr lang="en-US" dirty="0" smtClean="0"/>
              <a:t>If</a:t>
            </a:r>
            <a:r>
              <a:rPr lang="en-US" i="1" dirty="0" smtClean="0"/>
              <a:t> P(x)</a:t>
            </a:r>
            <a:r>
              <a:rPr lang="en-US" dirty="0" smtClean="0"/>
              <a:t> denotes  “</a:t>
            </a:r>
            <a:r>
              <a:rPr lang="en-US" i="1" dirty="0" smtClean="0"/>
              <a:t>x</a:t>
            </a:r>
            <a:r>
              <a:rPr lang="en-US" dirty="0" smtClean="0"/>
              <a:t> is even</a:t>
            </a:r>
            <a:r>
              <a:rPr lang="en-US" dirty="0" smtClean="0">
                <a:latin typeface="Cambria Math" pitchFamily="18" charset="0"/>
                <a:ea typeface="Cambria Math" pitchFamily="18" charset="0"/>
              </a:rPr>
              <a:t>”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sym typeface="Symbol"/>
              </a:rPr>
              <a:t>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pPr lvl="2"/>
            <a:endParaRPr lang="en-US" dirty="0" smtClean="0"/>
          </a:p>
          <a:p>
            <a:pPr lvl="2"/>
            <a:endParaRPr lang="en-US" dirty="0" smtClean="0"/>
          </a:p>
          <a:p>
            <a:pPr lvl="2"/>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Existential Quantifier</a:t>
            </a:r>
            <a:endParaRPr lang="en-US" dirty="0"/>
          </a:p>
        </p:txBody>
      </p:sp>
      <p:sp>
        <p:nvSpPr>
          <p:cNvPr id="3" name="Content Placeholder 2"/>
          <p:cNvSpPr>
            <a:spLocks noGrp="1"/>
          </p:cNvSpPr>
          <p:nvPr>
            <p:ph idx="1"/>
          </p:nvPr>
        </p:nvSpPr>
        <p:spPr/>
        <p:txBody>
          <a:bodyPr>
            <a:normAutofit/>
          </a:bodyPr>
          <a:lstStyle/>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read as </a:t>
            </a:r>
            <a:r>
              <a:rPr lang="en-US" i="1" dirty="0" smtClean="0"/>
              <a:t>“</a:t>
            </a:r>
            <a:r>
              <a:rPr lang="en-US" dirty="0" smtClean="0"/>
              <a:t>For some </a:t>
            </a:r>
            <a:r>
              <a:rPr lang="en-US" i="1" dirty="0" smtClean="0"/>
              <a:t>x</a:t>
            </a:r>
            <a:r>
              <a:rPr lang="en-US" dirty="0" smtClean="0"/>
              <a:t>, P(</a:t>
            </a:r>
            <a:r>
              <a:rPr lang="en-US" i="1" dirty="0" smtClean="0"/>
              <a:t>x</a:t>
            </a:r>
            <a:r>
              <a:rPr lang="en-US" dirty="0" smtClean="0"/>
              <a:t>)”,  or as “There is an </a:t>
            </a:r>
            <a:r>
              <a:rPr lang="en-US" i="1" dirty="0" smtClean="0"/>
              <a:t>x</a:t>
            </a:r>
            <a:r>
              <a:rPr lang="en-US" dirty="0" smtClean="0"/>
              <a:t> such that P(</a:t>
            </a:r>
            <a:r>
              <a:rPr lang="en-US" i="1" dirty="0" smtClean="0"/>
              <a:t>x</a:t>
            </a:r>
            <a:r>
              <a:rPr lang="en-US" dirty="0" smtClean="0"/>
              <a:t>),”  or “For at least one </a:t>
            </a:r>
            <a:r>
              <a:rPr lang="en-US" i="1" dirty="0" smtClean="0"/>
              <a:t>x</a:t>
            </a:r>
            <a:r>
              <a:rPr lang="en-US" dirty="0" smtClean="0"/>
              <a:t>, P(</a:t>
            </a:r>
            <a:r>
              <a:rPr lang="en-US" i="1" dirty="0" smtClean="0"/>
              <a:t>x</a:t>
            </a:r>
            <a:r>
              <a:rPr lang="en-US" dirty="0" smtClean="0"/>
              <a:t>).” </a:t>
            </a:r>
          </a:p>
          <a:p>
            <a:pPr lvl="1">
              <a:buNone/>
            </a:pPr>
            <a:r>
              <a:rPr lang="en-US" b="1" dirty="0" smtClean="0"/>
              <a:t>Examples</a:t>
            </a:r>
            <a:r>
              <a:rPr lang="en-US" dirty="0" smtClean="0"/>
              <a:t>:</a:t>
            </a:r>
          </a:p>
          <a:p>
            <a:pPr marL="1124712" lvl="2" indent="-457200">
              <a:buFont typeface="+mj-lt"/>
              <a:buAutoNum type="arabicPeriod"/>
            </a:pPr>
            <a:r>
              <a:rPr lang="en-US" i="1" dirty="0" smtClean="0"/>
              <a:t> </a:t>
            </a:r>
            <a:r>
              <a:rPr lang="en-US" dirty="0" smtClean="0"/>
              <a:t>If</a:t>
            </a:r>
            <a:r>
              <a:rPr lang="en-US" i="1" dirty="0" smtClean="0"/>
              <a:t> 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latin typeface="Cambria Math" pitchFamily="18" charset="0"/>
                <a:ea typeface="Cambria Math" pitchFamily="18" charset="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It is also true if U is the positive integers.</a:t>
            </a:r>
          </a:p>
          <a:p>
            <a:pPr marL="1124712" lvl="2" indent="-457200">
              <a:buFont typeface="+mj-lt"/>
              <a:buAutoNum type="arabicPeriod"/>
            </a:pPr>
            <a:r>
              <a:rPr lang="en-US" dirty="0" smtClean="0"/>
              <a:t>If</a:t>
            </a:r>
            <a:r>
              <a:rPr lang="en-US" i="1" dirty="0" smtClean="0"/>
              <a:t> P(x)</a:t>
            </a:r>
            <a:r>
              <a:rPr lang="en-US" dirty="0" smtClean="0"/>
              <a:t> denotes  “</a:t>
            </a:r>
            <a:r>
              <a:rPr lang="en-US" i="1" dirty="0" smtClean="0"/>
              <a:t>x</a:t>
            </a:r>
            <a:r>
              <a:rPr lang="en-US" dirty="0" smtClean="0"/>
              <a:t> &lt;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positive integers,  then     </a:t>
            </a:r>
            <a:r>
              <a:rPr lang="en-US" dirty="0" smtClean="0">
                <a:latin typeface="Cambria Math" pitchFamily="18" charset="0"/>
                <a:ea typeface="Cambria Math" pitchFamily="18" charset="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pPr marL="1124712" lvl="2" indent="-457200">
              <a:buFont typeface="+mj-lt"/>
              <a:buAutoNum type="arabicPeriod"/>
            </a:pPr>
            <a:r>
              <a:rPr lang="en-US" dirty="0" smtClean="0"/>
              <a:t>If</a:t>
            </a:r>
            <a:r>
              <a:rPr lang="en-US" i="1" dirty="0" smtClean="0"/>
              <a:t> P(x)</a:t>
            </a:r>
            <a:r>
              <a:rPr lang="en-US" dirty="0" smtClean="0"/>
              <a:t> denotes  “</a:t>
            </a:r>
            <a:r>
              <a:rPr lang="en-US" i="1" dirty="0" smtClean="0"/>
              <a:t>x</a:t>
            </a:r>
            <a:r>
              <a:rPr lang="en-US" dirty="0" smtClean="0"/>
              <a:t> is even</a:t>
            </a:r>
            <a:r>
              <a:rPr lang="en-US" dirty="0" smtClean="0">
                <a:latin typeface="Cambria Math" pitchFamily="18" charset="0"/>
                <a:ea typeface="Cambria Math" pitchFamily="18" charset="0"/>
              </a:rPr>
              <a:t>”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latin typeface="Cambria Math" pitchFamily="18" charset="0"/>
                <a:ea typeface="Cambria Math" pitchFamily="18" charset="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a:t>
            </a:r>
          </a:p>
          <a:p>
            <a:pPr lvl="2"/>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Uniqueness Quantifier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means that </a:t>
            </a:r>
            <a:r>
              <a:rPr lang="en-US" i="1" dirty="0" smtClean="0"/>
              <a:t>P</a:t>
            </a:r>
            <a:r>
              <a:rPr lang="en-US" dirty="0" smtClean="0"/>
              <a:t>(</a:t>
            </a:r>
            <a:r>
              <a:rPr lang="en-US" i="1" dirty="0" smtClean="0">
                <a:latin typeface="Bookman" pitchFamily="18" charset="0"/>
              </a:rPr>
              <a:t>x</a:t>
            </a:r>
            <a:r>
              <a:rPr lang="en-US" dirty="0" smtClean="0"/>
              <a:t>) is true for </a:t>
            </a:r>
            <a:r>
              <a:rPr lang="en-US" u="sng" dirty="0" smtClean="0"/>
              <a:t>one and only one</a:t>
            </a:r>
            <a:r>
              <a:rPr lang="en-US" dirty="0" smtClean="0"/>
              <a:t> </a:t>
            </a:r>
            <a:r>
              <a:rPr lang="en-US" i="1" dirty="0" smtClean="0">
                <a:latin typeface="Bookman" pitchFamily="18" charset="0"/>
              </a:rPr>
              <a:t>x </a:t>
            </a:r>
            <a:r>
              <a:rPr lang="en-US" dirty="0" smtClean="0"/>
              <a:t>in the universe of discourse.</a:t>
            </a:r>
            <a:endParaRPr lang="en-US" i="1" dirty="0" smtClean="0"/>
          </a:p>
          <a:p>
            <a:r>
              <a:rPr lang="en-US" dirty="0" smtClean="0"/>
              <a:t>This is commonly expressed in English in the following equivalent ways:</a:t>
            </a:r>
          </a:p>
          <a:p>
            <a:pPr lvl="1"/>
            <a:r>
              <a:rPr lang="en-US" dirty="0" smtClean="0"/>
              <a:t>“There is a unique </a:t>
            </a:r>
            <a:r>
              <a:rPr lang="en-US" i="1" dirty="0" smtClean="0">
                <a:latin typeface="Bookman" pitchFamily="18" charset="0"/>
              </a:rPr>
              <a:t>x</a:t>
            </a:r>
            <a:r>
              <a:rPr lang="en-US" i="1" dirty="0" smtClean="0"/>
              <a:t> </a:t>
            </a:r>
            <a:r>
              <a:rPr lang="en-US" dirty="0" smtClean="0"/>
              <a:t>such that </a:t>
            </a:r>
            <a:r>
              <a:rPr lang="en-US" i="1" dirty="0" smtClean="0"/>
              <a:t>P</a:t>
            </a:r>
            <a:r>
              <a:rPr lang="en-US" dirty="0" smtClean="0"/>
              <a:t>(</a:t>
            </a:r>
            <a:r>
              <a:rPr lang="en-US" i="1" dirty="0" smtClean="0">
                <a:latin typeface="Bookman" pitchFamily="18" charset="0"/>
              </a:rPr>
              <a:t>x</a:t>
            </a:r>
            <a:r>
              <a:rPr lang="en-US" dirty="0" smtClean="0"/>
              <a:t>).” </a:t>
            </a:r>
          </a:p>
          <a:p>
            <a:pPr lvl="1"/>
            <a:r>
              <a:rPr lang="en-US" dirty="0" smtClean="0"/>
              <a:t>“There is one and only one </a:t>
            </a:r>
            <a:r>
              <a:rPr lang="en-US" i="1" dirty="0" smtClean="0">
                <a:latin typeface="Bookman" pitchFamily="18" charset="0"/>
              </a:rPr>
              <a:t>x</a:t>
            </a:r>
            <a:r>
              <a:rPr lang="en-US" dirty="0" smtClean="0"/>
              <a:t> such that </a:t>
            </a:r>
            <a:r>
              <a:rPr lang="en-US" i="1" dirty="0" smtClean="0"/>
              <a:t>P</a:t>
            </a:r>
            <a:r>
              <a:rPr lang="en-US" dirty="0" smtClean="0"/>
              <a:t>(</a:t>
            </a:r>
            <a:r>
              <a:rPr lang="en-US" i="1" dirty="0" smtClean="0">
                <a:latin typeface="Bookman" pitchFamily="18" charset="0"/>
              </a:rPr>
              <a:t>x</a:t>
            </a:r>
            <a:r>
              <a:rPr lang="en-US" dirty="0" smtClean="0"/>
              <a:t>)”</a:t>
            </a:r>
          </a:p>
          <a:p>
            <a:r>
              <a:rPr lang="en-US" dirty="0" smtClean="0"/>
              <a:t>Examples:</a:t>
            </a:r>
          </a:p>
          <a:p>
            <a:pPr marL="850392" lvl="1" indent="-457200">
              <a:buFont typeface="+mj-lt"/>
              <a:buAutoNum type="arabicPeriod"/>
            </a:pPr>
            <a:r>
              <a:rPr lang="en-US" dirty="0" smtClean="0"/>
              <a:t>If </a:t>
            </a:r>
            <a:r>
              <a:rPr lang="en-US" i="1" dirty="0" smtClean="0"/>
              <a:t>P(x)</a:t>
            </a:r>
            <a:r>
              <a:rPr lang="en-US" dirty="0" smtClean="0"/>
              <a:t> denotes  “</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  and U is the integers,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a:t>
            </a:r>
          </a:p>
          <a:p>
            <a:pPr marL="850392" lvl="1" indent="-457200">
              <a:buFont typeface="+mj-lt"/>
              <a:buAutoNum type="arabicPeriod"/>
            </a:pPr>
            <a:r>
              <a:rPr lang="en-US" dirty="0" smtClean="0">
                <a:sym typeface="Symbol"/>
              </a:rPr>
              <a:t>But if </a:t>
            </a:r>
            <a:r>
              <a:rPr lang="en-US" i="1" dirty="0" smtClean="0"/>
              <a:t>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endParaRPr lang="en-US" dirty="0" smtClean="0"/>
          </a:p>
          <a:p>
            <a:r>
              <a:rPr lang="en-US" dirty="0" smtClean="0"/>
              <a:t>The uniqueness quantifier is not really needed as the restriction that there is a unique </a:t>
            </a:r>
            <a:r>
              <a:rPr lang="en-US" i="1" dirty="0" smtClean="0"/>
              <a:t>x</a:t>
            </a:r>
            <a:r>
              <a:rPr lang="en-US" dirty="0" smtClean="0"/>
              <a:t> such that </a:t>
            </a:r>
            <a:r>
              <a:rPr lang="en-US" i="1" dirty="0" smtClean="0"/>
              <a:t>P</a:t>
            </a:r>
            <a:r>
              <a:rPr lang="en-US" dirty="0" smtClean="0"/>
              <a:t>(</a:t>
            </a:r>
            <a:r>
              <a:rPr lang="en-US" i="1" dirty="0" smtClean="0"/>
              <a:t>x</a:t>
            </a:r>
            <a:r>
              <a:rPr lang="en-US" dirty="0" smtClean="0"/>
              <a:t>) can be expressed as:  </a:t>
            </a:r>
          </a:p>
          <a:p>
            <a:pPr>
              <a:buNone/>
            </a:pPr>
            <a:r>
              <a:rPr lang="en-US" dirty="0" smtClean="0">
                <a:sym typeface="Symbol"/>
              </a:rPr>
              <a:t>                               </a:t>
            </a:r>
            <a:r>
              <a:rPr lang="en-US" i="1" dirty="0" smtClean="0">
                <a:sym typeface="Symbol"/>
              </a:rPr>
              <a:t>x</a:t>
            </a:r>
            <a:r>
              <a:rPr lang="en-US" dirty="0" smtClean="0">
                <a:sym typeface="Symbol"/>
              </a:rPr>
              <a:t> (</a:t>
            </a:r>
            <a:r>
              <a:rPr lang="en-US" i="1" dirty="0" smtClean="0">
                <a:sym typeface="Symbol"/>
              </a:rPr>
              <a:t>P</a:t>
            </a:r>
            <a:r>
              <a:rPr lang="en-US" dirty="0" smtClean="0">
                <a:sym typeface="Symbol"/>
              </a:rPr>
              <a:t>(</a:t>
            </a:r>
            <a:r>
              <a:rPr lang="en-US" i="1" dirty="0" smtClean="0">
                <a:sym typeface="Symbol"/>
              </a:rPr>
              <a:t>x</a:t>
            </a:r>
            <a:r>
              <a:rPr lang="en-US" dirty="0" smtClean="0">
                <a:sym typeface="Symbol"/>
              </a:rPr>
              <a:t>) </a:t>
            </a:r>
            <a:r>
              <a:rPr lang="en-US" dirty="0" smtClean="0">
                <a:latin typeface="Cambria Math"/>
                <a:ea typeface="Cambria Math"/>
                <a:sym typeface="Symbol"/>
              </a:rPr>
              <a:t>∧</a:t>
            </a:r>
            <a:r>
              <a:rPr lang="en-US" dirty="0" smtClean="0">
                <a:sym typeface="Symbol"/>
              </a:rPr>
              <a:t></a:t>
            </a:r>
            <a:r>
              <a:rPr lang="en-US" i="1" dirty="0" smtClean="0">
                <a:sym typeface="Symbol"/>
              </a:rPr>
              <a:t>y</a:t>
            </a:r>
            <a:r>
              <a:rPr lang="en-US" dirty="0" smtClean="0">
                <a:sym typeface="Symbol"/>
              </a:rPr>
              <a:t> (</a:t>
            </a:r>
            <a:r>
              <a:rPr lang="en-US" i="1" dirty="0" smtClean="0">
                <a:sym typeface="Symbol"/>
              </a:rPr>
              <a:t>P</a:t>
            </a:r>
            <a:r>
              <a:rPr lang="en-US" dirty="0" smtClean="0">
                <a:sym typeface="Symbol"/>
              </a:rPr>
              <a:t>(</a:t>
            </a:r>
            <a:r>
              <a:rPr lang="en-US" i="1" dirty="0" smtClean="0">
                <a:sym typeface="Symbol"/>
              </a:rPr>
              <a:t>y</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y </a:t>
            </a:r>
            <a:r>
              <a:rPr lang="en-US" dirty="0" smtClean="0">
                <a:latin typeface="Cambria Math"/>
                <a:ea typeface="Cambria Math"/>
                <a:sym typeface="Symbol"/>
              </a:rPr>
              <a:t>=</a:t>
            </a:r>
            <a:r>
              <a:rPr lang="en-US" i="1" dirty="0" smtClean="0">
                <a:latin typeface="Cambria Math"/>
                <a:ea typeface="Cambria Math"/>
                <a:sym typeface="Symbol"/>
              </a:rPr>
              <a:t>x</a:t>
            </a:r>
            <a:r>
              <a:rPr lang="en-US" dirty="0" smtClean="0">
                <a:latin typeface="Cambria Math"/>
                <a:ea typeface="Cambria Math"/>
                <a:sym typeface="Symbol"/>
              </a:rPr>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about Quantifiers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ym typeface="Symbol"/>
              </a:rPr>
              <a:t>When the  domain of discourse is finite, we can think of quantification as looping through the elements of the domain.</a:t>
            </a:r>
          </a:p>
          <a:p>
            <a:r>
              <a:rPr lang="en-US" dirty="0" smtClean="0">
                <a:sym typeface="Symbol"/>
              </a:rPr>
              <a:t>To evaluate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loop through all </a:t>
            </a:r>
            <a:r>
              <a:rPr lang="en-US" i="1" dirty="0" smtClean="0">
                <a:sym typeface="Symbol"/>
              </a:rPr>
              <a:t>x</a:t>
            </a:r>
            <a:r>
              <a:rPr lang="en-US" dirty="0" smtClean="0">
                <a:sym typeface="Symbol"/>
              </a:rPr>
              <a:t> in the domain. </a:t>
            </a:r>
          </a:p>
          <a:p>
            <a:pPr lvl="1"/>
            <a:r>
              <a:rPr lang="en-US" dirty="0" smtClean="0">
                <a:sym typeface="Symbol"/>
              </a:rPr>
              <a:t>If at every step P(</a:t>
            </a:r>
            <a:r>
              <a:rPr lang="en-US" i="1" dirty="0" smtClean="0">
                <a:sym typeface="Symbol"/>
              </a:rPr>
              <a:t>x</a:t>
            </a:r>
            <a:r>
              <a:rPr lang="en-US" dirty="0" smtClean="0">
                <a:sym typeface="Symbol"/>
              </a:rPr>
              <a:t>) is true, then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a:t>
            </a:r>
          </a:p>
          <a:p>
            <a:pPr lvl="1"/>
            <a:r>
              <a:rPr lang="en-US" dirty="0" smtClean="0">
                <a:sym typeface="Symbol"/>
              </a:rPr>
              <a:t>If at a step P(</a:t>
            </a:r>
            <a:r>
              <a:rPr lang="en-US" i="1" dirty="0" smtClean="0">
                <a:sym typeface="Symbol"/>
              </a:rPr>
              <a:t>x</a:t>
            </a:r>
            <a:r>
              <a:rPr lang="en-US" dirty="0" smtClean="0">
                <a:sym typeface="Symbol"/>
              </a:rPr>
              <a:t>) is false, then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 and the loop terminates. </a:t>
            </a:r>
          </a:p>
          <a:p>
            <a:r>
              <a:rPr lang="en-US" dirty="0" smtClean="0">
                <a:sym typeface="Symbol"/>
              </a:rPr>
              <a:t>To evaluate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loop through all </a:t>
            </a:r>
            <a:r>
              <a:rPr lang="en-US" i="1" dirty="0" smtClean="0">
                <a:sym typeface="Symbol"/>
              </a:rPr>
              <a:t>x</a:t>
            </a:r>
            <a:r>
              <a:rPr lang="en-US" dirty="0" smtClean="0">
                <a:sym typeface="Symbol"/>
              </a:rPr>
              <a:t> in the domain. </a:t>
            </a:r>
          </a:p>
          <a:p>
            <a:pPr lvl="1"/>
            <a:r>
              <a:rPr lang="en-US" dirty="0" smtClean="0">
                <a:sym typeface="Symbol"/>
              </a:rPr>
              <a:t>If  at some step, P(</a:t>
            </a:r>
            <a:r>
              <a:rPr lang="en-US" i="1" dirty="0" smtClean="0">
                <a:sym typeface="Symbol"/>
              </a:rPr>
              <a:t>x</a:t>
            </a:r>
            <a:r>
              <a:rPr lang="en-US" dirty="0" smtClean="0">
                <a:sym typeface="Symbol"/>
              </a:rPr>
              <a:t>) is true, then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and the loop terminates. </a:t>
            </a:r>
          </a:p>
          <a:p>
            <a:pPr lvl="1"/>
            <a:r>
              <a:rPr lang="en-US" dirty="0" smtClean="0">
                <a:sym typeface="Symbol"/>
              </a:rPr>
              <a:t>If the loop ends without finding an </a:t>
            </a:r>
            <a:r>
              <a:rPr lang="en-US" i="1" dirty="0" smtClean="0">
                <a:sym typeface="Symbol"/>
              </a:rPr>
              <a:t>x</a:t>
            </a:r>
            <a:r>
              <a:rPr lang="en-US" dirty="0" smtClean="0">
                <a:sym typeface="Symbol"/>
              </a:rPr>
              <a:t> for which P(</a:t>
            </a:r>
            <a:r>
              <a:rPr lang="en-US" i="1" dirty="0" smtClean="0">
                <a:sym typeface="Symbol"/>
              </a:rPr>
              <a:t>x</a:t>
            </a:r>
            <a:r>
              <a:rPr lang="en-US" dirty="0" smtClean="0">
                <a:sym typeface="Symbol"/>
              </a:rPr>
              <a:t>) is true, then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r>
              <a:rPr lang="en-US" dirty="0" smtClean="0">
                <a:sym typeface="Symbol"/>
              </a:rPr>
              <a:t>Even if the domains are infinite, we can still think of the quantifiers this fashion, but the loops will not terminate in some cases.</a:t>
            </a:r>
          </a:p>
          <a:p>
            <a:endParaRPr lang="en-US" dirty="0" smtClean="0"/>
          </a:p>
          <a:p>
            <a:endParaRPr lang="en-US" dirty="0" smtClean="0"/>
          </a:p>
          <a:p>
            <a:pPr lvl="2"/>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Quantifiers</a:t>
            </a:r>
            <a:endParaRPr lang="en-US" dirty="0"/>
          </a:p>
        </p:txBody>
      </p:sp>
      <p:sp>
        <p:nvSpPr>
          <p:cNvPr id="3" name="Content Placeholder 2"/>
          <p:cNvSpPr>
            <a:spLocks noGrp="1"/>
          </p:cNvSpPr>
          <p:nvPr>
            <p:ph idx="1"/>
          </p:nvPr>
        </p:nvSpPr>
        <p:spPr/>
        <p:txBody>
          <a:bodyPr>
            <a:normAutofit fontScale="92500"/>
          </a:bodyPr>
          <a:lstStyle/>
          <a:p>
            <a:r>
              <a:rPr lang="en-US" dirty="0" smtClean="0"/>
              <a:t>The truth value of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depend on both the propositional function </a:t>
            </a:r>
            <a:r>
              <a:rPr lang="en-US" i="1" dirty="0" smtClean="0">
                <a:latin typeface="Cambria Math" pitchFamily="18" charset="0"/>
                <a:ea typeface="Cambria Math" pitchFamily="18" charset="0"/>
                <a:sym typeface="Symbol"/>
              </a:rPr>
              <a:t>P(x) </a:t>
            </a:r>
            <a:r>
              <a:rPr lang="en-US" dirty="0" smtClean="0">
                <a:latin typeface="Cambria Math" pitchFamily="18" charset="0"/>
                <a:ea typeface="Cambria Math" pitchFamily="18" charset="0"/>
                <a:sym typeface="Symbol"/>
              </a:rPr>
              <a:t>and on  the domain </a:t>
            </a:r>
            <a:r>
              <a:rPr lang="en-US" i="1" dirty="0" smtClean="0">
                <a:latin typeface="Cambria Math" pitchFamily="18" charset="0"/>
                <a:ea typeface="Cambria Math" pitchFamily="18" charset="0"/>
                <a:sym typeface="Symbol"/>
              </a:rPr>
              <a:t>U</a:t>
            </a:r>
            <a:r>
              <a:rPr lang="en-US" dirty="0" smtClean="0">
                <a:latin typeface="Cambria Math" pitchFamily="18" charset="0"/>
                <a:ea typeface="Cambria Math" pitchFamily="18" charset="0"/>
                <a:sym typeface="Symbol"/>
              </a:rPr>
              <a:t>. </a:t>
            </a:r>
          </a:p>
          <a:p>
            <a:r>
              <a:rPr lang="en-US" b="1" dirty="0" smtClean="0">
                <a:latin typeface="Cambria Math" pitchFamily="18" charset="0"/>
                <a:ea typeface="Cambria Math" pitchFamily="18" charset="0"/>
                <a:sym typeface="Symbol"/>
              </a:rPr>
              <a:t>Examples</a:t>
            </a:r>
            <a:r>
              <a:rPr lang="en-US" dirty="0" smtClean="0">
                <a:latin typeface="Cambria Math" pitchFamily="18" charset="0"/>
                <a:ea typeface="Cambria Math" pitchFamily="18" charset="0"/>
                <a:sym typeface="Symbol"/>
              </a:rPr>
              <a:t>:</a:t>
            </a:r>
          </a:p>
          <a:p>
            <a:pPr marL="850392" lvl="1" indent="-457200">
              <a:buFont typeface="+mj-lt"/>
              <a:buAutoNum type="arabicPeriod"/>
            </a:pPr>
            <a:r>
              <a:rPr lang="en-US" dirty="0" smtClean="0"/>
              <a:t>If </a:t>
            </a:r>
            <a:r>
              <a:rPr lang="en-US" i="1" dirty="0" smtClean="0"/>
              <a:t>U</a:t>
            </a:r>
            <a:r>
              <a:rPr lang="en-US" dirty="0" smtClean="0"/>
              <a:t> is the  positive integers and </a:t>
            </a:r>
            <a:r>
              <a:rPr lang="en-US" i="1" dirty="0" smtClean="0"/>
              <a:t>P(x) </a:t>
            </a:r>
            <a:r>
              <a:rPr lang="en-US" dirty="0" smtClean="0"/>
              <a:t>is the statement           “</a:t>
            </a:r>
            <a:r>
              <a:rPr lang="en-US" i="1" dirty="0" smtClean="0"/>
              <a:t>x</a:t>
            </a:r>
            <a:r>
              <a:rPr lang="en-US" dirty="0" smtClean="0"/>
              <a:t> &lt; </a:t>
            </a:r>
            <a:r>
              <a:rPr lang="en-US" dirty="0" smtClean="0">
                <a:latin typeface="Cambria Math" pitchFamily="18" charset="0"/>
                <a:ea typeface="Cambria Math" pitchFamily="18" charset="0"/>
              </a:rPr>
              <a:t>2</a:t>
            </a:r>
            <a:r>
              <a:rPr lang="en-US" dirty="0" smtClean="0"/>
              <a:t>”, then </a:t>
            </a:r>
            <a:r>
              <a:rPr lang="en-US" i="1" dirty="0" smtClean="0">
                <a:latin typeface="Cambria Math" pitchFamily="18" charset="0"/>
                <a:ea typeface="Cambria Math" pitchFamily="18" charset="0"/>
                <a:sym typeface="Symbol"/>
              </a:rPr>
              <a:t>x P(x)</a:t>
            </a:r>
            <a:r>
              <a:rPr lang="en-US" dirty="0" smtClean="0"/>
              <a:t>   is true, but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is false. </a:t>
            </a:r>
          </a:p>
          <a:p>
            <a:pPr marL="850392" lvl="1" indent="-457200">
              <a:buFont typeface="+mj-lt"/>
              <a:buAutoNum type="arabicPeriod"/>
            </a:pPr>
            <a:r>
              <a:rPr lang="en-US" dirty="0" smtClean="0"/>
              <a:t>If </a:t>
            </a:r>
            <a:r>
              <a:rPr lang="en-US" i="1" dirty="0" smtClean="0"/>
              <a:t>U</a:t>
            </a:r>
            <a:r>
              <a:rPr lang="en-US" dirty="0" smtClean="0"/>
              <a:t> is the negative integers and </a:t>
            </a:r>
            <a:r>
              <a:rPr lang="en-US" i="1" dirty="0" smtClean="0"/>
              <a:t>P(x) </a:t>
            </a:r>
            <a:r>
              <a:rPr lang="en-US" dirty="0" smtClean="0"/>
              <a:t>is the statement           “</a:t>
            </a:r>
            <a:r>
              <a:rPr lang="en-US" i="1" dirty="0" smtClean="0"/>
              <a:t>x</a:t>
            </a:r>
            <a:r>
              <a:rPr lang="en-US" dirty="0" smtClean="0"/>
              <a:t> &lt; </a:t>
            </a:r>
            <a:r>
              <a:rPr lang="en-US" dirty="0" smtClean="0">
                <a:latin typeface="Cambria Math" pitchFamily="18" charset="0"/>
                <a:ea typeface="Cambria Math" pitchFamily="18" charset="0"/>
              </a:rPr>
              <a:t>2</a:t>
            </a:r>
            <a:r>
              <a:rPr lang="en-US" dirty="0" smtClean="0"/>
              <a:t>”, then both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are true. </a:t>
            </a:r>
          </a:p>
          <a:p>
            <a:pPr marL="850392" lvl="1" indent="-457200">
              <a:buFont typeface="+mj-lt"/>
              <a:buAutoNum type="arabicPeriod"/>
            </a:pPr>
            <a:r>
              <a:rPr lang="en-US" dirty="0" smtClean="0"/>
              <a:t>If </a:t>
            </a:r>
            <a:r>
              <a:rPr lang="en-US" i="1" dirty="0" smtClean="0"/>
              <a:t>U</a:t>
            </a:r>
            <a:r>
              <a:rPr lang="en-US" dirty="0" smtClean="0"/>
              <a:t> consists of </a:t>
            </a:r>
            <a:r>
              <a:rPr lang="en-US" dirty="0" smtClean="0">
                <a:latin typeface="Cambria Math" pitchFamily="18" charset="0"/>
                <a:ea typeface="Cambria Math" pitchFamily="18" charset="0"/>
              </a:rPr>
              <a:t>3</a:t>
            </a:r>
            <a:r>
              <a:rPr lang="en-US" dirty="0" smtClean="0"/>
              <a:t>, </a:t>
            </a:r>
            <a:r>
              <a:rPr lang="en-US" dirty="0" smtClean="0">
                <a:latin typeface="Cambria Math" pitchFamily="18" charset="0"/>
                <a:ea typeface="Cambria Math" pitchFamily="18" charset="0"/>
              </a:rPr>
              <a:t>4</a:t>
            </a:r>
            <a:r>
              <a:rPr lang="en-US" dirty="0" smtClean="0"/>
              <a:t>, and </a:t>
            </a:r>
            <a:r>
              <a:rPr lang="en-US" dirty="0" smtClean="0">
                <a:latin typeface="Cambria Math" pitchFamily="18" charset="0"/>
                <a:ea typeface="Cambria Math" pitchFamily="18" charset="0"/>
              </a:rPr>
              <a:t>5</a:t>
            </a:r>
            <a:r>
              <a:rPr lang="en-US" dirty="0" smtClean="0"/>
              <a:t>,  and </a:t>
            </a:r>
            <a:r>
              <a:rPr lang="en-US" i="1" dirty="0" smtClean="0"/>
              <a:t>P(x) </a:t>
            </a:r>
            <a:r>
              <a:rPr lang="en-US" dirty="0" smtClean="0"/>
              <a:t>is the statement           “</a:t>
            </a:r>
            <a:r>
              <a:rPr lang="en-US" i="1" dirty="0" smtClean="0"/>
              <a:t>x</a:t>
            </a:r>
            <a:r>
              <a:rPr lang="en-US" dirty="0" smtClean="0"/>
              <a:t> &gt; </a:t>
            </a:r>
            <a:r>
              <a:rPr lang="en-US" dirty="0" smtClean="0">
                <a:latin typeface="Cambria Math" pitchFamily="18" charset="0"/>
                <a:ea typeface="Cambria Math" pitchFamily="18" charset="0"/>
              </a:rPr>
              <a:t>2</a:t>
            </a:r>
            <a:r>
              <a:rPr lang="en-US" dirty="0" smtClean="0"/>
              <a:t>”, then  both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are true. But if </a:t>
            </a:r>
            <a:r>
              <a:rPr lang="en-US" i="1" dirty="0" smtClean="0"/>
              <a:t>P(x) </a:t>
            </a:r>
            <a:r>
              <a:rPr lang="en-US" dirty="0" smtClean="0"/>
              <a:t>is the statement “</a:t>
            </a:r>
            <a:r>
              <a:rPr lang="en-US" i="1" dirty="0" smtClean="0"/>
              <a:t>x</a:t>
            </a:r>
            <a:r>
              <a:rPr lang="en-US" dirty="0" smtClean="0"/>
              <a:t> &lt; </a:t>
            </a:r>
            <a:r>
              <a:rPr lang="en-US" dirty="0" smtClean="0">
                <a:latin typeface="Cambria Math" pitchFamily="18" charset="0"/>
                <a:ea typeface="Cambria Math" pitchFamily="18" charset="0"/>
              </a:rPr>
              <a:t>2</a:t>
            </a:r>
            <a:r>
              <a:rPr lang="en-US" dirty="0" smtClean="0"/>
              <a:t>”, then  both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are false. </a:t>
            </a:r>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of Quantifiers</a:t>
            </a:r>
            <a:endParaRPr lang="en-US" dirty="0"/>
          </a:p>
        </p:txBody>
      </p:sp>
      <p:sp>
        <p:nvSpPr>
          <p:cNvPr id="3" name="Content Placeholder 2"/>
          <p:cNvSpPr>
            <a:spLocks noGrp="1"/>
          </p:cNvSpPr>
          <p:nvPr>
            <p:ph idx="1"/>
          </p:nvPr>
        </p:nvSpPr>
        <p:spPr/>
        <p:txBody>
          <a:bodyPr/>
          <a:lstStyle/>
          <a:p>
            <a:r>
              <a:rPr lang="en-US" dirty="0" smtClean="0"/>
              <a:t>The quantifiers </a:t>
            </a:r>
            <a:r>
              <a:rPr lang="en-US" dirty="0" smtClean="0">
                <a:sym typeface="Symbol"/>
              </a:rPr>
              <a:t> and   have higher precedence than all the logical operators.</a:t>
            </a:r>
          </a:p>
          <a:p>
            <a:r>
              <a:rPr lang="en-US" dirty="0" smtClean="0">
                <a:sym typeface="Symbol"/>
              </a:rPr>
              <a:t>For example, </a:t>
            </a:r>
            <a:r>
              <a:rPr lang="en-US" i="1" dirty="0" smtClean="0">
                <a:latin typeface="Cambria Math" pitchFamily="18" charset="0"/>
                <a:ea typeface="Cambria Math" pitchFamily="18" charset="0"/>
                <a:sym typeface="Symbol"/>
              </a:rPr>
              <a:t>x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r>
              <a:rPr lang="en-US" dirty="0" smtClean="0">
                <a:sym typeface="Symbol"/>
              </a:rPr>
              <a:t>means</a:t>
            </a:r>
            <a:r>
              <a:rPr lang="en-US" i="1" dirty="0" smtClean="0">
                <a:latin typeface="Cambria Math" pitchFamily="18" charset="0"/>
                <a:ea typeface="Cambria Math" pitchFamily="18" charset="0"/>
                <a:sym typeface="Symbol"/>
              </a:rPr>
              <a:t> (x P(x))</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a:t>
            </a:r>
            <a:r>
              <a:rPr lang="en-US" dirty="0" smtClean="0">
                <a:sym typeface="Symbol"/>
              </a:rPr>
              <a:t>  </a:t>
            </a:r>
          </a:p>
          <a:p>
            <a:r>
              <a:rPr lang="en-US" i="1" dirty="0" smtClean="0">
                <a:latin typeface="Cambria Math" pitchFamily="18" charset="0"/>
                <a:ea typeface="Cambria Math" pitchFamily="18" charset="0"/>
                <a:sym typeface="Symbol"/>
              </a:rPr>
              <a:t>x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r>
              <a:rPr lang="en-US" dirty="0" smtClean="0">
                <a:latin typeface="Cambria Math" pitchFamily="18" charset="0"/>
                <a:ea typeface="Cambria Math" pitchFamily="18" charset="0"/>
                <a:sym typeface="Symbol"/>
              </a:rPr>
              <a:t>means something different.</a:t>
            </a:r>
          </a:p>
          <a:p>
            <a:r>
              <a:rPr lang="en-US" dirty="0" smtClean="0">
                <a:latin typeface="Cambria Math" pitchFamily="18" charset="0"/>
                <a:ea typeface="Cambria Math" pitchFamily="18" charset="0"/>
                <a:sym typeface="Symbol"/>
              </a:rPr>
              <a:t>Unfortunately, often people write </a:t>
            </a:r>
            <a:r>
              <a:rPr lang="en-US" i="1" dirty="0" smtClean="0">
                <a:latin typeface="Cambria Math" pitchFamily="18" charset="0"/>
                <a:ea typeface="Cambria Math" pitchFamily="18" charset="0"/>
                <a:sym typeface="Symbol"/>
              </a:rPr>
              <a:t>x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r>
              <a:rPr lang="en-US" dirty="0" smtClean="0">
                <a:latin typeface="Cambria Math" pitchFamily="18" charset="0"/>
                <a:ea typeface="Cambria Math" pitchFamily="18" charset="0"/>
                <a:sym typeface="Symbol"/>
              </a:rPr>
              <a:t>when they mean </a:t>
            </a:r>
            <a:r>
              <a:rPr lang="en-US" i="1" dirty="0" smtClean="0">
                <a:latin typeface="Cambria Math" pitchFamily="18" charset="0"/>
                <a:ea typeface="Cambria Math" pitchFamily="18" charset="0"/>
                <a:sym typeface="Symbol"/>
              </a:rPr>
              <a:t> 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from English to Logic</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Example </a:t>
            </a:r>
            <a:r>
              <a:rPr lang="en-US" b="1" dirty="0" smtClean="0">
                <a:latin typeface="Cambria Math" pitchFamily="18" charset="0"/>
                <a:ea typeface="Cambria Math" pitchFamily="18" charset="0"/>
              </a:rPr>
              <a:t>1</a:t>
            </a:r>
            <a:r>
              <a:rPr lang="en-US" dirty="0" smtClean="0"/>
              <a:t>:  Translate the following sentence into predicate logic: “Every student in this class has taken a course in Java.”</a:t>
            </a:r>
          </a:p>
          <a:p>
            <a:pPr>
              <a:buNone/>
            </a:pPr>
            <a:r>
              <a:rPr lang="en-US" b="1" dirty="0" smtClean="0"/>
              <a:t>Solution</a:t>
            </a:r>
            <a:r>
              <a:rPr lang="en-US" dirty="0" smtClean="0"/>
              <a:t>:</a:t>
            </a:r>
          </a:p>
          <a:p>
            <a:pPr>
              <a:buNone/>
            </a:pPr>
            <a:r>
              <a:rPr lang="en-US" dirty="0" smtClean="0"/>
              <a:t>  First decide on the domain </a:t>
            </a:r>
            <a:r>
              <a:rPr lang="en-US" i="1" dirty="0" smtClean="0"/>
              <a:t>U</a:t>
            </a:r>
            <a:r>
              <a:rPr lang="en-US" dirty="0" smtClean="0"/>
              <a:t>. </a:t>
            </a:r>
          </a:p>
          <a:p>
            <a:pPr lvl="1">
              <a:buNone/>
            </a:pPr>
            <a:r>
              <a:rPr lang="en-US" b="1" dirty="0" smtClean="0"/>
              <a:t>Solution </a:t>
            </a:r>
            <a:r>
              <a:rPr lang="en-US" b="1" dirty="0" smtClean="0">
                <a:latin typeface="Cambria Math" pitchFamily="18" charset="0"/>
                <a:ea typeface="Cambria Math" pitchFamily="18" charset="0"/>
              </a:rPr>
              <a:t>1</a:t>
            </a:r>
            <a:r>
              <a:rPr lang="en-US" dirty="0" smtClean="0"/>
              <a:t>: If </a:t>
            </a:r>
            <a:r>
              <a:rPr lang="en-US" i="1" dirty="0" smtClean="0"/>
              <a:t>U</a:t>
            </a:r>
            <a:r>
              <a:rPr lang="en-US" dirty="0" smtClean="0"/>
              <a:t> is all students in this class, define a propositional function J(</a:t>
            </a:r>
            <a:r>
              <a:rPr lang="en-US" i="1" dirty="0" smtClean="0"/>
              <a:t>x</a:t>
            </a:r>
            <a:r>
              <a:rPr lang="en-US" dirty="0" smtClean="0"/>
              <a:t>) denoting “x has taken a course in Java” and translate as </a:t>
            </a:r>
            <a:r>
              <a:rPr lang="en-US" i="1" dirty="0" smtClean="0">
                <a:latin typeface="Cambria Math" pitchFamily="18" charset="0"/>
                <a:ea typeface="Cambria Math" pitchFamily="18" charset="0"/>
                <a:sym typeface="Symbol"/>
              </a:rPr>
              <a:t>x J(x). </a:t>
            </a:r>
          </a:p>
          <a:p>
            <a:pPr lvl="1">
              <a:buNone/>
            </a:pPr>
            <a:r>
              <a:rPr lang="en-US" b="1" dirty="0" smtClean="0"/>
              <a:t>Solution </a:t>
            </a:r>
            <a:r>
              <a:rPr lang="en-US" b="1" dirty="0" smtClean="0">
                <a:latin typeface="Cambria Math" pitchFamily="18" charset="0"/>
                <a:ea typeface="Cambria Math" pitchFamily="18" charset="0"/>
              </a:rPr>
              <a:t>2</a:t>
            </a:r>
            <a:r>
              <a:rPr lang="en-US" dirty="0" smtClean="0"/>
              <a:t>:</a:t>
            </a:r>
            <a:r>
              <a:rPr lang="en-US" b="1" dirty="0" smtClean="0">
                <a:latin typeface="Cambria Math" pitchFamily="18" charset="0"/>
                <a:ea typeface="Cambria Math" pitchFamily="18" charset="0"/>
              </a:rPr>
              <a:t> </a:t>
            </a:r>
            <a:r>
              <a:rPr lang="en-US" dirty="0" smtClean="0"/>
              <a:t>But if </a:t>
            </a:r>
            <a:r>
              <a:rPr lang="en-US" i="1" dirty="0" smtClean="0"/>
              <a:t>U</a:t>
            </a:r>
            <a:r>
              <a:rPr lang="en-US" dirty="0" smtClean="0"/>
              <a:t> is all people, also define a propositional  function S(x) denoting “x is a student in this class” and translate as     </a:t>
            </a:r>
            <a:r>
              <a:rPr lang="en-US" i="1" dirty="0" smtClean="0">
                <a:latin typeface="Cambria Math" pitchFamily="18" charset="0"/>
                <a:ea typeface="Cambria Math" pitchFamily="18" charset="0"/>
                <a:sym typeface="Symbol"/>
              </a:rPr>
              <a:t>x (S(x)</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J(x))</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 </a:t>
            </a:r>
          </a:p>
          <a:p>
            <a:pPr lvl="2">
              <a:buNone/>
            </a:pPr>
            <a:r>
              <a:rPr lang="en-US" i="1" dirty="0" smtClean="0">
                <a:latin typeface="Cambria Math" pitchFamily="18" charset="0"/>
                <a:ea typeface="Cambria Math" pitchFamily="18" charset="0"/>
                <a:sym typeface="Symbol"/>
              </a:rPr>
              <a:t>             x (S(x) </a:t>
            </a:r>
            <a:r>
              <a:rPr lang="en-US" dirty="0" smtClean="0">
                <a:latin typeface="Cambria Math"/>
                <a:ea typeface="Cambria Math"/>
                <a:sym typeface="Symbol"/>
              </a:rPr>
              <a:t>∧</a:t>
            </a:r>
            <a:r>
              <a:rPr lang="en-US" i="1" dirty="0" smtClean="0">
                <a:latin typeface="Cambria Math" pitchFamily="18" charset="0"/>
                <a:ea typeface="Cambria Math" pitchFamily="18" charset="0"/>
                <a:sym typeface="Symbol"/>
              </a:rPr>
              <a:t> J(x))</a:t>
            </a:r>
            <a:r>
              <a:rPr lang="en-US" dirty="0" smtClean="0">
                <a:latin typeface="Cambria Math" pitchFamily="18" charset="0"/>
                <a:ea typeface="Cambria Math" pitchFamily="18" charset="0"/>
                <a:sym typeface="Symbol"/>
              </a:rPr>
              <a:t>  is not correct.  What does it mean?</a:t>
            </a:r>
          </a:p>
          <a:p>
            <a:pPr lvl="1"/>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from English to Logic</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 2</a:t>
            </a:r>
            <a:r>
              <a:rPr lang="en-US" dirty="0" smtClean="0"/>
              <a:t>: Translate the following sentence into predicate logic: “Some student in this class has taken a course in Java.” </a:t>
            </a:r>
          </a:p>
          <a:p>
            <a:pPr>
              <a:buNone/>
            </a:pPr>
            <a:r>
              <a:rPr lang="en-US" b="1" dirty="0" smtClean="0"/>
              <a:t>Solution</a:t>
            </a:r>
            <a:r>
              <a:rPr lang="en-US" dirty="0" smtClean="0"/>
              <a:t>:</a:t>
            </a:r>
          </a:p>
          <a:p>
            <a:pPr>
              <a:buNone/>
            </a:pPr>
            <a:r>
              <a:rPr lang="en-US" dirty="0" smtClean="0"/>
              <a:t>First decide on the domain </a:t>
            </a:r>
            <a:r>
              <a:rPr lang="en-US" i="1" dirty="0" smtClean="0"/>
              <a:t>U</a:t>
            </a:r>
            <a:r>
              <a:rPr lang="en-US" dirty="0" smtClean="0"/>
              <a:t>. </a:t>
            </a:r>
          </a:p>
          <a:p>
            <a:pPr lvl="1">
              <a:buNone/>
            </a:pPr>
            <a:r>
              <a:rPr lang="en-US" b="1" dirty="0" smtClean="0"/>
              <a:t>Solution </a:t>
            </a:r>
            <a:r>
              <a:rPr lang="en-US" b="1" dirty="0" smtClean="0">
                <a:latin typeface="Cambria Math" pitchFamily="18" charset="0"/>
                <a:ea typeface="Cambria Math" pitchFamily="18" charset="0"/>
              </a:rPr>
              <a:t>1</a:t>
            </a:r>
            <a:r>
              <a:rPr lang="en-US" dirty="0" smtClean="0"/>
              <a:t>: If </a:t>
            </a:r>
            <a:r>
              <a:rPr lang="en-US" i="1" dirty="0" smtClean="0"/>
              <a:t>U</a:t>
            </a:r>
            <a:r>
              <a:rPr lang="en-US" dirty="0" smtClean="0"/>
              <a:t> is all students in this class, translate as </a:t>
            </a:r>
          </a:p>
          <a:p>
            <a:pPr lvl="1">
              <a:buNone/>
            </a:pPr>
            <a:r>
              <a:rPr lang="en-US" i="1" dirty="0" smtClean="0">
                <a:latin typeface="Cambria Math" pitchFamily="18" charset="0"/>
                <a:ea typeface="Cambria Math" pitchFamily="18" charset="0"/>
                <a:sym typeface="Symbol"/>
              </a:rPr>
              <a:t>                           x J(x)</a:t>
            </a:r>
          </a:p>
          <a:p>
            <a:pPr lvl="1">
              <a:buNone/>
            </a:pPr>
            <a:r>
              <a:rPr lang="en-US" b="1" dirty="0" smtClean="0"/>
              <a:t>Solution </a:t>
            </a:r>
            <a:r>
              <a:rPr lang="en-US" b="1" dirty="0" smtClean="0">
                <a:latin typeface="Cambria Math" pitchFamily="18" charset="0"/>
                <a:ea typeface="Cambria Math" pitchFamily="18" charset="0"/>
              </a:rPr>
              <a:t>2</a:t>
            </a:r>
            <a:r>
              <a:rPr lang="en-US" dirty="0" smtClean="0"/>
              <a:t>: But if </a:t>
            </a:r>
            <a:r>
              <a:rPr lang="en-US" i="1" dirty="0" smtClean="0"/>
              <a:t>U</a:t>
            </a:r>
            <a:r>
              <a:rPr lang="en-US" dirty="0" smtClean="0"/>
              <a:t> is all people, then translate as                 </a:t>
            </a:r>
            <a:r>
              <a:rPr lang="en-US" i="1" dirty="0" smtClean="0">
                <a:latin typeface="Cambria Math" pitchFamily="18" charset="0"/>
                <a:ea typeface="Cambria Math" pitchFamily="18" charset="0"/>
                <a:sym typeface="Symbol"/>
              </a:rPr>
              <a:t>x (S(x) </a:t>
            </a:r>
            <a:r>
              <a:rPr lang="en-US" i="1" dirty="0" smtClean="0">
                <a:latin typeface="Cambria Math"/>
                <a:ea typeface="Cambria Math"/>
                <a:sym typeface="Symbol"/>
              </a:rPr>
              <a:t>∧ </a:t>
            </a:r>
            <a:r>
              <a:rPr lang="en-US" i="1" dirty="0" smtClean="0">
                <a:latin typeface="Cambria Math" pitchFamily="18" charset="0"/>
                <a:ea typeface="Cambria Math" pitchFamily="18" charset="0"/>
                <a:sym typeface="Symbol"/>
              </a:rPr>
              <a:t>J(x)) </a:t>
            </a:r>
          </a:p>
          <a:p>
            <a:pPr lvl="2">
              <a:buNone/>
            </a:pPr>
            <a:r>
              <a:rPr lang="en-US" i="1" dirty="0" smtClean="0">
                <a:latin typeface="Cambria Math" pitchFamily="18" charset="0"/>
                <a:ea typeface="Cambria Math" pitchFamily="18" charset="0"/>
                <a:sym typeface="Symbol"/>
              </a:rPr>
              <a:t>        x (S(x)</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J(x))</a:t>
            </a:r>
            <a:r>
              <a:rPr lang="en-US" dirty="0" smtClean="0">
                <a:latin typeface="Cambria Math" pitchFamily="18" charset="0"/>
                <a:ea typeface="Cambria Math" pitchFamily="18" charset="0"/>
                <a:sym typeface="Symbol"/>
              </a:rPr>
              <a:t> is not correct. What does it mean?</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Returning to the Socrates Example </a:t>
            </a:r>
            <a:endParaRPr lang="en-US" dirty="0"/>
          </a:p>
        </p:txBody>
      </p:sp>
      <p:sp>
        <p:nvSpPr>
          <p:cNvPr id="3" name="Content Placeholder 2"/>
          <p:cNvSpPr>
            <a:spLocks noGrp="1"/>
          </p:cNvSpPr>
          <p:nvPr>
            <p:ph idx="1"/>
          </p:nvPr>
        </p:nvSpPr>
        <p:spPr/>
        <p:txBody>
          <a:bodyPr>
            <a:normAutofit/>
          </a:bodyPr>
          <a:lstStyle/>
          <a:p>
            <a:r>
              <a:rPr lang="en-US" dirty="0" smtClean="0"/>
              <a:t>Introduce the  propositional functions </a:t>
            </a:r>
            <a:r>
              <a:rPr lang="en-US" i="1" dirty="0" smtClean="0"/>
              <a:t>Man(x) </a:t>
            </a:r>
            <a:r>
              <a:rPr lang="en-US" dirty="0" smtClean="0"/>
              <a:t>denoting “</a:t>
            </a:r>
            <a:r>
              <a:rPr lang="en-US" i="1" dirty="0" smtClean="0"/>
              <a:t>x</a:t>
            </a:r>
            <a:r>
              <a:rPr lang="en-US" dirty="0" smtClean="0"/>
              <a:t> is a man” and  </a:t>
            </a:r>
            <a:r>
              <a:rPr lang="en-US" i="1" dirty="0" smtClean="0"/>
              <a:t>Mortal(x)</a:t>
            </a:r>
            <a:r>
              <a:rPr lang="en-US" dirty="0" smtClean="0"/>
              <a:t> denoting “</a:t>
            </a:r>
            <a:r>
              <a:rPr lang="en-US" i="1" dirty="0" smtClean="0"/>
              <a:t>x</a:t>
            </a:r>
            <a:r>
              <a:rPr lang="en-US" dirty="0" smtClean="0"/>
              <a:t> is mortal.”  Specify the  domain as all people.</a:t>
            </a:r>
          </a:p>
          <a:p>
            <a:r>
              <a:rPr lang="en-US" dirty="0" smtClean="0"/>
              <a:t>The two premises are:</a:t>
            </a:r>
          </a:p>
          <a:p>
            <a:endParaRPr lang="en-US" dirty="0" smtClean="0"/>
          </a:p>
          <a:p>
            <a:r>
              <a:rPr lang="en-US" dirty="0" smtClean="0"/>
              <a:t>The conclusion is:</a:t>
            </a:r>
          </a:p>
          <a:p>
            <a:endParaRPr lang="en-US" dirty="0" smtClean="0"/>
          </a:p>
          <a:p>
            <a:r>
              <a:rPr lang="en-US" dirty="0" smtClean="0"/>
              <a:t>Later we will show how to prove that the conclusion follows from the premises.</a:t>
            </a:r>
          </a:p>
          <a:p>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4267201" y="3276600"/>
            <a:ext cx="3648075" cy="31908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648200" y="3733800"/>
            <a:ext cx="2133600" cy="319088"/>
          </a:xfrm>
          <a:prstGeom prst="rect">
            <a:avLst/>
          </a:prstGeom>
        </p:spPr>
      </p:pic>
      <p:pic>
        <p:nvPicPr>
          <p:cNvPr id="11" name="Picture 10" descr="addin_tmp.png"/>
          <p:cNvPicPr>
            <a:picLocks noChangeAspect="1"/>
          </p:cNvPicPr>
          <p:nvPr>
            <p:custDataLst>
              <p:tags r:id="rId3"/>
            </p:custDataLst>
          </p:nvPr>
        </p:nvPicPr>
        <p:blipFill>
          <a:blip r:embed="rId7" cstate="print"/>
          <a:stretch>
            <a:fillRect/>
          </a:stretch>
        </p:blipFill>
        <p:spPr>
          <a:xfrm>
            <a:off x="4495800" y="4343400"/>
            <a:ext cx="2462213" cy="31908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Predicate Logic (First-Order Logic (FOL), Predicate Calculus)</a:t>
            </a:r>
          </a:p>
          <a:p>
            <a:pPr lvl="1"/>
            <a:r>
              <a:rPr lang="en-US" dirty="0" smtClean="0"/>
              <a:t>The Language of Quantifiers</a:t>
            </a:r>
          </a:p>
          <a:p>
            <a:pPr lvl="1"/>
            <a:r>
              <a:rPr lang="en-US" dirty="0" smtClean="0"/>
              <a:t>Logical Equivalences</a:t>
            </a:r>
          </a:p>
          <a:p>
            <a:pPr lvl="1"/>
            <a:r>
              <a:rPr lang="en-US" dirty="0" smtClean="0"/>
              <a:t>Nested Quantifiers</a:t>
            </a:r>
          </a:p>
          <a:p>
            <a:pPr lvl="1"/>
            <a:r>
              <a:rPr lang="en-US" dirty="0" smtClean="0"/>
              <a:t>Translation from Predicate Logic to English</a:t>
            </a:r>
          </a:p>
          <a:p>
            <a:pPr lvl="1"/>
            <a:r>
              <a:rPr lang="en-US" dirty="0" smtClean="0"/>
              <a:t>Translation from English to Predicate Logic</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Equivalences in Predicate Logic</a:t>
            </a:r>
            <a:endParaRPr lang="en-US" dirty="0"/>
          </a:p>
        </p:txBody>
      </p:sp>
      <p:sp>
        <p:nvSpPr>
          <p:cNvPr id="3" name="Content Placeholder 2"/>
          <p:cNvSpPr>
            <a:spLocks noGrp="1"/>
          </p:cNvSpPr>
          <p:nvPr>
            <p:ph idx="1"/>
          </p:nvPr>
        </p:nvSpPr>
        <p:spPr/>
        <p:txBody>
          <a:bodyPr>
            <a:normAutofit/>
          </a:bodyPr>
          <a:lstStyle/>
          <a:p>
            <a:r>
              <a:rPr lang="en-US" dirty="0" smtClean="0"/>
              <a:t>Statements involving predicates and quantifiers are </a:t>
            </a:r>
            <a:r>
              <a:rPr lang="en-US" i="1" dirty="0" smtClean="0"/>
              <a:t>logically equivalent </a:t>
            </a:r>
            <a:r>
              <a:rPr lang="en-US" dirty="0" smtClean="0"/>
              <a:t>if and only if they have the same truth value </a:t>
            </a:r>
          </a:p>
          <a:p>
            <a:pPr lvl="1"/>
            <a:r>
              <a:rPr lang="en-US" dirty="0" smtClean="0"/>
              <a:t>for every predicate substituted into these statements and </a:t>
            </a:r>
          </a:p>
          <a:p>
            <a:pPr lvl="1"/>
            <a:r>
              <a:rPr lang="en-US" dirty="0" smtClean="0"/>
              <a:t>for every domain of discourse used for the variables in the expressions. </a:t>
            </a:r>
          </a:p>
          <a:p>
            <a:r>
              <a:rPr lang="en-US" dirty="0" smtClean="0"/>
              <a:t>The notation </a:t>
            </a:r>
            <a:r>
              <a:rPr lang="en-US" i="1" dirty="0" smtClean="0"/>
              <a:t>S </a:t>
            </a:r>
            <a:r>
              <a:rPr lang="en-US" dirty="0" smtClean="0">
                <a:latin typeface="Cambria Math"/>
                <a:ea typeface="Cambria Math"/>
              </a:rPr>
              <a:t>≡</a:t>
            </a:r>
            <a:r>
              <a:rPr lang="en-US" i="1" dirty="0" smtClean="0">
                <a:latin typeface="Cambria Math"/>
                <a:ea typeface="Cambria Math"/>
              </a:rPr>
              <a:t>T</a:t>
            </a:r>
            <a:r>
              <a:rPr lang="en-US" dirty="0" smtClean="0">
                <a:latin typeface="Cambria Math"/>
                <a:ea typeface="Cambria Math"/>
              </a:rPr>
              <a:t>  indicates that </a:t>
            </a:r>
            <a:r>
              <a:rPr lang="en-US" i="1" dirty="0" smtClean="0">
                <a:latin typeface="Cambria Math"/>
                <a:ea typeface="Cambria Math"/>
              </a:rPr>
              <a:t>S</a:t>
            </a:r>
            <a:r>
              <a:rPr lang="en-US" dirty="0" smtClean="0">
                <a:latin typeface="Cambria Math"/>
                <a:ea typeface="Cambria Math"/>
              </a:rPr>
              <a:t> and </a:t>
            </a:r>
            <a:r>
              <a:rPr lang="en-US" i="1" dirty="0" smtClean="0">
                <a:latin typeface="Cambria Math"/>
                <a:ea typeface="Cambria Math"/>
              </a:rPr>
              <a:t>T</a:t>
            </a:r>
            <a:r>
              <a:rPr lang="en-US" dirty="0" smtClean="0">
                <a:latin typeface="Cambria Math"/>
                <a:ea typeface="Cambria Math"/>
              </a:rPr>
              <a:t>  are logically equivalent. </a:t>
            </a:r>
          </a:p>
          <a:p>
            <a:r>
              <a:rPr lang="en-US" b="1" dirty="0" smtClean="0">
                <a:latin typeface="Cambria Math"/>
                <a:ea typeface="Cambria Math"/>
              </a:rPr>
              <a:t>Example</a:t>
            </a:r>
            <a:r>
              <a:rPr lang="en-US" dirty="0" smtClean="0">
                <a:latin typeface="Cambria Math"/>
                <a:ea typeface="Cambria Math"/>
              </a:rPr>
              <a:t>:  </a:t>
            </a:r>
            <a:r>
              <a:rPr lang="en-US" dirty="0" smtClean="0">
                <a:latin typeface="Cambria Math"/>
                <a:ea typeface="Cambria Math"/>
                <a:sym typeface="Symbol"/>
              </a:rPr>
              <a:t></a:t>
            </a:r>
            <a:r>
              <a:rPr lang="en-US" i="1" dirty="0" smtClean="0">
                <a:latin typeface="Cambria Math"/>
                <a:ea typeface="Cambria Math"/>
                <a:sym typeface="Symbol"/>
              </a:rPr>
              <a:t>x</a:t>
            </a:r>
            <a:r>
              <a:rPr lang="en-US" dirty="0" smtClean="0">
                <a:latin typeface="Cambria Math"/>
                <a:ea typeface="Cambria Math"/>
                <a:sym typeface="Symbol"/>
              </a:rPr>
              <a:t> ¬¬</a:t>
            </a:r>
            <a:r>
              <a:rPr lang="en-US" i="1" dirty="0" smtClean="0">
                <a:latin typeface="Cambria Math"/>
                <a:ea typeface="Cambria Math"/>
                <a:sym typeface="Symbol"/>
              </a:rPr>
              <a:t>S(x) </a:t>
            </a:r>
            <a:r>
              <a:rPr lang="en-US" dirty="0" smtClean="0">
                <a:latin typeface="Cambria Math"/>
                <a:ea typeface="Cambria Math"/>
              </a:rPr>
              <a:t>≡</a:t>
            </a:r>
            <a:r>
              <a:rPr lang="en-US" dirty="0" smtClean="0">
                <a:latin typeface="Cambria Math"/>
                <a:ea typeface="Cambria Math"/>
                <a:sym typeface="Symbol"/>
              </a:rPr>
              <a:t> </a:t>
            </a:r>
            <a:r>
              <a:rPr lang="en-US" i="1" dirty="0" smtClean="0">
                <a:latin typeface="Cambria Math"/>
                <a:ea typeface="Cambria Math"/>
                <a:sym typeface="Symbol"/>
              </a:rPr>
              <a:t>x S(x)</a:t>
            </a:r>
            <a:endParaRPr lang="en-US"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Thinking about Quantifiers as Conjunctions and Disjunctions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ym typeface="Symbol"/>
              </a:rPr>
              <a:t>If the domain is finite, a universally quantified proposition is equivalent to a conjunction of propositions without quantifiers and an existentially quantified proposition is equivalent to  a disjunction of propositions without quantifiers. </a:t>
            </a:r>
          </a:p>
          <a:p>
            <a:r>
              <a:rPr lang="en-US" dirty="0" smtClean="0">
                <a:sym typeface="Symbol"/>
              </a:rPr>
              <a:t>If </a:t>
            </a:r>
            <a:r>
              <a:rPr lang="en-US" i="1" dirty="0" smtClean="0">
                <a:sym typeface="Symbol"/>
              </a:rPr>
              <a:t>U</a:t>
            </a:r>
            <a:r>
              <a:rPr lang="en-US" dirty="0" smtClean="0">
                <a:sym typeface="Symbol"/>
              </a:rPr>
              <a:t> consists of the integers </a:t>
            </a:r>
            <a:r>
              <a:rPr lang="en-US" dirty="0" smtClean="0">
                <a:latin typeface="Cambria Math" pitchFamily="18" charset="0"/>
                <a:ea typeface="Cambria Math" pitchFamily="18" charset="0"/>
                <a:sym typeface="Symbol"/>
              </a:rPr>
              <a:t>1</a:t>
            </a:r>
            <a:r>
              <a:rPr lang="en-US" dirty="0" smtClean="0">
                <a:sym typeface="Symbol"/>
              </a:rPr>
              <a:t>,</a:t>
            </a:r>
            <a:r>
              <a:rPr lang="en-US" dirty="0" smtClean="0">
                <a:latin typeface="Cambria Math" pitchFamily="18" charset="0"/>
                <a:ea typeface="Cambria Math" pitchFamily="18" charset="0"/>
                <a:sym typeface="Symbol"/>
              </a:rPr>
              <a:t>2</a:t>
            </a:r>
            <a:r>
              <a:rPr lang="en-US" dirty="0" smtClean="0">
                <a:sym typeface="Symbol"/>
              </a:rPr>
              <a:t>, and </a:t>
            </a:r>
            <a:r>
              <a:rPr lang="en-US" dirty="0" smtClean="0">
                <a:latin typeface="Cambria Math" pitchFamily="18" charset="0"/>
                <a:ea typeface="Cambria Math" pitchFamily="18" charset="0"/>
                <a:sym typeface="Symbol"/>
              </a:rPr>
              <a:t>3</a:t>
            </a:r>
            <a:r>
              <a:rPr lang="en-US" dirty="0" smtClean="0">
                <a:sym typeface="Symbol"/>
              </a:rPr>
              <a:t>:</a:t>
            </a:r>
          </a:p>
          <a:p>
            <a:pPr>
              <a:buNone/>
            </a:pPr>
            <a:endParaRPr lang="en-US" dirty="0" smtClean="0">
              <a:sym typeface="Symbol"/>
            </a:endParaRPr>
          </a:p>
          <a:p>
            <a:pPr>
              <a:buNone/>
            </a:pPr>
            <a:endParaRPr lang="en-US" dirty="0" smtClean="0">
              <a:sym typeface="Symbol"/>
            </a:endParaRPr>
          </a:p>
          <a:p>
            <a:pPr>
              <a:buNone/>
            </a:pPr>
            <a:endParaRPr lang="en-US" dirty="0" smtClean="0">
              <a:sym typeface="Symbol"/>
            </a:endParaRPr>
          </a:p>
          <a:p>
            <a:pPr>
              <a:buNone/>
            </a:pPr>
            <a:endParaRPr lang="en-US" dirty="0" smtClean="0">
              <a:sym typeface="Symbol"/>
            </a:endParaRPr>
          </a:p>
          <a:p>
            <a:pPr>
              <a:buNone/>
            </a:pPr>
            <a:endParaRPr lang="en-US" dirty="0" smtClean="0">
              <a:sym typeface="Symbol"/>
            </a:endParaRPr>
          </a:p>
          <a:p>
            <a:r>
              <a:rPr lang="en-US" dirty="0" smtClean="0">
                <a:sym typeface="Symbol"/>
              </a:rPr>
              <a:t>Even if the domains are infinite, you can still think of the quantifiers in this fashion, but the equivalent expressions without quantifiers will be infinitely long.</a:t>
            </a:r>
          </a:p>
          <a:p>
            <a:endParaRPr lang="en-US" dirty="0" smtClean="0"/>
          </a:p>
          <a:p>
            <a:endParaRPr lang="en-US" dirty="0" smtClean="0"/>
          </a:p>
          <a:p>
            <a:pPr lvl="2"/>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057400" y="3657600"/>
            <a:ext cx="4079081" cy="319088"/>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133600" y="4343400"/>
            <a:ext cx="4062413" cy="31908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Negating Quantified Expressions</a:t>
            </a:r>
            <a:endParaRPr lang="en-US" dirty="0"/>
          </a:p>
        </p:txBody>
      </p:sp>
      <p:sp>
        <p:nvSpPr>
          <p:cNvPr id="3" name="Content Placeholder 2"/>
          <p:cNvSpPr>
            <a:spLocks noGrp="1"/>
          </p:cNvSpPr>
          <p:nvPr>
            <p:ph idx="1"/>
          </p:nvPr>
        </p:nvSpPr>
        <p:spPr/>
        <p:txBody>
          <a:bodyPr>
            <a:normAutofit/>
          </a:bodyPr>
          <a:lstStyle/>
          <a:p>
            <a:r>
              <a:rPr lang="en-US" dirty="0" smtClean="0"/>
              <a:t>Consider </a:t>
            </a:r>
            <a:r>
              <a:rPr lang="en-US" i="1" dirty="0" smtClean="0">
                <a:latin typeface="Cambria Math" pitchFamily="18" charset="0"/>
                <a:ea typeface="Cambria Math" pitchFamily="18" charset="0"/>
                <a:sym typeface="Symbol"/>
              </a:rPr>
              <a:t>x J(x)</a:t>
            </a:r>
            <a:endParaRPr lang="en-US" dirty="0" smtClean="0"/>
          </a:p>
          <a:p>
            <a:pPr marL="850392" lvl="1" indent="-457200">
              <a:buNone/>
            </a:pPr>
            <a:r>
              <a:rPr lang="en-US" dirty="0" smtClean="0"/>
              <a:t>“Every student in your class has taken a course in Java.”</a:t>
            </a:r>
          </a:p>
          <a:p>
            <a:pPr marL="850392" lvl="1" indent="-457200">
              <a:buNone/>
            </a:pPr>
            <a:r>
              <a:rPr lang="en-US" dirty="0" smtClean="0"/>
              <a:t> Here </a:t>
            </a:r>
            <a:r>
              <a:rPr lang="en-US" i="1" dirty="0" smtClean="0">
                <a:latin typeface="Cambria Math" pitchFamily="18" charset="0"/>
                <a:ea typeface="Cambria Math" pitchFamily="18" charset="0"/>
                <a:sym typeface="Symbol"/>
              </a:rPr>
              <a:t>J(x)</a:t>
            </a:r>
            <a:r>
              <a:rPr lang="en-US" dirty="0" smtClean="0"/>
              <a:t>  is “x has taken a course in Java” and </a:t>
            </a:r>
          </a:p>
          <a:p>
            <a:pPr marL="850392" lvl="1" indent="-457200">
              <a:buNone/>
            </a:pPr>
            <a:r>
              <a:rPr lang="en-US" dirty="0" smtClean="0"/>
              <a:t> the domain is students in your class. </a:t>
            </a:r>
          </a:p>
          <a:p>
            <a:r>
              <a:rPr lang="en-US" dirty="0" smtClean="0"/>
              <a:t>Negating the original statement gives “It is not the case that every student in your class has taken Java.” This implies that “There is a student in your class who has not taken Java.”</a:t>
            </a:r>
          </a:p>
          <a:p>
            <a:pPr>
              <a:buNone/>
            </a:pPr>
            <a:r>
              <a:rPr lang="en-US" i="1" dirty="0" smtClean="0">
                <a:latin typeface="Cambria Math"/>
                <a:ea typeface="Cambria Math"/>
                <a:sym typeface="Symbol"/>
              </a:rPr>
              <a:t>     </a:t>
            </a:r>
            <a:r>
              <a:rPr lang="en-US" dirty="0" smtClean="0">
                <a:latin typeface="Cambria Math"/>
                <a:ea typeface="Cambria Math"/>
                <a:sym typeface="Symbol"/>
              </a:rPr>
              <a:t>Symbolically</a:t>
            </a:r>
            <a:r>
              <a:rPr lang="en-US" i="1" dirty="0" smtClean="0">
                <a:latin typeface="Cambria Math"/>
                <a:ea typeface="Cambria Math"/>
                <a:sym typeface="Symbol"/>
              </a:rPr>
              <a:t>  ¬</a:t>
            </a:r>
            <a:r>
              <a:rPr lang="en-US" i="1" dirty="0" smtClean="0">
                <a:latin typeface="Cambria Math" pitchFamily="18" charset="0"/>
                <a:ea typeface="Cambria Math" pitchFamily="18" charset="0"/>
                <a:sym typeface="Symbol"/>
              </a:rPr>
              <a:t>x J(x)  </a:t>
            </a:r>
            <a:r>
              <a:rPr lang="en-US" dirty="0" smtClean="0">
                <a:latin typeface="Cambria Math" pitchFamily="18" charset="0"/>
                <a:ea typeface="Cambria Math" pitchFamily="18" charset="0"/>
                <a:sym typeface="Symbol"/>
              </a:rPr>
              <a:t>and </a:t>
            </a:r>
            <a:r>
              <a:rPr lang="en-US" i="1" dirty="0" smtClean="0">
                <a:latin typeface="Cambria Math" pitchFamily="18" charset="0"/>
                <a:ea typeface="Cambria Math" pitchFamily="18" charset="0"/>
                <a:sym typeface="Symbol"/>
              </a:rPr>
              <a:t>x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J(x) </a:t>
            </a:r>
            <a:r>
              <a:rPr lang="en-US" dirty="0" smtClean="0">
                <a:latin typeface="Cambria Math" pitchFamily="18" charset="0"/>
                <a:ea typeface="Cambria Math" pitchFamily="18" charset="0"/>
                <a:sym typeface="Symbol"/>
              </a:rPr>
              <a:t>are equivalent</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Negating Quantified Expressions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Now Consider </a:t>
            </a:r>
            <a:r>
              <a:rPr lang="en-US" i="1" dirty="0" smtClean="0">
                <a:latin typeface="Cambria Math" pitchFamily="18" charset="0"/>
                <a:ea typeface="Cambria Math" pitchFamily="18" charset="0"/>
                <a:sym typeface="Symbol"/>
              </a:rPr>
              <a:t> x J(x)</a:t>
            </a:r>
            <a:endParaRPr lang="en-US" dirty="0" smtClean="0"/>
          </a:p>
          <a:p>
            <a:pPr lvl="1">
              <a:buNone/>
            </a:pPr>
            <a:r>
              <a:rPr lang="en-US" dirty="0" smtClean="0"/>
              <a:t>“There is a student in this class who has taken a course in Java.”</a:t>
            </a:r>
            <a:endParaRPr lang="en-US" i="1" dirty="0" smtClean="0">
              <a:latin typeface="Cambria Math" pitchFamily="18" charset="0"/>
              <a:ea typeface="Cambria Math" pitchFamily="18" charset="0"/>
              <a:sym typeface="Symbol"/>
            </a:endParaRPr>
          </a:p>
          <a:p>
            <a:pPr lvl="1">
              <a:buNone/>
            </a:pPr>
            <a:r>
              <a:rPr lang="en-US" dirty="0" smtClean="0"/>
              <a:t>Where </a:t>
            </a:r>
            <a:r>
              <a:rPr lang="en-US" i="1" dirty="0" smtClean="0">
                <a:latin typeface="Cambria Math" pitchFamily="18" charset="0"/>
                <a:ea typeface="Cambria Math" pitchFamily="18" charset="0"/>
                <a:sym typeface="Symbol"/>
              </a:rPr>
              <a:t>J(x)</a:t>
            </a:r>
            <a:r>
              <a:rPr lang="en-US" dirty="0" smtClean="0"/>
              <a:t>  is “x has taken a course in Java.”</a:t>
            </a:r>
          </a:p>
          <a:p>
            <a:r>
              <a:rPr lang="en-US" dirty="0" smtClean="0"/>
              <a:t>Negating the original statement gives “It is not the case that there is a student in this class who has taken Java.” This implies that “Every student in this class has not taken Java”</a:t>
            </a:r>
          </a:p>
          <a:p>
            <a:pPr>
              <a:buNone/>
            </a:pPr>
            <a:r>
              <a:rPr lang="en-US" i="1" dirty="0" smtClean="0">
                <a:latin typeface="Cambria Math"/>
                <a:ea typeface="Cambria Math"/>
                <a:sym typeface="Symbol"/>
              </a:rPr>
              <a:t>     </a:t>
            </a:r>
            <a:r>
              <a:rPr lang="en-US" dirty="0" smtClean="0">
                <a:latin typeface="Cambria Math"/>
                <a:ea typeface="Cambria Math"/>
                <a:sym typeface="Symbol"/>
              </a:rPr>
              <a:t>Symbolically</a:t>
            </a:r>
            <a:r>
              <a:rPr lang="en-US" i="1" dirty="0" smtClean="0">
                <a:latin typeface="Cambria Math"/>
                <a:ea typeface="Cambria Math"/>
                <a:sym typeface="Symbol"/>
              </a:rPr>
              <a:t>  ¬</a:t>
            </a:r>
            <a:r>
              <a:rPr lang="en-US" i="1" dirty="0" smtClean="0">
                <a:latin typeface="Cambria Math" pitchFamily="18" charset="0"/>
                <a:ea typeface="Cambria Math" pitchFamily="18" charset="0"/>
                <a:sym typeface="Symbol"/>
              </a:rPr>
              <a:t> x J(x)  </a:t>
            </a:r>
            <a:r>
              <a:rPr lang="en-US" dirty="0" smtClean="0">
                <a:latin typeface="Cambria Math" pitchFamily="18" charset="0"/>
                <a:ea typeface="Cambria Math" pitchFamily="18" charset="0"/>
                <a:sym typeface="Symbol"/>
              </a:rPr>
              <a:t>and </a:t>
            </a:r>
            <a:r>
              <a:rPr lang="en-US" i="1" dirty="0" smtClean="0">
                <a:latin typeface="Cambria Math" pitchFamily="18" charset="0"/>
                <a:ea typeface="Cambria Math" pitchFamily="18" charset="0"/>
                <a:sym typeface="Symbol"/>
              </a:rPr>
              <a:t> 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J(x) </a:t>
            </a:r>
            <a:r>
              <a:rPr lang="en-US" dirty="0" smtClean="0">
                <a:latin typeface="Cambria Math" pitchFamily="18" charset="0"/>
                <a:ea typeface="Cambria Math" pitchFamily="18" charset="0"/>
                <a:sym typeface="Symbol"/>
              </a:rPr>
              <a:t>are equivalent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 Morgan’s Laws for Quantifiers</a:t>
            </a:r>
            <a:endParaRPr lang="en-US" dirty="0"/>
          </a:p>
        </p:txBody>
      </p:sp>
      <p:sp>
        <p:nvSpPr>
          <p:cNvPr id="3" name="Content Placeholder 2"/>
          <p:cNvSpPr>
            <a:spLocks noGrp="1"/>
          </p:cNvSpPr>
          <p:nvPr>
            <p:ph idx="1"/>
          </p:nvPr>
        </p:nvSpPr>
        <p:spPr/>
        <p:txBody>
          <a:bodyPr>
            <a:normAutofit/>
          </a:bodyPr>
          <a:lstStyle/>
          <a:p>
            <a:r>
              <a:rPr lang="en-US" dirty="0" smtClean="0"/>
              <a:t>The rules for negating quantifiers are:</a:t>
            </a:r>
          </a:p>
          <a:p>
            <a:endParaRPr lang="en-US" dirty="0" smtClean="0"/>
          </a:p>
          <a:p>
            <a:endParaRPr lang="en-US" dirty="0" smtClean="0"/>
          </a:p>
          <a:p>
            <a:endParaRPr lang="en-US" dirty="0" smtClean="0"/>
          </a:p>
          <a:p>
            <a:r>
              <a:rPr lang="en-US" dirty="0" smtClean="0"/>
              <a:t>The reasoning in the table shows that:</a:t>
            </a:r>
          </a:p>
          <a:p>
            <a:endParaRPr lang="en-US" dirty="0" smtClean="0"/>
          </a:p>
          <a:p>
            <a:endParaRPr lang="en-US" dirty="0" smtClean="0"/>
          </a:p>
          <a:p>
            <a:endParaRPr lang="en-US" dirty="0" smtClean="0"/>
          </a:p>
          <a:p>
            <a:r>
              <a:rPr lang="en-US" dirty="0" smtClean="0"/>
              <a:t>These are important. You will use these. </a:t>
            </a:r>
            <a:endParaRPr lang="en-US" dirty="0"/>
          </a:p>
        </p:txBody>
      </p:sp>
      <p:pic>
        <p:nvPicPr>
          <p:cNvPr id="4" name="Picture 3" descr="table20.jpg"/>
          <p:cNvPicPr>
            <a:picLocks noChangeAspect="1"/>
          </p:cNvPicPr>
          <p:nvPr/>
        </p:nvPicPr>
        <p:blipFill>
          <a:blip r:embed="rId4" cstate="print"/>
          <a:stretch>
            <a:fillRect/>
          </a:stretch>
        </p:blipFill>
        <p:spPr>
          <a:xfrm>
            <a:off x="1295400" y="2438400"/>
            <a:ext cx="5024628" cy="1216152"/>
          </a:xfrm>
          <a:prstGeom prst="rect">
            <a:avLst/>
          </a:prstGeom>
        </p:spPr>
      </p:pic>
      <p:pic>
        <p:nvPicPr>
          <p:cNvPr id="6" name="Picture 5" descr="addin_tmp.png"/>
          <p:cNvPicPr>
            <a:picLocks noChangeAspect="1"/>
          </p:cNvPicPr>
          <p:nvPr>
            <p:custDataLst>
              <p:tags r:id="rId1"/>
            </p:custDataLst>
          </p:nvPr>
        </p:nvPicPr>
        <p:blipFill>
          <a:blip r:embed="rId5" cstate="print"/>
          <a:stretch>
            <a:fillRect/>
          </a:stretch>
        </p:blipFill>
        <p:spPr>
          <a:xfrm>
            <a:off x="2362200" y="4419600"/>
            <a:ext cx="3431858" cy="38290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286000" y="5105400"/>
            <a:ext cx="3431858" cy="38290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Translation from English to Logic</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Examples</a:t>
            </a:r>
            <a:r>
              <a:rPr lang="en-US" dirty="0" smtClean="0"/>
              <a:t>:</a:t>
            </a:r>
          </a:p>
          <a:p>
            <a:pPr marL="514350" indent="-514350">
              <a:buFont typeface="+mj-lt"/>
              <a:buAutoNum type="arabicPeriod"/>
            </a:pPr>
            <a:r>
              <a:rPr lang="en-US" dirty="0" smtClean="0"/>
              <a:t>“Some student in this class has visited Mexico.”</a:t>
            </a:r>
          </a:p>
          <a:p>
            <a:pPr marL="850392" lvl="1" indent="-457200">
              <a:buNone/>
            </a:pPr>
            <a:r>
              <a:rPr lang="en-US" dirty="0" smtClean="0"/>
              <a:t>   </a:t>
            </a:r>
            <a:r>
              <a:rPr lang="en-US" b="1" dirty="0" smtClean="0"/>
              <a:t>Solution</a:t>
            </a:r>
            <a:r>
              <a:rPr lang="en-US" dirty="0" smtClean="0"/>
              <a:t>: Let </a:t>
            </a:r>
            <a:r>
              <a:rPr lang="en-US" i="1" dirty="0" smtClean="0"/>
              <a:t>M</a:t>
            </a:r>
            <a:r>
              <a:rPr lang="en-US" dirty="0" smtClean="0"/>
              <a:t>(</a:t>
            </a:r>
            <a:r>
              <a:rPr lang="en-US" i="1" dirty="0" smtClean="0"/>
              <a:t>x</a:t>
            </a:r>
            <a:r>
              <a:rPr lang="en-US" dirty="0" smtClean="0"/>
              <a:t>) denote “</a:t>
            </a:r>
            <a:r>
              <a:rPr lang="en-US" i="1" dirty="0" smtClean="0"/>
              <a:t>x</a:t>
            </a:r>
            <a:r>
              <a:rPr lang="en-US" dirty="0" smtClean="0"/>
              <a:t> has visited Mexico” and </a:t>
            </a:r>
            <a:r>
              <a:rPr lang="en-US" i="1" dirty="0" smtClean="0"/>
              <a:t>S</a:t>
            </a:r>
            <a:r>
              <a:rPr lang="en-US" dirty="0" smtClean="0"/>
              <a:t>(</a:t>
            </a:r>
            <a:r>
              <a:rPr lang="en-US" i="1" dirty="0" smtClean="0"/>
              <a:t>x</a:t>
            </a:r>
            <a:r>
              <a:rPr lang="en-US" dirty="0" smtClean="0"/>
              <a:t>) denote “</a:t>
            </a:r>
            <a:r>
              <a:rPr lang="en-US" i="1" dirty="0" smtClean="0"/>
              <a:t>x</a:t>
            </a:r>
            <a:r>
              <a:rPr lang="en-US" dirty="0" smtClean="0"/>
              <a:t> is a student in this class,”  and </a:t>
            </a:r>
            <a:r>
              <a:rPr lang="en-US" i="1" dirty="0" smtClean="0">
                <a:latin typeface="Cambria Math" pitchFamily="18" charset="0"/>
                <a:ea typeface="Cambria Math" pitchFamily="18" charset="0"/>
                <a:sym typeface="Symbol"/>
              </a:rPr>
              <a:t>U  </a:t>
            </a:r>
            <a:r>
              <a:rPr lang="en-US" dirty="0" smtClean="0">
                <a:latin typeface="Cambria Math" pitchFamily="18" charset="0"/>
                <a:ea typeface="Cambria Math" pitchFamily="18" charset="0"/>
                <a:sym typeface="Symbol"/>
              </a:rPr>
              <a:t>be all people.</a:t>
            </a:r>
            <a:endParaRPr lang="en-US" dirty="0" smtClean="0"/>
          </a:p>
          <a:p>
            <a:pPr marL="850392" lvl="1" indent="-457200">
              <a:buNone/>
            </a:pPr>
            <a:r>
              <a:rPr lang="en-US" dirty="0" smtClean="0"/>
              <a:t>                      </a:t>
            </a:r>
            <a:r>
              <a:rPr lang="en-US" dirty="0" smtClean="0">
                <a:sym typeface="Symbol"/>
              </a:rPr>
              <a:t></a:t>
            </a:r>
            <a:r>
              <a:rPr lang="en-US" i="1" dirty="0" smtClean="0">
                <a:latin typeface="Cambria Math" pitchFamily="18" charset="0"/>
                <a:ea typeface="Cambria Math" pitchFamily="18" charset="0"/>
                <a:sym typeface="Symbol"/>
              </a:rPr>
              <a:t>x  (S(x)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M(x))</a:t>
            </a:r>
            <a:endParaRPr lang="en-US" dirty="0" smtClean="0"/>
          </a:p>
          <a:p>
            <a:pPr marL="514350" indent="-514350">
              <a:buFont typeface="+mj-lt"/>
              <a:buAutoNum type="arabicPeriod"/>
            </a:pPr>
            <a:r>
              <a:rPr lang="en-US" dirty="0" smtClean="0"/>
              <a:t>“Every student in this class has visited Canada or Mexico.”</a:t>
            </a:r>
          </a:p>
          <a:p>
            <a:pPr marL="850392" lvl="1" indent="-457200">
              <a:buNone/>
            </a:pPr>
            <a:r>
              <a:rPr lang="en-US" dirty="0" smtClean="0"/>
              <a:t>  </a:t>
            </a:r>
            <a:r>
              <a:rPr lang="en-US" b="1" dirty="0" smtClean="0"/>
              <a:t>Solution</a:t>
            </a:r>
            <a:r>
              <a:rPr lang="en-US" dirty="0" smtClean="0"/>
              <a:t>: Add </a:t>
            </a:r>
            <a:r>
              <a:rPr lang="en-US" i="1" dirty="0" smtClean="0"/>
              <a:t>C</a:t>
            </a:r>
            <a:r>
              <a:rPr lang="en-US" dirty="0" smtClean="0"/>
              <a:t>(</a:t>
            </a:r>
            <a:r>
              <a:rPr lang="en-US" i="1" dirty="0" smtClean="0"/>
              <a:t>x</a:t>
            </a:r>
            <a:r>
              <a:rPr lang="en-US" dirty="0" smtClean="0"/>
              <a:t>) denoting “</a:t>
            </a:r>
            <a:r>
              <a:rPr lang="en-US" i="1" dirty="0" smtClean="0"/>
              <a:t>x</a:t>
            </a:r>
            <a:r>
              <a:rPr lang="en-US" dirty="0" smtClean="0"/>
              <a:t> has visited Canada.”</a:t>
            </a:r>
          </a:p>
          <a:p>
            <a:pPr marL="850392" lvl="1" indent="-457200">
              <a:buNone/>
            </a:pPr>
            <a:r>
              <a:rPr lang="en-US" i="1" dirty="0" smtClean="0">
                <a:latin typeface="Cambria Math" pitchFamily="18" charset="0"/>
                <a:ea typeface="Cambria Math" pitchFamily="18" charset="0"/>
                <a:sym typeface="Symbol"/>
              </a:rPr>
              <a:t>                    x (S(x)</a:t>
            </a:r>
            <a:r>
              <a:rPr lang="en-US" i="1" dirty="0" smtClean="0">
                <a:latin typeface="Cambria Math"/>
                <a:ea typeface="Cambria Math"/>
                <a:sym typeface="Symbol"/>
              </a:rPr>
              <a:t>→ (M(x)∨C(x)))</a:t>
            </a:r>
            <a:endParaRPr lang="en-US" i="1" dirty="0" smtClean="0">
              <a:latin typeface="Cambria Math" pitchFamily="18" charset="0"/>
              <a:ea typeface="Cambria Math" pitchFamily="18" charset="0"/>
            </a:endParaRP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Fun with Translating from English into Logical Expressions</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x is a thingamabob</a:t>
            </a:r>
          </a:p>
          <a:p>
            <a:pPr>
              <a:buNone/>
            </a:pPr>
            <a:r>
              <a:rPr lang="en-US" b="1" dirty="0" smtClean="0"/>
              <a:t>   </a:t>
            </a:r>
            <a:r>
              <a:rPr lang="en-US" dirty="0" smtClean="0"/>
              <a:t>Translate “Everything is a </a:t>
            </a:r>
            <a:r>
              <a:rPr lang="en-US" dirty="0" err="1" smtClean="0"/>
              <a:t>fleegle</a:t>
            </a:r>
            <a:r>
              <a:rPr lang="en-US" dirty="0" smtClean="0"/>
              <a:t>”</a:t>
            </a:r>
          </a:p>
          <a:p>
            <a:pPr>
              <a:buNone/>
            </a:pPr>
            <a:endParaRPr lang="en-US" dirty="0" smtClean="0"/>
          </a:p>
          <a:p>
            <a:pPr>
              <a:buNone/>
            </a:pPr>
            <a:r>
              <a:rPr lang="en-US" b="1" dirty="0" smtClean="0"/>
              <a:t>    Solution</a:t>
            </a:r>
            <a:r>
              <a:rPr lang="en-US" dirty="0" smtClean="0"/>
              <a:t>: </a:t>
            </a:r>
            <a:r>
              <a:rPr lang="en-US" i="1" dirty="0" smtClean="0">
                <a:latin typeface="Cambria Math" pitchFamily="18" charset="0"/>
                <a:ea typeface="Cambria Math" pitchFamily="18" charset="0"/>
                <a:sym typeface="Symbol"/>
              </a:rPr>
              <a:t>x F(x)</a:t>
            </a:r>
            <a:endParaRPr lang="en-US" i="1" dirty="0" smtClean="0">
              <a:latin typeface="Cambria Math" pitchFamily="18" charset="0"/>
              <a:ea typeface="Cambria Math" pitchFamily="18" charset="0"/>
            </a:endParaRP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“Nothing is a </a:t>
            </a:r>
            <a:r>
              <a:rPr lang="en-US" dirty="0" err="1" smtClean="0"/>
              <a:t>snurd</a:t>
            </a:r>
            <a:r>
              <a:rPr lang="en-US" dirty="0" smtClean="0"/>
              <a:t>.”</a:t>
            </a:r>
          </a:p>
          <a:p>
            <a:endParaRPr lang="en-US" dirty="0" smtClean="0"/>
          </a:p>
          <a:p>
            <a:pPr>
              <a:buNone/>
            </a:pPr>
            <a:r>
              <a:rPr lang="en-US" b="1" dirty="0" smtClean="0"/>
              <a:t>     Solution</a:t>
            </a:r>
            <a:r>
              <a:rPr lang="en-US" dirty="0" smtClean="0"/>
              <a:t>: </a:t>
            </a:r>
            <a:r>
              <a:rPr lang="en-US" dirty="0" smtClean="0">
                <a:latin typeface="Cambria Math"/>
                <a:ea typeface="Cambria Math"/>
              </a:rPr>
              <a:t>¬</a:t>
            </a:r>
            <a:r>
              <a:rPr lang="en-US" dirty="0" smtClean="0">
                <a:sym typeface="Symbol"/>
              </a:rPr>
              <a:t></a:t>
            </a:r>
            <a:r>
              <a:rPr lang="en-US" i="1" dirty="0" smtClean="0">
                <a:latin typeface="Cambria Math" pitchFamily="18" charset="0"/>
                <a:ea typeface="Cambria Math" pitchFamily="18" charset="0"/>
                <a:sym typeface="Symbol"/>
              </a:rPr>
              <a:t>x S(x)   </a:t>
            </a:r>
            <a:r>
              <a:rPr lang="en-US" dirty="0" smtClean="0">
                <a:latin typeface="Cambria Math" pitchFamily="18" charset="0"/>
                <a:ea typeface="Cambria Math" pitchFamily="18" charset="0"/>
                <a:sym typeface="Symbol"/>
              </a:rPr>
              <a:t>What is this equivalent to?</a:t>
            </a:r>
            <a:endParaRPr lang="en-US" dirty="0" smtClean="0">
              <a:latin typeface="Cambria Math" pitchFamily="18" charset="0"/>
              <a:ea typeface="Cambria Math" pitchFamily="18" charset="0"/>
            </a:endParaRPr>
          </a:p>
          <a:p>
            <a:pPr>
              <a:buNone/>
            </a:pPr>
            <a:r>
              <a:rPr lang="en-US" dirty="0" smtClean="0"/>
              <a:t>     </a:t>
            </a:r>
            <a:r>
              <a:rPr lang="en-US" b="1" dirty="0" smtClean="0"/>
              <a:t>Solution</a:t>
            </a:r>
            <a:r>
              <a:rPr lang="en-US" dirty="0" smtClean="0"/>
              <a:t>:   </a:t>
            </a:r>
            <a:r>
              <a:rPr lang="en-US" dirty="0" smtClean="0">
                <a:sym typeface="Symbol"/>
              </a:rPr>
              <a:t></a:t>
            </a:r>
            <a:r>
              <a:rPr lang="en-US" i="1" dirty="0" smtClean="0">
                <a:latin typeface="Cambria Math" pitchFamily="18" charset="0"/>
                <a:ea typeface="Cambria Math" pitchFamily="18" charset="0"/>
                <a:sym typeface="Symbol"/>
              </a:rPr>
              <a:t>x </a:t>
            </a:r>
            <a:r>
              <a:rPr lang="en-US" dirty="0" smtClean="0">
                <a:latin typeface="Cambria Math"/>
                <a:ea typeface="Cambria Math"/>
              </a:rPr>
              <a:t>¬ </a:t>
            </a:r>
            <a:r>
              <a:rPr lang="en-US" i="1" dirty="0" smtClean="0">
                <a:latin typeface="Cambria Math" pitchFamily="18" charset="0"/>
                <a:ea typeface="Cambria Math" pitchFamily="18" charset="0"/>
                <a:sym typeface="Symbol"/>
              </a:rPr>
              <a:t>S(x) </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“All </a:t>
            </a:r>
            <a:r>
              <a:rPr lang="en-US" dirty="0" err="1" smtClean="0"/>
              <a:t>fleegles</a:t>
            </a:r>
            <a:r>
              <a:rPr lang="en-US" dirty="0" smtClean="0"/>
              <a:t> are </a:t>
            </a:r>
            <a:r>
              <a:rPr lang="en-US" dirty="0" err="1" smtClean="0"/>
              <a:t>snurds</a:t>
            </a:r>
            <a:r>
              <a:rPr lang="en-US" dirty="0" smtClean="0"/>
              <a:t>.”</a:t>
            </a:r>
          </a:p>
          <a:p>
            <a:endParaRPr lang="en-US" dirty="0" smtClean="0"/>
          </a:p>
          <a:p>
            <a:pPr>
              <a:buNone/>
            </a:pPr>
            <a:r>
              <a:rPr lang="en-US" b="1" dirty="0" smtClean="0"/>
              <a:t>   Solution</a:t>
            </a:r>
            <a:r>
              <a:rPr lang="en-US" dirty="0" smtClean="0"/>
              <a:t>: </a:t>
            </a:r>
            <a:r>
              <a:rPr lang="en-US" i="1" dirty="0" smtClean="0">
                <a:latin typeface="Cambria Math" pitchFamily="18" charset="0"/>
                <a:ea typeface="Cambria Math" pitchFamily="18" charset="0"/>
                <a:sym typeface="Symbol"/>
              </a:rPr>
              <a:t>x (F(x)</a:t>
            </a:r>
            <a:r>
              <a:rPr lang="en-US" i="1" dirty="0" smtClean="0">
                <a:latin typeface="Cambria Math"/>
                <a:ea typeface="Cambria Math"/>
                <a:sym typeface="Symbol"/>
              </a:rPr>
              <a:t>→ S(x))</a:t>
            </a:r>
            <a:endParaRPr lang="en-US" i="1" dirty="0" smtClean="0">
              <a:latin typeface="Cambria Math" pitchFamily="18" charset="0"/>
              <a:ea typeface="Cambria Math" pitchFamily="18" charset="0"/>
            </a:endParaRPr>
          </a:p>
          <a:p>
            <a:endParaRPr lang="en-US" dirty="0" smtClean="0"/>
          </a:p>
          <a:p>
            <a:endParaRPr lang="en-US" dirty="0" smtClean="0"/>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“Some </a:t>
            </a:r>
            <a:r>
              <a:rPr lang="en-US" dirty="0" err="1" smtClean="0"/>
              <a:t>fleegles</a:t>
            </a:r>
            <a:r>
              <a:rPr lang="en-US" dirty="0" smtClean="0"/>
              <a:t> are thingamabobs.”</a:t>
            </a:r>
          </a:p>
          <a:p>
            <a:endParaRPr lang="en-US" dirty="0" smtClean="0"/>
          </a:p>
          <a:p>
            <a:pPr>
              <a:buNone/>
            </a:pPr>
            <a:r>
              <a:rPr lang="en-US" b="1" dirty="0" smtClean="0"/>
              <a:t>   Solution</a:t>
            </a:r>
            <a:r>
              <a:rPr lang="en-US" dirty="0" smtClean="0"/>
              <a:t>: </a:t>
            </a:r>
            <a:r>
              <a:rPr lang="en-US" dirty="0" smtClean="0">
                <a:sym typeface="Symbol"/>
              </a:rPr>
              <a:t></a:t>
            </a:r>
            <a:r>
              <a:rPr lang="en-US" i="1" dirty="0" smtClean="0">
                <a:latin typeface="Cambria Math" pitchFamily="18" charset="0"/>
                <a:ea typeface="Cambria Math" pitchFamily="18" charset="0"/>
                <a:sym typeface="Symbol"/>
              </a:rPr>
              <a:t>x (F(x)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T(x))</a:t>
            </a:r>
            <a:endParaRPr lang="en-US" i="1" dirty="0" smtClean="0">
              <a:latin typeface="Cambria Math" pitchFamily="18" charset="0"/>
              <a:ea typeface="Cambria Math" pitchFamily="18" charset="0"/>
            </a:endParaRP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Predicates and Quantifiers</a:t>
            </a:r>
            <a:endParaRPr lang="en-US" dirty="0"/>
          </a:p>
        </p:txBody>
      </p:sp>
      <p:sp>
        <p:nvSpPr>
          <p:cNvPr id="3" name="Subtitle 2"/>
          <p:cNvSpPr>
            <a:spLocks noGrp="1"/>
          </p:cNvSpPr>
          <p:nvPr>
            <p:ph type="subTitle" idx="1"/>
          </p:nvPr>
        </p:nvSpPr>
        <p:spPr/>
        <p:txBody>
          <a:bodyPr/>
          <a:lstStyle/>
          <a:p>
            <a:r>
              <a:rPr lang="en-US" dirty="0" smtClean="0"/>
              <a:t>Section 1.4</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 </a:t>
            </a:r>
            <a:r>
              <a:rPr lang="en-US" dirty="0" smtClean="0"/>
              <a:t>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“No </a:t>
            </a:r>
            <a:r>
              <a:rPr lang="en-US" dirty="0" err="1" smtClean="0"/>
              <a:t>snurd</a:t>
            </a:r>
            <a:r>
              <a:rPr lang="en-US" dirty="0" smtClean="0"/>
              <a:t> is a thingamabob.”</a:t>
            </a:r>
          </a:p>
          <a:p>
            <a:endParaRPr lang="en-US" dirty="0" smtClean="0"/>
          </a:p>
          <a:p>
            <a:pPr>
              <a:buNone/>
            </a:pPr>
            <a:r>
              <a:rPr lang="en-US" b="1" dirty="0" smtClean="0"/>
              <a:t>     Solution</a:t>
            </a:r>
            <a:r>
              <a:rPr lang="en-US" dirty="0" smtClean="0"/>
              <a:t>: </a:t>
            </a:r>
            <a:r>
              <a:rPr lang="en-US" dirty="0" smtClean="0">
                <a:latin typeface="Cambria Math"/>
                <a:ea typeface="Cambria Math"/>
              </a:rPr>
              <a:t>¬</a:t>
            </a:r>
            <a:r>
              <a:rPr lang="en-US" dirty="0" smtClean="0">
                <a:sym typeface="Symbol"/>
              </a:rPr>
              <a:t></a:t>
            </a:r>
            <a:r>
              <a:rPr lang="en-US" i="1" dirty="0" smtClean="0">
                <a:latin typeface="Cambria Math" pitchFamily="18" charset="0"/>
                <a:ea typeface="Cambria Math" pitchFamily="18" charset="0"/>
                <a:sym typeface="Symbol"/>
              </a:rPr>
              <a:t>x (S(x)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T(x))  </a:t>
            </a:r>
            <a:r>
              <a:rPr lang="en-US" dirty="0" smtClean="0">
                <a:latin typeface="Cambria Math" pitchFamily="18" charset="0"/>
                <a:ea typeface="Cambria Math" pitchFamily="18" charset="0"/>
                <a:sym typeface="Symbol"/>
              </a:rPr>
              <a:t>What is this equivalent to?</a:t>
            </a:r>
            <a:endParaRPr lang="en-US" dirty="0" smtClean="0">
              <a:latin typeface="Cambria Math" pitchFamily="18" charset="0"/>
              <a:ea typeface="Cambria Math" pitchFamily="18" charset="0"/>
            </a:endParaRPr>
          </a:p>
          <a:p>
            <a:pPr>
              <a:buNone/>
            </a:pPr>
            <a:r>
              <a:rPr lang="en-US" dirty="0" smtClean="0"/>
              <a:t>     </a:t>
            </a:r>
            <a:r>
              <a:rPr lang="en-US" b="1" dirty="0" smtClean="0"/>
              <a:t>Solution</a:t>
            </a:r>
            <a:r>
              <a:rPr lang="en-US" dirty="0" smtClean="0"/>
              <a:t>: </a:t>
            </a:r>
            <a:r>
              <a:rPr lang="en-US" dirty="0" smtClean="0">
                <a:sym typeface="Symbol"/>
              </a:rPr>
              <a:t></a:t>
            </a:r>
            <a:r>
              <a:rPr lang="en-US" i="1" dirty="0" smtClean="0">
                <a:latin typeface="Cambria Math" pitchFamily="18" charset="0"/>
                <a:ea typeface="Cambria Math" pitchFamily="18" charset="0"/>
                <a:sym typeface="Symbol"/>
              </a:rPr>
              <a:t>x (</a:t>
            </a:r>
            <a:r>
              <a:rPr lang="en-US" dirty="0" smtClean="0">
                <a:latin typeface="Cambria Math"/>
                <a:ea typeface="Cambria Math"/>
              </a:rPr>
              <a:t>¬</a:t>
            </a:r>
            <a:r>
              <a:rPr lang="en-US" i="1" dirty="0" smtClean="0">
                <a:latin typeface="Cambria Math" pitchFamily="18" charset="0"/>
                <a:ea typeface="Cambria Math" pitchFamily="18" charset="0"/>
                <a:sym typeface="Symbol"/>
              </a:rPr>
              <a:t>S(x) </a:t>
            </a:r>
            <a:r>
              <a:rPr lang="en-US" i="1" dirty="0" smtClean="0">
                <a:latin typeface="Cambria Math"/>
                <a:ea typeface="Cambria Math"/>
                <a:sym typeface="Symbol"/>
              </a:rPr>
              <a:t>∨ </a:t>
            </a:r>
            <a:r>
              <a:rPr lang="en-US" dirty="0" smtClean="0">
                <a:latin typeface="Cambria Math"/>
                <a:ea typeface="Cambria Math"/>
              </a:rPr>
              <a:t>¬</a:t>
            </a:r>
            <a:r>
              <a:rPr lang="en-US" i="1" dirty="0" smtClean="0">
                <a:latin typeface="Cambria Math" pitchFamily="18" charset="0"/>
                <a:ea typeface="Cambria Math" pitchFamily="18" charset="0"/>
                <a:sym typeface="Symbol"/>
              </a:rPr>
              <a:t>T(x))</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x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“If any </a:t>
            </a:r>
            <a:r>
              <a:rPr lang="en-US" dirty="0" err="1" smtClean="0"/>
              <a:t>fleegle</a:t>
            </a:r>
            <a:r>
              <a:rPr lang="en-US" dirty="0" smtClean="0"/>
              <a:t> is a </a:t>
            </a:r>
            <a:r>
              <a:rPr lang="en-US" dirty="0" err="1" smtClean="0"/>
              <a:t>snurd</a:t>
            </a:r>
            <a:r>
              <a:rPr lang="en-US" dirty="0" smtClean="0"/>
              <a:t> then it is also a thingamabob.”</a:t>
            </a:r>
          </a:p>
          <a:p>
            <a:endParaRPr lang="en-US" dirty="0" smtClean="0"/>
          </a:p>
          <a:p>
            <a:pPr>
              <a:buNone/>
            </a:pPr>
            <a:r>
              <a:rPr lang="en-US" b="1" dirty="0" smtClean="0"/>
              <a:t>     Solution</a:t>
            </a:r>
            <a:r>
              <a:rPr lang="en-US" dirty="0" smtClean="0"/>
              <a:t>: </a:t>
            </a:r>
            <a:r>
              <a:rPr lang="en-US" i="1" dirty="0" smtClean="0">
                <a:latin typeface="Cambria Math" pitchFamily="18" charset="0"/>
                <a:ea typeface="Cambria Math" pitchFamily="18" charset="0"/>
                <a:sym typeface="Symbol"/>
              </a:rPr>
              <a:t>x ((F(x) </a:t>
            </a:r>
            <a:r>
              <a:rPr lang="en-US" dirty="0" smtClean="0">
                <a:latin typeface="Cambria Math"/>
                <a:ea typeface="Cambria Math"/>
                <a:sym typeface="Symbol"/>
              </a:rPr>
              <a:t>∧</a:t>
            </a:r>
            <a:r>
              <a:rPr lang="en-US" i="1" dirty="0" smtClean="0">
                <a:latin typeface="Cambria Math"/>
                <a:ea typeface="Cambria Math"/>
                <a:sym typeface="Symbol"/>
              </a:rPr>
              <a:t> S(x))→ T(x))</a:t>
            </a:r>
            <a:endParaRPr lang="en-US" i="1" dirty="0" smtClean="0">
              <a:latin typeface="Cambria Math" pitchFamily="18" charset="0"/>
              <a:ea typeface="Cambria Math" pitchFamily="18" charset="0"/>
            </a:endParaRP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 Example</a:t>
            </a:r>
            <a:endParaRPr lang="en-US" dirty="0"/>
          </a:p>
        </p:txBody>
      </p:sp>
      <p:sp>
        <p:nvSpPr>
          <p:cNvPr id="3" name="Content Placeholder 2"/>
          <p:cNvSpPr>
            <a:spLocks noGrp="1"/>
          </p:cNvSpPr>
          <p:nvPr>
            <p:ph idx="1"/>
          </p:nvPr>
        </p:nvSpPr>
        <p:spPr>
          <a:xfrm>
            <a:off x="304800" y="1828800"/>
            <a:ext cx="8229600" cy="4389120"/>
          </a:xfrm>
        </p:spPr>
        <p:txBody>
          <a:bodyPr>
            <a:normAutofit/>
          </a:bodyPr>
          <a:lstStyle/>
          <a:p>
            <a:r>
              <a:rPr lang="en-US" sz="2000" dirty="0" smtClean="0"/>
              <a:t>Predicate logic is used for specifying properties that systems must satisfy.</a:t>
            </a:r>
          </a:p>
          <a:p>
            <a:r>
              <a:rPr lang="en-US" sz="2000" dirty="0" smtClean="0"/>
              <a:t>For example, translate into predicate logic:</a:t>
            </a:r>
          </a:p>
          <a:p>
            <a:pPr lvl="1"/>
            <a:r>
              <a:rPr lang="en-US" sz="2000" dirty="0" smtClean="0"/>
              <a:t>“Every mail message larger than one megabyte will be compressed.”</a:t>
            </a:r>
          </a:p>
          <a:p>
            <a:pPr lvl="1"/>
            <a:r>
              <a:rPr lang="en-US" sz="2000" dirty="0" smtClean="0"/>
              <a:t>“If a user is active, at least one network link will be available.”</a:t>
            </a:r>
          </a:p>
          <a:p>
            <a:r>
              <a:rPr lang="en-US" sz="2000" dirty="0" smtClean="0"/>
              <a:t>Decide on predicates and domains (left implicit here) for the variables:</a:t>
            </a:r>
          </a:p>
          <a:p>
            <a:pPr lvl="1"/>
            <a:r>
              <a:rPr lang="en-US" sz="1800" dirty="0" smtClean="0"/>
              <a:t>Let </a:t>
            </a:r>
            <a:r>
              <a:rPr lang="en-US" sz="1800" i="1" dirty="0" smtClean="0"/>
              <a:t>L</a:t>
            </a:r>
            <a:r>
              <a:rPr lang="en-US" sz="1800" dirty="0" smtClean="0"/>
              <a:t>(</a:t>
            </a:r>
            <a:r>
              <a:rPr lang="en-US" sz="1800" i="1" dirty="0" smtClean="0"/>
              <a:t>m</a:t>
            </a:r>
            <a:r>
              <a:rPr lang="en-US" sz="1800" dirty="0" smtClean="0"/>
              <a:t>, </a:t>
            </a:r>
            <a:r>
              <a:rPr lang="en-US" sz="1800" i="1" dirty="0" smtClean="0"/>
              <a:t>y</a:t>
            </a:r>
            <a:r>
              <a:rPr lang="en-US" sz="1800" dirty="0" smtClean="0"/>
              <a:t>) be “Mail message </a:t>
            </a:r>
            <a:r>
              <a:rPr lang="en-US" sz="1800" i="1" dirty="0" smtClean="0"/>
              <a:t>m</a:t>
            </a:r>
            <a:r>
              <a:rPr lang="en-US" sz="1800" dirty="0" smtClean="0"/>
              <a:t> is larger than </a:t>
            </a:r>
            <a:r>
              <a:rPr lang="en-US" sz="1800" i="1" dirty="0" smtClean="0"/>
              <a:t>y</a:t>
            </a:r>
            <a:r>
              <a:rPr lang="en-US" sz="1800" dirty="0" smtClean="0"/>
              <a:t> megabytes.”</a:t>
            </a:r>
          </a:p>
          <a:p>
            <a:pPr lvl="1"/>
            <a:r>
              <a:rPr lang="en-US" sz="1800" dirty="0" smtClean="0"/>
              <a:t>Let </a:t>
            </a:r>
            <a:r>
              <a:rPr lang="en-US" sz="1800" i="1" dirty="0" smtClean="0"/>
              <a:t>C</a:t>
            </a:r>
            <a:r>
              <a:rPr lang="en-US" sz="1800" dirty="0" smtClean="0"/>
              <a:t>(</a:t>
            </a:r>
            <a:r>
              <a:rPr lang="en-US" sz="1800" i="1" dirty="0" smtClean="0"/>
              <a:t>m</a:t>
            </a:r>
            <a:r>
              <a:rPr lang="en-US" sz="1800" dirty="0" smtClean="0"/>
              <a:t>) denote “Mail message </a:t>
            </a:r>
            <a:r>
              <a:rPr lang="en-US" sz="1800" i="1" dirty="0" smtClean="0"/>
              <a:t>m</a:t>
            </a:r>
            <a:r>
              <a:rPr lang="en-US" sz="1800" dirty="0" smtClean="0"/>
              <a:t> will be compressed.”</a:t>
            </a:r>
          </a:p>
          <a:p>
            <a:pPr lvl="1"/>
            <a:r>
              <a:rPr lang="en-US" sz="1800" dirty="0" smtClean="0"/>
              <a:t>Let </a:t>
            </a:r>
            <a:r>
              <a:rPr lang="en-US" sz="1800" i="1" dirty="0" smtClean="0"/>
              <a:t>A</a:t>
            </a:r>
            <a:r>
              <a:rPr lang="en-US" sz="1800" dirty="0" smtClean="0"/>
              <a:t>(</a:t>
            </a:r>
            <a:r>
              <a:rPr lang="en-US" sz="1800" i="1" dirty="0" smtClean="0"/>
              <a:t>u</a:t>
            </a:r>
            <a:r>
              <a:rPr lang="en-US" sz="1800" dirty="0" smtClean="0"/>
              <a:t>) represent “User </a:t>
            </a:r>
            <a:r>
              <a:rPr lang="en-US" sz="1800" i="1" dirty="0" smtClean="0"/>
              <a:t>u</a:t>
            </a:r>
            <a:r>
              <a:rPr lang="en-US" sz="1800" dirty="0" smtClean="0"/>
              <a:t> is active.”</a:t>
            </a:r>
          </a:p>
          <a:p>
            <a:pPr lvl="1"/>
            <a:r>
              <a:rPr lang="en-US" sz="1800" dirty="0" smtClean="0"/>
              <a:t>Let </a:t>
            </a:r>
            <a:r>
              <a:rPr lang="en-US" sz="1800" i="1" dirty="0" smtClean="0"/>
              <a:t>S</a:t>
            </a:r>
            <a:r>
              <a:rPr lang="en-US" sz="1800" dirty="0" smtClean="0"/>
              <a:t>(</a:t>
            </a:r>
            <a:r>
              <a:rPr lang="en-US" sz="1800" i="1" dirty="0" smtClean="0"/>
              <a:t>n, x</a:t>
            </a:r>
            <a:r>
              <a:rPr lang="en-US" sz="1800" dirty="0" smtClean="0"/>
              <a:t>) represent “Network link </a:t>
            </a:r>
            <a:r>
              <a:rPr lang="en-US" sz="1800" i="1" dirty="0" smtClean="0"/>
              <a:t>n</a:t>
            </a:r>
            <a:r>
              <a:rPr lang="en-US" sz="1800" dirty="0" smtClean="0"/>
              <a:t> is state </a:t>
            </a:r>
            <a:r>
              <a:rPr lang="en-US" sz="1800" i="1" dirty="0" smtClean="0"/>
              <a:t>x</a:t>
            </a:r>
            <a:r>
              <a:rPr lang="en-US" sz="1800" dirty="0" smtClean="0"/>
              <a:t>.</a:t>
            </a:r>
          </a:p>
          <a:p>
            <a:r>
              <a:rPr lang="en-US" sz="2000" dirty="0" smtClean="0"/>
              <a:t>Now we have:</a:t>
            </a:r>
          </a:p>
          <a:p>
            <a:endParaRPr lang="en-US" sz="2000" dirty="0" smtClean="0"/>
          </a:p>
          <a:p>
            <a:pPr>
              <a:buNone/>
            </a:pPr>
            <a:endParaRPr lang="en-US" sz="2000" dirty="0" smtClean="0"/>
          </a:p>
          <a:p>
            <a:endParaRPr lang="en-US" sz="2000" dirty="0" smtClean="0"/>
          </a:p>
          <a:p>
            <a:endParaRPr lang="en-US" sz="2000" dirty="0" smtClean="0"/>
          </a:p>
          <a:p>
            <a:endParaRPr lang="en-US" sz="2000" dirty="0" smtClean="0"/>
          </a:p>
          <a:p>
            <a:pPr lvl="1">
              <a:buNone/>
            </a:pPr>
            <a:endParaRPr lang="en-US" dirty="0" smtClean="0"/>
          </a:p>
        </p:txBody>
      </p:sp>
      <p:pic>
        <p:nvPicPr>
          <p:cNvPr id="7" name="Picture 6" descr="addin_tmp.png"/>
          <p:cNvPicPr>
            <a:picLocks noChangeAspect="1"/>
          </p:cNvPicPr>
          <p:nvPr>
            <p:custDataLst>
              <p:tags r:id="rId1"/>
            </p:custDataLst>
          </p:nvPr>
        </p:nvPicPr>
        <p:blipFill>
          <a:blip r:embed="rId4" cstate="print"/>
          <a:stretch>
            <a:fillRect/>
          </a:stretch>
        </p:blipFill>
        <p:spPr>
          <a:xfrm>
            <a:off x="2743200" y="5410200"/>
            <a:ext cx="2974181" cy="319088"/>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133600" y="5867400"/>
            <a:ext cx="3988594" cy="319088"/>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Lewis Carroll Example</a:t>
            </a:r>
            <a:endParaRPr lang="en-US" dirty="0"/>
          </a:p>
        </p:txBody>
      </p:sp>
      <p:sp>
        <p:nvSpPr>
          <p:cNvPr id="5" name="Content Placeholder 4"/>
          <p:cNvSpPr>
            <a:spLocks noGrp="1"/>
          </p:cNvSpPr>
          <p:nvPr>
            <p:ph idx="1"/>
          </p:nvPr>
        </p:nvSpPr>
        <p:spPr/>
        <p:txBody>
          <a:bodyPr>
            <a:normAutofit fontScale="85000" lnSpcReduction="10000"/>
          </a:bodyPr>
          <a:lstStyle/>
          <a:p>
            <a:r>
              <a:rPr lang="en-US" dirty="0" smtClean="0"/>
              <a:t>The first two are called </a:t>
            </a:r>
            <a:r>
              <a:rPr lang="en-US" i="1" dirty="0" smtClean="0"/>
              <a:t>premises</a:t>
            </a:r>
            <a:r>
              <a:rPr lang="en-US" dirty="0" smtClean="0"/>
              <a:t> and the third is called the </a:t>
            </a:r>
            <a:r>
              <a:rPr lang="en-US" i="1" dirty="0" smtClean="0"/>
              <a:t>conclusion</a:t>
            </a:r>
            <a:r>
              <a:rPr lang="en-US" dirty="0" smtClean="0"/>
              <a:t>. </a:t>
            </a:r>
          </a:p>
          <a:p>
            <a:pPr marL="850392" lvl="1" indent="-457200">
              <a:buFont typeface="+mj-lt"/>
              <a:buAutoNum type="arabicPeriod"/>
            </a:pPr>
            <a:r>
              <a:rPr lang="en-US" dirty="0" smtClean="0"/>
              <a:t>“All lions are fierce.”</a:t>
            </a:r>
          </a:p>
          <a:p>
            <a:pPr marL="850392" lvl="1" indent="-457200">
              <a:buFont typeface="+mj-lt"/>
              <a:buAutoNum type="arabicPeriod"/>
            </a:pPr>
            <a:r>
              <a:rPr lang="en-US" dirty="0" smtClean="0"/>
              <a:t>“Some lions do not drink coffee.”</a:t>
            </a:r>
          </a:p>
          <a:p>
            <a:pPr marL="850392" lvl="1" indent="-457200">
              <a:buFont typeface="+mj-lt"/>
              <a:buAutoNum type="arabicPeriod"/>
            </a:pPr>
            <a:r>
              <a:rPr lang="en-US" dirty="0" smtClean="0"/>
              <a:t>“Some fierce creatures do not drink coffee.” </a:t>
            </a:r>
          </a:p>
          <a:p>
            <a:pPr marL="484632" indent="-457200"/>
            <a:r>
              <a:rPr lang="en-US" dirty="0" smtClean="0"/>
              <a:t>Here is one way to translate these statements to predicate logic. Let P(x), Q(x), and R(x) be the propositional functions “x is a lion,” “x is fierce,” and “x drinks coffee,” respectively.</a:t>
            </a:r>
          </a:p>
          <a:p>
            <a:pPr marL="850392" lvl="1" indent="-457200">
              <a:buFont typeface="+mj-lt"/>
              <a:buAutoNum type="arabicPeriod"/>
            </a:pPr>
            <a:r>
              <a:rPr lang="en-US" i="1" dirty="0" smtClean="0">
                <a:latin typeface="Cambria Math" pitchFamily="18" charset="0"/>
                <a:ea typeface="Cambria Math" pitchFamily="18" charset="0"/>
                <a:sym typeface="Symbol"/>
              </a:rPr>
              <a:t>x (P(x)</a:t>
            </a:r>
            <a:r>
              <a:rPr lang="en-US" i="1" dirty="0" smtClean="0">
                <a:latin typeface="Cambria Math"/>
                <a:ea typeface="Cambria Math"/>
                <a:sym typeface="Symbol"/>
              </a:rPr>
              <a:t>→ Q(x))</a:t>
            </a:r>
          </a:p>
          <a:p>
            <a:pPr marL="850392" lvl="1" indent="-457200">
              <a:buFont typeface="+mj-lt"/>
              <a:buAutoNum type="arabicPeriod"/>
            </a:pPr>
            <a:r>
              <a:rPr lang="en-US" dirty="0" smtClean="0">
                <a:sym typeface="Symbol"/>
              </a:rPr>
              <a:t></a:t>
            </a:r>
            <a:r>
              <a:rPr lang="en-US" i="1" dirty="0" smtClean="0">
                <a:latin typeface="Cambria Math" pitchFamily="18" charset="0"/>
                <a:ea typeface="Cambria Math" pitchFamily="18" charset="0"/>
                <a:sym typeface="Symbol"/>
              </a:rPr>
              <a:t>x (P(x)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R(x))</a:t>
            </a:r>
          </a:p>
          <a:p>
            <a:pPr marL="850392" lvl="1" indent="-457200">
              <a:buFont typeface="+mj-lt"/>
              <a:buAutoNum type="arabicPeriod"/>
            </a:pPr>
            <a:r>
              <a:rPr lang="en-US" dirty="0" smtClean="0">
                <a:sym typeface="Symbol"/>
              </a:rPr>
              <a:t></a:t>
            </a:r>
            <a:r>
              <a:rPr lang="en-US" i="1" dirty="0" smtClean="0">
                <a:latin typeface="Cambria Math" pitchFamily="18" charset="0"/>
                <a:ea typeface="Cambria Math" pitchFamily="18" charset="0"/>
                <a:sym typeface="Symbol"/>
              </a:rPr>
              <a:t>x (Q(x)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R(x))</a:t>
            </a:r>
          </a:p>
          <a:p>
            <a:pPr marL="484632" indent="-457200"/>
            <a:r>
              <a:rPr lang="en-US" dirty="0" smtClean="0"/>
              <a:t>Later we will see how to prove that the conclusion follows from the premises.</a:t>
            </a:r>
          </a:p>
          <a:p>
            <a:pPr marL="850392" lvl="1" indent="-457200">
              <a:buFont typeface="+mj-lt"/>
              <a:buAutoNum type="arabicPeriod"/>
            </a:pPr>
            <a:endParaRPr lang="en-US" dirty="0"/>
          </a:p>
        </p:txBody>
      </p:sp>
      <p:pic>
        <p:nvPicPr>
          <p:cNvPr id="6" name="Content Placeholder 3" descr="0110.jpg"/>
          <p:cNvPicPr>
            <a:picLocks noChangeAspect="1"/>
          </p:cNvPicPr>
          <p:nvPr/>
        </p:nvPicPr>
        <p:blipFill>
          <a:blip r:embed="rId2" cstate="print"/>
          <a:stretch>
            <a:fillRect/>
          </a:stretch>
        </p:blipFill>
        <p:spPr>
          <a:xfrm>
            <a:off x="7086600" y="76200"/>
            <a:ext cx="886968" cy="1036320"/>
          </a:xfrm>
          <a:prstGeom prst="rect">
            <a:avLst/>
          </a:prstGeom>
        </p:spPr>
      </p:pic>
      <p:sp>
        <p:nvSpPr>
          <p:cNvPr id="7" name="TextBox 6"/>
          <p:cNvSpPr txBox="1"/>
          <p:nvPr/>
        </p:nvSpPr>
        <p:spPr>
          <a:xfrm>
            <a:off x="6096000" y="1066800"/>
            <a:ext cx="2895600" cy="923330"/>
          </a:xfrm>
          <a:prstGeom prst="rect">
            <a:avLst/>
          </a:prstGeom>
          <a:noFill/>
        </p:spPr>
        <p:txBody>
          <a:bodyPr wrap="square" rtlCol="0">
            <a:spAutoFit/>
          </a:bodyPr>
          <a:lstStyle/>
          <a:p>
            <a:r>
              <a:rPr lang="en-US" dirty="0" smtClean="0"/>
              <a:t>Charles </a:t>
            </a:r>
            <a:r>
              <a:rPr lang="en-US" dirty="0" err="1" smtClean="0"/>
              <a:t>Lutwidge</a:t>
            </a:r>
            <a:r>
              <a:rPr lang="en-US" dirty="0" smtClean="0"/>
              <a:t> Dodgson</a:t>
            </a:r>
          </a:p>
          <a:p>
            <a:r>
              <a:rPr lang="en-US" dirty="0" smtClean="0"/>
              <a:t>   (AKA Lewis </a:t>
            </a:r>
            <a:r>
              <a:rPr lang="en-US" dirty="0" err="1" smtClean="0"/>
              <a:t>Caroll</a:t>
            </a:r>
            <a:r>
              <a:rPr lang="en-US" dirty="0" smtClean="0"/>
              <a:t>)</a:t>
            </a:r>
          </a:p>
          <a:p>
            <a:r>
              <a:rPr lang="en-US" dirty="0" smtClean="0"/>
              <a:t>        (1832-1898)</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Nested Quantifiers</a:t>
            </a:r>
            <a:endParaRPr lang="en-US" dirty="0"/>
          </a:p>
        </p:txBody>
      </p:sp>
      <p:sp>
        <p:nvSpPr>
          <p:cNvPr id="3" name="Subtitle 2"/>
          <p:cNvSpPr>
            <a:spLocks noGrp="1"/>
          </p:cNvSpPr>
          <p:nvPr>
            <p:ph type="subTitle" idx="1"/>
          </p:nvPr>
        </p:nvSpPr>
        <p:spPr/>
        <p:txBody>
          <a:bodyPr/>
          <a:lstStyle/>
          <a:p>
            <a:r>
              <a:rPr lang="en-US" dirty="0" smtClean="0"/>
              <a:t>Section 1.4</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Nested Quantifiers </a:t>
            </a:r>
          </a:p>
          <a:p>
            <a:r>
              <a:rPr lang="en-US" dirty="0" smtClean="0"/>
              <a:t>Order of Quantifiers</a:t>
            </a:r>
          </a:p>
          <a:p>
            <a:r>
              <a:rPr lang="en-US" dirty="0" smtClean="0"/>
              <a:t>Translating from Nested Quantifiers into English</a:t>
            </a:r>
          </a:p>
          <a:p>
            <a:r>
              <a:rPr lang="en-US" dirty="0" smtClean="0"/>
              <a:t>Translating Mathematical Statements into Statements involving Nested Quantifiers.</a:t>
            </a:r>
          </a:p>
          <a:p>
            <a:r>
              <a:rPr lang="en-US" dirty="0" smtClean="0"/>
              <a:t>Translated English Sentences into Logical Expressions.</a:t>
            </a:r>
          </a:p>
          <a:p>
            <a:r>
              <a:rPr lang="en-US" dirty="0" smtClean="0"/>
              <a:t>Negating Nested Quantifiers.</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Quantifiers</a:t>
            </a:r>
            <a:endParaRPr lang="en-US" dirty="0"/>
          </a:p>
        </p:txBody>
      </p:sp>
      <p:sp>
        <p:nvSpPr>
          <p:cNvPr id="3" name="Content Placeholder 2"/>
          <p:cNvSpPr>
            <a:spLocks noGrp="1"/>
          </p:cNvSpPr>
          <p:nvPr>
            <p:ph idx="1"/>
          </p:nvPr>
        </p:nvSpPr>
        <p:spPr/>
        <p:txBody>
          <a:bodyPr>
            <a:normAutofit/>
          </a:bodyPr>
          <a:lstStyle/>
          <a:p>
            <a:r>
              <a:rPr lang="en-US" dirty="0" smtClean="0"/>
              <a:t>Nested quantifiers are often necessary to express the meaning of sentences in English as well as important concepts in computer science and mathematics. </a:t>
            </a:r>
          </a:p>
          <a:p>
            <a:pPr>
              <a:buNone/>
            </a:pPr>
            <a:r>
              <a:rPr lang="en-US" dirty="0" smtClean="0"/>
              <a:t>    </a:t>
            </a:r>
            <a:r>
              <a:rPr lang="en-US" b="1" dirty="0" smtClean="0"/>
              <a:t>Example</a:t>
            </a:r>
            <a:r>
              <a:rPr lang="en-US" dirty="0" smtClean="0"/>
              <a:t>: “Every real number has an inverse” is   </a:t>
            </a:r>
          </a:p>
          <a:p>
            <a:pPr>
              <a:buNone/>
            </a:pPr>
            <a:r>
              <a:rPr lang="en-US" i="1" dirty="0" smtClean="0">
                <a:latin typeface="Cambria Math" pitchFamily="18" charset="0"/>
                <a:ea typeface="Cambria Math" pitchFamily="18" charset="0"/>
                <a:sym typeface="Symbol"/>
              </a:rPr>
              <a:t>        x </a:t>
            </a:r>
            <a:r>
              <a:rPr lang="en-US" dirty="0" smtClean="0">
                <a:sym typeface="Symbol"/>
              </a:rPr>
              <a:t></a:t>
            </a:r>
            <a:r>
              <a:rPr lang="en-US" i="1" dirty="0" smtClean="0">
                <a:latin typeface="Cambria Math" pitchFamily="18" charset="0"/>
                <a:ea typeface="Cambria Math" pitchFamily="18" charset="0"/>
                <a:sym typeface="Symbol"/>
              </a:rPr>
              <a:t>y(x + y = 0</a:t>
            </a:r>
            <a:r>
              <a:rPr lang="en-US" i="1" dirty="0" smtClean="0">
                <a:latin typeface="Cambria Math"/>
                <a:ea typeface="Cambria Math"/>
                <a:sym typeface="Symbol"/>
              </a:rPr>
              <a:t>) </a:t>
            </a:r>
          </a:p>
          <a:p>
            <a:pPr>
              <a:buNone/>
            </a:pPr>
            <a:r>
              <a:rPr lang="en-US" i="1" dirty="0" smtClean="0">
                <a:latin typeface="Cambria Math"/>
                <a:ea typeface="Cambria Math"/>
                <a:sym typeface="Symbol"/>
              </a:rPr>
              <a:t>      </a:t>
            </a:r>
            <a:r>
              <a:rPr lang="en-US" dirty="0" smtClean="0">
                <a:latin typeface="Cambria Math"/>
                <a:ea typeface="Cambria Math"/>
                <a:sym typeface="Symbol"/>
              </a:rPr>
              <a:t>where the domains of x and y are the real numbers.</a:t>
            </a:r>
            <a:endParaRPr lang="en-US" dirty="0" smtClean="0"/>
          </a:p>
          <a:p>
            <a:r>
              <a:rPr lang="en-US" dirty="0" smtClean="0"/>
              <a:t>We can also think of nested propositional functions:</a:t>
            </a:r>
          </a:p>
          <a:p>
            <a:pPr lvl="1">
              <a:buNone/>
            </a:pPr>
            <a:r>
              <a:rPr lang="en-US" i="1" dirty="0" smtClean="0">
                <a:latin typeface="Cambria Math" pitchFamily="18" charset="0"/>
                <a:ea typeface="Cambria Math" pitchFamily="18" charset="0"/>
                <a:sym typeface="Symbol"/>
              </a:rPr>
              <a:t>x </a:t>
            </a:r>
            <a:r>
              <a:rPr lang="en-US" dirty="0" smtClean="0">
                <a:sym typeface="Symbol"/>
              </a:rPr>
              <a:t></a:t>
            </a:r>
            <a:r>
              <a:rPr lang="en-US" i="1" dirty="0" smtClean="0">
                <a:latin typeface="Cambria Math" pitchFamily="18" charset="0"/>
                <a:ea typeface="Cambria Math" pitchFamily="18" charset="0"/>
                <a:sym typeface="Symbol"/>
              </a:rPr>
              <a:t>y(x + y = 0</a:t>
            </a:r>
            <a:r>
              <a:rPr lang="en-US" i="1" dirty="0" smtClean="0">
                <a:latin typeface="Cambria Math"/>
                <a:ea typeface="Cambria Math"/>
                <a:sym typeface="Symbol"/>
              </a:rPr>
              <a:t>) </a:t>
            </a:r>
            <a:r>
              <a:rPr lang="en-US" dirty="0" smtClean="0">
                <a:ea typeface="Cambria Math"/>
                <a:sym typeface="Symbol"/>
              </a:rPr>
              <a:t>can be viewed as </a:t>
            </a:r>
            <a:r>
              <a:rPr lang="en-US" i="1" dirty="0" smtClean="0">
                <a:latin typeface="Cambria Math" pitchFamily="18" charset="0"/>
                <a:ea typeface="Cambria Math" pitchFamily="18" charset="0"/>
                <a:sym typeface="Symbol"/>
              </a:rPr>
              <a:t>x Q</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r>
              <a:rPr lang="en-US" dirty="0" smtClean="0">
                <a:ea typeface="Cambria Math"/>
                <a:sym typeface="Symbol"/>
              </a:rPr>
              <a:t>where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r>
              <a:rPr lang="en-US" dirty="0" smtClean="0">
                <a:ea typeface="Cambria Math"/>
                <a:sym typeface="Symbol"/>
              </a:rPr>
              <a:t>is           </a:t>
            </a:r>
            <a:r>
              <a:rPr lang="en-US" dirty="0" smtClean="0">
                <a:sym typeface="Symbol"/>
              </a:rPr>
              <a:t></a:t>
            </a:r>
            <a:r>
              <a:rPr lang="en-US" i="1" dirty="0" smtClean="0">
                <a:latin typeface="Cambria Math" pitchFamily="18" charset="0"/>
                <a:ea typeface="Cambria Math" pitchFamily="18" charset="0"/>
                <a:sym typeface="Symbol"/>
              </a:rPr>
              <a:t>y P(x, y) </a:t>
            </a:r>
            <a:r>
              <a:rPr lang="en-US" dirty="0" smtClean="0">
                <a:ea typeface="Cambria Math" pitchFamily="18" charset="0"/>
                <a:sym typeface="Symbol"/>
              </a:rPr>
              <a:t>where </a:t>
            </a:r>
            <a:r>
              <a:rPr lang="en-US" i="1" dirty="0" smtClean="0">
                <a:latin typeface="Cambria Math" pitchFamily="18" charset="0"/>
                <a:ea typeface="Cambria Math" pitchFamily="18" charset="0"/>
                <a:sym typeface="Symbol"/>
              </a:rPr>
              <a:t>P(x, y) </a:t>
            </a:r>
            <a:r>
              <a:rPr lang="en-US" i="1" dirty="0" smtClean="0">
                <a:ea typeface="Cambria Math" pitchFamily="18" charset="0"/>
                <a:sym typeface="Symbol"/>
              </a:rPr>
              <a:t>is</a:t>
            </a:r>
            <a:r>
              <a:rPr lang="en-US" i="1" dirty="0" smtClean="0">
                <a:latin typeface="Cambria Math" pitchFamily="18" charset="0"/>
                <a:ea typeface="Cambria Math" pitchFamily="18" charset="0"/>
                <a:sym typeface="Symbol"/>
              </a:rPr>
              <a:t> (x + y = 0</a:t>
            </a:r>
            <a:r>
              <a:rPr lang="en-US" i="1" dirty="0" smtClean="0">
                <a:latin typeface="Cambria Math"/>
                <a:ea typeface="Cambria Math"/>
                <a:sym typeface="Symbol"/>
              </a:rPr>
              <a:t>) </a:t>
            </a: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Thinking of Nested Quantification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ea typeface="Cambria Math"/>
                <a:sym typeface="Symbol"/>
              </a:rPr>
              <a:t>Nested Loops</a:t>
            </a:r>
          </a:p>
          <a:p>
            <a:pPr lvl="1"/>
            <a:r>
              <a:rPr lang="en-US" dirty="0" smtClean="0">
                <a:ea typeface="Cambria Math"/>
                <a:sym typeface="Symbol"/>
              </a:rPr>
              <a:t>To see if </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 (</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is true, loop through the values of </a:t>
            </a:r>
            <a:r>
              <a:rPr lang="en-US" i="1" dirty="0" smtClean="0">
                <a:latin typeface="Cambria Math" pitchFamily="18" charset="0"/>
                <a:ea typeface="Cambria Math" pitchFamily="18" charset="0"/>
                <a:sym typeface="Symbol"/>
              </a:rPr>
              <a:t>x </a:t>
            </a:r>
            <a:r>
              <a:rPr lang="en-US" dirty="0" smtClean="0">
                <a:latin typeface="Cambria Math" pitchFamily="18" charset="0"/>
                <a:ea typeface="Cambria Math" pitchFamily="18" charset="0"/>
                <a:sym typeface="Symbol"/>
              </a:rPr>
              <a:t>:</a:t>
            </a:r>
          </a:p>
          <a:p>
            <a:pPr lvl="2"/>
            <a:r>
              <a:rPr lang="en-US" dirty="0" smtClean="0">
                <a:latin typeface="Cambria Math" pitchFamily="18" charset="0"/>
                <a:ea typeface="Cambria Math" pitchFamily="18" charset="0"/>
                <a:sym typeface="Symbol"/>
              </a:rPr>
              <a:t> At each step, loop through the values for </a:t>
            </a:r>
            <a:r>
              <a:rPr lang="en-US" i="1" dirty="0" smtClean="0">
                <a:latin typeface="Cambria Math" pitchFamily="18" charset="0"/>
                <a:ea typeface="Cambria Math" pitchFamily="18" charset="0"/>
                <a:sym typeface="Symbol"/>
              </a:rPr>
              <a:t>y</a:t>
            </a:r>
            <a:r>
              <a:rPr lang="en-US" dirty="0" smtClean="0">
                <a:latin typeface="Cambria Math" pitchFamily="18" charset="0"/>
                <a:ea typeface="Cambria Math" pitchFamily="18" charset="0"/>
                <a:sym typeface="Symbol"/>
              </a:rPr>
              <a:t>. </a:t>
            </a:r>
          </a:p>
          <a:p>
            <a:pPr lvl="2"/>
            <a:r>
              <a:rPr lang="en-US" dirty="0" smtClean="0">
                <a:ea typeface="Cambria Math" pitchFamily="18" charset="0"/>
                <a:sym typeface="Symbol"/>
              </a:rPr>
              <a:t> If for some pair of </a:t>
            </a:r>
            <a:r>
              <a:rPr lang="en-US" i="1" dirty="0" smtClean="0">
                <a:latin typeface="Cambria Math" pitchFamily="18" charset="0"/>
                <a:ea typeface="Cambria Math" pitchFamily="18" charset="0"/>
                <a:sym typeface="Symbol"/>
              </a:rPr>
              <a:t>x </a:t>
            </a:r>
            <a:r>
              <a:rPr lang="en-US" dirty="0" err="1" smtClean="0">
                <a:ea typeface="Cambria Math" pitchFamily="18" charset="0"/>
                <a:sym typeface="Symbol"/>
              </a:rPr>
              <a:t>and</a:t>
            </a:r>
            <a:r>
              <a:rPr lang="en-US" i="1" dirty="0" err="1" smtClean="0">
                <a:latin typeface="Cambria Math" pitchFamily="18" charset="0"/>
                <a:ea typeface="Cambria Math" pitchFamily="18" charset="0"/>
                <a:sym typeface="Symbol"/>
              </a:rPr>
              <a:t>y</a:t>
            </a:r>
            <a:r>
              <a:rPr lang="en-US" i="1" dirty="0" smtClean="0">
                <a:latin typeface="Cambria Math" pitchFamily="18" charset="0"/>
                <a:ea typeface="Cambria Math" pitchFamily="18" charset="0"/>
                <a:sym typeface="Symbol"/>
              </a:rPr>
              <a:t>,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false, then </a:t>
            </a:r>
            <a:r>
              <a:rPr lang="en-US" i="1" dirty="0" smtClean="0">
                <a:latin typeface="Cambria Math" pitchFamily="18" charset="0"/>
                <a:ea typeface="Cambria Math" pitchFamily="18" charset="0"/>
                <a:sym typeface="Symbol"/>
              </a:rPr>
              <a:t>x </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false and both the outer and inner loop terminate.</a:t>
            </a:r>
            <a:endParaRPr lang="en-US" dirty="0" smtClean="0">
              <a:latin typeface="Cambria Math" pitchFamily="18" charset="0"/>
              <a:ea typeface="Cambria Math" pitchFamily="18" charset="0"/>
              <a:sym typeface="Symbol"/>
            </a:endParaRPr>
          </a:p>
          <a:p>
            <a:pPr lvl="1">
              <a:buNone/>
            </a:pPr>
            <a:r>
              <a:rPr lang="en-US" i="1" dirty="0" smtClean="0">
                <a:latin typeface="Cambria Math" pitchFamily="18" charset="0"/>
                <a:ea typeface="Cambria Math" pitchFamily="18" charset="0"/>
                <a:sym typeface="Symbol"/>
              </a:rPr>
              <a:t>    x y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true</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if the outer loop ends after stepping through each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endParaRPr lang="en-US" dirty="0" smtClean="0">
              <a:ea typeface="Cambria Math"/>
              <a:sym typeface="Symbol"/>
            </a:endParaRPr>
          </a:p>
          <a:p>
            <a:pPr lvl="1"/>
            <a:r>
              <a:rPr lang="en-US" dirty="0" smtClean="0">
                <a:ea typeface="Cambria Math"/>
                <a:sym typeface="Symbol"/>
              </a:rPr>
              <a:t>To see if </a:t>
            </a:r>
            <a:r>
              <a:rPr lang="en-US" i="1" dirty="0" smtClean="0">
                <a:latin typeface="Cambria Math" pitchFamily="18" charset="0"/>
                <a:ea typeface="Cambria Math" pitchFamily="18" charset="0"/>
                <a:sym typeface="Symbol"/>
              </a:rPr>
              <a:t>x </a:t>
            </a:r>
            <a:r>
              <a:rPr lang="en-US" dirty="0" smtClean="0">
                <a:sym typeface="Symbol"/>
              </a:rPr>
              <a:t></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is true, loop through the values of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a:t>
            </a:r>
          </a:p>
          <a:p>
            <a:pPr lvl="2"/>
            <a:r>
              <a:rPr lang="en-US" dirty="0" smtClean="0">
                <a:latin typeface="Cambria Math" pitchFamily="18" charset="0"/>
                <a:ea typeface="Cambria Math" pitchFamily="18" charset="0"/>
                <a:sym typeface="Symbol"/>
              </a:rPr>
              <a:t>At each step, loop through the values for </a:t>
            </a:r>
            <a:r>
              <a:rPr lang="en-US" i="1" dirty="0" smtClean="0">
                <a:latin typeface="Cambria Math" pitchFamily="18" charset="0"/>
                <a:ea typeface="Cambria Math" pitchFamily="18" charset="0"/>
                <a:sym typeface="Symbol"/>
              </a:rPr>
              <a:t>y.</a:t>
            </a:r>
          </a:p>
          <a:p>
            <a:pPr lvl="2"/>
            <a:r>
              <a:rPr lang="en-US" dirty="0" smtClean="0">
                <a:latin typeface="Cambria Math" pitchFamily="18" charset="0"/>
                <a:ea typeface="Cambria Math" pitchFamily="18" charset="0"/>
                <a:sym typeface="Symbol"/>
              </a:rPr>
              <a:t>The inner loop ends when a pair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and </a:t>
            </a:r>
            <a:r>
              <a:rPr lang="en-US" i="1" dirty="0" smtClean="0">
                <a:latin typeface="Cambria Math" pitchFamily="18" charset="0"/>
                <a:ea typeface="Cambria Math" pitchFamily="18" charset="0"/>
                <a:sym typeface="Symbol"/>
              </a:rPr>
              <a:t>y</a:t>
            </a:r>
            <a:r>
              <a:rPr lang="en-US" dirty="0" smtClean="0">
                <a:latin typeface="Cambria Math" pitchFamily="18" charset="0"/>
                <a:ea typeface="Cambria Math" pitchFamily="18" charset="0"/>
                <a:sym typeface="Symbol"/>
              </a:rPr>
              <a:t>  is found such that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y) is true.</a:t>
            </a:r>
          </a:p>
          <a:p>
            <a:pPr lvl="2"/>
            <a:r>
              <a:rPr lang="en-US" dirty="0" smtClean="0">
                <a:latin typeface="Cambria Math" pitchFamily="18" charset="0"/>
                <a:ea typeface="Cambria Math" pitchFamily="18" charset="0"/>
                <a:sym typeface="Symbol"/>
              </a:rPr>
              <a:t>If no </a:t>
            </a:r>
            <a:r>
              <a:rPr lang="en-US" i="1" dirty="0" smtClean="0">
                <a:latin typeface="Cambria Math" pitchFamily="18" charset="0"/>
                <a:ea typeface="Cambria Math" pitchFamily="18" charset="0"/>
                <a:sym typeface="Symbol"/>
              </a:rPr>
              <a:t>y </a:t>
            </a:r>
            <a:r>
              <a:rPr lang="en-US" dirty="0" smtClean="0">
                <a:latin typeface="Cambria Math" pitchFamily="18" charset="0"/>
                <a:ea typeface="Cambria Math" pitchFamily="18" charset="0"/>
                <a:sym typeface="Symbol"/>
              </a:rPr>
              <a:t> is found such that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y) is true the outer loop terminates as </a:t>
            </a:r>
            <a:r>
              <a:rPr lang="en-US" i="1" dirty="0" smtClean="0">
                <a:latin typeface="Cambria Math" pitchFamily="18" charset="0"/>
                <a:ea typeface="Cambria Math" pitchFamily="18" charset="0"/>
                <a:sym typeface="Symbol"/>
              </a:rPr>
              <a:t>x </a:t>
            </a:r>
            <a:r>
              <a:rPr lang="en-US" dirty="0" smtClean="0">
                <a:sym typeface="Symbol"/>
              </a:rPr>
              <a:t></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ea typeface="Cambria Math" pitchFamily="18" charset="0"/>
                <a:sym typeface="Symbol"/>
              </a:rPr>
              <a:t>  has been shown to be false. </a:t>
            </a:r>
            <a:endParaRPr lang="en-US" dirty="0" smtClean="0">
              <a:latin typeface="Cambria Math" pitchFamily="18" charset="0"/>
              <a:ea typeface="Cambria Math" pitchFamily="18" charset="0"/>
              <a:sym typeface="Symbol"/>
            </a:endParaRPr>
          </a:p>
          <a:p>
            <a:pPr lvl="1">
              <a:buNone/>
            </a:pPr>
            <a:r>
              <a:rPr lang="en-US" i="1" dirty="0" smtClean="0">
                <a:latin typeface="Cambria Math" pitchFamily="18" charset="0"/>
                <a:ea typeface="Cambria Math" pitchFamily="18" charset="0"/>
                <a:sym typeface="Symbol"/>
              </a:rPr>
              <a:t>    x </a:t>
            </a:r>
            <a:r>
              <a:rPr lang="en-US" dirty="0" smtClean="0">
                <a:sym typeface="Symbol"/>
              </a:rPr>
              <a:t></a:t>
            </a:r>
            <a:r>
              <a:rPr lang="en-US" i="1" dirty="0" smtClean="0">
                <a:latin typeface="Cambria Math" pitchFamily="18" charset="0"/>
                <a:ea typeface="Cambria Math" pitchFamily="18" charset="0"/>
                <a:sym typeface="Symbol"/>
              </a:rPr>
              <a:t>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true</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if the outer loop ends after stepping through each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endParaRPr lang="en-US" dirty="0" smtClean="0">
              <a:ea typeface="Cambria Math" pitchFamily="18" charset="0"/>
              <a:sym typeface="Symbol"/>
            </a:endParaRPr>
          </a:p>
          <a:p>
            <a:r>
              <a:rPr lang="en-US" dirty="0" smtClean="0">
                <a:ea typeface="Cambria Math" pitchFamily="18" charset="0"/>
                <a:sym typeface="Symbol"/>
              </a:rPr>
              <a:t>If the domains of the variables are infinite, then this process can not actually be carried out.</a:t>
            </a:r>
            <a:endParaRPr lang="en-US" dirty="0">
              <a:ea typeface="Cambria Math"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Quantifiers</a:t>
            </a:r>
            <a:endParaRPr lang="en-US" dirty="0"/>
          </a:p>
        </p:txBody>
      </p:sp>
      <p:sp>
        <p:nvSpPr>
          <p:cNvPr id="3" name="Content Placeholder 2"/>
          <p:cNvSpPr>
            <a:spLocks noGrp="1"/>
          </p:cNvSpPr>
          <p:nvPr>
            <p:ph idx="1"/>
          </p:nvPr>
        </p:nvSpPr>
        <p:spPr/>
        <p:txBody>
          <a:bodyPr/>
          <a:lstStyle/>
          <a:p>
            <a:pPr>
              <a:buNone/>
            </a:pPr>
            <a:r>
              <a:rPr lang="en-US" b="1" dirty="0" smtClean="0"/>
              <a:t>Examples</a:t>
            </a:r>
            <a:r>
              <a:rPr lang="en-US" dirty="0" smtClean="0"/>
              <a:t>:</a:t>
            </a:r>
          </a:p>
          <a:p>
            <a:pPr marL="514350" indent="-514350">
              <a:buFont typeface="+mj-lt"/>
              <a:buAutoNum type="arabicPeriod"/>
            </a:pPr>
            <a:r>
              <a:rPr lang="en-US" dirty="0" smtClean="0"/>
              <a:t>Let </a:t>
            </a:r>
            <a:r>
              <a:rPr lang="en-US" i="1" dirty="0" smtClean="0">
                <a:latin typeface="Cambria Math" pitchFamily="18" charset="0"/>
                <a:ea typeface="Cambria Math" pitchFamily="18" charset="0"/>
              </a:rPr>
              <a:t>P(</a:t>
            </a:r>
            <a:r>
              <a:rPr lang="en-US" i="1" dirty="0" err="1" smtClean="0">
                <a:latin typeface="Cambria Math" pitchFamily="18" charset="0"/>
                <a:ea typeface="Cambria Math" pitchFamily="18" charset="0"/>
              </a:rPr>
              <a:t>x,y</a:t>
            </a:r>
            <a:r>
              <a:rPr lang="en-US" i="1" dirty="0" smtClean="0">
                <a:latin typeface="Cambria Math" pitchFamily="18" charset="0"/>
                <a:ea typeface="Cambria Math" pitchFamily="18" charset="0"/>
              </a:rPr>
              <a:t>) </a:t>
            </a:r>
            <a:r>
              <a:rPr lang="en-US" dirty="0" smtClean="0"/>
              <a:t>be the statement “</a:t>
            </a:r>
            <a:r>
              <a:rPr lang="en-US" i="1" dirty="0" smtClean="0">
                <a:latin typeface="Cambria Math" pitchFamily="18" charset="0"/>
                <a:ea typeface="Cambria Math" pitchFamily="18" charset="0"/>
              </a:rPr>
              <a:t>x + y = y + x</a:t>
            </a:r>
            <a:r>
              <a:rPr lang="en-US" dirty="0" smtClean="0"/>
              <a:t>.” Assume that </a:t>
            </a:r>
            <a:r>
              <a:rPr lang="en-US" i="1" dirty="0" smtClean="0">
                <a:latin typeface="Cambria Math" pitchFamily="18" charset="0"/>
                <a:ea typeface="Cambria Math" pitchFamily="18" charset="0"/>
              </a:rPr>
              <a:t>U</a:t>
            </a:r>
            <a:r>
              <a:rPr lang="en-US" dirty="0" smtClean="0"/>
              <a:t> is the real numbers. Then </a:t>
            </a:r>
            <a:r>
              <a:rPr lang="en-US" i="1" dirty="0" smtClean="0">
                <a:latin typeface="Cambria Math" pitchFamily="18" charset="0"/>
                <a:ea typeface="Cambria Math" pitchFamily="18" charset="0"/>
                <a:sym typeface="Symbol"/>
              </a:rPr>
              <a:t>x </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and     </a:t>
            </a:r>
            <a:r>
              <a:rPr lang="en-US" i="1" dirty="0" smtClean="0">
                <a:latin typeface="Cambria Math" pitchFamily="18" charset="0"/>
                <a:ea typeface="Cambria Math" pitchFamily="18" charset="0"/>
                <a:sym typeface="Symbol"/>
              </a:rPr>
              <a:t>y </a:t>
            </a:r>
            <a:r>
              <a:rPr lang="en-US" i="1" dirty="0" err="1" smtClean="0">
                <a:latin typeface="Cambria Math" pitchFamily="18" charset="0"/>
                <a:ea typeface="Cambria Math" pitchFamily="18" charset="0"/>
                <a:sym typeface="Symbol"/>
              </a:rPr>
              <a:t>xP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have the same truth value.</a:t>
            </a:r>
          </a:p>
          <a:p>
            <a:pPr marL="514350" indent="-514350">
              <a:buFont typeface="+mj-lt"/>
              <a:buAutoNum type="arabicPeriod"/>
            </a:pPr>
            <a:r>
              <a:rPr lang="en-US" dirty="0" smtClean="0"/>
              <a:t>Let </a:t>
            </a:r>
            <a:r>
              <a:rPr lang="en-US" i="1" dirty="0" smtClean="0">
                <a:latin typeface="Cambria Math" pitchFamily="18" charset="0"/>
                <a:ea typeface="Cambria Math" pitchFamily="18" charset="0"/>
              </a:rPr>
              <a:t>Q(</a:t>
            </a:r>
            <a:r>
              <a:rPr lang="en-US" i="1" dirty="0" err="1" smtClean="0">
                <a:latin typeface="Cambria Math" pitchFamily="18" charset="0"/>
                <a:ea typeface="Cambria Math" pitchFamily="18" charset="0"/>
              </a:rPr>
              <a:t>x,y</a:t>
            </a:r>
            <a:r>
              <a:rPr lang="en-US" i="1" dirty="0" smtClean="0">
                <a:latin typeface="Cambria Math" pitchFamily="18" charset="0"/>
                <a:ea typeface="Cambria Math" pitchFamily="18" charset="0"/>
              </a:rPr>
              <a:t>) </a:t>
            </a:r>
            <a:r>
              <a:rPr lang="en-US" dirty="0" smtClean="0"/>
              <a:t>be the statement “</a:t>
            </a:r>
            <a:r>
              <a:rPr lang="en-US" i="1" dirty="0" smtClean="0">
                <a:latin typeface="Cambria Math" pitchFamily="18" charset="0"/>
                <a:ea typeface="Cambria Math" pitchFamily="18" charset="0"/>
              </a:rPr>
              <a:t>x + y = </a:t>
            </a:r>
            <a:r>
              <a:rPr lang="en-US" dirty="0" smtClean="0">
                <a:latin typeface="Cambria Math" pitchFamily="18" charset="0"/>
                <a:ea typeface="Cambria Math" pitchFamily="18" charset="0"/>
              </a:rPr>
              <a:t>0</a:t>
            </a:r>
            <a:r>
              <a:rPr lang="en-US" dirty="0" smtClean="0"/>
              <a:t>.” Assume that </a:t>
            </a:r>
            <a:r>
              <a:rPr lang="en-US" i="1" dirty="0" smtClean="0">
                <a:latin typeface="Cambria Math" pitchFamily="18" charset="0"/>
                <a:ea typeface="Cambria Math" pitchFamily="18" charset="0"/>
              </a:rPr>
              <a:t>U</a:t>
            </a:r>
            <a:r>
              <a:rPr lang="en-US" dirty="0" smtClean="0"/>
              <a:t> is the real numbers. Then </a:t>
            </a:r>
            <a:r>
              <a:rPr lang="en-US" i="1" dirty="0" smtClean="0">
                <a:latin typeface="Cambria Math" pitchFamily="18" charset="0"/>
                <a:ea typeface="Cambria Math" pitchFamily="18" charset="0"/>
                <a:sym typeface="Symbol"/>
              </a:rPr>
              <a:t>x </a:t>
            </a:r>
            <a:r>
              <a:rPr lang="en-US" dirty="0" smtClean="0">
                <a:sym typeface="Symbol"/>
              </a:rPr>
              <a:t></a:t>
            </a:r>
            <a:r>
              <a:rPr lang="en-US" i="1" dirty="0" err="1" smtClean="0">
                <a:latin typeface="Cambria Math" pitchFamily="18" charset="0"/>
                <a:ea typeface="Cambria Math" pitchFamily="18" charset="0"/>
                <a:sym typeface="Symbol"/>
              </a:rPr>
              <a:t>yQ</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true</a:t>
            </a:r>
            <a:r>
              <a:rPr lang="en-US" i="1" dirty="0" smtClean="0">
                <a:ea typeface="Cambria Math" pitchFamily="18" charset="0"/>
                <a:sym typeface="Symbol"/>
              </a:rPr>
              <a:t>, </a:t>
            </a:r>
            <a:r>
              <a:rPr lang="en-US" dirty="0" smtClean="0">
                <a:ea typeface="Cambria Math" pitchFamily="18" charset="0"/>
                <a:sym typeface="Symbol"/>
              </a:rPr>
              <a:t>but</a:t>
            </a:r>
            <a:r>
              <a:rPr lang="en-US" i="1" dirty="0" smtClean="0">
                <a:ea typeface="Cambria Math" pitchFamily="18" charset="0"/>
                <a:sym typeface="Symbol"/>
              </a:rPr>
              <a:t>     </a:t>
            </a:r>
            <a:r>
              <a:rPr lang="en-US" dirty="0" smtClean="0">
                <a:ea typeface="Cambria Math" pitchFamily="18" charset="0"/>
                <a:sym typeface="Symbol"/>
              </a:rPr>
              <a:t> </a:t>
            </a:r>
            <a:r>
              <a:rPr lang="en-US" dirty="0" smtClean="0">
                <a:sym typeface="Symbol"/>
              </a:rPr>
              <a:t></a:t>
            </a:r>
            <a:r>
              <a:rPr lang="en-US" i="1" dirty="0" smtClean="0">
                <a:latin typeface="Cambria Math" pitchFamily="18" charset="0"/>
                <a:ea typeface="Cambria Math" pitchFamily="18" charset="0"/>
                <a:sym typeface="Symbol"/>
              </a:rPr>
              <a:t>y</a:t>
            </a:r>
            <a:r>
              <a:rPr lang="en-US" dirty="0" smtClean="0">
                <a:sym typeface="Symbol"/>
              </a:rPr>
              <a:t> </a:t>
            </a:r>
            <a:r>
              <a:rPr lang="en-US" i="1" dirty="0" smtClean="0">
                <a:latin typeface="Cambria Math" pitchFamily="18" charset="0"/>
                <a:ea typeface="Cambria Math" pitchFamily="18" charset="0"/>
                <a:sym typeface="Symbol"/>
              </a:rPr>
              <a:t></a:t>
            </a:r>
            <a:r>
              <a:rPr lang="en-US" i="1" smtClean="0">
                <a:latin typeface="Cambria Math" pitchFamily="18" charset="0"/>
                <a:ea typeface="Cambria Math" pitchFamily="18" charset="0"/>
                <a:sym typeface="Symbol"/>
              </a:rPr>
              <a:t>xQ(</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false.</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Order of Quantifiers </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Let </a:t>
            </a:r>
            <a:r>
              <a:rPr lang="en-US" i="1" dirty="0" smtClean="0"/>
              <a:t>U</a:t>
            </a:r>
            <a:r>
              <a:rPr lang="en-US" dirty="0" smtClean="0"/>
              <a:t> be the real numbers,</a:t>
            </a:r>
          </a:p>
          <a:p>
            <a:pPr>
              <a:buNone/>
            </a:pPr>
            <a:r>
              <a:rPr lang="en-US" dirty="0" smtClean="0"/>
              <a:t>    Define </a:t>
            </a:r>
            <a:r>
              <a:rPr lang="en-US" i="1" dirty="0" smtClean="0"/>
              <a:t>P(</a:t>
            </a:r>
            <a:r>
              <a:rPr lang="en-US" i="1" dirty="0" err="1" smtClean="0"/>
              <a:t>x,y</a:t>
            </a:r>
            <a:r>
              <a:rPr lang="en-US" i="1" dirty="0" smtClean="0"/>
              <a:t>) : x ∙ y </a:t>
            </a:r>
            <a:r>
              <a:rPr lang="en-US" dirty="0" smtClean="0"/>
              <a:t>= </a:t>
            </a:r>
            <a:r>
              <a:rPr lang="en-US" dirty="0" smtClean="0">
                <a:latin typeface="Cambria Math" pitchFamily="18" charset="0"/>
                <a:ea typeface="Cambria Math" pitchFamily="18" charset="0"/>
              </a:rPr>
              <a:t>0</a:t>
            </a:r>
          </a:p>
          <a:p>
            <a:pPr>
              <a:buNone/>
            </a:pPr>
            <a:r>
              <a:rPr lang="en-US" dirty="0" smtClean="0"/>
              <a:t>    What is the truth value of the following:</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endParaRPr lang="en-US" b="1" dirty="0" smtClean="0"/>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True</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True</a:t>
            </a:r>
          </a:p>
          <a:p>
            <a:pPr marL="914400" lvl="1" indent="-514350">
              <a:buFont typeface="+mj-lt"/>
              <a:buAutoNum type="arabicPeriod"/>
            </a:pPr>
            <a:r>
              <a:rPr lang="en-US" i="1" dirty="0" smtClean="0">
                <a:latin typeface="Cambria Math" pitchFamily="18" charset="0"/>
                <a:ea typeface="Cambria Math" pitchFamily="18" charset="0"/>
                <a:sym typeface="Symbol"/>
              </a:rPr>
              <a:t>x  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914400" lvl="1" indent="-514350">
              <a:buNone/>
            </a:pPr>
            <a:r>
              <a:rPr lang="en-US" b="1" dirty="0" smtClean="0"/>
              <a:t>       Answer: </a:t>
            </a:r>
            <a:r>
              <a:rPr lang="en-US" dirty="0" smtClean="0"/>
              <a:t>True</a:t>
            </a:r>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Predicates </a:t>
            </a:r>
          </a:p>
          <a:p>
            <a:r>
              <a:rPr lang="en-US" dirty="0" smtClean="0"/>
              <a:t>Variables</a:t>
            </a:r>
          </a:p>
          <a:p>
            <a:r>
              <a:rPr lang="en-US" dirty="0" smtClean="0"/>
              <a:t>Quantifiers</a:t>
            </a:r>
          </a:p>
          <a:p>
            <a:pPr lvl="1"/>
            <a:r>
              <a:rPr lang="en-US" dirty="0" smtClean="0"/>
              <a:t>Universal Quantifier</a:t>
            </a:r>
          </a:p>
          <a:p>
            <a:pPr lvl="1"/>
            <a:r>
              <a:rPr lang="en-US" dirty="0" smtClean="0"/>
              <a:t>Existential Quantifier</a:t>
            </a:r>
          </a:p>
          <a:p>
            <a:r>
              <a:rPr lang="en-US" dirty="0" smtClean="0"/>
              <a:t>Negating Quantifiers</a:t>
            </a:r>
          </a:p>
          <a:p>
            <a:pPr lvl="1"/>
            <a:r>
              <a:rPr lang="en-US" dirty="0" smtClean="0"/>
              <a:t>De Morgan’s Laws for Quantifiers</a:t>
            </a:r>
          </a:p>
          <a:p>
            <a:r>
              <a:rPr lang="en-US" dirty="0" smtClean="0"/>
              <a:t>Translating English to Logic</a:t>
            </a:r>
          </a:p>
          <a:p>
            <a:r>
              <a:rPr lang="en-US" dirty="0" smtClean="0"/>
              <a:t>Logic Programming (</a:t>
            </a:r>
            <a:r>
              <a:rPr lang="en-US" i="1" dirty="0" smtClean="0"/>
              <a:t>optional</a:t>
            </a:r>
            <a:r>
              <a:rPr lang="en-US" dirty="0" smtClean="0"/>
              <a:t>)</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Order of Quantifiers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Example </a:t>
            </a:r>
            <a:r>
              <a:rPr lang="en-US" b="1" dirty="0" smtClean="0">
                <a:latin typeface="Cambria Math" pitchFamily="18" charset="0"/>
                <a:ea typeface="Cambria Math" pitchFamily="18" charset="0"/>
              </a:rPr>
              <a:t>2</a:t>
            </a:r>
            <a:r>
              <a:rPr lang="en-US" dirty="0" smtClean="0"/>
              <a:t>: Let </a:t>
            </a:r>
            <a:r>
              <a:rPr lang="en-US" i="1" dirty="0" smtClean="0"/>
              <a:t>U</a:t>
            </a:r>
            <a:r>
              <a:rPr lang="en-US" dirty="0" smtClean="0"/>
              <a:t> be the real numbers,</a:t>
            </a:r>
          </a:p>
          <a:p>
            <a:pPr>
              <a:buNone/>
            </a:pPr>
            <a:r>
              <a:rPr lang="en-US" dirty="0" smtClean="0"/>
              <a:t>   Define </a:t>
            </a:r>
            <a:r>
              <a:rPr lang="en-US" i="1" dirty="0" smtClean="0"/>
              <a:t>P(</a:t>
            </a:r>
            <a:r>
              <a:rPr lang="en-US" i="1" dirty="0" err="1" smtClean="0"/>
              <a:t>x,y</a:t>
            </a:r>
            <a:r>
              <a:rPr lang="en-US" i="1" dirty="0" smtClean="0"/>
              <a:t>) </a:t>
            </a:r>
            <a:r>
              <a:rPr lang="en-US" dirty="0" smtClean="0"/>
              <a:t>:</a:t>
            </a:r>
            <a:r>
              <a:rPr lang="en-US" i="1" dirty="0" smtClean="0"/>
              <a:t> x / y </a:t>
            </a:r>
            <a:r>
              <a:rPr lang="en-US" dirty="0" smtClean="0"/>
              <a:t>= </a:t>
            </a:r>
            <a:r>
              <a:rPr lang="en-US" dirty="0" smtClean="0">
                <a:latin typeface="Cambria Math" pitchFamily="18" charset="0"/>
                <a:ea typeface="Cambria Math" pitchFamily="18" charset="0"/>
              </a:rPr>
              <a:t>1</a:t>
            </a:r>
          </a:p>
          <a:p>
            <a:pPr>
              <a:buNone/>
            </a:pPr>
            <a:r>
              <a:rPr lang="en-US" dirty="0" smtClean="0"/>
              <a:t>   What is the truth value of the following:</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endParaRPr lang="en-US" b="1" dirty="0" smtClean="0"/>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a:t>
            </a:r>
            <a:r>
              <a:rPr lang="en-US" b="1" smtClean="0"/>
              <a:t>: </a:t>
            </a:r>
            <a:r>
              <a:rPr lang="en-US" smtClean="0"/>
              <a:t>False</a:t>
            </a:r>
            <a:endParaRPr lang="en-US" dirty="0" smtClean="0"/>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p>
          <a:p>
            <a:pPr marL="914400" lvl="1" indent="-514350">
              <a:buFont typeface="+mj-lt"/>
              <a:buAutoNum type="arabicPeriod"/>
            </a:pPr>
            <a:r>
              <a:rPr lang="en-US" i="1" dirty="0" smtClean="0">
                <a:latin typeface="Cambria Math" pitchFamily="18" charset="0"/>
                <a:ea typeface="Cambria Math" pitchFamily="18" charset="0"/>
                <a:sym typeface="Symbol"/>
              </a:rPr>
              <a:t>x  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dirty="0" smtClean="0"/>
              <a:t>   </a:t>
            </a:r>
            <a:r>
              <a:rPr lang="en-US" b="1" dirty="0" smtClean="0"/>
              <a:t>Answer: </a:t>
            </a:r>
            <a:r>
              <a:rPr lang="en-US" dirty="0" smtClean="0"/>
              <a:t>True</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Quantifications of Two Variables</a:t>
            </a:r>
            <a:endParaRPr lang="en-US" dirty="0"/>
          </a:p>
        </p:txBody>
      </p:sp>
      <p:graphicFrame>
        <p:nvGraphicFramePr>
          <p:cNvPr id="4" name="Content Placeholder 3"/>
          <p:cNvGraphicFramePr>
            <a:graphicFrameLocks noGrp="1"/>
          </p:cNvGraphicFramePr>
          <p:nvPr>
            <p:ph idx="1"/>
          </p:nvPr>
        </p:nvGraphicFramePr>
        <p:xfrm>
          <a:off x="533400" y="2514600"/>
          <a:ext cx="8229600" cy="34798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Statement</a:t>
                      </a:r>
                      <a:endParaRPr lang="en-US" dirty="0"/>
                    </a:p>
                  </a:txBody>
                  <a:tcPr/>
                </a:tc>
                <a:tc>
                  <a:txBody>
                    <a:bodyPr/>
                    <a:lstStyle/>
                    <a:p>
                      <a:r>
                        <a:rPr lang="en-US" dirty="0" smtClean="0"/>
                        <a:t>When True?</a:t>
                      </a:r>
                      <a:endParaRPr lang="en-US" dirty="0"/>
                    </a:p>
                  </a:txBody>
                  <a:tcPr/>
                </a:tc>
                <a:tc>
                  <a:txBody>
                    <a:bodyPr/>
                    <a:lstStyle/>
                    <a:p>
                      <a:r>
                        <a:rPr lang="en-US" dirty="0" smtClean="0"/>
                        <a:t>When False</a:t>
                      </a:r>
                      <a:endParaRPr lang="en-US" dirty="0"/>
                    </a:p>
                  </a:txBody>
                  <a:tcPr/>
                </a:tc>
              </a:tr>
              <a:tr h="370840">
                <a:tc>
                  <a:txBody>
                    <a:bodyPr/>
                    <a:lstStyle/>
                    <a:p>
                      <a:endParaRPr lang="en-US" dirty="0" smtClean="0"/>
                    </a:p>
                    <a:p>
                      <a:endParaRPr lang="en-US" dirty="0" smtClean="0"/>
                    </a:p>
                    <a:p>
                      <a:endParaRPr lang="en-US" dirty="0"/>
                    </a:p>
                  </a:txBody>
                  <a:tcPr/>
                </a:tc>
                <a:tc>
                  <a:txBody>
                    <a:bodyPr/>
                    <a:lstStyle/>
                    <a:p>
                      <a:r>
                        <a:rPr lang="en-US" i="1" dirty="0" smtClean="0"/>
                        <a:t>P</a:t>
                      </a:r>
                      <a:r>
                        <a:rPr lang="en-US" dirty="0" smtClean="0"/>
                        <a:t>(</a:t>
                      </a:r>
                      <a:r>
                        <a:rPr lang="en-US" i="1" dirty="0" err="1" smtClean="0"/>
                        <a:t>x</a:t>
                      </a:r>
                      <a:r>
                        <a:rPr lang="en-US" dirty="0" err="1" smtClean="0"/>
                        <a:t>,</a:t>
                      </a:r>
                      <a:r>
                        <a:rPr lang="en-US" i="1" dirty="0" err="1" smtClean="0"/>
                        <a:t>y</a:t>
                      </a:r>
                      <a:r>
                        <a:rPr lang="en-US" dirty="0" smtClean="0"/>
                        <a:t>) is true for every pair </a:t>
                      </a:r>
                      <a:r>
                        <a:rPr lang="en-US" i="1" dirty="0" err="1" smtClean="0"/>
                        <a:t>x</a:t>
                      </a:r>
                      <a:r>
                        <a:rPr lang="en-US" dirty="0" err="1" smtClean="0"/>
                        <a:t>,</a:t>
                      </a:r>
                      <a:r>
                        <a:rPr lang="en-US" i="1" dirty="0" err="1" smtClean="0"/>
                        <a:t>y</a:t>
                      </a:r>
                      <a:r>
                        <a:rPr lang="en-US" dirty="0" smtClean="0"/>
                        <a:t>.</a:t>
                      </a:r>
                      <a:endParaRPr lang="en-US" dirty="0"/>
                    </a:p>
                  </a:txBody>
                  <a:tcPr/>
                </a:tc>
                <a:tc>
                  <a:txBody>
                    <a:bodyPr/>
                    <a:lstStyle/>
                    <a:p>
                      <a:r>
                        <a:rPr lang="en-US" dirty="0" smtClean="0"/>
                        <a:t>There is a pair </a:t>
                      </a:r>
                      <a:r>
                        <a:rPr lang="en-US" i="1" dirty="0" smtClean="0"/>
                        <a:t>x, y </a:t>
                      </a:r>
                      <a:r>
                        <a:rPr lang="en-US" dirty="0" smtClean="0"/>
                        <a:t>for</a:t>
                      </a:r>
                      <a:r>
                        <a:rPr lang="en-US" baseline="0" dirty="0" smtClean="0"/>
                        <a:t> which </a:t>
                      </a:r>
                      <a:r>
                        <a:rPr lang="en-US" i="1" baseline="0" dirty="0" smtClean="0"/>
                        <a:t>P</a:t>
                      </a:r>
                      <a:r>
                        <a:rPr lang="en-US" baseline="0" dirty="0" smtClean="0"/>
                        <a:t>(</a:t>
                      </a:r>
                      <a:r>
                        <a:rPr lang="en-US" i="1" baseline="0" dirty="0" err="1" smtClean="0"/>
                        <a:t>x,y</a:t>
                      </a:r>
                      <a:r>
                        <a:rPr lang="en-US" baseline="0" dirty="0" smtClean="0"/>
                        <a:t>) is false.</a:t>
                      </a:r>
                      <a:endParaRPr lang="en-US" dirty="0"/>
                    </a:p>
                  </a:txBody>
                  <a:tcPr/>
                </a:tc>
              </a:tr>
              <a:tr h="370840">
                <a:tc>
                  <a:txBody>
                    <a:bodyPr/>
                    <a:lstStyle/>
                    <a:p>
                      <a:endParaRPr lang="en-US" dirty="0" smtClean="0"/>
                    </a:p>
                    <a:p>
                      <a:endParaRPr lang="en-US" dirty="0"/>
                    </a:p>
                  </a:txBody>
                  <a:tcPr/>
                </a:tc>
                <a:tc>
                  <a:txBody>
                    <a:bodyPr/>
                    <a:lstStyle/>
                    <a:p>
                      <a:r>
                        <a:rPr lang="en-US" dirty="0" smtClean="0"/>
                        <a:t>For every </a:t>
                      </a:r>
                      <a:r>
                        <a:rPr lang="en-US" i="1" dirty="0" smtClean="0"/>
                        <a:t>x </a:t>
                      </a:r>
                      <a:r>
                        <a:rPr lang="en-US" dirty="0" smtClean="0"/>
                        <a:t>there is a </a:t>
                      </a:r>
                      <a:r>
                        <a:rPr lang="en-US" i="1" dirty="0" smtClean="0"/>
                        <a:t>y</a:t>
                      </a:r>
                      <a:r>
                        <a:rPr lang="en-US" dirty="0" smtClean="0"/>
                        <a:t> for which </a:t>
                      </a:r>
                      <a:r>
                        <a:rPr lang="en-US" i="1" dirty="0" smtClean="0"/>
                        <a:t>P</a:t>
                      </a:r>
                      <a:r>
                        <a:rPr lang="en-US" dirty="0" smtClean="0"/>
                        <a:t>(</a:t>
                      </a:r>
                      <a:r>
                        <a:rPr lang="en-US" i="1" dirty="0" err="1" smtClean="0"/>
                        <a:t>x,y</a:t>
                      </a:r>
                      <a:r>
                        <a:rPr lang="en-US" dirty="0" smtClean="0"/>
                        <a:t>) is true.</a:t>
                      </a:r>
                      <a:endParaRPr lang="en-US" dirty="0"/>
                    </a:p>
                  </a:txBody>
                  <a:tcPr/>
                </a:tc>
                <a:tc>
                  <a:txBody>
                    <a:bodyPr/>
                    <a:lstStyle/>
                    <a:p>
                      <a:r>
                        <a:rPr lang="en-US" dirty="0" smtClean="0"/>
                        <a:t>There is an x such that </a:t>
                      </a:r>
                      <a:r>
                        <a:rPr lang="en-US" i="1" dirty="0" smtClean="0"/>
                        <a:t>P</a:t>
                      </a:r>
                      <a:r>
                        <a:rPr lang="en-US" dirty="0" smtClean="0"/>
                        <a:t>(</a:t>
                      </a:r>
                      <a:r>
                        <a:rPr lang="en-US" i="1" dirty="0" err="1" smtClean="0"/>
                        <a:t>x,y</a:t>
                      </a:r>
                      <a:r>
                        <a:rPr lang="en-US" dirty="0" smtClean="0"/>
                        <a:t>) is false for every </a:t>
                      </a:r>
                      <a:r>
                        <a:rPr lang="en-US" i="1" dirty="0" smtClean="0"/>
                        <a:t>y</a:t>
                      </a:r>
                      <a:r>
                        <a:rPr lang="en-US" dirty="0" smtClean="0"/>
                        <a:t>.</a:t>
                      </a:r>
                      <a:endParaRPr lang="en-US" dirty="0"/>
                    </a:p>
                  </a:txBody>
                  <a:tcPr/>
                </a:tc>
              </a:tr>
              <a:tr h="370840">
                <a:tc>
                  <a:txBody>
                    <a:bodyPr/>
                    <a:lstStyle/>
                    <a:p>
                      <a:endParaRPr lang="en-US" dirty="0" smtClean="0"/>
                    </a:p>
                    <a:p>
                      <a:endParaRPr lang="en-US" dirty="0"/>
                    </a:p>
                  </a:txBody>
                  <a:tcPr/>
                </a:tc>
                <a:tc>
                  <a:txBody>
                    <a:bodyPr/>
                    <a:lstStyle/>
                    <a:p>
                      <a:r>
                        <a:rPr lang="en-US" dirty="0" smtClean="0"/>
                        <a:t>There is an </a:t>
                      </a:r>
                      <a:r>
                        <a:rPr lang="en-US" i="1" dirty="0" smtClean="0"/>
                        <a:t>x</a:t>
                      </a:r>
                      <a:r>
                        <a:rPr lang="en-US" dirty="0" smtClean="0"/>
                        <a:t> for which </a:t>
                      </a:r>
                      <a:r>
                        <a:rPr lang="en-US" i="1" dirty="0" smtClean="0"/>
                        <a:t>P</a:t>
                      </a:r>
                      <a:r>
                        <a:rPr lang="en-US" dirty="0" smtClean="0"/>
                        <a:t>(</a:t>
                      </a:r>
                      <a:r>
                        <a:rPr lang="en-US" i="1" dirty="0" err="1" smtClean="0"/>
                        <a:t>x,y</a:t>
                      </a:r>
                      <a:r>
                        <a:rPr lang="en-US" dirty="0" smtClean="0"/>
                        <a:t>) is true for every </a:t>
                      </a:r>
                      <a:r>
                        <a:rPr lang="en-US" i="1" dirty="0" smtClean="0"/>
                        <a:t>y</a:t>
                      </a:r>
                      <a:r>
                        <a:rPr lang="en-US" dirty="0" smtClean="0"/>
                        <a:t>.</a:t>
                      </a:r>
                      <a:endParaRPr lang="en-US" dirty="0"/>
                    </a:p>
                  </a:txBody>
                  <a:tcPr/>
                </a:tc>
                <a:tc>
                  <a:txBody>
                    <a:bodyPr/>
                    <a:lstStyle/>
                    <a:p>
                      <a:r>
                        <a:rPr lang="en-US" dirty="0" smtClean="0"/>
                        <a:t>For every </a:t>
                      </a:r>
                      <a:r>
                        <a:rPr lang="en-US" i="1" dirty="0" smtClean="0"/>
                        <a:t>x</a:t>
                      </a:r>
                      <a:r>
                        <a:rPr lang="en-US" dirty="0" smtClean="0"/>
                        <a:t> there is a y for which </a:t>
                      </a:r>
                      <a:r>
                        <a:rPr lang="en-US" i="1" dirty="0" smtClean="0"/>
                        <a:t>P</a:t>
                      </a:r>
                      <a:r>
                        <a:rPr lang="en-US" dirty="0" smtClean="0"/>
                        <a:t>(</a:t>
                      </a:r>
                      <a:r>
                        <a:rPr lang="en-US" dirty="0" err="1" smtClean="0"/>
                        <a:t>x,y</a:t>
                      </a:r>
                      <a:r>
                        <a:rPr lang="en-US" dirty="0" smtClean="0"/>
                        <a:t>) is false.</a:t>
                      </a:r>
                      <a:endParaRPr lang="en-US" dirty="0"/>
                    </a:p>
                  </a:txBody>
                  <a:tcPr/>
                </a:tc>
              </a:tr>
              <a:tr h="370840">
                <a:tc>
                  <a:txBody>
                    <a:bodyPr/>
                    <a:lstStyle/>
                    <a:p>
                      <a:endParaRPr lang="en-US" dirty="0" smtClean="0"/>
                    </a:p>
                    <a:p>
                      <a:endParaRPr lang="en-US" dirty="0" smtClean="0"/>
                    </a:p>
                    <a:p>
                      <a:endParaRPr lang="en-US" dirty="0"/>
                    </a:p>
                  </a:txBody>
                  <a:tcPr/>
                </a:tc>
                <a:tc>
                  <a:txBody>
                    <a:bodyPr/>
                    <a:lstStyle/>
                    <a:p>
                      <a:r>
                        <a:rPr lang="en-US" dirty="0" smtClean="0"/>
                        <a:t>There is a pair </a:t>
                      </a:r>
                      <a:r>
                        <a:rPr lang="en-US" i="1" dirty="0" smtClean="0"/>
                        <a:t>x, y </a:t>
                      </a:r>
                      <a:r>
                        <a:rPr lang="en-US" dirty="0" smtClean="0"/>
                        <a:t>for which </a:t>
                      </a:r>
                      <a:r>
                        <a:rPr lang="en-US" i="1" dirty="0" smtClean="0"/>
                        <a:t>P</a:t>
                      </a:r>
                      <a:r>
                        <a:rPr lang="en-US" dirty="0" smtClean="0"/>
                        <a:t>(</a:t>
                      </a:r>
                      <a:r>
                        <a:rPr lang="en-US" i="1" dirty="0" err="1" smtClean="0"/>
                        <a:t>x,y</a:t>
                      </a:r>
                      <a:r>
                        <a:rPr lang="en-US" dirty="0" smtClean="0"/>
                        <a:t>) is true.</a:t>
                      </a:r>
                      <a:endParaRPr lang="en-US" dirty="0"/>
                    </a:p>
                  </a:txBody>
                  <a:tcPr/>
                </a:tc>
                <a:tc>
                  <a:txBody>
                    <a:bodyPr/>
                    <a:lstStyle/>
                    <a:p>
                      <a:r>
                        <a:rPr lang="en-US" i="1" dirty="0" smtClean="0"/>
                        <a:t>P</a:t>
                      </a:r>
                      <a:r>
                        <a:rPr lang="en-US" dirty="0" smtClean="0"/>
                        <a:t>(</a:t>
                      </a:r>
                      <a:r>
                        <a:rPr lang="en-US" dirty="0" err="1" smtClean="0"/>
                        <a:t>x,y</a:t>
                      </a:r>
                      <a:r>
                        <a:rPr lang="en-US" dirty="0" smtClean="0"/>
                        <a:t>) is false for every pair </a:t>
                      </a:r>
                      <a:r>
                        <a:rPr lang="en-US" i="1" dirty="0" err="1" smtClean="0"/>
                        <a:t>x,y</a:t>
                      </a:r>
                      <a:endParaRPr lang="en-US" i="1" dirty="0"/>
                    </a:p>
                  </a:txBody>
                  <a:tcPr/>
                </a:tc>
              </a:tr>
            </a:tbl>
          </a:graphicData>
        </a:graphic>
      </p:graphicFrame>
      <p:pic>
        <p:nvPicPr>
          <p:cNvPr id="5" name="Picture 4" descr="addin_tmp.png"/>
          <p:cNvPicPr>
            <a:picLocks noChangeAspect="1"/>
          </p:cNvPicPr>
          <p:nvPr>
            <p:custDataLst>
              <p:tags r:id="rId1"/>
            </p:custDataLst>
          </p:nvPr>
        </p:nvPicPr>
        <p:blipFill>
          <a:blip r:embed="rId8" cstate="print"/>
          <a:stretch>
            <a:fillRect/>
          </a:stretch>
        </p:blipFill>
        <p:spPr>
          <a:xfrm>
            <a:off x="914400" y="2971800"/>
            <a:ext cx="1320165" cy="255270"/>
          </a:xfrm>
          <a:prstGeom prst="rect">
            <a:avLst/>
          </a:prstGeom>
        </p:spPr>
      </p:pic>
      <p:pic>
        <p:nvPicPr>
          <p:cNvPr id="6" name="Picture 5" descr="addin_tmp.png"/>
          <p:cNvPicPr>
            <a:picLocks noChangeAspect="1"/>
          </p:cNvPicPr>
          <p:nvPr>
            <p:custDataLst>
              <p:tags r:id="rId2"/>
            </p:custDataLst>
          </p:nvPr>
        </p:nvPicPr>
        <p:blipFill>
          <a:blip r:embed="rId9" cstate="print"/>
          <a:stretch>
            <a:fillRect/>
          </a:stretch>
        </p:blipFill>
        <p:spPr>
          <a:xfrm>
            <a:off x="914400" y="3429000"/>
            <a:ext cx="1320165" cy="255270"/>
          </a:xfrm>
          <a:prstGeom prst="rect">
            <a:avLst/>
          </a:prstGeom>
        </p:spPr>
      </p:pic>
      <p:pic>
        <p:nvPicPr>
          <p:cNvPr id="10" name="Picture 9" descr="addin_tmp.png"/>
          <p:cNvPicPr>
            <a:picLocks noChangeAspect="1"/>
          </p:cNvPicPr>
          <p:nvPr>
            <p:custDataLst>
              <p:tags r:id="rId3"/>
            </p:custDataLst>
          </p:nvPr>
        </p:nvPicPr>
        <p:blipFill>
          <a:blip r:embed="rId10" cstate="print"/>
          <a:stretch>
            <a:fillRect/>
          </a:stretch>
        </p:blipFill>
        <p:spPr>
          <a:xfrm>
            <a:off x="914400" y="3962400"/>
            <a:ext cx="1320165" cy="255270"/>
          </a:xfrm>
          <a:prstGeom prst="rect">
            <a:avLst/>
          </a:prstGeom>
        </p:spPr>
      </p:pic>
      <p:pic>
        <p:nvPicPr>
          <p:cNvPr id="11" name="Picture 10" descr="addin_tmp.png"/>
          <p:cNvPicPr>
            <a:picLocks noChangeAspect="1"/>
          </p:cNvPicPr>
          <p:nvPr>
            <p:custDataLst>
              <p:tags r:id="rId4"/>
            </p:custDataLst>
          </p:nvPr>
        </p:nvPicPr>
        <p:blipFill>
          <a:blip r:embed="rId11" cstate="print"/>
          <a:stretch>
            <a:fillRect/>
          </a:stretch>
        </p:blipFill>
        <p:spPr>
          <a:xfrm>
            <a:off x="990600" y="4572000"/>
            <a:ext cx="1306830" cy="255270"/>
          </a:xfrm>
          <a:prstGeom prst="rect">
            <a:avLst/>
          </a:prstGeom>
        </p:spPr>
      </p:pic>
      <p:pic>
        <p:nvPicPr>
          <p:cNvPr id="9" name="Picture 8" descr="addin_tmp.png"/>
          <p:cNvPicPr>
            <a:picLocks noChangeAspect="1"/>
          </p:cNvPicPr>
          <p:nvPr>
            <p:custDataLst>
              <p:tags r:id="rId5"/>
            </p:custDataLst>
          </p:nvPr>
        </p:nvPicPr>
        <p:blipFill>
          <a:blip r:embed="rId12" cstate="print"/>
          <a:stretch>
            <a:fillRect/>
          </a:stretch>
        </p:blipFill>
        <p:spPr>
          <a:xfrm>
            <a:off x="990600" y="5181600"/>
            <a:ext cx="1306830" cy="255270"/>
          </a:xfrm>
          <a:prstGeom prst="rect">
            <a:avLst/>
          </a:prstGeom>
        </p:spPr>
      </p:pic>
      <p:pic>
        <p:nvPicPr>
          <p:cNvPr id="13" name="Picture 12" descr="addin_tmp.png"/>
          <p:cNvPicPr>
            <a:picLocks noChangeAspect="1"/>
          </p:cNvPicPr>
          <p:nvPr>
            <p:custDataLst>
              <p:tags r:id="rId6"/>
            </p:custDataLst>
          </p:nvPr>
        </p:nvPicPr>
        <p:blipFill>
          <a:blip r:embed="rId13" cstate="print"/>
          <a:stretch>
            <a:fillRect/>
          </a:stretch>
        </p:blipFill>
        <p:spPr>
          <a:xfrm>
            <a:off x="914400" y="5638800"/>
            <a:ext cx="1306830" cy="25527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Nested Quantifiers into English</a:t>
            </a:r>
            <a:endParaRPr lang="en-US" dirty="0"/>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buNone/>
            </a:pPr>
            <a:r>
              <a:rPr lang="en-US" b="1" dirty="0" smtClean="0"/>
              <a:t>Example </a:t>
            </a:r>
            <a:r>
              <a:rPr lang="en-US" b="1" dirty="0" smtClean="0">
                <a:latin typeface="Cambria Math" pitchFamily="18" charset="0"/>
                <a:ea typeface="Cambria Math" pitchFamily="18" charset="0"/>
              </a:rPr>
              <a:t>1</a:t>
            </a:r>
            <a:r>
              <a:rPr lang="en-US" dirty="0" smtClean="0"/>
              <a:t>: Translate the statement </a:t>
            </a:r>
          </a:p>
          <a:p>
            <a:pPr marL="274320" lvl="1" indent="-274320">
              <a:buClr>
                <a:schemeClr val="accent3"/>
              </a:buClr>
              <a:buSzPct val="95000"/>
              <a:buNone/>
            </a:pPr>
            <a:r>
              <a:rPr lang="en-US" i="1" dirty="0" smtClean="0">
                <a:latin typeface="Cambria Math" pitchFamily="18" charset="0"/>
                <a:ea typeface="Cambria Math" pitchFamily="18" charset="0"/>
                <a:sym typeface="Symbol"/>
              </a:rPr>
              <a:t>                x  (C(x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y (C(y ) </a:t>
            </a:r>
            <a:r>
              <a:rPr lang="en-US" i="1" dirty="0" smtClean="0">
                <a:latin typeface="Cambria Math"/>
                <a:ea typeface="Cambria Math"/>
                <a:sym typeface="Symbol"/>
              </a:rPr>
              <a:t>∧ F(x, y)))</a:t>
            </a:r>
            <a:r>
              <a:rPr lang="en-US" i="1" dirty="0" smtClean="0">
                <a:latin typeface="Cambria Math" pitchFamily="18" charset="0"/>
                <a:ea typeface="Cambria Math" pitchFamily="18" charset="0"/>
                <a:sym typeface="Symbol"/>
              </a:rPr>
              <a:t> </a:t>
            </a:r>
            <a:endParaRPr lang="en-US" i="1" dirty="0" smtClean="0">
              <a:latin typeface="Cambria Math"/>
              <a:ea typeface="Cambria Math"/>
              <a:sym typeface="Symbol"/>
            </a:endParaRPr>
          </a:p>
          <a:p>
            <a:pPr marL="274320" lvl="1" indent="-274320">
              <a:buClr>
                <a:schemeClr val="accent3"/>
              </a:buClr>
              <a:buSzPct val="95000"/>
              <a:buNone/>
            </a:pPr>
            <a:r>
              <a:rPr lang="en-US" dirty="0" smtClean="0"/>
              <a:t>     where C(x) is “</a:t>
            </a:r>
            <a:r>
              <a:rPr lang="en-US" i="1" dirty="0" smtClean="0"/>
              <a:t>x</a:t>
            </a:r>
            <a:r>
              <a:rPr lang="en-US" dirty="0" smtClean="0"/>
              <a:t> has a computer,” and </a:t>
            </a:r>
            <a:r>
              <a:rPr lang="en-US" i="1" dirty="0" smtClean="0"/>
              <a:t>F</a:t>
            </a:r>
            <a:r>
              <a:rPr lang="en-US" dirty="0" smtClean="0"/>
              <a:t>(</a:t>
            </a:r>
            <a:r>
              <a:rPr lang="en-US" i="1" dirty="0" err="1" smtClean="0"/>
              <a:t>x</a:t>
            </a:r>
            <a:r>
              <a:rPr lang="en-US" dirty="0" err="1" smtClean="0"/>
              <a:t>,</a:t>
            </a:r>
            <a:r>
              <a:rPr lang="en-US" i="1" dirty="0" err="1" smtClean="0"/>
              <a:t>y</a:t>
            </a:r>
            <a:r>
              <a:rPr lang="en-US" dirty="0" smtClean="0"/>
              <a:t>) is “</a:t>
            </a:r>
            <a:r>
              <a:rPr lang="en-US" i="1" dirty="0" smtClean="0"/>
              <a:t>x</a:t>
            </a:r>
            <a:r>
              <a:rPr lang="en-US" dirty="0" smtClean="0"/>
              <a:t> and </a:t>
            </a:r>
            <a:r>
              <a:rPr lang="en-US" i="1" dirty="0" smtClean="0"/>
              <a:t>y</a:t>
            </a:r>
            <a:r>
              <a:rPr lang="en-US" dirty="0" smtClean="0"/>
              <a:t> are friends,” and the domain for both </a:t>
            </a:r>
            <a:r>
              <a:rPr lang="en-US" i="1" dirty="0" smtClean="0"/>
              <a:t>x</a:t>
            </a:r>
            <a:r>
              <a:rPr lang="en-US" dirty="0" smtClean="0"/>
              <a:t> and </a:t>
            </a:r>
            <a:r>
              <a:rPr lang="en-US" i="1" dirty="0" smtClean="0"/>
              <a:t>y</a:t>
            </a:r>
            <a:r>
              <a:rPr lang="en-US" dirty="0" smtClean="0"/>
              <a:t> consists of all students in your school. </a:t>
            </a:r>
          </a:p>
          <a:p>
            <a:pPr marL="274320" lvl="1" indent="-274320">
              <a:buClr>
                <a:schemeClr val="accent3"/>
              </a:buClr>
              <a:buSzPct val="95000"/>
              <a:buNone/>
            </a:pPr>
            <a:r>
              <a:rPr lang="en-US" dirty="0" smtClean="0"/>
              <a:t>    </a:t>
            </a:r>
            <a:r>
              <a:rPr lang="en-US" b="1" dirty="0" smtClean="0"/>
              <a:t>Solution</a:t>
            </a:r>
            <a:r>
              <a:rPr lang="en-US" dirty="0" smtClean="0"/>
              <a:t>: Every student in your school has a computer or has a friend who has a computer. </a:t>
            </a:r>
          </a:p>
          <a:p>
            <a:pPr marL="274320" lvl="1" indent="-274320">
              <a:buClr>
                <a:schemeClr val="accent3"/>
              </a:buClr>
              <a:buSzPct val="95000"/>
              <a:buNone/>
            </a:pPr>
            <a:r>
              <a:rPr lang="en-US" b="1" dirty="0" smtClean="0"/>
              <a:t>Example </a:t>
            </a:r>
            <a:r>
              <a:rPr lang="en-US" b="1" dirty="0" smtClean="0">
                <a:latin typeface="Cambria Math" pitchFamily="18" charset="0"/>
                <a:ea typeface="Cambria Math" pitchFamily="18" charset="0"/>
              </a:rPr>
              <a:t>2</a:t>
            </a:r>
            <a:r>
              <a:rPr lang="en-US" dirty="0" smtClean="0"/>
              <a:t>:  </a:t>
            </a:r>
            <a:r>
              <a:rPr lang="en-US" dirty="0" smtClean="0">
                <a:sym typeface="Symbol"/>
              </a:rPr>
              <a:t>Translate the statement</a:t>
            </a:r>
            <a:endParaRPr lang="en-US" i="1" dirty="0" smtClean="0">
              <a:latin typeface="Cambria Math"/>
              <a:ea typeface="Cambria Math"/>
              <a:sym typeface="Symbol"/>
            </a:endParaRPr>
          </a:p>
          <a:p>
            <a:pPr>
              <a:buNone/>
            </a:pPr>
            <a:r>
              <a:rPr lang="en-US" dirty="0" smtClean="0"/>
              <a:t>        </a:t>
            </a:r>
            <a:r>
              <a:rPr lang="en-US" dirty="0" smtClean="0">
                <a:sym typeface="Symbol"/>
              </a:rPr>
              <a:t></a:t>
            </a:r>
            <a:r>
              <a:rPr lang="en-US" dirty="0" err="1" smtClean="0">
                <a:sym typeface="Symbol"/>
              </a:rPr>
              <a:t>x</a:t>
            </a:r>
            <a:r>
              <a:rPr lang="en-US" i="1" dirty="0" err="1" smtClean="0">
                <a:latin typeface="Cambria Math" pitchFamily="18" charset="0"/>
                <a:ea typeface="Cambria Math" pitchFamily="18" charset="0"/>
                <a:sym typeface="Symbol"/>
              </a:rPr>
              <a:t>y</a:t>
            </a:r>
            <a:r>
              <a:rPr lang="en-US" i="1" dirty="0" smtClean="0">
                <a:latin typeface="Cambria Math" pitchFamily="18" charset="0"/>
                <a:ea typeface="Cambria Math" pitchFamily="18" charset="0"/>
                <a:sym typeface="Symbol"/>
              </a:rPr>
              <a:t> z ((</a:t>
            </a:r>
            <a:r>
              <a:rPr lang="en-US" i="1" dirty="0" smtClean="0">
                <a:latin typeface="Cambria Math"/>
                <a:ea typeface="Cambria Math"/>
                <a:sym typeface="Symbol"/>
              </a:rPr>
              <a:t>F(x, y)∧ F(</a:t>
            </a:r>
            <a:r>
              <a:rPr lang="en-US" i="1" dirty="0" err="1" smtClean="0">
                <a:latin typeface="Cambria Math"/>
                <a:ea typeface="Cambria Math"/>
                <a:sym typeface="Symbol"/>
              </a:rPr>
              <a:t>x,z</a:t>
            </a:r>
            <a:r>
              <a:rPr lang="en-US" i="1" dirty="0" smtClean="0">
                <a:latin typeface="Cambria Math"/>
                <a:ea typeface="Cambria Math"/>
                <a:sym typeface="Symbol"/>
              </a:rPr>
              <a:t>) ∧ (y ≠z))→¬F(</a:t>
            </a:r>
            <a:r>
              <a:rPr lang="en-US" i="1" dirty="0" err="1" smtClean="0">
                <a:latin typeface="Cambria Math"/>
                <a:ea typeface="Cambria Math"/>
                <a:sym typeface="Symbol"/>
              </a:rPr>
              <a:t>y,z</a:t>
            </a:r>
            <a:r>
              <a:rPr lang="en-US" i="1" dirty="0" smtClean="0">
                <a:latin typeface="Cambria Math"/>
                <a:ea typeface="Cambria Math"/>
                <a:sym typeface="Symbol"/>
              </a:rPr>
              <a:t>))</a:t>
            </a:r>
          </a:p>
          <a:p>
            <a:pPr>
              <a:buNone/>
            </a:pPr>
            <a:r>
              <a:rPr lang="en-US" i="1" dirty="0" smtClean="0">
                <a:latin typeface="Cambria Math"/>
                <a:ea typeface="Cambria Math"/>
                <a:sym typeface="Symbol"/>
              </a:rPr>
              <a:t>   </a:t>
            </a:r>
            <a:r>
              <a:rPr lang="en-US" b="1" dirty="0" smtClean="0"/>
              <a:t>Solution</a:t>
            </a:r>
            <a:r>
              <a:rPr lang="en-US" dirty="0" smtClean="0"/>
              <a:t>: There is a student none of whose friends are also friends with each other.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Mathematical Statements into Predicate Logic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 </a:t>
            </a:r>
            <a:r>
              <a:rPr lang="en-US" dirty="0" smtClean="0">
                <a:latin typeface="Cambria Math" pitchFamily="18" charset="0"/>
                <a:ea typeface="Cambria Math" pitchFamily="18" charset="0"/>
              </a:rPr>
              <a:t>:</a:t>
            </a:r>
            <a:r>
              <a:rPr lang="en-US" dirty="0" smtClean="0"/>
              <a:t> Translate “The sum of two positive integers is always positive” into a logical expression.</a:t>
            </a:r>
          </a:p>
          <a:p>
            <a:pPr>
              <a:buNone/>
            </a:pPr>
            <a:r>
              <a:rPr lang="en-US" b="1" dirty="0" smtClean="0"/>
              <a:t>  Solution</a:t>
            </a:r>
            <a:r>
              <a:rPr lang="en-US" dirty="0" smtClean="0"/>
              <a:t>:</a:t>
            </a:r>
          </a:p>
          <a:p>
            <a:pPr marL="850392" lvl="1" indent="-457200">
              <a:buFont typeface="+mj-lt"/>
              <a:buAutoNum type="arabicPeriod"/>
            </a:pPr>
            <a:r>
              <a:rPr lang="en-US" dirty="0" smtClean="0"/>
              <a:t>Rewrite the statement to make the implied quantifiers and domains explicit:</a:t>
            </a:r>
          </a:p>
          <a:p>
            <a:pPr marL="1124712" lvl="2" indent="-457200">
              <a:buNone/>
            </a:pPr>
            <a:r>
              <a:rPr lang="en-US" dirty="0" smtClean="0"/>
              <a:t>“For every two integers, if these integers are both positive, then the sum of these integers is positive.”</a:t>
            </a:r>
          </a:p>
          <a:p>
            <a:pPr marL="850392" lvl="1" indent="-457200">
              <a:buFont typeface="+mj-lt"/>
              <a:buAutoNum type="arabicPeriod"/>
            </a:pPr>
            <a:r>
              <a:rPr lang="en-US" dirty="0" smtClean="0"/>
              <a:t>Introduce the variables </a:t>
            </a:r>
            <a:r>
              <a:rPr lang="en-US" i="1" dirty="0" smtClean="0"/>
              <a:t>x</a:t>
            </a:r>
            <a:r>
              <a:rPr lang="en-US" dirty="0" smtClean="0"/>
              <a:t> and </a:t>
            </a:r>
            <a:r>
              <a:rPr lang="en-US" i="1" dirty="0" smtClean="0"/>
              <a:t>y</a:t>
            </a:r>
            <a:r>
              <a:rPr lang="en-US" dirty="0" smtClean="0"/>
              <a:t>, and specify the domain, to obtain:</a:t>
            </a:r>
          </a:p>
          <a:p>
            <a:pPr marL="1124712" lvl="2" indent="-457200">
              <a:buNone/>
            </a:pPr>
            <a:r>
              <a:rPr lang="en-US" dirty="0" smtClean="0"/>
              <a:t>“For all positive integers </a:t>
            </a:r>
            <a:r>
              <a:rPr lang="en-US" i="1" dirty="0" smtClean="0"/>
              <a:t>x</a:t>
            </a:r>
            <a:r>
              <a:rPr lang="en-US" dirty="0" smtClean="0"/>
              <a:t> and </a:t>
            </a:r>
            <a:r>
              <a:rPr lang="en-US" i="1" dirty="0" smtClean="0"/>
              <a:t>y</a:t>
            </a:r>
            <a:r>
              <a:rPr lang="en-US" dirty="0" smtClean="0"/>
              <a:t>, </a:t>
            </a:r>
            <a:r>
              <a:rPr lang="en-US" i="1" dirty="0" smtClean="0"/>
              <a:t>x</a:t>
            </a:r>
            <a:r>
              <a:rPr lang="en-US" dirty="0" smtClean="0"/>
              <a:t> </a:t>
            </a:r>
            <a:r>
              <a:rPr lang="en-US" i="1" dirty="0" smtClean="0"/>
              <a:t>+ y</a:t>
            </a:r>
            <a:r>
              <a:rPr lang="en-US" dirty="0" smtClean="0"/>
              <a:t> is positive.”</a:t>
            </a:r>
          </a:p>
          <a:p>
            <a:pPr marL="850392" lvl="1" indent="-457200">
              <a:buFont typeface="+mj-lt"/>
              <a:buAutoNum type="arabicPeriod"/>
            </a:pPr>
            <a:r>
              <a:rPr lang="en-US" dirty="0" smtClean="0"/>
              <a:t>The result is:</a:t>
            </a:r>
          </a:p>
          <a:p>
            <a:pPr marL="1124712" lvl="2" indent="-457200">
              <a:buNone/>
            </a:pPr>
            <a:r>
              <a:rPr lang="en-US" dirty="0" smtClean="0">
                <a:latin typeface="Cambria Math"/>
                <a:ea typeface="Cambria Math"/>
                <a:sym typeface="Symbol"/>
              </a:rPr>
              <a:t>            </a:t>
            </a:r>
            <a:r>
              <a:rPr lang="en-US" i="1" dirty="0" smtClean="0">
                <a:ea typeface="Cambria Math"/>
                <a:sym typeface="Symbol"/>
              </a:rPr>
              <a:t>x</a:t>
            </a:r>
            <a:r>
              <a:rPr lang="en-US" dirty="0" smtClean="0">
                <a:latin typeface="Cambria Math"/>
                <a:ea typeface="Cambria Math"/>
                <a:sym typeface="Symbol"/>
              </a:rPr>
              <a:t>  </a:t>
            </a:r>
            <a:r>
              <a:rPr lang="en-US" i="1" dirty="0" smtClean="0">
                <a:latin typeface="Cambria Math"/>
                <a:ea typeface="Cambria Math"/>
                <a:sym typeface="Symbol"/>
              </a:rPr>
              <a:t>y </a:t>
            </a:r>
            <a:r>
              <a:rPr lang="en-US" dirty="0" smtClean="0">
                <a:latin typeface="Cambria Math"/>
                <a:ea typeface="Cambria Math"/>
                <a:sym typeface="Symbol"/>
              </a:rPr>
              <a:t>((</a:t>
            </a:r>
            <a:r>
              <a:rPr lang="en-US" i="1" dirty="0" smtClean="0">
                <a:ea typeface="Cambria Math"/>
                <a:sym typeface="Symbol"/>
              </a:rPr>
              <a:t>x</a:t>
            </a:r>
            <a:r>
              <a:rPr lang="en-US" dirty="0" smtClean="0">
                <a:latin typeface="Cambria Math"/>
                <a:ea typeface="Cambria Math"/>
                <a:sym typeface="Symbol"/>
              </a:rPr>
              <a:t> &gt; 0)∧ (</a:t>
            </a:r>
            <a:r>
              <a:rPr lang="en-US" i="1" dirty="0" smtClean="0">
                <a:ea typeface="Cambria Math"/>
                <a:sym typeface="Symbol"/>
              </a:rPr>
              <a:t>y </a:t>
            </a:r>
            <a:r>
              <a:rPr lang="en-US" dirty="0" smtClean="0">
                <a:latin typeface="Cambria Math"/>
                <a:ea typeface="Cambria Math"/>
                <a:sym typeface="Symbol"/>
              </a:rPr>
              <a:t>&gt; 0)</a:t>
            </a:r>
            <a:r>
              <a:rPr lang="en-US" dirty="0" smtClean="0">
                <a:latin typeface="Cambria Math"/>
                <a:ea typeface="Cambria Math"/>
              </a:rPr>
              <a:t>→ (</a:t>
            </a:r>
            <a:r>
              <a:rPr lang="en-US" i="1" dirty="0" smtClean="0">
                <a:ea typeface="Cambria Math"/>
              </a:rPr>
              <a:t>x</a:t>
            </a:r>
            <a:r>
              <a:rPr lang="en-US" dirty="0" smtClean="0">
                <a:latin typeface="Cambria Math"/>
                <a:ea typeface="Cambria Math"/>
              </a:rPr>
              <a:t> + </a:t>
            </a:r>
            <a:r>
              <a:rPr lang="en-US" i="1" dirty="0" smtClean="0">
                <a:ea typeface="Cambria Math"/>
              </a:rPr>
              <a:t>y </a:t>
            </a:r>
            <a:r>
              <a:rPr lang="en-US" dirty="0" smtClean="0">
                <a:latin typeface="Cambria Math"/>
                <a:ea typeface="Cambria Math"/>
              </a:rPr>
              <a:t>&gt; 0))</a:t>
            </a:r>
          </a:p>
          <a:p>
            <a:pPr marL="1124712" lvl="2" indent="-457200">
              <a:buNone/>
            </a:pPr>
            <a:r>
              <a:rPr lang="en-US" dirty="0" smtClean="0">
                <a:latin typeface="Cambria Math"/>
                <a:ea typeface="Cambria Math"/>
              </a:rPr>
              <a:t> where the domain of both variables consists of all integers</a:t>
            </a:r>
            <a:endParaRPr lang="en-US" dirty="0" smtClean="0"/>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English into Logical Expressions Example</a:t>
            </a:r>
            <a:endParaRPr lang="en-US" dirty="0"/>
          </a:p>
        </p:txBody>
      </p:sp>
      <p:sp>
        <p:nvSpPr>
          <p:cNvPr id="3" name="Content Placeholder 2"/>
          <p:cNvSpPr>
            <a:spLocks noGrp="1"/>
          </p:cNvSpPr>
          <p:nvPr>
            <p:ph idx="1"/>
          </p:nvPr>
        </p:nvSpPr>
        <p:spPr/>
        <p:txBody>
          <a:bodyPr/>
          <a:lstStyle/>
          <a:p>
            <a:pPr>
              <a:buNone/>
            </a:pPr>
            <a:r>
              <a:rPr lang="en-US" b="1" dirty="0" smtClean="0"/>
              <a:t>Example</a:t>
            </a:r>
            <a:r>
              <a:rPr lang="en-US" dirty="0" smtClean="0"/>
              <a:t>: Use quantifiers to express the statement “There is a woman who has taken a flight on every airline in the world.”</a:t>
            </a:r>
          </a:p>
          <a:p>
            <a:pPr>
              <a:buNone/>
            </a:pPr>
            <a:r>
              <a:rPr lang="en-US" b="1" dirty="0" smtClean="0"/>
              <a:t>Solution</a:t>
            </a:r>
            <a:r>
              <a:rPr lang="en-US" dirty="0" smtClean="0"/>
              <a:t>:</a:t>
            </a:r>
          </a:p>
          <a:p>
            <a:pPr marL="850392" lvl="1" indent="-457200">
              <a:buFont typeface="+mj-lt"/>
              <a:buAutoNum type="arabicPeriod"/>
            </a:pPr>
            <a:r>
              <a:rPr lang="en-US" dirty="0" smtClean="0"/>
              <a:t>Let </a:t>
            </a:r>
            <a:r>
              <a:rPr lang="en-US" i="1" dirty="0" smtClean="0">
                <a:latin typeface="Cambria Math" pitchFamily="18" charset="0"/>
                <a:ea typeface="Cambria Math" pitchFamily="18" charset="0"/>
              </a:rPr>
              <a:t>P(</a:t>
            </a:r>
            <a:r>
              <a:rPr lang="en-US" i="1" dirty="0" err="1" smtClean="0">
                <a:ea typeface="Cambria Math" pitchFamily="18" charset="0"/>
              </a:rPr>
              <a:t>w,f</a:t>
            </a:r>
            <a:r>
              <a:rPr lang="en-US" i="1" dirty="0" smtClean="0">
                <a:latin typeface="Cambria Math" pitchFamily="18" charset="0"/>
                <a:ea typeface="Cambria Math" pitchFamily="18" charset="0"/>
              </a:rPr>
              <a:t>)</a:t>
            </a:r>
            <a:r>
              <a:rPr lang="en-US" dirty="0" smtClean="0"/>
              <a:t> be “</a:t>
            </a:r>
            <a:r>
              <a:rPr lang="en-US" i="1" dirty="0" smtClean="0">
                <a:ea typeface="Cambria Math" pitchFamily="18" charset="0"/>
              </a:rPr>
              <a:t>w</a:t>
            </a:r>
            <a:r>
              <a:rPr lang="en-US" dirty="0" smtClean="0"/>
              <a:t> has taken </a:t>
            </a:r>
            <a:r>
              <a:rPr lang="en-US" i="1" dirty="0" smtClean="0">
                <a:latin typeface="Cambria Math" pitchFamily="18" charset="0"/>
                <a:ea typeface="Cambria Math" pitchFamily="18" charset="0"/>
              </a:rPr>
              <a:t>f  </a:t>
            </a:r>
            <a:r>
              <a:rPr lang="en-US" dirty="0" smtClean="0"/>
              <a:t>” and </a:t>
            </a:r>
            <a:r>
              <a:rPr lang="en-US" i="1" dirty="0" smtClean="0">
                <a:latin typeface="Cambria Math" pitchFamily="18" charset="0"/>
                <a:ea typeface="Cambria Math" pitchFamily="18" charset="0"/>
              </a:rPr>
              <a:t>Q</a:t>
            </a:r>
            <a:r>
              <a:rPr lang="en-US" dirty="0" smtClean="0">
                <a:latin typeface="Cambria Math" pitchFamily="18" charset="0"/>
                <a:ea typeface="Cambria Math" pitchFamily="18" charset="0"/>
              </a:rPr>
              <a:t>(</a:t>
            </a:r>
            <a:r>
              <a:rPr lang="en-US" i="1" dirty="0" err="1" smtClean="0">
                <a:ea typeface="Cambria Math" pitchFamily="18" charset="0"/>
              </a:rPr>
              <a:t>f,a</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t>be “</a:t>
            </a:r>
            <a:r>
              <a:rPr lang="en-US" i="1" dirty="0" smtClean="0">
                <a:ea typeface="Cambria Math" pitchFamily="18" charset="0"/>
              </a:rPr>
              <a:t>f</a:t>
            </a:r>
            <a:r>
              <a:rPr lang="en-US" dirty="0" smtClean="0"/>
              <a:t>  is a flight on </a:t>
            </a:r>
            <a:r>
              <a:rPr lang="en-US" i="1" dirty="0" smtClean="0">
                <a:ea typeface="Cambria Math" pitchFamily="18" charset="0"/>
              </a:rPr>
              <a:t>a</a:t>
            </a:r>
            <a:r>
              <a:rPr lang="en-US" i="1" dirty="0" smtClean="0">
                <a:latin typeface="Cambria Math" pitchFamily="18" charset="0"/>
                <a:ea typeface="Cambria Math" pitchFamily="18" charset="0"/>
              </a:rPr>
              <a:t> .</a:t>
            </a:r>
            <a:r>
              <a:rPr lang="en-US" dirty="0" smtClean="0"/>
              <a:t>” </a:t>
            </a:r>
          </a:p>
          <a:p>
            <a:pPr marL="850392" lvl="1" indent="-457200">
              <a:buFont typeface="+mj-lt"/>
              <a:buAutoNum type="arabicPeriod"/>
            </a:pPr>
            <a:r>
              <a:rPr lang="en-US" dirty="0" smtClean="0"/>
              <a:t>The domain of </a:t>
            </a:r>
            <a:r>
              <a:rPr lang="en-US" i="1" dirty="0" smtClean="0"/>
              <a:t>w</a:t>
            </a:r>
            <a:r>
              <a:rPr lang="en-US" dirty="0" smtClean="0"/>
              <a:t> is all women, the domain of </a:t>
            </a:r>
            <a:r>
              <a:rPr lang="en-US" i="1" dirty="0" smtClean="0"/>
              <a:t>f</a:t>
            </a:r>
            <a:r>
              <a:rPr lang="en-US" dirty="0" smtClean="0"/>
              <a:t> is all flights, and the domain of </a:t>
            </a:r>
            <a:r>
              <a:rPr lang="en-US" i="1" dirty="0" smtClean="0"/>
              <a:t>a</a:t>
            </a:r>
            <a:r>
              <a:rPr lang="en-US" dirty="0" smtClean="0"/>
              <a:t> is all airlines.</a:t>
            </a:r>
          </a:p>
          <a:p>
            <a:pPr marL="850392" lvl="1" indent="-457200">
              <a:buFont typeface="+mj-lt"/>
              <a:buAutoNum type="arabicPeriod"/>
            </a:pPr>
            <a:r>
              <a:rPr lang="en-US" dirty="0" smtClean="0"/>
              <a:t>Then the statement can be expressed as:</a:t>
            </a:r>
          </a:p>
          <a:p>
            <a:pPr marL="850392" lvl="1" indent="-457200">
              <a:buNone/>
            </a:pPr>
            <a:r>
              <a:rPr lang="en-US" dirty="0" smtClean="0"/>
              <a:t>             </a:t>
            </a:r>
            <a:r>
              <a:rPr lang="en-US" dirty="0" smtClean="0">
                <a:latin typeface="Cambria Math" pitchFamily="18" charset="0"/>
                <a:ea typeface="Cambria Math" pitchFamily="18" charset="0"/>
                <a:sym typeface="Symbol"/>
              </a:rPr>
              <a:t></a:t>
            </a:r>
            <a:r>
              <a:rPr lang="en-US" i="1" dirty="0" smtClean="0">
                <a:ea typeface="Cambria Math" pitchFamily="18" charset="0"/>
                <a:sym typeface="Symbol"/>
              </a:rPr>
              <a:t>w</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ea typeface="Cambria Math" pitchFamily="18" charset="0"/>
                <a:sym typeface="Symbol"/>
              </a:rPr>
              <a:t>a</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ea typeface="Cambria Math" pitchFamily="18" charset="0"/>
                <a:sym typeface="Symbol"/>
              </a:rPr>
              <a:t>w,f</a:t>
            </a:r>
            <a:r>
              <a:rPr lang="en-US" i="1" dirty="0" smtClean="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ea typeface="Cambria Math" pitchFamily="18" charset="0"/>
                <a:sym typeface="Symbol"/>
              </a:rPr>
              <a:t>f,a</a:t>
            </a:r>
            <a:r>
              <a:rPr lang="en-US" dirty="0" smtClean="0">
                <a:latin typeface="Cambria Math" pitchFamily="18" charset="0"/>
                <a:ea typeface="Cambria Math" pitchFamily="18" charset="0"/>
                <a:sym typeface="Symbol"/>
              </a:rPr>
              <a:t>))</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Translation from English</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Choose the obvious predicates and express in predicate logic.</a:t>
            </a:r>
          </a:p>
          <a:p>
            <a:pPr marL="514350" indent="-514350">
              <a:buNone/>
            </a:pPr>
            <a:r>
              <a:rPr lang="en-US" b="1" dirty="0" smtClean="0"/>
              <a:t>Example </a:t>
            </a:r>
            <a:r>
              <a:rPr lang="en-US" b="1" dirty="0" smtClean="0">
                <a:latin typeface="Cambria Math" pitchFamily="18" charset="0"/>
                <a:ea typeface="Cambria Math" pitchFamily="18" charset="0"/>
              </a:rPr>
              <a:t>1</a:t>
            </a:r>
            <a:r>
              <a:rPr lang="en-US" dirty="0" smtClean="0"/>
              <a:t>: “Brothers are siblings.”</a:t>
            </a:r>
          </a:p>
          <a:p>
            <a:pPr marL="514350" indent="-514350">
              <a:buNone/>
            </a:pPr>
            <a:r>
              <a:rPr lang="en-US" dirty="0" smtClean="0">
                <a:sym typeface="Symbol"/>
              </a:rPr>
              <a:t>            </a:t>
            </a:r>
            <a:r>
              <a:rPr lang="en-US" b="1" dirty="0" smtClean="0">
                <a:sym typeface="Symbol"/>
              </a:rPr>
              <a:t>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B</a:t>
            </a:r>
            <a:r>
              <a:rPr lang="en-US" dirty="0" smtClean="0">
                <a:sym typeface="Symbol"/>
              </a:rPr>
              <a:t>(</a:t>
            </a:r>
            <a:r>
              <a:rPr lang="en-US" dirty="0" err="1" smtClean="0">
                <a:sym typeface="Symbol"/>
              </a:rPr>
              <a:t>x,y</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S</a:t>
            </a:r>
            <a:r>
              <a:rPr lang="en-US" dirty="0" smtClean="0">
                <a:latin typeface="Cambria Math"/>
                <a:ea typeface="Cambria Math"/>
                <a:sym typeface="Symbol"/>
              </a:rPr>
              <a:t>(</a:t>
            </a:r>
            <a:r>
              <a:rPr lang="en-US" dirty="0" err="1" smtClean="0">
                <a:latin typeface="Cambria Math"/>
                <a:ea typeface="Cambria Math"/>
                <a:sym typeface="Symbol"/>
              </a:rPr>
              <a:t>x,y</a:t>
            </a:r>
            <a:r>
              <a:rPr lang="en-US" dirty="0" smtClean="0">
                <a:latin typeface="Cambria Math"/>
                <a:ea typeface="Cambria Math"/>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2</a:t>
            </a:r>
            <a:r>
              <a:rPr lang="en-US" dirty="0" smtClean="0"/>
              <a:t>: “Siblinghood is symmetric.”</a:t>
            </a:r>
          </a:p>
          <a:p>
            <a:pPr marL="514350" indent="-514350">
              <a:buNone/>
            </a:pPr>
            <a:r>
              <a:rPr lang="en-US" dirty="0" smtClean="0">
                <a:sym typeface="Symbol"/>
              </a:rPr>
              <a:t>            </a:t>
            </a:r>
            <a:r>
              <a:rPr lang="en-US" b="1" dirty="0" smtClean="0">
                <a:sym typeface="Symbol"/>
              </a:rPr>
              <a:t>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S</a:t>
            </a:r>
            <a:r>
              <a:rPr lang="en-US" dirty="0" smtClean="0">
                <a:sym typeface="Symbol"/>
              </a:rPr>
              <a:t>(</a:t>
            </a:r>
            <a:r>
              <a:rPr lang="en-US" i="1" dirty="0" err="1" smtClean="0">
                <a:sym typeface="Symbol"/>
              </a:rPr>
              <a:t>x,y</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S</a:t>
            </a:r>
            <a:r>
              <a:rPr lang="en-US" dirty="0" smtClean="0">
                <a:latin typeface="Cambria Math"/>
                <a:ea typeface="Cambria Math"/>
                <a:sym typeface="Symbol"/>
              </a:rPr>
              <a:t>(</a:t>
            </a:r>
            <a:r>
              <a:rPr lang="en-US" i="1" dirty="0" err="1" smtClean="0">
                <a:latin typeface="Cambria Math"/>
                <a:ea typeface="Cambria Math"/>
                <a:sym typeface="Symbol"/>
              </a:rPr>
              <a:t>y,x</a:t>
            </a:r>
            <a:r>
              <a:rPr lang="en-US" dirty="0" smtClean="0">
                <a:latin typeface="Cambria Math"/>
                <a:ea typeface="Cambria Math"/>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3</a:t>
            </a:r>
            <a:r>
              <a:rPr lang="en-US" dirty="0" smtClean="0"/>
              <a:t>: “Everybody loves somebody.”</a:t>
            </a:r>
          </a:p>
          <a:p>
            <a:pPr marL="514350" indent="-514350">
              <a:buNone/>
            </a:pPr>
            <a:r>
              <a:rPr lang="en-US" dirty="0" smtClean="0">
                <a:sym typeface="Symbol"/>
              </a:rPr>
              <a:t>            </a:t>
            </a:r>
            <a:r>
              <a:rPr lang="en-US" b="1" dirty="0" smtClean="0">
                <a:sym typeface="Symbol"/>
              </a:rPr>
              <a:t>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x,y</a:t>
            </a:r>
            <a:r>
              <a:rPr lang="en-US" dirty="0" smtClean="0">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4</a:t>
            </a:r>
            <a:r>
              <a:rPr lang="en-US" dirty="0" smtClean="0"/>
              <a:t>: “There is someone who is loved by everyone.”</a:t>
            </a:r>
          </a:p>
          <a:p>
            <a:pPr marL="514350" indent="-514350">
              <a:buNone/>
            </a:pPr>
            <a:r>
              <a:rPr lang="en-US" b="1" dirty="0" smtClean="0">
                <a:sym typeface="Symbol"/>
              </a:rPr>
              <a:t>            Solution</a:t>
            </a:r>
            <a:r>
              <a:rPr lang="en-US" dirty="0" smtClean="0">
                <a:sym typeface="Symbol"/>
              </a:rPr>
              <a:t>: </a:t>
            </a:r>
            <a:r>
              <a:rPr lang="en-US" i="1" dirty="0" smtClean="0">
                <a:sym typeface="Symbol"/>
              </a:rPr>
              <a:t>y</a:t>
            </a:r>
            <a:r>
              <a:rPr lang="en-US" dirty="0" smtClean="0">
                <a:sym typeface="Symbol"/>
              </a:rPr>
              <a:t> </a:t>
            </a:r>
            <a:r>
              <a:rPr lang="en-US" i="1" dirty="0" smtClean="0">
                <a:sym typeface="Symbol"/>
              </a:rPr>
              <a:t>x</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x,y</a:t>
            </a:r>
            <a:r>
              <a:rPr lang="en-US" dirty="0" smtClean="0">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5</a:t>
            </a:r>
            <a:r>
              <a:rPr lang="en-US" dirty="0" smtClean="0"/>
              <a:t>: “There is someone who loves someone.”</a:t>
            </a:r>
          </a:p>
          <a:p>
            <a:pPr marL="514350" indent="-514350">
              <a:buNone/>
            </a:pPr>
            <a:r>
              <a:rPr lang="en-US" b="1" dirty="0" smtClean="0">
                <a:sym typeface="Symbol"/>
              </a:rPr>
              <a:t>            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x,y</a:t>
            </a:r>
            <a:r>
              <a:rPr lang="en-US" dirty="0" smtClean="0">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6</a:t>
            </a:r>
            <a:r>
              <a:rPr lang="en-US" dirty="0" smtClean="0"/>
              <a:t>: “Everyone loves himself”</a:t>
            </a:r>
          </a:p>
          <a:p>
            <a:pPr marL="514350" indent="-514350">
              <a:buNone/>
            </a:pPr>
            <a:r>
              <a:rPr lang="en-US" b="1" dirty="0" smtClean="0">
                <a:sym typeface="Symbol"/>
              </a:rPr>
              <a:t>            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a:t>
            </a:r>
            <a:r>
              <a:rPr lang="en-US" dirty="0" err="1" smtClean="0">
                <a:sym typeface="Symbol"/>
              </a:rPr>
              <a:t>,</a:t>
            </a:r>
            <a:r>
              <a:rPr lang="en-US" i="1" dirty="0" err="1" smtClean="0">
                <a:sym typeface="Symbol"/>
              </a:rPr>
              <a:t>x</a:t>
            </a:r>
            <a:r>
              <a:rPr lang="en-US" dirty="0" smtClean="0">
                <a:sym typeface="Symbol"/>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Negating Nested Quantifiers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Example </a:t>
            </a:r>
            <a:r>
              <a:rPr lang="en-US" b="1" dirty="0" smtClean="0">
                <a:latin typeface="Cambria Math" pitchFamily="18" charset="0"/>
                <a:ea typeface="Cambria Math" pitchFamily="18" charset="0"/>
              </a:rPr>
              <a:t>1</a:t>
            </a:r>
            <a:r>
              <a:rPr lang="en-US" dirty="0" smtClean="0"/>
              <a:t>: Recall the logical expression developed three slides back:</a:t>
            </a:r>
          </a:p>
          <a:p>
            <a:pPr>
              <a:buNone/>
            </a:pPr>
            <a:r>
              <a:rPr lang="en-US" dirty="0" smtClean="0"/>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a:t>
            </a:r>
            <a:endParaRPr lang="en-US" dirty="0" smtClean="0"/>
          </a:p>
          <a:p>
            <a:pPr>
              <a:buNone/>
            </a:pPr>
            <a:r>
              <a:rPr lang="en-US" b="1" dirty="0" smtClean="0"/>
              <a:t>   Part </a:t>
            </a:r>
            <a:r>
              <a:rPr lang="en-US" b="1" dirty="0" smtClean="0">
                <a:latin typeface="Cambria Math" pitchFamily="18" charset="0"/>
                <a:ea typeface="Cambria Math" pitchFamily="18" charset="0"/>
              </a:rPr>
              <a:t>1</a:t>
            </a:r>
            <a:r>
              <a:rPr lang="en-US" dirty="0" smtClean="0"/>
              <a:t>: Use quantifiers to express the statement that “There does not exist a woman who has taken a flight on every airline in the world.”</a:t>
            </a:r>
          </a:p>
          <a:p>
            <a:pPr>
              <a:buNone/>
            </a:pPr>
            <a:r>
              <a:rPr lang="en-US" dirty="0" smtClean="0"/>
              <a:t>    </a:t>
            </a:r>
            <a:r>
              <a:rPr lang="en-US" b="1" dirty="0" smtClean="0"/>
              <a:t>Solution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a:t>
            </a:r>
          </a:p>
          <a:p>
            <a:pPr>
              <a:buNone/>
            </a:pPr>
            <a:r>
              <a:rPr lang="en-US" dirty="0" smtClean="0"/>
              <a:t> </a:t>
            </a:r>
            <a:r>
              <a:rPr lang="en-US" b="1" dirty="0" smtClean="0"/>
              <a:t>Part </a:t>
            </a:r>
            <a:r>
              <a:rPr lang="en-US" b="1" dirty="0" smtClean="0">
                <a:latin typeface="Cambria Math" pitchFamily="18" charset="0"/>
                <a:ea typeface="Cambria Math" pitchFamily="18" charset="0"/>
              </a:rPr>
              <a:t>2</a:t>
            </a:r>
            <a:r>
              <a:rPr lang="en-US" dirty="0" smtClean="0"/>
              <a:t>: Now use De Morgan’s Laws to move the negation as far inwards as possible.</a:t>
            </a:r>
          </a:p>
          <a:p>
            <a:pPr>
              <a:buNone/>
            </a:pPr>
            <a:r>
              <a:rPr lang="en-US" dirty="0" smtClean="0"/>
              <a:t>     </a:t>
            </a:r>
            <a:r>
              <a:rPr lang="en-US" b="1" dirty="0" smtClean="0"/>
              <a:t>Solution</a:t>
            </a:r>
            <a:r>
              <a:rPr lang="en-US" dirty="0" smtClean="0"/>
              <a:t>:</a:t>
            </a:r>
          </a:p>
          <a:p>
            <a:pPr marL="514350" indent="-514350">
              <a:buFont typeface="+mj-lt"/>
              <a:buAutoNum type="arabicPeriod"/>
            </a:pPr>
            <a:r>
              <a:rPr lang="en-US" dirty="0" smtClean="0"/>
              <a:t> </a:t>
            </a:r>
            <a:r>
              <a:rPr lang="en-US" dirty="0" smtClean="0">
                <a:latin typeface="Cambria Math"/>
                <a:ea typeface="Cambria Math"/>
              </a:rPr>
              <a:t>¬</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a:t>
            </a:r>
          </a:p>
          <a:p>
            <a:pPr marL="514350" indent="-514350">
              <a:buFont typeface="+mj-lt"/>
              <a:buAutoNum type="arabicPeriod"/>
            </a:pP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a:ea typeface="Cambria Math"/>
              </a:rPr>
              <a:t>¬</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dirty="0" smtClean="0">
                <a:latin typeface="Cambria Math"/>
                <a:ea typeface="Cambria Math"/>
              </a:rPr>
              <a:t>¬</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dirty="0" smtClean="0">
                <a:latin typeface="Cambria Math"/>
                <a:ea typeface="Cambria Math"/>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a:t>
            </a:r>
            <a:r>
              <a:rPr lang="en-US" dirty="0" smtClean="0">
                <a:latin typeface="Cambria Math"/>
                <a:ea typeface="Cambria Math"/>
                <a:sym typeface="Symbol"/>
              </a:rPr>
              <a:t>∨</a:t>
            </a:r>
            <a:r>
              <a:rPr lang="en-US" dirty="0" smtClean="0">
                <a:latin typeface="Cambria Math" pitchFamily="18" charset="0"/>
                <a:ea typeface="Cambria Math" pitchFamily="18" charset="0"/>
                <a:sym typeface="Symbol"/>
              </a:rPr>
              <a:t> </a:t>
            </a:r>
            <a:r>
              <a:rPr lang="en-US" dirty="0" smtClean="0">
                <a:latin typeface="Cambria Math"/>
                <a:ea typeface="Cambria Math"/>
              </a:rPr>
              <a:t>¬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r>
              <a:rPr lang="en-US" dirty="0" smtClean="0"/>
              <a:t>.</a:t>
            </a:r>
          </a:p>
          <a:p>
            <a:pPr marL="514350" indent="-514350">
              <a:buNone/>
            </a:pPr>
            <a:r>
              <a:rPr lang="en-US" b="1" dirty="0" smtClean="0"/>
              <a:t>Part </a:t>
            </a:r>
            <a:r>
              <a:rPr lang="en-US" b="1" dirty="0" smtClean="0">
                <a:latin typeface="Cambria Math" pitchFamily="18" charset="0"/>
                <a:ea typeface="Cambria Math" pitchFamily="18" charset="0"/>
              </a:rPr>
              <a:t>3</a:t>
            </a:r>
            <a:r>
              <a:rPr lang="en-US" dirty="0" smtClean="0"/>
              <a:t>: Can you translate the result back into English?</a:t>
            </a:r>
          </a:p>
          <a:p>
            <a:pPr marL="514350" indent="-514350">
              <a:buNone/>
            </a:pPr>
            <a:r>
              <a:rPr lang="en-US" dirty="0" smtClean="0"/>
              <a:t>       </a:t>
            </a:r>
            <a:r>
              <a:rPr lang="en-US" b="1" dirty="0" smtClean="0"/>
              <a:t>Solution</a:t>
            </a:r>
            <a:r>
              <a:rPr lang="en-US" dirty="0" smtClean="0"/>
              <a:t>:</a:t>
            </a:r>
          </a:p>
          <a:p>
            <a:pPr marL="514350" indent="-514350">
              <a:buNone/>
            </a:pPr>
            <a:r>
              <a:rPr lang="en-US" dirty="0" smtClean="0"/>
              <a:t>        “For every woman there is an airline such that for all flights, this woman has not taken that flight or that flight is not on this airline”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a:t>
            </a:r>
            <a:r>
              <a:rPr lang="en-US" smtClean="0"/>
              <a:t>Questions about </a:t>
            </a:r>
            <a:r>
              <a:rPr lang="en-US" dirty="0" smtClean="0"/>
              <a:t>Quantifiers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Can you switch the order of quantifiers? </a:t>
            </a:r>
          </a:p>
          <a:p>
            <a:pPr lvl="1"/>
            <a:r>
              <a:rPr lang="en-US" dirty="0" smtClean="0"/>
              <a:t> Is this a valid equivalence?</a:t>
            </a:r>
          </a:p>
          <a:p>
            <a:pPr lvl="1">
              <a:buNone/>
            </a:pPr>
            <a:r>
              <a:rPr lang="en-US" dirty="0" smtClean="0"/>
              <a:t>         </a:t>
            </a:r>
            <a:r>
              <a:rPr lang="en-US" b="1" dirty="0" smtClean="0"/>
              <a:t>Solution</a:t>
            </a:r>
            <a:r>
              <a:rPr lang="en-US" dirty="0" smtClean="0"/>
              <a:t>: Yes! The left and the right side will always have the same truth value. The order in which </a:t>
            </a:r>
            <a:r>
              <a:rPr lang="en-US" i="1" dirty="0" smtClean="0"/>
              <a:t>x</a:t>
            </a:r>
            <a:r>
              <a:rPr lang="en-US" dirty="0" smtClean="0"/>
              <a:t> and </a:t>
            </a:r>
            <a:r>
              <a:rPr lang="en-US" i="1" dirty="0" smtClean="0"/>
              <a:t>y</a:t>
            </a:r>
            <a:r>
              <a:rPr lang="en-US" dirty="0" smtClean="0"/>
              <a:t> are picked does not matter.</a:t>
            </a:r>
          </a:p>
          <a:p>
            <a:pPr lvl="1"/>
            <a:r>
              <a:rPr lang="en-US" dirty="0" smtClean="0"/>
              <a:t>Is this a valid equivalence?</a:t>
            </a:r>
          </a:p>
          <a:p>
            <a:pPr lvl="1">
              <a:buNone/>
            </a:pPr>
            <a:r>
              <a:rPr lang="en-US" dirty="0" smtClean="0"/>
              <a:t>         </a:t>
            </a:r>
            <a:r>
              <a:rPr lang="en-US" b="1" dirty="0" smtClean="0"/>
              <a:t>Solution</a:t>
            </a:r>
            <a:r>
              <a:rPr lang="en-US" dirty="0" smtClean="0"/>
              <a:t>: No! The left and the right side may have different truth values for some propositional functions for </a:t>
            </a:r>
            <a:r>
              <a:rPr lang="en-US" i="1" dirty="0" smtClean="0"/>
              <a:t>P</a:t>
            </a:r>
            <a:r>
              <a:rPr lang="en-US" dirty="0" smtClean="0"/>
              <a:t>. Try “x + y = </a:t>
            </a:r>
            <a:r>
              <a:rPr lang="en-US" dirty="0" smtClean="0">
                <a:latin typeface="Cambria Math" pitchFamily="18" charset="0"/>
                <a:ea typeface="Cambria Math" pitchFamily="18" charset="0"/>
              </a:rPr>
              <a:t>0</a:t>
            </a:r>
            <a:r>
              <a:rPr lang="en-US" dirty="0" smtClean="0"/>
              <a:t>” for </a:t>
            </a:r>
            <a:r>
              <a:rPr lang="en-US" i="1" dirty="0" smtClean="0"/>
              <a:t>P(</a:t>
            </a:r>
            <a:r>
              <a:rPr lang="en-US" i="1" dirty="0" err="1" smtClean="0"/>
              <a:t>x,y</a:t>
            </a:r>
            <a:r>
              <a:rPr lang="en-US" i="1" dirty="0" smtClean="0"/>
              <a:t>) </a:t>
            </a:r>
            <a:r>
              <a:rPr lang="en-US" dirty="0" smtClean="0"/>
              <a:t>with</a:t>
            </a:r>
            <a:r>
              <a:rPr lang="en-US" i="1" dirty="0" smtClean="0"/>
              <a:t> U </a:t>
            </a:r>
            <a:r>
              <a:rPr lang="en-US" dirty="0" smtClean="0"/>
              <a:t>being the integers. The order in which the values of </a:t>
            </a:r>
            <a:r>
              <a:rPr lang="en-US" i="1" dirty="0" smtClean="0"/>
              <a:t>x</a:t>
            </a:r>
            <a:r>
              <a:rPr lang="en-US" dirty="0" smtClean="0"/>
              <a:t> and </a:t>
            </a:r>
            <a:r>
              <a:rPr lang="en-US" i="1" dirty="0" smtClean="0"/>
              <a:t>y</a:t>
            </a:r>
            <a:r>
              <a:rPr lang="en-US" dirty="0" smtClean="0"/>
              <a:t> are picked does matter.</a:t>
            </a:r>
          </a:p>
          <a:p>
            <a:r>
              <a:rPr lang="en-US" dirty="0" smtClean="0"/>
              <a:t>Can you distribute quantifiers over logical connectives? </a:t>
            </a:r>
          </a:p>
          <a:p>
            <a:pPr lvl="1"/>
            <a:r>
              <a:rPr lang="en-US" dirty="0" smtClean="0"/>
              <a:t>Is this a valid equivalence?</a:t>
            </a:r>
          </a:p>
          <a:p>
            <a:pPr lvl="1">
              <a:buNone/>
            </a:pPr>
            <a:r>
              <a:rPr lang="en-US" dirty="0" smtClean="0"/>
              <a:t>         </a:t>
            </a:r>
            <a:r>
              <a:rPr lang="en-US" b="1" dirty="0" smtClean="0"/>
              <a:t>Solution</a:t>
            </a:r>
            <a:r>
              <a:rPr lang="en-US" dirty="0" smtClean="0"/>
              <a:t>: Yes! The left and the right side will always have the same truth value no matter what propositional functions are denoted by </a:t>
            </a:r>
            <a:r>
              <a:rPr lang="en-US" i="1" dirty="0" smtClean="0"/>
              <a:t>P(x)</a:t>
            </a:r>
            <a:r>
              <a:rPr lang="en-US" dirty="0" smtClean="0"/>
              <a:t> and </a:t>
            </a:r>
            <a:r>
              <a:rPr lang="en-US" i="1" dirty="0" smtClean="0"/>
              <a:t>Q(x)</a:t>
            </a:r>
            <a:r>
              <a:rPr lang="en-US" dirty="0" smtClean="0"/>
              <a:t>.</a:t>
            </a:r>
          </a:p>
          <a:p>
            <a:pPr lvl="1"/>
            <a:r>
              <a:rPr lang="en-US" dirty="0" smtClean="0"/>
              <a:t>Is this a valid equivalence?</a:t>
            </a:r>
          </a:p>
          <a:p>
            <a:pPr lvl="1">
              <a:buNone/>
            </a:pPr>
            <a:r>
              <a:rPr lang="en-US" dirty="0" smtClean="0"/>
              <a:t>         </a:t>
            </a:r>
            <a:r>
              <a:rPr lang="en-US" b="1" dirty="0" smtClean="0"/>
              <a:t>Solution</a:t>
            </a:r>
            <a:r>
              <a:rPr lang="en-US" dirty="0" smtClean="0"/>
              <a:t>: No! The left and the right side may have different truth values. Pick “x is a fish” for P(x) and “x has scales” for Q(x) with the domain of discourse being all animals. Then the left side is false, because there are some fish that do not have scales.  But the right side is true since not all animals are fish.</a:t>
            </a:r>
          </a:p>
          <a:p>
            <a:pPr lvl="1">
              <a:buNone/>
            </a:pPr>
            <a:endParaRPr lang="en-US" dirty="0" smtClean="0"/>
          </a:p>
          <a:p>
            <a:pPr lvl="1">
              <a:buNone/>
            </a:pPr>
            <a:endParaRPr lang="en-US" dirty="0"/>
          </a:p>
        </p:txBody>
      </p:sp>
      <p:pic>
        <p:nvPicPr>
          <p:cNvPr id="17" name="Picture 16" descr="addin_tmp.png"/>
          <p:cNvPicPr>
            <a:picLocks noChangeAspect="1"/>
          </p:cNvPicPr>
          <p:nvPr>
            <p:custDataLst>
              <p:tags r:id="rId1"/>
            </p:custDataLst>
          </p:nvPr>
        </p:nvPicPr>
        <p:blipFill>
          <a:blip r:embed="rId6" cstate="print"/>
          <a:stretch>
            <a:fillRect/>
          </a:stretch>
        </p:blipFill>
        <p:spPr>
          <a:xfrm>
            <a:off x="4495800" y="2209800"/>
            <a:ext cx="3002280" cy="255270"/>
          </a:xfrm>
          <a:prstGeom prst="rect">
            <a:avLst/>
          </a:prstGeom>
        </p:spPr>
      </p:pic>
      <p:pic>
        <p:nvPicPr>
          <p:cNvPr id="18" name="Picture 17" descr="addin_tmp.png"/>
          <p:cNvPicPr>
            <a:picLocks noChangeAspect="1"/>
          </p:cNvPicPr>
          <p:nvPr>
            <p:custDataLst>
              <p:tags r:id="rId2"/>
            </p:custDataLst>
          </p:nvPr>
        </p:nvPicPr>
        <p:blipFill>
          <a:blip r:embed="rId7" cstate="print"/>
          <a:stretch>
            <a:fillRect/>
          </a:stretch>
        </p:blipFill>
        <p:spPr>
          <a:xfrm>
            <a:off x="4191000" y="2971800"/>
            <a:ext cx="3002280" cy="255270"/>
          </a:xfrm>
          <a:prstGeom prst="rect">
            <a:avLst/>
          </a:prstGeom>
        </p:spPr>
      </p:pic>
      <p:pic>
        <p:nvPicPr>
          <p:cNvPr id="15" name="Picture 14" descr="addin_tmp.png"/>
          <p:cNvPicPr>
            <a:picLocks noChangeAspect="1"/>
          </p:cNvPicPr>
          <p:nvPr>
            <p:custDataLst>
              <p:tags r:id="rId3"/>
            </p:custDataLst>
          </p:nvPr>
        </p:nvPicPr>
        <p:blipFill>
          <a:blip r:embed="rId8" cstate="print"/>
          <a:stretch>
            <a:fillRect/>
          </a:stretch>
        </p:blipFill>
        <p:spPr>
          <a:xfrm>
            <a:off x="4191000" y="4191000"/>
            <a:ext cx="4091940" cy="255270"/>
          </a:xfrm>
          <a:prstGeom prst="rect">
            <a:avLst/>
          </a:prstGeom>
        </p:spPr>
      </p:pic>
      <p:pic>
        <p:nvPicPr>
          <p:cNvPr id="19" name="Picture 18" descr="addin_tmp.png"/>
          <p:cNvPicPr>
            <a:picLocks noChangeAspect="1"/>
          </p:cNvPicPr>
          <p:nvPr>
            <p:custDataLst>
              <p:tags r:id="rId4"/>
            </p:custDataLst>
          </p:nvPr>
        </p:nvPicPr>
        <p:blipFill>
          <a:blip r:embed="rId9" cstate="print"/>
          <a:stretch>
            <a:fillRect/>
          </a:stretch>
        </p:blipFill>
        <p:spPr>
          <a:xfrm>
            <a:off x="3962400" y="4876800"/>
            <a:ext cx="4316730" cy="255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 Not Enough</a:t>
            </a:r>
            <a:endParaRPr lang="en-US" dirty="0"/>
          </a:p>
        </p:txBody>
      </p:sp>
      <p:sp>
        <p:nvSpPr>
          <p:cNvPr id="3" name="Content Placeholder 2"/>
          <p:cNvSpPr>
            <a:spLocks noGrp="1"/>
          </p:cNvSpPr>
          <p:nvPr>
            <p:ph idx="1"/>
          </p:nvPr>
        </p:nvSpPr>
        <p:spPr/>
        <p:txBody>
          <a:bodyPr>
            <a:normAutofit/>
          </a:bodyPr>
          <a:lstStyle/>
          <a:p>
            <a:r>
              <a:rPr lang="en-US" dirty="0" smtClean="0"/>
              <a:t>If we have: </a:t>
            </a:r>
          </a:p>
          <a:p>
            <a:pPr lvl="1">
              <a:buNone/>
            </a:pPr>
            <a:r>
              <a:rPr lang="en-US" dirty="0" smtClean="0"/>
              <a:t>“All men are mortal.”</a:t>
            </a:r>
          </a:p>
          <a:p>
            <a:pPr lvl="1">
              <a:buNone/>
            </a:pPr>
            <a:r>
              <a:rPr lang="en-US" dirty="0" smtClean="0"/>
              <a:t>“Socrates is a man.”</a:t>
            </a:r>
          </a:p>
          <a:p>
            <a:r>
              <a:rPr lang="en-US" dirty="0" smtClean="0"/>
              <a:t>Does it follow that “Socrates is mortal?”</a:t>
            </a:r>
          </a:p>
          <a:p>
            <a:r>
              <a:rPr lang="en-US" dirty="0" smtClean="0"/>
              <a:t>Can’t  be represented in propositional logic. Need a language that talks about objects, their properties, and their relations. </a:t>
            </a:r>
          </a:p>
          <a:p>
            <a:r>
              <a:rPr lang="en-US" dirty="0" smtClean="0"/>
              <a:t>Later we’ll see how to draw inferences.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Introducing Predicate Logic</a:t>
            </a:r>
            <a:endParaRPr lang="en-US" dirty="0"/>
          </a:p>
        </p:txBody>
      </p:sp>
      <p:sp>
        <p:nvSpPr>
          <p:cNvPr id="3" name="Content Placeholder 2"/>
          <p:cNvSpPr>
            <a:spLocks noGrp="1"/>
          </p:cNvSpPr>
          <p:nvPr>
            <p:ph idx="1"/>
          </p:nvPr>
        </p:nvSpPr>
        <p:spPr/>
        <p:txBody>
          <a:bodyPr>
            <a:normAutofit/>
          </a:bodyPr>
          <a:lstStyle/>
          <a:p>
            <a:r>
              <a:rPr lang="en-US" dirty="0" smtClean="0"/>
              <a:t>Predicate logic uses the following new features:</a:t>
            </a:r>
          </a:p>
          <a:p>
            <a:pPr lvl="1"/>
            <a:r>
              <a:rPr lang="en-US" dirty="0" smtClean="0"/>
              <a:t>Variables:   </a:t>
            </a:r>
            <a:r>
              <a:rPr lang="en-US" i="1" dirty="0" smtClean="0"/>
              <a:t>x</a:t>
            </a:r>
            <a:r>
              <a:rPr lang="en-US" dirty="0" smtClean="0"/>
              <a:t>, </a:t>
            </a:r>
            <a:r>
              <a:rPr lang="en-US" i="1" dirty="0" smtClean="0"/>
              <a:t>y</a:t>
            </a:r>
            <a:r>
              <a:rPr lang="en-US" dirty="0" smtClean="0"/>
              <a:t>, </a:t>
            </a:r>
            <a:r>
              <a:rPr lang="en-US" i="1" dirty="0" smtClean="0"/>
              <a:t>z</a:t>
            </a:r>
          </a:p>
          <a:p>
            <a:pPr lvl="1"/>
            <a:r>
              <a:rPr lang="en-US" dirty="0" smtClean="0"/>
              <a:t>Predicates:</a:t>
            </a:r>
            <a:r>
              <a:rPr lang="en-US" i="1" dirty="0" smtClean="0"/>
              <a:t>  </a:t>
            </a:r>
            <a:r>
              <a:rPr lang="en-US" dirty="0" smtClean="0"/>
              <a:t> </a:t>
            </a:r>
            <a:r>
              <a:rPr lang="en-US" i="1" dirty="0" smtClean="0"/>
              <a:t>P</a:t>
            </a:r>
            <a:r>
              <a:rPr lang="en-US" dirty="0" smtClean="0"/>
              <a:t>(</a:t>
            </a:r>
            <a:r>
              <a:rPr lang="en-US" i="1" dirty="0" smtClean="0"/>
              <a:t>x</a:t>
            </a:r>
            <a:r>
              <a:rPr lang="en-US" dirty="0" smtClean="0"/>
              <a:t>), </a:t>
            </a:r>
            <a:r>
              <a:rPr lang="en-US" i="1" dirty="0" smtClean="0"/>
              <a:t>M</a:t>
            </a:r>
            <a:r>
              <a:rPr lang="en-US" dirty="0" smtClean="0"/>
              <a:t>(</a:t>
            </a:r>
            <a:r>
              <a:rPr lang="en-US" i="1" dirty="0" smtClean="0"/>
              <a:t>x</a:t>
            </a:r>
            <a:r>
              <a:rPr lang="en-US" dirty="0" smtClean="0"/>
              <a:t>)</a:t>
            </a:r>
          </a:p>
          <a:p>
            <a:pPr lvl="1"/>
            <a:r>
              <a:rPr lang="en-US" dirty="0" smtClean="0"/>
              <a:t>Quantifiers (</a:t>
            </a:r>
            <a:r>
              <a:rPr lang="en-US" i="1" dirty="0" smtClean="0"/>
              <a:t>to be covered in a few slides</a:t>
            </a:r>
            <a:r>
              <a:rPr lang="en-US" dirty="0" smtClean="0"/>
              <a:t>):</a:t>
            </a:r>
          </a:p>
          <a:p>
            <a:r>
              <a:rPr lang="en-US" i="1" dirty="0" smtClean="0"/>
              <a:t>Propositional functions</a:t>
            </a:r>
            <a:r>
              <a:rPr lang="en-US" dirty="0" smtClean="0"/>
              <a:t> are a generalization of propositions. </a:t>
            </a:r>
          </a:p>
          <a:p>
            <a:pPr lvl="1"/>
            <a:r>
              <a:rPr lang="en-US" dirty="0" smtClean="0"/>
              <a:t>They contain variables and a predicate, e.g., </a:t>
            </a:r>
            <a:r>
              <a:rPr lang="en-US" i="1" dirty="0" smtClean="0"/>
              <a:t>P</a:t>
            </a:r>
            <a:r>
              <a:rPr lang="en-US" dirty="0" smtClean="0"/>
              <a:t>(</a:t>
            </a:r>
            <a:r>
              <a:rPr lang="en-US" i="1" dirty="0" smtClean="0"/>
              <a:t>x</a:t>
            </a:r>
            <a:r>
              <a:rPr lang="en-US" dirty="0" smtClean="0"/>
              <a:t>)</a:t>
            </a:r>
          </a:p>
          <a:p>
            <a:pPr lvl="1"/>
            <a:r>
              <a:rPr lang="en-US" dirty="0" smtClean="0"/>
              <a:t>Variables can be replaced by elements from their </a:t>
            </a:r>
            <a:r>
              <a:rPr lang="en-US" i="1" dirty="0" smtClean="0"/>
              <a:t>domain</a:t>
            </a:r>
            <a:r>
              <a:rPr lang="en-US" dirty="0" smtClean="0"/>
              <a:t>.</a:t>
            </a:r>
          </a:p>
          <a:p>
            <a:pPr lvl="1"/>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Functions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Propositional functions become propositions (and have truth values) when their variables are each replaced by a value from the </a:t>
            </a:r>
            <a:r>
              <a:rPr lang="en-US" i="1" dirty="0" smtClean="0"/>
              <a:t>domain </a:t>
            </a:r>
            <a:r>
              <a:rPr lang="en-US" dirty="0" smtClean="0"/>
              <a:t>(or  </a:t>
            </a:r>
            <a:r>
              <a:rPr lang="en-US" i="1" dirty="0" smtClean="0"/>
              <a:t>bound</a:t>
            </a:r>
            <a:r>
              <a:rPr lang="en-US" dirty="0" smtClean="0"/>
              <a:t> by a quantifier, as we will see later).</a:t>
            </a:r>
          </a:p>
          <a:p>
            <a:r>
              <a:rPr lang="en-US" dirty="0" smtClean="0"/>
              <a:t>The statement </a:t>
            </a:r>
            <a:r>
              <a:rPr lang="en-US" i="1" dirty="0" smtClean="0"/>
              <a:t>P(x) </a:t>
            </a:r>
            <a:r>
              <a:rPr lang="en-US" dirty="0" smtClean="0"/>
              <a:t>is said to be the value of the propositional function </a:t>
            </a:r>
            <a:r>
              <a:rPr lang="en-US" i="1" dirty="0" smtClean="0"/>
              <a:t>P</a:t>
            </a:r>
            <a:r>
              <a:rPr lang="en-US" dirty="0" smtClean="0"/>
              <a:t> at </a:t>
            </a:r>
            <a:r>
              <a:rPr lang="en-US" i="1" dirty="0" smtClean="0"/>
              <a:t>x</a:t>
            </a:r>
            <a:r>
              <a:rPr lang="en-US" dirty="0" smtClean="0"/>
              <a:t>. </a:t>
            </a:r>
          </a:p>
          <a:p>
            <a:r>
              <a:rPr lang="en-US" dirty="0" smtClean="0"/>
              <a:t>For example, let</a:t>
            </a:r>
            <a:r>
              <a:rPr lang="en-US" i="1" dirty="0" smtClean="0"/>
              <a:t> P(x)</a:t>
            </a:r>
            <a:r>
              <a:rPr lang="en-US" dirty="0" smtClean="0"/>
              <a:t> denote  “</a:t>
            </a:r>
            <a:r>
              <a:rPr lang="en-US" i="1" dirty="0" smtClean="0"/>
              <a:t>x</a:t>
            </a:r>
            <a:r>
              <a:rPr lang="en-US" dirty="0" smtClean="0"/>
              <a:t> &gt; </a:t>
            </a:r>
            <a:r>
              <a:rPr lang="en-US" dirty="0" smtClean="0">
                <a:latin typeface="Cambria Math" pitchFamily="18" charset="0"/>
                <a:ea typeface="Cambria Math" pitchFamily="18" charset="0"/>
              </a:rPr>
              <a:t>0”</a:t>
            </a:r>
            <a:r>
              <a:rPr lang="en-US" dirty="0" smtClean="0"/>
              <a:t> and the domain be the integers. Then:</a:t>
            </a:r>
          </a:p>
          <a:p>
            <a:pPr marL="850392" lvl="1" indent="-457200">
              <a:buNone/>
            </a:pPr>
            <a:r>
              <a:rPr lang="en-US" dirty="0" smtClean="0"/>
              <a:t>P(-</a:t>
            </a:r>
            <a:r>
              <a:rPr lang="en-US" dirty="0" smtClean="0">
                <a:latin typeface="Cambria Math" pitchFamily="18" charset="0"/>
                <a:ea typeface="Cambria Math" pitchFamily="18" charset="0"/>
              </a:rPr>
              <a:t>3</a:t>
            </a:r>
            <a:r>
              <a:rPr lang="en-US" dirty="0" smtClean="0"/>
              <a:t>)   is false.</a:t>
            </a:r>
          </a:p>
          <a:p>
            <a:pPr marL="850392" lvl="1" indent="-457200">
              <a:buNone/>
            </a:pPr>
            <a:r>
              <a:rPr lang="en-US" dirty="0" smtClean="0"/>
              <a:t>P(</a:t>
            </a:r>
            <a:r>
              <a:rPr lang="en-US" dirty="0" smtClean="0">
                <a:latin typeface="Cambria Math" pitchFamily="18" charset="0"/>
                <a:ea typeface="Cambria Math" pitchFamily="18" charset="0"/>
              </a:rPr>
              <a:t>0</a:t>
            </a:r>
            <a:r>
              <a:rPr lang="en-US" dirty="0" smtClean="0"/>
              <a:t>)   is false.</a:t>
            </a:r>
          </a:p>
          <a:p>
            <a:pPr marL="850392" lvl="1" indent="-457200">
              <a:buNone/>
            </a:pPr>
            <a:r>
              <a:rPr lang="en-US" dirty="0" smtClean="0"/>
              <a:t>P(</a:t>
            </a:r>
            <a:r>
              <a:rPr lang="en-US" dirty="0" smtClean="0">
                <a:latin typeface="Cambria Math" pitchFamily="18" charset="0"/>
                <a:ea typeface="Cambria Math" pitchFamily="18" charset="0"/>
              </a:rPr>
              <a:t>3</a:t>
            </a:r>
            <a:r>
              <a:rPr lang="en-US" dirty="0" smtClean="0"/>
              <a:t>)  is true. </a:t>
            </a:r>
          </a:p>
          <a:p>
            <a:r>
              <a:rPr lang="en-US" dirty="0" smtClean="0"/>
              <a:t>Often the domain is denoted by </a:t>
            </a:r>
            <a:r>
              <a:rPr lang="en-US" i="1" dirty="0" smtClean="0"/>
              <a:t>U</a:t>
            </a:r>
            <a:r>
              <a:rPr lang="en-US" dirty="0" smtClean="0"/>
              <a:t>. So in this example </a:t>
            </a:r>
            <a:r>
              <a:rPr lang="en-US" i="1" dirty="0" smtClean="0"/>
              <a:t>U</a:t>
            </a:r>
            <a:r>
              <a:rPr lang="en-US" dirty="0" smtClean="0"/>
              <a:t> is the integers.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Propositional Functions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Let “</a:t>
            </a:r>
            <a:r>
              <a:rPr lang="en-US" i="1" dirty="0" smtClean="0"/>
              <a:t>x</a:t>
            </a:r>
            <a:r>
              <a:rPr lang="en-US" dirty="0" smtClean="0"/>
              <a:t> + </a:t>
            </a:r>
            <a:r>
              <a:rPr lang="en-US" i="1" dirty="0" smtClean="0"/>
              <a:t>y</a:t>
            </a:r>
            <a:r>
              <a:rPr lang="en-US" dirty="0" smtClean="0"/>
              <a:t> = </a:t>
            </a:r>
            <a:r>
              <a:rPr lang="en-US" i="1" dirty="0" smtClean="0"/>
              <a:t>z” </a:t>
            </a:r>
            <a:r>
              <a:rPr lang="en-US" dirty="0" smtClean="0"/>
              <a:t>be denoted by  </a:t>
            </a:r>
            <a:r>
              <a:rPr lang="en-US" i="1" dirty="0" smtClean="0"/>
              <a:t>R</a:t>
            </a:r>
            <a:r>
              <a:rPr lang="en-US" dirty="0" smtClean="0"/>
              <a:t>(</a:t>
            </a:r>
            <a:r>
              <a:rPr lang="en-US" i="1" dirty="0" smtClean="0"/>
              <a:t>x, y, z</a:t>
            </a:r>
            <a:r>
              <a:rPr lang="en-US" dirty="0" smtClean="0"/>
              <a:t>)</a:t>
            </a:r>
            <a:r>
              <a:rPr lang="en-US" i="1" dirty="0" smtClean="0"/>
              <a:t> </a:t>
            </a:r>
            <a:r>
              <a:rPr lang="en-US" dirty="0" smtClean="0"/>
              <a:t>and </a:t>
            </a:r>
            <a:r>
              <a:rPr lang="en-US" i="1" dirty="0" smtClean="0"/>
              <a:t>U</a:t>
            </a:r>
            <a:r>
              <a:rPr lang="en-US" dirty="0" smtClean="0"/>
              <a:t> (for all three variables) be the integers. Find these truth values:</a:t>
            </a:r>
            <a:r>
              <a:rPr lang="en-US" i="1" dirty="0" smtClean="0"/>
              <a:t> </a:t>
            </a:r>
            <a:endParaRPr lang="en-US" dirty="0" smtClean="0"/>
          </a:p>
          <a:p>
            <a:pPr lvl="1">
              <a:buNone/>
            </a:pPr>
            <a:r>
              <a:rPr lang="en-US" dirty="0" smtClean="0"/>
              <a:t>R(</a:t>
            </a:r>
            <a:r>
              <a:rPr lang="en-US" dirty="0" smtClean="0">
                <a:latin typeface="Cambria Math" pitchFamily="18" charset="0"/>
                <a:ea typeface="Cambria Math" pitchFamily="18" charset="0"/>
              </a:rPr>
              <a:t>2,-1</a:t>
            </a:r>
            <a:r>
              <a:rPr lang="en-US" dirty="0" smtClean="0"/>
              <a:t>,</a:t>
            </a:r>
            <a:r>
              <a:rPr lang="en-US" dirty="0" smtClean="0">
                <a:latin typeface="Cambria Math" pitchFamily="18" charset="0"/>
                <a:ea typeface="Cambria Math" pitchFamily="18" charset="0"/>
              </a:rPr>
              <a:t>5</a:t>
            </a:r>
            <a:r>
              <a:rPr lang="en-US" dirty="0" smtClean="0"/>
              <a:t>)</a:t>
            </a:r>
          </a:p>
          <a:p>
            <a:pPr lvl="2">
              <a:buNone/>
            </a:pPr>
            <a:r>
              <a:rPr lang="en-US" b="1" dirty="0" smtClean="0"/>
              <a:t>Solution:  F</a:t>
            </a:r>
          </a:p>
          <a:p>
            <a:pPr lvl="1">
              <a:buNone/>
            </a:pPr>
            <a:r>
              <a:rPr lang="en-US" dirty="0" smtClean="0"/>
              <a:t>R(</a:t>
            </a:r>
            <a:r>
              <a:rPr lang="en-US" dirty="0" smtClean="0">
                <a:latin typeface="Cambria Math" pitchFamily="18" charset="0"/>
                <a:ea typeface="Cambria Math" pitchFamily="18" charset="0"/>
              </a:rPr>
              <a:t>3,4,7</a:t>
            </a:r>
            <a:r>
              <a:rPr lang="en-US" dirty="0" smtClean="0"/>
              <a:t>)</a:t>
            </a:r>
          </a:p>
          <a:p>
            <a:pPr lvl="2">
              <a:buNone/>
            </a:pPr>
            <a:r>
              <a:rPr lang="en-US" b="1" dirty="0" smtClean="0"/>
              <a:t>Solution: T</a:t>
            </a:r>
            <a:endParaRPr lang="en-US" dirty="0" smtClean="0"/>
          </a:p>
          <a:p>
            <a:pPr lvl="1">
              <a:buNone/>
            </a:pPr>
            <a:r>
              <a:rPr lang="en-US" dirty="0" smtClean="0"/>
              <a:t>R(</a:t>
            </a:r>
            <a:r>
              <a:rPr lang="en-US" i="1" dirty="0" smtClean="0"/>
              <a:t>x</a:t>
            </a:r>
            <a:r>
              <a:rPr lang="en-US" dirty="0" smtClean="0"/>
              <a:t>, </a:t>
            </a:r>
            <a:r>
              <a:rPr lang="en-US" dirty="0" smtClean="0">
                <a:latin typeface="Cambria Math" pitchFamily="18" charset="0"/>
                <a:ea typeface="Cambria Math" pitchFamily="18" charset="0"/>
              </a:rPr>
              <a:t>3</a:t>
            </a:r>
            <a:r>
              <a:rPr lang="en-US" dirty="0" smtClean="0"/>
              <a:t>, </a:t>
            </a:r>
            <a:r>
              <a:rPr lang="en-US" i="1" dirty="0" smtClean="0"/>
              <a:t>z</a:t>
            </a:r>
            <a:r>
              <a:rPr lang="en-US" dirty="0" smtClean="0"/>
              <a:t>)</a:t>
            </a:r>
          </a:p>
          <a:p>
            <a:pPr lvl="2">
              <a:buNone/>
            </a:pPr>
            <a:r>
              <a:rPr lang="en-US" b="1" dirty="0" smtClean="0"/>
              <a:t>Solution: Not a Proposition</a:t>
            </a:r>
          </a:p>
          <a:p>
            <a:r>
              <a:rPr lang="en-US" dirty="0" smtClean="0"/>
              <a:t>Now let  “</a:t>
            </a:r>
            <a:r>
              <a:rPr lang="en-US" i="1" dirty="0" smtClean="0"/>
              <a:t>x</a:t>
            </a:r>
            <a:r>
              <a:rPr lang="en-US" dirty="0" smtClean="0"/>
              <a:t> - </a:t>
            </a:r>
            <a:r>
              <a:rPr lang="en-US" i="1" dirty="0" smtClean="0"/>
              <a:t>y</a:t>
            </a:r>
            <a:r>
              <a:rPr lang="en-US" dirty="0" smtClean="0"/>
              <a:t> = </a:t>
            </a:r>
            <a:r>
              <a:rPr lang="en-US" i="1" dirty="0" smtClean="0"/>
              <a:t>z” </a:t>
            </a:r>
            <a:r>
              <a:rPr lang="en-US" dirty="0" smtClean="0"/>
              <a:t>be denoted by </a:t>
            </a:r>
            <a:r>
              <a:rPr lang="en-US" i="1" dirty="0" smtClean="0"/>
              <a:t>Q</a:t>
            </a:r>
            <a:r>
              <a:rPr lang="en-US" dirty="0" smtClean="0"/>
              <a:t>(</a:t>
            </a:r>
            <a:r>
              <a:rPr lang="en-US" i="1" dirty="0" smtClean="0"/>
              <a:t>x</a:t>
            </a:r>
            <a:r>
              <a:rPr lang="en-US" dirty="0" smtClean="0"/>
              <a:t>, </a:t>
            </a:r>
            <a:r>
              <a:rPr lang="en-US" i="1" dirty="0" smtClean="0"/>
              <a:t>y</a:t>
            </a:r>
            <a:r>
              <a:rPr lang="en-US" dirty="0" smtClean="0"/>
              <a:t>, </a:t>
            </a:r>
            <a:r>
              <a:rPr lang="en-US" i="1" dirty="0" smtClean="0"/>
              <a:t>z</a:t>
            </a:r>
            <a:r>
              <a:rPr lang="en-US" dirty="0" smtClean="0"/>
              <a:t>), with U as the integers.</a:t>
            </a:r>
            <a:r>
              <a:rPr lang="en-US" i="1" dirty="0" smtClean="0"/>
              <a:t> </a:t>
            </a:r>
            <a:r>
              <a:rPr lang="en-US" dirty="0" smtClean="0"/>
              <a:t>Find</a:t>
            </a:r>
            <a:r>
              <a:rPr lang="en-US" b="1" dirty="0" smtClean="0"/>
              <a:t> </a:t>
            </a:r>
            <a:r>
              <a:rPr lang="en-US" dirty="0" smtClean="0"/>
              <a:t>these truth values:</a:t>
            </a:r>
          </a:p>
          <a:p>
            <a:pPr lvl="1">
              <a:buNone/>
            </a:pPr>
            <a:r>
              <a:rPr lang="en-US" dirty="0" smtClean="0"/>
              <a:t>Q(</a:t>
            </a:r>
            <a:r>
              <a:rPr lang="en-US" dirty="0" smtClean="0">
                <a:latin typeface="Cambria Math" pitchFamily="18" charset="0"/>
                <a:ea typeface="Cambria Math" pitchFamily="18" charset="0"/>
              </a:rPr>
              <a:t>2,-1,3</a:t>
            </a:r>
            <a:r>
              <a:rPr lang="en-US" dirty="0" smtClean="0"/>
              <a:t>)</a:t>
            </a:r>
          </a:p>
          <a:p>
            <a:pPr lvl="2">
              <a:buNone/>
            </a:pPr>
            <a:r>
              <a:rPr lang="en-US" b="1" dirty="0" smtClean="0"/>
              <a:t> Solution:  T</a:t>
            </a:r>
          </a:p>
          <a:p>
            <a:pPr lvl="1">
              <a:buNone/>
            </a:pPr>
            <a:r>
              <a:rPr lang="en-US" dirty="0" smtClean="0"/>
              <a:t>Q(</a:t>
            </a:r>
            <a:r>
              <a:rPr lang="en-US" dirty="0" smtClean="0">
                <a:latin typeface="Cambria Math" pitchFamily="18" charset="0"/>
                <a:ea typeface="Cambria Math" pitchFamily="18" charset="0"/>
              </a:rPr>
              <a:t>3,4,7</a:t>
            </a:r>
            <a:r>
              <a:rPr lang="en-US" dirty="0" smtClean="0"/>
              <a:t>)</a:t>
            </a:r>
          </a:p>
          <a:p>
            <a:pPr lvl="2">
              <a:buNone/>
            </a:pPr>
            <a:r>
              <a:rPr lang="en-US" b="1" dirty="0" smtClean="0"/>
              <a:t> Solution: F</a:t>
            </a:r>
            <a:endParaRPr lang="en-US" dirty="0" smtClean="0"/>
          </a:p>
          <a:p>
            <a:pPr lvl="1">
              <a:buNone/>
            </a:pPr>
            <a:r>
              <a:rPr lang="en-US" dirty="0" smtClean="0"/>
              <a:t> Q(</a:t>
            </a:r>
            <a:r>
              <a:rPr lang="en-US" i="1" dirty="0" smtClean="0"/>
              <a:t>x</a:t>
            </a:r>
            <a:r>
              <a:rPr lang="en-US" dirty="0" smtClean="0"/>
              <a:t>, </a:t>
            </a:r>
            <a:r>
              <a:rPr lang="en-US" dirty="0" smtClean="0">
                <a:latin typeface="Cambria Math" pitchFamily="18" charset="0"/>
                <a:ea typeface="Cambria Math" pitchFamily="18" charset="0"/>
              </a:rPr>
              <a:t>3</a:t>
            </a:r>
            <a:r>
              <a:rPr lang="en-US" dirty="0" smtClean="0"/>
              <a:t>, </a:t>
            </a:r>
            <a:r>
              <a:rPr lang="en-US" i="1" dirty="0" smtClean="0"/>
              <a:t>z</a:t>
            </a:r>
            <a:r>
              <a:rPr lang="en-US" dirty="0" smtClean="0"/>
              <a:t>)</a:t>
            </a:r>
          </a:p>
          <a:p>
            <a:pPr lvl="2">
              <a:buNone/>
            </a:pPr>
            <a:r>
              <a:rPr lang="en-US" b="1" dirty="0" smtClean="0"/>
              <a:t> Solution:  Not a Proposition</a:t>
            </a:r>
          </a:p>
          <a:p>
            <a:endParaRPr lang="en-US" dirty="0" smtClean="0"/>
          </a:p>
          <a:p>
            <a:endParaRPr lang="en-US" dirty="0"/>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 Expressions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Connectives from propositional logic carry over to predicate logic. </a:t>
            </a:r>
          </a:p>
          <a:p>
            <a:r>
              <a:rPr lang="en-US" dirty="0" smtClean="0"/>
              <a:t>If </a:t>
            </a:r>
            <a:r>
              <a:rPr lang="en-US" i="1" dirty="0" smtClean="0"/>
              <a:t>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a:t>
            </a:r>
            <a:r>
              <a:rPr lang="en-US" dirty="0" smtClean="0"/>
              <a:t> find these truth values:</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T</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F</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F</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T</a:t>
            </a:r>
            <a:endParaRPr lang="en-US" dirty="0" smtClean="0"/>
          </a:p>
          <a:p>
            <a:r>
              <a:rPr lang="en-US" dirty="0" smtClean="0"/>
              <a:t>Expressions with variables are not propositions and therefore do not have truth values.  For example,</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a:t>
            </a:r>
            <a:r>
              <a:rPr lang="en-US" i="1" dirty="0" smtClean="0">
                <a:latin typeface="Cambria Math"/>
                <a:ea typeface="Cambria Math"/>
              </a:rPr>
              <a:t>y</a:t>
            </a:r>
            <a:r>
              <a:rPr lang="en-US" dirty="0" smtClean="0">
                <a:latin typeface="Cambria Math"/>
                <a:ea typeface="Cambria Math"/>
              </a:rPr>
              <a:t>)      </a:t>
            </a:r>
          </a:p>
          <a:p>
            <a:pPr lvl="1">
              <a:buNone/>
            </a:pPr>
            <a:r>
              <a:rPr lang="en-US" dirty="0" smtClean="0"/>
              <a:t>P(</a:t>
            </a:r>
            <a:r>
              <a:rPr lang="en-US" i="1" dirty="0" smtClean="0">
                <a:latin typeface="Cambria Math" pitchFamily="18" charset="0"/>
                <a:ea typeface="Cambria Math" pitchFamily="18" charset="0"/>
              </a:rPr>
              <a:t>x</a:t>
            </a:r>
            <a:r>
              <a:rPr lang="en-US" dirty="0" smtClean="0"/>
              <a:t>) </a:t>
            </a:r>
            <a:r>
              <a:rPr lang="en-US" dirty="0" smtClean="0">
                <a:latin typeface="Cambria Math"/>
                <a:ea typeface="Cambria Math"/>
              </a:rPr>
              <a:t>→ P(</a:t>
            </a:r>
            <a:r>
              <a:rPr lang="en-US" i="1" dirty="0" smtClean="0">
                <a:latin typeface="Cambria Math"/>
                <a:ea typeface="Cambria Math"/>
              </a:rPr>
              <a:t>y</a:t>
            </a:r>
            <a:r>
              <a:rPr lang="en-US" dirty="0" smtClean="0">
                <a:latin typeface="Cambria Math"/>
                <a:ea typeface="Cambria Math"/>
              </a:rPr>
              <a:t>)     </a:t>
            </a:r>
          </a:p>
          <a:p>
            <a:r>
              <a:rPr lang="en-US" dirty="0" smtClean="0"/>
              <a:t>When used with quantifiers (to be introduced next), these expressions (propositional functions) become propositions.</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0.8|0.4"/>
</p:tagLst>
</file>

<file path=ppt/tags/tag10.xml><?xml version="1.0" encoding="utf-8"?>
<p:tagLst xmlns:a="http://schemas.openxmlformats.org/drawingml/2006/main" xmlns:r="http://schemas.openxmlformats.org/officeDocument/2006/relationships" xmlns:p="http://schemas.openxmlformats.org/presentationml/2006/main">
  <p:tag name="TIMING" val="|0.5"/>
</p:tagLst>
</file>

<file path=ppt/tags/tag11.xml><?xml version="1.0" encoding="utf-8"?>
<p:tagLst xmlns:a="http://schemas.openxmlformats.org/drawingml/2006/main" xmlns:r="http://schemas.openxmlformats.org/officeDocument/2006/relationships" xmlns:p="http://schemas.openxmlformats.org/presentationml/2006/main">
  <p:tag name="TIMING" val="|0.4"/>
</p:tagLst>
</file>

<file path=ppt/tags/tag12.xml><?xml version="1.0" encoding="utf-8"?>
<p:tagLst xmlns:a="http://schemas.openxmlformats.org/drawingml/2006/main" xmlns:r="http://schemas.openxmlformats.org/officeDocument/2006/relationships" xmlns:p="http://schemas.openxmlformats.org/presentationml/2006/main">
  <p:tag name="TIMING" val="|0.4"/>
</p:tagLst>
</file>

<file path=ppt/tags/tag13.xml><?xml version="1.0" encoding="utf-8"?>
<p:tagLst xmlns:a="http://schemas.openxmlformats.org/drawingml/2006/main" xmlns:r="http://schemas.openxmlformats.org/officeDocument/2006/relationships" xmlns:p="http://schemas.openxmlformats.org/presentationml/2006/main">
  <p:tag name="TIMING" val="|0.3"/>
</p:tagLst>
</file>

<file path=ppt/tags/tag14.xml><?xml version="1.0" encoding="utf-8"?>
<p:tagLst xmlns:a="http://schemas.openxmlformats.org/drawingml/2006/main" xmlns:r="http://schemas.openxmlformats.org/officeDocument/2006/relationships" xmlns:p="http://schemas.openxmlformats.org/presentationml/2006/main">
  <p:tag name="TIMING" val="|0.4"/>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m (L(m,1) \rightarrow C(m))$&#10;&#10;&#10;&#10;\end{document}"/>
  <p:tag name="IGUANATEXSIZE" val="25"/>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u \,A(u) \rightarrow \exists n\, S(n,available)$&#10;&#10;&#10;&#10;\end{document}"/>
  <p:tag name="IGUANATEXSIZE" val="25"/>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10;&#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y \forall x P(x,y)$&#10;&#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forall y P(x,y)$&#10;&#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exists y P(x,y)$&#10;&#10;&#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y \exists x P(x,y)$&#10;&#10;&#10;&#10;\end{document}"/>
  <p:tag name="IGUANATEXSIZE" val="2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 &#10;\equiv \forall y\forall x P(x,y)\;\;\; $&#10;&#10;&#10;&#10;\end{document}"/>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 &#10;\equiv \exists y\forall x P(x,y)\;\;\; $&#10;&#10;&#10;&#10;\end{document}"/>
  <p:tag name="IGUANATEXSIZE" val="2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wedge Q(x))&#10;\equiv \forall x P(x) \wedge \forall x Q(x)\;\;\; $&#10;&#10;&#10;&#10;\end{document}"/>
  <p:tag name="IGUANATEXSIZE" val="2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rightarrow Q(x))&#10;\equiv \forall x P(x)\rightarrow \forall x Q(x)\;\;$&#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ortal(Socrates)$&#10;&#10;&#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equiv  P(1)\wedge P(2) \wedge P(3)$&#10;&#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ists x P(x) \equiv P(1)\vee P(2) \vee P(3)$&#10;&#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 \equiv \exists x \neg P(x)$&#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TIMING" val="|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8418</TotalTime>
  <Words>4439</Words>
  <Application>Microsoft Office PowerPoint</Application>
  <PresentationFormat>On-screen Show (4:3)</PresentationFormat>
  <Paragraphs>418</Paragraphs>
  <Slides>47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Constantia</vt:lpstr>
      <vt:lpstr>Wingdings 2</vt:lpstr>
      <vt:lpstr>Cambria Math</vt:lpstr>
      <vt:lpstr>Symbol</vt:lpstr>
      <vt:lpstr>Bookman</vt:lpstr>
      <vt:lpstr>Flow</vt:lpstr>
      <vt:lpstr>The Foundations: Logic and Proofs</vt:lpstr>
      <vt:lpstr>Summary</vt:lpstr>
      <vt:lpstr>Predicates and Quantifiers</vt:lpstr>
      <vt:lpstr>Section Summary</vt:lpstr>
      <vt:lpstr>Propositional Logic Not Enough</vt:lpstr>
      <vt:lpstr>Introducing Predicate Logic</vt:lpstr>
      <vt:lpstr>Propositional Functions</vt:lpstr>
      <vt:lpstr>Examples of Propositional Functions</vt:lpstr>
      <vt:lpstr>Compound Expressions</vt:lpstr>
      <vt:lpstr>Quantifiers</vt:lpstr>
      <vt:lpstr>Universal Quantifier</vt:lpstr>
      <vt:lpstr>Existential Quantifier</vt:lpstr>
      <vt:lpstr>Uniqueness Quantifier (optional)</vt:lpstr>
      <vt:lpstr>Thinking about Quantifiers</vt:lpstr>
      <vt:lpstr>Properties of Quantifiers</vt:lpstr>
      <vt:lpstr>Precedence of Quantifiers</vt:lpstr>
      <vt:lpstr>Translating from English to Logic</vt:lpstr>
      <vt:lpstr>Translating from English to Logic</vt:lpstr>
      <vt:lpstr>Returning to the Socrates Example </vt:lpstr>
      <vt:lpstr>Equivalences in Predicate Logic</vt:lpstr>
      <vt:lpstr>Thinking about Quantifiers as Conjunctions and Disjunctions</vt:lpstr>
      <vt:lpstr>Negating Quantified Expressions</vt:lpstr>
      <vt:lpstr>Negating Quantified Expressions (continued)</vt:lpstr>
      <vt:lpstr>De Morgan’s Laws for Quantifiers</vt:lpstr>
      <vt:lpstr>Translation from English to Logic</vt:lpstr>
      <vt:lpstr>Some Fun with Translating from English into Logical Expressions</vt:lpstr>
      <vt:lpstr>Translation (cont)</vt:lpstr>
      <vt:lpstr>Translation (cont)</vt:lpstr>
      <vt:lpstr>Translation (cont)</vt:lpstr>
      <vt:lpstr>Translation (cont)</vt:lpstr>
      <vt:lpstr>Translation (cont)</vt:lpstr>
      <vt:lpstr>System Specification Example</vt:lpstr>
      <vt:lpstr>Lewis Carroll Example</vt:lpstr>
      <vt:lpstr>Nested Quantifiers</vt:lpstr>
      <vt:lpstr>Section Summary</vt:lpstr>
      <vt:lpstr>Nested Quantifiers</vt:lpstr>
      <vt:lpstr>Thinking of Nested Quantification</vt:lpstr>
      <vt:lpstr>Order of Quantifiers</vt:lpstr>
      <vt:lpstr>Questions on Order of Quantifiers </vt:lpstr>
      <vt:lpstr>Questions on Order of Quantifiers</vt:lpstr>
      <vt:lpstr>Quantifications of Two Variables</vt:lpstr>
      <vt:lpstr>Translating Nested Quantifiers into English</vt:lpstr>
      <vt:lpstr>Translating Mathematical Statements into Predicate Logic </vt:lpstr>
      <vt:lpstr>Translating English into Logical Expressions Example</vt:lpstr>
      <vt:lpstr>Questions on Translation from English</vt:lpstr>
      <vt:lpstr>Negating Nested Quantifiers</vt:lpstr>
      <vt:lpstr>Some Questions about Quantifiers (optional)</vt:lpstr>
    </vt:vector>
  </TitlesOfParts>
  <Company>Monmouth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rohitpal.singh</cp:lastModifiedBy>
  <cp:revision>583</cp:revision>
  <dcterms:created xsi:type="dcterms:W3CDTF">2013-09-23T20:53:45Z</dcterms:created>
  <dcterms:modified xsi:type="dcterms:W3CDTF">2018-03-13T07:34:01Z</dcterms:modified>
</cp:coreProperties>
</file>