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31138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219290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8295C-FA41-49A8-8FD2-E8CA9F073E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674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125116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8295C-FA41-49A8-8FD2-E8CA9F073E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5769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101163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228548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320516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371705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396DA-F2C8-4022-8BAF-5C610B17AABF}"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224121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40484547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7396DA-F2C8-4022-8BAF-5C610B17AABF}"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23384635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7396DA-F2C8-4022-8BAF-5C610B17AABF}"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366333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396DA-F2C8-4022-8BAF-5C610B17AABF}" type="datetimeFigureOut">
              <a:rPr lang="en-IN" smtClean="0"/>
              <a:t>05-09-2020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6348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28278334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7396DA-F2C8-4022-8BAF-5C610B17AABF}"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8295C-FA41-49A8-8FD2-E8CA9F073E4F}" type="slidenum">
              <a:rPr lang="en-IN" smtClean="0"/>
              <a:t>‹#›</a:t>
            </a:fld>
            <a:endParaRPr lang="en-IN"/>
          </a:p>
        </p:txBody>
      </p:sp>
    </p:spTree>
    <p:extLst>
      <p:ext uri="{BB962C8B-B14F-4D97-AF65-F5344CB8AC3E}">
        <p14:creationId xmlns:p14="http://schemas.microsoft.com/office/powerpoint/2010/main" val="137461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7396DA-F2C8-4022-8BAF-5C610B17AABF}" type="datetimeFigureOut">
              <a:rPr lang="en-IN" smtClean="0"/>
              <a:t>05-09-2020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28295C-FA41-49A8-8FD2-E8CA9F073E4F}" type="slidenum">
              <a:rPr lang="en-IN" smtClean="0"/>
              <a:t>‹#›</a:t>
            </a:fld>
            <a:endParaRPr lang="en-IN"/>
          </a:p>
        </p:txBody>
      </p:sp>
    </p:spTree>
    <p:extLst>
      <p:ext uri="{BB962C8B-B14F-4D97-AF65-F5344CB8AC3E}">
        <p14:creationId xmlns:p14="http://schemas.microsoft.com/office/powerpoint/2010/main" val="135070228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ews.mongabay.com/2009/0803-hambone_peru.html" TargetMode="External"/><Relationship Id="rId2" Type="http://schemas.openxmlformats.org/officeDocument/2006/relationships/hyperlink" Target="http://www.youtube.com/watch?v=zOYRMRqfrPQ&amp;safety_mode=true&amp;noredirect=1" TargetMode="External"/><Relationship Id="rId1" Type="http://schemas.openxmlformats.org/officeDocument/2006/relationships/slideLayout" Target="../slideLayouts/slideLayout6.xml"/><Relationship Id="rId4" Type="http://schemas.openxmlformats.org/officeDocument/2006/relationships/hyperlink" Target="http://www.youtube.com/watch?v=2d5d1Z6AFH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www.google.com/search?q=Baia+Mare+Cyanide+Spill+black+hills&amp;tbm=isch&amp;ved=2ahUKEwidkJrViM_rAhWLFnIKHdAxD_oQ2-cCegQIABAA&amp;oq=Baia+Mare+Cyanide+Spill+black+hills&amp;gs_lcp=CgNpbWcQAzoECAAQHjoGCAAQBRAeOgQIABAYUL-YCFiVsAhg57EIaABwAHgAgAGlAYgBuguSAQQwLjEymAEAoAEBqgELZ3dzLXdpei1pbWfAAQE&amp;sclient=img&amp;ei=zfhRX931AYutyAPQ47zQDw&amp;bih=920&amp;biw=1920&amp;rlz=1C1CHBF_enIN805IN805#imgrc=_bkD7Kn-pHHy2M&amp;imgdii=uxYdJScfu_M73M" TargetMode="External"/><Relationship Id="rId4" Type="http://schemas.openxmlformats.org/officeDocument/2006/relationships/hyperlink" Target="https://www.google.com/search?q=Baia+Mare+Cyanide+Spill+black+hills&amp;tbm=isch&amp;ved=2ahUKEwidkJrViM_rAhWLFnIKHdAxD_oQ2-cCegQIABAA&amp;oq=Baia+Mare+Cyanide+Spill+black+hills&amp;gs_lcp=CgNpbWcQAzoECAAQHjoGCAAQBRAeOgQIABAYUL-YCFiVsAhg57EIaABwAHgAgAGlAYgBuguSAQQwLjEymAEAoAEBqgELZ3dzLXdpei1pbWfAAQE&amp;sclient=img&amp;ei=zfhRX931AYutyAPQ47zQDw&amp;bih=920&amp;biw=1920&amp;rlz=1C1CHBF_enIN805IN805#imgrc=m_tCFq5-Tok4G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search?q=Baia+Mare+Cyanide+Spill&amp;rlz=1C1CHBF_enIN805IN805&amp;source=lnms&amp;tbm=isch&amp;sa=X&amp;ved=2ahUKEwjkxP6JiM_rAhXSe30KHYmiAjAQ_AUoAXoECBcQAw&amp;biw=1920&amp;bih=920#imgrc=y3kmqVYupioc1M"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ongabay.com/images/pictures/wren-shaman-2.html"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9929" y="935967"/>
            <a:ext cx="8915399" cy="2262781"/>
          </a:xfrm>
        </p:spPr>
        <p:txBody>
          <a:bodyPr/>
          <a:lstStyle/>
          <a:p>
            <a:r>
              <a:rPr lang="en-IN" dirty="0" smtClean="0"/>
              <a:t>Natural resources</a:t>
            </a:r>
            <a:endParaRPr lang="en-IN" dirty="0"/>
          </a:p>
        </p:txBody>
      </p:sp>
      <p:sp>
        <p:nvSpPr>
          <p:cNvPr id="3" name="Subtitle 2"/>
          <p:cNvSpPr>
            <a:spLocks noGrp="1"/>
          </p:cNvSpPr>
          <p:nvPr>
            <p:ph type="subTitle" idx="1"/>
          </p:nvPr>
        </p:nvSpPr>
        <p:spPr>
          <a:xfrm>
            <a:off x="1462635" y="3494033"/>
            <a:ext cx="8915399" cy="1126283"/>
          </a:xfrm>
        </p:spPr>
        <p:txBody>
          <a:bodyPr/>
          <a:lstStyle/>
          <a:p>
            <a:pPr algn="ctr"/>
            <a:r>
              <a:rPr lang="en-IN" dirty="0" smtClean="0"/>
              <a:t>Land and food</a:t>
            </a:r>
          </a:p>
          <a:p>
            <a:pPr algn="ctr"/>
            <a:r>
              <a:rPr lang="en-IN" dirty="0" smtClean="0"/>
              <a:t>Module 2.3</a:t>
            </a:r>
            <a:endParaRPr lang="en-IN" dirty="0"/>
          </a:p>
        </p:txBody>
      </p:sp>
    </p:spTree>
    <p:extLst>
      <p:ext uri="{BB962C8B-B14F-4D97-AF65-F5344CB8AC3E}">
        <p14:creationId xmlns:p14="http://schemas.microsoft.com/office/powerpoint/2010/main" val="106212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352027" y="704769"/>
            <a:ext cx="6589712" cy="1281112"/>
          </a:xfrm>
        </p:spPr>
        <p:txBody>
          <a:bodyPr/>
          <a:lstStyle/>
          <a:p>
            <a:r>
              <a:rPr lang="en-IN" altLang="en-US" dirty="0" smtClean="0"/>
              <a:t>Local upraising</a:t>
            </a:r>
          </a:p>
        </p:txBody>
      </p:sp>
      <p:sp>
        <p:nvSpPr>
          <p:cNvPr id="35843" name="Content Placeholder 2"/>
          <p:cNvSpPr>
            <a:spLocks noGrp="1"/>
          </p:cNvSpPr>
          <p:nvPr>
            <p:ph idx="1"/>
          </p:nvPr>
        </p:nvSpPr>
        <p:spPr>
          <a:xfrm>
            <a:off x="2061713" y="1985881"/>
            <a:ext cx="9000226" cy="3778250"/>
          </a:xfrm>
        </p:spPr>
        <p:txBody>
          <a:bodyPr/>
          <a:lstStyle/>
          <a:p>
            <a:r>
              <a:rPr lang="en-IN" altLang="en-US" dirty="0" smtClean="0"/>
              <a:t>"The result – irreparable impact - most vulnerable ecological and cultural areas are now being invaded by seismic lines </a:t>
            </a:r>
          </a:p>
          <a:p>
            <a:r>
              <a:rPr lang="en-IN" altLang="en-US" dirty="0" err="1" smtClean="0"/>
              <a:t>Harakmbut</a:t>
            </a:r>
            <a:r>
              <a:rPr lang="en-IN" altLang="en-US" dirty="0" smtClean="0"/>
              <a:t> - indigenous community</a:t>
            </a:r>
          </a:p>
          <a:p>
            <a:r>
              <a:rPr lang="en-IN" altLang="en-US" dirty="0" smtClean="0"/>
              <a:t>Surface and underground hydrological system have great cultural significance </a:t>
            </a:r>
          </a:p>
          <a:p>
            <a:r>
              <a:rPr lang="en-IN" altLang="en-US" dirty="0" smtClean="0"/>
              <a:t>Overall Impact on - greater population of the Amazon Basin,"</a:t>
            </a:r>
          </a:p>
        </p:txBody>
      </p:sp>
    </p:spTree>
    <p:extLst>
      <p:ext uri="{BB962C8B-B14F-4D97-AF65-F5344CB8AC3E}">
        <p14:creationId xmlns:p14="http://schemas.microsoft.com/office/powerpoint/2010/main" val="2958142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512498" y="1825406"/>
            <a:ext cx="8557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chemeClr val="tx1"/>
                </a:solidFill>
                <a:latin typeface="Times New Roman" panose="02020603050405020304" pitchFamily="18" charset="0"/>
                <a:hlinkClick r:id="rId2"/>
              </a:rPr>
              <a:t>http://www.youtube.com/watch?v=zOYRMRqfrPQ&amp;safety_mode=true&amp;noredirect=1</a:t>
            </a:r>
            <a:endParaRPr lang="en-IN" altLang="en-US" dirty="0">
              <a:solidFill>
                <a:schemeClr val="tx1"/>
              </a:solidFill>
              <a:latin typeface="Times New Roman" panose="02020603050405020304" pitchFamily="18" charset="0"/>
            </a:endParaRPr>
          </a:p>
          <a:p>
            <a:pPr eaLnBrk="1" hangingPunct="1">
              <a:spcBef>
                <a:spcPct val="0"/>
              </a:spcBef>
              <a:buClrTx/>
              <a:buFontTx/>
              <a:buNone/>
            </a:pPr>
            <a:endParaRPr lang="en-IN" altLang="en-US" dirty="0">
              <a:solidFill>
                <a:schemeClr val="tx1"/>
              </a:solidFill>
              <a:latin typeface="Times New Roman" panose="02020603050405020304" pitchFamily="18" charset="0"/>
            </a:endParaRPr>
          </a:p>
        </p:txBody>
      </p:sp>
      <p:sp>
        <p:nvSpPr>
          <p:cNvPr id="36867" name="Rectangle 3"/>
          <p:cNvSpPr>
            <a:spLocks noChangeArrowheads="1"/>
          </p:cNvSpPr>
          <p:nvPr/>
        </p:nvSpPr>
        <p:spPr bwMode="auto">
          <a:xfrm>
            <a:off x="1512498" y="4984751"/>
            <a:ext cx="65647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chemeClr val="tx1"/>
                </a:solidFill>
                <a:latin typeface="Times New Roman" panose="02020603050405020304" pitchFamily="18" charset="0"/>
                <a:hlinkClick r:id="rId3"/>
              </a:rPr>
              <a:t>http://news.mongabay.com/2009/0803-hambone_peru.html</a:t>
            </a:r>
            <a:endParaRPr lang="en-IN" altLang="en-US" dirty="0">
              <a:solidFill>
                <a:schemeClr val="tx1"/>
              </a:solidFill>
              <a:latin typeface="Times New Roman" panose="02020603050405020304" pitchFamily="18" charset="0"/>
            </a:endParaRPr>
          </a:p>
          <a:p>
            <a:pPr eaLnBrk="1" hangingPunct="1">
              <a:spcBef>
                <a:spcPct val="0"/>
              </a:spcBef>
              <a:buClrTx/>
              <a:buFontTx/>
              <a:buNone/>
            </a:pPr>
            <a:endParaRPr lang="en-IN" altLang="en-US" dirty="0">
              <a:solidFill>
                <a:schemeClr val="tx1"/>
              </a:solidFill>
              <a:latin typeface="Times New Roman" panose="02020603050405020304" pitchFamily="18" charset="0"/>
            </a:endParaRPr>
          </a:p>
        </p:txBody>
      </p:sp>
      <p:sp>
        <p:nvSpPr>
          <p:cNvPr id="36868" name="Rectangle 4"/>
          <p:cNvSpPr>
            <a:spLocks noChangeArrowheads="1"/>
          </p:cNvSpPr>
          <p:nvPr/>
        </p:nvSpPr>
        <p:spPr bwMode="auto">
          <a:xfrm>
            <a:off x="1043796" y="2848533"/>
            <a:ext cx="62656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lvl="1" eaLnBrk="1" hangingPunct="1">
              <a:spcBef>
                <a:spcPct val="0"/>
              </a:spcBef>
              <a:buClrTx/>
              <a:buFontTx/>
              <a:buNone/>
            </a:pPr>
            <a:r>
              <a:rPr lang="en-US" altLang="en-US" sz="1800" dirty="0">
                <a:solidFill>
                  <a:srgbClr val="000066"/>
                </a:solidFill>
                <a:latin typeface="Times New Roman" panose="02020603050405020304" pitchFamily="18" charset="0"/>
                <a:hlinkClick r:id="rId4"/>
              </a:rPr>
              <a:t>http://www.youtube.com/watch?v=2d5d1Z6AFH4</a:t>
            </a:r>
            <a:endParaRPr lang="en-US" altLang="en-US" sz="1800" dirty="0">
              <a:solidFill>
                <a:srgbClr val="000066"/>
              </a:solidFill>
              <a:latin typeface="Times New Roman" panose="02020603050405020304" pitchFamily="18" charset="0"/>
            </a:endParaRPr>
          </a:p>
        </p:txBody>
      </p:sp>
      <p:sp>
        <p:nvSpPr>
          <p:cNvPr id="36869" name="Rectangle 5"/>
          <p:cNvSpPr>
            <a:spLocks noChangeArrowheads="1"/>
          </p:cNvSpPr>
          <p:nvPr/>
        </p:nvSpPr>
        <p:spPr bwMode="auto">
          <a:xfrm>
            <a:off x="1512498" y="3962401"/>
            <a:ext cx="656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chemeClr val="tx1"/>
                </a:solidFill>
                <a:latin typeface="Times New Roman" panose="02020603050405020304" pitchFamily="18" charset="0"/>
              </a:rPr>
              <a:t>http://www.youtube.com/watch?v=F5bDHpQCcqM&amp;feature=related</a:t>
            </a:r>
          </a:p>
        </p:txBody>
      </p:sp>
      <p:sp>
        <p:nvSpPr>
          <p:cNvPr id="36870" name="Title 5"/>
          <p:cNvSpPr>
            <a:spLocks noGrp="1"/>
          </p:cNvSpPr>
          <p:nvPr>
            <p:ph type="title"/>
          </p:nvPr>
        </p:nvSpPr>
        <p:spPr>
          <a:xfrm>
            <a:off x="2683684" y="446089"/>
            <a:ext cx="6589712" cy="1281112"/>
          </a:xfrm>
        </p:spPr>
        <p:txBody>
          <a:bodyPr/>
          <a:lstStyle/>
          <a:p>
            <a:pPr algn="ctr"/>
            <a:r>
              <a:rPr lang="en-IN" altLang="en-US" sz="2800" b="1" dirty="0"/>
              <a:t>Case studies on deforestation &amp; Mining in Amazon basin</a:t>
            </a:r>
          </a:p>
        </p:txBody>
      </p:sp>
    </p:spTree>
    <p:extLst>
      <p:ext uri="{BB962C8B-B14F-4D97-AF65-F5344CB8AC3E}">
        <p14:creationId xmlns:p14="http://schemas.microsoft.com/office/powerpoint/2010/main" val="3315909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78037" y="730370"/>
            <a:ext cx="6705600" cy="1219200"/>
          </a:xfrm>
        </p:spPr>
        <p:txBody>
          <a:bodyPr/>
          <a:lstStyle/>
          <a:p>
            <a:pPr eaLnBrk="1" hangingPunct="1"/>
            <a:r>
              <a:rPr lang="en-US" altLang="en-US" sz="2000" dirty="0">
                <a:solidFill>
                  <a:srgbClr val="FF0000"/>
                </a:solidFill>
              </a:rPr>
              <a:t>Food security:</a:t>
            </a:r>
            <a:r>
              <a:rPr lang="en-US" altLang="en-US" sz="2000" dirty="0">
                <a:solidFill>
                  <a:srgbClr val="000066"/>
                </a:solidFill>
              </a:rPr>
              <a:t> Ability of all people at all time to access enough food for healthy life</a:t>
            </a:r>
          </a:p>
        </p:txBody>
      </p:sp>
      <p:sp>
        <p:nvSpPr>
          <p:cNvPr id="20483" name="Rectangle 3"/>
          <p:cNvSpPr>
            <a:spLocks noGrp="1" noChangeArrowheads="1"/>
          </p:cNvSpPr>
          <p:nvPr>
            <p:ph idx="1"/>
          </p:nvPr>
        </p:nvSpPr>
        <p:spPr>
          <a:xfrm>
            <a:off x="2289953" y="2009955"/>
            <a:ext cx="8681768" cy="4038600"/>
          </a:xfrm>
        </p:spPr>
        <p:txBody>
          <a:bodyPr/>
          <a:lstStyle/>
          <a:p>
            <a:pPr eaLnBrk="1" hangingPunct="1">
              <a:lnSpc>
                <a:spcPct val="90000"/>
              </a:lnSpc>
            </a:pPr>
            <a:r>
              <a:rPr lang="en-US" altLang="en-US" sz="1400" b="1" dirty="0"/>
              <a:t>Conditions for food security</a:t>
            </a:r>
          </a:p>
          <a:p>
            <a:pPr lvl="1" eaLnBrk="1" hangingPunct="1">
              <a:lnSpc>
                <a:spcPct val="90000"/>
              </a:lnSpc>
            </a:pPr>
            <a:r>
              <a:rPr lang="en-US" altLang="en-US" sz="1400" b="1" dirty="0"/>
              <a:t>Availability:</a:t>
            </a:r>
            <a:r>
              <a:rPr lang="en-US" altLang="en-US" sz="1400" dirty="0"/>
              <a:t> domestic production or import</a:t>
            </a:r>
          </a:p>
          <a:p>
            <a:pPr lvl="1" eaLnBrk="1" hangingPunct="1">
              <a:lnSpc>
                <a:spcPct val="90000"/>
              </a:lnSpc>
            </a:pPr>
            <a:r>
              <a:rPr lang="en-US" altLang="en-US" sz="1400" b="1" dirty="0"/>
              <a:t>Access</a:t>
            </a:r>
            <a:r>
              <a:rPr lang="en-US" altLang="en-US" sz="1400" dirty="0"/>
              <a:t>: depends on household income</a:t>
            </a:r>
          </a:p>
          <a:p>
            <a:pPr lvl="1" eaLnBrk="1" hangingPunct="1">
              <a:lnSpc>
                <a:spcPct val="90000"/>
              </a:lnSpc>
            </a:pPr>
            <a:r>
              <a:rPr lang="en-US" altLang="en-US" sz="1400" b="1" dirty="0"/>
              <a:t>Utilization</a:t>
            </a:r>
            <a:r>
              <a:rPr lang="en-US" altLang="en-US" sz="1400" dirty="0"/>
              <a:t>-Inadequate knowledge of nutritional fact may prevent the best use of food</a:t>
            </a:r>
          </a:p>
          <a:p>
            <a:pPr eaLnBrk="1" hangingPunct="1">
              <a:lnSpc>
                <a:spcPct val="90000"/>
              </a:lnSpc>
            </a:pPr>
            <a:r>
              <a:rPr lang="en-US" altLang="en-US" sz="1400" b="1" dirty="0"/>
              <a:t>Adverse effect of modern agriculture on soil &amp; water resources</a:t>
            </a:r>
          </a:p>
          <a:p>
            <a:pPr lvl="1" eaLnBrk="1" hangingPunct="1">
              <a:lnSpc>
                <a:spcPct val="90000"/>
              </a:lnSpc>
            </a:pPr>
            <a:r>
              <a:rPr lang="en-US" altLang="en-US" sz="1400" dirty="0"/>
              <a:t>Soil erosion</a:t>
            </a:r>
          </a:p>
          <a:p>
            <a:pPr lvl="1" eaLnBrk="1" hangingPunct="1">
              <a:lnSpc>
                <a:spcPct val="90000"/>
              </a:lnSpc>
            </a:pPr>
            <a:r>
              <a:rPr lang="en-US" altLang="en-US" sz="1400" dirty="0"/>
              <a:t>Surface run off (nutrient loss)</a:t>
            </a:r>
          </a:p>
          <a:p>
            <a:pPr lvl="1" eaLnBrk="1" hangingPunct="1">
              <a:lnSpc>
                <a:spcPct val="90000"/>
              </a:lnSpc>
            </a:pPr>
            <a:r>
              <a:rPr lang="en-US" altLang="en-US" sz="1400" dirty="0"/>
              <a:t>Water logging (result of over irrigation) </a:t>
            </a:r>
          </a:p>
          <a:p>
            <a:pPr lvl="1" eaLnBrk="1" hangingPunct="1">
              <a:lnSpc>
                <a:spcPct val="90000"/>
              </a:lnSpc>
            </a:pPr>
            <a:r>
              <a:rPr lang="en-US" altLang="en-US" sz="1400" dirty="0"/>
              <a:t>Salinity: over irrigation leads to </a:t>
            </a:r>
            <a:r>
              <a:rPr lang="en-US" altLang="en-US" sz="1400" dirty="0">
                <a:cs typeface="Times New Roman" panose="02020603050405020304" pitchFamily="18" charset="0"/>
              </a:rPr>
              <a:t>↑evaporation leaving behind ↑ salt</a:t>
            </a:r>
          </a:p>
          <a:p>
            <a:pPr lvl="1" eaLnBrk="1" hangingPunct="1">
              <a:lnSpc>
                <a:spcPct val="90000"/>
              </a:lnSpc>
            </a:pPr>
            <a:r>
              <a:rPr lang="en-US" altLang="en-US" sz="1400" dirty="0"/>
              <a:t>Fertilizers: Leads to EUTROPHICATION ( </a:t>
            </a:r>
            <a:r>
              <a:rPr lang="en-US" altLang="en-US" sz="1400" dirty="0">
                <a:cs typeface="Times New Roman" panose="02020603050405020304" pitchFamily="18" charset="0"/>
              </a:rPr>
              <a:t>↑algae in waterbodies)</a:t>
            </a:r>
            <a:endParaRPr lang="en-US" altLang="en-US" sz="1400" dirty="0"/>
          </a:p>
          <a:p>
            <a:pPr lvl="1" eaLnBrk="1" hangingPunct="1">
              <a:lnSpc>
                <a:spcPct val="90000"/>
              </a:lnSpc>
            </a:pPr>
            <a:r>
              <a:rPr lang="en-US" altLang="en-US" sz="1400" dirty="0"/>
              <a:t>Pesticides</a:t>
            </a:r>
          </a:p>
          <a:p>
            <a:pPr eaLnBrk="1" hangingPunct="1">
              <a:lnSpc>
                <a:spcPct val="90000"/>
              </a:lnSpc>
              <a:buFontTx/>
              <a:buNone/>
            </a:pPr>
            <a:endParaRPr lang="en-US" altLang="en-US" sz="1400" dirty="0"/>
          </a:p>
        </p:txBody>
      </p:sp>
    </p:spTree>
    <p:extLst>
      <p:ext uri="{BB962C8B-B14F-4D97-AF65-F5344CB8AC3E}">
        <p14:creationId xmlns:p14="http://schemas.microsoft.com/office/powerpoint/2010/main" val="1728950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723071" y="809446"/>
            <a:ext cx="7467600" cy="1020763"/>
          </a:xfrm>
        </p:spPr>
        <p:txBody>
          <a:bodyPr/>
          <a:lstStyle/>
          <a:p>
            <a:r>
              <a:rPr lang="en-US" altLang="en-US" sz="2400" dirty="0"/>
              <a:t>Alternative strategies &amp; Sustainable agriculture</a:t>
            </a:r>
          </a:p>
        </p:txBody>
      </p:sp>
      <p:sp>
        <p:nvSpPr>
          <p:cNvPr id="39939" name="Rectangle 3"/>
          <p:cNvSpPr>
            <a:spLocks noGrp="1" noChangeArrowheads="1"/>
          </p:cNvSpPr>
          <p:nvPr>
            <p:ph idx="1"/>
          </p:nvPr>
        </p:nvSpPr>
        <p:spPr>
          <a:xfrm>
            <a:off x="1906437" y="1597296"/>
            <a:ext cx="8883770" cy="4730885"/>
          </a:xfrm>
        </p:spPr>
        <p:txBody>
          <a:bodyPr/>
          <a:lstStyle/>
          <a:p>
            <a:pPr>
              <a:lnSpc>
                <a:spcPct val="80000"/>
              </a:lnSpc>
            </a:pPr>
            <a:r>
              <a:rPr lang="en-US" altLang="en-US" sz="1400" dirty="0"/>
              <a:t>Practice:</a:t>
            </a:r>
          </a:p>
          <a:p>
            <a:pPr lvl="1">
              <a:lnSpc>
                <a:spcPct val="80000"/>
              </a:lnSpc>
            </a:pPr>
            <a:r>
              <a:rPr lang="en-US" altLang="en-US" sz="1400" dirty="0"/>
              <a:t>Crop rotation</a:t>
            </a:r>
          </a:p>
          <a:p>
            <a:pPr lvl="1">
              <a:lnSpc>
                <a:spcPct val="80000"/>
              </a:lnSpc>
            </a:pPr>
            <a:r>
              <a:rPr lang="en-US" altLang="en-US" sz="1400" dirty="0"/>
              <a:t>Alternate Planting times</a:t>
            </a:r>
          </a:p>
          <a:p>
            <a:pPr lvl="1">
              <a:lnSpc>
                <a:spcPct val="80000"/>
              </a:lnSpc>
            </a:pPr>
            <a:r>
              <a:rPr lang="en-US" altLang="en-US" sz="1400" dirty="0"/>
              <a:t>Agroforestry</a:t>
            </a:r>
          </a:p>
          <a:p>
            <a:pPr lvl="1">
              <a:lnSpc>
                <a:spcPct val="80000"/>
              </a:lnSpc>
            </a:pPr>
            <a:r>
              <a:rPr lang="en-US" altLang="en-US" sz="1400" dirty="0"/>
              <a:t>Intercropping</a:t>
            </a:r>
          </a:p>
          <a:p>
            <a:pPr>
              <a:lnSpc>
                <a:spcPct val="80000"/>
              </a:lnSpc>
            </a:pPr>
            <a:r>
              <a:rPr lang="en-US" altLang="en-US" sz="1400" dirty="0"/>
              <a:t>Avoid Monoculture</a:t>
            </a:r>
          </a:p>
          <a:p>
            <a:pPr lvl="1">
              <a:lnSpc>
                <a:spcPct val="80000"/>
              </a:lnSpc>
            </a:pPr>
            <a:r>
              <a:rPr lang="en-US" altLang="en-US" sz="1400" dirty="0"/>
              <a:t>Crossbreeding – Selection </a:t>
            </a:r>
          </a:p>
          <a:p>
            <a:pPr lvl="1">
              <a:lnSpc>
                <a:spcPct val="80000"/>
              </a:lnSpc>
            </a:pPr>
            <a:r>
              <a:rPr lang="en-US" altLang="en-US" sz="1400" dirty="0"/>
              <a:t>Variation helps cross fertilization to evolve more tolerant varieties</a:t>
            </a:r>
          </a:p>
          <a:p>
            <a:pPr>
              <a:lnSpc>
                <a:spcPct val="80000"/>
              </a:lnSpc>
            </a:pPr>
            <a:r>
              <a:rPr lang="en-US" altLang="en-US" sz="1400" dirty="0"/>
              <a:t>Organic farming:</a:t>
            </a:r>
          </a:p>
          <a:p>
            <a:pPr lvl="1">
              <a:lnSpc>
                <a:spcPct val="80000"/>
              </a:lnSpc>
            </a:pPr>
            <a:r>
              <a:rPr lang="en-US" altLang="en-US" sz="1400" dirty="0"/>
              <a:t>Is an ecological production management system that promotes and enhances biodiversity, biological cycles and soil biological activity</a:t>
            </a:r>
          </a:p>
          <a:p>
            <a:pPr lvl="1">
              <a:lnSpc>
                <a:spcPct val="80000"/>
              </a:lnSpc>
            </a:pPr>
            <a:r>
              <a:rPr lang="en-US" altLang="en-US" sz="1400" dirty="0"/>
              <a:t>USES BIOFERTILISERS &amp; BIOPESTICIDES resulting in decreased chemical input in soils</a:t>
            </a:r>
          </a:p>
          <a:p>
            <a:pPr>
              <a:lnSpc>
                <a:spcPct val="80000"/>
              </a:lnSpc>
            </a:pPr>
            <a:r>
              <a:rPr lang="en-US" altLang="en-US" sz="1400" dirty="0"/>
              <a:t>Genetic engineering</a:t>
            </a:r>
          </a:p>
          <a:p>
            <a:pPr lvl="1">
              <a:lnSpc>
                <a:spcPct val="80000"/>
              </a:lnSpc>
            </a:pPr>
            <a:r>
              <a:rPr lang="en-US" altLang="en-US" sz="1400" dirty="0"/>
              <a:t>Producing new varieties of crop species E.g. BT-</a:t>
            </a:r>
            <a:r>
              <a:rPr lang="en-US" altLang="en-US" sz="1400" dirty="0" err="1"/>
              <a:t>Brinjal</a:t>
            </a:r>
            <a:r>
              <a:rPr lang="en-US" altLang="en-US" sz="1400" dirty="0"/>
              <a:t>, BT-Cotton</a:t>
            </a:r>
          </a:p>
          <a:p>
            <a:pPr lvl="1">
              <a:lnSpc>
                <a:spcPct val="80000"/>
              </a:lnSpc>
            </a:pPr>
            <a:endParaRPr lang="en-US" altLang="en-US" sz="1400" dirty="0"/>
          </a:p>
        </p:txBody>
      </p:sp>
    </p:spTree>
    <p:extLst>
      <p:ext uri="{BB962C8B-B14F-4D97-AF65-F5344CB8AC3E}">
        <p14:creationId xmlns:p14="http://schemas.microsoft.com/office/powerpoint/2010/main" val="68399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73039"/>
            <a:ext cx="7467600" cy="563563"/>
          </a:xfrm>
        </p:spPr>
        <p:txBody>
          <a:bodyPr rtlCol="0">
            <a:normAutofit fontScale="90000"/>
          </a:bodyPr>
          <a:lstStyle/>
          <a:p>
            <a:pPr>
              <a:defRPr/>
            </a:pPr>
            <a:r>
              <a:rPr lang="en-IN" dirty="0" smtClean="0">
                <a:solidFill>
                  <a:schemeClr val="tx1">
                    <a:lumMod val="85000"/>
                    <a:lumOff val="15000"/>
                  </a:schemeClr>
                </a:solidFill>
              </a:rPr>
              <a:t>The cost of fancy yellow metal</a:t>
            </a:r>
            <a:endParaRPr lang="en-IN" dirty="0">
              <a:solidFill>
                <a:schemeClr val="tx1">
                  <a:lumMod val="85000"/>
                  <a:lumOff val="15000"/>
                </a:schemeClr>
              </a:solidFill>
            </a:endParaRPr>
          </a:p>
        </p:txBody>
      </p:sp>
      <p:sp>
        <p:nvSpPr>
          <p:cNvPr id="30723" name="Rectangle 5"/>
          <p:cNvSpPr>
            <a:spLocks noChangeArrowheads="1"/>
          </p:cNvSpPr>
          <p:nvPr/>
        </p:nvSpPr>
        <p:spPr bwMode="auto">
          <a:xfrm>
            <a:off x="7999414" y="5554266"/>
            <a:ext cx="2668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b="1" dirty="0" err="1">
                <a:solidFill>
                  <a:schemeClr val="tx1"/>
                </a:solidFill>
                <a:latin typeface="Times New Roman" panose="02020603050405020304" pitchFamily="18" charset="0"/>
              </a:rPr>
              <a:t>Baia</a:t>
            </a:r>
            <a:r>
              <a:rPr lang="en-IN" altLang="en-US" b="1" dirty="0">
                <a:solidFill>
                  <a:schemeClr val="tx1"/>
                </a:solidFill>
                <a:latin typeface="Times New Roman" panose="02020603050405020304" pitchFamily="18" charset="0"/>
              </a:rPr>
              <a:t> Mare Cyanide Spill </a:t>
            </a:r>
            <a:endParaRPr lang="en-IN" altLang="en-US" dirty="0">
              <a:solidFill>
                <a:schemeClr val="tx1"/>
              </a:solidFill>
              <a:latin typeface="Times New Roman" panose="02020603050405020304" pitchFamily="18" charset="0"/>
            </a:endParaRPr>
          </a:p>
        </p:txBody>
      </p:sp>
      <p:sp>
        <p:nvSpPr>
          <p:cNvPr id="30724" name="Rectangle 6"/>
          <p:cNvSpPr>
            <a:spLocks noChangeArrowheads="1"/>
          </p:cNvSpPr>
          <p:nvPr/>
        </p:nvSpPr>
        <p:spPr bwMode="auto">
          <a:xfrm>
            <a:off x="1446213" y="788991"/>
            <a:ext cx="567920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2000" dirty="0">
                <a:solidFill>
                  <a:schemeClr val="tx1"/>
                </a:solidFill>
                <a:latin typeface="Times New Roman" panose="02020603050405020304" pitchFamily="18" charset="0"/>
              </a:rPr>
              <a:t/>
            </a:r>
            <a:br>
              <a:rPr lang="en-IN" altLang="en-US" sz="2000" dirty="0">
                <a:solidFill>
                  <a:schemeClr val="tx1"/>
                </a:solidFill>
                <a:latin typeface="Times New Roman" panose="02020603050405020304" pitchFamily="18" charset="0"/>
              </a:rPr>
            </a:br>
            <a:r>
              <a:rPr lang="en-IN" altLang="en-US" sz="2000" dirty="0">
                <a:solidFill>
                  <a:schemeClr val="tx1"/>
                </a:solidFill>
                <a:latin typeface="Times New Roman" panose="02020603050405020304" pitchFamily="18" charset="0"/>
              </a:rPr>
              <a:t>January 30, 2000 - night </a:t>
            </a:r>
          </a:p>
          <a:p>
            <a:pPr eaLnBrk="1" hangingPunct="1">
              <a:spcBef>
                <a:spcPct val="0"/>
              </a:spcBef>
              <a:buClrTx/>
              <a:buFontTx/>
              <a:buNone/>
            </a:pPr>
            <a:r>
              <a:rPr lang="en-IN" altLang="en-US" sz="2000" dirty="0">
                <a:solidFill>
                  <a:schemeClr val="tx1"/>
                </a:solidFill>
                <a:latin typeface="Times New Roman" panose="02020603050405020304" pitchFamily="18" charset="0"/>
              </a:rPr>
              <a:t>a dam holding contaminated waters burst at a mining works in </a:t>
            </a:r>
            <a:r>
              <a:rPr lang="en-IN" altLang="en-US" sz="2000" dirty="0" err="1">
                <a:solidFill>
                  <a:schemeClr val="tx1"/>
                </a:solidFill>
                <a:latin typeface="Times New Roman" panose="02020603050405020304" pitchFamily="18" charset="0"/>
              </a:rPr>
              <a:t>Bozinta</a:t>
            </a:r>
            <a:r>
              <a:rPr lang="en-IN" altLang="en-US" sz="2000" dirty="0">
                <a:solidFill>
                  <a:schemeClr val="tx1"/>
                </a:solidFill>
                <a:latin typeface="Times New Roman" panose="02020603050405020304" pitchFamily="18" charset="0"/>
              </a:rPr>
              <a:t> Mare, Romania, and 100,000 cubic meters of cyanide-contaminated water </a:t>
            </a:r>
          </a:p>
        </p:txBody>
      </p:sp>
      <p:sp>
        <p:nvSpPr>
          <p:cNvPr id="30725" name="Rectangle 9"/>
          <p:cNvSpPr>
            <a:spLocks noChangeArrowheads="1"/>
          </p:cNvSpPr>
          <p:nvPr/>
        </p:nvSpPr>
        <p:spPr bwMode="auto">
          <a:xfrm>
            <a:off x="1446213" y="2582645"/>
            <a:ext cx="518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dirty="0">
                <a:solidFill>
                  <a:srgbClr val="FF0000"/>
                </a:solidFill>
                <a:latin typeface="Times New Roman" panose="02020603050405020304" pitchFamily="18" charset="0"/>
              </a:rPr>
              <a:t>Watch </a:t>
            </a:r>
            <a:r>
              <a:rPr lang="en-IN" altLang="en-US" dirty="0">
                <a:solidFill>
                  <a:schemeClr val="tx1"/>
                </a:solidFill>
                <a:latin typeface="Times New Roman" panose="02020603050405020304" pitchFamily="18" charset="0"/>
              </a:rPr>
              <a:t>https://www.youtube.com/watch?v=25CnKmMatt0</a:t>
            </a:r>
          </a:p>
        </p:txBody>
      </p:sp>
      <p:pic>
        <p:nvPicPr>
          <p:cNvPr id="3072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831057"/>
            <a:ext cx="3179763"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6" descr="Baia Mare Cyanide Spill: Worst Non-Nuclear Environmental Disaster in Europe  - Sputnik Internat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3365450"/>
            <a:ext cx="4416425"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4"/>
          <p:cNvSpPr>
            <a:spLocks noChangeArrowheads="1"/>
          </p:cNvSpPr>
          <p:nvPr/>
        </p:nvSpPr>
        <p:spPr bwMode="auto">
          <a:xfrm>
            <a:off x="1385828" y="6180901"/>
            <a:ext cx="495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IN" altLang="en-US" sz="500" dirty="0">
                <a:hlinkClick r:id="rId4"/>
              </a:rPr>
              <a:t>https://www.google.com/search?q=Baia+Mare+Cyanide+Spill+black+hills&amp;tbm=isch&amp;ved=2ahUKEwidkJrViM_rAhWLFnIKHdAxD_oQ2-cCegQIABAA&amp;oq=Baia+Mare+Cyanide+Spill+black+hills&amp;gs_lcp=CgNpbWcQAzoECAAQHjoGCAAQBRAeOgQIABAYUL-YCFiVsAhg57EIaABwAHgAgAGlAYgBuguSAQQwLjEymAEAoAEBqgELZ3dzLXdpei1pbWfAAQE&amp;sclient=img&amp;ei=zfhRX931AYutyAPQ47zQDw&amp;bih=920&amp;biw=1920&amp;rlz=1C1CHBF_enIN805IN805#imgrc=m_tCFq5-Tok4GM</a:t>
            </a:r>
            <a:endParaRPr lang="en-IN" altLang="en-US" sz="500" dirty="0"/>
          </a:p>
        </p:txBody>
      </p:sp>
      <p:sp>
        <p:nvSpPr>
          <p:cNvPr id="30729" name="Rectangle 5"/>
          <p:cNvSpPr>
            <a:spLocks noChangeArrowheads="1"/>
          </p:cNvSpPr>
          <p:nvPr/>
        </p:nvSpPr>
        <p:spPr bwMode="auto">
          <a:xfrm>
            <a:off x="6751504" y="6093693"/>
            <a:ext cx="5164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IN" altLang="en-US" sz="500" dirty="0">
                <a:hlinkClick r:id="rId5"/>
              </a:rPr>
              <a:t>https://www.google.com/search?q=Baia+Mare+Cyanide+Spill+black+hills&amp;tbm=isch&amp;ved=2ahUKEwidkJrViM_rAhWLFnIKHdAxD_oQ2-cCegQIABAA&amp;oq=Baia+Mare+Cyanide+Spill+black+hills&amp;gs_lcp=CgNpbWcQAzoECAAQHjoGCAAQBRAeOgQIABAYUL-YCFiVsAhg57EIaABwAHgAgAGlAYgBuguSAQQwLjEymAEAoAEBqgELZ3dzLXdpei1pbWfAAQE&amp;sclient=img&amp;ei=zfhRX931AYutyAPQ47zQDw&amp;bih=920&amp;biw=1920&amp;rlz=1C1CHBF_enIN805IN805#imgrc=_bkD7Kn-pHHy2M&amp;imgdii=uxYdJScfu_M73M</a:t>
            </a:r>
            <a:endParaRPr lang="en-IN" altLang="en-US" sz="500" dirty="0"/>
          </a:p>
        </p:txBody>
      </p:sp>
    </p:spTree>
    <p:extLst>
      <p:ext uri="{BB962C8B-B14F-4D97-AF65-F5344CB8AC3E}">
        <p14:creationId xmlns:p14="http://schemas.microsoft.com/office/powerpoint/2010/main" val="190305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581400" y="40246"/>
            <a:ext cx="6589712" cy="1281112"/>
          </a:xfrm>
        </p:spPr>
        <p:txBody>
          <a:bodyPr/>
          <a:lstStyle/>
          <a:p>
            <a:endParaRPr lang="en-IN" altLang="en-US" dirty="0" smtClean="0"/>
          </a:p>
        </p:txBody>
      </p:sp>
      <p:pic>
        <p:nvPicPr>
          <p:cNvPr id="31747" name="Picture 2" descr="Cyanide Contaminant Spill - Baia Mare, Romania: The Sp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983" y="1641965"/>
            <a:ext cx="59055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10"/>
          <p:cNvSpPr>
            <a:spLocks noChangeArrowheads="1"/>
          </p:cNvSpPr>
          <p:nvPr/>
        </p:nvSpPr>
        <p:spPr bwMode="auto">
          <a:xfrm>
            <a:off x="1265207" y="1603071"/>
            <a:ext cx="320327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2000" dirty="0">
                <a:solidFill>
                  <a:schemeClr val="tx1"/>
                </a:solidFill>
                <a:latin typeface="Times New Roman" panose="02020603050405020304" pitchFamily="18" charset="0"/>
              </a:rPr>
              <a:t>Journey - entered the </a:t>
            </a:r>
            <a:r>
              <a:rPr lang="en-IN" altLang="en-US" sz="2000" dirty="0" err="1">
                <a:solidFill>
                  <a:schemeClr val="tx1"/>
                </a:solidFill>
                <a:latin typeface="Times New Roman" panose="02020603050405020304" pitchFamily="18" charset="0"/>
              </a:rPr>
              <a:t>Sasar</a:t>
            </a:r>
            <a:r>
              <a:rPr lang="en-IN" altLang="en-US" sz="2000" dirty="0">
                <a:solidFill>
                  <a:schemeClr val="tx1"/>
                </a:solidFill>
                <a:latin typeface="Times New Roman" panose="02020603050405020304" pitchFamily="18" charset="0"/>
              </a:rPr>
              <a:t> River - </a:t>
            </a:r>
            <a:r>
              <a:rPr lang="en-IN" altLang="en-US" sz="2000" dirty="0" err="1">
                <a:solidFill>
                  <a:schemeClr val="tx1"/>
                </a:solidFill>
                <a:latin typeface="Times New Roman" panose="02020603050405020304" pitchFamily="18" charset="0"/>
              </a:rPr>
              <a:t>Somes</a:t>
            </a:r>
            <a:r>
              <a:rPr lang="en-IN" altLang="en-US" sz="2000" dirty="0">
                <a:solidFill>
                  <a:schemeClr val="tx1"/>
                </a:solidFill>
                <a:latin typeface="Times New Roman" panose="02020603050405020304" pitchFamily="18" charset="0"/>
              </a:rPr>
              <a:t> River, -crosses into Hungary, - Tisa River and the Danube. </a:t>
            </a:r>
          </a:p>
          <a:p>
            <a:pPr eaLnBrk="1" hangingPunct="1">
              <a:spcBef>
                <a:spcPct val="0"/>
              </a:spcBef>
              <a:buClrTx/>
              <a:buFontTx/>
              <a:buNone/>
            </a:pPr>
            <a:endParaRPr lang="en-IN" altLang="en-US" sz="2000" dirty="0">
              <a:solidFill>
                <a:schemeClr val="tx1"/>
              </a:solidFill>
              <a:latin typeface="Times New Roman" panose="02020603050405020304" pitchFamily="18" charset="0"/>
            </a:endParaRPr>
          </a:p>
          <a:p>
            <a:pPr eaLnBrk="1" hangingPunct="1">
              <a:spcBef>
                <a:spcPct val="0"/>
              </a:spcBef>
              <a:buClrTx/>
              <a:buFontTx/>
              <a:buNone/>
            </a:pPr>
            <a:r>
              <a:rPr lang="en-IN" altLang="en-US" sz="2000" dirty="0">
                <a:solidFill>
                  <a:schemeClr val="tx1"/>
                </a:solidFill>
                <a:latin typeface="Times New Roman" panose="02020603050405020304" pitchFamily="18" charset="0"/>
              </a:rPr>
              <a:t>Entered Hungary - Yugoslavia (Serbia) further it flowed into the Danube - returned to Romania, finally entering -  Black Sea.</a:t>
            </a:r>
          </a:p>
        </p:txBody>
      </p:sp>
      <p:sp>
        <p:nvSpPr>
          <p:cNvPr id="31749" name="Rectangle 2"/>
          <p:cNvSpPr>
            <a:spLocks noChangeArrowheads="1"/>
          </p:cNvSpPr>
          <p:nvPr/>
        </p:nvSpPr>
        <p:spPr bwMode="auto">
          <a:xfrm>
            <a:off x="7620000" y="6581001"/>
            <a:ext cx="4572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IN" altLang="en-US" sz="600" dirty="0">
                <a:hlinkClick r:id="rId3"/>
              </a:rPr>
              <a:t>https://www.google.com/search?q=Baia+Mare+Cyanide+Spill&amp;rlz=1C1CHBF_enIN805IN805&amp;source=lnms&amp;tbm=isch&amp;sa=X&amp;ved=2ahUKEwjkxP6JiM_rAhXSe30KHYmiAjAQ_AUoAXoECBcQAw&amp;biw=1920&amp;bih=920#imgrc=y3kmqVYupioc1M</a:t>
            </a:r>
            <a:endParaRPr lang="en-IN" altLang="en-US" sz="600" dirty="0"/>
          </a:p>
        </p:txBody>
      </p:sp>
    </p:spTree>
    <p:extLst>
      <p:ext uri="{BB962C8B-B14F-4D97-AF65-F5344CB8AC3E}">
        <p14:creationId xmlns:p14="http://schemas.microsoft.com/office/powerpoint/2010/main" val="381221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352800" y="685801"/>
            <a:ext cx="7467600" cy="563563"/>
          </a:xfrm>
        </p:spPr>
        <p:txBody>
          <a:bodyPr/>
          <a:lstStyle/>
          <a:p>
            <a:r>
              <a:rPr lang="en-IN" altLang="en-US" sz="2400" dirty="0"/>
              <a:t>Hunt Oil – </a:t>
            </a:r>
            <a:r>
              <a:rPr lang="en-IN" altLang="en-US" sz="2400" dirty="0" err="1"/>
              <a:t>texas</a:t>
            </a:r>
            <a:r>
              <a:rPr lang="en-IN" altLang="en-US" sz="2400" dirty="0"/>
              <a:t> based oil company</a:t>
            </a:r>
          </a:p>
        </p:txBody>
      </p:sp>
      <p:sp>
        <p:nvSpPr>
          <p:cNvPr id="32771" name="Content Placeholder 2"/>
          <p:cNvSpPr>
            <a:spLocks noGrp="1"/>
          </p:cNvSpPr>
          <p:nvPr>
            <p:ph idx="1"/>
          </p:nvPr>
        </p:nvSpPr>
        <p:spPr>
          <a:xfrm>
            <a:off x="1725283" y="1752601"/>
            <a:ext cx="8866517" cy="4873625"/>
          </a:xfrm>
        </p:spPr>
        <p:txBody>
          <a:bodyPr/>
          <a:lstStyle/>
          <a:p>
            <a:r>
              <a:rPr lang="en-IN" altLang="en-US" sz="1600" b="1" dirty="0"/>
              <a:t>Hunt Oil </a:t>
            </a:r>
          </a:p>
          <a:p>
            <a:pPr lvl="1"/>
            <a:r>
              <a:rPr lang="en-IN" altLang="en-US" dirty="0" smtClean="0"/>
              <a:t>A major fundraiser for President Bush, known to have close ties to the Bush administration. </a:t>
            </a:r>
          </a:p>
          <a:p>
            <a:r>
              <a:rPr lang="en-IN" altLang="en-US" sz="1600" dirty="0"/>
              <a:t>The crisis </a:t>
            </a:r>
          </a:p>
          <a:p>
            <a:pPr lvl="1"/>
            <a:r>
              <a:rPr lang="en-IN" altLang="en-US" dirty="0" smtClean="0"/>
              <a:t>Lot 76 - the </a:t>
            </a:r>
            <a:r>
              <a:rPr lang="en-IN" altLang="en-US" b="1" dirty="0" err="1" smtClean="0"/>
              <a:t>Amarakaeri</a:t>
            </a:r>
            <a:r>
              <a:rPr lang="en-IN" altLang="en-US" b="1" dirty="0" smtClean="0"/>
              <a:t> Communal Reserve</a:t>
            </a:r>
            <a:r>
              <a:rPr lang="en-IN" altLang="en-US" dirty="0" smtClean="0"/>
              <a:t>. </a:t>
            </a:r>
          </a:p>
          <a:p>
            <a:pPr lvl="1"/>
            <a:r>
              <a:rPr lang="en-IN" altLang="en-US" dirty="0" smtClean="0"/>
              <a:t>The 400,000 hectare reserve was created in 2002 to protect the flora and fauna of the area, as well as to safeguard watersheds of particular importance to indigenous groups in the region. </a:t>
            </a:r>
          </a:p>
          <a:p>
            <a:r>
              <a:rPr lang="en-IN" altLang="en-US" sz="1600" dirty="0"/>
              <a:t>Despite its protected status, in 2006 the Peruvian government granted concessions within the reserve to two oil companies, Hunt Oil and the Spanish company </a:t>
            </a:r>
            <a:r>
              <a:rPr lang="en-IN" altLang="en-US" sz="1600" b="1" dirty="0" err="1"/>
              <a:t>Repsol</a:t>
            </a:r>
            <a:r>
              <a:rPr lang="en-IN" altLang="en-US" sz="1600" dirty="0"/>
              <a:t/>
            </a:r>
            <a:br>
              <a:rPr lang="en-IN" altLang="en-US" sz="1600" dirty="0"/>
            </a:br>
            <a:endParaRPr lang="en-IN" altLang="en-US" sz="1600" dirty="0"/>
          </a:p>
        </p:txBody>
      </p:sp>
    </p:spTree>
    <p:extLst>
      <p:ext uri="{BB962C8B-B14F-4D97-AF65-F5344CB8AC3E}">
        <p14:creationId xmlns:p14="http://schemas.microsoft.com/office/powerpoint/2010/main" val="581981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600091" y="1394618"/>
            <a:ext cx="7772400" cy="487363"/>
          </a:xfrm>
        </p:spPr>
        <p:txBody>
          <a:bodyPr>
            <a:normAutofit fontScale="90000"/>
          </a:bodyPr>
          <a:lstStyle/>
          <a:p>
            <a:pPr eaLnBrk="1" hangingPunct="1"/>
            <a:r>
              <a:rPr lang="en-US" altLang="en-US" dirty="0" smtClean="0">
                <a:solidFill>
                  <a:srgbClr val="FF0000"/>
                </a:solidFill>
              </a:rPr>
              <a:t>Hunt Oil company 	</a:t>
            </a:r>
          </a:p>
        </p:txBody>
      </p:sp>
      <p:sp>
        <p:nvSpPr>
          <p:cNvPr id="14339" name="Rectangle 3"/>
          <p:cNvSpPr>
            <a:spLocks noGrp="1" noChangeArrowheads="1"/>
          </p:cNvSpPr>
          <p:nvPr>
            <p:ph idx="1"/>
          </p:nvPr>
        </p:nvSpPr>
        <p:spPr>
          <a:xfrm>
            <a:off x="1449238" y="2362200"/>
            <a:ext cx="8685362" cy="3733800"/>
          </a:xfrm>
        </p:spPr>
        <p:txBody>
          <a:bodyPr/>
          <a:lstStyle/>
          <a:p>
            <a:pPr algn="just" eaLnBrk="1" hangingPunct="1"/>
            <a:r>
              <a:rPr lang="en-US" altLang="en-US" sz="1600" dirty="0"/>
              <a:t>The oil company Hunt Oil start pumping oil directly from the cultural region of Manu National Park, specifically from the Communal reserve of </a:t>
            </a:r>
            <a:r>
              <a:rPr lang="en-US" altLang="en-US" sz="1600" dirty="0" err="1"/>
              <a:t>Amarakaeri</a:t>
            </a:r>
            <a:r>
              <a:rPr lang="en-US" altLang="en-US" sz="1600" dirty="0"/>
              <a:t>, where more than 10 native communities are living. </a:t>
            </a:r>
          </a:p>
          <a:p>
            <a:pPr algn="just" eaLnBrk="1" hangingPunct="1"/>
            <a:r>
              <a:rPr lang="en-US" altLang="en-US" sz="1600" dirty="0"/>
              <a:t>hydrocarbon operations involve air and surface water pollution, threatening the survival of plants and animals. In addition, hydrocarbon operations involve the destruction of the forest opening the paths to drill the nearly 20,000-holes in the seismic phase. </a:t>
            </a:r>
          </a:p>
        </p:txBody>
      </p:sp>
      <p:pic>
        <p:nvPicPr>
          <p:cNvPr id="14340" name="Picture 5" descr="http://www.krg.org/grafik/uploaded/2007/hunt_oil_company__2007_09_08_h17m44s5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0"/>
            <a:ext cx="25336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7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amigosdeboliviayperu.org/NewsStories/Images/TreadSoftl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868" y="1952625"/>
            <a:ext cx="3581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4" descr="http://s3.amazonaws.com/mongabay/rainforests/amazon-oil-bloc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88" y="0"/>
            <a:ext cx="52943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34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706688" y="762000"/>
            <a:ext cx="7199312" cy="1281112"/>
          </a:xfrm>
        </p:spPr>
        <p:txBody>
          <a:bodyPr/>
          <a:lstStyle/>
          <a:p>
            <a:r>
              <a:rPr lang="en-IN" altLang="en-US" sz="2800" dirty="0"/>
              <a:t>“Environmental impact report” – Hunt oil</a:t>
            </a:r>
          </a:p>
        </p:txBody>
      </p:sp>
      <p:sp>
        <p:nvSpPr>
          <p:cNvPr id="33795" name="Content Placeholder 2"/>
          <p:cNvSpPr>
            <a:spLocks noGrp="1"/>
          </p:cNvSpPr>
          <p:nvPr>
            <p:ph idx="1"/>
          </p:nvPr>
        </p:nvSpPr>
        <p:spPr>
          <a:xfrm>
            <a:off x="1788320" y="1889185"/>
            <a:ext cx="9036048" cy="4343400"/>
          </a:xfrm>
        </p:spPr>
        <p:txBody>
          <a:bodyPr>
            <a:normAutofit/>
          </a:bodyPr>
          <a:lstStyle/>
          <a:p>
            <a:r>
              <a:rPr lang="en-IN" altLang="en-US" dirty="0" smtClean="0"/>
              <a:t>Claims that, for now, they simply want to poke around in the woods to see if there’s anything of interest to them. </a:t>
            </a:r>
          </a:p>
          <a:p>
            <a:r>
              <a:rPr lang="en-IN" altLang="en-US" dirty="0" smtClean="0"/>
              <a:t>What does this innocent-sounding “</a:t>
            </a:r>
            <a:r>
              <a:rPr lang="en-IN" altLang="en-US" dirty="0" smtClean="0">
                <a:solidFill>
                  <a:srgbClr val="FF0000"/>
                </a:solidFill>
              </a:rPr>
              <a:t>poking around in the woods</a:t>
            </a:r>
            <a:r>
              <a:rPr lang="en-IN" altLang="en-US" dirty="0" smtClean="0"/>
              <a:t>” involve ? </a:t>
            </a:r>
          </a:p>
          <a:p>
            <a:pPr lvl="1"/>
            <a:r>
              <a:rPr lang="en-IN" altLang="en-US" dirty="0" smtClean="0"/>
              <a:t>According to their own estimates </a:t>
            </a:r>
          </a:p>
          <a:p>
            <a:pPr lvl="1"/>
            <a:r>
              <a:rPr lang="en-IN" altLang="en-US" dirty="0" smtClean="0"/>
              <a:t>Blazing some 300 miles of “seismic testing trails” through the trackless wilderness, </a:t>
            </a:r>
          </a:p>
          <a:p>
            <a:pPr lvl="1"/>
            <a:r>
              <a:rPr lang="en-IN" altLang="en-US" dirty="0" smtClean="0"/>
              <a:t>Detonating more than 12,000 explosive charges, and </a:t>
            </a:r>
          </a:p>
          <a:p>
            <a:pPr lvl="1"/>
            <a:r>
              <a:rPr lang="en-IN" altLang="en-US" dirty="0" smtClean="0"/>
              <a:t>Carving more than 100 helicopter landing pads out of the virgin rainforest.</a:t>
            </a:r>
            <a:br>
              <a:rPr lang="en-IN" altLang="en-US" dirty="0" smtClean="0"/>
            </a:br>
            <a:endParaRPr lang="en-IN" altLang="en-US" dirty="0" smtClean="0"/>
          </a:p>
          <a:p>
            <a:endParaRPr lang="en-IN" altLang="en-US" dirty="0" smtClean="0"/>
          </a:p>
        </p:txBody>
      </p:sp>
    </p:spTree>
    <p:extLst>
      <p:ext uri="{BB962C8B-B14F-4D97-AF65-F5344CB8AC3E}">
        <p14:creationId xmlns:p14="http://schemas.microsoft.com/office/powerpoint/2010/main" val="67890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992702" y="1636143"/>
            <a:ext cx="9028980" cy="4495800"/>
          </a:xfrm>
        </p:spPr>
        <p:txBody>
          <a:bodyPr/>
          <a:lstStyle/>
          <a:p>
            <a:pPr eaLnBrk="1" hangingPunct="1">
              <a:lnSpc>
                <a:spcPct val="90000"/>
              </a:lnSpc>
              <a:buFontTx/>
              <a:buNone/>
            </a:pPr>
            <a:r>
              <a:rPr lang="en-US" altLang="en-US" dirty="0" smtClean="0">
                <a:solidFill>
                  <a:schemeClr val="tx1"/>
                </a:solidFill>
              </a:rPr>
              <a:t>:</a:t>
            </a:r>
            <a:endParaRPr lang="en-US" altLang="en-US" dirty="0" smtClean="0">
              <a:solidFill>
                <a:schemeClr val="tx1"/>
              </a:solidFill>
            </a:endParaRPr>
          </a:p>
          <a:p>
            <a:pPr lvl="1" eaLnBrk="1" hangingPunct="1">
              <a:lnSpc>
                <a:spcPct val="90000"/>
              </a:lnSpc>
            </a:pPr>
            <a:r>
              <a:rPr lang="en-US" altLang="en-US" sz="1800" dirty="0"/>
              <a:t>Destruction of biodiversity</a:t>
            </a:r>
          </a:p>
          <a:p>
            <a:pPr lvl="1" eaLnBrk="1" hangingPunct="1">
              <a:lnSpc>
                <a:spcPct val="90000"/>
              </a:lnSpc>
            </a:pPr>
            <a:r>
              <a:rPr lang="en-US" altLang="en-US" sz="1800" dirty="0"/>
              <a:t>Desiccation of previously moist soil</a:t>
            </a:r>
          </a:p>
          <a:p>
            <a:pPr lvl="1" eaLnBrk="1" hangingPunct="1">
              <a:lnSpc>
                <a:spcPct val="90000"/>
              </a:lnSpc>
            </a:pPr>
            <a:r>
              <a:rPr lang="en-US" altLang="en-US" sz="1800" dirty="0"/>
              <a:t>Desertification </a:t>
            </a:r>
          </a:p>
          <a:p>
            <a:pPr lvl="1" algn="just" eaLnBrk="1" hangingPunct="1">
              <a:lnSpc>
                <a:spcPct val="90000"/>
              </a:lnSpc>
            </a:pPr>
            <a:r>
              <a:rPr lang="en-US" altLang="en-US" sz="1800" dirty="0" err="1"/>
              <a:t>Urbanisation</a:t>
            </a:r>
            <a:r>
              <a:rPr lang="en-US" altLang="en-US" sz="1800" dirty="0"/>
              <a:t> (Heat island effect)- Average temperature of an area is higher than nearby rural areas. The primary cause of the heat island effect is the conversion of space into an urban environment that absorbs more sunlight and stores it in large thermal masses </a:t>
            </a:r>
          </a:p>
          <a:p>
            <a:pPr lvl="1" eaLnBrk="1" hangingPunct="1">
              <a:lnSpc>
                <a:spcPct val="90000"/>
              </a:lnSpc>
            </a:pPr>
            <a:r>
              <a:rPr lang="en-US" altLang="en-US" sz="1800" dirty="0"/>
              <a:t>Green house effect</a:t>
            </a:r>
          </a:p>
          <a:p>
            <a:pPr lvl="1" eaLnBrk="1" hangingPunct="1">
              <a:lnSpc>
                <a:spcPct val="90000"/>
              </a:lnSpc>
            </a:pPr>
            <a:r>
              <a:rPr lang="en-US" altLang="en-US" sz="1800" dirty="0"/>
              <a:t>No recycling of water</a:t>
            </a:r>
          </a:p>
          <a:p>
            <a:pPr lvl="1" eaLnBrk="1" hangingPunct="1">
              <a:lnSpc>
                <a:spcPct val="90000"/>
              </a:lnSpc>
            </a:pPr>
            <a:r>
              <a:rPr lang="en-US" altLang="en-US" sz="1800" dirty="0"/>
              <a:t>Soil erosion</a:t>
            </a:r>
          </a:p>
          <a:p>
            <a:pPr eaLnBrk="1" hangingPunct="1">
              <a:lnSpc>
                <a:spcPct val="90000"/>
              </a:lnSpc>
            </a:pPr>
            <a:endParaRPr lang="en-US" altLang="en-US" dirty="0" smtClean="0">
              <a:solidFill>
                <a:schemeClr val="tx1"/>
              </a:solidFill>
            </a:endParaRPr>
          </a:p>
        </p:txBody>
      </p:sp>
      <p:sp>
        <p:nvSpPr>
          <p:cNvPr id="2" name="Rectangle 1"/>
          <p:cNvSpPr/>
          <p:nvPr/>
        </p:nvSpPr>
        <p:spPr>
          <a:xfrm>
            <a:off x="3803030" y="649070"/>
            <a:ext cx="4527586" cy="646331"/>
          </a:xfrm>
          <a:prstGeom prst="rect">
            <a:avLst/>
          </a:prstGeom>
        </p:spPr>
        <p:txBody>
          <a:bodyPr wrap="none">
            <a:spAutoFit/>
          </a:bodyPr>
          <a:lstStyle/>
          <a:p>
            <a:r>
              <a:rPr lang="en-US" altLang="en-US" sz="3600" dirty="0"/>
              <a:t>Effects of deforestation</a:t>
            </a:r>
            <a:endParaRPr lang="en-IN" sz="3600" dirty="0"/>
          </a:p>
        </p:txBody>
      </p:sp>
    </p:spTree>
    <p:extLst>
      <p:ext uri="{BB962C8B-B14F-4D97-AF65-F5344CB8AC3E}">
        <p14:creationId xmlns:p14="http://schemas.microsoft.com/office/powerpoint/2010/main" val="2992062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2" descr="0530tribe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19181" y="3207116"/>
            <a:ext cx="4659552" cy="3119311"/>
          </a:xfrm>
          <a:noFill/>
        </p:spPr>
      </p:pic>
      <p:pic>
        <p:nvPicPr>
          <p:cNvPr id="34819" name="Picture 29" descr="shaman-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898" y="974784"/>
            <a:ext cx="4091796" cy="3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5"/>
          <p:cNvSpPr txBox="1">
            <a:spLocks noChangeArrowheads="1"/>
          </p:cNvSpPr>
          <p:nvPr/>
        </p:nvSpPr>
        <p:spPr bwMode="auto">
          <a:xfrm>
            <a:off x="6629400" y="6858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400" b="1">
                <a:solidFill>
                  <a:schemeClr val="tx1"/>
                </a:solidFill>
                <a:latin typeface="Times New Roman" panose="02020603050405020304" pitchFamily="18" charset="0"/>
              </a:rPr>
              <a:t>AVTAAR</a:t>
            </a:r>
          </a:p>
          <a:p>
            <a:pPr algn="ctr" eaLnBrk="1" hangingPunct="1">
              <a:spcBef>
                <a:spcPct val="0"/>
              </a:spcBef>
              <a:buClrTx/>
              <a:buFontTx/>
              <a:buNone/>
            </a:pPr>
            <a:endParaRPr lang="en-IN" altLang="en-US" sz="2400" b="1">
              <a:solidFill>
                <a:schemeClr val="tx1"/>
              </a:solidFill>
              <a:latin typeface="Times New Roman" panose="02020603050405020304" pitchFamily="18" charset="0"/>
            </a:endParaRPr>
          </a:p>
          <a:p>
            <a:pPr algn="ctr" eaLnBrk="1" hangingPunct="1">
              <a:spcBef>
                <a:spcPct val="0"/>
              </a:spcBef>
              <a:buClrTx/>
              <a:buFontTx/>
              <a:buNone/>
            </a:pPr>
            <a:r>
              <a:rPr lang="en-IN" altLang="en-US" sz="2400" b="1">
                <a:solidFill>
                  <a:schemeClr val="tx1"/>
                </a:solidFill>
                <a:latin typeface="Times New Roman" panose="02020603050405020304" pitchFamily="18" charset="0"/>
              </a:rPr>
              <a:t>Reality or fantasy....?</a:t>
            </a:r>
          </a:p>
        </p:txBody>
      </p:sp>
    </p:spTree>
    <p:extLst>
      <p:ext uri="{BB962C8B-B14F-4D97-AF65-F5344CB8AC3E}">
        <p14:creationId xmlns:p14="http://schemas.microsoft.com/office/powerpoint/2010/main" val="421206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650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Natural resources</vt:lpstr>
      <vt:lpstr>The cost of fancy yellow metal</vt:lpstr>
      <vt:lpstr>PowerPoint Presentation</vt:lpstr>
      <vt:lpstr>Hunt Oil – texas based oil company</vt:lpstr>
      <vt:lpstr>Hunt Oil company  </vt:lpstr>
      <vt:lpstr>PowerPoint Presentation</vt:lpstr>
      <vt:lpstr>“Environmental impact report” – Hunt oil</vt:lpstr>
      <vt:lpstr>PowerPoint Presentation</vt:lpstr>
      <vt:lpstr>PowerPoint Presentation</vt:lpstr>
      <vt:lpstr>Local upraising</vt:lpstr>
      <vt:lpstr>Case studies on deforestation &amp; Mining in Amazon basin</vt:lpstr>
      <vt:lpstr>Food security: Ability of all people at all time to access enough food for healthy life</vt:lpstr>
      <vt:lpstr>Alternative strategies &amp; Sustainable agriculture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Naturs</dc:title>
  <dc:creator>dell</dc:creator>
  <cp:lastModifiedBy>dell</cp:lastModifiedBy>
  <cp:revision>5</cp:revision>
  <dcterms:created xsi:type="dcterms:W3CDTF">2020-09-05T18:17:25Z</dcterms:created>
  <dcterms:modified xsi:type="dcterms:W3CDTF">2020-09-05T18:36:35Z</dcterms:modified>
</cp:coreProperties>
</file>