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74" r:id="rId1"/>
  </p:sldMasterIdLst>
  <p:notesMasterIdLst>
    <p:notesMasterId r:id="rId27"/>
  </p:notesMasterIdLst>
  <p:handoutMasterIdLst>
    <p:handoutMasterId r:id="rId28"/>
  </p:handoutMasterIdLst>
  <p:sldIdLst>
    <p:sldId id="256" r:id="rId2"/>
    <p:sldId id="358" r:id="rId3"/>
    <p:sldId id="359" r:id="rId4"/>
    <p:sldId id="360" r:id="rId5"/>
    <p:sldId id="361" r:id="rId6"/>
    <p:sldId id="362" r:id="rId7"/>
    <p:sldId id="363" r:id="rId8"/>
    <p:sldId id="369" r:id="rId9"/>
    <p:sldId id="364" r:id="rId10"/>
    <p:sldId id="365" r:id="rId11"/>
    <p:sldId id="367" r:id="rId12"/>
    <p:sldId id="366" r:id="rId13"/>
    <p:sldId id="368" r:id="rId14"/>
    <p:sldId id="382" r:id="rId15"/>
    <p:sldId id="370" r:id="rId16"/>
    <p:sldId id="371" r:id="rId17"/>
    <p:sldId id="372" r:id="rId18"/>
    <p:sldId id="373" r:id="rId19"/>
    <p:sldId id="374" r:id="rId20"/>
    <p:sldId id="380" r:id="rId21"/>
    <p:sldId id="375" r:id="rId22"/>
    <p:sldId id="376" r:id="rId23"/>
    <p:sldId id="377" r:id="rId24"/>
    <p:sldId id="379" r:id="rId25"/>
    <p:sldId id="381" r:id="rId2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66"/>
    <a:srgbClr val="660033"/>
    <a:srgbClr val="660066"/>
    <a:srgbClr val="FFFFFF"/>
    <a:srgbClr val="000099"/>
    <a:srgbClr val="0033CC"/>
    <a:srgbClr val="CCECFF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6"/>
    </p:cViewPr>
  </p:sorterViewPr>
  <p:notesViewPr>
    <p:cSldViewPr>
      <p:cViewPr varScale="1">
        <p:scale>
          <a:sx n="55" d="100"/>
          <a:sy n="55" d="100"/>
        </p:scale>
        <p:origin x="-1854" y="-10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76FB18E1-9850-490F-8D6B-6B7D2A83D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39837136-BA9D-49B8-B5CA-A75799EF3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D6619-2255-4B26-A568-24278EC00829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dglxasset[1]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6" descr="dglxasset[1]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6E233F-652B-4CF4-A08D-F1EAEF16AC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66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dglxasset[1]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8"/>
          <p:cNvSpPr txBox="1">
            <a:spLocks/>
          </p:cNvSpPr>
          <p:nvPr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15B11HS211            </a:t>
            </a:r>
            <a:r>
              <a:rPr lang="en-US" sz="1400" b="1" dirty="0">
                <a:solidFill>
                  <a:schemeClr val="tx1"/>
                </a:solidFill>
              </a:rPr>
              <a:t>Economics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8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772400" cy="1828800"/>
          </a:xfrm>
        </p:spPr>
        <p:txBody>
          <a:bodyPr/>
          <a:lstStyle/>
          <a:p>
            <a:r>
              <a:rPr lang="en-US" b="1" dirty="0" smtClean="0"/>
              <a:t>DEMAND AND SUPPLY</a:t>
            </a:r>
            <a:endParaRPr lang="en-US" b="1" dirty="0"/>
          </a:p>
        </p:txBody>
      </p:sp>
      <p:pic>
        <p:nvPicPr>
          <p:cNvPr id="27652" name="Picture 6" descr="dglxasset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267200"/>
            <a:ext cx="2193925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5334000"/>
            <a:ext cx="259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sz="1800" dirty="0" err="1">
                <a:latin typeface="+mj-lt"/>
                <a:ea typeface="+mj-ea"/>
                <a:cs typeface="+mj-cs"/>
              </a:rPr>
              <a:t>B.Tech</a:t>
            </a:r>
            <a:endParaRPr lang="en-US" sz="1800" dirty="0">
              <a:latin typeface="+mj-lt"/>
              <a:ea typeface="+mj-ea"/>
              <a:cs typeface="+mj-cs"/>
            </a:endParaRPr>
          </a:p>
          <a:p>
            <a:pPr algn="ctr" eaLnBrk="1" hangingPunct="1">
              <a:defRPr/>
            </a:pPr>
            <a:r>
              <a:rPr lang="en-US" sz="1800" dirty="0" smtClean="0">
                <a:latin typeface="+mj-lt"/>
                <a:ea typeface="+mj-ea"/>
                <a:cs typeface="+mj-cs"/>
              </a:rPr>
              <a:t>Second </a:t>
            </a:r>
            <a:r>
              <a:rPr lang="en-US" sz="1800" dirty="0">
                <a:latin typeface="+mj-lt"/>
                <a:ea typeface="+mj-ea"/>
                <a:cs typeface="+mj-cs"/>
              </a:rPr>
              <a:t>Semester</a:t>
            </a:r>
          </a:p>
          <a:p>
            <a:pPr algn="ctr" eaLnBrk="1" hangingPunct="1">
              <a:defRPr/>
            </a:pPr>
            <a:r>
              <a:rPr lang="en-US" sz="1800" dirty="0" smtClean="0">
                <a:latin typeface="+mj-lt"/>
                <a:ea typeface="+mj-ea"/>
                <a:cs typeface="+mj-cs"/>
              </a:rPr>
              <a:t>2018</a:t>
            </a:r>
            <a:endParaRPr lang="en-US" sz="1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1. INCOME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  <a:defRPr/>
            </a:pPr>
            <a:r>
              <a:rPr lang="en-US" sz="2800" dirty="0" smtClean="0">
                <a:ea typeface="ＭＳ Ｐゴシック"/>
                <a:cs typeface="Arial" pitchFamily="34" charset="0"/>
              </a:rPr>
              <a:t>The effect of changes in income on demand  </a:t>
            </a:r>
            <a:r>
              <a:rPr lang="en-US" sz="2800" i="1" dirty="0" smtClean="0">
                <a:ea typeface="ＭＳ Ｐゴシック"/>
                <a:cs typeface="Arial" pitchFamily="34" charset="0"/>
              </a:rPr>
              <a:t>depends on the nature of the good in question.</a:t>
            </a:r>
          </a:p>
          <a:p>
            <a:pPr marL="514350" indent="-514350" algn="just">
              <a:buNone/>
              <a:defRPr/>
            </a:pPr>
            <a:endParaRPr lang="en-US" sz="2800" i="1" dirty="0" smtClean="0">
              <a:ea typeface="ＭＳ Ｐゴシック"/>
              <a:cs typeface="Arial" pitchFamily="34" charset="0"/>
            </a:endParaRP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i="1" dirty="0" smtClean="0">
                <a:ea typeface="ＭＳ Ｐゴシック"/>
                <a:cs typeface="Arial" pitchFamily="34" charset="0"/>
              </a:rPr>
              <a:t>Normal Good</a:t>
            </a:r>
            <a:r>
              <a:rPr lang="en-US" dirty="0" smtClean="0">
                <a:ea typeface="ＭＳ Ｐゴシック"/>
                <a:cs typeface="Arial" pitchFamily="34" charset="0"/>
              </a:rPr>
              <a:t>: demand increases when income increases (and vice versa).</a:t>
            </a:r>
          </a:p>
          <a:p>
            <a:pPr lvl="1" algn="just">
              <a:buFont typeface="Arial" pitchFamily="34" charset="0"/>
              <a:buChar char="•"/>
              <a:defRPr/>
            </a:pPr>
            <a:endParaRPr lang="en-US" dirty="0" smtClean="0">
              <a:ea typeface="ＭＳ Ｐゴシック"/>
              <a:cs typeface="Arial" pitchFamily="34" charset="0"/>
            </a:endParaRP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i="1" dirty="0" smtClean="0">
                <a:ea typeface="ＭＳ Ｐゴシック"/>
                <a:cs typeface="Arial" pitchFamily="34" charset="0"/>
              </a:rPr>
              <a:t>Inferior Good</a:t>
            </a:r>
            <a:r>
              <a:rPr lang="en-US" dirty="0" smtClean="0">
                <a:ea typeface="ＭＳ Ｐゴシック"/>
                <a:cs typeface="Arial" pitchFamily="34" charset="0"/>
              </a:rPr>
              <a:t>: demand decreases when income increases (and vice versa)</a:t>
            </a:r>
          </a:p>
          <a:p>
            <a:pPr algn="just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2. POPULATION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sz="2800" dirty="0" smtClean="0"/>
              <a:t>As the population of an economy changes, the number of buyers of a particular good also changes, (thereby changing its demand.)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505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Price of Substitutes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30763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Two goods are Substitutes if a decrease in the price of one leads to a decrease in demand for the other (or vice versa). For example: Tea &amp; Coffee.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4. Price of Complements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00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Two goods are Complements if a decrease in the price of one good leads to an increase in the demand for the other (or vice versa). For example: Tea &amp; Sugar, Bread &amp; Butter.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 Expectations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0386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Expectation of a higher/lower price for a good in the future increases/decreases current demand.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Consumers will adjust their current spending in anticipation of the direction of future prices in order to obtain the lowest possible price.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Example: Expectation of a salary increase may increase current demand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655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6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Tastes &amp; Preferences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76400"/>
            <a:ext cx="8229600" cy="160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Tastes and preferences are subjective and will vary among consumers. And this may impact the current sales.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Seasonal changes or fads have predictable effects on demand.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Factors that Shift Demand Schedules </a:t>
            </a:r>
            <a:endParaRPr lang="en-US" sz="3200" dirty="0">
              <a:latin typeface="+mn-lt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6934200" cy="51528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Supply is the amount of product that a firm would be willing and able to offer for sale at a particular price during a given period of time.</a:t>
            </a:r>
          </a:p>
          <a:p>
            <a:endParaRPr lang="en-US" sz="2400" dirty="0" smtClean="0"/>
          </a:p>
          <a:p>
            <a:r>
              <a:rPr lang="en-US" sz="2400" dirty="0" smtClean="0"/>
              <a:t>Determinants of supply</a:t>
            </a:r>
          </a:p>
          <a:p>
            <a:pPr lvl="1"/>
            <a:r>
              <a:rPr lang="en-US" sz="2400" dirty="0" smtClean="0"/>
              <a:t>price of the product</a:t>
            </a:r>
          </a:p>
          <a:p>
            <a:pPr lvl="1"/>
            <a:r>
              <a:rPr lang="en-US" sz="2400" dirty="0" smtClean="0"/>
              <a:t>cost of production</a:t>
            </a:r>
          </a:p>
          <a:p>
            <a:pPr lvl="1"/>
            <a:r>
              <a:rPr lang="en-US" sz="2400" dirty="0" smtClean="0"/>
              <a:t>price of required inputs</a:t>
            </a:r>
          </a:p>
          <a:p>
            <a:pPr lvl="1"/>
            <a:r>
              <a:rPr lang="en-US" sz="2400" dirty="0" smtClean="0"/>
              <a:t>technologies</a:t>
            </a:r>
          </a:p>
          <a:p>
            <a:pPr lvl="1"/>
            <a:r>
              <a:rPr lang="en-US" sz="2400" dirty="0" smtClean="0"/>
              <a:t>prices of related products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2" y="5032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SUPPLY SCHEDULE</a:t>
            </a:r>
            <a:endParaRPr 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89025" y="1641475"/>
            <a:ext cx="713105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spcAft>
                <a:spcPct val="35000"/>
              </a:spcAft>
              <a:buClr>
                <a:srgbClr val="FF9900"/>
              </a:buClr>
              <a:buSzPct val="75000"/>
              <a:buFont typeface="Wingdings" pitchFamily="2" charset="2"/>
              <a:buNone/>
            </a:pPr>
            <a:endParaRPr lang="en-US" sz="2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665287" y="1928813"/>
            <a:ext cx="0" cy="41052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665287" y="6034088"/>
            <a:ext cx="6048375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2400" y="1857375"/>
            <a:ext cx="1584325" cy="486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Price (dollars per printer)</a:t>
            </a:r>
            <a:endParaRPr lang="en-AU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345237" y="6105525"/>
            <a:ext cx="2160588" cy="486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Quantity (millions of printers per month)</a:t>
            </a:r>
            <a:endParaRPr lang="en-AU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04925" y="5962650"/>
            <a:ext cx="3603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0</a:t>
            </a:r>
            <a:endParaRPr lang="en-AU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24512" y="3152775"/>
            <a:ext cx="111125" cy="111125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en-IN" sz="54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321050" y="6105525"/>
            <a:ext cx="6477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8.5</a:t>
            </a:r>
            <a:endParaRPr lang="en-AU" sz="200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2" name="Group 85"/>
          <p:cNvGraphicFramePr>
            <a:graphicFrameLocks/>
          </p:cNvGraphicFramePr>
          <p:nvPr/>
        </p:nvGraphicFramePr>
        <p:xfrm>
          <a:off x="6400800" y="2209800"/>
          <a:ext cx="2519363" cy="2743200"/>
        </p:xfrm>
        <a:graphic>
          <a:graphicData uri="http://schemas.openxmlformats.org/drawingml/2006/table">
            <a:tbl>
              <a:tblPr/>
              <a:tblGrid>
                <a:gridCol w="992188"/>
                <a:gridCol w="1527175"/>
              </a:tblGrid>
              <a:tr h="254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" charset="0"/>
                        </a:rPr>
                        <a:t>Supply Schedule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Price ($ per printer)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Quantity (millions of printers per month)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$175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 150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9.5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 125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 100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8.5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charset="0"/>
                        </a:rPr>
                        <a:t>   75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Line 49"/>
          <p:cNvSpPr>
            <a:spLocks noChangeShapeType="1"/>
          </p:cNvSpPr>
          <p:nvPr/>
        </p:nvSpPr>
        <p:spPr bwMode="auto">
          <a:xfrm flipV="1">
            <a:off x="2384425" y="2794000"/>
            <a:ext cx="3816350" cy="2735263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5192712" y="2433638"/>
            <a:ext cx="1223963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Supply</a:t>
            </a:r>
            <a:endParaRPr lang="en-AU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5" name="Text Box 51"/>
          <p:cNvSpPr txBox="1">
            <a:spLocks noChangeArrowheads="1"/>
          </p:cNvSpPr>
          <p:nvPr/>
        </p:nvSpPr>
        <p:spPr bwMode="auto">
          <a:xfrm>
            <a:off x="873125" y="3081338"/>
            <a:ext cx="7921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$175</a:t>
            </a:r>
            <a:endParaRPr lang="en-AU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Line 52"/>
          <p:cNvSpPr>
            <a:spLocks noChangeShapeType="1"/>
          </p:cNvSpPr>
          <p:nvPr/>
        </p:nvSpPr>
        <p:spPr bwMode="auto">
          <a:xfrm flipV="1">
            <a:off x="1665287" y="3225800"/>
            <a:ext cx="3959225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7" name="Line 53"/>
          <p:cNvSpPr>
            <a:spLocks noChangeShapeType="1"/>
          </p:cNvSpPr>
          <p:nvPr/>
        </p:nvSpPr>
        <p:spPr bwMode="auto">
          <a:xfrm>
            <a:off x="5697537" y="3225800"/>
            <a:ext cx="0" cy="2808288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8" name="Text Box 54"/>
          <p:cNvSpPr txBox="1">
            <a:spLocks noChangeArrowheads="1"/>
          </p:cNvSpPr>
          <p:nvPr/>
        </p:nvSpPr>
        <p:spPr bwMode="auto">
          <a:xfrm>
            <a:off x="4002087" y="6105525"/>
            <a:ext cx="6477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9</a:t>
            </a:r>
            <a:endParaRPr lang="en-AU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4733925" y="6105525"/>
            <a:ext cx="6477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9.5</a:t>
            </a:r>
            <a:endParaRPr lang="en-AU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Text Box 56"/>
          <p:cNvSpPr txBox="1">
            <a:spLocks noChangeArrowheads="1"/>
          </p:cNvSpPr>
          <p:nvPr/>
        </p:nvSpPr>
        <p:spPr bwMode="auto">
          <a:xfrm>
            <a:off x="5392737" y="6105525"/>
            <a:ext cx="6477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10</a:t>
            </a:r>
            <a:endParaRPr lang="en-AU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Text Box 57"/>
          <p:cNvSpPr txBox="1">
            <a:spLocks noChangeArrowheads="1"/>
          </p:cNvSpPr>
          <p:nvPr/>
        </p:nvSpPr>
        <p:spPr bwMode="auto">
          <a:xfrm>
            <a:off x="2711450" y="6105525"/>
            <a:ext cx="6477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CC0099"/>
                </a:solidFill>
                <a:latin typeface="Arial" charset="0"/>
              </a:rPr>
              <a:t>8</a:t>
            </a:r>
            <a:endParaRPr lang="en-AU" sz="2000">
              <a:solidFill>
                <a:srgbClr val="CC0099"/>
              </a:solidFill>
              <a:latin typeface="Arial" charset="0"/>
            </a:endParaRPr>
          </a:p>
        </p:txBody>
      </p:sp>
      <p:sp>
        <p:nvSpPr>
          <p:cNvPr id="22" name="Line 58"/>
          <p:cNvSpPr>
            <a:spLocks noChangeShapeType="1"/>
          </p:cNvSpPr>
          <p:nvPr/>
        </p:nvSpPr>
        <p:spPr bwMode="auto">
          <a:xfrm flipH="1">
            <a:off x="1808162" y="5962650"/>
            <a:ext cx="73025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3" name="Line 59"/>
          <p:cNvSpPr>
            <a:spLocks noChangeShapeType="1"/>
          </p:cNvSpPr>
          <p:nvPr/>
        </p:nvSpPr>
        <p:spPr bwMode="auto">
          <a:xfrm flipH="1">
            <a:off x="1881187" y="5962650"/>
            <a:ext cx="73025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4" name="Line 60"/>
          <p:cNvSpPr>
            <a:spLocks noChangeShapeType="1"/>
          </p:cNvSpPr>
          <p:nvPr/>
        </p:nvSpPr>
        <p:spPr bwMode="auto">
          <a:xfrm flipV="1">
            <a:off x="1665287" y="3657600"/>
            <a:ext cx="3384550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5" name="Line 61"/>
          <p:cNvSpPr>
            <a:spLocks noChangeShapeType="1"/>
          </p:cNvSpPr>
          <p:nvPr/>
        </p:nvSpPr>
        <p:spPr bwMode="auto">
          <a:xfrm flipH="1">
            <a:off x="5049837" y="3657600"/>
            <a:ext cx="0" cy="2305050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4976812" y="3586163"/>
            <a:ext cx="111125" cy="111125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en-US" sz="54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7" name="Text Box 63"/>
          <p:cNvSpPr txBox="1">
            <a:spLocks noChangeArrowheads="1"/>
          </p:cNvSpPr>
          <p:nvPr/>
        </p:nvSpPr>
        <p:spPr bwMode="auto">
          <a:xfrm>
            <a:off x="873125" y="3513138"/>
            <a:ext cx="7921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$150</a:t>
            </a:r>
            <a:endParaRPr lang="en-AU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Text Box 64"/>
          <p:cNvSpPr txBox="1">
            <a:spLocks noChangeArrowheads="1"/>
          </p:cNvSpPr>
          <p:nvPr/>
        </p:nvSpPr>
        <p:spPr bwMode="auto">
          <a:xfrm>
            <a:off x="2744787" y="1712913"/>
            <a:ext cx="2016125" cy="1079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As the price falls, the quantity of printers supplied decreases</a:t>
            </a:r>
            <a:endParaRPr lang="en-AU" sz="20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>
            <a:off x="4473575" y="2794000"/>
            <a:ext cx="576262" cy="86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66"/>
          <p:cNvSpPr>
            <a:spLocks noChangeShapeType="1"/>
          </p:cNvSpPr>
          <p:nvPr/>
        </p:nvSpPr>
        <p:spPr bwMode="auto">
          <a:xfrm>
            <a:off x="4473575" y="2794000"/>
            <a:ext cx="1223962" cy="4318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7"/>
          <p:cNvSpPr>
            <a:spLocks noChangeShapeType="1"/>
          </p:cNvSpPr>
          <p:nvPr/>
        </p:nvSpPr>
        <p:spPr bwMode="auto">
          <a:xfrm flipV="1">
            <a:off x="1665287" y="4089400"/>
            <a:ext cx="2663825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" name="Line 68"/>
          <p:cNvSpPr>
            <a:spLocks noChangeShapeType="1"/>
          </p:cNvSpPr>
          <p:nvPr/>
        </p:nvSpPr>
        <p:spPr bwMode="auto">
          <a:xfrm>
            <a:off x="4351337" y="4089400"/>
            <a:ext cx="0" cy="1944688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3" name="Oval 69"/>
          <p:cNvSpPr>
            <a:spLocks noChangeArrowheads="1"/>
          </p:cNvSpPr>
          <p:nvPr/>
        </p:nvSpPr>
        <p:spPr bwMode="auto">
          <a:xfrm>
            <a:off x="4279900" y="4062413"/>
            <a:ext cx="111125" cy="111125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en-US" sz="54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4" name="Text Box 70"/>
          <p:cNvSpPr txBox="1">
            <a:spLocks noChangeArrowheads="1"/>
          </p:cNvSpPr>
          <p:nvPr/>
        </p:nvSpPr>
        <p:spPr bwMode="auto">
          <a:xfrm>
            <a:off x="873125" y="3968750"/>
            <a:ext cx="7921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$125</a:t>
            </a:r>
            <a:endParaRPr lang="en-AU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Text Box 71"/>
          <p:cNvSpPr txBox="1">
            <a:spLocks noChangeArrowheads="1"/>
          </p:cNvSpPr>
          <p:nvPr/>
        </p:nvSpPr>
        <p:spPr bwMode="auto">
          <a:xfrm>
            <a:off x="873125" y="4422775"/>
            <a:ext cx="7921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$100</a:t>
            </a:r>
            <a:endParaRPr lang="en-AU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Line 72"/>
          <p:cNvSpPr>
            <a:spLocks noChangeShapeType="1"/>
          </p:cNvSpPr>
          <p:nvPr/>
        </p:nvSpPr>
        <p:spPr bwMode="auto">
          <a:xfrm>
            <a:off x="1736725" y="4594225"/>
            <a:ext cx="1944687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7" name="Line 73"/>
          <p:cNvSpPr>
            <a:spLocks noChangeShapeType="1"/>
          </p:cNvSpPr>
          <p:nvPr/>
        </p:nvSpPr>
        <p:spPr bwMode="auto">
          <a:xfrm>
            <a:off x="3681412" y="4665663"/>
            <a:ext cx="0" cy="1368425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8" name="Oval 74"/>
          <p:cNvSpPr>
            <a:spLocks noChangeArrowheads="1"/>
          </p:cNvSpPr>
          <p:nvPr/>
        </p:nvSpPr>
        <p:spPr bwMode="auto">
          <a:xfrm>
            <a:off x="3619500" y="4543425"/>
            <a:ext cx="111125" cy="111125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en-US" sz="54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9" name="Line 77"/>
          <p:cNvSpPr>
            <a:spLocks noChangeShapeType="1"/>
          </p:cNvSpPr>
          <p:nvPr/>
        </p:nvSpPr>
        <p:spPr bwMode="auto">
          <a:xfrm>
            <a:off x="3033712" y="5097463"/>
            <a:ext cx="0" cy="936625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0" name="Line 78"/>
          <p:cNvSpPr>
            <a:spLocks noChangeShapeType="1"/>
          </p:cNvSpPr>
          <p:nvPr/>
        </p:nvSpPr>
        <p:spPr bwMode="auto">
          <a:xfrm>
            <a:off x="1665287" y="5097463"/>
            <a:ext cx="1368425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1" name="Text Box 79"/>
          <p:cNvSpPr txBox="1">
            <a:spLocks noChangeArrowheads="1"/>
          </p:cNvSpPr>
          <p:nvPr/>
        </p:nvSpPr>
        <p:spPr bwMode="auto">
          <a:xfrm>
            <a:off x="873125" y="4897438"/>
            <a:ext cx="7921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CC0099"/>
                </a:solidFill>
                <a:latin typeface="Arial" charset="0"/>
              </a:rPr>
              <a:t>$75</a:t>
            </a:r>
            <a:endParaRPr lang="en-AU" sz="2000">
              <a:solidFill>
                <a:srgbClr val="CC0099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Law of Supply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 decrease in the price of a good, all other things held constant, will cause a decrease in the quantity supplied of the good.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An increase in the price of a good, all other things held constant, will cause an increase in the quantity supplied of the good.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457200" y="320675"/>
            <a:ext cx="723900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 in Quantity Supplied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438400" y="2743200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2438400" y="5791200"/>
            <a:ext cx="403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477000" y="5562600"/>
            <a:ext cx="124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Quantity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57400" y="2209800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Price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2743200" y="3048000"/>
            <a:ext cx="2895600" cy="2598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438400" y="43434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1910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9812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962400" y="5791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2209800" y="3810000"/>
            <a:ext cx="0" cy="3810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981200" y="3352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438400" y="3581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5029200" y="35814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800600" y="5791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4343400" y="6019800"/>
            <a:ext cx="4572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med" len="lg"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638800" y="19050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decrease in price causes a decrease in quantity supplied.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utoUpdateAnimBg="0"/>
      <p:bldP spid="13" grpId="0" autoUpdateAnimBg="0"/>
      <p:bldP spid="14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457200" y="320675"/>
            <a:ext cx="723900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 in Quantity Supplied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438400" y="2743200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2438400" y="5791200"/>
            <a:ext cx="403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477000" y="5562600"/>
            <a:ext cx="124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Quantity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57400" y="2209800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Price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2743200" y="3048000"/>
            <a:ext cx="2895600" cy="2598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438400" y="43434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1910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9812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962400" y="5791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2209800" y="3810000"/>
            <a:ext cx="0" cy="3810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981200" y="3352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438400" y="3581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5029200" y="35814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800600" y="5791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4419600" y="6019800"/>
            <a:ext cx="4572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triangle" w="med" len="lg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495800" y="19050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 increase in price causes an increase in quantity supplied.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utoUpdateAnimBg="0"/>
      <p:bldP spid="16" grpId="0" animBg="1"/>
      <p:bldP spid="17" grpId="0" animBg="1"/>
      <p:bldP spid="18" grpId="0" autoUpdateAnimBg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67836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Demand</a:t>
            </a:r>
            <a:r>
              <a:rPr lang="en-US" sz="1800" dirty="0" smtClean="0"/>
              <a:t> for a commodity by a consumption unit is the quantity that it is willing and able to buy in a given period of time at a given price</a:t>
            </a:r>
          </a:p>
          <a:p>
            <a:endParaRPr lang="en-US" sz="1800" dirty="0" smtClean="0"/>
          </a:p>
          <a:p>
            <a:r>
              <a:rPr lang="en-US" sz="1800" b="1" dirty="0" smtClean="0"/>
              <a:t>Effective Desire (Desire backed by purchasing power)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Determinants of Demand</a:t>
            </a:r>
          </a:p>
          <a:p>
            <a:pPr lvl="1"/>
            <a:r>
              <a:rPr lang="en-US" sz="1800" dirty="0" smtClean="0"/>
              <a:t>price of the product</a:t>
            </a:r>
          </a:p>
          <a:p>
            <a:pPr lvl="1"/>
            <a:r>
              <a:rPr lang="en-US" sz="1800" dirty="0" smtClean="0"/>
              <a:t>level of income and wealth</a:t>
            </a:r>
          </a:p>
          <a:p>
            <a:pPr lvl="1"/>
            <a:r>
              <a:rPr lang="en-US" sz="1800" dirty="0" smtClean="0"/>
              <a:t>prices of other products</a:t>
            </a:r>
          </a:p>
          <a:p>
            <a:pPr lvl="1"/>
            <a:r>
              <a:rPr lang="en-US" sz="1800" dirty="0" smtClean="0"/>
              <a:t>tastes and preferences</a:t>
            </a:r>
          </a:p>
          <a:p>
            <a:pPr lvl="1"/>
            <a:r>
              <a:rPr lang="en-US" sz="1800" dirty="0" smtClean="0"/>
              <a:t>expectation of future income</a:t>
            </a:r>
          </a:p>
          <a:p>
            <a:pPr algn="just">
              <a:spcBef>
                <a:spcPct val="50000"/>
              </a:spcBef>
              <a:buFont typeface="Arial" charset="0"/>
              <a:buChar char="•"/>
            </a:pPr>
            <a:r>
              <a:rPr lang="en-US" sz="1800" b="1" dirty="0" smtClean="0"/>
              <a:t>Derived Demand: </a:t>
            </a:r>
            <a:r>
              <a:rPr lang="en-US" sz="1800" dirty="0" smtClean="0"/>
              <a:t>The part of demand for a good that is derived from the production and sale of other goods.</a:t>
            </a:r>
          </a:p>
          <a:p>
            <a:pPr algn="just">
              <a:spcBef>
                <a:spcPct val="50000"/>
              </a:spcBef>
              <a:buFont typeface="Arial" charset="0"/>
              <a:buChar char="•"/>
            </a:pPr>
            <a:r>
              <a:rPr lang="en-US" sz="1800" dirty="0" smtClean="0"/>
              <a:t> </a:t>
            </a:r>
            <a:r>
              <a:rPr lang="en-US" sz="1800" b="1" dirty="0" smtClean="0"/>
              <a:t>Direct Demand: </a:t>
            </a:r>
            <a:r>
              <a:rPr lang="en-US" sz="1800" dirty="0" smtClean="0"/>
              <a:t>The part of demand for a good that comes from the desire of buyers to directly consume the good itself.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Movement and Shift in the supply curve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“change in quantity supplied” is NOT the same as a “change in supply.”</a:t>
            </a:r>
          </a:p>
          <a:p>
            <a:r>
              <a:rPr lang="en-US" sz="2400" dirty="0" smtClean="0"/>
              <a:t>“Quantity supplied” changes only when the price of a good changes. It is a movement along a fixed supply curve.</a:t>
            </a:r>
          </a:p>
          <a:p>
            <a:r>
              <a:rPr lang="en-US" sz="2400" dirty="0" smtClean="0"/>
              <a:t>“Supply” changes only when a non-price factor changes. It is a shift in the entire supply curve.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6324600"/>
            <a:ext cx="2667000" cy="400110"/>
          </a:xfrm>
          <a:prstGeom prst="rect">
            <a:avLst/>
          </a:prstGeom>
          <a:noFill/>
          <a:ln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 smtClean="0">
                <a:latin typeface="+mn-lt"/>
              </a:rPr>
              <a:t>MOVEMENT</a:t>
            </a:r>
            <a:endParaRPr lang="en-US" i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6324600"/>
            <a:ext cx="2667000" cy="400110"/>
          </a:xfrm>
          <a:prstGeom prst="rect">
            <a:avLst/>
          </a:prstGeom>
          <a:noFill/>
          <a:ln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 smtClean="0">
                <a:latin typeface="+mn-lt"/>
              </a:rPr>
              <a:t>SHIFT</a:t>
            </a:r>
            <a:endParaRPr lang="en-US" i="1" dirty="0">
              <a:latin typeface="+mn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/>
        </p:blipFill>
        <p:spPr bwMode="auto">
          <a:xfrm>
            <a:off x="759359" y="4435475"/>
            <a:ext cx="2669641" cy="188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/>
        </p:blipFill>
        <p:spPr bwMode="auto">
          <a:xfrm>
            <a:off x="5410200" y="4419600"/>
            <a:ext cx="2613025" cy="190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Supply Shifters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Calibri" pitchFamily="34" charset="0"/>
              <a:buAutoNum type="arabicPeriod"/>
            </a:pPr>
            <a:r>
              <a:rPr lang="en-US" sz="3200" dirty="0" smtClean="0">
                <a:ea typeface="ＭＳ Ｐゴシック" pitchFamily="34" charset="-128"/>
                <a:cs typeface="Arial" charset="0"/>
              </a:rPr>
              <a:t>Technological Innovations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3200" dirty="0" smtClean="0">
                <a:ea typeface="ＭＳ Ｐゴシック" pitchFamily="34" charset="-128"/>
                <a:cs typeface="Arial" charset="0"/>
              </a:rPr>
              <a:t>Input Prices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3200" dirty="0" smtClean="0">
                <a:ea typeface="ＭＳ Ｐゴシック" pitchFamily="34" charset="-128"/>
                <a:cs typeface="Arial" charset="0"/>
              </a:rPr>
              <a:t>Taxes and Subsidies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3200" dirty="0" smtClean="0">
                <a:ea typeface="ＭＳ Ｐゴシック" pitchFamily="34" charset="-128"/>
                <a:cs typeface="Arial" charset="0"/>
              </a:rPr>
              <a:t>Expectations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3200" dirty="0" smtClean="0">
                <a:ea typeface="ＭＳ Ｐゴシック" pitchFamily="34" charset="-128"/>
                <a:cs typeface="Arial" charset="0"/>
              </a:rPr>
              <a:t>Entry or Exit of Producers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1. Technological Innovations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610600" cy="1600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Technological innovation makes sellers willing to offer more at a given price, or sell a their quantity at a lower price.</a:t>
            </a:r>
          </a:p>
          <a:p>
            <a:r>
              <a:rPr lang="en-US" sz="2400" dirty="0" smtClean="0"/>
              <a:t>A technological innovation lowers costs and increases supply. Supply will increase for products when technology improves</a:t>
            </a:r>
          </a:p>
          <a:p>
            <a:r>
              <a:rPr lang="en-US" sz="2400" dirty="0" smtClean="0"/>
              <a:t>Examples: Computers, gaming systems, flat screen TVs.</a:t>
            </a:r>
          </a:p>
          <a:p>
            <a:endParaRPr lang="en-US" sz="9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88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2. Input Prices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30763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A decrease in the price of an input (all else equal) increases profits and encourages more supply (and vice versa)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3. Taxes and Subsidies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Taxes:</a:t>
            </a:r>
          </a:p>
          <a:p>
            <a:pPr lvl="1"/>
            <a:r>
              <a:rPr lang="en-US" sz="2000" dirty="0" smtClean="0"/>
              <a:t>A tax on output reduces profit and makes sellers less willing to supply at a given price, unless they can effectively raise the price without losing any sales. (for now, assume they cannot)</a:t>
            </a:r>
          </a:p>
          <a:p>
            <a:pPr lvl="1"/>
            <a:r>
              <a:rPr lang="en-US" sz="2000" dirty="0" smtClean="0"/>
              <a:t>A tax on output raises costs and decreases supply.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Subsidies:</a:t>
            </a:r>
          </a:p>
          <a:p>
            <a:pPr lvl="1"/>
            <a:r>
              <a:rPr lang="en-US" sz="2000" dirty="0" smtClean="0"/>
              <a:t>A subsidy on production makes sellers willing to supply a greater quantity at a given price, or the subsidy allows producers to sell a given quantity at a lower price.</a:t>
            </a:r>
          </a:p>
          <a:p>
            <a:pPr lvl="1"/>
            <a:r>
              <a:rPr lang="en-US" sz="2000" dirty="0" smtClean="0"/>
              <a:t>A subsidy on production lowers costs and increases supply.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4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Expectations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295400"/>
            <a:ext cx="8305800" cy="160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The expectation of a higher price for a good in the future decreases current supply of the good – if they can store the good- (and vice versa).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Sellers will adjust their current offerings in anticipation of the direction of future prices in order to obtain the highest possible price.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 change in producers’ expectations about profitability will affect supply curves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96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 Entry or Exit of Producers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4983163"/>
            <a:ext cx="8458200" cy="160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As producers enter and exit the market, the overall supply changes.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Entry implies more sellers in the market increasing supply.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Exit implies fewer sellers in the market decreasing supply.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Factors that Shift Supply Schedules </a:t>
            </a:r>
            <a:endParaRPr lang="en-US" sz="3200" dirty="0">
              <a:latin typeface="+mn-lt"/>
            </a:endParaRP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8400" y="1241214"/>
            <a:ext cx="6680200" cy="4732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90600" y="623887"/>
            <a:ext cx="6934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latin typeface="Arial" charset="0"/>
              </a:rPr>
              <a:t>Individual Consumer’s Demand</a:t>
            </a:r>
            <a:br>
              <a:rPr lang="en-US" sz="3200">
                <a:latin typeface="Arial" charset="0"/>
              </a:rPr>
            </a:br>
            <a:r>
              <a:rPr lang="en-US" sz="3200" b="1">
                <a:latin typeface="Arial" charset="0"/>
              </a:rPr>
              <a:t>Qd</a:t>
            </a:r>
            <a:r>
              <a:rPr lang="en-US" sz="3200" b="1" baseline="-25000">
                <a:latin typeface="Arial" charset="0"/>
              </a:rPr>
              <a:t>X </a:t>
            </a:r>
            <a:r>
              <a:rPr lang="en-US" sz="3200" b="1">
                <a:latin typeface="Arial" charset="0"/>
              </a:rPr>
              <a:t>= f(P</a:t>
            </a:r>
            <a:r>
              <a:rPr lang="en-US" sz="3200" b="1" baseline="-25000">
                <a:latin typeface="Arial" charset="0"/>
              </a:rPr>
              <a:t>X</a:t>
            </a:r>
            <a:r>
              <a:rPr lang="en-US" sz="3200" b="1">
                <a:latin typeface="Arial" charset="0"/>
              </a:rPr>
              <a:t>, I, P</a:t>
            </a:r>
            <a:r>
              <a:rPr lang="en-US" sz="3200" b="1" baseline="-25000">
                <a:latin typeface="Arial" charset="0"/>
              </a:rPr>
              <a:t>Y</a:t>
            </a:r>
            <a:r>
              <a:rPr lang="en-US" sz="3200" b="1">
                <a:latin typeface="Arial" charset="0"/>
              </a:rPr>
              <a:t>, T)</a:t>
            </a:r>
            <a:endParaRPr lang="en-US" sz="3200">
              <a:latin typeface="Arial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28800" y="1766887"/>
            <a:ext cx="6705600" cy="44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quantity demanded of commodity X by an individual per time period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price per unit of commodity X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consumer’s income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price of related (substitute or complementary) commodity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tastes of the consumer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400" y="1766887"/>
            <a:ext cx="1371600" cy="44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3200">
                <a:latin typeface="Arial" charset="0"/>
              </a:rPr>
              <a:t>Qd</a:t>
            </a:r>
            <a:r>
              <a:rPr lang="en-US" sz="3200" baseline="-25000">
                <a:latin typeface="Arial" charset="0"/>
              </a:rPr>
              <a:t>X</a:t>
            </a:r>
            <a:r>
              <a:rPr lang="en-US" sz="3200">
                <a:latin typeface="Arial" charset="0"/>
              </a:rPr>
              <a:t> =</a:t>
            </a:r>
            <a:br>
              <a:rPr lang="en-US" sz="3200">
                <a:latin typeface="Arial" charset="0"/>
              </a:rPr>
            </a:br>
            <a:endParaRPr lang="en-US" sz="3200"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en-US" sz="3200">
                <a:latin typeface="Arial" charset="0"/>
              </a:rPr>
              <a:t>P</a:t>
            </a:r>
            <a:r>
              <a:rPr lang="en-US" sz="3200" baseline="-25000">
                <a:latin typeface="Arial" charset="0"/>
              </a:rPr>
              <a:t>X</a:t>
            </a:r>
            <a:r>
              <a:rPr lang="en-US" sz="3200">
                <a:latin typeface="Arial" charset="0"/>
              </a:rPr>
              <a:t> =</a:t>
            </a:r>
          </a:p>
          <a:p>
            <a:pPr algn="r">
              <a:spcBef>
                <a:spcPct val="50000"/>
              </a:spcBef>
            </a:pPr>
            <a:r>
              <a:rPr lang="en-US" sz="3200">
                <a:latin typeface="Arial" charset="0"/>
              </a:rPr>
              <a:t>I =</a:t>
            </a:r>
          </a:p>
          <a:p>
            <a:pPr algn="r">
              <a:spcBef>
                <a:spcPct val="50000"/>
              </a:spcBef>
            </a:pPr>
            <a:r>
              <a:rPr lang="en-US" sz="3200">
                <a:latin typeface="Arial" charset="0"/>
              </a:rPr>
              <a:t>P</a:t>
            </a:r>
            <a:r>
              <a:rPr lang="en-US" sz="3200" baseline="-25000">
                <a:latin typeface="Arial" charset="0"/>
              </a:rPr>
              <a:t>Y</a:t>
            </a:r>
            <a:r>
              <a:rPr lang="en-US" sz="3200">
                <a:latin typeface="Arial" charset="0"/>
              </a:rPr>
              <a:t> =</a:t>
            </a:r>
            <a:br>
              <a:rPr lang="en-US" sz="3200">
                <a:latin typeface="Arial" charset="0"/>
              </a:rPr>
            </a:br>
            <a:endParaRPr lang="en-US" sz="3200"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en-US" sz="3200">
                <a:latin typeface="Arial" charset="0"/>
              </a:rPr>
              <a:t>T =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31913" y="1660525"/>
            <a:ext cx="713105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spcAft>
                <a:spcPct val="35000"/>
              </a:spcAft>
              <a:buClr>
                <a:srgbClr val="FF9900"/>
              </a:buClr>
              <a:buSzPct val="75000"/>
              <a:buFont typeface="Wingdings" pitchFamily="2" charset="2"/>
              <a:buNone/>
            </a:pPr>
            <a:endParaRPr lang="en-US" sz="26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908175" y="1947863"/>
            <a:ext cx="0" cy="41052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908175" y="6053138"/>
            <a:ext cx="5256213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1876425"/>
            <a:ext cx="1584325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Price (dollars per printer)</a:t>
            </a:r>
            <a:endParaRPr lang="en-AU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27763" y="6124575"/>
            <a:ext cx="2687637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Quantity (printers per month)</a:t>
            </a:r>
            <a:endParaRPr lang="en-AU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547813" y="5981700"/>
            <a:ext cx="3603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+mn-lt"/>
              </a:rPr>
              <a:t>0</a:t>
            </a:r>
            <a:endParaRPr lang="en-AU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908175" y="4108450"/>
            <a:ext cx="2663825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572000" y="4108450"/>
            <a:ext cx="0" cy="1944688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987675" y="3171825"/>
            <a:ext cx="111125" cy="111125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en-IN" sz="54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508375" y="6124575"/>
            <a:ext cx="6477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+mn-lt"/>
              </a:rPr>
              <a:t>4</a:t>
            </a:r>
            <a:endParaRPr lang="en-AU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116013" y="3987800"/>
            <a:ext cx="7921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+mn-lt"/>
              </a:rPr>
              <a:t>$125</a:t>
            </a:r>
            <a:endParaRPr lang="en-AU" sz="200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4" name="Group 15"/>
          <p:cNvGraphicFramePr>
            <a:graphicFrameLocks/>
          </p:cNvGraphicFramePr>
          <p:nvPr/>
        </p:nvGraphicFramePr>
        <p:xfrm>
          <a:off x="6019800" y="1600200"/>
          <a:ext cx="2879725" cy="2566988"/>
        </p:xfrm>
        <a:graphic>
          <a:graphicData uri="http://schemas.openxmlformats.org/drawingml/2006/table">
            <a:tbl>
              <a:tblPr/>
              <a:tblGrid>
                <a:gridCol w="1439863"/>
                <a:gridCol w="1439862"/>
              </a:tblGrid>
              <a:tr h="254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" charset="0"/>
                        </a:rPr>
                        <a:t>Demand Schedule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Price ($ per printer)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Quantity (printers per month)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$175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150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125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charset="0"/>
                        </a:rPr>
                        <a:t>75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Line 40"/>
          <p:cNvSpPr>
            <a:spLocks noChangeShapeType="1"/>
          </p:cNvSpPr>
          <p:nvPr/>
        </p:nvSpPr>
        <p:spPr bwMode="auto">
          <a:xfrm>
            <a:off x="2124075" y="2668588"/>
            <a:ext cx="4535488" cy="2663825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/>
            <a:tailEnd/>
          </a:ln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6570663" y="5199063"/>
            <a:ext cx="1439862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+mn-lt"/>
              </a:rPr>
              <a:t>Demand</a:t>
            </a:r>
            <a:endParaRPr lang="en-AU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7" name="Oval 42"/>
          <p:cNvSpPr>
            <a:spLocks noChangeArrowheads="1"/>
          </p:cNvSpPr>
          <p:nvPr/>
        </p:nvSpPr>
        <p:spPr bwMode="auto">
          <a:xfrm>
            <a:off x="3802063" y="3609975"/>
            <a:ext cx="111125" cy="111125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en-US" sz="54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8" name="Oval 43"/>
          <p:cNvSpPr>
            <a:spLocks noChangeArrowheads="1"/>
          </p:cNvSpPr>
          <p:nvPr/>
        </p:nvSpPr>
        <p:spPr bwMode="auto">
          <a:xfrm>
            <a:off x="5219700" y="4468813"/>
            <a:ext cx="111125" cy="111125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en-US" sz="54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9" name="Oval 44"/>
          <p:cNvSpPr>
            <a:spLocks noChangeArrowheads="1"/>
          </p:cNvSpPr>
          <p:nvPr/>
        </p:nvSpPr>
        <p:spPr bwMode="auto">
          <a:xfrm>
            <a:off x="5895975" y="4862513"/>
            <a:ext cx="111125" cy="111125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en-US" sz="54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0" name="Oval 45"/>
          <p:cNvSpPr>
            <a:spLocks noChangeArrowheads="1"/>
          </p:cNvSpPr>
          <p:nvPr/>
        </p:nvSpPr>
        <p:spPr bwMode="auto">
          <a:xfrm>
            <a:off x="4500563" y="4037013"/>
            <a:ext cx="111125" cy="111125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en-US" sz="54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1" name="Text Box 46"/>
          <p:cNvSpPr txBox="1">
            <a:spLocks noChangeArrowheads="1"/>
          </p:cNvSpPr>
          <p:nvPr/>
        </p:nvSpPr>
        <p:spPr bwMode="auto">
          <a:xfrm>
            <a:off x="1116013" y="3100388"/>
            <a:ext cx="7921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+mn-lt"/>
              </a:rPr>
              <a:t>$175</a:t>
            </a:r>
            <a:endParaRPr lang="en-AU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1116013" y="3532188"/>
            <a:ext cx="7921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+mn-lt"/>
              </a:rPr>
              <a:t>$150</a:t>
            </a:r>
            <a:endParaRPr lang="en-AU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Text Box 48"/>
          <p:cNvSpPr txBox="1">
            <a:spLocks noChangeArrowheads="1"/>
          </p:cNvSpPr>
          <p:nvPr/>
        </p:nvSpPr>
        <p:spPr bwMode="auto">
          <a:xfrm>
            <a:off x="1116013" y="4375150"/>
            <a:ext cx="7921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+mn-lt"/>
              </a:rPr>
              <a:t>$100</a:t>
            </a:r>
            <a:endParaRPr lang="en-AU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4" name="Text Box 49"/>
          <p:cNvSpPr txBox="1">
            <a:spLocks noChangeArrowheads="1"/>
          </p:cNvSpPr>
          <p:nvPr/>
        </p:nvSpPr>
        <p:spPr bwMode="auto">
          <a:xfrm>
            <a:off x="1187450" y="4779963"/>
            <a:ext cx="7921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CC0099"/>
                </a:solidFill>
                <a:latin typeface="+mn-lt"/>
              </a:rPr>
              <a:t>$75</a:t>
            </a:r>
            <a:endParaRPr lang="en-AU" sz="2000">
              <a:solidFill>
                <a:srgbClr val="CC0099"/>
              </a:solidFill>
              <a:latin typeface="+mn-lt"/>
            </a:endParaRPr>
          </a:p>
        </p:txBody>
      </p:sp>
      <p:sp>
        <p:nvSpPr>
          <p:cNvPr id="25" name="Line 50"/>
          <p:cNvSpPr>
            <a:spLocks noChangeShapeType="1"/>
          </p:cNvSpPr>
          <p:nvPr/>
        </p:nvSpPr>
        <p:spPr bwMode="auto">
          <a:xfrm flipV="1">
            <a:off x="1908175" y="4933950"/>
            <a:ext cx="3959225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26" name="Line 51"/>
          <p:cNvSpPr>
            <a:spLocks noChangeShapeType="1"/>
          </p:cNvSpPr>
          <p:nvPr/>
        </p:nvSpPr>
        <p:spPr bwMode="auto">
          <a:xfrm>
            <a:off x="1908175" y="4518025"/>
            <a:ext cx="3384550" cy="22225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27" name="Line 52"/>
          <p:cNvSpPr>
            <a:spLocks noChangeShapeType="1"/>
          </p:cNvSpPr>
          <p:nvPr/>
        </p:nvSpPr>
        <p:spPr bwMode="auto">
          <a:xfrm flipV="1">
            <a:off x="1908175" y="3676650"/>
            <a:ext cx="1871663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28" name="Line 53"/>
          <p:cNvSpPr>
            <a:spLocks noChangeShapeType="1"/>
          </p:cNvSpPr>
          <p:nvPr/>
        </p:nvSpPr>
        <p:spPr bwMode="auto">
          <a:xfrm flipV="1">
            <a:off x="1908175" y="3244850"/>
            <a:ext cx="1150938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29" name="Line 54"/>
          <p:cNvSpPr>
            <a:spLocks noChangeShapeType="1"/>
          </p:cNvSpPr>
          <p:nvPr/>
        </p:nvSpPr>
        <p:spPr bwMode="auto">
          <a:xfrm>
            <a:off x="3059113" y="3244850"/>
            <a:ext cx="0" cy="2808288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30" name="Line 55"/>
          <p:cNvSpPr>
            <a:spLocks noChangeShapeType="1"/>
          </p:cNvSpPr>
          <p:nvPr/>
        </p:nvSpPr>
        <p:spPr bwMode="auto">
          <a:xfrm>
            <a:off x="3851275" y="3676650"/>
            <a:ext cx="0" cy="2376488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31" name="Line 56"/>
          <p:cNvSpPr>
            <a:spLocks noChangeShapeType="1"/>
          </p:cNvSpPr>
          <p:nvPr/>
        </p:nvSpPr>
        <p:spPr bwMode="auto">
          <a:xfrm>
            <a:off x="5292725" y="4540250"/>
            <a:ext cx="0" cy="1512888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32" name="Line 57"/>
          <p:cNvSpPr>
            <a:spLocks noChangeShapeType="1"/>
          </p:cNvSpPr>
          <p:nvPr/>
        </p:nvSpPr>
        <p:spPr bwMode="auto">
          <a:xfrm>
            <a:off x="5934075" y="4900613"/>
            <a:ext cx="0" cy="1152525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33" name="Text Box 58"/>
          <p:cNvSpPr txBox="1">
            <a:spLocks noChangeArrowheads="1"/>
          </p:cNvSpPr>
          <p:nvPr/>
        </p:nvSpPr>
        <p:spPr bwMode="auto">
          <a:xfrm>
            <a:off x="4244975" y="6124575"/>
            <a:ext cx="6477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+mn-lt"/>
              </a:rPr>
              <a:t>5</a:t>
            </a:r>
            <a:endParaRPr lang="en-AU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4" name="Text Box 59"/>
          <p:cNvSpPr txBox="1">
            <a:spLocks noChangeArrowheads="1"/>
          </p:cNvSpPr>
          <p:nvPr/>
        </p:nvSpPr>
        <p:spPr bwMode="auto">
          <a:xfrm>
            <a:off x="4976813" y="6124575"/>
            <a:ext cx="6477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+mn-lt"/>
              </a:rPr>
              <a:t>6</a:t>
            </a:r>
            <a:endParaRPr lang="en-AU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5" name="Text Box 60"/>
          <p:cNvSpPr txBox="1">
            <a:spLocks noChangeArrowheads="1"/>
          </p:cNvSpPr>
          <p:nvPr/>
        </p:nvSpPr>
        <p:spPr bwMode="auto">
          <a:xfrm>
            <a:off x="5635625" y="6124575"/>
            <a:ext cx="6477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CC0099"/>
                </a:solidFill>
                <a:latin typeface="+mn-lt"/>
              </a:rPr>
              <a:t>7</a:t>
            </a:r>
            <a:endParaRPr lang="en-AU" sz="2000">
              <a:solidFill>
                <a:srgbClr val="CC0099"/>
              </a:solidFill>
              <a:latin typeface="+mn-lt"/>
            </a:endParaRPr>
          </a:p>
        </p:txBody>
      </p:sp>
      <p:sp>
        <p:nvSpPr>
          <p:cNvPr id="36" name="Text Box 61"/>
          <p:cNvSpPr txBox="1">
            <a:spLocks noChangeArrowheads="1"/>
          </p:cNvSpPr>
          <p:nvPr/>
        </p:nvSpPr>
        <p:spPr bwMode="auto">
          <a:xfrm>
            <a:off x="2749550" y="6124575"/>
            <a:ext cx="6477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+mn-lt"/>
              </a:rPr>
              <a:t>3</a:t>
            </a:r>
            <a:endParaRPr lang="en-AU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7" name="Line 62"/>
          <p:cNvSpPr>
            <a:spLocks noChangeShapeType="1"/>
          </p:cNvSpPr>
          <p:nvPr/>
        </p:nvSpPr>
        <p:spPr bwMode="auto">
          <a:xfrm flipH="1">
            <a:off x="2051050" y="5981700"/>
            <a:ext cx="73025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38" name="Line 63"/>
          <p:cNvSpPr>
            <a:spLocks noChangeShapeType="1"/>
          </p:cNvSpPr>
          <p:nvPr/>
        </p:nvSpPr>
        <p:spPr bwMode="auto">
          <a:xfrm flipH="1">
            <a:off x="2124075" y="5981700"/>
            <a:ext cx="73025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39" name="Text Box 64"/>
          <p:cNvSpPr txBox="1">
            <a:spLocks noChangeArrowheads="1"/>
          </p:cNvSpPr>
          <p:nvPr/>
        </p:nvSpPr>
        <p:spPr bwMode="auto">
          <a:xfrm>
            <a:off x="3622675" y="1219200"/>
            <a:ext cx="2016125" cy="156966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As the price falls, the quantity of printers demanded increases</a:t>
            </a:r>
            <a:endParaRPr lang="en-AU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0" name="Line 65"/>
          <p:cNvSpPr>
            <a:spLocks noChangeShapeType="1"/>
          </p:cNvSpPr>
          <p:nvPr/>
        </p:nvSpPr>
        <p:spPr bwMode="auto">
          <a:xfrm flipH="1">
            <a:off x="3059113" y="2813050"/>
            <a:ext cx="1152525" cy="4318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" name="Line 66"/>
          <p:cNvSpPr>
            <a:spLocks noChangeShapeType="1"/>
          </p:cNvSpPr>
          <p:nvPr/>
        </p:nvSpPr>
        <p:spPr bwMode="auto">
          <a:xfrm flipH="1">
            <a:off x="3851275" y="2813050"/>
            <a:ext cx="360363" cy="86360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2057400" y="609600"/>
            <a:ext cx="4352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DEMAND SCHEDULE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 dirty="0" smtClean="0"/>
              <a:t>A decrease in the price of a good, all other things held constant, will cause an increase in the quantity demanded of the good.</a:t>
            </a:r>
          </a:p>
          <a:p>
            <a:pPr algn="just">
              <a:lnSpc>
                <a:spcPct val="80000"/>
              </a:lnSpc>
            </a:pPr>
            <a:endParaRPr lang="en-US" sz="2400" dirty="0" smtClean="0"/>
          </a:p>
          <a:p>
            <a:pPr algn="just">
              <a:lnSpc>
                <a:spcPct val="80000"/>
              </a:lnSpc>
            </a:pPr>
            <a:r>
              <a:rPr lang="en-US" sz="2400" dirty="0" smtClean="0"/>
              <a:t>An increase in the price of a good, all other things held constant, will cause a decrease in the quantity demanded of the good</a:t>
            </a:r>
            <a:r>
              <a:rPr lang="en-US" sz="2800" dirty="0" smtClean="0"/>
              <a:t>.</a:t>
            </a:r>
          </a:p>
          <a:p>
            <a:pPr algn="just">
              <a:lnSpc>
                <a:spcPct val="80000"/>
              </a:lnSpc>
            </a:pPr>
            <a:endParaRPr lang="en-US" sz="2800" dirty="0" smtClean="0"/>
          </a:p>
          <a:p>
            <a:pPr algn="just">
              <a:lnSpc>
                <a:spcPct val="80000"/>
              </a:lnSpc>
            </a:pPr>
            <a:r>
              <a:rPr lang="en-US" sz="2400" b="1" dirty="0" smtClean="0"/>
              <a:t>Assumption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income, wealth, tastes and preferences, prices of other products and future expectations are constant</a:t>
            </a:r>
          </a:p>
          <a:p>
            <a:pPr algn="just">
              <a:lnSpc>
                <a:spcPct val="80000"/>
              </a:lnSpc>
            </a:pP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Change in Quantity Demanded</a:t>
            </a:r>
            <a:endParaRPr lang="en-US" sz="3600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438400" y="2743200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2438400" y="5791200"/>
            <a:ext cx="403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477000" y="5562600"/>
            <a:ext cx="13308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Quantity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57400" y="2209800"/>
            <a:ext cx="8867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Price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819400" y="2971800"/>
            <a:ext cx="266700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438400" y="43434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1910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981200" y="4114800"/>
            <a:ext cx="5036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P</a:t>
            </a:r>
            <a:r>
              <a:rPr lang="en-US" baseline="-25000">
                <a:latin typeface="+mn-lt"/>
              </a:rPr>
              <a:t>0</a:t>
            </a:r>
            <a:endParaRPr lang="en-US">
              <a:latin typeface="+mn-lt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962400" y="5791200"/>
            <a:ext cx="5373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Q</a:t>
            </a:r>
            <a:r>
              <a:rPr lang="en-US" baseline="-25000">
                <a:latin typeface="+mn-lt"/>
              </a:rPr>
              <a:t>0</a:t>
            </a:r>
            <a:endParaRPr lang="en-US">
              <a:latin typeface="+mn-lt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2209800" y="3810000"/>
            <a:ext cx="0" cy="3810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981200" y="3352800"/>
            <a:ext cx="5036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P</a:t>
            </a:r>
            <a:r>
              <a:rPr lang="en-US" baseline="-25000">
                <a:latin typeface="+mn-lt"/>
              </a:rPr>
              <a:t>1</a:t>
            </a:r>
            <a:endParaRPr lang="en-US">
              <a:latin typeface="+mn-lt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438400" y="3581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429000" y="35814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200400" y="5791200"/>
            <a:ext cx="5373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Q</a:t>
            </a:r>
            <a:r>
              <a:rPr lang="en-US" baseline="-25000">
                <a:latin typeface="+mn-lt"/>
              </a:rPr>
              <a:t>1</a:t>
            </a:r>
            <a:endParaRPr lang="en-US">
              <a:latin typeface="+mn-lt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581400" y="6019800"/>
            <a:ext cx="4572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3581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n-lt"/>
              </a:rPr>
              <a:t>An increase in price causes a decrease in quantity demanded.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utoUpdateAnimBg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/>
          </p:cNvSpPr>
          <p:nvPr/>
        </p:nvSpPr>
        <p:spPr bwMode="auto">
          <a:xfrm>
            <a:off x="609600" y="609600"/>
            <a:ext cx="777240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 in Quantity Demanded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438400" y="2743200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2438400" y="5791200"/>
            <a:ext cx="403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77000" y="5562600"/>
            <a:ext cx="124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Quantity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7400" y="2209800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Price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819400" y="2971800"/>
            <a:ext cx="266700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438400" y="43434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1910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9812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962400" y="5791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209800" y="4572000"/>
            <a:ext cx="0" cy="3810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81200" y="4876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438400" y="51054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953000" y="5105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724400" y="5791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4343400" y="6019800"/>
            <a:ext cx="4572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triangle" w="med" len="lg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3352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 decrease in price causes an increase in quantity demanded.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Movement and Shift in the demand curve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“change in quantity demanded” is NOT the same as a “change in demand.”</a:t>
            </a:r>
          </a:p>
          <a:p>
            <a:r>
              <a:rPr lang="en-US" sz="2400" dirty="0" smtClean="0"/>
              <a:t>“Quantity demanded” changes only when the price of a good changes and it is called </a:t>
            </a:r>
            <a:r>
              <a:rPr lang="en-US" sz="2400" i="1" u="sng" dirty="0" smtClean="0"/>
              <a:t>“movement”</a:t>
            </a:r>
            <a:r>
              <a:rPr lang="en-US" sz="2400" dirty="0" smtClean="0"/>
              <a:t> along a fixed demand curve.</a:t>
            </a:r>
          </a:p>
          <a:p>
            <a:r>
              <a:rPr lang="en-US" sz="2400" dirty="0" smtClean="0"/>
              <a:t>“Demand” changes only when a non-price factor (demand shifter) changes. It is a </a:t>
            </a:r>
            <a:r>
              <a:rPr lang="en-US" sz="2400" i="1" dirty="0" smtClean="0"/>
              <a:t>“</a:t>
            </a:r>
            <a:r>
              <a:rPr lang="en-US" sz="2400" i="1" u="sng" dirty="0" smtClean="0"/>
              <a:t>shift”</a:t>
            </a:r>
            <a:r>
              <a:rPr lang="en-US" sz="2400" dirty="0" smtClean="0"/>
              <a:t> in the demand.</a:t>
            </a:r>
          </a:p>
          <a:p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/>
        </p:blipFill>
        <p:spPr bwMode="auto">
          <a:xfrm>
            <a:off x="762000" y="4495800"/>
            <a:ext cx="2625725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/>
        </p:blipFill>
        <p:spPr bwMode="auto">
          <a:xfrm>
            <a:off x="5410200" y="4419600"/>
            <a:ext cx="2593975" cy="1884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  <p:sp>
        <p:nvSpPr>
          <p:cNvPr id="7" name="TextBox 6"/>
          <p:cNvSpPr txBox="1"/>
          <p:nvPr/>
        </p:nvSpPr>
        <p:spPr>
          <a:xfrm>
            <a:off x="762000" y="6324600"/>
            <a:ext cx="2667000" cy="400110"/>
          </a:xfrm>
          <a:prstGeom prst="rect">
            <a:avLst/>
          </a:prstGeom>
          <a:noFill/>
          <a:ln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 smtClean="0">
                <a:latin typeface="+mn-lt"/>
              </a:rPr>
              <a:t>MOVEMENT</a:t>
            </a:r>
            <a:endParaRPr lang="en-US" i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6324600"/>
            <a:ext cx="2667000" cy="400110"/>
          </a:xfrm>
          <a:prstGeom prst="rect">
            <a:avLst/>
          </a:prstGeom>
          <a:noFill/>
          <a:ln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 smtClean="0">
                <a:latin typeface="+mn-lt"/>
              </a:rPr>
              <a:t>SHIFT</a:t>
            </a:r>
            <a:endParaRPr lang="en-US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Demand Shifters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Calibri" pitchFamily="34" charset="0"/>
              <a:buAutoNum type="arabicPeriod"/>
            </a:pPr>
            <a:r>
              <a:rPr lang="en-US" sz="4000" dirty="0" smtClean="0">
                <a:ea typeface="ＭＳ Ｐゴシック" pitchFamily="34" charset="-128"/>
                <a:cs typeface="Arial" charset="0"/>
              </a:rPr>
              <a:t>Income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4000" dirty="0" smtClean="0">
                <a:ea typeface="ＭＳ Ｐゴシック" pitchFamily="34" charset="-128"/>
                <a:cs typeface="Arial" charset="0"/>
              </a:rPr>
              <a:t>Population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4000" dirty="0" smtClean="0">
                <a:ea typeface="ＭＳ Ｐゴシック" pitchFamily="34" charset="-128"/>
                <a:cs typeface="Arial" charset="0"/>
              </a:rPr>
              <a:t>Price of Substitutes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4000" dirty="0" smtClean="0">
                <a:ea typeface="ＭＳ Ｐゴシック" pitchFamily="34" charset="-128"/>
                <a:cs typeface="Arial" charset="0"/>
              </a:rPr>
              <a:t>Price of Complements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4000" dirty="0" smtClean="0">
                <a:ea typeface="ＭＳ Ｐゴシック" pitchFamily="34" charset="-128"/>
                <a:cs typeface="Arial" charset="0"/>
              </a:rPr>
              <a:t>Expectations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4000" dirty="0" smtClean="0">
                <a:ea typeface="ＭＳ Ｐゴシック" pitchFamily="34" charset="-128"/>
                <a:cs typeface="Arial" charset="0"/>
              </a:rPr>
              <a:t>Tastes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1279</Words>
  <Application>Microsoft PowerPoint</Application>
  <PresentationFormat>On-screen Show (4:3)</PresentationFormat>
  <Paragraphs>208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DEMAND AND SUPPLY</vt:lpstr>
      <vt:lpstr>DEMAND</vt:lpstr>
      <vt:lpstr>Slide 3</vt:lpstr>
      <vt:lpstr>Slide 4</vt:lpstr>
      <vt:lpstr>Law Of Demand</vt:lpstr>
      <vt:lpstr>Change in Quantity Demanded</vt:lpstr>
      <vt:lpstr>Slide 7</vt:lpstr>
      <vt:lpstr>Movement and Shift in the demand curve</vt:lpstr>
      <vt:lpstr>Demand Shifters</vt:lpstr>
      <vt:lpstr>1. INCOME</vt:lpstr>
      <vt:lpstr>2. POPULATION</vt:lpstr>
      <vt:lpstr>4. Price of Complements</vt:lpstr>
      <vt:lpstr>Slide 13</vt:lpstr>
      <vt:lpstr>Factors that Shift Demand Schedules </vt:lpstr>
      <vt:lpstr>SUPPLY</vt:lpstr>
      <vt:lpstr>SUPPLY SCHEDULE</vt:lpstr>
      <vt:lpstr>Law of Supply</vt:lpstr>
      <vt:lpstr>Slide 18</vt:lpstr>
      <vt:lpstr>Slide 19</vt:lpstr>
      <vt:lpstr>Movement and Shift in the supply curve</vt:lpstr>
      <vt:lpstr>Supply Shifters</vt:lpstr>
      <vt:lpstr>1. Technological Innovations</vt:lpstr>
      <vt:lpstr>3. Taxes and Subsidies</vt:lpstr>
      <vt:lpstr>Slide 24</vt:lpstr>
      <vt:lpstr>Factors that Shift Supply Schedules </vt:lpstr>
    </vt:vector>
  </TitlesOfParts>
  <Company>jiit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Monica Chaudhary</dc:creator>
  <cp:lastModifiedBy>mukta.mani</cp:lastModifiedBy>
  <cp:revision>105</cp:revision>
  <dcterms:created xsi:type="dcterms:W3CDTF">2002-07-01T04:10:53Z</dcterms:created>
  <dcterms:modified xsi:type="dcterms:W3CDTF">2018-01-12T10:44:09Z</dcterms:modified>
</cp:coreProperties>
</file>