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74" r:id="rId1"/>
  </p:sldMasterIdLst>
  <p:notesMasterIdLst>
    <p:notesMasterId r:id="rId10"/>
  </p:notesMasterIdLst>
  <p:handoutMasterIdLst>
    <p:handoutMasterId r:id="rId11"/>
  </p:handoutMasterIdLst>
  <p:sldIdLst>
    <p:sldId id="256" r:id="rId2"/>
    <p:sldId id="460" r:id="rId3"/>
    <p:sldId id="461" r:id="rId4"/>
    <p:sldId id="462" r:id="rId5"/>
    <p:sldId id="463" r:id="rId6"/>
    <p:sldId id="464" r:id="rId7"/>
    <p:sldId id="465" r:id="rId8"/>
    <p:sldId id="466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  <a:srgbClr val="000066"/>
    <a:srgbClr val="660033"/>
    <a:srgbClr val="660066"/>
    <a:srgbClr val="FFFFFF"/>
    <a:srgbClr val="000099"/>
    <a:srgbClr val="0033CC"/>
    <a:srgbClr val="CCECFF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6FB18E1-9850-490F-8D6B-6B7D2A83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39837136-BA9D-49B8-B5CA-A75799EF3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D6619-2255-4B26-A568-24278EC0082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6E233F-652B-4CF4-A08D-F1EAEF16A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8"/>
          <p:cNvSpPr txBox="1">
            <a:spLocks/>
          </p:cNvSpPr>
          <p:nvPr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15B11HS211            </a:t>
            </a:r>
            <a:r>
              <a:rPr lang="en-US" sz="1400" b="1" dirty="0">
                <a:solidFill>
                  <a:schemeClr val="tx1"/>
                </a:solidFill>
              </a:rPr>
              <a:t>Economics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8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DEMAND FORECASTING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REGRESSION ANALYSIS</a:t>
            </a:r>
            <a:endParaRPr lang="en-US" b="1" dirty="0"/>
          </a:p>
        </p:txBody>
      </p:sp>
      <p:pic>
        <p:nvPicPr>
          <p:cNvPr id="27652" name="Picture 6" descr="dglxasset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267200"/>
            <a:ext cx="219392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295400"/>
            <a:ext cx="1381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t Test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33400" y="2743200"/>
            <a:ext cx="82296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GB" sz="2400" dirty="0">
                <a:latin typeface="+mj-lt"/>
              </a:rPr>
              <a:t>t</a:t>
            </a:r>
            <a:r>
              <a:rPr lang="en-GB" sz="2400" dirty="0" smtClean="0">
                <a:latin typeface="+mj-lt"/>
              </a:rPr>
              <a:t> Test compares the </a:t>
            </a:r>
            <a:r>
              <a:rPr lang="en-GB" sz="2400" b="1" dirty="0" smtClean="0">
                <a:latin typeface="+mj-lt"/>
              </a:rPr>
              <a:t>mean</a:t>
            </a:r>
            <a:r>
              <a:rPr lang="en-GB" sz="2400" dirty="0" smtClean="0">
                <a:latin typeface="+mj-lt"/>
              </a:rPr>
              <a:t> between 2 samples.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GB" altLang="zh-CN" sz="2400" b="1" dirty="0" smtClean="0">
              <a:latin typeface="+mj-lt"/>
              <a:ea typeface="宋体" charset="-122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GB" altLang="zh-CN" sz="2400" b="1" dirty="0" smtClean="0">
                <a:latin typeface="+mj-lt"/>
                <a:ea typeface="宋体" charset="-122"/>
              </a:rPr>
              <a:t>If 2 samples are taken from the same population, then they should have fairly similar means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GB" altLang="zh-CN" sz="2400" b="1" dirty="0">
              <a:latin typeface="+mj-lt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 smtClean="0">
                <a:latin typeface="+mj-lt"/>
                <a:ea typeface="宋体" charset="-122"/>
                <a:sym typeface="Wingdings" pitchFamily="2" charset="2"/>
              </a:rPr>
              <a:t></a:t>
            </a:r>
            <a:r>
              <a:rPr lang="en-US" altLang="zh-CN" sz="2400" dirty="0" smtClean="0">
                <a:latin typeface="+mj-lt"/>
                <a:ea typeface="宋体" charset="-122"/>
              </a:rPr>
              <a:t> if </a:t>
            </a:r>
            <a:r>
              <a:rPr lang="en-US" altLang="zh-CN" sz="2400" b="1" dirty="0" smtClean="0">
                <a:latin typeface="+mj-lt"/>
                <a:ea typeface="宋体" charset="-122"/>
              </a:rPr>
              <a:t>2 means are statistically different</a:t>
            </a:r>
            <a:r>
              <a:rPr lang="en-US" altLang="zh-CN" sz="2400" dirty="0" smtClean="0">
                <a:latin typeface="+mj-lt"/>
                <a:ea typeface="宋体" charset="-122"/>
              </a:rPr>
              <a:t>, then the samples are likely to be drawn from 2 different populations, </a:t>
            </a:r>
            <a:r>
              <a:rPr lang="en-US" altLang="zh-CN" sz="2400" dirty="0" err="1" smtClean="0">
                <a:latin typeface="+mj-lt"/>
                <a:ea typeface="宋体" charset="-122"/>
              </a:rPr>
              <a:t>ie</a:t>
            </a:r>
            <a:r>
              <a:rPr lang="en-US" altLang="zh-CN" sz="2400" dirty="0" smtClean="0">
                <a:latin typeface="+mj-lt"/>
                <a:ea typeface="宋体" charset="-122"/>
              </a:rPr>
              <a:t> </a:t>
            </a:r>
            <a:r>
              <a:rPr lang="en-US" altLang="zh-CN" sz="2400" b="1" dirty="0" smtClean="0">
                <a:latin typeface="+mj-lt"/>
                <a:ea typeface="宋体" charset="-122"/>
              </a:rPr>
              <a:t>they really are different</a:t>
            </a:r>
            <a:r>
              <a:rPr lang="en-GB" altLang="zh-CN" sz="2400" b="1" dirty="0" smtClean="0">
                <a:latin typeface="+mj-lt"/>
                <a:ea typeface="宋体" charset="-122"/>
              </a:rPr>
              <a:t>  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212724" y="838200"/>
            <a:ext cx="8550276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000" b="1" dirty="0">
                <a:solidFill>
                  <a:schemeClr val="tx2"/>
                </a:solidFill>
                <a:latin typeface="Arial" charset="0"/>
                <a:cs typeface="Arial" charset="0"/>
              </a:rPr>
              <a:t> Calculation of t Statistic :</a:t>
            </a:r>
          </a:p>
          <a:p>
            <a:pPr eaLnBrk="1" hangingPunct="1"/>
            <a:endParaRPr lang="en-US" sz="4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The </a:t>
            </a:r>
            <a:r>
              <a:rPr lang="en-US" sz="2000" i="1" dirty="0">
                <a:latin typeface="Arial" charset="0"/>
                <a:cs typeface="Arial" charset="0"/>
              </a:rPr>
              <a:t>t-test</a:t>
            </a:r>
            <a:r>
              <a:rPr lang="en-US" sz="2000" dirty="0">
                <a:latin typeface="Arial" charset="0"/>
                <a:cs typeface="Arial" charset="0"/>
              </a:rPr>
              <a:t> is used to determine if there is significant relationship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between the dependent variable and the independent variable.</a:t>
            </a:r>
            <a:endParaRPr lang="en-US" sz="2000" b="1" dirty="0">
              <a:latin typeface="Arial" charset="0"/>
              <a:cs typeface="Arial" charset="0"/>
            </a:endParaRPr>
          </a:p>
        </p:txBody>
      </p:sp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2"/>
          <a:srcRect r="68130"/>
          <a:stretch>
            <a:fillRect/>
          </a:stretch>
        </p:blipFill>
        <p:spPr bwMode="auto">
          <a:xfrm>
            <a:off x="3429000" y="3505200"/>
            <a:ext cx="1676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smtClean="0"/>
              <a:t>Tests of Significance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85800" y="2209800"/>
            <a:ext cx="777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latin typeface="Arial" charset="0"/>
              </a:rPr>
              <a:t>Standard Error of the Slope Estimate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84563"/>
            <a:ext cx="9144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136525" y="5257800"/>
            <a:ext cx="74580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charset="0"/>
                <a:cs typeface="Arial" charset="0"/>
              </a:rPr>
              <a:t>where k is the no. of independent variables in the equation. The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charset="0"/>
                <a:cs typeface="Arial" charset="0"/>
              </a:rPr>
              <a:t>value of “n – k-1” is called as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 charset="0"/>
                <a:cs typeface="Arial" charset="0"/>
              </a:rPr>
              <a:t>degree of freedom.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charset="0"/>
                <a:cs typeface="Arial" charset="0"/>
              </a:rPr>
              <a:t> Here k = 1;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charset="0"/>
                <a:cs typeface="Arial" charset="0"/>
              </a:rPr>
              <a:t>And n is number of observations.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057400" y="4308475"/>
            <a:ext cx="35560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 dirty="0"/>
              <a:t>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43096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-1</a:t>
            </a:r>
            <a:endParaRPr lang="en-I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685800"/>
            <a:ext cx="7340600" cy="914400"/>
          </a:xfrm>
        </p:spPr>
        <p:txBody>
          <a:bodyPr/>
          <a:lstStyle/>
          <a:p>
            <a:pPr>
              <a:defRPr/>
            </a:pPr>
            <a:r>
              <a:rPr lang="en-US" smtClean="0"/>
              <a:t>Tests of Significance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5800" y="1630363"/>
            <a:ext cx="777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latin typeface="Arial" charset="0"/>
              </a:rPr>
              <a:t>Calculation of the t Statistic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590800"/>
            <a:ext cx="3108325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8001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latin typeface="Arial" charset="0"/>
              </a:rPr>
              <a:t>Degrees of Freedom = (n-k-1) = (10-2) = 8</a:t>
            </a:r>
          </a:p>
          <a:p>
            <a:pPr algn="ctr">
              <a:spcBef>
                <a:spcPct val="50000"/>
              </a:spcBef>
            </a:pPr>
            <a:r>
              <a:rPr lang="en-US" sz="3200">
                <a:latin typeface="Arial" charset="0"/>
              </a:rPr>
              <a:t>Critical Value at 5% level =2.306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0" y="0"/>
          <a:ext cx="9093200" cy="6819900"/>
        </p:xfrm>
        <a:graphic>
          <a:graphicData uri="http://schemas.openxmlformats.org/presentationml/2006/ole">
            <p:oleObj spid="_x0000_s118786" name="Bitmap Image" r:id="rId3" imgW="8733333" imgH="13447619" progId="PBrush">
              <p:embed/>
            </p:oleObj>
          </a:graphicData>
        </a:graphic>
      </p:graphicFrame>
      <p:sp>
        <p:nvSpPr>
          <p:cNvPr id="5123" name="Oval 1031"/>
          <p:cNvSpPr>
            <a:spLocks noChangeArrowheads="1"/>
          </p:cNvSpPr>
          <p:nvPr/>
        </p:nvSpPr>
        <p:spPr bwMode="auto">
          <a:xfrm>
            <a:off x="5967413" y="2860675"/>
            <a:ext cx="9144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Oval 1032"/>
          <p:cNvSpPr>
            <a:spLocks noChangeArrowheads="1"/>
          </p:cNvSpPr>
          <p:nvPr/>
        </p:nvSpPr>
        <p:spPr bwMode="auto">
          <a:xfrm>
            <a:off x="609600" y="2819400"/>
            <a:ext cx="3810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152400" y="1855788"/>
            <a:ext cx="88392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800">
                <a:latin typeface="Arial" charset="0"/>
                <a:cs typeface="Arial" charset="0"/>
              </a:rPr>
              <a:t>If the absolute value of t &gt; tabular value </a:t>
            </a:r>
          </a:p>
          <a:p>
            <a:pPr algn="ctr" eaLnBrk="1" hangingPunct="1"/>
            <a:r>
              <a:rPr lang="en-US" sz="2800">
                <a:latin typeface="Arial" charset="0"/>
                <a:cs typeface="Arial" charset="0"/>
              </a:rPr>
              <a:t>or </a:t>
            </a:r>
          </a:p>
          <a:p>
            <a:pPr algn="ctr" eaLnBrk="1" hangingPunct="1"/>
            <a:r>
              <a:rPr lang="en-US" sz="2800">
                <a:latin typeface="Arial" charset="0"/>
                <a:cs typeface="Arial" charset="0"/>
              </a:rPr>
              <a:t>The value of standard error &lt; tabular value, </a:t>
            </a:r>
          </a:p>
          <a:p>
            <a:pPr algn="ctr" eaLnBrk="1" hangingPunct="1"/>
            <a:endParaRPr lang="en-US" sz="2800">
              <a:latin typeface="Arial" charset="0"/>
              <a:cs typeface="Arial" charset="0"/>
            </a:endParaRPr>
          </a:p>
          <a:p>
            <a:pPr algn="ctr" eaLnBrk="1" hangingPunct="1"/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>
            <a:off x="4572000" y="3429000"/>
            <a:ext cx="0" cy="76200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441325" y="4560888"/>
            <a:ext cx="7940675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800">
                <a:latin typeface="Arial" charset="0"/>
                <a:cs typeface="Arial" charset="0"/>
              </a:rPr>
              <a:t>there exists a statistically significant relationship between the two parameters            </a:t>
            </a:r>
          </a:p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build="p" autoUpdateAnimBg="0" advAuto="5000"/>
      <p:bldP spid="157699" grpId="0" animBg="1"/>
      <p:bldP spid="1577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dirty="0" smtClean="0">
                <a:latin typeface="+mj-lt"/>
              </a:rPr>
              <a:t>Confidence interval</a:t>
            </a:r>
          </a:p>
          <a:p>
            <a:pPr algn="ctr">
              <a:buFontTx/>
              <a:buNone/>
            </a:pPr>
            <a:endParaRPr lang="en-US" dirty="0" smtClean="0">
              <a:latin typeface="+mj-lt"/>
            </a:endParaRPr>
          </a:p>
          <a:p>
            <a:pPr algn="ctr">
              <a:buFontTx/>
              <a:buNone/>
            </a:pPr>
            <a:r>
              <a:rPr lang="en-US" dirty="0" smtClean="0">
                <a:latin typeface="+mj-lt"/>
              </a:rPr>
              <a:t>b</a:t>
            </a:r>
            <a:r>
              <a:rPr lang="en-US" u="sng" dirty="0" smtClean="0">
                <a:latin typeface="+mj-lt"/>
              </a:rPr>
              <a:t>+</a:t>
            </a:r>
            <a:r>
              <a:rPr lang="en-US" dirty="0" smtClean="0">
                <a:latin typeface="+mj-lt"/>
              </a:rPr>
              <a:t> 2.306*(</a:t>
            </a:r>
            <a:r>
              <a:rPr lang="en-US" dirty="0" err="1" smtClean="0">
                <a:latin typeface="+mj-lt"/>
              </a:rPr>
              <a:t>s</a:t>
            </a:r>
            <a:r>
              <a:rPr lang="en-US" baseline="-25000" dirty="0" err="1" smtClean="0">
                <a:latin typeface="+mj-lt"/>
              </a:rPr>
              <a:t>b</a:t>
            </a:r>
            <a:r>
              <a:rPr lang="en-US" dirty="0" smtClean="0">
                <a:latin typeface="+mj-lt"/>
              </a:rPr>
              <a:t>)</a:t>
            </a:r>
          </a:p>
          <a:p>
            <a:pPr algn="ctr">
              <a:buFontTx/>
              <a:buNone/>
            </a:pPr>
            <a:r>
              <a:rPr lang="en-US" dirty="0" smtClean="0">
                <a:latin typeface="+mj-lt"/>
              </a:rPr>
              <a:t>3.53 </a:t>
            </a:r>
            <a:r>
              <a:rPr lang="en-US" u="sng" dirty="0" smtClean="0">
                <a:latin typeface="+mj-lt"/>
              </a:rPr>
              <a:t>+</a:t>
            </a:r>
            <a:r>
              <a:rPr lang="en-US" dirty="0" smtClean="0">
                <a:latin typeface="+mj-lt"/>
              </a:rPr>
              <a:t> 2.306*(0.52)</a:t>
            </a:r>
          </a:p>
          <a:p>
            <a:pPr algn="ctr">
              <a:buFontTx/>
              <a:buNone/>
            </a:pPr>
            <a:r>
              <a:rPr lang="en-US" dirty="0" smtClean="0">
                <a:latin typeface="+mj-lt"/>
              </a:rPr>
              <a:t>3.53 </a:t>
            </a:r>
            <a:r>
              <a:rPr lang="en-US" u="sng" dirty="0" smtClean="0">
                <a:latin typeface="+mj-lt"/>
              </a:rPr>
              <a:t>+</a:t>
            </a:r>
            <a:r>
              <a:rPr lang="en-US" dirty="0" smtClean="0">
                <a:latin typeface="+mj-lt"/>
              </a:rPr>
              <a:t> 1.2</a:t>
            </a:r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endParaRPr lang="en-US" dirty="0" smtClean="0"/>
          </a:p>
        </p:txBody>
      </p:sp>
      <p:sp>
        <p:nvSpPr>
          <p:cNvPr id="168964" name="Freeform 4"/>
          <p:cNvSpPr>
            <a:spLocks/>
          </p:cNvSpPr>
          <p:nvPr/>
        </p:nvSpPr>
        <p:spPr bwMode="auto">
          <a:xfrm>
            <a:off x="5486400" y="2971800"/>
            <a:ext cx="76200" cy="152400"/>
          </a:xfrm>
          <a:custGeom>
            <a:avLst/>
            <a:gdLst>
              <a:gd name="T0" fmla="*/ 0 w 96"/>
              <a:gd name="T1" fmla="*/ 2147483647 h 104"/>
              <a:gd name="T2" fmla="*/ 2147483647 w 96"/>
              <a:gd name="T3" fmla="*/ 2147483647 h 104"/>
              <a:gd name="T4" fmla="*/ 2147483647 w 96"/>
              <a:gd name="T5" fmla="*/ 2147483647 h 104"/>
              <a:gd name="T6" fmla="*/ 0 60000 65536"/>
              <a:gd name="T7" fmla="*/ 0 60000 65536"/>
              <a:gd name="T8" fmla="*/ 0 60000 65536"/>
              <a:gd name="T9" fmla="*/ 0 w 96"/>
              <a:gd name="T10" fmla="*/ 0 h 104"/>
              <a:gd name="T11" fmla="*/ 96 w 96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04">
                <a:moveTo>
                  <a:pt x="0" y="104"/>
                </a:moveTo>
                <a:cubicBezTo>
                  <a:pt x="16" y="60"/>
                  <a:pt x="32" y="16"/>
                  <a:pt x="48" y="8"/>
                </a:cubicBezTo>
                <a:cubicBezTo>
                  <a:pt x="64" y="0"/>
                  <a:pt x="88" y="48"/>
                  <a:pt x="96" y="5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965" name="Freeform 5"/>
          <p:cNvSpPr>
            <a:spLocks/>
          </p:cNvSpPr>
          <p:nvPr/>
        </p:nvSpPr>
        <p:spPr bwMode="auto">
          <a:xfrm>
            <a:off x="3352800" y="2819400"/>
            <a:ext cx="152400" cy="152400"/>
          </a:xfrm>
          <a:custGeom>
            <a:avLst/>
            <a:gdLst>
              <a:gd name="T0" fmla="*/ 0 w 96"/>
              <a:gd name="T1" fmla="*/ 2147483647 h 104"/>
              <a:gd name="T2" fmla="*/ 2147483647 w 96"/>
              <a:gd name="T3" fmla="*/ 2147483647 h 104"/>
              <a:gd name="T4" fmla="*/ 2147483647 w 96"/>
              <a:gd name="T5" fmla="*/ 2147483647 h 104"/>
              <a:gd name="T6" fmla="*/ 0 60000 65536"/>
              <a:gd name="T7" fmla="*/ 0 60000 65536"/>
              <a:gd name="T8" fmla="*/ 0 60000 65536"/>
              <a:gd name="T9" fmla="*/ 0 w 96"/>
              <a:gd name="T10" fmla="*/ 0 h 104"/>
              <a:gd name="T11" fmla="*/ 96 w 96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04">
                <a:moveTo>
                  <a:pt x="0" y="104"/>
                </a:moveTo>
                <a:cubicBezTo>
                  <a:pt x="16" y="60"/>
                  <a:pt x="32" y="16"/>
                  <a:pt x="48" y="8"/>
                </a:cubicBezTo>
                <a:cubicBezTo>
                  <a:pt x="64" y="0"/>
                  <a:pt x="88" y="48"/>
                  <a:pt x="96" y="5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  <p:bldP spid="1689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211</Words>
  <Application>Microsoft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Bitmap Image</vt:lpstr>
      <vt:lpstr>DEMAND FORECASTING  REGRESSION ANALYSIS</vt:lpstr>
      <vt:lpstr>Slide 2</vt:lpstr>
      <vt:lpstr>Slide 3</vt:lpstr>
      <vt:lpstr>Tests of Significance</vt:lpstr>
      <vt:lpstr>Tests of Significance</vt:lpstr>
      <vt:lpstr>Slide 6</vt:lpstr>
      <vt:lpstr>Slide 7</vt:lpstr>
      <vt:lpstr>Slide 8</vt:lpstr>
    </vt:vector>
  </TitlesOfParts>
  <Company>jiit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Monica Chaudhary</dc:creator>
  <cp:lastModifiedBy>mukta.mani</cp:lastModifiedBy>
  <cp:revision>127</cp:revision>
  <dcterms:created xsi:type="dcterms:W3CDTF">2002-07-01T04:10:53Z</dcterms:created>
  <dcterms:modified xsi:type="dcterms:W3CDTF">2017-02-28T10:39:25Z</dcterms:modified>
</cp:coreProperties>
</file>