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39"/>
  </p:handoutMasterIdLst>
  <p:sldIdLst>
    <p:sldId id="352" r:id="rId3"/>
    <p:sldId id="383" r:id="rId5"/>
    <p:sldId id="425" r:id="rId6"/>
    <p:sldId id="426" r:id="rId7"/>
    <p:sldId id="382" r:id="rId8"/>
    <p:sldId id="381" r:id="rId9"/>
    <p:sldId id="353" r:id="rId10"/>
    <p:sldId id="380" r:id="rId11"/>
    <p:sldId id="366" r:id="rId12"/>
    <p:sldId id="367" r:id="rId13"/>
    <p:sldId id="368" r:id="rId14"/>
    <p:sldId id="369" r:id="rId15"/>
    <p:sldId id="370" r:id="rId16"/>
    <p:sldId id="371" r:id="rId17"/>
    <p:sldId id="414" r:id="rId18"/>
    <p:sldId id="405" r:id="rId19"/>
    <p:sldId id="427" r:id="rId20"/>
    <p:sldId id="417" r:id="rId21"/>
    <p:sldId id="418" r:id="rId22"/>
    <p:sldId id="419" r:id="rId23"/>
    <p:sldId id="420" r:id="rId24"/>
    <p:sldId id="421" r:id="rId25"/>
    <p:sldId id="422" r:id="rId26"/>
    <p:sldId id="423" r:id="rId27"/>
    <p:sldId id="424" r:id="rId28"/>
    <p:sldId id="411" r:id="rId29"/>
    <p:sldId id="407" r:id="rId30"/>
    <p:sldId id="409" r:id="rId31"/>
    <p:sldId id="410" r:id="rId32"/>
    <p:sldId id="413" r:id="rId33"/>
    <p:sldId id="372" r:id="rId34"/>
    <p:sldId id="378" r:id="rId35"/>
    <p:sldId id="375" r:id="rId36"/>
    <p:sldId id="376" r:id="rId37"/>
    <p:sldId id="377" r:id="rId3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a:srgbClr val="000099"/>
    <a:srgbClr val="000066"/>
    <a:srgbClr val="660066"/>
    <a:srgbClr val="660033"/>
    <a:srgbClr val="0033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7" tIns="46589" rIns="93177" bIns="46589" numCol="1" anchor="t" anchorCtr="0" compatLnSpc="1"/>
          <a:lstStyle>
            <a:lvl1pPr defTabSz="931545" eaLnBrk="0" hangingPunct="0">
              <a:defRPr sz="1200">
                <a:cs typeface="+mn-cs"/>
              </a:defRPr>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ln>
          <a:effectLst/>
        </p:spPr>
        <p:txBody>
          <a:bodyPr vert="horz" wrap="square" lIns="93177" tIns="46589" rIns="93177" bIns="46589" numCol="1" anchor="t" anchorCtr="0" compatLnSpc="1"/>
          <a:lstStyle>
            <a:lvl1pPr algn="r" defTabSz="931545" eaLnBrk="0" hangingPunct="0">
              <a:defRPr sz="1200">
                <a:cs typeface="+mn-cs"/>
              </a:defRPr>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ln>
          <a:effectLst/>
        </p:spPr>
        <p:txBody>
          <a:bodyPr vert="horz" wrap="square" lIns="93177" tIns="46589" rIns="93177" bIns="46589" numCol="1" anchor="b" anchorCtr="0" compatLnSpc="1"/>
          <a:lstStyle>
            <a:lvl1pPr defTabSz="931545" eaLnBrk="0" hangingPunct="0">
              <a:defRPr sz="1200">
                <a:cs typeface="+mn-cs"/>
              </a:defRPr>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ln>
          <a:effectLst/>
        </p:spPr>
        <p:txBody>
          <a:bodyPr vert="horz" wrap="square" lIns="93177" tIns="46589" rIns="93177" bIns="46589" numCol="1" anchor="b" anchorCtr="0" compatLnSpc="1"/>
          <a:lstStyle>
            <a:lvl1pPr algn="r" defTabSz="931545" eaLnBrk="0" hangingPunct="0">
              <a:defRPr sz="1200">
                <a:cs typeface="+mn-cs"/>
              </a:defRPr>
            </a:lvl1pPr>
          </a:lstStyle>
          <a:p>
            <a:pPr>
              <a:defRPr/>
            </a:pPr>
            <a:fld id="{2AFB6B5F-4CEA-454D-965D-2A566BF2576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7" tIns="46589" rIns="93177" bIns="46589" numCol="1" anchor="t" anchorCtr="0" compatLnSpc="1"/>
          <a:lstStyle>
            <a:lvl1pPr defTabSz="931545" eaLnBrk="0" hangingPunct="0">
              <a:defRPr sz="1200">
                <a:cs typeface="+mn-cs"/>
              </a:defRPr>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7" tIns="46589" rIns="93177" bIns="46589" numCol="1" anchor="t" anchorCtr="0" compatLnSpc="1"/>
          <a:lstStyle>
            <a:lvl1pPr algn="r" defTabSz="931545" eaLnBrk="0" hangingPunct="0">
              <a:defRPr sz="1200">
                <a:cs typeface="+mn-cs"/>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7" tIns="46589" rIns="93177" bIns="46589"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ln>
          <a:effectLst/>
        </p:spPr>
        <p:txBody>
          <a:bodyPr vert="horz" wrap="square" lIns="93177" tIns="46589" rIns="93177" bIns="46589" numCol="1" anchor="b" anchorCtr="0" compatLnSpc="1"/>
          <a:lstStyle>
            <a:lvl1pPr defTabSz="931545" eaLnBrk="0" hangingPunct="0">
              <a:defRPr sz="120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ln>
          <a:effectLst/>
        </p:spPr>
        <p:txBody>
          <a:bodyPr vert="horz" wrap="square" lIns="93177" tIns="46589" rIns="93177" bIns="46589" numCol="1" anchor="b" anchorCtr="0" compatLnSpc="1"/>
          <a:lstStyle>
            <a:lvl1pPr algn="r" defTabSz="931545" eaLnBrk="0" hangingPunct="0">
              <a:defRPr sz="1200">
                <a:cs typeface="+mn-cs"/>
              </a:defRPr>
            </a:lvl1pPr>
          </a:lstStyle>
          <a:p>
            <a:pPr>
              <a:defRPr/>
            </a:pPr>
            <a:fld id="{3C0DA36B-AF79-4601-B34E-1D1C1CC8DD81}"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7C66A07-ECFD-46EB-B3E1-B0C026589A34}" type="slidenum">
              <a:rPr lang="en-US" smtClean="0"/>
            </a:fld>
            <a:endParaRPr lang="en-US" smtClean="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07ACFE3E-10F5-4696-9D80-69C7A5EADF83}" type="slidenum">
              <a:rPr lang="en-US" smtClean="0"/>
            </a:fld>
            <a:endParaRPr lang="en-US" smtClean="0"/>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A93209E6-34C7-4C2C-A5C1-093665710455}" type="slidenum">
              <a:rPr lang="en-US" smtClean="0"/>
            </a:fld>
            <a:endParaRPr lang="en-US" smtClean="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3AE213C0-F06A-4A8E-92B5-2901F8252A4A}" type="slidenum">
              <a:rPr lang="en-US" smtClean="0"/>
            </a:fld>
            <a:endParaRPr lang="en-US" smtClean="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5B8E3CB3-DBB3-49B8-A5C7-3279A2F0EA22}" type="slidenum">
              <a:rPr lang="en-US" smtClean="0"/>
            </a:fld>
            <a:endParaRPr lang="en-US" smtClean="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0B95F918-4178-4D7B-AE11-AC74B977F7D4}" type="slidenum">
              <a:rPr lang="en-US" smtClean="0"/>
            </a:fld>
            <a:endParaRPr lang="en-US" smtClean="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44444AE4-5462-454A-B775-39C466853062}" type="slidenum">
              <a:rPr lang="en-US" smtClean="0"/>
            </a:fld>
            <a:endParaRPr lang="en-US" smtClean="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DAC26877-1DE0-4D0E-96DB-A99B554FD7DD}" type="slidenum">
              <a:rPr lang="en-US" smtClean="0"/>
            </a:fld>
            <a:endParaRPr lang="en-US" smtClean="0"/>
          </a:p>
        </p:txBody>
      </p:sp>
      <p:sp>
        <p:nvSpPr>
          <p:cNvPr id="51203" name="Rectangle 1026"/>
          <p:cNvSpPr>
            <a:spLocks noGrp="1" noRot="1" noChangeAspect="1" noChangeArrowheads="1" noTextEdit="1"/>
          </p:cNvSpPr>
          <p:nvPr>
            <p:ph type="sldImg"/>
          </p:nvPr>
        </p:nvSpPr>
        <p:spPr/>
      </p:sp>
      <p:sp>
        <p:nvSpPr>
          <p:cNvPr id="51204"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4BEE344F-C449-4C22-A39F-33D0FFE0DE75}" type="slidenum">
              <a:rPr lang="en-US" smtClean="0"/>
            </a:fld>
            <a:endParaRPr lang="en-US"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C676F0E6-3E23-41C3-8661-8645F729DDB1}" type="slidenum">
              <a:rPr lang="en-US" smtClean="0"/>
            </a:fld>
            <a:endParaRPr lang="en-US" smtClean="0"/>
          </a:p>
        </p:txBody>
      </p:sp>
      <p:sp>
        <p:nvSpPr>
          <p:cNvPr id="53251" name="Rectangle 1026"/>
          <p:cNvSpPr>
            <a:spLocks noGrp="1" noRot="1" noChangeAspect="1" noChangeArrowheads="1" noTextEdit="1"/>
          </p:cNvSpPr>
          <p:nvPr>
            <p:ph type="sldImg"/>
          </p:nvPr>
        </p:nvSpPr>
        <p:spPr/>
      </p:sp>
      <p:sp>
        <p:nvSpPr>
          <p:cNvPr id="53252"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E6CF783A-99C5-4048-AB08-C03CC828B4C5}" type="slidenum">
              <a:rPr lang="en-US" smtClean="0"/>
            </a:fld>
            <a:endParaRPr lang="en-US"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FD162686-0677-43EB-A693-E7BB90DA9742}" type="slidenum">
              <a:rPr lang="en-US" smtClean="0"/>
            </a:fld>
            <a:endParaRPr lang="en-US" smtClean="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B4888DBC-9E23-488E-81CB-729BD9DE3A4A}" type="slidenum">
              <a:rPr lang="en-US" smtClean="0"/>
            </a:fld>
            <a:endParaRPr lang="en-US" smtClean="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F02204B4-06A3-4021-B061-9A9F4E5E4062}" type="slidenum">
              <a:rPr lang="en-US" smtClean="0"/>
            </a:fld>
            <a:endParaRPr lang="en-US"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BD0A8FA3-F222-4BA4-A220-F29693EE0257}" type="slidenum">
              <a:rPr lang="en-US" smtClean="0"/>
            </a:fld>
            <a:endParaRPr lang="en-US" smtClean="0"/>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4090944-6395-4471-AE36-08EA8D56C800}" type="slidenum">
              <a:rPr lang="en-US"/>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709BF03-E160-4F24-869E-CA117A5AEB7F}"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8E86C95-CD46-4A5E-B72D-4A18F1C0F7F7}"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2E045B21-7ED5-4BF0-B78F-1AE8F77EA4C2}"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543800" cy="579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a:xfrm>
            <a:off x="1066800" y="6248400"/>
            <a:ext cx="19050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4290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705600" y="6248400"/>
            <a:ext cx="1905000" cy="457200"/>
          </a:xfrm>
        </p:spPr>
        <p:txBody>
          <a:bodyPr/>
          <a:lstStyle>
            <a:lvl1pPr>
              <a:defRPr/>
            </a:lvl1pPr>
          </a:lstStyle>
          <a:p>
            <a:pPr>
              <a:defRPr/>
            </a:pPr>
            <a:fld id="{A3D67074-2FE0-44C0-B195-168011468A68}"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rtlCol="0">
            <a:normAutofit/>
          </a:bodyPr>
          <a:lstStyle/>
          <a:p>
            <a:pPr lvl="0"/>
            <a:endParaRPr lang="en-US" noProof="0"/>
          </a:p>
        </p:txBody>
      </p:sp>
      <p:sp>
        <p:nvSpPr>
          <p:cNvPr id="4" name="Date Placeholder 3"/>
          <p:cNvSpPr>
            <a:spLocks noGrp="1"/>
          </p:cNvSpPr>
          <p:nvPr>
            <p:ph type="dt" sz="half" idx="10"/>
          </p:nvPr>
        </p:nvSpPr>
        <p:spPr>
          <a:xfrm>
            <a:off x="1066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4290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pPr>
              <a:defRPr/>
            </a:pPr>
            <a:fld id="{B35B0DCB-50FC-4369-B877-3E391ABCBE3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2E6C1F46-0D1B-4642-A4C7-FA70637CA63A}" type="slidenum">
              <a:rPr lang="en-US"/>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0A8F2968-348F-44C0-8999-6BD7AA087B2C}"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0439643-7D7E-4FBF-A186-9ADB89A176F2}"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DD52583A-7080-4816-8260-5837CFDC26A9}"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174FC51A-C41D-4D7A-A52B-CFDAF63EB567}" type="slidenum">
              <a:rPr lang="en-US"/>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A927DC3-8EE3-4B32-9524-6C2AFFEAE35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1FE8FA24-FA01-4CC3-9CB3-411B142900F5}" type="slidenum">
              <a:rPr lang="en-US"/>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5852986A-510B-4D09-A5FA-35F993475EBC}" type="slidenum">
              <a:rPr lang="en-US"/>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2052" name="Text Placeholder 12"/>
          <p:cNvSpPr>
            <a:spLocks noGrp="1"/>
          </p:cNvSpPr>
          <p:nvPr>
            <p:ph type="body" idx="1"/>
          </p:nvPr>
        </p:nvSpPr>
        <p:spPr bwMode="auto">
          <a:xfrm>
            <a:off x="457200" y="1600200"/>
            <a:ext cx="7467600" cy="4873625"/>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a:defRPr/>
            </a:pPr>
            <a:fld id="{0759054E-C8F1-46B9-A01A-CD252D405649}"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2133600" y="1981200"/>
            <a:ext cx="6172200" cy="1524000"/>
          </a:xfrm>
        </p:spPr>
        <p:txBody>
          <a:bodyPr/>
          <a:lstStyle/>
          <a:p>
            <a:pPr eaLnBrk="1" fontAlgn="auto" hangingPunct="1">
              <a:spcAft>
                <a:spcPts val="0"/>
              </a:spcAft>
              <a:defRPr/>
            </a:pPr>
            <a:r>
              <a:rPr lang="en-US" dirty="0" smtClean="0">
                <a:solidFill>
                  <a:srgbClr val="FF0000"/>
                </a:solidFill>
              </a:rPr>
              <a:t>NATIONAL INCOME ACCOUNTING</a:t>
            </a:r>
          </a:p>
        </p:txBody>
      </p:sp>
      <p:sp>
        <p:nvSpPr>
          <p:cNvPr id="12291" name="Footer Placeholder 3"/>
          <p:cNvSpPr>
            <a:spLocks noGrp="1"/>
          </p:cNvSpPr>
          <p:nvPr>
            <p:ph type="ftr" sz="quarter" idx="11"/>
          </p:nvPr>
        </p:nvSpPr>
        <p:spPr>
          <a:noFill/>
          <a:ln>
            <a:miter lim="800000"/>
          </a:ln>
        </p:spPr>
        <p:txBody>
          <a:bodyPr wrap="square" lIns="91440" tIns="45720" rIns="91440" bIns="45720" numCol="1" compatLnSpc="1"/>
          <a:lstStyle/>
          <a:p>
            <a:endParaRPr lang="en-US" smtClean="0"/>
          </a:p>
          <a:p>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dirty="0" smtClean="0"/>
              <a:t> measurement of national income</a:t>
            </a:r>
          </a:p>
        </p:txBody>
      </p:sp>
      <p:sp>
        <p:nvSpPr>
          <p:cNvPr id="21507" name="Rectangle 3"/>
          <p:cNvSpPr>
            <a:spLocks noGrp="1" noChangeArrowheads="1"/>
          </p:cNvSpPr>
          <p:nvPr>
            <p:ph sz="quarter" idx="1"/>
          </p:nvPr>
        </p:nvSpPr>
        <p:spPr>
          <a:xfrm>
            <a:off x="457200" y="1609725"/>
            <a:ext cx="7467600" cy="4846638"/>
          </a:xfrm>
        </p:spPr>
        <p:txBody>
          <a:bodyPr/>
          <a:lstStyle/>
          <a:p>
            <a:pPr marL="609600" indent="-609600" eaLnBrk="1" hangingPunct="1">
              <a:lnSpc>
                <a:spcPct val="90000"/>
              </a:lnSpc>
              <a:buFont typeface="Wingdings" pitchFamily="2" charset="2"/>
              <a:buAutoNum type="arabicPeriod"/>
            </a:pPr>
            <a:r>
              <a:rPr lang="en-US" sz="2800" u="sng" smtClean="0"/>
              <a:t>Expenditure Approach</a:t>
            </a:r>
            <a:r>
              <a:rPr lang="en-US" sz="2800" smtClean="0"/>
              <a:t> (upper loop) – measures GDP as the sum of expenditures on final goods and services.</a:t>
            </a:r>
            <a:endParaRPr lang="en-US" sz="2800" smtClean="0"/>
          </a:p>
          <a:p>
            <a:pPr marL="609600" indent="-609600" eaLnBrk="1" hangingPunct="1">
              <a:lnSpc>
                <a:spcPct val="90000"/>
              </a:lnSpc>
              <a:buFont typeface="Wingdings" pitchFamily="2" charset="2"/>
              <a:buAutoNum type="arabicPeriod"/>
            </a:pPr>
            <a:r>
              <a:rPr lang="en-US" sz="2800" u="sng" smtClean="0"/>
              <a:t>Income Approach</a:t>
            </a:r>
            <a:r>
              <a:rPr lang="en-US" sz="2800" smtClean="0"/>
              <a:t> (lower loop) – measures GDP as the sum of incomes of factors of production (wages, rent, interest and profit.</a:t>
            </a:r>
            <a:endParaRPr lang="en-US" sz="2800" smtClean="0"/>
          </a:p>
          <a:p>
            <a:pPr marL="609600" indent="-609600" eaLnBrk="1" hangingPunct="1">
              <a:lnSpc>
                <a:spcPct val="90000"/>
              </a:lnSpc>
              <a:buFont typeface="Wingdings" pitchFamily="2" charset="2"/>
              <a:buAutoNum type="arabicPeriod"/>
            </a:pPr>
            <a:r>
              <a:rPr lang="en-US" sz="2800" u="sng" smtClean="0"/>
              <a:t>Value-added Approach</a:t>
            </a:r>
            <a:r>
              <a:rPr lang="en-US" sz="2800" smtClean="0"/>
              <a:t> – measures GDP as the sum of value added at each stage of production (from initial to final stage)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152400"/>
            <a:ext cx="7543800" cy="669925"/>
          </a:xfrm>
        </p:spPr>
        <p:txBody>
          <a:bodyPr rtlCol="0"/>
          <a:lstStyle/>
          <a:p>
            <a:pPr eaLnBrk="1" fontAlgn="auto" hangingPunct="1">
              <a:spcAft>
                <a:spcPts val="0"/>
              </a:spcAft>
              <a:defRPr/>
            </a:pPr>
            <a:r>
              <a:rPr lang="en-US" dirty="0"/>
              <a:t>Expenditure Approach</a:t>
            </a:r>
          </a:p>
        </p:txBody>
      </p:sp>
      <p:sp>
        <p:nvSpPr>
          <p:cNvPr id="23555" name="Rectangle 3"/>
          <p:cNvSpPr>
            <a:spLocks noGrp="1" noChangeArrowheads="1"/>
          </p:cNvSpPr>
          <p:nvPr>
            <p:ph type="body" sz="half" idx="1"/>
          </p:nvPr>
        </p:nvSpPr>
        <p:spPr>
          <a:xfrm>
            <a:off x="228600" y="1600200"/>
            <a:ext cx="8686800" cy="498475"/>
          </a:xfrm>
        </p:spPr>
        <p:txBody>
          <a:bodyPr rtlCol="0">
            <a:noAutofit/>
          </a:bodyPr>
          <a:lstStyle/>
          <a:p>
            <a:pPr marL="274320" indent="-274320" eaLnBrk="1" fontAlgn="auto" hangingPunct="1">
              <a:lnSpc>
                <a:spcPct val="90000"/>
              </a:lnSpc>
              <a:spcAft>
                <a:spcPts val="0"/>
              </a:spcAft>
              <a:buFont typeface="Arial" pitchFamily="34" charset="0"/>
              <a:buChar char="•"/>
              <a:defRPr/>
            </a:pPr>
            <a:r>
              <a:rPr lang="en-US" sz="2000" dirty="0" smtClean="0"/>
              <a:t>Uses the upper loop of the circular flow diagram.</a:t>
            </a:r>
            <a:endParaRPr lang="en-US" sz="2000" dirty="0" smtClean="0"/>
          </a:p>
          <a:p>
            <a:pPr marL="274320" indent="-274320" eaLnBrk="1" fontAlgn="auto" hangingPunct="1">
              <a:lnSpc>
                <a:spcPct val="90000"/>
              </a:lnSpc>
              <a:spcAft>
                <a:spcPts val="0"/>
              </a:spcAft>
              <a:buFont typeface="Arial" pitchFamily="34" charset="0"/>
              <a:buChar char="•"/>
              <a:defRPr/>
            </a:pPr>
            <a:r>
              <a:rPr lang="en-US" sz="2000" dirty="0" smtClean="0"/>
              <a:t>Example:  Suppose the economy has only one product, namely, rice.</a:t>
            </a:r>
          </a:p>
        </p:txBody>
      </p:sp>
      <p:graphicFrame>
        <p:nvGraphicFramePr>
          <p:cNvPr id="35987" name="Group 147"/>
          <p:cNvGraphicFramePr>
            <a:graphicFrameLocks noGrp="1"/>
          </p:cNvGraphicFramePr>
          <p:nvPr>
            <p:ph sz="half" idx="2"/>
          </p:nvPr>
        </p:nvGraphicFramePr>
        <p:xfrm>
          <a:off x="533400" y="2667000"/>
          <a:ext cx="7334250" cy="1493520"/>
        </p:xfrm>
        <a:graphic>
          <a:graphicData uri="http://schemas.openxmlformats.org/drawingml/2006/table">
            <a:tbl>
              <a:tblPr/>
              <a:tblGrid>
                <a:gridCol w="1668463"/>
                <a:gridCol w="1587500"/>
                <a:gridCol w="1720850"/>
                <a:gridCol w="2357437"/>
              </a:tblGrid>
              <a:tr h="3279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Good</a:t>
                      </a:r>
                      <a:endPar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Price per unit</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Q sold</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Expenditure</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1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Rice</a:t>
                      </a: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20</a:t>
                      </a: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1000</a:t>
                      </a: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20,000</a:t>
                      </a: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5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GDP</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pitchFamily="18" charset="0"/>
                        </a:rPr>
                        <a:t>20,000</a:t>
                      </a:r>
                      <a:endPar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54" name="Rectangle 4"/>
          <p:cNvSpPr>
            <a:spLocks noChangeArrowheads="1"/>
          </p:cNvSpPr>
          <p:nvPr/>
        </p:nvSpPr>
        <p:spPr bwMode="auto">
          <a:xfrm>
            <a:off x="685800" y="4267200"/>
            <a:ext cx="7315200" cy="2474912"/>
          </a:xfrm>
          <a:prstGeom prst="rect">
            <a:avLst/>
          </a:prstGeom>
          <a:noFill/>
          <a:ln w="9525">
            <a:noFill/>
            <a:miter lim="800000"/>
          </a:ln>
        </p:spPr>
        <p:txBody>
          <a:bodyPr>
            <a:spAutoFit/>
          </a:bodyPr>
          <a:lstStyle/>
          <a:p>
            <a:pPr lvl="1" eaLnBrk="0" hangingPunct="0">
              <a:lnSpc>
                <a:spcPct val="90000"/>
              </a:lnSpc>
            </a:pPr>
            <a:r>
              <a:rPr lang="en-US" sz="2000" i="1" dirty="0"/>
              <a:t>Y</a:t>
            </a:r>
            <a:r>
              <a:rPr lang="en-US" sz="2000" dirty="0"/>
              <a:t> = </a:t>
            </a:r>
            <a:r>
              <a:rPr lang="en-US" sz="2000" i="1" dirty="0"/>
              <a:t>C</a:t>
            </a:r>
            <a:r>
              <a:rPr lang="en-US" sz="2000" dirty="0"/>
              <a:t> + </a:t>
            </a:r>
            <a:r>
              <a:rPr lang="en-US" sz="2000" i="1" dirty="0"/>
              <a:t>I</a:t>
            </a:r>
            <a:r>
              <a:rPr lang="en-US" sz="2000" dirty="0"/>
              <a:t> + </a:t>
            </a:r>
            <a:r>
              <a:rPr lang="en-US" sz="2000" i="1" dirty="0"/>
              <a:t>G</a:t>
            </a:r>
            <a:r>
              <a:rPr lang="en-US" sz="2000" dirty="0"/>
              <a:t> + </a:t>
            </a:r>
            <a:r>
              <a:rPr lang="en-US" sz="2000" i="1" dirty="0"/>
              <a:t>EX</a:t>
            </a:r>
            <a:r>
              <a:rPr lang="en-US" sz="2000" dirty="0"/>
              <a:t> – </a:t>
            </a:r>
            <a:r>
              <a:rPr lang="en-US" sz="2000" i="1" dirty="0"/>
              <a:t>IM</a:t>
            </a:r>
            <a:r>
              <a:rPr lang="en-US" sz="2000" dirty="0"/>
              <a:t>             </a:t>
            </a:r>
            <a:endParaRPr lang="en-US" sz="2000" dirty="0"/>
          </a:p>
          <a:p>
            <a:pPr lvl="1" eaLnBrk="0" hangingPunct="0">
              <a:lnSpc>
                <a:spcPct val="90000"/>
              </a:lnSpc>
            </a:pPr>
            <a:r>
              <a:rPr lang="en-US" sz="2000" dirty="0"/>
              <a:t>	where:</a:t>
            </a:r>
            <a:endParaRPr lang="en-US" sz="2000" dirty="0"/>
          </a:p>
          <a:p>
            <a:pPr lvl="2" eaLnBrk="0" hangingPunct="0">
              <a:lnSpc>
                <a:spcPct val="90000"/>
              </a:lnSpc>
            </a:pPr>
            <a:r>
              <a:rPr lang="en-US" sz="1800" i="1" dirty="0"/>
              <a:t>Y </a:t>
            </a:r>
            <a:r>
              <a:rPr lang="en-US" sz="1800" dirty="0"/>
              <a:t>is </a:t>
            </a:r>
            <a:r>
              <a:rPr lang="en-US" sz="1800" dirty="0" smtClean="0"/>
              <a:t>GDP</a:t>
            </a:r>
            <a:endParaRPr lang="en-US" sz="1800" dirty="0"/>
          </a:p>
          <a:p>
            <a:pPr lvl="2" eaLnBrk="0" hangingPunct="0">
              <a:lnSpc>
                <a:spcPct val="90000"/>
              </a:lnSpc>
            </a:pPr>
            <a:r>
              <a:rPr lang="en-US" sz="1800" i="1" dirty="0"/>
              <a:t>C </a:t>
            </a:r>
            <a:r>
              <a:rPr lang="en-US" sz="1800" dirty="0"/>
              <a:t>is consumption</a:t>
            </a:r>
            <a:endParaRPr lang="en-US" sz="1800" dirty="0"/>
          </a:p>
          <a:p>
            <a:pPr lvl="2" eaLnBrk="0" hangingPunct="0">
              <a:lnSpc>
                <a:spcPct val="90000"/>
              </a:lnSpc>
            </a:pPr>
            <a:r>
              <a:rPr lang="en-US" sz="1800" i="1" dirty="0"/>
              <a:t>I </a:t>
            </a:r>
            <a:r>
              <a:rPr lang="en-US" sz="1800" dirty="0"/>
              <a:t>is investment</a:t>
            </a:r>
            <a:endParaRPr lang="en-US" sz="1800" dirty="0"/>
          </a:p>
          <a:p>
            <a:pPr lvl="2" eaLnBrk="0" hangingPunct="0">
              <a:lnSpc>
                <a:spcPct val="90000"/>
              </a:lnSpc>
            </a:pPr>
            <a:r>
              <a:rPr lang="en-US" sz="1800" i="1" dirty="0"/>
              <a:t>G</a:t>
            </a:r>
            <a:r>
              <a:rPr lang="en-US" sz="1800" dirty="0"/>
              <a:t> is government purchases</a:t>
            </a:r>
            <a:endParaRPr lang="en-US" sz="1800" dirty="0"/>
          </a:p>
          <a:p>
            <a:pPr lvl="2" eaLnBrk="0" hangingPunct="0">
              <a:lnSpc>
                <a:spcPct val="90000"/>
              </a:lnSpc>
            </a:pPr>
            <a:r>
              <a:rPr lang="en-US" sz="1800" i="1" dirty="0"/>
              <a:t>EX</a:t>
            </a:r>
            <a:r>
              <a:rPr lang="en-US" sz="1800" dirty="0"/>
              <a:t> is exports</a:t>
            </a:r>
            <a:endParaRPr lang="en-US" sz="1800" dirty="0"/>
          </a:p>
          <a:p>
            <a:pPr lvl="2" eaLnBrk="0" hangingPunct="0">
              <a:lnSpc>
                <a:spcPct val="90000"/>
              </a:lnSpc>
            </a:pPr>
            <a:r>
              <a:rPr lang="en-US" sz="1800" i="1" dirty="0"/>
              <a:t>IM</a:t>
            </a:r>
            <a:r>
              <a:rPr lang="en-US" sz="1800" dirty="0"/>
              <a:t> is imports </a:t>
            </a:r>
            <a:endParaRPr lang="en-US" sz="1800" dirty="0"/>
          </a:p>
          <a:p>
            <a:pPr lvl="1" eaLnBrk="0" hangingPunct="0">
              <a:lnSpc>
                <a:spcPct val="90000"/>
              </a:lnSpc>
            </a:pPr>
            <a:r>
              <a:rPr lang="en-US" sz="2000" dirty="0"/>
              <a:t>In a closed economy, </a:t>
            </a:r>
            <a:r>
              <a:rPr lang="en-US" sz="2000" i="1" dirty="0"/>
              <a:t>EX </a:t>
            </a:r>
            <a:r>
              <a:rPr lang="en-US" sz="2000" i="1" dirty="0" smtClean="0"/>
              <a:t>- </a:t>
            </a:r>
            <a:r>
              <a:rPr lang="en-US" sz="2000" i="1" dirty="0"/>
              <a:t>IM = </a:t>
            </a:r>
            <a:r>
              <a:rPr lang="en-US" sz="2000" dirty="0"/>
              <a:t>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67" name="Group 79"/>
          <p:cNvGraphicFramePr>
            <a:graphicFrameLocks noGrp="1"/>
          </p:cNvGraphicFramePr>
          <p:nvPr>
            <p:ph/>
          </p:nvPr>
        </p:nvGraphicFramePr>
        <p:xfrm>
          <a:off x="685800" y="3032760"/>
          <a:ext cx="7720013" cy="2682240"/>
        </p:xfrm>
        <a:graphic>
          <a:graphicData uri="http://schemas.openxmlformats.org/drawingml/2006/table">
            <a:tbl>
              <a:tblPr/>
              <a:tblGrid>
                <a:gridCol w="3228975"/>
                <a:gridCol w="2362200"/>
                <a:gridCol w="2128838"/>
              </a:tblGrid>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P 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Expenses: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     Wages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Interest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Tahoma" pitchFamily="34"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                 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     Profit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GDP=Sum of Payments to factors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16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P 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76" name="Rectangle 2"/>
          <p:cNvSpPr>
            <a:spLocks noGrp="1" noChangeArrowheads="1"/>
          </p:cNvSpPr>
          <p:nvPr>
            <p:ph type="title" idx="4294967295"/>
          </p:nvPr>
        </p:nvSpPr>
        <p:spPr>
          <a:xfrm>
            <a:off x="0" y="76200"/>
            <a:ext cx="5873750" cy="1246188"/>
          </a:xfrm>
        </p:spPr>
        <p:txBody>
          <a:bodyPr/>
          <a:lstStyle/>
          <a:p>
            <a:pPr eaLnBrk="1" fontAlgn="auto" hangingPunct="1">
              <a:spcAft>
                <a:spcPts val="0"/>
              </a:spcAft>
              <a:defRPr/>
            </a:pPr>
            <a:r>
              <a:rPr lang="en-US" smtClean="0"/>
              <a:t>Income Approach</a:t>
            </a:r>
          </a:p>
        </p:txBody>
      </p:sp>
      <p:sp>
        <p:nvSpPr>
          <p:cNvPr id="23597" name="Rectangle 3"/>
          <p:cNvSpPr>
            <a:spLocks noGrp="1" noChangeArrowheads="1"/>
          </p:cNvSpPr>
          <p:nvPr>
            <p:ph type="body" idx="4294967295"/>
          </p:nvPr>
        </p:nvSpPr>
        <p:spPr>
          <a:xfrm>
            <a:off x="0" y="1447800"/>
            <a:ext cx="8915400" cy="1828800"/>
          </a:xfrm>
        </p:spPr>
        <p:txBody>
          <a:bodyPr/>
          <a:lstStyle/>
          <a:p>
            <a:pPr eaLnBrk="1" hangingPunct="1">
              <a:lnSpc>
                <a:spcPct val="90000"/>
              </a:lnSpc>
            </a:pPr>
            <a:r>
              <a:rPr lang="en-US" dirty="0" smtClean="0"/>
              <a:t>Uses the lower loop of the circular flow diagram:  sum of payments to the various factors of production.</a:t>
            </a:r>
            <a:endParaRPr lang="en-US" dirty="0" smtClean="0"/>
          </a:p>
          <a:p>
            <a:pPr eaLnBrk="1" hangingPunct="1">
              <a:lnSpc>
                <a:spcPct val="90000"/>
              </a:lnSpc>
            </a:pPr>
            <a:r>
              <a:rPr lang="en-US" dirty="0" smtClean="0"/>
              <a:t>Suppose that in the production of rice the sales and expenses are as follows:</a:t>
            </a:r>
            <a:endParaRPr lang="en-US" dirty="0" smtClean="0"/>
          </a:p>
          <a:p>
            <a:pPr eaLnBrk="1" hangingPunct="1">
              <a:lnSpc>
                <a:spcPct val="90000"/>
              </a:lnSpc>
            </a:pPr>
            <a:endParaRPr lang="en-US" dirty="0" smtClean="0"/>
          </a:p>
        </p:txBody>
      </p:sp>
      <p:sp>
        <p:nvSpPr>
          <p:cNvPr id="23598" name="Rectangle 4"/>
          <p:cNvSpPr>
            <a:spLocks noChangeArrowheads="1"/>
          </p:cNvSpPr>
          <p:nvPr/>
        </p:nvSpPr>
        <p:spPr bwMode="auto">
          <a:xfrm>
            <a:off x="685800" y="5791200"/>
            <a:ext cx="7315200" cy="646113"/>
          </a:xfrm>
          <a:prstGeom prst="rect">
            <a:avLst/>
          </a:prstGeom>
          <a:noFill/>
          <a:ln w="9525">
            <a:noFill/>
            <a:miter lim="800000"/>
          </a:ln>
        </p:spPr>
        <p:txBody>
          <a:bodyPr>
            <a:spAutoFit/>
          </a:bodyPr>
          <a:lstStyle/>
          <a:p>
            <a:pPr lvl="1" eaLnBrk="0" hangingPunct="0">
              <a:lnSpc>
                <a:spcPct val="90000"/>
              </a:lnSpc>
            </a:pPr>
            <a:r>
              <a:rPr lang="en-US" sz="2000" b="1" i="1" dirty="0"/>
              <a:t>Y</a:t>
            </a:r>
            <a:r>
              <a:rPr lang="en-US" sz="2000" b="1" dirty="0"/>
              <a:t> = r + </a:t>
            </a:r>
            <a:r>
              <a:rPr lang="en-US" sz="2000" b="1" dirty="0" err="1"/>
              <a:t>i</a:t>
            </a:r>
            <a:r>
              <a:rPr lang="en-US" sz="2000" b="1" dirty="0"/>
              <a:t> + w + p    </a:t>
            </a:r>
            <a:endParaRPr lang="en-US" sz="2000" b="1" dirty="0"/>
          </a:p>
          <a:p>
            <a:pPr lvl="1" eaLnBrk="0" hangingPunct="0">
              <a:lnSpc>
                <a:spcPct val="90000"/>
              </a:lnSpc>
            </a:pPr>
            <a:r>
              <a:rPr lang="en-US" sz="20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mtClean="0"/>
              <a:t>Value Added Approach</a:t>
            </a:r>
          </a:p>
        </p:txBody>
      </p:sp>
      <p:graphicFrame>
        <p:nvGraphicFramePr>
          <p:cNvPr id="40057" name="Group 121"/>
          <p:cNvGraphicFramePr>
            <a:graphicFrameLocks noGrp="1"/>
          </p:cNvGraphicFramePr>
          <p:nvPr>
            <p:ph sz="quarter" idx="1"/>
          </p:nvPr>
        </p:nvGraphicFramePr>
        <p:xfrm>
          <a:off x="584200" y="2971800"/>
          <a:ext cx="7264400" cy="3261360"/>
        </p:xfrm>
        <a:graphic>
          <a:graphicData uri="http://schemas.openxmlformats.org/drawingml/2006/table">
            <a:tbl>
              <a:tblPr/>
              <a:tblGrid>
                <a:gridCol w="2686050"/>
                <a:gridCol w="1595438"/>
                <a:gridCol w="1296987"/>
                <a:gridCol w="1685925"/>
              </a:tblGrid>
              <a:tr h="993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Stage of </a:t>
                      </a:r>
                      <a:r>
                        <a:rPr kumimoji="0" lang="en-US" sz="20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rPr>
                        <a:t>Prod’n</a:t>
                      </a: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 of intermediate 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 of Sales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Value-added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Farmer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Rice Miller -Milled 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Retailers - 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GDP= Total Value Added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15" name="Rectangle 3"/>
          <p:cNvSpPr>
            <a:spLocks noGrp="1" noChangeArrowheads="1"/>
          </p:cNvSpPr>
          <p:nvPr>
            <p:ph type="body" idx="4294967295"/>
          </p:nvPr>
        </p:nvSpPr>
        <p:spPr>
          <a:xfrm>
            <a:off x="0" y="1981200"/>
            <a:ext cx="8229600" cy="914400"/>
          </a:xfrm>
        </p:spPr>
        <p:txBody>
          <a:bodyPr>
            <a:normAutofit fontScale="92500"/>
          </a:bodyPr>
          <a:lstStyle/>
          <a:p>
            <a:pPr marL="274320" indent="-274320" eaLnBrk="1" fontAlgn="auto" hangingPunct="1">
              <a:spcAft>
                <a:spcPts val="0"/>
              </a:spcAft>
              <a:buFont typeface="Wingdings"/>
              <a:buChar char=""/>
              <a:defRPr/>
            </a:pPr>
            <a:r>
              <a:rPr lang="en-US" smtClean="0"/>
              <a:t>Suppose that rice is the only final product of an economy: It goes through several (3) stages of production.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mtClean="0"/>
              <a:t>The 3 approaches</a:t>
            </a:r>
          </a:p>
        </p:txBody>
      </p:sp>
      <p:sp>
        <p:nvSpPr>
          <p:cNvPr id="22531" name="Rectangle 3"/>
          <p:cNvSpPr>
            <a:spLocks noGrp="1" noChangeArrowheads="1"/>
          </p:cNvSpPr>
          <p:nvPr>
            <p:ph sz="quarter" idx="1"/>
          </p:nvPr>
        </p:nvSpPr>
        <p:spPr>
          <a:xfrm>
            <a:off x="304800" y="1609725"/>
            <a:ext cx="8382000" cy="4846638"/>
          </a:xfrm>
        </p:spPr>
        <p:txBody>
          <a:bodyPr>
            <a:normAutofit/>
          </a:bodyPr>
          <a:lstStyle/>
          <a:p>
            <a:pPr marL="274320" indent="-274320" algn="just" eaLnBrk="1" fontAlgn="auto" hangingPunct="1">
              <a:lnSpc>
                <a:spcPct val="80000"/>
              </a:lnSpc>
              <a:spcAft>
                <a:spcPts val="0"/>
              </a:spcAft>
              <a:buFont typeface="Wingdings"/>
              <a:buChar char=""/>
              <a:defRPr/>
            </a:pPr>
            <a:r>
              <a:rPr lang="en-US" sz="2000" dirty="0" smtClean="0"/>
              <a:t>The expenditure approach, income approach, and the value-added approach all come up with the same estimate of the GDP. They are </a:t>
            </a:r>
            <a:r>
              <a:rPr lang="en-US" sz="2000" u="sng" dirty="0" smtClean="0"/>
              <a:t>equivalent</a:t>
            </a:r>
            <a:r>
              <a:rPr lang="en-US" sz="2000" dirty="0" smtClean="0"/>
              <a:t> approaches.</a:t>
            </a:r>
            <a:endParaRPr lang="en-US" sz="2000" dirty="0" smtClean="0"/>
          </a:p>
          <a:p>
            <a:pPr marL="274320" indent="-274320" algn="just" eaLnBrk="1" fontAlgn="auto" hangingPunct="1">
              <a:lnSpc>
                <a:spcPct val="80000"/>
              </a:lnSpc>
              <a:spcAft>
                <a:spcPts val="0"/>
              </a:spcAft>
              <a:buFont typeface="Wingdings"/>
              <a:buChar char=""/>
              <a:defRPr/>
            </a:pPr>
            <a:endParaRPr lang="en-US" sz="2000" dirty="0" smtClean="0"/>
          </a:p>
          <a:p>
            <a:pPr marL="274320" indent="-274320" algn="just" eaLnBrk="1" fontAlgn="auto" hangingPunct="1">
              <a:lnSpc>
                <a:spcPct val="80000"/>
              </a:lnSpc>
              <a:spcAft>
                <a:spcPts val="0"/>
              </a:spcAft>
              <a:buFont typeface="Wingdings"/>
              <a:buChar char=""/>
              <a:defRPr/>
            </a:pPr>
            <a:r>
              <a:rPr lang="en-US" sz="2000" dirty="0" smtClean="0"/>
              <a:t>In the income approach, </a:t>
            </a:r>
            <a:r>
              <a:rPr lang="en-US" sz="2000" u="sng" dirty="0" smtClean="0"/>
              <a:t>profit</a:t>
            </a:r>
            <a:r>
              <a:rPr lang="en-US" sz="2000" dirty="0" smtClean="0"/>
              <a:t> is also considered a payment to the entrepreneur.  So the incomes are (</a:t>
            </a:r>
            <a:r>
              <a:rPr lang="en-US" sz="2000" dirty="0" smtClean="0">
                <a:solidFill>
                  <a:srgbClr val="FF0000"/>
                </a:solidFill>
              </a:rPr>
              <a:t>1) wages, (2) rent, (3) interest, and (4) profit</a:t>
            </a:r>
            <a:r>
              <a:rPr lang="en-US" sz="2000" dirty="0" smtClean="0"/>
              <a:t>.  Profit adjusts to make the sum equal to the final value of the good.</a:t>
            </a:r>
            <a:endParaRPr lang="en-US" sz="2000" dirty="0" smtClean="0"/>
          </a:p>
          <a:p>
            <a:pPr marL="274320" indent="-274320" algn="just" eaLnBrk="1" fontAlgn="auto" hangingPunct="1">
              <a:lnSpc>
                <a:spcPct val="80000"/>
              </a:lnSpc>
              <a:spcAft>
                <a:spcPts val="0"/>
              </a:spcAft>
              <a:buFont typeface="Wingdings"/>
              <a:buChar char=""/>
              <a:defRPr/>
            </a:pPr>
            <a:endParaRPr lang="en-US" sz="2000" dirty="0" smtClean="0"/>
          </a:p>
          <a:p>
            <a:pPr marL="274320" indent="-274320" algn="just" eaLnBrk="1" fontAlgn="auto" hangingPunct="1">
              <a:lnSpc>
                <a:spcPct val="80000"/>
              </a:lnSpc>
              <a:spcAft>
                <a:spcPts val="0"/>
              </a:spcAft>
              <a:buFont typeface="Wingdings"/>
              <a:buChar char=""/>
              <a:defRPr/>
            </a:pPr>
            <a:r>
              <a:rPr lang="en-US" sz="2000" dirty="0" smtClean="0"/>
              <a:t>In the value added approach, only the value added in each stage of production are included.  If we add the value of intermediate product with the value of the final product, we commit the sin of “</a:t>
            </a:r>
            <a:r>
              <a:rPr lang="en-US" sz="2000" dirty="0" smtClean="0">
                <a:solidFill>
                  <a:srgbClr val="FF0000"/>
                </a:solidFill>
              </a:rPr>
              <a:t>double-counting</a:t>
            </a:r>
            <a:r>
              <a:rPr lang="en-US" sz="20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7467600" cy="1143000"/>
          </a:xfrm>
        </p:spPr>
        <p:txBody>
          <a:bodyPr/>
          <a:lstStyle/>
          <a:p>
            <a:pPr eaLnBrk="1" fontAlgn="auto" hangingPunct="1">
              <a:spcAft>
                <a:spcPts val="0"/>
              </a:spcAft>
              <a:defRPr/>
            </a:pPr>
            <a:r>
              <a:rPr lang="en-US" sz="2400" b="1" dirty="0" smtClean="0">
                <a:solidFill>
                  <a:srgbClr val="000099"/>
                </a:solidFill>
              </a:rPr>
              <a:t>CALCULATION OF NATIONAL INCOME BY INCOME METHOD</a:t>
            </a:r>
          </a:p>
        </p:txBody>
      </p:sp>
      <p:sp>
        <p:nvSpPr>
          <p:cNvPr id="24579" name="Rectangle 3"/>
          <p:cNvSpPr>
            <a:spLocks noGrp="1" noChangeArrowheads="1"/>
          </p:cNvSpPr>
          <p:nvPr>
            <p:ph sz="quarter" idx="1"/>
          </p:nvPr>
        </p:nvSpPr>
        <p:spPr>
          <a:xfrm>
            <a:off x="228600" y="1219200"/>
            <a:ext cx="8229600" cy="5181600"/>
          </a:xfrm>
        </p:spPr>
        <p:txBody>
          <a:bodyPr>
            <a:normAutofit lnSpcReduction="10000"/>
          </a:bodyPr>
          <a:lstStyle/>
          <a:p>
            <a:pPr marL="274320" indent="-274320" eaLnBrk="1" fontAlgn="auto" hangingPunct="1">
              <a:spcAft>
                <a:spcPts val="0"/>
              </a:spcAft>
              <a:buFont typeface="Wingdings"/>
              <a:buChar char=""/>
              <a:defRPr/>
            </a:pPr>
            <a:r>
              <a:rPr lang="en-US" sz="2000" dirty="0" smtClean="0"/>
              <a:t>The income method measures national income from the side of payments made to the primary factors of production in the form of rent, wages ,interest and profit for their productive services in an accounting year.</a:t>
            </a:r>
            <a:endParaRPr lang="en-US" sz="2000" dirty="0" smtClean="0"/>
          </a:p>
          <a:p>
            <a:pPr marL="274320" indent="-274320" eaLnBrk="1" fontAlgn="auto" hangingPunct="1">
              <a:spcAft>
                <a:spcPts val="0"/>
              </a:spcAft>
              <a:buFont typeface="Wingdings"/>
              <a:buChar char=""/>
              <a:defRPr/>
            </a:pPr>
            <a:r>
              <a:rPr lang="en-US" sz="2000" b="1" dirty="0" smtClean="0">
                <a:solidFill>
                  <a:srgbClr val="CC0000"/>
                </a:solidFill>
              </a:rPr>
              <a:t>Components of domestic income</a:t>
            </a:r>
            <a:r>
              <a:rPr lang="en-US" sz="2000" b="1" dirty="0" smtClean="0"/>
              <a:t>:-</a:t>
            </a:r>
            <a:endParaRPr lang="en-US" sz="2000" b="1" dirty="0" smtClean="0"/>
          </a:p>
          <a:p>
            <a:pPr marL="274320" indent="-274320" eaLnBrk="1" fontAlgn="auto" hangingPunct="1">
              <a:spcAft>
                <a:spcPts val="0"/>
              </a:spcAft>
              <a:buFont typeface="Wingdings"/>
              <a:buChar char=""/>
              <a:defRPr/>
            </a:pPr>
            <a:r>
              <a:rPr lang="en-US" sz="2000" dirty="0" smtClean="0">
                <a:solidFill>
                  <a:srgbClr val="CC0000"/>
                </a:solidFill>
              </a:rPr>
              <a:t>Compensation of employees</a:t>
            </a:r>
            <a:r>
              <a:rPr lang="en-US" sz="2000" dirty="0" smtClean="0"/>
              <a:t> -This is the reward or compensation paid to employees for rendering productive services. It includes wages and salaries, Employer’s contribution to social security schemes, dearness allowance, bonus, city allowance, house rent </a:t>
            </a:r>
            <a:r>
              <a:rPr lang="en-US" sz="2000" dirty="0" err="1" smtClean="0"/>
              <a:t>allowace</a:t>
            </a:r>
            <a:r>
              <a:rPr lang="en-US" sz="2000" dirty="0" smtClean="0"/>
              <a:t>, leave travelling allowance etc.</a:t>
            </a:r>
            <a:endParaRPr lang="en-US" sz="2000" dirty="0" smtClean="0"/>
          </a:p>
          <a:p>
            <a:pPr marL="274320" indent="-274320" eaLnBrk="1" fontAlgn="auto" hangingPunct="1">
              <a:spcAft>
                <a:spcPts val="0"/>
              </a:spcAft>
              <a:buFont typeface="Wingdings"/>
              <a:buChar char=""/>
              <a:defRPr/>
            </a:pPr>
            <a:r>
              <a:rPr lang="en-US" sz="2000" dirty="0" smtClean="0">
                <a:solidFill>
                  <a:srgbClr val="CC0000"/>
                </a:solidFill>
              </a:rPr>
              <a:t>Operating surplus</a:t>
            </a:r>
            <a:r>
              <a:rPr lang="en-US" sz="2000" dirty="0" smtClean="0"/>
              <a:t>:- It includes rent, profit and interest. Profit includes corporate tax, dividend and undistributed profit.</a:t>
            </a:r>
            <a:endParaRPr lang="en-US" sz="2000" dirty="0" smtClean="0"/>
          </a:p>
          <a:p>
            <a:pPr marL="274320" indent="-274320" eaLnBrk="1" fontAlgn="auto" hangingPunct="1">
              <a:spcAft>
                <a:spcPts val="0"/>
              </a:spcAft>
              <a:buFont typeface="Wingdings"/>
              <a:buChar char=""/>
              <a:defRPr/>
            </a:pPr>
            <a:r>
              <a:rPr lang="en-US" sz="2000" dirty="0" smtClean="0">
                <a:solidFill>
                  <a:srgbClr val="CC0000"/>
                </a:solidFill>
              </a:rPr>
              <a:t>Mixed income of self employed:- </a:t>
            </a:r>
            <a:br>
              <a:rPr lang="en-US" sz="2000" dirty="0" smtClean="0">
                <a:solidFill>
                  <a:srgbClr val="CC0000"/>
                </a:solidFill>
              </a:rPr>
            </a:br>
            <a:r>
              <a:rPr lang="en-US" sz="2000" dirty="0" smtClean="0"/>
              <a:t>Income of own account workers like farmers, doctors, barbers etc, and unincorporated enterprises like small shopkeepers, repair shops retail traders etc, is known as mixed income.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lstStyle/>
          <a:p>
            <a:pPr eaLnBrk="1" fontAlgn="auto" hangingPunct="1">
              <a:spcAft>
                <a:spcPts val="0"/>
              </a:spcAft>
              <a:defRPr/>
            </a:pPr>
            <a:r>
              <a:rPr lang="en-US" dirty="0" smtClean="0">
                <a:solidFill>
                  <a:srgbClr val="FF0000"/>
                </a:solidFill>
              </a:rPr>
              <a:t>Income method</a:t>
            </a:r>
            <a:endParaRPr lang="en-IN" dirty="0" smtClean="0">
              <a:solidFill>
                <a:srgbClr val="FF0000"/>
              </a:solidFill>
            </a:endParaRPr>
          </a:p>
        </p:txBody>
      </p:sp>
      <p:sp>
        <p:nvSpPr>
          <p:cNvPr id="29699" name="Content Placeholder 2"/>
          <p:cNvSpPr>
            <a:spLocks noGrp="1"/>
          </p:cNvSpPr>
          <p:nvPr>
            <p:ph sz="quarter" idx="1"/>
          </p:nvPr>
        </p:nvSpPr>
        <p:spPr>
          <a:xfrm>
            <a:off x="457200" y="990600"/>
            <a:ext cx="8229600" cy="5135563"/>
          </a:xfrm>
        </p:spPr>
        <p:txBody>
          <a:bodyPr/>
          <a:lstStyle/>
          <a:p>
            <a:pPr eaLnBrk="1" hangingPunct="1">
              <a:buFont typeface="Arial" charset="0"/>
              <a:buNone/>
            </a:pPr>
            <a:r>
              <a:rPr lang="en-IN" dirty="0" smtClean="0"/>
              <a:t>   1. Compensation of employees</a:t>
            </a:r>
            <a:endParaRPr lang="en-IN" dirty="0" smtClean="0"/>
          </a:p>
          <a:p>
            <a:pPr eaLnBrk="1" hangingPunct="1">
              <a:buFont typeface="Arial" charset="0"/>
              <a:buNone/>
            </a:pPr>
            <a:r>
              <a:rPr lang="en-IN" dirty="0" smtClean="0"/>
              <a:t>+ 2. Operating profit</a:t>
            </a:r>
            <a:endParaRPr lang="en-IN" dirty="0" smtClean="0"/>
          </a:p>
          <a:p>
            <a:pPr eaLnBrk="1" hangingPunct="1">
              <a:buFont typeface="Arial" charset="0"/>
              <a:buNone/>
            </a:pPr>
            <a:r>
              <a:rPr lang="en-IN" dirty="0" smtClean="0"/>
              <a:t>+ 3. Mixed income</a:t>
            </a:r>
            <a:endParaRPr lang="en-IN" dirty="0" smtClean="0"/>
          </a:p>
          <a:p>
            <a:pPr eaLnBrk="1" hangingPunct="1">
              <a:buFont typeface="Arial" charset="0"/>
              <a:buNone/>
            </a:pPr>
            <a:r>
              <a:rPr lang="en-IN" b="1" dirty="0" smtClean="0"/>
              <a:t>= Net Domestic Product at Factor Cost</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2"/>
            <a:r>
              <a:rPr lang="en-IN" dirty="0" smtClean="0"/>
              <a:t>Net 	Domestic Product at 	factor cost</a:t>
            </a:r>
            <a:r>
              <a:rPr lang="en-IN" baseline="-25000" dirty="0" smtClean="0"/>
              <a:t>    </a:t>
            </a:r>
            <a:endParaRPr lang="en-IN" baseline="-25000" dirty="0"/>
          </a:p>
        </p:txBody>
      </p:sp>
      <p:sp>
        <p:nvSpPr>
          <p:cNvPr id="7" name="Down Arrow 6"/>
          <p:cNvSpPr/>
          <p:nvPr/>
        </p:nvSpPr>
        <p:spPr>
          <a:xfrm>
            <a:off x="3200400" y="2057400"/>
            <a:ext cx="381000" cy="2362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1752600" y="2133600"/>
            <a:ext cx="381000" cy="228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6172200" y="2057400"/>
            <a:ext cx="381000" cy="228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0" y="2743200"/>
            <a:ext cx="1828800" cy="338554"/>
          </a:xfrm>
          <a:prstGeom prst="rect">
            <a:avLst/>
          </a:prstGeom>
          <a:noFill/>
        </p:spPr>
        <p:txBody>
          <a:bodyPr wrap="square" rtlCol="0">
            <a:spAutoFit/>
          </a:bodyPr>
          <a:lstStyle/>
          <a:p>
            <a:r>
              <a:rPr lang="en-IN" sz="1600" dirty="0" smtClean="0"/>
              <a:t>Add: Depreciation</a:t>
            </a:r>
            <a:endParaRPr lang="en-IN" sz="1600" dirty="0"/>
          </a:p>
        </p:txBody>
      </p:sp>
      <p:sp>
        <p:nvSpPr>
          <p:cNvPr id="13" name="TextBox 12"/>
          <p:cNvSpPr txBox="1"/>
          <p:nvPr/>
        </p:nvSpPr>
        <p:spPr>
          <a:xfrm>
            <a:off x="3581400" y="2667000"/>
            <a:ext cx="1295400" cy="338554"/>
          </a:xfrm>
          <a:prstGeom prst="rect">
            <a:avLst/>
          </a:prstGeom>
          <a:noFill/>
        </p:spPr>
        <p:txBody>
          <a:bodyPr wrap="square" rtlCol="0">
            <a:spAutoFit/>
          </a:bodyPr>
          <a:lstStyle/>
          <a:p>
            <a:r>
              <a:rPr lang="en-IN" sz="1600" dirty="0" smtClean="0"/>
              <a:t>Add: NFIA</a:t>
            </a:r>
            <a:endParaRPr lang="en-IN" sz="1600" dirty="0"/>
          </a:p>
        </p:txBody>
      </p:sp>
      <p:sp>
        <p:nvSpPr>
          <p:cNvPr id="14" name="TextBox 13"/>
          <p:cNvSpPr txBox="1"/>
          <p:nvPr/>
        </p:nvSpPr>
        <p:spPr>
          <a:xfrm>
            <a:off x="6705600" y="2667000"/>
            <a:ext cx="2209800" cy="338554"/>
          </a:xfrm>
          <a:prstGeom prst="rect">
            <a:avLst/>
          </a:prstGeom>
          <a:noFill/>
        </p:spPr>
        <p:txBody>
          <a:bodyPr wrap="square" rtlCol="0">
            <a:spAutoFit/>
          </a:bodyPr>
          <a:lstStyle/>
          <a:p>
            <a:r>
              <a:rPr lang="en-IN" sz="1600" dirty="0" smtClean="0"/>
              <a:t>Add: Net Indirect Taxes</a:t>
            </a:r>
            <a:endParaRPr lang="en-IN" sz="1600" dirty="0"/>
          </a:p>
        </p:txBody>
      </p:sp>
      <p:sp>
        <p:nvSpPr>
          <p:cNvPr id="15" name="TextBox 14"/>
          <p:cNvSpPr txBox="1"/>
          <p:nvPr/>
        </p:nvSpPr>
        <p:spPr>
          <a:xfrm>
            <a:off x="1219200" y="4648200"/>
            <a:ext cx="7391400" cy="461665"/>
          </a:xfrm>
          <a:prstGeom prst="rect">
            <a:avLst/>
          </a:prstGeom>
          <a:noFill/>
        </p:spPr>
        <p:txBody>
          <a:bodyPr wrap="square" rtlCol="0">
            <a:spAutoFit/>
          </a:bodyPr>
          <a:lstStyle/>
          <a:p>
            <a:r>
              <a:rPr lang="en-IN" dirty="0" smtClean="0"/>
              <a:t>Gross 	    National Product at 	Market price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sz="quarter" idx="1"/>
          </p:nvPr>
        </p:nvSpPr>
        <p:spPr>
          <a:xfrm>
            <a:off x="228600" y="685800"/>
            <a:ext cx="8229600" cy="5486400"/>
          </a:xfrm>
        </p:spPr>
        <p:txBody>
          <a:bodyPr/>
          <a:lstStyle/>
          <a:p>
            <a:pPr marL="609600" indent="-609600" eaLnBrk="1" hangingPunct="1">
              <a:lnSpc>
                <a:spcPct val="80000"/>
              </a:lnSpc>
              <a:buFontTx/>
              <a:buNone/>
            </a:pPr>
            <a:r>
              <a:rPr lang="en-US" sz="1600" b="1" smtClean="0">
                <a:solidFill>
                  <a:srgbClr val="000099"/>
                </a:solidFill>
              </a:rPr>
              <a:t>Q 1:- From the following data, calculate national income by income method</a:t>
            </a:r>
            <a:endParaRPr lang="en-US" sz="1600" b="1" smtClean="0">
              <a:solidFill>
                <a:srgbClr val="000099"/>
              </a:solidFill>
            </a:endParaRPr>
          </a:p>
          <a:p>
            <a:pPr marL="990600" lvl="1" indent="-533400" eaLnBrk="1" hangingPunct="1">
              <a:lnSpc>
                <a:spcPct val="80000"/>
              </a:lnSpc>
            </a:pPr>
            <a:r>
              <a:rPr lang="en-US" sz="2000" b="1" smtClean="0">
                <a:solidFill>
                  <a:srgbClr val="FF0000"/>
                </a:solidFill>
              </a:rPr>
              <a:t>Items                                                       (Rs. In crores</a:t>
            </a:r>
            <a:r>
              <a:rPr lang="en-US" sz="1600" b="1" smtClean="0">
                <a:solidFill>
                  <a:srgbClr val="FF0000"/>
                </a:solidFill>
              </a:rPr>
              <a:t>)</a:t>
            </a:r>
            <a:endParaRPr lang="en-US" sz="1600" b="1" smtClean="0">
              <a:solidFill>
                <a:srgbClr val="FF0000"/>
              </a:solidFill>
            </a:endParaRPr>
          </a:p>
          <a:p>
            <a:pPr marL="609600" indent="-609600" eaLnBrk="1" hangingPunct="1">
              <a:lnSpc>
                <a:spcPct val="80000"/>
              </a:lnSpc>
              <a:buFontTx/>
              <a:buAutoNum type="arabicPeriod"/>
            </a:pPr>
            <a:r>
              <a:rPr lang="en-US" sz="1600" b="1" smtClean="0">
                <a:solidFill>
                  <a:srgbClr val="006600"/>
                </a:solidFill>
              </a:rPr>
              <a:t>Compensation of employees</a:t>
            </a:r>
            <a:r>
              <a:rPr lang="en-US" sz="1600" b="1" smtClean="0"/>
              <a:t>                 </a:t>
            </a:r>
            <a:r>
              <a:rPr lang="en-US" sz="1800" b="1" smtClean="0">
                <a:solidFill>
                  <a:srgbClr val="006600"/>
                </a:solidFill>
              </a:rPr>
              <a:t>800</a:t>
            </a:r>
            <a:endParaRPr lang="en-US" sz="18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Mixed income of self employed             900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Net factor income from abroad             - 50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Rent                                                          350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Profit                                                         600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Consumption of fixed capital                 200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Net indirect taxes                                    250</a:t>
            </a:r>
            <a:endParaRPr lang="en-US" sz="1600" b="1" smtClean="0">
              <a:solidFill>
                <a:srgbClr val="006600"/>
              </a:solidFill>
            </a:endParaRPr>
          </a:p>
          <a:p>
            <a:pPr marL="609600" indent="-609600" eaLnBrk="1" hangingPunct="1">
              <a:lnSpc>
                <a:spcPct val="80000"/>
              </a:lnSpc>
              <a:buFontTx/>
              <a:buAutoNum type="arabicPeriod"/>
            </a:pPr>
            <a:r>
              <a:rPr lang="en-US" b="1" smtClean="0">
                <a:solidFill>
                  <a:srgbClr val="006600"/>
                </a:solidFill>
              </a:rPr>
              <a:t>Interest</a:t>
            </a:r>
            <a:r>
              <a:rPr lang="en-US" b="1" smtClean="0"/>
              <a:t>                                          </a:t>
            </a:r>
            <a:r>
              <a:rPr lang="en-US" sz="1600" b="1" smtClean="0"/>
              <a:t>  </a:t>
            </a:r>
            <a:r>
              <a:rPr lang="en-US" sz="1600" b="1" smtClean="0">
                <a:solidFill>
                  <a:srgbClr val="006600"/>
                </a:solidFill>
              </a:rPr>
              <a:t>450</a:t>
            </a:r>
            <a:endParaRPr lang="en-US" sz="1600" b="1" smtClean="0">
              <a:solidFill>
                <a:srgbClr val="006600"/>
              </a:solidFill>
            </a:endParaRPr>
          </a:p>
          <a:p>
            <a:pPr marL="609600" indent="-609600" eaLnBrk="1" hangingPunct="1">
              <a:lnSpc>
                <a:spcPct val="80000"/>
              </a:lnSpc>
              <a:buFontTx/>
              <a:buAutoNum type="arabicPeriod"/>
            </a:pPr>
            <a:r>
              <a:rPr lang="en-US" sz="1600" b="1" smtClean="0">
                <a:solidFill>
                  <a:srgbClr val="006600"/>
                </a:solidFill>
              </a:rPr>
              <a:t>Operating Surplus                                   1400</a:t>
            </a:r>
            <a:endParaRPr lang="en-US" sz="1600" b="1" smtClean="0">
              <a:solidFill>
                <a:srgbClr val="006600"/>
              </a:solidFill>
            </a:endParaRPr>
          </a:p>
          <a:p>
            <a:pPr marL="609600" indent="-609600" eaLnBrk="1" hangingPunct="1">
              <a:lnSpc>
                <a:spcPct val="80000"/>
              </a:lnSpc>
              <a:buFontTx/>
              <a:buNone/>
            </a:pPr>
            <a:endParaRPr lang="en-US" sz="1600" b="1" smtClean="0">
              <a:solidFill>
                <a:srgbClr val="0066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z="3200" b="1" smtClean="0">
                <a:solidFill>
                  <a:srgbClr val="FF00FF"/>
                </a:solidFill>
              </a:rPr>
              <a:t>Solution:- </a:t>
            </a:r>
            <a:r>
              <a:rPr lang="en-US" sz="3200" b="1" smtClean="0">
                <a:solidFill>
                  <a:srgbClr val="000099"/>
                </a:solidFill>
              </a:rPr>
              <a:t>( Income method)</a:t>
            </a:r>
          </a:p>
        </p:txBody>
      </p:sp>
      <p:sp>
        <p:nvSpPr>
          <p:cNvPr id="29699" name="Rectangle 3"/>
          <p:cNvSpPr>
            <a:spLocks noGrp="1" noChangeArrowheads="1"/>
          </p:cNvSpPr>
          <p:nvPr>
            <p:ph sz="quarter" idx="1"/>
          </p:nvPr>
        </p:nvSpPr>
        <p:spPr>
          <a:xfrm>
            <a:off x="457200" y="1600200"/>
            <a:ext cx="7467600" cy="4873625"/>
          </a:xfrm>
        </p:spPr>
        <p:txBody>
          <a:bodyPr>
            <a:normAutofit/>
          </a:bodyPr>
          <a:lstStyle/>
          <a:p>
            <a:pPr marL="274320" indent="-274320" eaLnBrk="1" fontAlgn="auto" hangingPunct="1">
              <a:lnSpc>
                <a:spcPct val="80000"/>
              </a:lnSpc>
              <a:spcAft>
                <a:spcPts val="0"/>
              </a:spcAft>
              <a:buFontTx/>
              <a:buNone/>
              <a:defRPr/>
            </a:pPr>
            <a:r>
              <a:rPr lang="en-US" sz="2800" dirty="0" smtClean="0"/>
              <a:t>   </a:t>
            </a:r>
            <a:r>
              <a:rPr lang="en-US" sz="2000" b="1" dirty="0" smtClean="0">
                <a:solidFill>
                  <a:srgbClr val="FF00FF"/>
                </a:solidFill>
              </a:rPr>
              <a:t>GDP</a:t>
            </a:r>
            <a:r>
              <a:rPr lang="en-US" sz="2000" b="1" baseline="-25000" dirty="0" smtClean="0">
                <a:solidFill>
                  <a:srgbClr val="FF00FF"/>
                </a:solidFill>
              </a:rPr>
              <a:t>MP  </a:t>
            </a:r>
            <a:r>
              <a:rPr lang="en-US" sz="3600" b="1" baseline="-25000" dirty="0" smtClean="0">
                <a:solidFill>
                  <a:srgbClr val="FF00FF"/>
                </a:solidFill>
              </a:rPr>
              <a:t>=</a:t>
            </a:r>
            <a:r>
              <a:rPr lang="en-US" sz="2000" b="1" baseline="-25000" dirty="0" smtClean="0">
                <a:solidFill>
                  <a:srgbClr val="FF00FF"/>
                </a:solidFill>
              </a:rPr>
              <a:t> </a:t>
            </a:r>
            <a:r>
              <a:rPr lang="en-US" sz="2000" b="1" dirty="0" smtClean="0">
                <a:solidFill>
                  <a:srgbClr val="FF0000"/>
                </a:solidFill>
              </a:rPr>
              <a:t>Compensation of employees + mixed income of self employed + operating surplus + depreciation +net indirect taxes</a:t>
            </a:r>
            <a:r>
              <a:rPr lang="en-US" sz="2000" b="1" dirty="0" smtClean="0">
                <a:solidFill>
                  <a:srgbClr val="FF00FF"/>
                </a:solidFill>
              </a:rPr>
              <a:t> </a:t>
            </a:r>
            <a:endParaRPr lang="en-US" sz="2000" b="1" dirty="0" smtClean="0">
              <a:solidFill>
                <a:srgbClr val="FF00FF"/>
              </a:solidFill>
            </a:endParaRPr>
          </a:p>
          <a:p>
            <a:pPr marL="274320" indent="-274320" eaLnBrk="1" fontAlgn="auto" hangingPunct="1">
              <a:lnSpc>
                <a:spcPct val="80000"/>
              </a:lnSpc>
              <a:spcAft>
                <a:spcPts val="0"/>
              </a:spcAft>
              <a:buFontTx/>
              <a:buNone/>
              <a:defRPr/>
            </a:pPr>
            <a:r>
              <a:rPr lang="en-US" sz="2000" b="1" dirty="0" smtClean="0">
                <a:solidFill>
                  <a:srgbClr val="FF0000"/>
                </a:solidFill>
              </a:rPr>
              <a:t>                  =200+250+800+ 1400 (350+600+450)+900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=3550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FF"/>
                </a:solidFill>
              </a:rPr>
              <a:t>     GNP</a:t>
            </a:r>
            <a:r>
              <a:rPr lang="en-US" sz="2000" b="1" baseline="-25000" dirty="0" smtClean="0">
                <a:solidFill>
                  <a:srgbClr val="FF00FF"/>
                </a:solidFill>
              </a:rPr>
              <a:t>MP </a:t>
            </a:r>
            <a:r>
              <a:rPr lang="en-US" sz="2000" b="1" dirty="0" smtClean="0">
                <a:solidFill>
                  <a:srgbClr val="FF0000"/>
                </a:solidFill>
              </a:rPr>
              <a:t>= GDP</a:t>
            </a:r>
            <a:r>
              <a:rPr lang="en-US" sz="2000" b="1" baseline="-25000" dirty="0" smtClean="0">
                <a:solidFill>
                  <a:srgbClr val="FF0000"/>
                </a:solidFill>
              </a:rPr>
              <a:t>MP</a:t>
            </a:r>
            <a:r>
              <a:rPr lang="en-US" sz="2000" b="1" dirty="0" smtClean="0">
                <a:solidFill>
                  <a:srgbClr val="FF0000"/>
                </a:solidFill>
              </a:rPr>
              <a:t> + NFIA</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 3550 +(-50) </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 3500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FF"/>
                </a:solidFill>
              </a:rPr>
              <a:t>    NNP</a:t>
            </a:r>
            <a:r>
              <a:rPr lang="en-US" sz="2000" b="1" baseline="-25000" dirty="0" smtClean="0">
                <a:solidFill>
                  <a:srgbClr val="FF00FF"/>
                </a:solidFill>
              </a:rPr>
              <a:t>MP  </a:t>
            </a:r>
            <a:r>
              <a:rPr lang="en-US" sz="2000" b="1" dirty="0" smtClean="0">
                <a:solidFill>
                  <a:srgbClr val="FF0000"/>
                </a:solidFill>
              </a:rPr>
              <a:t>= GNP</a:t>
            </a:r>
            <a:r>
              <a:rPr lang="en-US" sz="2000" b="1" baseline="-25000" dirty="0" smtClean="0">
                <a:solidFill>
                  <a:srgbClr val="FF0000"/>
                </a:solidFill>
              </a:rPr>
              <a:t>MP</a:t>
            </a:r>
            <a:r>
              <a:rPr lang="en-US" sz="2000" b="1" dirty="0" smtClean="0">
                <a:solidFill>
                  <a:srgbClr val="FF0000"/>
                </a:solidFill>
              </a:rPr>
              <a:t> – Dep.</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 3500- 200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 3300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FF"/>
                </a:solidFill>
              </a:rPr>
              <a:t>    NNP</a:t>
            </a:r>
            <a:r>
              <a:rPr lang="en-US" sz="2000" b="1" baseline="-25000" dirty="0" smtClean="0">
                <a:solidFill>
                  <a:srgbClr val="FF00FF"/>
                </a:solidFill>
              </a:rPr>
              <a:t>FC  </a:t>
            </a:r>
            <a:r>
              <a:rPr lang="en-US" sz="2000" b="1" dirty="0" smtClean="0"/>
              <a:t> </a:t>
            </a:r>
            <a:r>
              <a:rPr lang="en-US" sz="2000" b="1" dirty="0" smtClean="0">
                <a:solidFill>
                  <a:srgbClr val="FF0000"/>
                </a:solidFill>
              </a:rPr>
              <a:t>= NNP</a:t>
            </a:r>
            <a:r>
              <a:rPr lang="en-US" sz="2000" b="1" baseline="-25000" dirty="0" smtClean="0">
                <a:solidFill>
                  <a:srgbClr val="FF0000"/>
                </a:solidFill>
              </a:rPr>
              <a:t>MP</a:t>
            </a:r>
            <a:r>
              <a:rPr lang="en-US" sz="2000" b="1" dirty="0" smtClean="0">
                <a:solidFill>
                  <a:srgbClr val="FF0000"/>
                </a:solidFill>
              </a:rPr>
              <a:t>- NIT</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=3300- 250</a:t>
            </a:r>
            <a:endParaRPr lang="en-US" sz="2000" b="1" dirty="0" smtClean="0">
              <a:solidFill>
                <a:srgbClr val="FF0000"/>
              </a:solidFill>
            </a:endParaRPr>
          </a:p>
          <a:p>
            <a:pPr marL="274320" indent="-274320" eaLnBrk="1" fontAlgn="auto" hangingPunct="1">
              <a:lnSpc>
                <a:spcPct val="80000"/>
              </a:lnSpc>
              <a:spcAft>
                <a:spcPts val="0"/>
              </a:spcAft>
              <a:buFontTx/>
              <a:buNone/>
              <a:defRPr/>
            </a:pPr>
            <a:r>
              <a:rPr lang="en-US" sz="2000" b="1" dirty="0" smtClean="0">
                <a:solidFill>
                  <a:srgbClr val="FF0000"/>
                </a:solidFill>
              </a:rPr>
              <a:t>                =Rs. 3050 </a:t>
            </a:r>
            <a:r>
              <a:rPr lang="en-US" sz="2000" b="1" dirty="0" err="1" smtClean="0">
                <a:solidFill>
                  <a:srgbClr val="FF0000"/>
                </a:solidFill>
              </a:rPr>
              <a:t>crores</a:t>
            </a:r>
            <a:endParaRPr lang="en-US" sz="2000" b="1" dirty="0" smtClean="0">
              <a:solidFill>
                <a:srgbClr val="FF0000"/>
              </a:solidFill>
            </a:endParaRPr>
          </a:p>
          <a:p>
            <a:pPr marL="274320" indent="-274320" eaLnBrk="1" fontAlgn="auto" hangingPunct="1">
              <a:lnSpc>
                <a:spcPct val="80000"/>
              </a:lnSpc>
              <a:spcAft>
                <a:spcPts val="0"/>
              </a:spcAft>
              <a:buFont typeface="Wingdings"/>
              <a:buChar char=""/>
              <a:defRPr/>
            </a:pPr>
            <a:endParaRPr lang="en-US" sz="2000" b="1" dirty="0" smtClean="0">
              <a:solidFill>
                <a:srgbClr val="FF0000"/>
              </a:solidFill>
            </a:endParaRPr>
          </a:p>
        </p:txBody>
      </p:sp>
      <p:sp>
        <p:nvSpPr>
          <p:cNvPr id="32772" name="Text Box 4"/>
          <p:cNvSpPr txBox="1">
            <a:spLocks noChangeArrowheads="1"/>
          </p:cNvSpPr>
          <p:nvPr/>
        </p:nvSpPr>
        <p:spPr bwMode="auto">
          <a:xfrm>
            <a:off x="685800" y="1371600"/>
            <a:ext cx="8153400" cy="366713"/>
          </a:xfrm>
          <a:prstGeom prst="rect">
            <a:avLst/>
          </a:prstGeom>
          <a:noFill/>
          <a:ln w="9525">
            <a:noFill/>
            <a:miter lim="800000"/>
          </a:ln>
        </p:spPr>
        <p:txBody>
          <a:bodyPr>
            <a:spAutoFit/>
          </a:bodyPr>
          <a:lstStyle/>
          <a:p>
            <a:pPr>
              <a:spcBef>
                <a:spcPct val="50000"/>
              </a:spcBef>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smtClean="0"/>
              <a:t>National Income</a:t>
            </a:r>
          </a:p>
        </p:txBody>
      </p:sp>
      <p:sp>
        <p:nvSpPr>
          <p:cNvPr id="13315" name="Content Placeholder 2"/>
          <p:cNvSpPr>
            <a:spLocks noGrp="1"/>
          </p:cNvSpPr>
          <p:nvPr>
            <p:ph sz="quarter" idx="1"/>
          </p:nvPr>
        </p:nvSpPr>
        <p:spPr>
          <a:xfrm>
            <a:off x="457200" y="1600200"/>
            <a:ext cx="7467600" cy="4873625"/>
          </a:xfrm>
        </p:spPr>
        <p:txBody>
          <a:bodyPr/>
          <a:lstStyle/>
          <a:p>
            <a:pPr eaLnBrk="1" hangingPunct="1"/>
            <a:r>
              <a:rPr lang="en-US" sz="2800" dirty="0" smtClean="0"/>
              <a:t>The national income accounts is an essential tool for studying the macroeconomics </a:t>
            </a:r>
            <a:endParaRPr lang="en-US" sz="2800" dirty="0" smtClean="0"/>
          </a:p>
          <a:p>
            <a:pPr eaLnBrk="1" hangingPunct="1"/>
            <a:endParaRPr lang="en-US" sz="2800" dirty="0" smtClean="0"/>
          </a:p>
          <a:p>
            <a:pPr eaLnBrk="1" hangingPunct="1"/>
            <a:r>
              <a:rPr lang="en-US" sz="2800" b="1" dirty="0" smtClean="0"/>
              <a:t>National income accounting</a:t>
            </a:r>
            <a:endParaRPr lang="en-US" sz="2800" b="1" dirty="0" smtClean="0"/>
          </a:p>
          <a:p>
            <a:pPr lvl="1" eaLnBrk="1" hangingPunct="1"/>
            <a:r>
              <a:rPr lang="en-US" dirty="0" smtClean="0"/>
              <a:t>Records all the incomes and expenditures that contribute to a country’s income and output</a:t>
            </a:r>
            <a:endParaRPr lang="en-US" dirty="0" smtClean="0"/>
          </a:p>
          <a:p>
            <a:pPr lvl="1"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z="2800" b="1" smtClean="0">
                <a:solidFill>
                  <a:srgbClr val="000099"/>
                </a:solidFill>
              </a:rPr>
              <a:t>Calculation of National income by expenditure method</a:t>
            </a:r>
            <a:r>
              <a:rPr lang="en-US" sz="2800" b="1" smtClean="0"/>
              <a:t>.</a:t>
            </a:r>
          </a:p>
        </p:txBody>
      </p:sp>
      <p:sp>
        <p:nvSpPr>
          <p:cNvPr id="33795" name="Rectangle 3"/>
          <p:cNvSpPr>
            <a:spLocks noGrp="1" noChangeArrowheads="1"/>
          </p:cNvSpPr>
          <p:nvPr>
            <p:ph sz="quarter" idx="1"/>
          </p:nvPr>
        </p:nvSpPr>
        <p:spPr>
          <a:xfrm>
            <a:off x="457200" y="1600200"/>
            <a:ext cx="7467600" cy="4873625"/>
          </a:xfrm>
        </p:spPr>
        <p:txBody>
          <a:bodyPr/>
          <a:lstStyle/>
          <a:p>
            <a:pPr eaLnBrk="1" hangingPunct="1">
              <a:lnSpc>
                <a:spcPct val="90000"/>
              </a:lnSpc>
              <a:buFont typeface="Wingdings" pitchFamily="2" charset="2"/>
              <a:buNone/>
            </a:pPr>
            <a:r>
              <a:rPr lang="en-US" b="1" smtClean="0">
                <a:solidFill>
                  <a:srgbClr val="FF0000"/>
                </a:solidFill>
              </a:rPr>
              <a:t>E</a:t>
            </a:r>
            <a:r>
              <a:rPr lang="en-US" sz="2000" b="1" smtClean="0">
                <a:solidFill>
                  <a:srgbClr val="FF0000"/>
                </a:solidFill>
              </a:rPr>
              <a:t>xpenditure method measures final expenditure on ‘Gross Domestic Product at market price” during a period of accounting year.</a:t>
            </a:r>
            <a:endParaRPr lang="en-US" sz="2000" b="1" smtClean="0">
              <a:solidFill>
                <a:srgbClr val="FF0000"/>
              </a:solidFill>
            </a:endParaRPr>
          </a:p>
          <a:p>
            <a:pPr eaLnBrk="1" hangingPunct="1">
              <a:lnSpc>
                <a:spcPct val="90000"/>
              </a:lnSpc>
              <a:buFont typeface="Wingdings" pitchFamily="2" charset="2"/>
              <a:buNone/>
            </a:pPr>
            <a:r>
              <a:rPr lang="en-US" sz="2000" b="1" smtClean="0">
                <a:solidFill>
                  <a:srgbClr val="FF0000"/>
                </a:solidFill>
              </a:rPr>
              <a:t> </a:t>
            </a:r>
            <a:r>
              <a:rPr lang="en-US" sz="2000" b="1" smtClean="0">
                <a:solidFill>
                  <a:srgbClr val="FF00FF"/>
                </a:solidFill>
              </a:rPr>
              <a:t>In other words</a:t>
            </a:r>
            <a:r>
              <a:rPr lang="en-US" sz="2000" b="1" smtClean="0">
                <a:solidFill>
                  <a:srgbClr val="FF0000"/>
                </a:solidFill>
              </a:rPr>
              <a:t> “ national income is measured at the point of  expenditure.</a:t>
            </a:r>
            <a:endParaRPr lang="en-US" sz="2000" b="1" smtClean="0">
              <a:solidFill>
                <a:srgbClr val="FF0000"/>
              </a:solidFill>
            </a:endParaRPr>
          </a:p>
          <a:p>
            <a:pPr eaLnBrk="1" hangingPunct="1">
              <a:lnSpc>
                <a:spcPct val="90000"/>
              </a:lnSpc>
              <a:buFont typeface="Wingdings" pitchFamily="2" charset="2"/>
              <a:buNone/>
            </a:pPr>
            <a:r>
              <a:rPr lang="en-US" sz="2000" b="1" smtClean="0">
                <a:solidFill>
                  <a:srgbClr val="000099"/>
                </a:solidFill>
              </a:rPr>
              <a:t>Components of GDP</a:t>
            </a:r>
            <a:r>
              <a:rPr lang="en-US" sz="2000" b="1" baseline="-25000" smtClean="0">
                <a:solidFill>
                  <a:srgbClr val="000099"/>
                </a:solidFill>
              </a:rPr>
              <a:t>MP</a:t>
            </a:r>
            <a:r>
              <a:rPr lang="en-US" sz="2000" b="1" smtClean="0">
                <a:solidFill>
                  <a:srgbClr val="000099"/>
                </a:solidFill>
              </a:rPr>
              <a:t>:--</a:t>
            </a:r>
            <a:endParaRPr lang="en-US" sz="2000" b="1" smtClean="0">
              <a:solidFill>
                <a:srgbClr val="000099"/>
              </a:solidFill>
            </a:endParaRPr>
          </a:p>
          <a:p>
            <a:pPr eaLnBrk="1" hangingPunct="1">
              <a:lnSpc>
                <a:spcPct val="90000"/>
              </a:lnSpc>
            </a:pPr>
            <a:r>
              <a:rPr lang="en-US" sz="2000" b="1" smtClean="0">
                <a:solidFill>
                  <a:srgbClr val="FF0000"/>
                </a:solidFill>
              </a:rPr>
              <a:t>1.Private final consumption expenditure.</a:t>
            </a:r>
            <a:endParaRPr lang="en-US" sz="2000" b="1" smtClean="0">
              <a:solidFill>
                <a:srgbClr val="FF0000"/>
              </a:solidFill>
            </a:endParaRPr>
          </a:p>
          <a:p>
            <a:pPr eaLnBrk="1" hangingPunct="1">
              <a:lnSpc>
                <a:spcPct val="90000"/>
              </a:lnSpc>
            </a:pPr>
            <a:r>
              <a:rPr lang="en-US" sz="2000" b="1" smtClean="0">
                <a:solidFill>
                  <a:srgbClr val="FF0000"/>
                </a:solidFill>
              </a:rPr>
              <a:t>2.Govt. final consumption expenditure.</a:t>
            </a:r>
            <a:endParaRPr lang="en-US" sz="2000" b="1" smtClean="0">
              <a:solidFill>
                <a:srgbClr val="FF0000"/>
              </a:solidFill>
            </a:endParaRPr>
          </a:p>
          <a:p>
            <a:pPr eaLnBrk="1" hangingPunct="1">
              <a:lnSpc>
                <a:spcPct val="90000"/>
              </a:lnSpc>
            </a:pPr>
            <a:r>
              <a:rPr lang="en-US" sz="2000" b="1" smtClean="0">
                <a:solidFill>
                  <a:srgbClr val="FF0000"/>
                </a:solidFill>
              </a:rPr>
              <a:t>3.Gross fixed capital formation.</a:t>
            </a:r>
            <a:endParaRPr lang="en-US" sz="2000" b="1" smtClean="0">
              <a:solidFill>
                <a:srgbClr val="FF0000"/>
              </a:solidFill>
            </a:endParaRPr>
          </a:p>
          <a:p>
            <a:pPr eaLnBrk="1" hangingPunct="1">
              <a:lnSpc>
                <a:spcPct val="90000"/>
              </a:lnSpc>
            </a:pPr>
            <a:r>
              <a:rPr lang="en-US" sz="2000" b="1" smtClean="0">
                <a:solidFill>
                  <a:srgbClr val="FF0000"/>
                </a:solidFill>
              </a:rPr>
              <a:t>4.Net Exports.</a:t>
            </a:r>
            <a:endParaRPr lang="en-US" sz="2000" b="1" smtClean="0">
              <a:solidFill>
                <a:srgbClr val="FF0000"/>
              </a:solidFill>
            </a:endParaRPr>
          </a:p>
          <a:p>
            <a:pPr eaLnBrk="1" hangingPunct="1">
              <a:lnSpc>
                <a:spcPct val="90000"/>
              </a:lnSpc>
            </a:pPr>
            <a:r>
              <a:rPr lang="en-US" sz="2000" b="1" smtClean="0">
                <a:solidFill>
                  <a:srgbClr val="FF0000"/>
                </a:solidFill>
              </a:rPr>
              <a:t>5.Domestic capital formation.</a:t>
            </a:r>
            <a:endParaRPr lang="en-US" sz="2000" b="1" smtClean="0">
              <a:solidFill>
                <a:srgbClr val="FF0000"/>
              </a:solidFill>
            </a:endParaRPr>
          </a:p>
          <a:p>
            <a:pPr eaLnBrk="1" hangingPunct="1">
              <a:lnSpc>
                <a:spcPct val="90000"/>
              </a:lnSpc>
            </a:pPr>
            <a:r>
              <a:rPr lang="en-US" sz="2000" b="1" smtClean="0">
                <a:solidFill>
                  <a:srgbClr val="FF0000"/>
                </a:solidFill>
              </a:rPr>
              <a:t>6.Interest on national debt.</a:t>
            </a:r>
            <a:endParaRPr lang="en-US" sz="2000" b="1" smtClean="0">
              <a:solidFill>
                <a:srgbClr val="FF0000"/>
              </a:solidFill>
            </a:endParaRPr>
          </a:p>
          <a:p>
            <a:pPr eaLnBrk="1" hangingPunct="1">
              <a:lnSpc>
                <a:spcPct val="90000"/>
              </a:lnSpc>
            </a:pPr>
            <a:r>
              <a:rPr lang="en-US" sz="2000" b="1" smtClean="0">
                <a:solidFill>
                  <a:srgbClr val="FF0000"/>
                </a:solidFill>
              </a:rPr>
              <a:t>7.Investment expenditure.</a:t>
            </a:r>
            <a:endParaRPr lang="en-US" sz="2000" b="1" smtClean="0">
              <a:solidFill>
                <a:srgbClr val="FF0000"/>
              </a:solidFill>
            </a:endParaRPr>
          </a:p>
          <a:p>
            <a:pPr eaLnBrk="1" hangingPunct="1">
              <a:lnSpc>
                <a:spcPct val="90000"/>
              </a:lnSpc>
            </a:pPr>
            <a:endParaRPr lang="en-US" b="1" smtClean="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lstStyle/>
          <a:p>
            <a:pPr eaLnBrk="1" fontAlgn="auto" hangingPunct="1">
              <a:spcAft>
                <a:spcPts val="0"/>
              </a:spcAft>
              <a:defRPr/>
            </a:pPr>
            <a:r>
              <a:rPr lang="en-US" dirty="0" smtClean="0">
                <a:solidFill>
                  <a:srgbClr val="FF0000"/>
                </a:solidFill>
              </a:rPr>
              <a:t>Expenditure</a:t>
            </a:r>
            <a:r>
              <a:rPr lang="en-US" dirty="0" smtClean="0"/>
              <a:t> </a:t>
            </a:r>
            <a:r>
              <a:rPr lang="en-US" dirty="0" smtClean="0">
                <a:solidFill>
                  <a:srgbClr val="FF0000"/>
                </a:solidFill>
              </a:rPr>
              <a:t>Method</a:t>
            </a:r>
            <a:endParaRPr lang="en-IN" dirty="0" smtClean="0">
              <a:solidFill>
                <a:srgbClr val="FF0000"/>
              </a:solidFill>
            </a:endParaRPr>
          </a:p>
        </p:txBody>
      </p:sp>
      <p:sp>
        <p:nvSpPr>
          <p:cNvPr id="34819" name="Content Placeholder 2"/>
          <p:cNvSpPr>
            <a:spLocks noGrp="1"/>
          </p:cNvSpPr>
          <p:nvPr>
            <p:ph sz="quarter" idx="1"/>
          </p:nvPr>
        </p:nvSpPr>
        <p:spPr>
          <a:xfrm>
            <a:off x="612775" y="990600"/>
            <a:ext cx="8153400" cy="5105400"/>
          </a:xfrm>
        </p:spPr>
        <p:txBody>
          <a:bodyPr/>
          <a:lstStyle/>
          <a:p>
            <a:pPr eaLnBrk="1" hangingPunct="1">
              <a:buFont typeface="Arial" charset="0"/>
              <a:buNone/>
            </a:pPr>
            <a:r>
              <a:rPr lang="en-IN" dirty="0" smtClean="0"/>
              <a:t>C-1. Private final consumption expenditure</a:t>
            </a:r>
            <a:endParaRPr lang="en-IN" dirty="0" smtClean="0"/>
          </a:p>
          <a:p>
            <a:pPr eaLnBrk="1" hangingPunct="1">
              <a:buFont typeface="Arial" charset="0"/>
              <a:buNone/>
            </a:pPr>
            <a:r>
              <a:rPr lang="en-IN" dirty="0" smtClean="0"/>
              <a:t>G- 2. General government final consumption expenditure</a:t>
            </a:r>
            <a:endParaRPr lang="en-IN" dirty="0" smtClean="0"/>
          </a:p>
          <a:p>
            <a:pPr eaLnBrk="1" hangingPunct="1">
              <a:buFont typeface="Arial" charset="0"/>
              <a:buChar char="•"/>
            </a:pPr>
            <a:r>
              <a:rPr lang="en-IN" dirty="0" smtClean="0"/>
              <a:t> Adding these two</a:t>
            </a:r>
            <a:endParaRPr lang="en-IN" dirty="0" smtClean="0"/>
          </a:p>
          <a:p>
            <a:pPr eaLnBrk="1" hangingPunct="1">
              <a:buFont typeface="Wingdings" pitchFamily="2" charset="2"/>
              <a:buNone/>
            </a:pPr>
            <a:r>
              <a:rPr lang="en-IN" b="1" dirty="0" smtClean="0"/>
              <a:t>Final consumption expenditure (1+2)</a:t>
            </a:r>
            <a:endParaRPr lang="en-IN" dirty="0" smtClean="0"/>
          </a:p>
          <a:p>
            <a:pPr eaLnBrk="1" hangingPunct="1">
              <a:buFont typeface="Arial" charset="0"/>
              <a:buNone/>
            </a:pPr>
            <a:r>
              <a:rPr lang="en-IN" dirty="0" smtClean="0"/>
              <a:t>I- 3. Gross domestic capital formation (GDCF) + CHANGE IN STOCK (closing stock- opening stock)</a:t>
            </a:r>
            <a:endParaRPr lang="en-IN" dirty="0" smtClean="0"/>
          </a:p>
          <a:p>
            <a:pPr eaLnBrk="1" hangingPunct="1">
              <a:buFont typeface="Arial" charset="0"/>
              <a:buNone/>
            </a:pPr>
            <a:r>
              <a:rPr lang="en-US" dirty="0" smtClean="0"/>
              <a:t>Add (+)</a:t>
            </a:r>
            <a:endParaRPr lang="en-IN" dirty="0" smtClean="0"/>
          </a:p>
          <a:p>
            <a:pPr eaLnBrk="1" hangingPunct="1">
              <a:buFont typeface="Arial" charset="0"/>
              <a:buNone/>
            </a:pPr>
            <a:r>
              <a:rPr lang="en-IN" dirty="0" smtClean="0"/>
              <a:t>X- 4. Net exports (Exports- Imports)</a:t>
            </a:r>
            <a:endParaRPr lang="en-IN" dirty="0" smtClean="0"/>
          </a:p>
          <a:p>
            <a:pPr eaLnBrk="1" hangingPunct="1">
              <a:buFont typeface="Wingdings" pitchFamily="2" charset="2"/>
              <a:buNone/>
            </a:pPr>
            <a:r>
              <a:rPr lang="en-IN" b="1" dirty="0" smtClean="0"/>
              <a:t>Gross Domestic Product at Market Price (GDP</a:t>
            </a:r>
            <a:r>
              <a:rPr lang="en-US" b="1" baseline="-25000" dirty="0" smtClean="0"/>
              <a:t>MP</a:t>
            </a:r>
            <a:r>
              <a:rPr lang="en-IN" b="1" dirty="0" smtClean="0"/>
              <a:t> =1+2+3+4)</a:t>
            </a:r>
            <a:endParaRPr lang="en-I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3"/>
          <p:cNvSpPr>
            <a:spLocks noGrp="1"/>
          </p:cNvSpPr>
          <p:nvPr>
            <p:ph sz="quarter" idx="1"/>
          </p:nvPr>
        </p:nvSpPr>
        <p:spPr>
          <a:xfrm>
            <a:off x="612775" y="381000"/>
            <a:ext cx="8153400" cy="5715000"/>
          </a:xfrm>
        </p:spPr>
        <p:txBody>
          <a:bodyPr/>
          <a:lstStyle/>
          <a:p>
            <a:pPr eaLnBrk="1" hangingPunct="1">
              <a:buFont typeface="Wingdings" pitchFamily="2" charset="2"/>
              <a:buNone/>
            </a:pPr>
            <a:r>
              <a:rPr lang="en-IN" b="1" dirty="0" smtClean="0"/>
              <a:t>Gross Domestic Product at Market Price (GDP</a:t>
            </a:r>
            <a:r>
              <a:rPr lang="en-US" b="1" baseline="-25000" dirty="0" smtClean="0"/>
              <a:t> MP</a:t>
            </a:r>
            <a:r>
              <a:rPr lang="en-IN" b="1" dirty="0" smtClean="0"/>
              <a:t> =1+2+3+4)</a:t>
            </a:r>
            <a:endParaRPr lang="en-IN" b="1" dirty="0" smtClean="0"/>
          </a:p>
          <a:p>
            <a:pPr eaLnBrk="1" hangingPunct="1">
              <a:buFont typeface="Arial" charset="0"/>
              <a:buChar char="•"/>
            </a:pPr>
            <a:r>
              <a:rPr lang="en-US" dirty="0" smtClean="0"/>
              <a:t>Add (+)</a:t>
            </a:r>
            <a:endParaRPr lang="en-IN" dirty="0" smtClean="0"/>
          </a:p>
          <a:p>
            <a:pPr eaLnBrk="1" hangingPunct="1">
              <a:buFont typeface="Arial" charset="0"/>
              <a:buNone/>
            </a:pPr>
            <a:r>
              <a:rPr lang="en-IN" dirty="0" smtClean="0"/>
              <a:t>5. net factor income from abroad</a:t>
            </a:r>
            <a:endParaRPr lang="en-IN" dirty="0" smtClean="0"/>
          </a:p>
          <a:p>
            <a:pPr eaLnBrk="1" hangingPunct="1">
              <a:buFont typeface="Wingdings" pitchFamily="2" charset="2"/>
              <a:buNone/>
            </a:pPr>
            <a:r>
              <a:rPr lang="en-IN" b="1" dirty="0" smtClean="0"/>
              <a:t>Gross National Product at Market Price (GNP</a:t>
            </a:r>
            <a:r>
              <a:rPr lang="en-US" b="1" baseline="-25000" dirty="0" smtClean="0"/>
              <a:t> MP</a:t>
            </a:r>
            <a:r>
              <a:rPr lang="en-IN" b="1" dirty="0" smtClean="0"/>
              <a:t> =1+2+3+4+5)</a:t>
            </a:r>
            <a:endParaRPr lang="en-IN" dirty="0" smtClean="0"/>
          </a:p>
          <a:p>
            <a:pPr eaLnBrk="1" hangingPunct="1">
              <a:buFont typeface="Arial" charset="0"/>
              <a:buChar char="•"/>
            </a:pPr>
            <a:r>
              <a:rPr lang="en-IN" dirty="0" smtClean="0"/>
              <a:t> </a:t>
            </a:r>
            <a:r>
              <a:rPr lang="en-IN" dirty="0" err="1" smtClean="0"/>
              <a:t>Substract</a:t>
            </a:r>
            <a:r>
              <a:rPr lang="en-IN" dirty="0" smtClean="0"/>
              <a:t> (-)</a:t>
            </a:r>
            <a:endParaRPr lang="en-IN" dirty="0" smtClean="0"/>
          </a:p>
          <a:p>
            <a:pPr eaLnBrk="1" hangingPunct="1">
              <a:buFont typeface="Arial" charset="0"/>
              <a:buNone/>
            </a:pPr>
            <a:r>
              <a:rPr lang="en-IN" dirty="0" smtClean="0"/>
              <a:t>6. Net indirect taxes</a:t>
            </a:r>
            <a:endParaRPr lang="en-IN" dirty="0" smtClean="0"/>
          </a:p>
          <a:p>
            <a:pPr eaLnBrk="1" hangingPunct="1">
              <a:buFont typeface="Wingdings" pitchFamily="2" charset="2"/>
              <a:buNone/>
            </a:pPr>
            <a:r>
              <a:rPr lang="en-IN" b="1" dirty="0" smtClean="0"/>
              <a:t>Gross National Product at Factor cost (GNP</a:t>
            </a:r>
            <a:r>
              <a:rPr lang="en-US" b="1" baseline="-25000" dirty="0" smtClean="0"/>
              <a:t>FC</a:t>
            </a:r>
            <a:r>
              <a:rPr lang="en-IN" b="1" dirty="0" smtClean="0"/>
              <a:t> =1+2+3+4+5-6)</a:t>
            </a:r>
            <a:endParaRPr lang="en-IN" dirty="0" smtClean="0"/>
          </a:p>
          <a:p>
            <a:pPr eaLnBrk="1" hangingPunct="1">
              <a:buFont typeface="Arial" charset="0"/>
              <a:buChar char="•"/>
            </a:pPr>
            <a:r>
              <a:rPr lang="en-IN" dirty="0" smtClean="0"/>
              <a:t> </a:t>
            </a:r>
            <a:r>
              <a:rPr lang="en-IN" dirty="0" err="1" smtClean="0"/>
              <a:t>Substract</a:t>
            </a:r>
            <a:r>
              <a:rPr lang="en-IN" dirty="0" smtClean="0"/>
              <a:t> (-)</a:t>
            </a:r>
            <a:endParaRPr lang="en-IN" dirty="0" smtClean="0"/>
          </a:p>
          <a:p>
            <a:pPr eaLnBrk="1" hangingPunct="1">
              <a:buFont typeface="Arial" charset="0"/>
              <a:buNone/>
            </a:pPr>
            <a:r>
              <a:rPr lang="en-IN" dirty="0" smtClean="0"/>
              <a:t>7. Depreciation</a:t>
            </a:r>
            <a:endParaRPr lang="en-IN" dirty="0" smtClean="0"/>
          </a:p>
          <a:p>
            <a:pPr eaLnBrk="1" hangingPunct="1">
              <a:buFont typeface="Wingdings" pitchFamily="2" charset="2"/>
              <a:buNone/>
            </a:pPr>
            <a:r>
              <a:rPr lang="en-IN" b="1" dirty="0" smtClean="0"/>
              <a:t>Net National Product at Factor cost (NNP</a:t>
            </a:r>
            <a:r>
              <a:rPr lang="en-US" b="1" baseline="-25000" dirty="0" smtClean="0"/>
              <a:t>FC</a:t>
            </a:r>
            <a:r>
              <a:rPr lang="en-IN" b="1" dirty="0" smtClean="0"/>
              <a:t> =1+2+3+4+5-6-7)</a:t>
            </a:r>
            <a:endParaRPr lang="en-IN" dirty="0" smtClean="0"/>
          </a:p>
          <a:p>
            <a:pPr eaLnBrk="1" hangingPunct="1">
              <a:buFont typeface="Arial" charset="0"/>
              <a:buChar char="•"/>
            </a:pPr>
            <a:endParaRPr lang="en-I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533400"/>
            <a:ext cx="8229600" cy="762000"/>
          </a:xfrm>
        </p:spPr>
        <p:txBody>
          <a:bodyPr>
            <a:normAutofit fontScale="90000"/>
          </a:bodyPr>
          <a:lstStyle/>
          <a:p>
            <a:pPr eaLnBrk="1" fontAlgn="auto" hangingPunct="1">
              <a:spcAft>
                <a:spcPts val="0"/>
              </a:spcAft>
              <a:defRPr/>
            </a:pPr>
            <a:r>
              <a:rPr lang="en-US" sz="2800" b="1" dirty="0" smtClean="0">
                <a:solidFill>
                  <a:srgbClr val="000099"/>
                </a:solidFill>
              </a:rPr>
              <a:t>Q2.  </a:t>
            </a:r>
            <a:r>
              <a:rPr lang="en-US" sz="2200" b="1" dirty="0" smtClean="0">
                <a:solidFill>
                  <a:srgbClr val="000099"/>
                </a:solidFill>
              </a:rPr>
              <a:t>From the following data, calculate national income by income method and expenditure</a:t>
            </a:r>
            <a:r>
              <a:rPr lang="en-US" sz="4900" b="1" dirty="0" smtClean="0">
                <a:solidFill>
                  <a:srgbClr val="000099"/>
                </a:solidFill>
              </a:rPr>
              <a:t> </a:t>
            </a:r>
            <a:r>
              <a:rPr lang="en-US" sz="2200" b="1" dirty="0" smtClean="0">
                <a:solidFill>
                  <a:srgbClr val="000099"/>
                </a:solidFill>
              </a:rPr>
              <a:t>method</a:t>
            </a:r>
            <a:r>
              <a:rPr lang="en-US" sz="2800" b="1" dirty="0" smtClean="0">
                <a:solidFill>
                  <a:srgbClr val="000099"/>
                </a:solidFill>
              </a:rPr>
              <a:t>.</a:t>
            </a:r>
          </a:p>
        </p:txBody>
      </p:sp>
      <p:sp>
        <p:nvSpPr>
          <p:cNvPr id="33795" name="Rectangle 3"/>
          <p:cNvSpPr>
            <a:spLocks noGrp="1" noChangeArrowheads="1"/>
          </p:cNvSpPr>
          <p:nvPr>
            <p:ph sz="quarter" idx="1"/>
          </p:nvPr>
        </p:nvSpPr>
        <p:spPr>
          <a:xfrm>
            <a:off x="381000" y="1524000"/>
            <a:ext cx="8229600" cy="4724400"/>
          </a:xfrm>
        </p:spPr>
        <p:txBody>
          <a:bodyPr/>
          <a:lstStyle/>
          <a:p>
            <a:pPr marL="274320" indent="-274320" eaLnBrk="1" fontAlgn="auto" hangingPunct="1">
              <a:lnSpc>
                <a:spcPct val="80000"/>
              </a:lnSpc>
              <a:spcAft>
                <a:spcPts val="0"/>
              </a:spcAft>
              <a:buFontTx/>
              <a:buNone/>
              <a:defRPr/>
            </a:pPr>
            <a:r>
              <a:rPr lang="en-US" sz="1600" b="1" dirty="0" smtClean="0">
                <a:solidFill>
                  <a:srgbClr val="FF0000"/>
                </a:solidFill>
              </a:rPr>
              <a:t>       Items                                                                   (Rs. In </a:t>
            </a:r>
            <a:r>
              <a:rPr lang="en-US" sz="1600" b="1" dirty="0" err="1" smtClean="0">
                <a:solidFill>
                  <a:srgbClr val="FF0000"/>
                </a:solidFill>
              </a:rPr>
              <a:t>crores</a:t>
            </a:r>
            <a:r>
              <a:rPr lang="en-US" sz="1600" b="1" dirty="0" smtClean="0">
                <a:solidFill>
                  <a:srgbClr val="FF0000"/>
                </a:solidFill>
              </a:rPr>
              <a:t>.)</a:t>
            </a:r>
            <a:endParaRPr lang="en-US" sz="1600" b="1" dirty="0" smtClean="0">
              <a:solidFill>
                <a:srgbClr val="FF00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 Compensation of employees                                               1,200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2. Net factor income from abroad                                          - 20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3. Net indirect taxes                                                            120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4. Profit                                                                           800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5. Private final consumption expenditure                                  2,000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6. Net domestic capital formation                                           770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7. Consumption of fixed capital                                               130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8. Rent                                                                             400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9. Interest                                                                          620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10. Mixed income of self employed                                           700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11. Net exports                                                                   - 30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12. Govt. final consumption expenditure                                    1,100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13. Operating surplus                                                           1820</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14. Employer’s contribution to social security</a:t>
            </a:r>
            <a:endParaRPr lang="en-US" sz="1600" b="1" dirty="0" smtClean="0">
              <a:solidFill>
                <a:srgbClr val="006600"/>
              </a:solidFill>
            </a:endParaRPr>
          </a:p>
          <a:p>
            <a:pPr marL="274320" indent="-274320" eaLnBrk="1" fontAlgn="auto" hangingPunct="1">
              <a:lnSpc>
                <a:spcPct val="80000"/>
              </a:lnSpc>
              <a:spcAft>
                <a:spcPts val="0"/>
              </a:spcAft>
              <a:buFontTx/>
              <a:buNone/>
              <a:defRPr/>
            </a:pPr>
            <a:r>
              <a:rPr lang="en-US" sz="1600" b="1" dirty="0" smtClean="0">
                <a:solidFill>
                  <a:srgbClr val="006600"/>
                </a:solidFill>
              </a:rPr>
              <a:t>         scheme                                                                       300</a:t>
            </a:r>
            <a:endParaRPr lang="en-US" sz="1600" b="1" dirty="0" smtClean="0">
              <a:solidFill>
                <a:srgbClr val="0066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066800"/>
            <a:ext cx="8229600" cy="1143000"/>
          </a:xfrm>
        </p:spPr>
        <p:txBody>
          <a:bodyPr>
            <a:normAutofit fontScale="90000"/>
          </a:bodyPr>
          <a:lstStyle/>
          <a:p>
            <a:pPr eaLnBrk="1" fontAlgn="auto" hangingPunct="1">
              <a:spcAft>
                <a:spcPts val="0"/>
              </a:spcAft>
              <a:defRPr/>
            </a:pPr>
            <a:br>
              <a:rPr lang="en-US" sz="2000" b="1" dirty="0" smtClean="0">
                <a:solidFill>
                  <a:srgbClr val="FF00FF"/>
                </a:solidFill>
              </a:rPr>
            </a:br>
            <a:br>
              <a:rPr lang="en-US" sz="2000" b="1" dirty="0" smtClean="0">
                <a:solidFill>
                  <a:srgbClr val="FF00FF"/>
                </a:solidFill>
              </a:rPr>
            </a:br>
            <a:br>
              <a:rPr lang="en-US" sz="2000" b="1" dirty="0" smtClean="0">
                <a:solidFill>
                  <a:srgbClr val="FF00FF"/>
                </a:solidFill>
              </a:rPr>
            </a:br>
            <a:br>
              <a:rPr lang="en-US" sz="2000" b="1" dirty="0" smtClean="0">
                <a:solidFill>
                  <a:srgbClr val="FF00FF"/>
                </a:solidFill>
              </a:rPr>
            </a:br>
            <a:br>
              <a:rPr lang="en-US" sz="2000" b="1" dirty="0" smtClean="0">
                <a:solidFill>
                  <a:srgbClr val="FF00FF"/>
                </a:solidFill>
              </a:rPr>
            </a:br>
            <a:br>
              <a:rPr lang="en-US" sz="2000" b="1" dirty="0" smtClean="0">
                <a:solidFill>
                  <a:srgbClr val="FF00FF"/>
                </a:solidFill>
              </a:rPr>
            </a:br>
            <a:br>
              <a:rPr lang="en-US" sz="2000" b="1" dirty="0" smtClean="0">
                <a:solidFill>
                  <a:srgbClr val="FF0000"/>
                </a:solidFill>
              </a:rPr>
            </a:br>
            <a:r>
              <a:rPr lang="en-US" sz="2000" b="1" dirty="0" smtClean="0">
                <a:solidFill>
                  <a:srgbClr val="FF00FF"/>
                </a:solidFill>
              </a:rPr>
              <a:t> Solution:-</a:t>
            </a:r>
            <a:r>
              <a:rPr lang="en-US" sz="2000" b="1" dirty="0" smtClean="0"/>
              <a:t> </a:t>
            </a:r>
            <a:r>
              <a:rPr lang="en-US" sz="2000" b="1" dirty="0" smtClean="0">
                <a:solidFill>
                  <a:srgbClr val="0033CC"/>
                </a:solidFill>
              </a:rPr>
              <a:t>(Income method)</a:t>
            </a:r>
            <a:br>
              <a:rPr lang="en-US" sz="2000" b="1" dirty="0" smtClean="0">
                <a:solidFill>
                  <a:srgbClr val="0033CC"/>
                </a:solidFill>
              </a:rPr>
            </a:br>
            <a:r>
              <a:rPr lang="en-US" sz="2000" b="1" dirty="0" smtClean="0">
                <a:solidFill>
                  <a:srgbClr val="FF00FF"/>
                </a:solidFill>
              </a:rPr>
              <a:t>GDP</a:t>
            </a:r>
            <a:r>
              <a:rPr lang="en-US" sz="2000" b="1" baseline="-25000" dirty="0" smtClean="0">
                <a:solidFill>
                  <a:srgbClr val="FF00FF"/>
                </a:solidFill>
              </a:rPr>
              <a:t>MP</a:t>
            </a:r>
            <a:r>
              <a:rPr lang="en-US" sz="2000" b="1" dirty="0" smtClean="0">
                <a:solidFill>
                  <a:srgbClr val="FF00FF"/>
                </a:solidFill>
              </a:rPr>
              <a:t> </a:t>
            </a:r>
            <a:r>
              <a:rPr lang="en-US" sz="2000" b="1" dirty="0" smtClean="0">
                <a:solidFill>
                  <a:srgbClr val="FF0000"/>
                </a:solidFill>
              </a:rPr>
              <a:t>=  Depreciation + Net indirect  taxes +Compensation of employees(Wages+ salaries……) + Operating surplus ( rent + profit + Interest) +mixed income of self employed </a:t>
            </a:r>
            <a:br>
              <a:rPr lang="en-US" sz="2000" b="1" dirty="0" smtClean="0"/>
            </a:br>
            <a:br>
              <a:rPr lang="en-US" sz="2000" b="1" dirty="0" smtClean="0"/>
            </a:br>
            <a:endParaRPr lang="en-US" sz="2000" b="1" dirty="0" smtClean="0"/>
          </a:p>
        </p:txBody>
      </p:sp>
      <p:sp>
        <p:nvSpPr>
          <p:cNvPr id="37891" name="Rectangle 3"/>
          <p:cNvSpPr>
            <a:spLocks noGrp="1" noChangeArrowheads="1"/>
          </p:cNvSpPr>
          <p:nvPr>
            <p:ph sz="quarter" idx="1"/>
          </p:nvPr>
        </p:nvSpPr>
        <p:spPr>
          <a:xfrm>
            <a:off x="457200" y="1752600"/>
            <a:ext cx="8229600" cy="4572000"/>
          </a:xfrm>
        </p:spPr>
        <p:txBody>
          <a:bodyPr/>
          <a:lstStyle/>
          <a:p>
            <a:pPr eaLnBrk="1" hangingPunct="1"/>
            <a:r>
              <a:rPr lang="en-US" sz="2800" smtClean="0"/>
              <a:t>           </a:t>
            </a:r>
            <a:r>
              <a:rPr lang="en-US" sz="2000" b="1" smtClean="0">
                <a:solidFill>
                  <a:srgbClr val="FF0000"/>
                </a:solidFill>
              </a:rPr>
              <a:t>=130+120+1,200+1820+700</a:t>
            </a:r>
            <a:endParaRPr lang="en-US" sz="2000" b="1" smtClean="0">
              <a:solidFill>
                <a:srgbClr val="FF0000"/>
              </a:solidFill>
            </a:endParaRPr>
          </a:p>
          <a:p>
            <a:pPr eaLnBrk="1" hangingPunct="1"/>
            <a:r>
              <a:rPr lang="en-US" sz="2000" b="1" smtClean="0">
                <a:solidFill>
                  <a:srgbClr val="FF0000"/>
                </a:solidFill>
              </a:rPr>
              <a:t>              =3970</a:t>
            </a:r>
            <a:endParaRPr lang="en-US" sz="2000" b="1" smtClean="0">
              <a:solidFill>
                <a:srgbClr val="FF0000"/>
              </a:solidFill>
            </a:endParaRPr>
          </a:p>
          <a:p>
            <a:pPr eaLnBrk="1" hangingPunct="1"/>
            <a:r>
              <a:rPr lang="en-US" sz="2000" b="1" smtClean="0">
                <a:solidFill>
                  <a:srgbClr val="FF00FF"/>
                </a:solidFill>
              </a:rPr>
              <a:t>GNP</a:t>
            </a:r>
            <a:r>
              <a:rPr lang="en-US" sz="2000" b="1" baseline="-25000" smtClean="0">
                <a:solidFill>
                  <a:srgbClr val="FF00FF"/>
                </a:solidFill>
              </a:rPr>
              <a:t>MP</a:t>
            </a:r>
            <a:r>
              <a:rPr lang="en-US" sz="2000" b="1" smtClean="0"/>
              <a:t> </a:t>
            </a:r>
            <a:r>
              <a:rPr lang="en-US" sz="2000" b="1" smtClean="0">
                <a:solidFill>
                  <a:srgbClr val="FF0000"/>
                </a:solidFill>
              </a:rPr>
              <a:t>= GDP</a:t>
            </a:r>
            <a:r>
              <a:rPr lang="en-US" sz="2000" b="1" baseline="-25000" smtClean="0">
                <a:solidFill>
                  <a:srgbClr val="FF0000"/>
                </a:solidFill>
              </a:rPr>
              <a:t>MP</a:t>
            </a:r>
            <a:r>
              <a:rPr lang="en-US" sz="2000" b="1" smtClean="0">
                <a:solidFill>
                  <a:srgbClr val="FF0000"/>
                </a:solidFill>
              </a:rPr>
              <a:t> + NFIA</a:t>
            </a:r>
            <a:endParaRPr lang="en-US" sz="2000" b="1" smtClean="0">
              <a:solidFill>
                <a:srgbClr val="FF0000"/>
              </a:solidFill>
            </a:endParaRPr>
          </a:p>
          <a:p>
            <a:pPr eaLnBrk="1" hangingPunct="1"/>
            <a:r>
              <a:rPr lang="en-US" sz="2000" b="1" smtClean="0">
                <a:solidFill>
                  <a:srgbClr val="FF0000"/>
                </a:solidFill>
              </a:rPr>
              <a:t>              = 3970 + (-20)</a:t>
            </a:r>
            <a:endParaRPr lang="en-US" sz="2000" b="1" smtClean="0">
              <a:solidFill>
                <a:srgbClr val="FF0000"/>
              </a:solidFill>
            </a:endParaRPr>
          </a:p>
          <a:p>
            <a:pPr eaLnBrk="1" hangingPunct="1"/>
            <a:r>
              <a:rPr lang="en-US" sz="2000" b="1" smtClean="0">
                <a:solidFill>
                  <a:srgbClr val="FF0000"/>
                </a:solidFill>
              </a:rPr>
              <a:t>              =3950 crores</a:t>
            </a:r>
            <a:endParaRPr lang="en-US" sz="2000" b="1" smtClean="0">
              <a:solidFill>
                <a:srgbClr val="FF0000"/>
              </a:solidFill>
            </a:endParaRPr>
          </a:p>
          <a:p>
            <a:pPr eaLnBrk="1" hangingPunct="1"/>
            <a:r>
              <a:rPr lang="en-US" sz="2000" b="1" smtClean="0">
                <a:solidFill>
                  <a:srgbClr val="FF00FF"/>
                </a:solidFill>
              </a:rPr>
              <a:t>NNP</a:t>
            </a:r>
            <a:r>
              <a:rPr lang="en-US" sz="2000" b="1" baseline="-25000" smtClean="0">
                <a:solidFill>
                  <a:srgbClr val="FF00FF"/>
                </a:solidFill>
              </a:rPr>
              <a:t>MP</a:t>
            </a:r>
            <a:r>
              <a:rPr lang="en-US" sz="2000" b="1" smtClean="0"/>
              <a:t> </a:t>
            </a:r>
            <a:r>
              <a:rPr lang="en-US" sz="2000" b="1" smtClean="0">
                <a:solidFill>
                  <a:srgbClr val="FF0000"/>
                </a:solidFill>
              </a:rPr>
              <a:t>= GNP</a:t>
            </a:r>
            <a:r>
              <a:rPr lang="en-US" sz="2000" b="1" baseline="-25000" smtClean="0">
                <a:solidFill>
                  <a:srgbClr val="FF0000"/>
                </a:solidFill>
              </a:rPr>
              <a:t>MP</a:t>
            </a:r>
            <a:r>
              <a:rPr lang="en-US" sz="2000" b="1" smtClean="0">
                <a:solidFill>
                  <a:srgbClr val="FF0000"/>
                </a:solidFill>
              </a:rPr>
              <a:t>- Depreciation</a:t>
            </a:r>
            <a:endParaRPr lang="en-US" sz="2000" b="1" smtClean="0">
              <a:solidFill>
                <a:srgbClr val="FF0000"/>
              </a:solidFill>
            </a:endParaRPr>
          </a:p>
          <a:p>
            <a:pPr eaLnBrk="1" hangingPunct="1"/>
            <a:r>
              <a:rPr lang="en-US" sz="2000" b="1" smtClean="0">
                <a:solidFill>
                  <a:srgbClr val="FF0000"/>
                </a:solidFill>
              </a:rPr>
              <a:t>              =3950- 130</a:t>
            </a:r>
            <a:endParaRPr lang="en-US" sz="2000" b="1" smtClean="0">
              <a:solidFill>
                <a:srgbClr val="FF0000"/>
              </a:solidFill>
            </a:endParaRPr>
          </a:p>
          <a:p>
            <a:pPr eaLnBrk="1" hangingPunct="1"/>
            <a:r>
              <a:rPr lang="en-US" sz="2000" b="1" smtClean="0">
                <a:solidFill>
                  <a:srgbClr val="FF0000"/>
                </a:solidFill>
              </a:rPr>
              <a:t>              =3820 crores</a:t>
            </a:r>
            <a:endParaRPr lang="en-US" sz="2000" b="1" smtClean="0">
              <a:solidFill>
                <a:srgbClr val="FF0000"/>
              </a:solidFill>
            </a:endParaRPr>
          </a:p>
          <a:p>
            <a:pPr eaLnBrk="1" hangingPunct="1"/>
            <a:r>
              <a:rPr lang="en-US" sz="2000" b="1" smtClean="0">
                <a:solidFill>
                  <a:srgbClr val="FF00FF"/>
                </a:solidFill>
              </a:rPr>
              <a:t>NNP</a:t>
            </a:r>
            <a:r>
              <a:rPr lang="en-US" sz="2000" b="1" baseline="-25000" smtClean="0">
                <a:solidFill>
                  <a:srgbClr val="FF00FF"/>
                </a:solidFill>
              </a:rPr>
              <a:t>FC</a:t>
            </a:r>
            <a:r>
              <a:rPr lang="en-US" sz="2000" b="1" baseline="-25000" smtClean="0"/>
              <a:t> </a:t>
            </a:r>
            <a:r>
              <a:rPr lang="en-US" sz="2000" b="1" smtClean="0">
                <a:solidFill>
                  <a:srgbClr val="FF0000"/>
                </a:solidFill>
              </a:rPr>
              <a:t>= NNP</a:t>
            </a:r>
            <a:r>
              <a:rPr lang="en-US" sz="2000" b="1" baseline="-25000" smtClean="0">
                <a:solidFill>
                  <a:srgbClr val="FF0000"/>
                </a:solidFill>
              </a:rPr>
              <a:t>MP__</a:t>
            </a:r>
            <a:r>
              <a:rPr lang="en-US" sz="2000" b="1" smtClean="0">
                <a:solidFill>
                  <a:srgbClr val="FF0000"/>
                </a:solidFill>
              </a:rPr>
              <a:t> - NIT</a:t>
            </a:r>
            <a:endParaRPr lang="en-US" sz="2000" b="1" smtClean="0">
              <a:solidFill>
                <a:srgbClr val="FF0000"/>
              </a:solidFill>
            </a:endParaRPr>
          </a:p>
          <a:p>
            <a:pPr eaLnBrk="1" hangingPunct="1"/>
            <a:r>
              <a:rPr lang="en-US" sz="2000" b="1" smtClean="0">
                <a:solidFill>
                  <a:srgbClr val="FF0000"/>
                </a:solidFill>
              </a:rPr>
              <a:t>             = 3820- 120</a:t>
            </a:r>
            <a:endParaRPr lang="en-US" sz="2000" b="1" smtClean="0">
              <a:solidFill>
                <a:srgbClr val="FF0000"/>
              </a:solidFill>
            </a:endParaRPr>
          </a:p>
          <a:p>
            <a:pPr eaLnBrk="1" hangingPunct="1"/>
            <a:r>
              <a:rPr lang="en-US" sz="2000" b="1" smtClean="0">
                <a:solidFill>
                  <a:srgbClr val="FF0000"/>
                </a:solidFill>
              </a:rPr>
              <a:t>             = Rs. 3700 crores</a:t>
            </a:r>
            <a:endParaRPr lang="en-US" sz="2800" smtClean="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Autofit/>
          </a:bodyPr>
          <a:lstStyle/>
          <a:p>
            <a:pPr eaLnBrk="1" fontAlgn="auto" hangingPunct="1">
              <a:spcAft>
                <a:spcPts val="0"/>
              </a:spcAft>
              <a:defRPr/>
            </a:pPr>
            <a:r>
              <a:rPr lang="en-US" sz="1800" b="1" dirty="0" smtClean="0">
                <a:solidFill>
                  <a:srgbClr val="FF00FF"/>
                </a:solidFill>
              </a:rPr>
              <a:t>Solution:-</a:t>
            </a:r>
            <a:r>
              <a:rPr lang="en-US" sz="1800" b="1" dirty="0" smtClean="0"/>
              <a:t> </a:t>
            </a:r>
            <a:r>
              <a:rPr lang="en-US" sz="1800" b="1" dirty="0" smtClean="0">
                <a:solidFill>
                  <a:srgbClr val="000099"/>
                </a:solidFill>
              </a:rPr>
              <a:t>( Expenditure Method)</a:t>
            </a:r>
            <a:br>
              <a:rPr lang="en-US" sz="1800" b="1" dirty="0" smtClean="0"/>
            </a:br>
            <a:r>
              <a:rPr lang="en-US" sz="1800" b="1" dirty="0" smtClean="0">
                <a:solidFill>
                  <a:srgbClr val="FF00FF"/>
                </a:solidFill>
              </a:rPr>
              <a:t>GDP</a:t>
            </a:r>
            <a:r>
              <a:rPr lang="en-US" sz="1800" b="1" baseline="-25000" dirty="0" smtClean="0">
                <a:solidFill>
                  <a:srgbClr val="FF00FF"/>
                </a:solidFill>
              </a:rPr>
              <a:t>MP</a:t>
            </a:r>
            <a:r>
              <a:rPr lang="en-US" sz="1800" b="1" dirty="0" smtClean="0"/>
              <a:t> </a:t>
            </a:r>
            <a:r>
              <a:rPr lang="en-US" sz="1800" b="1" dirty="0" smtClean="0">
                <a:solidFill>
                  <a:srgbClr val="FF0000"/>
                </a:solidFill>
              </a:rPr>
              <a:t>= Depreciation + private final consumption                                                                           expenditure + net domestic capital formation + net exports + Govt. final consumption expenditure</a:t>
            </a:r>
            <a:r>
              <a:rPr lang="en-US" sz="1800" b="1" dirty="0" smtClean="0"/>
              <a:t>.</a:t>
            </a:r>
          </a:p>
        </p:txBody>
      </p:sp>
      <p:sp>
        <p:nvSpPr>
          <p:cNvPr id="38915" name="Rectangle 3"/>
          <p:cNvSpPr>
            <a:spLocks noGrp="1" noChangeArrowheads="1"/>
          </p:cNvSpPr>
          <p:nvPr>
            <p:ph sz="quarter" idx="1"/>
          </p:nvPr>
        </p:nvSpPr>
        <p:spPr>
          <a:xfrm>
            <a:off x="457200" y="1600201"/>
            <a:ext cx="7467600" cy="4495800"/>
          </a:xfrm>
        </p:spPr>
        <p:txBody>
          <a:bodyPr/>
          <a:lstStyle/>
          <a:p>
            <a:pPr eaLnBrk="1" hangingPunct="1">
              <a:lnSpc>
                <a:spcPct val="90000"/>
              </a:lnSpc>
            </a:pPr>
            <a:r>
              <a:rPr lang="en-US" b="1" dirty="0" smtClean="0"/>
              <a:t>             </a:t>
            </a:r>
            <a:r>
              <a:rPr lang="en-US" b="1" dirty="0" smtClean="0">
                <a:solidFill>
                  <a:srgbClr val="FF0000"/>
                </a:solidFill>
              </a:rPr>
              <a:t>= 130* + 2,000 + 770 + (- 30) + 1,100</a:t>
            </a:r>
            <a:endParaRPr lang="en-US" b="1" dirty="0" smtClean="0">
              <a:solidFill>
                <a:srgbClr val="FF0000"/>
              </a:solidFill>
            </a:endParaRPr>
          </a:p>
          <a:p>
            <a:pPr eaLnBrk="1" hangingPunct="1">
              <a:lnSpc>
                <a:spcPct val="90000"/>
              </a:lnSpc>
            </a:pPr>
            <a:r>
              <a:rPr lang="en-US" b="1" dirty="0" smtClean="0">
                <a:solidFill>
                  <a:srgbClr val="FF0000"/>
                </a:solidFill>
              </a:rPr>
              <a:t>             = 3,970 </a:t>
            </a:r>
            <a:r>
              <a:rPr lang="en-US" b="1" dirty="0" err="1" smtClean="0">
                <a:solidFill>
                  <a:srgbClr val="FF0000"/>
                </a:solidFill>
              </a:rPr>
              <a:t>crore</a:t>
            </a:r>
            <a:endParaRPr lang="en-US" b="1" dirty="0" smtClean="0">
              <a:solidFill>
                <a:srgbClr val="FF0000"/>
              </a:solidFill>
            </a:endParaRPr>
          </a:p>
          <a:p>
            <a:pPr eaLnBrk="1" hangingPunct="1">
              <a:lnSpc>
                <a:spcPct val="90000"/>
              </a:lnSpc>
            </a:pPr>
            <a:r>
              <a:rPr lang="en-US" b="1" dirty="0" smtClean="0">
                <a:solidFill>
                  <a:srgbClr val="FF00FF"/>
                </a:solidFill>
              </a:rPr>
              <a:t>GNP</a:t>
            </a:r>
            <a:r>
              <a:rPr lang="en-US" b="1" baseline="-25000" dirty="0" smtClean="0">
                <a:solidFill>
                  <a:srgbClr val="FF00FF"/>
                </a:solidFill>
              </a:rPr>
              <a:t>MP  </a:t>
            </a:r>
            <a:r>
              <a:rPr lang="en-US" b="1" dirty="0" smtClean="0">
                <a:solidFill>
                  <a:srgbClr val="FF0000"/>
                </a:solidFill>
              </a:rPr>
              <a:t>= GDP</a:t>
            </a:r>
            <a:r>
              <a:rPr lang="en-US" b="1" baseline="-25000" dirty="0" smtClean="0">
                <a:solidFill>
                  <a:srgbClr val="FF0000"/>
                </a:solidFill>
              </a:rPr>
              <a:t>MP</a:t>
            </a:r>
            <a:r>
              <a:rPr lang="en-US" b="1" dirty="0" smtClean="0">
                <a:solidFill>
                  <a:srgbClr val="FF0000"/>
                </a:solidFill>
              </a:rPr>
              <a:t> + NFIA</a:t>
            </a:r>
            <a:endParaRPr lang="en-US" b="1" dirty="0" smtClean="0">
              <a:solidFill>
                <a:srgbClr val="FF0000"/>
              </a:solidFill>
            </a:endParaRPr>
          </a:p>
          <a:p>
            <a:pPr eaLnBrk="1" hangingPunct="1">
              <a:lnSpc>
                <a:spcPct val="90000"/>
              </a:lnSpc>
            </a:pPr>
            <a:r>
              <a:rPr lang="en-US" b="1" dirty="0" smtClean="0">
                <a:solidFill>
                  <a:srgbClr val="FF0000"/>
                </a:solidFill>
              </a:rPr>
              <a:t>             =3,970 + (-20)</a:t>
            </a:r>
            <a:endParaRPr lang="en-US" b="1" dirty="0" smtClean="0">
              <a:solidFill>
                <a:srgbClr val="FF0000"/>
              </a:solidFill>
            </a:endParaRPr>
          </a:p>
          <a:p>
            <a:pPr eaLnBrk="1" hangingPunct="1">
              <a:lnSpc>
                <a:spcPct val="90000"/>
              </a:lnSpc>
            </a:pPr>
            <a:r>
              <a:rPr lang="en-US" b="1" dirty="0" smtClean="0">
                <a:solidFill>
                  <a:srgbClr val="FF0000"/>
                </a:solidFill>
              </a:rPr>
              <a:t>             =3,950 </a:t>
            </a:r>
            <a:r>
              <a:rPr lang="en-US" b="1" dirty="0" err="1" smtClean="0">
                <a:solidFill>
                  <a:srgbClr val="FF0000"/>
                </a:solidFill>
              </a:rPr>
              <a:t>crore</a:t>
            </a:r>
            <a:endParaRPr lang="en-US" b="1" dirty="0" smtClean="0">
              <a:solidFill>
                <a:srgbClr val="FF0000"/>
              </a:solidFill>
            </a:endParaRPr>
          </a:p>
          <a:p>
            <a:pPr eaLnBrk="1" hangingPunct="1">
              <a:lnSpc>
                <a:spcPct val="90000"/>
              </a:lnSpc>
            </a:pPr>
            <a:r>
              <a:rPr lang="en-US" b="1" dirty="0" smtClean="0">
                <a:solidFill>
                  <a:srgbClr val="FF00FF"/>
                </a:solidFill>
              </a:rPr>
              <a:t>NNP</a:t>
            </a:r>
            <a:r>
              <a:rPr lang="en-US" b="1" baseline="-25000" dirty="0" smtClean="0">
                <a:solidFill>
                  <a:srgbClr val="FF00FF"/>
                </a:solidFill>
              </a:rPr>
              <a:t>MP   </a:t>
            </a:r>
            <a:r>
              <a:rPr lang="en-US" b="1" dirty="0" smtClean="0">
                <a:solidFill>
                  <a:srgbClr val="FF0000"/>
                </a:solidFill>
              </a:rPr>
              <a:t>= GNP</a:t>
            </a:r>
            <a:r>
              <a:rPr lang="en-US" b="1" baseline="-25000" dirty="0" smtClean="0">
                <a:solidFill>
                  <a:srgbClr val="FF0000"/>
                </a:solidFill>
              </a:rPr>
              <a:t>MP</a:t>
            </a:r>
            <a:r>
              <a:rPr lang="en-US" b="1" dirty="0" smtClean="0">
                <a:solidFill>
                  <a:srgbClr val="FF0000"/>
                </a:solidFill>
              </a:rPr>
              <a:t> – Depreciation</a:t>
            </a:r>
            <a:endParaRPr lang="en-US" b="1" dirty="0" smtClean="0">
              <a:solidFill>
                <a:srgbClr val="FF0000"/>
              </a:solidFill>
            </a:endParaRPr>
          </a:p>
          <a:p>
            <a:pPr eaLnBrk="1" hangingPunct="1">
              <a:lnSpc>
                <a:spcPct val="90000"/>
              </a:lnSpc>
            </a:pPr>
            <a:r>
              <a:rPr lang="en-US" b="1" dirty="0" smtClean="0">
                <a:solidFill>
                  <a:srgbClr val="FF0000"/>
                </a:solidFill>
              </a:rPr>
              <a:t>             = 3,950 – 130 </a:t>
            </a:r>
            <a:endParaRPr lang="en-US" b="1" dirty="0" smtClean="0">
              <a:solidFill>
                <a:srgbClr val="FF0000"/>
              </a:solidFill>
            </a:endParaRPr>
          </a:p>
          <a:p>
            <a:pPr eaLnBrk="1" hangingPunct="1">
              <a:lnSpc>
                <a:spcPct val="90000"/>
              </a:lnSpc>
            </a:pPr>
            <a:r>
              <a:rPr lang="en-US" b="1" dirty="0" smtClean="0">
                <a:solidFill>
                  <a:srgbClr val="FF0000"/>
                </a:solidFill>
              </a:rPr>
              <a:t>             = 3,820 </a:t>
            </a:r>
            <a:r>
              <a:rPr lang="en-US" b="1" dirty="0" err="1" smtClean="0">
                <a:solidFill>
                  <a:srgbClr val="FF0000"/>
                </a:solidFill>
              </a:rPr>
              <a:t>crore</a:t>
            </a:r>
            <a:endParaRPr lang="en-US" b="1" dirty="0" smtClean="0">
              <a:solidFill>
                <a:srgbClr val="FF0000"/>
              </a:solidFill>
            </a:endParaRPr>
          </a:p>
          <a:p>
            <a:pPr eaLnBrk="1" hangingPunct="1">
              <a:lnSpc>
                <a:spcPct val="90000"/>
              </a:lnSpc>
              <a:buFontTx/>
              <a:buNone/>
            </a:pPr>
            <a:r>
              <a:rPr lang="en-US" b="1" dirty="0" smtClean="0">
                <a:solidFill>
                  <a:srgbClr val="FF00FF"/>
                </a:solidFill>
              </a:rPr>
              <a:t>   NNP</a:t>
            </a:r>
            <a:r>
              <a:rPr lang="en-US" b="1" baseline="-25000" dirty="0" smtClean="0">
                <a:solidFill>
                  <a:srgbClr val="FF00FF"/>
                </a:solidFill>
              </a:rPr>
              <a:t>FC</a:t>
            </a:r>
            <a:r>
              <a:rPr lang="en-US" b="1" dirty="0" smtClean="0"/>
              <a:t>   </a:t>
            </a:r>
            <a:r>
              <a:rPr lang="en-US" b="1" dirty="0" smtClean="0">
                <a:solidFill>
                  <a:srgbClr val="FF0000"/>
                </a:solidFill>
              </a:rPr>
              <a:t>= NNP</a:t>
            </a:r>
            <a:r>
              <a:rPr lang="en-US" b="1" baseline="-25000" dirty="0" smtClean="0">
                <a:solidFill>
                  <a:srgbClr val="FF0000"/>
                </a:solidFill>
              </a:rPr>
              <a:t>MP</a:t>
            </a:r>
            <a:r>
              <a:rPr lang="en-US" b="1" dirty="0" smtClean="0">
                <a:solidFill>
                  <a:srgbClr val="FF0000"/>
                </a:solidFill>
              </a:rPr>
              <a:t> – NIT</a:t>
            </a:r>
            <a:endParaRPr lang="en-US" b="1" dirty="0" smtClean="0">
              <a:solidFill>
                <a:srgbClr val="FF0000"/>
              </a:solidFill>
            </a:endParaRPr>
          </a:p>
          <a:p>
            <a:pPr eaLnBrk="1" hangingPunct="1">
              <a:lnSpc>
                <a:spcPct val="90000"/>
              </a:lnSpc>
              <a:buFontTx/>
              <a:buNone/>
            </a:pPr>
            <a:r>
              <a:rPr lang="en-US" b="1" dirty="0" smtClean="0">
                <a:solidFill>
                  <a:srgbClr val="FF0000"/>
                </a:solidFill>
              </a:rPr>
              <a:t>                 = 3,820 – 120</a:t>
            </a:r>
            <a:endParaRPr lang="en-US" b="1" dirty="0" smtClean="0">
              <a:solidFill>
                <a:srgbClr val="FF0000"/>
              </a:solidFill>
            </a:endParaRPr>
          </a:p>
          <a:p>
            <a:pPr eaLnBrk="1" hangingPunct="1">
              <a:lnSpc>
                <a:spcPct val="90000"/>
              </a:lnSpc>
              <a:buFontTx/>
              <a:buNone/>
            </a:pPr>
            <a:r>
              <a:rPr lang="en-US" b="1" dirty="0" smtClean="0">
                <a:solidFill>
                  <a:srgbClr val="FF0000"/>
                </a:solidFill>
              </a:rPr>
              <a:t>                 = Rs.3,700 </a:t>
            </a:r>
            <a:r>
              <a:rPr lang="en-US" b="1" dirty="0" err="1" smtClean="0">
                <a:solidFill>
                  <a:srgbClr val="FF0000"/>
                </a:solidFill>
              </a:rPr>
              <a:t>crore</a:t>
            </a:r>
            <a:endParaRPr lang="en-US" b="1" dirty="0" smtClean="0">
              <a:solidFill>
                <a:srgbClr val="FF0000"/>
              </a:solidFill>
            </a:endParaRPr>
          </a:p>
        </p:txBody>
      </p:sp>
      <p:sp>
        <p:nvSpPr>
          <p:cNvPr id="4" name="TextBox 3"/>
          <p:cNvSpPr txBox="1"/>
          <p:nvPr/>
        </p:nvSpPr>
        <p:spPr>
          <a:xfrm>
            <a:off x="914400" y="6324600"/>
            <a:ext cx="7086600" cy="338554"/>
          </a:xfrm>
          <a:prstGeom prst="rect">
            <a:avLst/>
          </a:prstGeom>
          <a:noFill/>
        </p:spPr>
        <p:txBody>
          <a:bodyPr wrap="square" rtlCol="0">
            <a:spAutoFit/>
          </a:bodyPr>
          <a:lstStyle/>
          <a:p>
            <a:r>
              <a:rPr lang="en-IN" sz="1600" dirty="0" smtClean="0"/>
              <a:t>*Gross domestic capital formation= Net domestic capital formation + Depreciation</a:t>
            </a:r>
            <a:endParaRPr lang="en-IN"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rPr lang="en-US" smtClean="0"/>
              <a:t>Value Added Method</a:t>
            </a:r>
            <a:endParaRPr lang="en-IN" smtClean="0"/>
          </a:p>
        </p:txBody>
      </p:sp>
      <p:sp>
        <p:nvSpPr>
          <p:cNvPr id="39939" name="Content Placeholder 2"/>
          <p:cNvSpPr>
            <a:spLocks noGrp="1"/>
          </p:cNvSpPr>
          <p:nvPr>
            <p:ph sz="quarter" idx="1"/>
          </p:nvPr>
        </p:nvSpPr>
        <p:spPr>
          <a:xfrm>
            <a:off x="457200" y="1600200"/>
            <a:ext cx="7467600" cy="4873625"/>
          </a:xfrm>
        </p:spPr>
        <p:txBody>
          <a:bodyPr/>
          <a:lstStyle/>
          <a:p>
            <a:pPr eaLnBrk="1" hangingPunct="1">
              <a:lnSpc>
                <a:spcPct val="80000"/>
              </a:lnSpc>
            </a:pPr>
            <a:r>
              <a:rPr lang="en-US" smtClean="0">
                <a:solidFill>
                  <a:srgbClr val="003399"/>
                </a:solidFill>
              </a:rPr>
              <a:t>Value added method:--</a:t>
            </a:r>
            <a:r>
              <a:rPr lang="en-US" smtClean="0">
                <a:solidFill>
                  <a:srgbClr val="333300"/>
                </a:solidFill>
              </a:rPr>
              <a:t> </a:t>
            </a:r>
            <a:r>
              <a:rPr lang="en-US" smtClean="0">
                <a:solidFill>
                  <a:srgbClr val="FF0000"/>
                </a:solidFill>
              </a:rPr>
              <a:t>Value added method measures the value added by each producing enterprise in the production process in the domestic territory of a country  on an accounting year</a:t>
            </a:r>
            <a:r>
              <a:rPr lang="en-US" smtClean="0">
                <a:solidFill>
                  <a:srgbClr val="333300"/>
                </a:solidFill>
              </a:rPr>
              <a:t>.</a:t>
            </a:r>
            <a:endParaRPr lang="en-US" smtClean="0">
              <a:solidFill>
                <a:srgbClr val="333300"/>
              </a:solidFill>
            </a:endParaRPr>
          </a:p>
          <a:p>
            <a:pPr eaLnBrk="1" hangingPunct="1">
              <a:lnSpc>
                <a:spcPct val="80000"/>
              </a:lnSpc>
            </a:pPr>
            <a:r>
              <a:rPr lang="en-US" smtClean="0">
                <a:solidFill>
                  <a:schemeClr val="hlink"/>
                </a:solidFill>
              </a:rPr>
              <a:t>In other words value added is defined as the difference between total value of output of a firm and value of inputs bought from other firms.</a:t>
            </a:r>
            <a:endParaRPr lang="en-US" smtClean="0">
              <a:solidFill>
                <a:schemeClr val="hlink"/>
              </a:solidFill>
            </a:endParaRPr>
          </a:p>
          <a:p>
            <a:pPr eaLnBrk="1" hangingPunct="1"/>
            <a:endParaRPr lang="en-I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868362"/>
          </a:xfrm>
        </p:spPr>
        <p:txBody>
          <a:bodyPr/>
          <a:lstStyle/>
          <a:p>
            <a:pPr eaLnBrk="1" fontAlgn="auto" hangingPunct="1">
              <a:spcAft>
                <a:spcPts val="0"/>
              </a:spcAft>
              <a:defRPr/>
            </a:pPr>
            <a:r>
              <a:rPr lang="en-US" smtClean="0">
                <a:solidFill>
                  <a:srgbClr val="FF0000"/>
                </a:solidFill>
              </a:rPr>
              <a:t>Value Added Method</a:t>
            </a:r>
            <a:endParaRPr lang="en-IN" smtClean="0">
              <a:solidFill>
                <a:srgbClr val="FF0000"/>
              </a:solidFill>
            </a:endParaRPr>
          </a:p>
        </p:txBody>
      </p:sp>
      <p:sp>
        <p:nvSpPr>
          <p:cNvPr id="3" name="Content Placeholder 2"/>
          <p:cNvSpPr>
            <a:spLocks noGrp="1"/>
          </p:cNvSpPr>
          <p:nvPr>
            <p:ph sz="quarter" idx="1"/>
          </p:nvPr>
        </p:nvSpPr>
        <p:spPr>
          <a:xfrm>
            <a:off x="457200" y="1219200"/>
            <a:ext cx="8229600" cy="4906963"/>
          </a:xfrm>
        </p:spPr>
        <p:txBody>
          <a:bodyPr rtlCol="0">
            <a:normAutofit fontScale="85000" lnSpcReduction="20000"/>
          </a:bodyPr>
          <a:lstStyle/>
          <a:p>
            <a:pPr marL="274320" indent="-274320" eaLnBrk="1" fontAlgn="auto" hangingPunct="1">
              <a:spcAft>
                <a:spcPts val="0"/>
              </a:spcAft>
              <a:buFont typeface="Arial" pitchFamily="34" charset="0"/>
              <a:buNone/>
              <a:defRPr/>
            </a:pPr>
            <a:r>
              <a:rPr lang="en-US" dirty="0" smtClean="0"/>
              <a:t>   1. gross value added in primary sector</a:t>
            </a:r>
            <a:endParaRPr lang="en-US" dirty="0" smtClean="0"/>
          </a:p>
          <a:p>
            <a:pPr marL="274320" indent="-274320" eaLnBrk="1" fontAlgn="auto" hangingPunct="1">
              <a:spcAft>
                <a:spcPts val="0"/>
              </a:spcAft>
              <a:buFont typeface="Arial" pitchFamily="34" charset="0"/>
              <a:buNone/>
              <a:defRPr/>
            </a:pPr>
            <a:r>
              <a:rPr lang="en-US" dirty="0" smtClean="0"/>
              <a:t>+ 2. gross value added in secondary sector</a:t>
            </a:r>
            <a:endParaRPr lang="en-US" dirty="0" smtClean="0"/>
          </a:p>
          <a:p>
            <a:pPr marL="274320" indent="-274320" eaLnBrk="1" fontAlgn="auto" hangingPunct="1">
              <a:spcAft>
                <a:spcPts val="0"/>
              </a:spcAft>
              <a:buFont typeface="Arial" pitchFamily="34" charset="0"/>
              <a:buNone/>
              <a:defRPr/>
            </a:pPr>
            <a:r>
              <a:rPr lang="en-US" dirty="0" smtClean="0"/>
              <a:t>+ 3. gross value added in tertiary sector</a:t>
            </a:r>
            <a:endParaRPr lang="en-US" dirty="0" smtClean="0"/>
          </a:p>
          <a:p>
            <a:pPr marL="274320" indent="-274320" eaLnBrk="1" fontAlgn="auto" hangingPunct="1">
              <a:spcAft>
                <a:spcPts val="0"/>
              </a:spcAft>
              <a:buFont typeface="Arial" pitchFamily="34" charset="0"/>
              <a:buNone/>
              <a:defRPr/>
            </a:pPr>
            <a:r>
              <a:rPr lang="en-US" dirty="0" smtClean="0"/>
              <a:t>Add (+)</a:t>
            </a:r>
            <a:endParaRPr lang="en-US" dirty="0" smtClean="0"/>
          </a:p>
          <a:p>
            <a:pPr marL="274320" indent="-274320" eaLnBrk="1" fontAlgn="auto" hangingPunct="1">
              <a:spcAft>
                <a:spcPts val="0"/>
              </a:spcAft>
              <a:buFont typeface="Arial" pitchFamily="34" charset="0"/>
              <a:buNone/>
              <a:defRPr/>
            </a:pPr>
            <a:r>
              <a:rPr lang="en-US" dirty="0" smtClean="0"/>
              <a:t>=Gross value added (GVA</a:t>
            </a:r>
            <a:r>
              <a:rPr lang="en-US" b="1" baseline="-25000" dirty="0" smtClean="0"/>
              <a:t> MP</a:t>
            </a:r>
            <a:r>
              <a:rPr lang="en-US" dirty="0" smtClean="0"/>
              <a:t>) or GDP</a:t>
            </a:r>
            <a:r>
              <a:rPr lang="en-US" b="1" baseline="-25000" dirty="0" smtClean="0"/>
              <a:t> MP</a:t>
            </a:r>
            <a:r>
              <a:rPr lang="en-US" dirty="0" smtClean="0"/>
              <a:t> (1+2+3)</a:t>
            </a:r>
            <a:endParaRPr lang="en-US" dirty="0" smtClean="0"/>
          </a:p>
          <a:p>
            <a:pPr marL="274320" indent="-274320" eaLnBrk="1" fontAlgn="auto" hangingPunct="1">
              <a:spcAft>
                <a:spcPts val="0"/>
              </a:spcAft>
              <a:buFont typeface="Arial" pitchFamily="34" charset="0"/>
              <a:buNone/>
              <a:defRPr/>
            </a:pPr>
            <a:r>
              <a:rPr lang="en-US" dirty="0" err="1" smtClean="0"/>
              <a:t>Substract</a:t>
            </a:r>
            <a:r>
              <a:rPr lang="en-US" dirty="0" smtClean="0"/>
              <a:t> (-)</a:t>
            </a:r>
            <a:endParaRPr lang="en-US" dirty="0" smtClean="0"/>
          </a:p>
          <a:p>
            <a:pPr marL="274320" indent="-274320" eaLnBrk="1" fontAlgn="auto" hangingPunct="1">
              <a:spcAft>
                <a:spcPts val="0"/>
              </a:spcAft>
              <a:buFont typeface="Arial" pitchFamily="34" charset="0"/>
              <a:buNone/>
              <a:defRPr/>
            </a:pPr>
            <a:r>
              <a:rPr lang="en-US" dirty="0" smtClean="0"/>
              <a:t>4. Depreciation </a:t>
            </a:r>
            <a:endParaRPr lang="en-US" dirty="0" smtClean="0"/>
          </a:p>
          <a:p>
            <a:pPr marL="274320" indent="-274320" eaLnBrk="1" fontAlgn="auto" hangingPunct="1">
              <a:spcAft>
                <a:spcPts val="0"/>
              </a:spcAft>
              <a:buFont typeface="Arial" pitchFamily="34" charset="0"/>
              <a:buNone/>
              <a:defRPr/>
            </a:pPr>
            <a:r>
              <a:rPr lang="en-US" dirty="0" smtClean="0"/>
              <a:t>= Net value added (NVA</a:t>
            </a:r>
            <a:r>
              <a:rPr lang="en-US" b="1" baseline="-25000" dirty="0" smtClean="0"/>
              <a:t> MP</a:t>
            </a:r>
            <a:r>
              <a:rPr lang="en-US" dirty="0" smtClean="0"/>
              <a:t>) or NDP</a:t>
            </a:r>
            <a:r>
              <a:rPr lang="en-US" b="1" baseline="-25000" dirty="0" smtClean="0"/>
              <a:t> MP</a:t>
            </a:r>
            <a:r>
              <a:rPr lang="en-US" dirty="0" smtClean="0"/>
              <a:t> (1+2+3-4)</a:t>
            </a:r>
            <a:endParaRPr lang="en-US" dirty="0" smtClean="0"/>
          </a:p>
          <a:p>
            <a:pPr marL="274320" indent="-274320" eaLnBrk="1" fontAlgn="auto" hangingPunct="1">
              <a:spcAft>
                <a:spcPts val="0"/>
              </a:spcAft>
              <a:buFont typeface="Arial" pitchFamily="34" charset="0"/>
              <a:buNone/>
              <a:defRPr/>
            </a:pPr>
            <a:r>
              <a:rPr lang="en-US" dirty="0" err="1" smtClean="0"/>
              <a:t>Substract</a:t>
            </a:r>
            <a:r>
              <a:rPr lang="en-US" dirty="0" smtClean="0"/>
              <a:t> (-)</a:t>
            </a:r>
            <a:endParaRPr lang="en-US" dirty="0" smtClean="0"/>
          </a:p>
          <a:p>
            <a:pPr marL="274320" indent="-274320" eaLnBrk="1" fontAlgn="auto" hangingPunct="1">
              <a:spcAft>
                <a:spcPts val="0"/>
              </a:spcAft>
              <a:buFont typeface="Arial" pitchFamily="34" charset="0"/>
              <a:buNone/>
              <a:defRPr/>
            </a:pPr>
            <a:r>
              <a:rPr lang="en-US" dirty="0" smtClean="0"/>
              <a:t>5. Net indirect taxes</a:t>
            </a:r>
            <a:endParaRPr lang="en-US" dirty="0" smtClean="0"/>
          </a:p>
          <a:p>
            <a:pPr marL="274320" indent="-274320" eaLnBrk="1" fontAlgn="auto" hangingPunct="1">
              <a:spcAft>
                <a:spcPts val="0"/>
              </a:spcAft>
              <a:buFont typeface="Arial" pitchFamily="34" charset="0"/>
              <a:buNone/>
              <a:defRPr/>
            </a:pPr>
            <a:r>
              <a:rPr lang="en-US" dirty="0" smtClean="0"/>
              <a:t>= net domestic income or NVA</a:t>
            </a:r>
            <a:r>
              <a:rPr lang="en-US" b="1" baseline="-25000" dirty="0" smtClean="0"/>
              <a:t>FC </a:t>
            </a:r>
            <a:r>
              <a:rPr lang="en-US" dirty="0" smtClean="0"/>
              <a:t>(1+2+3-4-5)</a:t>
            </a:r>
            <a:endParaRPr lang="en-US" dirty="0" smtClean="0"/>
          </a:p>
          <a:p>
            <a:pPr marL="274320" indent="-274320" eaLnBrk="1" fontAlgn="auto" hangingPunct="1">
              <a:spcAft>
                <a:spcPts val="0"/>
              </a:spcAft>
              <a:buFont typeface="Arial" pitchFamily="34" charset="0"/>
              <a:buNone/>
              <a:defRPr/>
            </a:pPr>
            <a:r>
              <a:rPr lang="en-US" dirty="0" smtClean="0"/>
              <a:t>Add (+)</a:t>
            </a:r>
            <a:endParaRPr lang="en-US" dirty="0" smtClean="0"/>
          </a:p>
          <a:p>
            <a:pPr marL="274320" indent="-274320" eaLnBrk="1" fontAlgn="auto" hangingPunct="1">
              <a:spcAft>
                <a:spcPts val="0"/>
              </a:spcAft>
              <a:buFont typeface="Arial" pitchFamily="34" charset="0"/>
              <a:buNone/>
              <a:defRPr/>
            </a:pPr>
            <a:r>
              <a:rPr lang="en-US" dirty="0" smtClean="0"/>
              <a:t>6. Net factor income from abroad</a:t>
            </a:r>
            <a:endParaRPr lang="en-US" dirty="0" smtClean="0"/>
          </a:p>
          <a:p>
            <a:pPr marL="274320" indent="-274320" eaLnBrk="1" fontAlgn="auto" hangingPunct="1">
              <a:spcAft>
                <a:spcPts val="0"/>
              </a:spcAft>
              <a:buFont typeface="Arial" pitchFamily="34" charset="0"/>
              <a:buNone/>
              <a:defRPr/>
            </a:pPr>
            <a:r>
              <a:rPr lang="en-US" dirty="0" smtClean="0"/>
              <a:t>=National Income or NNP</a:t>
            </a:r>
            <a:r>
              <a:rPr lang="en-US" b="1" baseline="-25000" dirty="0" smtClean="0"/>
              <a:t>FC</a:t>
            </a:r>
            <a:r>
              <a:rPr lang="en-US" dirty="0" smtClean="0"/>
              <a:t> (1+2+3-4-5+6)</a:t>
            </a:r>
            <a:endParaRPr lang="en-IN" baseline="30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0"/>
            <a:ext cx="8229600" cy="1143000"/>
          </a:xfrm>
        </p:spPr>
        <p:txBody>
          <a:bodyPr/>
          <a:lstStyle/>
          <a:p>
            <a:pPr eaLnBrk="1" fontAlgn="auto" hangingPunct="1">
              <a:spcAft>
                <a:spcPts val="0"/>
              </a:spcAft>
              <a:defRPr/>
            </a:pPr>
            <a:r>
              <a:rPr lang="en-US" sz="2800" b="1" smtClean="0">
                <a:solidFill>
                  <a:srgbClr val="003399"/>
                </a:solidFill>
              </a:rPr>
              <a:t>Q 1. Calculate net value added at factor cost from the following data.</a:t>
            </a:r>
          </a:p>
        </p:txBody>
      </p:sp>
      <p:sp>
        <p:nvSpPr>
          <p:cNvPr id="41987" name="Rectangle 3"/>
          <p:cNvSpPr>
            <a:spLocks noGrp="1" noChangeArrowheads="1"/>
          </p:cNvSpPr>
          <p:nvPr>
            <p:ph sz="quarter" idx="1"/>
          </p:nvPr>
        </p:nvSpPr>
        <p:spPr>
          <a:xfrm>
            <a:off x="457200" y="1189037"/>
            <a:ext cx="8229600" cy="4525963"/>
          </a:xfrm>
        </p:spPr>
        <p:txBody>
          <a:bodyPr/>
          <a:lstStyle/>
          <a:p>
            <a:pPr eaLnBrk="1" hangingPunct="1">
              <a:lnSpc>
                <a:spcPct val="90000"/>
              </a:lnSpc>
              <a:buFontTx/>
              <a:buNone/>
            </a:pPr>
            <a:r>
              <a:rPr lang="en-US" dirty="0" smtClean="0">
                <a:solidFill>
                  <a:srgbClr val="FF0000"/>
                </a:solidFill>
              </a:rPr>
              <a:t>Items                                                          (Rs. In </a:t>
            </a:r>
            <a:r>
              <a:rPr lang="en-US" dirty="0" err="1" smtClean="0">
                <a:solidFill>
                  <a:srgbClr val="FF0000"/>
                </a:solidFill>
              </a:rPr>
              <a:t>crores</a:t>
            </a:r>
            <a:r>
              <a:rPr lang="en-US" dirty="0" smtClean="0"/>
              <a:t>)</a:t>
            </a:r>
            <a:endParaRPr lang="en-US" dirty="0" smtClean="0"/>
          </a:p>
          <a:p>
            <a:pPr eaLnBrk="1" hangingPunct="1">
              <a:lnSpc>
                <a:spcPct val="90000"/>
              </a:lnSpc>
              <a:buFontTx/>
              <a:buNone/>
            </a:pPr>
            <a:r>
              <a:rPr lang="en-US" dirty="0" smtClean="0">
                <a:solidFill>
                  <a:srgbClr val="006600"/>
                </a:solidFill>
              </a:rPr>
              <a:t>1.Purchase of materials                                    30</a:t>
            </a:r>
            <a:endParaRPr lang="en-US" dirty="0" smtClean="0">
              <a:solidFill>
                <a:srgbClr val="006600"/>
              </a:solidFill>
            </a:endParaRPr>
          </a:p>
          <a:p>
            <a:pPr eaLnBrk="1" hangingPunct="1">
              <a:lnSpc>
                <a:spcPct val="90000"/>
              </a:lnSpc>
              <a:buFontTx/>
              <a:buNone/>
            </a:pPr>
            <a:r>
              <a:rPr lang="en-US" dirty="0" smtClean="0">
                <a:solidFill>
                  <a:srgbClr val="006600"/>
                </a:solidFill>
              </a:rPr>
              <a:t>2.Depreciation                                                   12</a:t>
            </a:r>
            <a:endParaRPr lang="en-US" dirty="0" smtClean="0">
              <a:solidFill>
                <a:srgbClr val="006600"/>
              </a:solidFill>
            </a:endParaRPr>
          </a:p>
          <a:p>
            <a:pPr eaLnBrk="1" hangingPunct="1">
              <a:lnSpc>
                <a:spcPct val="90000"/>
              </a:lnSpc>
              <a:buFontTx/>
              <a:buNone/>
            </a:pPr>
            <a:r>
              <a:rPr lang="en-US" dirty="0" smtClean="0">
                <a:solidFill>
                  <a:srgbClr val="006600"/>
                </a:solidFill>
              </a:rPr>
              <a:t>3.Sales                                                               200</a:t>
            </a:r>
            <a:endParaRPr lang="en-US" dirty="0" smtClean="0">
              <a:solidFill>
                <a:srgbClr val="006600"/>
              </a:solidFill>
            </a:endParaRPr>
          </a:p>
          <a:p>
            <a:pPr eaLnBrk="1" hangingPunct="1">
              <a:lnSpc>
                <a:spcPct val="90000"/>
              </a:lnSpc>
              <a:buFontTx/>
              <a:buNone/>
            </a:pPr>
            <a:r>
              <a:rPr lang="en-US" dirty="0" smtClean="0">
                <a:solidFill>
                  <a:srgbClr val="006600"/>
                </a:solidFill>
              </a:rPr>
              <a:t>4.Excise tax                                                        20</a:t>
            </a:r>
            <a:endParaRPr lang="en-US" dirty="0" smtClean="0">
              <a:solidFill>
                <a:srgbClr val="006600"/>
              </a:solidFill>
            </a:endParaRPr>
          </a:p>
          <a:p>
            <a:pPr eaLnBrk="1" hangingPunct="1">
              <a:lnSpc>
                <a:spcPct val="90000"/>
              </a:lnSpc>
              <a:buFontTx/>
              <a:buNone/>
            </a:pPr>
            <a:r>
              <a:rPr lang="en-US" dirty="0" smtClean="0">
                <a:solidFill>
                  <a:srgbClr val="006600"/>
                </a:solidFill>
              </a:rPr>
              <a:t>5.Opening stock                                                  15</a:t>
            </a:r>
            <a:endParaRPr lang="en-US" dirty="0" smtClean="0">
              <a:solidFill>
                <a:srgbClr val="006600"/>
              </a:solidFill>
            </a:endParaRPr>
          </a:p>
          <a:p>
            <a:pPr eaLnBrk="1" hangingPunct="1">
              <a:lnSpc>
                <a:spcPct val="90000"/>
              </a:lnSpc>
              <a:buFontTx/>
              <a:buNone/>
            </a:pPr>
            <a:r>
              <a:rPr lang="en-US" dirty="0" smtClean="0">
                <a:solidFill>
                  <a:srgbClr val="006600"/>
                </a:solidFill>
              </a:rPr>
              <a:t>6.Intermediate consumption                               48</a:t>
            </a:r>
            <a:endParaRPr lang="en-US" dirty="0" smtClean="0">
              <a:solidFill>
                <a:srgbClr val="006600"/>
              </a:solidFill>
            </a:endParaRPr>
          </a:p>
          <a:p>
            <a:pPr eaLnBrk="1" hangingPunct="1">
              <a:lnSpc>
                <a:spcPct val="90000"/>
              </a:lnSpc>
              <a:buFontTx/>
              <a:buNone/>
            </a:pPr>
            <a:r>
              <a:rPr lang="en-US" dirty="0" smtClean="0">
                <a:solidFill>
                  <a:srgbClr val="006600"/>
                </a:solidFill>
              </a:rPr>
              <a:t>7.Closing stock                                                    10</a:t>
            </a:r>
            <a:endParaRPr lang="en-US" dirty="0" smtClean="0">
              <a:solidFill>
                <a:srgbClr val="006600"/>
              </a:solidFill>
            </a:endParaRPr>
          </a:p>
          <a:p>
            <a:pPr eaLnBrk="1" hangingPunct="1">
              <a:lnSpc>
                <a:spcPct val="90000"/>
              </a:lnSpc>
              <a:buFontTx/>
              <a:buNone/>
            </a:pPr>
            <a:r>
              <a:rPr lang="en-US" dirty="0" smtClean="0">
                <a:solidFill>
                  <a:srgbClr val="006600"/>
                </a:solidFill>
              </a:rPr>
              <a:t> </a:t>
            </a:r>
            <a:endParaRPr lang="en-US" dirty="0" smtClean="0">
              <a:solidFill>
                <a:srgbClr val="006600"/>
              </a:solidFill>
            </a:endParaRPr>
          </a:p>
          <a:p>
            <a:pPr eaLnBrk="1" hangingPunct="1">
              <a:lnSpc>
                <a:spcPct val="90000"/>
              </a:lnSpc>
              <a:buFontTx/>
              <a:buNone/>
            </a:pPr>
            <a:r>
              <a:rPr lang="en-US" dirty="0" smtClean="0">
                <a:solidFill>
                  <a:srgbClr val="FF00FF"/>
                </a:solidFill>
              </a:rPr>
              <a:t>Solution:-- </a:t>
            </a:r>
            <a:r>
              <a:rPr lang="en-US" b="1" dirty="0" smtClean="0">
                <a:solidFill>
                  <a:srgbClr val="FF00FF"/>
                </a:solidFill>
              </a:rPr>
              <a:t>GVA </a:t>
            </a:r>
            <a:r>
              <a:rPr lang="en-US" b="1" baseline="-25000" dirty="0" smtClean="0">
                <a:solidFill>
                  <a:srgbClr val="FF00FF"/>
                </a:solidFill>
              </a:rPr>
              <a:t>MP</a:t>
            </a:r>
            <a:r>
              <a:rPr lang="en-US" baseline="-25000" dirty="0" smtClean="0">
                <a:solidFill>
                  <a:srgbClr val="000099"/>
                </a:solidFill>
              </a:rPr>
              <a:t>  </a:t>
            </a:r>
            <a:r>
              <a:rPr lang="en-US" baseline="-25000" dirty="0" smtClean="0">
                <a:solidFill>
                  <a:srgbClr val="FF0000"/>
                </a:solidFill>
              </a:rPr>
              <a:t>=</a:t>
            </a:r>
            <a:r>
              <a:rPr lang="en-US" b="1" baseline="-25000" dirty="0" smtClean="0">
                <a:solidFill>
                  <a:srgbClr val="FF0000"/>
                </a:solidFill>
              </a:rPr>
              <a:t>   </a:t>
            </a:r>
            <a:r>
              <a:rPr lang="en-US" baseline="-25000" dirty="0" smtClean="0">
                <a:solidFill>
                  <a:srgbClr val="FF0000"/>
                </a:solidFill>
              </a:rPr>
              <a:t>Value of output – Intermediate Consumption</a:t>
            </a:r>
            <a:endParaRPr lang="en-US" baseline="-25000" dirty="0" smtClean="0">
              <a:solidFill>
                <a:srgbClr val="FF0000"/>
              </a:solidFill>
            </a:endParaRPr>
          </a:p>
          <a:p>
            <a:pPr eaLnBrk="1" hangingPunct="1">
              <a:lnSpc>
                <a:spcPct val="90000"/>
              </a:lnSpc>
              <a:buFontTx/>
              <a:buNone/>
            </a:pPr>
            <a:r>
              <a:rPr lang="en-US" baseline="-25000" dirty="0" smtClean="0">
                <a:solidFill>
                  <a:srgbClr val="FF0000"/>
                </a:solidFill>
              </a:rPr>
              <a:t>                                              Sales + change in stock – Intermediate Consumption</a:t>
            </a:r>
          </a:p>
        </p:txBody>
      </p:sp>
      <p:sp>
        <p:nvSpPr>
          <p:cNvPr id="41988" name="Rectangle 4"/>
          <p:cNvSpPr>
            <a:spLocks noChangeArrowheads="1"/>
          </p:cNvSpPr>
          <p:nvPr/>
        </p:nvSpPr>
        <p:spPr bwMode="auto">
          <a:xfrm>
            <a:off x="2873375" y="5311775"/>
            <a:ext cx="184150" cy="457200"/>
          </a:xfrm>
          <a:prstGeom prst="rect">
            <a:avLst/>
          </a:prstGeom>
          <a:noFill/>
          <a:ln w="9525">
            <a:noFill/>
            <a:miter lim="800000"/>
          </a:ln>
        </p:spPr>
        <p:txBody>
          <a:bodyPr wrap="none">
            <a:spAutoFit/>
          </a:bodyPr>
          <a:lstStyle/>
          <a:p>
            <a:pPr>
              <a:spcBef>
                <a:spcPct val="20000"/>
              </a:spcBef>
            </a:pPr>
            <a:endParaRPr lang="en-US" sz="3600" baseline="-25000"/>
          </a:p>
        </p:txBody>
      </p:sp>
      <p:sp>
        <p:nvSpPr>
          <p:cNvPr id="41989" name="Rectangle 5"/>
          <p:cNvSpPr>
            <a:spLocks noChangeArrowheads="1"/>
          </p:cNvSpPr>
          <p:nvPr/>
        </p:nvSpPr>
        <p:spPr bwMode="auto">
          <a:xfrm>
            <a:off x="4035425" y="7038975"/>
            <a:ext cx="184150" cy="457200"/>
          </a:xfrm>
          <a:prstGeom prst="rect">
            <a:avLst/>
          </a:prstGeom>
          <a:noFill/>
          <a:ln w="9525">
            <a:noFill/>
            <a:miter lim="800000"/>
          </a:ln>
        </p:spPr>
        <p:txBody>
          <a:bodyPr wrap="none">
            <a:spAutoFit/>
          </a:bodyPr>
          <a:lstStyle/>
          <a:p>
            <a:pPr>
              <a:spcBef>
                <a:spcPct val="20000"/>
              </a:spcBef>
            </a:pPr>
            <a:endParaRPr lang="en-US" sz="3600"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914400"/>
            <a:ext cx="8229600" cy="1143000"/>
          </a:xfrm>
        </p:spPr>
        <p:txBody>
          <a:bodyPr>
            <a:normAutofit fontScale="90000"/>
          </a:bodyPr>
          <a:lstStyle/>
          <a:p>
            <a:pPr eaLnBrk="1" fontAlgn="auto" hangingPunct="1">
              <a:spcAft>
                <a:spcPts val="0"/>
              </a:spcAft>
              <a:defRPr/>
            </a:pPr>
            <a:r>
              <a:rPr lang="en-US" sz="2400" b="1" dirty="0" smtClean="0">
                <a:solidFill>
                  <a:srgbClr val="FF0000"/>
                </a:solidFill>
              </a:rPr>
              <a:t>                 </a:t>
            </a:r>
            <a:r>
              <a:rPr lang="en-US" sz="2800" b="1" dirty="0" smtClean="0">
                <a:solidFill>
                  <a:srgbClr val="FF0000"/>
                </a:solidFill>
              </a:rPr>
              <a:t>= 200+ (10 -15) – 48</a:t>
            </a:r>
            <a:br>
              <a:rPr lang="en-US" sz="2800" b="1" dirty="0" smtClean="0">
                <a:solidFill>
                  <a:srgbClr val="FF0000"/>
                </a:solidFill>
              </a:rPr>
            </a:br>
            <a:r>
              <a:rPr lang="en-US" sz="2800" b="1" dirty="0" smtClean="0">
                <a:solidFill>
                  <a:srgbClr val="FF0000"/>
                </a:solidFill>
              </a:rPr>
              <a:t>               = 200 - 5 - 48</a:t>
            </a:r>
            <a:br>
              <a:rPr lang="en-US" sz="2800" b="1" dirty="0" smtClean="0">
                <a:solidFill>
                  <a:srgbClr val="FF0000"/>
                </a:solidFill>
              </a:rPr>
            </a:br>
            <a:r>
              <a:rPr lang="en-US" sz="2800" b="1" dirty="0" smtClean="0">
                <a:solidFill>
                  <a:srgbClr val="FF0000"/>
                </a:solidFill>
              </a:rPr>
              <a:t>               = 200 - 53 </a:t>
            </a:r>
            <a:br>
              <a:rPr lang="en-US" sz="2800" b="1" dirty="0" smtClean="0">
                <a:solidFill>
                  <a:srgbClr val="FF0000"/>
                </a:solidFill>
              </a:rPr>
            </a:br>
            <a:r>
              <a:rPr lang="en-US" sz="2800" b="1" dirty="0" smtClean="0">
                <a:solidFill>
                  <a:srgbClr val="FF0000"/>
                </a:solidFill>
              </a:rPr>
              <a:t>               = Rs.147 </a:t>
            </a:r>
            <a:r>
              <a:rPr lang="en-US" sz="2800" b="1" dirty="0" err="1" smtClean="0">
                <a:solidFill>
                  <a:srgbClr val="FF0000"/>
                </a:solidFill>
              </a:rPr>
              <a:t>Crores</a:t>
            </a:r>
            <a:endParaRPr lang="en-US" sz="2800" b="1" dirty="0" smtClean="0">
              <a:solidFill>
                <a:srgbClr val="FF0000"/>
              </a:solidFill>
            </a:endParaRPr>
          </a:p>
        </p:txBody>
      </p:sp>
      <p:sp>
        <p:nvSpPr>
          <p:cNvPr id="43011" name="Rectangle 3"/>
          <p:cNvSpPr>
            <a:spLocks noGrp="1" noChangeArrowheads="1"/>
          </p:cNvSpPr>
          <p:nvPr>
            <p:ph sz="quarter" idx="1"/>
          </p:nvPr>
        </p:nvSpPr>
        <p:spPr>
          <a:xfrm>
            <a:off x="304800" y="2332038"/>
            <a:ext cx="8229600" cy="4525962"/>
          </a:xfrm>
        </p:spPr>
        <p:txBody>
          <a:bodyPr/>
          <a:lstStyle/>
          <a:p>
            <a:pPr eaLnBrk="1" hangingPunct="1">
              <a:buFontTx/>
              <a:buNone/>
            </a:pPr>
            <a:r>
              <a:rPr lang="en-US" sz="2800" b="1" smtClean="0">
                <a:solidFill>
                  <a:srgbClr val="FF00FF"/>
                </a:solidFill>
              </a:rPr>
              <a:t>NVA</a:t>
            </a:r>
            <a:r>
              <a:rPr lang="en-US" sz="2800" b="1" baseline="-25000" smtClean="0">
                <a:solidFill>
                  <a:srgbClr val="FF00FF"/>
                </a:solidFill>
              </a:rPr>
              <a:t>MP</a:t>
            </a:r>
            <a:r>
              <a:rPr lang="en-US" sz="2800" smtClean="0"/>
              <a:t>      </a:t>
            </a:r>
            <a:r>
              <a:rPr lang="en-US" sz="2800" b="1" smtClean="0">
                <a:solidFill>
                  <a:srgbClr val="FF0000"/>
                </a:solidFill>
              </a:rPr>
              <a:t>= GVA</a:t>
            </a:r>
            <a:r>
              <a:rPr lang="en-US" sz="2800" b="1" baseline="-25000" smtClean="0">
                <a:solidFill>
                  <a:srgbClr val="FF0000"/>
                </a:solidFill>
              </a:rPr>
              <a:t>MP</a:t>
            </a:r>
            <a:r>
              <a:rPr lang="en-US" sz="2800" b="1" smtClean="0">
                <a:solidFill>
                  <a:srgbClr val="FF0000"/>
                </a:solidFill>
              </a:rPr>
              <a:t> –Depreciation</a:t>
            </a:r>
            <a:endParaRPr lang="en-US" sz="2800" b="1" smtClean="0">
              <a:solidFill>
                <a:srgbClr val="FF0000"/>
              </a:solidFill>
            </a:endParaRPr>
          </a:p>
          <a:p>
            <a:pPr eaLnBrk="1" hangingPunct="1">
              <a:buFontTx/>
              <a:buNone/>
            </a:pPr>
            <a:r>
              <a:rPr lang="en-US" sz="2800" b="1" smtClean="0">
                <a:solidFill>
                  <a:srgbClr val="FF0000"/>
                </a:solidFill>
              </a:rPr>
              <a:t>                 = Rs. 147 – 12</a:t>
            </a:r>
            <a:endParaRPr lang="en-US" sz="2800" b="1" smtClean="0">
              <a:solidFill>
                <a:srgbClr val="FF0000"/>
              </a:solidFill>
            </a:endParaRPr>
          </a:p>
          <a:p>
            <a:pPr eaLnBrk="1" hangingPunct="1">
              <a:buFontTx/>
              <a:buNone/>
            </a:pPr>
            <a:r>
              <a:rPr lang="en-US" sz="2800" b="1" smtClean="0">
                <a:solidFill>
                  <a:srgbClr val="FF0000"/>
                </a:solidFill>
              </a:rPr>
              <a:t>                 = Rs. 135 crores</a:t>
            </a:r>
            <a:endParaRPr lang="en-US" sz="2800" b="1" smtClean="0">
              <a:solidFill>
                <a:srgbClr val="FF0000"/>
              </a:solidFill>
            </a:endParaRPr>
          </a:p>
          <a:p>
            <a:pPr eaLnBrk="1" hangingPunct="1">
              <a:buFontTx/>
              <a:buNone/>
            </a:pPr>
            <a:r>
              <a:rPr lang="en-US" sz="2800" b="1" smtClean="0">
                <a:solidFill>
                  <a:srgbClr val="FF00FF"/>
                </a:solidFill>
              </a:rPr>
              <a:t>NVA</a:t>
            </a:r>
            <a:r>
              <a:rPr lang="en-US" sz="2800" b="1" baseline="-25000" smtClean="0">
                <a:solidFill>
                  <a:srgbClr val="FF00FF"/>
                </a:solidFill>
              </a:rPr>
              <a:t>FC</a:t>
            </a:r>
            <a:r>
              <a:rPr lang="en-US" sz="2800" smtClean="0"/>
              <a:t>      </a:t>
            </a:r>
            <a:r>
              <a:rPr lang="en-US" sz="2800" b="1" smtClean="0">
                <a:solidFill>
                  <a:srgbClr val="FF0000"/>
                </a:solidFill>
              </a:rPr>
              <a:t>= NVA</a:t>
            </a:r>
            <a:r>
              <a:rPr lang="en-US" sz="2800" b="1" baseline="-25000" smtClean="0">
                <a:solidFill>
                  <a:srgbClr val="FF0000"/>
                </a:solidFill>
              </a:rPr>
              <a:t>MP</a:t>
            </a:r>
            <a:r>
              <a:rPr lang="en-US" sz="2800" b="1" smtClean="0">
                <a:solidFill>
                  <a:srgbClr val="FF0000"/>
                </a:solidFill>
              </a:rPr>
              <a:t> – Indirect tax</a:t>
            </a:r>
            <a:endParaRPr lang="en-US" sz="2800" b="1" smtClean="0">
              <a:solidFill>
                <a:srgbClr val="FF0000"/>
              </a:solidFill>
            </a:endParaRPr>
          </a:p>
          <a:p>
            <a:pPr eaLnBrk="1" hangingPunct="1">
              <a:buFontTx/>
              <a:buNone/>
            </a:pPr>
            <a:r>
              <a:rPr lang="en-US" sz="2800" b="1" smtClean="0">
                <a:solidFill>
                  <a:srgbClr val="FF0000"/>
                </a:solidFill>
              </a:rPr>
              <a:t>                 = 135 – 20</a:t>
            </a:r>
            <a:endParaRPr lang="en-US" sz="2800" b="1" smtClean="0">
              <a:solidFill>
                <a:srgbClr val="FF0000"/>
              </a:solidFill>
            </a:endParaRPr>
          </a:p>
          <a:p>
            <a:pPr eaLnBrk="1" hangingPunct="1">
              <a:buFontTx/>
              <a:buNone/>
            </a:pPr>
            <a:r>
              <a:rPr lang="en-US" sz="2800" b="1" smtClean="0">
                <a:solidFill>
                  <a:srgbClr val="FF0000"/>
                </a:solidFill>
              </a:rPr>
              <a:t>                 = Rs. 115 Crores</a:t>
            </a:r>
            <a:r>
              <a:rPr lang="en-US" b="1" smtClean="0">
                <a:solidFill>
                  <a:srgbClr val="FF0000"/>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National income</a:t>
            </a:r>
            <a:endParaRPr lang="en-IN" dirty="0"/>
          </a:p>
        </p:txBody>
      </p:sp>
      <p:sp>
        <p:nvSpPr>
          <p:cNvPr id="3" name="Content Placeholder 2"/>
          <p:cNvSpPr>
            <a:spLocks noGrp="1"/>
          </p:cNvSpPr>
          <p:nvPr>
            <p:ph sz="quarter" idx="1"/>
          </p:nvPr>
        </p:nvSpPr>
        <p:spPr/>
        <p:txBody>
          <a:bodyPr/>
          <a:lstStyle/>
          <a:p>
            <a:pPr marL="273050" lvl="1">
              <a:spcBef>
                <a:spcPts val="600"/>
              </a:spcBef>
              <a:buSzPct val="70000"/>
              <a:buFont typeface="Wingdings" pitchFamily="2" charset="2"/>
              <a:buChar char=""/>
            </a:pPr>
            <a:r>
              <a:rPr lang="en-US" b="1" dirty="0" smtClean="0">
                <a:solidFill>
                  <a:srgbClr val="7030A0"/>
                </a:solidFill>
              </a:rPr>
              <a:t>Defined as the total market value of all final goods and services produced in the country in a year.</a:t>
            </a:r>
            <a:endParaRPr lang="en-US" b="1" dirty="0" smtClean="0">
              <a:solidFill>
                <a:srgbClr val="7030A0"/>
              </a:solidFill>
            </a:endParaRPr>
          </a:p>
          <a:p>
            <a:endParaRPr lang="en-IN" dirty="0" smtClean="0">
              <a:solidFill>
                <a:srgbClr val="7030A0"/>
              </a:solidFill>
            </a:endParaRPr>
          </a:p>
          <a:p>
            <a:r>
              <a:rPr lang="en-IN" dirty="0" smtClean="0">
                <a:solidFill>
                  <a:srgbClr val="7030A0"/>
                </a:solidFill>
              </a:rPr>
              <a:t>Market value –monetary measure</a:t>
            </a:r>
            <a:endParaRPr lang="en-IN" dirty="0" smtClean="0">
              <a:solidFill>
                <a:srgbClr val="7030A0"/>
              </a:solidFill>
            </a:endParaRPr>
          </a:p>
          <a:p>
            <a:r>
              <a:rPr lang="en-IN" dirty="0" smtClean="0">
                <a:solidFill>
                  <a:srgbClr val="7030A0"/>
                </a:solidFill>
              </a:rPr>
              <a:t>All goods and services must be counted only once</a:t>
            </a:r>
            <a:endParaRPr lang="en-IN" dirty="0">
              <a:solidFill>
                <a:srgbClr val="7030A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43000"/>
          </a:xfrm>
        </p:spPr>
        <p:txBody>
          <a:bodyPr>
            <a:normAutofit fontScale="90000"/>
          </a:bodyPr>
          <a:lstStyle/>
          <a:p>
            <a:pPr eaLnBrk="1" fontAlgn="auto" hangingPunct="1">
              <a:spcAft>
                <a:spcPts val="0"/>
              </a:spcAft>
              <a:defRPr/>
            </a:pPr>
            <a:r>
              <a:rPr lang="en-US" sz="3200" b="1" smtClean="0">
                <a:solidFill>
                  <a:srgbClr val="000099"/>
                </a:solidFill>
              </a:rPr>
              <a:t>Q 3. From the following data calculate the net value added at factor cost.</a:t>
            </a:r>
          </a:p>
        </p:txBody>
      </p:sp>
      <p:sp>
        <p:nvSpPr>
          <p:cNvPr id="41987" name="Rectangle 3"/>
          <p:cNvSpPr>
            <a:spLocks noGrp="1" noChangeArrowheads="1"/>
          </p:cNvSpPr>
          <p:nvPr>
            <p:ph sz="quarter" idx="1"/>
          </p:nvPr>
        </p:nvSpPr>
        <p:spPr>
          <a:xfrm>
            <a:off x="381000" y="1066800"/>
            <a:ext cx="8229600" cy="4525963"/>
          </a:xfrm>
        </p:spPr>
        <p:txBody>
          <a:bodyPr>
            <a:noAutofit/>
          </a:bodyPr>
          <a:lstStyle/>
          <a:p>
            <a:pPr marL="609600" indent="-609600" eaLnBrk="1" fontAlgn="auto" hangingPunct="1">
              <a:lnSpc>
                <a:spcPct val="80000"/>
              </a:lnSpc>
              <a:spcAft>
                <a:spcPts val="0"/>
              </a:spcAft>
              <a:buFontTx/>
              <a:buNone/>
              <a:defRPr/>
            </a:pPr>
            <a:r>
              <a:rPr lang="en-US" sz="1800" b="1" dirty="0" smtClean="0">
                <a:solidFill>
                  <a:srgbClr val="FF0000"/>
                </a:solidFill>
              </a:rPr>
              <a:t>Items                                                                            (Rs. In  </a:t>
            </a:r>
            <a:r>
              <a:rPr lang="en-US" sz="1800" b="1" dirty="0" err="1" smtClean="0">
                <a:solidFill>
                  <a:srgbClr val="FF0000"/>
                </a:solidFill>
              </a:rPr>
              <a:t>Lacs</a:t>
            </a:r>
            <a:r>
              <a:rPr lang="en-US" sz="1800" b="1" dirty="0" smtClean="0">
                <a:solidFill>
                  <a:srgbClr val="FF0000"/>
                </a:solidFill>
              </a:rPr>
              <a:t>.)</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1.Subsidy                                                                           40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2.Sales                                                                                800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3.Depreciation                                                                  30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4.Exports                                                                           100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5.Closing stock                                                                 20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6. Opening stock                                                              50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006600"/>
                </a:solidFill>
              </a:rPr>
              <a:t>7.Intermediate purchases                                              500</a:t>
            </a:r>
            <a:endParaRPr lang="en-US" sz="1800" b="1" dirty="0" smtClean="0">
              <a:solidFill>
                <a:srgbClr val="006600"/>
              </a:solidFill>
            </a:endParaRPr>
          </a:p>
          <a:p>
            <a:pPr marL="609600" indent="-609600" eaLnBrk="1" fontAlgn="auto" hangingPunct="1">
              <a:lnSpc>
                <a:spcPct val="80000"/>
              </a:lnSpc>
              <a:spcAft>
                <a:spcPts val="0"/>
              </a:spcAft>
              <a:buFontTx/>
              <a:buNone/>
              <a:defRPr/>
            </a:pPr>
            <a:r>
              <a:rPr lang="en-US" sz="1800" b="1" dirty="0" smtClean="0">
                <a:solidFill>
                  <a:srgbClr val="FF00FF"/>
                </a:solidFill>
              </a:rPr>
              <a:t>Solution:--</a:t>
            </a:r>
            <a:r>
              <a:rPr lang="en-US" sz="1800" b="1" dirty="0" smtClean="0"/>
              <a:t> </a:t>
            </a:r>
            <a:r>
              <a:rPr lang="en-US" sz="1800" b="1" dirty="0" smtClean="0">
                <a:solidFill>
                  <a:srgbClr val="FF00FF"/>
                </a:solidFill>
              </a:rPr>
              <a:t>GVA</a:t>
            </a:r>
            <a:r>
              <a:rPr lang="en-US" sz="1800" b="1" baseline="-25000" dirty="0" smtClean="0">
                <a:solidFill>
                  <a:srgbClr val="FF00FF"/>
                </a:solidFill>
              </a:rPr>
              <a:t>MP</a:t>
            </a:r>
            <a:r>
              <a:rPr lang="en-US" sz="1800" b="1" dirty="0" smtClean="0"/>
              <a:t> </a:t>
            </a:r>
            <a:r>
              <a:rPr lang="en-US" sz="1800" b="1" dirty="0" smtClean="0">
                <a:solidFill>
                  <a:srgbClr val="FF0000"/>
                </a:solidFill>
              </a:rPr>
              <a:t>= Value of output – Intermediate consumption</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Sales +change in stock – 500</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800 + (20- 50) – 500</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=800- 530</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270 </a:t>
            </a:r>
            <a:r>
              <a:rPr lang="en-US" sz="1800" b="1" dirty="0" err="1" smtClean="0">
                <a:solidFill>
                  <a:srgbClr val="FF0000"/>
                </a:solidFill>
              </a:rPr>
              <a:t>crores</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t>                 </a:t>
            </a:r>
            <a:r>
              <a:rPr lang="en-US" sz="1800" b="1" dirty="0" smtClean="0">
                <a:solidFill>
                  <a:srgbClr val="FF00FF"/>
                </a:solidFill>
              </a:rPr>
              <a:t> NVA</a:t>
            </a:r>
            <a:r>
              <a:rPr lang="en-US" sz="1800" b="1" baseline="-25000" dirty="0" smtClean="0">
                <a:solidFill>
                  <a:srgbClr val="FF00FF"/>
                </a:solidFill>
              </a:rPr>
              <a:t>MP</a:t>
            </a:r>
            <a:r>
              <a:rPr lang="en-US" sz="1800" b="1" dirty="0" smtClean="0">
                <a:solidFill>
                  <a:srgbClr val="FF00FF"/>
                </a:solidFill>
              </a:rPr>
              <a:t> </a:t>
            </a:r>
            <a:r>
              <a:rPr lang="en-US" sz="1800" b="1" dirty="0" smtClean="0">
                <a:solidFill>
                  <a:srgbClr val="FF0000"/>
                </a:solidFill>
              </a:rPr>
              <a:t>= GVA</a:t>
            </a:r>
            <a:r>
              <a:rPr lang="en-US" sz="1800" b="1" baseline="-25000" dirty="0" smtClean="0">
                <a:solidFill>
                  <a:srgbClr val="FF0000"/>
                </a:solidFill>
              </a:rPr>
              <a:t>MP</a:t>
            </a:r>
            <a:r>
              <a:rPr lang="en-US" sz="1800" b="1" dirty="0" smtClean="0">
                <a:solidFill>
                  <a:srgbClr val="FF0000"/>
                </a:solidFill>
              </a:rPr>
              <a:t> – </a:t>
            </a:r>
            <a:r>
              <a:rPr lang="en-US" sz="1800" b="1" dirty="0" err="1" smtClean="0">
                <a:solidFill>
                  <a:srgbClr val="FF0000"/>
                </a:solidFill>
              </a:rPr>
              <a:t>Dep</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=270 – 30</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240 </a:t>
            </a:r>
            <a:r>
              <a:rPr lang="en-US" sz="1800" b="1" dirty="0" err="1" smtClean="0">
                <a:solidFill>
                  <a:srgbClr val="FF0000"/>
                </a:solidFill>
              </a:rPr>
              <a:t>crores</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t>                  </a:t>
            </a:r>
            <a:r>
              <a:rPr lang="en-US" sz="1800" b="1" dirty="0" smtClean="0">
                <a:solidFill>
                  <a:srgbClr val="FF00FF"/>
                </a:solidFill>
              </a:rPr>
              <a:t>NVA</a:t>
            </a:r>
            <a:r>
              <a:rPr lang="en-US" sz="1800" b="1" baseline="-25000" dirty="0" smtClean="0">
                <a:solidFill>
                  <a:srgbClr val="FF00FF"/>
                </a:solidFill>
              </a:rPr>
              <a:t>FC</a:t>
            </a:r>
            <a:r>
              <a:rPr lang="en-US" sz="1800" b="1" dirty="0" smtClean="0">
                <a:solidFill>
                  <a:srgbClr val="FF00FF"/>
                </a:solidFill>
              </a:rPr>
              <a:t> </a:t>
            </a:r>
            <a:r>
              <a:rPr lang="en-US" sz="1800" b="1" dirty="0" smtClean="0">
                <a:solidFill>
                  <a:srgbClr val="FF0000"/>
                </a:solidFill>
              </a:rPr>
              <a:t>= NVA</a:t>
            </a:r>
            <a:r>
              <a:rPr lang="en-US" sz="1800" b="1" baseline="-25000" dirty="0" smtClean="0">
                <a:solidFill>
                  <a:srgbClr val="FF0000"/>
                </a:solidFill>
              </a:rPr>
              <a:t>MP</a:t>
            </a:r>
            <a:r>
              <a:rPr lang="en-US" sz="1800" b="1" dirty="0" smtClean="0">
                <a:solidFill>
                  <a:srgbClr val="FF0000"/>
                </a:solidFill>
              </a:rPr>
              <a:t> + subsidy</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240 + 40</a:t>
            </a:r>
            <a:endParaRPr lang="en-US" sz="1800" b="1" dirty="0" smtClean="0">
              <a:solidFill>
                <a:srgbClr val="FF0000"/>
              </a:solidFill>
            </a:endParaRPr>
          </a:p>
          <a:p>
            <a:pPr marL="609600" indent="-609600" eaLnBrk="1" fontAlgn="auto" hangingPunct="1">
              <a:lnSpc>
                <a:spcPct val="80000"/>
              </a:lnSpc>
              <a:spcAft>
                <a:spcPts val="0"/>
              </a:spcAft>
              <a:buFontTx/>
              <a:buNone/>
              <a:defRPr/>
            </a:pPr>
            <a:r>
              <a:rPr lang="en-US" sz="1800" b="1" dirty="0" smtClean="0">
                <a:solidFill>
                  <a:srgbClr val="FF0000"/>
                </a:solidFill>
              </a:rPr>
              <a:t>                               =   Rs. 280 </a:t>
            </a:r>
            <a:r>
              <a:rPr lang="en-US" sz="1800" b="1" dirty="0" err="1" smtClean="0">
                <a:solidFill>
                  <a:srgbClr val="FF0000"/>
                </a:solidFill>
              </a:rPr>
              <a:t>crores</a:t>
            </a:r>
            <a:r>
              <a:rPr lang="en-US" sz="1800" b="1"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3"/>
          <p:cNvSpPr>
            <a:spLocks noGrp="1" noChangeArrowheads="1"/>
          </p:cNvSpPr>
          <p:nvPr>
            <p:ph type="title"/>
          </p:nvPr>
        </p:nvSpPr>
        <p:spPr/>
        <p:txBody>
          <a:bodyPr/>
          <a:lstStyle/>
          <a:p>
            <a:pPr eaLnBrk="1" fontAlgn="auto" hangingPunct="1">
              <a:spcAft>
                <a:spcPts val="0"/>
              </a:spcAft>
              <a:defRPr/>
            </a:pPr>
            <a:r>
              <a:rPr lang="en-US" sz="3600" u="sng" smtClean="0"/>
              <a:t>The distinction between GDP and GNP</a:t>
            </a:r>
          </a:p>
        </p:txBody>
      </p:sp>
      <p:graphicFrame>
        <p:nvGraphicFramePr>
          <p:cNvPr id="148564" name="Group 84"/>
          <p:cNvGraphicFramePr>
            <a:graphicFrameLocks noGrp="1"/>
          </p:cNvGraphicFramePr>
          <p:nvPr>
            <p:ph type="tbl" idx="1"/>
          </p:nvPr>
        </p:nvGraphicFramePr>
        <p:xfrm>
          <a:off x="457200" y="2286000"/>
          <a:ext cx="7391400" cy="2667000"/>
        </p:xfrm>
        <a:graphic>
          <a:graphicData uri="http://schemas.openxmlformats.org/drawingml/2006/table">
            <a:tbl>
              <a:tblPr/>
              <a:tblGrid>
                <a:gridCol w="3637434"/>
                <a:gridCol w="1768776"/>
                <a:gridCol w="1985190"/>
              </a:tblGrid>
              <a:tr h="76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Gross Domestic Product</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GDP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4,022,700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Net Factor Income from the Rest of the World</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NFIRW</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267,500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Gross National Product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GNP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4,290,200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7543800" cy="898525"/>
          </a:xfrm>
        </p:spPr>
        <p:txBody>
          <a:bodyPr/>
          <a:lstStyle/>
          <a:p>
            <a:pPr eaLnBrk="1" fontAlgn="auto" hangingPunct="1">
              <a:spcAft>
                <a:spcPts val="0"/>
              </a:spcAft>
              <a:defRPr/>
            </a:pPr>
            <a:r>
              <a:rPr lang="en-US" altLang="zh-HK" smtClean="0"/>
              <a:t>Being Included in GDP or GNP?</a:t>
            </a:r>
            <a:endParaRPr lang="en-US" altLang="zh-TW" smtClean="0"/>
          </a:p>
        </p:txBody>
      </p:sp>
      <p:graphicFrame>
        <p:nvGraphicFramePr>
          <p:cNvPr id="143363" name="Group 3"/>
          <p:cNvGraphicFramePr>
            <a:graphicFrameLocks noGrp="1"/>
          </p:cNvGraphicFramePr>
          <p:nvPr>
            <p:ph type="tbl" idx="1"/>
          </p:nvPr>
        </p:nvGraphicFramePr>
        <p:xfrm>
          <a:off x="457200" y="1600200"/>
          <a:ext cx="7391400" cy="4333875"/>
        </p:xfrm>
        <a:graphic>
          <a:graphicData uri="http://schemas.openxmlformats.org/drawingml/2006/table">
            <a:tbl>
              <a:tblPr/>
              <a:tblGrid>
                <a:gridCol w="6217959"/>
                <a:gridCol w="1173441"/>
              </a:tblGrid>
              <a:tr h="1133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HK" sz="2400" b="0" i="0" u="none" strike="noStrike" cap="none" spc="0" normalizeH="0" baseline="0" dirty="0" smtClean="0">
                          <a:ln>
                            <a:noFill/>
                          </a:ln>
                          <a:solidFill>
                            <a:schemeClr val="tx1"/>
                          </a:solidFill>
                          <a:effectLst/>
                          <a:latin typeface="Arial" pitchFamily="34" charset="0"/>
                          <a:ea typeface="新細明體" pitchFamily="18" charset="-120"/>
                        </a:rPr>
                        <a:t>Mr. X is now living in India. He has a toy factory here and earns Rs2 </a:t>
                      </a:r>
                      <a:r>
                        <a:rPr kumimoji="1" lang="en-US" altLang="zh-HK" sz="2400" b="0" i="0" u="none" strike="noStrike" cap="none" spc="0" normalizeH="0" baseline="0" dirty="0" err="1" smtClean="0">
                          <a:ln>
                            <a:noFill/>
                          </a:ln>
                          <a:solidFill>
                            <a:schemeClr val="tx1"/>
                          </a:solidFill>
                          <a:effectLst/>
                          <a:latin typeface="Arial" pitchFamily="34" charset="0"/>
                          <a:ea typeface="新細明體" pitchFamily="18" charset="-120"/>
                        </a:rPr>
                        <a:t>crores</a:t>
                      </a:r>
                      <a:r>
                        <a:rPr kumimoji="1" lang="en-US" altLang="zh-HK" sz="2400" b="0" i="0" u="none" strike="noStrike" cap="none" spc="0" normalizeH="0" baseline="0" dirty="0" smtClean="0">
                          <a:ln>
                            <a:noFill/>
                          </a:ln>
                          <a:solidFill>
                            <a:schemeClr val="tx1"/>
                          </a:solidFill>
                          <a:effectLst/>
                          <a:latin typeface="Arial" pitchFamily="34" charset="0"/>
                          <a:ea typeface="新細明體" pitchFamily="18" charset="-120"/>
                        </a:rPr>
                        <a:t> this year.</a:t>
                      </a:r>
                      <a:endPar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India’s GDP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HK" sz="2400" b="0" i="0" u="none" strike="noStrike" cap="none" spc="0" normalizeH="0" baseline="0" dirty="0" smtClean="0">
                          <a:ln>
                            <a:noFill/>
                          </a:ln>
                          <a:solidFill>
                            <a:schemeClr val="tx1"/>
                          </a:solidFill>
                          <a:effectLst/>
                          <a:latin typeface="Arial" pitchFamily="34" charset="0"/>
                          <a:ea typeface="新細明體" pitchFamily="18" charset="-120"/>
                        </a:rPr>
                        <a:t>Mr. X also has a garment factory in China and earns Rs1.2 </a:t>
                      </a:r>
                      <a:r>
                        <a:rPr kumimoji="1" lang="en-US" altLang="zh-HK" sz="2400" b="0" i="0" u="none" strike="noStrike" cap="none" spc="0" normalizeH="0" baseline="0" dirty="0" err="1" smtClean="0">
                          <a:ln>
                            <a:noFill/>
                          </a:ln>
                          <a:solidFill>
                            <a:schemeClr val="tx1"/>
                          </a:solidFill>
                          <a:effectLst/>
                          <a:latin typeface="Arial" pitchFamily="34" charset="0"/>
                          <a:ea typeface="新細明體" pitchFamily="18" charset="-120"/>
                        </a:rPr>
                        <a:t>crores</a:t>
                      </a:r>
                      <a:r>
                        <a:rPr kumimoji="1" lang="en-US" altLang="zh-HK" sz="2400" b="0" i="0" u="none" strike="noStrike" cap="none" spc="0" normalizeH="0" baseline="0" dirty="0" smtClean="0">
                          <a:ln>
                            <a:noFill/>
                          </a:ln>
                          <a:solidFill>
                            <a:schemeClr val="tx1"/>
                          </a:solidFill>
                          <a:effectLst/>
                          <a:latin typeface="Arial" pitchFamily="34" charset="0"/>
                          <a:ea typeface="新細明體" pitchFamily="18" charset="-120"/>
                        </a:rPr>
                        <a:t> this year.</a:t>
                      </a:r>
                      <a:endPar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India’s GNP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A Bangladeshi worker in India usually gets a long-term contract of a year. He earns Rs 22,000 this year.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India’s GDP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A retired old man who is a resident of India and earns a rental income of $50 000 this year from his property in Dubai.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pPr>
                      <a:r>
                        <a:rPr kumimoji="1" lang="en-US" altLang="zh-TW" sz="2400" b="0" i="0" u="none" strike="noStrike" cap="none" spc="0" normalizeH="0" baseline="0" dirty="0" smtClean="0">
                          <a:ln>
                            <a:noFill/>
                          </a:ln>
                          <a:solidFill>
                            <a:schemeClr val="tx1"/>
                          </a:solidFill>
                          <a:effectLst/>
                          <a:latin typeface="Arial" pitchFamily="34" charset="0"/>
                          <a:ea typeface="新細明體" pitchFamily="18" charset="-120"/>
                        </a:rPr>
                        <a:t>India’s GNP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0" name="Slide Number Placeholder 5"/>
          <p:cNvSpPr>
            <a:spLocks noGrp="1"/>
          </p:cNvSpPr>
          <p:nvPr>
            <p:ph type="sldNum" sz="quarter" idx="12"/>
          </p:nvPr>
        </p:nvSpPr>
        <p:spPr bwMode="auto">
          <a:noFill/>
          <a:ln>
            <a:miter lim="800000"/>
          </a:ln>
        </p:spPr>
        <p:txBody>
          <a:bodyPr wrap="square" lIns="91440" tIns="45720" rIns="91440" bIns="45720" numCol="1" anchorCtr="0" compatLnSpc="1"/>
          <a:lstStyle/>
          <a:p>
            <a:fld id="{DB5B5661-702D-477C-9C0A-55D421AC5A61}" type="slidenum">
              <a:rPr lang="en-US" altLang="zh-TW" smtClean="0"/>
            </a:fld>
            <a:endParaRPr lang="en-US" altLang="zh-TW"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u="sng" smtClean="0"/>
              <a:t>Nominal and Real GDP </a:t>
            </a:r>
            <a:endParaRPr lang="en-US" smtClean="0"/>
          </a:p>
        </p:txBody>
      </p:sp>
      <p:sp>
        <p:nvSpPr>
          <p:cNvPr id="47107" name="Rectangle 3"/>
          <p:cNvSpPr>
            <a:spLocks noGrp="1" noChangeArrowheads="1"/>
          </p:cNvSpPr>
          <p:nvPr>
            <p:ph sz="quarter" idx="1"/>
          </p:nvPr>
        </p:nvSpPr>
        <p:spPr>
          <a:xfrm>
            <a:off x="457200" y="1600200"/>
            <a:ext cx="7467600" cy="4873625"/>
          </a:xfrm>
        </p:spPr>
        <p:txBody>
          <a:bodyPr/>
          <a:lstStyle/>
          <a:p>
            <a:pPr eaLnBrk="1" hangingPunct="1">
              <a:lnSpc>
                <a:spcPct val="90000"/>
              </a:lnSpc>
            </a:pPr>
            <a:r>
              <a:rPr lang="en-US" smtClean="0"/>
              <a:t>GDP at current  prices or nominal GDP -</a:t>
            </a:r>
            <a:r>
              <a:rPr lang="en-US" i="1" smtClean="0"/>
              <a:t> </a:t>
            </a:r>
            <a:r>
              <a:rPr lang="en-US" smtClean="0"/>
              <a:t>GDP measured using the prices of the year for which it is calculated</a:t>
            </a:r>
            <a:endParaRPr lang="en-US" smtClean="0"/>
          </a:p>
          <a:p>
            <a:pPr eaLnBrk="1" hangingPunct="1">
              <a:lnSpc>
                <a:spcPct val="90000"/>
              </a:lnSpc>
            </a:pPr>
            <a:r>
              <a:rPr lang="en-US" smtClean="0"/>
              <a:t>Nominal GDP can be a misleading indicator of changes in output or income because it also embodies changes in the prices of goods and services. </a:t>
            </a:r>
            <a:endParaRPr lang="en-US" smtClean="0"/>
          </a:p>
          <a:p>
            <a:pPr eaLnBrk="1" hangingPunct="1">
              <a:lnSpc>
                <a:spcPct val="90000"/>
              </a:lnSpc>
            </a:pPr>
            <a:r>
              <a:rPr lang="en-US" smtClean="0"/>
              <a:t>Real GDP or GDP at constant prices </a:t>
            </a:r>
            <a:r>
              <a:rPr lang="en-US" smtClean="0">
                <a:sym typeface="Symbol" pitchFamily="18" charset="2"/>
              </a:rPr>
              <a:t></a:t>
            </a:r>
            <a:r>
              <a:rPr lang="en-US" smtClean="0"/>
              <a:t> measures the total value of output using the prices of a selected year (the base year). </a:t>
            </a:r>
            <a:endParaRPr lang="en-US" smtClean="0"/>
          </a:p>
          <a:p>
            <a:pPr eaLnBrk="1" hangingPunct="1">
              <a:lnSpc>
                <a:spcPct val="90000"/>
              </a:lnSpc>
            </a:pPr>
            <a:r>
              <a:rPr lang="en-US" smtClean="0"/>
              <a:t>Real GDP better for analysis overtime because it eliminates the effects of price changes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fontAlgn="auto" hangingPunct="1">
              <a:spcAft>
                <a:spcPts val="0"/>
              </a:spcAft>
              <a:defRPr/>
            </a:pPr>
            <a:r>
              <a:rPr lang="en-US" u="sng" smtClean="0"/>
              <a:t>GDP per capita</a:t>
            </a:r>
          </a:p>
        </p:txBody>
      </p:sp>
      <p:sp>
        <p:nvSpPr>
          <p:cNvPr id="1028" name="Rectangle 3"/>
          <p:cNvSpPr>
            <a:spLocks noGrp="1" noChangeArrowheads="1"/>
          </p:cNvSpPr>
          <p:nvPr>
            <p:ph sz="quarter" idx="1"/>
          </p:nvPr>
        </p:nvSpPr>
        <p:spPr>
          <a:xfrm>
            <a:off x="1066800" y="1981200"/>
            <a:ext cx="7010400" cy="2076450"/>
          </a:xfrm>
        </p:spPr>
        <p:txBody>
          <a:bodyPr/>
          <a:lstStyle/>
          <a:p>
            <a:pPr eaLnBrk="1" hangingPunct="1">
              <a:lnSpc>
                <a:spcPct val="80000"/>
              </a:lnSpc>
            </a:pPr>
            <a:r>
              <a:rPr lang="en-US" smtClean="0"/>
              <a:t>Measures how much output or income was produced or received, on the average, by an individual in an economy </a:t>
            </a:r>
            <a:endParaRPr lang="en-US" smtClean="0"/>
          </a:p>
          <a:p>
            <a:pPr eaLnBrk="1" hangingPunct="1">
              <a:lnSpc>
                <a:spcPct val="80000"/>
              </a:lnSpc>
            </a:pPr>
            <a:r>
              <a:rPr lang="en-US" smtClean="0"/>
              <a:t>Useful for comparing the performance of a country overtime and a country’s performance relative to its neighbors</a:t>
            </a:r>
          </a:p>
        </p:txBody>
      </p:sp>
      <p:sp>
        <p:nvSpPr>
          <p:cNvPr id="1029" name="Rectangle 5"/>
          <p:cNvSpPr>
            <a:spLocks noChangeArrowheads="1"/>
          </p:cNvSpPr>
          <p:nvPr/>
        </p:nvSpPr>
        <p:spPr bwMode="auto">
          <a:xfrm>
            <a:off x="0" y="3114675"/>
            <a:ext cx="9144000" cy="0"/>
          </a:xfrm>
          <a:prstGeom prst="rect">
            <a:avLst/>
          </a:prstGeom>
          <a:noFill/>
          <a:ln w="9525">
            <a:noFill/>
            <a:miter lim="800000"/>
          </a:ln>
        </p:spPr>
        <p:txBody>
          <a:bodyPr wrap="none" anchor="ctr">
            <a:spAutoFit/>
          </a:bodyPr>
          <a:lstStyle/>
          <a:p>
            <a:pPr eaLnBrk="0" hangingPunct="0"/>
            <a:endParaRPr lang="en-US"/>
          </a:p>
        </p:txBody>
      </p:sp>
      <p:graphicFrame>
        <p:nvGraphicFramePr>
          <p:cNvPr id="1026" name="Object 2"/>
          <p:cNvGraphicFramePr>
            <a:graphicFrameLocks noChangeAspect="1"/>
          </p:cNvGraphicFramePr>
          <p:nvPr/>
        </p:nvGraphicFramePr>
        <p:xfrm>
          <a:off x="1524000" y="4800600"/>
          <a:ext cx="5715000" cy="1217613"/>
        </p:xfrm>
        <a:graphic>
          <a:graphicData uri="http://schemas.openxmlformats.org/presentationml/2006/ole">
            <mc:AlternateContent xmlns:mc="http://schemas.openxmlformats.org/markup-compatibility/2006">
              <mc:Choice xmlns:v="urn:schemas-microsoft-com:vml" Requires="v">
                <p:oleObj spid="_x0000_s2049" name="Equation" r:id="rId1" imgW="47244000" imgH="10058400" progId="">
                  <p:embed/>
                </p:oleObj>
              </mc:Choice>
              <mc:Fallback>
                <p:oleObj name="Equation" r:id="rId1" imgW="47244000" imgH="10058400" progId="">
                  <p:embed/>
                  <p:pic>
                    <p:nvPicPr>
                      <p:cNvPr id="0" name="Object 2"/>
                      <p:cNvPicPr>
                        <a:picLocks noChangeAspect="1"/>
                      </p:cNvPicPr>
                      <p:nvPr/>
                    </p:nvPicPr>
                    <p:blipFill>
                      <a:blip r:embed="rId2"/>
                      <a:stretch>
                        <a:fillRect/>
                      </a:stretch>
                    </p:blipFill>
                    <p:spPr>
                      <a:xfrm>
                        <a:off x="1524000" y="4800600"/>
                        <a:ext cx="5715000" cy="1217613"/>
                      </a:xfrm>
                      <a:prstGeom prst="rect">
                        <a:avLst/>
                      </a:prstGeom>
                      <a:solidFill>
                        <a:srgbClr val="FE8637"/>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a:t>Some Limitations of GDP or GNP as measures of growth</a:t>
            </a:r>
          </a:p>
        </p:txBody>
      </p:sp>
      <p:sp>
        <p:nvSpPr>
          <p:cNvPr id="48131" name="Rectangle 3"/>
          <p:cNvSpPr>
            <a:spLocks noGrp="1" noChangeArrowheads="1"/>
          </p:cNvSpPr>
          <p:nvPr>
            <p:ph sz="quarter" idx="1"/>
          </p:nvPr>
        </p:nvSpPr>
        <p:spPr>
          <a:xfrm>
            <a:off x="457200" y="1600200"/>
            <a:ext cx="7467600" cy="4873625"/>
          </a:xfrm>
        </p:spPr>
        <p:txBody>
          <a:bodyPr/>
          <a:lstStyle/>
          <a:p>
            <a:pPr eaLnBrk="1" hangingPunct="1"/>
            <a:r>
              <a:rPr lang="en-US" dirty="0" smtClean="0"/>
              <a:t>Ignores income distribution</a:t>
            </a:r>
            <a:endParaRPr lang="en-US" dirty="0" smtClean="0"/>
          </a:p>
          <a:p>
            <a:pPr eaLnBrk="1" hangingPunct="1"/>
            <a:r>
              <a:rPr lang="en-US" dirty="0" smtClean="0"/>
              <a:t>Ignores environmental degradation</a:t>
            </a:r>
            <a:endParaRPr lang="en-US" dirty="0" smtClean="0"/>
          </a:p>
          <a:p>
            <a:pPr eaLnBrk="1" hangingPunct="1"/>
            <a:r>
              <a:rPr lang="en-US" dirty="0" smtClean="0"/>
              <a:t>Does not include activities that do not  go through the formal markets sectors</a:t>
            </a:r>
            <a:endParaRPr lang="en-US" dirty="0" smtClean="0"/>
          </a:p>
          <a:p>
            <a:pPr eaLnBrk="1" hangingPunct="1"/>
            <a:r>
              <a:rPr lang="en-US" dirty="0" smtClean="0"/>
              <a:t>Does not include “illegal” activities like drug trafficking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6400800"/>
            <a:ext cx="1905000" cy="457200"/>
          </a:xfrm>
          <a:prstGeom prst="rect">
            <a:avLst/>
          </a:prstGeom>
          <a:noFill/>
          <a:ln w="9525">
            <a:noFill/>
            <a:miter lim="800000"/>
          </a:ln>
        </p:spPr>
        <p:txBody>
          <a:bodyPr wrap="none" anchor="ctr"/>
          <a:lstStyle/>
          <a:p>
            <a:endParaRPr lang="en-US"/>
          </a:p>
        </p:txBody>
      </p:sp>
      <p:sp>
        <p:nvSpPr>
          <p:cNvPr id="5" name="Rectangle 3"/>
          <p:cNvSpPr>
            <a:spLocks noChangeArrowheads="1"/>
          </p:cNvSpPr>
          <p:nvPr/>
        </p:nvSpPr>
        <p:spPr bwMode="auto">
          <a:xfrm>
            <a:off x="3435350" y="1355725"/>
            <a:ext cx="2427288" cy="396875"/>
          </a:xfrm>
          <a:prstGeom prst="rect">
            <a:avLst/>
          </a:prstGeom>
          <a:noFill/>
          <a:ln w="9525">
            <a:noFill/>
            <a:miter lim="800000"/>
          </a:ln>
        </p:spPr>
        <p:txBody>
          <a:bodyPr wrap="none" lIns="92075" tIns="46038" rIns="92075" bIns="46038">
            <a:spAutoFit/>
          </a:bodyPr>
          <a:lstStyle/>
          <a:p>
            <a:pPr algn="ctr" defTabSz="762000"/>
            <a:r>
              <a:rPr lang="en-GB" sz="2000" dirty="0">
                <a:solidFill>
                  <a:schemeClr val="tx2"/>
                </a:solidFill>
                <a:latin typeface="Arial" charset="0"/>
              </a:rPr>
              <a:t>Goods and services</a:t>
            </a:r>
          </a:p>
        </p:txBody>
      </p:sp>
      <p:sp>
        <p:nvSpPr>
          <p:cNvPr id="6" name="Arc 4"/>
          <p:cNvSpPr/>
          <p:nvPr/>
        </p:nvSpPr>
        <p:spPr bwMode="auto">
          <a:xfrm rot="-720000">
            <a:off x="1309688" y="1643448"/>
            <a:ext cx="6213475" cy="2924175"/>
          </a:xfrm>
          <a:custGeom>
            <a:avLst/>
            <a:gdLst>
              <a:gd name="T0" fmla="*/ 0 w 37381"/>
              <a:gd name="T1" fmla="*/ 2147483647 h 21600"/>
              <a:gd name="T2" fmla="*/ 2147483647 w 37381"/>
              <a:gd name="T3" fmla="*/ 2147483647 h 21600"/>
              <a:gd name="T4" fmla="*/ 2147483647 w 37381"/>
              <a:gd name="T5" fmla="*/ 2147483647 h 21600"/>
              <a:gd name="T6" fmla="*/ 0 60000 65536"/>
              <a:gd name="T7" fmla="*/ 0 60000 65536"/>
              <a:gd name="T8" fmla="*/ 0 60000 65536"/>
              <a:gd name="T9" fmla="*/ 0 w 37381"/>
              <a:gd name="T10" fmla="*/ 0 h 21600"/>
              <a:gd name="T11" fmla="*/ 37381 w 37381"/>
              <a:gd name="T12" fmla="*/ 21600 h 21600"/>
            </a:gdLst>
            <a:ahLst/>
            <a:cxnLst>
              <a:cxn ang="T6">
                <a:pos x="T0" y="T1"/>
              </a:cxn>
              <a:cxn ang="T7">
                <a:pos x="T2" y="T3"/>
              </a:cxn>
              <a:cxn ang="T8">
                <a:pos x="T4" y="T5"/>
              </a:cxn>
            </a:cxnLst>
            <a:rect l="T9" t="T10" r="T11" b="T12"/>
            <a:pathLst>
              <a:path w="37381" h="21600" fill="none" extrusionOk="0">
                <a:moveTo>
                  <a:pt x="-1" y="6979"/>
                </a:moveTo>
                <a:cubicBezTo>
                  <a:pt x="4090" y="2531"/>
                  <a:pt x="9856" y="-1"/>
                  <a:pt x="15900" y="0"/>
                </a:cubicBezTo>
                <a:cubicBezTo>
                  <a:pt x="26952" y="0"/>
                  <a:pt x="36222" y="8343"/>
                  <a:pt x="37381" y="19335"/>
                </a:cubicBezTo>
              </a:path>
              <a:path w="37381" h="21600" stroke="0" extrusionOk="0">
                <a:moveTo>
                  <a:pt x="-1" y="6979"/>
                </a:moveTo>
                <a:cubicBezTo>
                  <a:pt x="4090" y="2531"/>
                  <a:pt x="9856" y="-1"/>
                  <a:pt x="15900" y="0"/>
                </a:cubicBezTo>
                <a:cubicBezTo>
                  <a:pt x="26952" y="0"/>
                  <a:pt x="36222" y="8343"/>
                  <a:pt x="37381" y="19335"/>
                </a:cubicBezTo>
                <a:lnTo>
                  <a:pt x="15900" y="21600"/>
                </a:lnTo>
                <a:close/>
              </a:path>
            </a:pathLst>
          </a:custGeom>
          <a:noFill/>
          <a:ln w="38100" cap="rnd">
            <a:solidFill>
              <a:schemeClr val="tx2"/>
            </a:solidFill>
            <a:round/>
            <a:headEnd type="none" w="sm" len="sm"/>
            <a:tailEnd type="stealth" w="med" len="lg"/>
          </a:ln>
        </p:spPr>
        <p:txBody>
          <a:bodyPr wrap="none" anchor="ctr"/>
          <a:lstStyle/>
          <a:p>
            <a:endParaRPr lang="en-US"/>
          </a:p>
        </p:txBody>
      </p:sp>
      <p:graphicFrame>
        <p:nvGraphicFramePr>
          <p:cNvPr id="7" name="Object 5"/>
          <p:cNvGraphicFramePr>
            <a:graphicFrameLocks noChangeAspect="1"/>
          </p:cNvGraphicFramePr>
          <p:nvPr/>
        </p:nvGraphicFramePr>
        <p:xfrm>
          <a:off x="6781800" y="3505200"/>
          <a:ext cx="1776845" cy="1447800"/>
        </p:xfrm>
        <a:graphic>
          <a:graphicData uri="http://schemas.openxmlformats.org/presentationml/2006/ole">
            <mc:AlternateContent xmlns:mc="http://schemas.openxmlformats.org/markup-compatibility/2006">
              <mc:Choice xmlns:v="urn:schemas-microsoft-com:vml" Requires="v">
                <p:oleObj spid="_x0000_s1025" name="Clip" r:id="rId1" imgW="13668375" imgH="20526375" progId="">
                  <p:embed/>
                </p:oleObj>
              </mc:Choice>
              <mc:Fallback>
                <p:oleObj name="Clip" r:id="rId1" imgW="13668375" imgH="20526375" progId="">
                  <p:embed/>
                  <p:pic>
                    <p:nvPicPr>
                      <p:cNvPr id="0" name="Object 5"/>
                      <p:cNvPicPr>
                        <a:picLocks noChangeAspect="1"/>
                      </p:cNvPicPr>
                      <p:nvPr/>
                    </p:nvPicPr>
                    <p:blipFill>
                      <a:blip r:embed="rId2"/>
                      <a:stretch>
                        <a:fillRect/>
                      </a:stretch>
                    </p:blipFill>
                    <p:spPr>
                      <a:xfrm>
                        <a:off x="6781800" y="3505200"/>
                        <a:ext cx="1776845" cy="1447800"/>
                      </a:xfrm>
                      <a:prstGeom prst="rect">
                        <a:avLst/>
                      </a:prstGeom>
                      <a:noFill/>
                      <a:ln w="9525">
                        <a:noFill/>
                        <a:miter/>
                      </a:ln>
                    </p:spPr>
                  </p:pic>
                </p:oleObj>
              </mc:Fallback>
            </mc:AlternateContent>
          </a:graphicData>
        </a:graphic>
      </p:graphicFrame>
      <p:graphicFrame>
        <p:nvGraphicFramePr>
          <p:cNvPr id="8" name="Object 6"/>
          <p:cNvGraphicFramePr>
            <a:graphicFrameLocks noChangeAspect="1"/>
          </p:cNvGraphicFramePr>
          <p:nvPr/>
        </p:nvGraphicFramePr>
        <p:xfrm>
          <a:off x="0" y="2971800"/>
          <a:ext cx="3314700" cy="2209800"/>
        </p:xfrm>
        <a:graphic>
          <a:graphicData uri="http://schemas.openxmlformats.org/presentationml/2006/ole">
            <mc:AlternateContent xmlns:mc="http://schemas.openxmlformats.org/markup-compatibility/2006">
              <mc:Choice xmlns:v="urn:schemas-microsoft-com:vml" Requires="v">
                <p:oleObj spid="_x0000_s1026" name="Clip" r:id="rId3" imgW="35433000" imgH="22183725" progId="">
                  <p:embed/>
                </p:oleObj>
              </mc:Choice>
              <mc:Fallback>
                <p:oleObj name="Clip" r:id="rId3" imgW="35433000" imgH="22183725" progId="">
                  <p:embed/>
                  <p:pic>
                    <p:nvPicPr>
                      <p:cNvPr id="0" name="Object 6"/>
                      <p:cNvPicPr>
                        <a:picLocks noChangeAspect="1"/>
                      </p:cNvPicPr>
                      <p:nvPr/>
                    </p:nvPicPr>
                    <p:blipFill>
                      <a:blip r:embed="rId4"/>
                      <a:stretch>
                        <a:fillRect/>
                      </a:stretch>
                    </p:blipFill>
                    <p:spPr>
                      <a:xfrm>
                        <a:off x="0" y="2971800"/>
                        <a:ext cx="3314700" cy="2209800"/>
                      </a:xfrm>
                      <a:prstGeom prst="rect">
                        <a:avLst/>
                      </a:prstGeom>
                      <a:noFill/>
                      <a:ln w="9525">
                        <a:noFill/>
                        <a:miter/>
                      </a:ln>
                    </p:spPr>
                  </p:pic>
                </p:oleObj>
              </mc:Fallback>
            </mc:AlternateContent>
          </a:graphicData>
        </a:graphic>
      </p:graphicFrame>
      <p:sp>
        <p:nvSpPr>
          <p:cNvPr id="9" name="Rectangle 7"/>
          <p:cNvSpPr>
            <a:spLocks noChangeArrowheads="1"/>
          </p:cNvSpPr>
          <p:nvPr/>
        </p:nvSpPr>
        <p:spPr bwMode="auto">
          <a:xfrm>
            <a:off x="3733800" y="2034672"/>
            <a:ext cx="1697581" cy="708528"/>
          </a:xfrm>
          <a:prstGeom prst="rect">
            <a:avLst/>
          </a:prstGeom>
          <a:noFill/>
          <a:ln w="9525">
            <a:noFill/>
            <a:miter lim="800000"/>
          </a:ln>
        </p:spPr>
        <p:txBody>
          <a:bodyPr wrap="none" lIns="92075" tIns="46038" rIns="92075" bIns="46038">
            <a:spAutoFit/>
          </a:bodyPr>
          <a:lstStyle/>
          <a:p>
            <a:pPr algn="ctr" defTabSz="762000"/>
            <a:r>
              <a:rPr lang="en-GB" sz="2000" dirty="0" smtClean="0">
                <a:solidFill>
                  <a:srgbClr val="FF3300"/>
                </a:solidFill>
                <a:latin typeface="Arial" charset="0"/>
              </a:rPr>
              <a:t>Consumption</a:t>
            </a:r>
            <a:endParaRPr lang="en-GB" sz="2000" dirty="0">
              <a:solidFill>
                <a:srgbClr val="FF3300"/>
              </a:solidFill>
              <a:latin typeface="Arial" charset="0"/>
            </a:endParaRPr>
          </a:p>
          <a:p>
            <a:pPr algn="ctr" defTabSz="762000"/>
            <a:r>
              <a:rPr lang="en-GB" sz="2000" dirty="0">
                <a:solidFill>
                  <a:srgbClr val="FF3300"/>
                </a:solidFill>
                <a:latin typeface="Arial" charset="0"/>
              </a:rPr>
              <a:t>expenditure</a:t>
            </a:r>
          </a:p>
        </p:txBody>
      </p:sp>
      <p:sp>
        <p:nvSpPr>
          <p:cNvPr id="10" name="Arc 8"/>
          <p:cNvSpPr/>
          <p:nvPr/>
        </p:nvSpPr>
        <p:spPr bwMode="auto">
          <a:xfrm rot="10800000">
            <a:off x="1522413" y="3429000"/>
            <a:ext cx="6091237" cy="2982913"/>
          </a:xfrm>
          <a:custGeom>
            <a:avLst/>
            <a:gdLst>
              <a:gd name="T0" fmla="*/ 0 w 36663"/>
              <a:gd name="T1" fmla="*/ 2147483647 h 21600"/>
              <a:gd name="T2" fmla="*/ 2147483647 w 36663"/>
              <a:gd name="T3" fmla="*/ 2147483647 h 21600"/>
              <a:gd name="T4" fmla="*/ 2147483647 w 36663"/>
              <a:gd name="T5" fmla="*/ 2147483647 h 21600"/>
              <a:gd name="T6" fmla="*/ 0 60000 65536"/>
              <a:gd name="T7" fmla="*/ 0 60000 65536"/>
              <a:gd name="T8" fmla="*/ 0 60000 65536"/>
              <a:gd name="T9" fmla="*/ 0 w 36663"/>
              <a:gd name="T10" fmla="*/ 0 h 21600"/>
              <a:gd name="T11" fmla="*/ 36663 w 36663"/>
              <a:gd name="T12" fmla="*/ 21600 h 21600"/>
            </a:gdLst>
            <a:ahLst/>
            <a:cxnLst>
              <a:cxn ang="T6">
                <a:pos x="T0" y="T1"/>
              </a:cxn>
              <a:cxn ang="T7">
                <a:pos x="T2" y="T3"/>
              </a:cxn>
              <a:cxn ang="T8">
                <a:pos x="T4" y="T5"/>
              </a:cxn>
            </a:cxnLst>
            <a:rect l="T9" t="T10" r="T11" b="T12"/>
            <a:pathLst>
              <a:path w="36663" h="21600" fill="none" extrusionOk="0">
                <a:moveTo>
                  <a:pt x="-1" y="10760"/>
                </a:moveTo>
                <a:cubicBezTo>
                  <a:pt x="3863" y="4099"/>
                  <a:pt x="10982" y="-1"/>
                  <a:pt x="18683" y="0"/>
                </a:cubicBezTo>
                <a:cubicBezTo>
                  <a:pt x="25909" y="0"/>
                  <a:pt x="32657" y="3613"/>
                  <a:pt x="36662" y="9629"/>
                </a:cubicBezTo>
              </a:path>
              <a:path w="36663" h="21600" stroke="0" extrusionOk="0">
                <a:moveTo>
                  <a:pt x="-1" y="10760"/>
                </a:moveTo>
                <a:cubicBezTo>
                  <a:pt x="3863" y="4099"/>
                  <a:pt x="10982" y="-1"/>
                  <a:pt x="18683" y="0"/>
                </a:cubicBezTo>
                <a:cubicBezTo>
                  <a:pt x="25909" y="0"/>
                  <a:pt x="32657" y="3613"/>
                  <a:pt x="36662" y="9629"/>
                </a:cubicBezTo>
                <a:lnTo>
                  <a:pt x="18683" y="21600"/>
                </a:lnTo>
                <a:close/>
              </a:path>
            </a:pathLst>
          </a:custGeom>
          <a:noFill/>
          <a:ln w="38100" cap="rnd">
            <a:solidFill>
              <a:schemeClr val="tx2"/>
            </a:solidFill>
            <a:round/>
            <a:headEnd type="none" w="sm" len="sm"/>
            <a:tailEnd type="stealth" w="med" len="lg"/>
          </a:ln>
        </p:spPr>
        <p:txBody>
          <a:bodyPr wrap="none" anchor="ctr"/>
          <a:lstStyle/>
          <a:p>
            <a:endParaRPr lang="en-US"/>
          </a:p>
        </p:txBody>
      </p:sp>
      <p:sp>
        <p:nvSpPr>
          <p:cNvPr id="11" name="Rectangle 9"/>
          <p:cNvSpPr>
            <a:spLocks noChangeArrowheads="1"/>
          </p:cNvSpPr>
          <p:nvPr/>
        </p:nvSpPr>
        <p:spPr bwMode="auto">
          <a:xfrm>
            <a:off x="2516696" y="6324600"/>
            <a:ext cx="4188904" cy="400752"/>
          </a:xfrm>
          <a:prstGeom prst="rect">
            <a:avLst/>
          </a:prstGeom>
          <a:noFill/>
          <a:ln w="9525">
            <a:noFill/>
            <a:miter lim="800000"/>
          </a:ln>
        </p:spPr>
        <p:txBody>
          <a:bodyPr wrap="none" lIns="92075" tIns="46038" rIns="92075" bIns="46038">
            <a:spAutoFit/>
          </a:bodyPr>
          <a:lstStyle/>
          <a:p>
            <a:pPr algn="ctr" defTabSz="762000"/>
            <a:r>
              <a:rPr lang="en-GB" sz="2000" dirty="0" smtClean="0">
                <a:solidFill>
                  <a:schemeClr val="tx2"/>
                </a:solidFill>
                <a:latin typeface="Arial" charset="0"/>
              </a:rPr>
              <a:t>Land, labour, capital and enterprise</a:t>
            </a:r>
            <a:endParaRPr lang="en-GB" sz="2000" dirty="0">
              <a:solidFill>
                <a:schemeClr val="tx2"/>
              </a:solidFill>
              <a:latin typeface="Arial" charset="0"/>
            </a:endParaRPr>
          </a:p>
        </p:txBody>
      </p:sp>
      <p:sp>
        <p:nvSpPr>
          <p:cNvPr id="12" name="Arc 10"/>
          <p:cNvSpPr/>
          <p:nvPr/>
        </p:nvSpPr>
        <p:spPr bwMode="auto">
          <a:xfrm rot="10680000">
            <a:off x="1928813" y="3292475"/>
            <a:ext cx="5305425" cy="2825750"/>
          </a:xfrm>
          <a:custGeom>
            <a:avLst/>
            <a:gdLst>
              <a:gd name="T0" fmla="*/ 0 w 32912"/>
              <a:gd name="T1" fmla="*/ 2147483647 h 21600"/>
              <a:gd name="T2" fmla="*/ 2147483647 w 32912"/>
              <a:gd name="T3" fmla="*/ 2147483647 h 21600"/>
              <a:gd name="T4" fmla="*/ 2147483647 w 32912"/>
              <a:gd name="T5" fmla="*/ 2147483647 h 21600"/>
              <a:gd name="T6" fmla="*/ 0 60000 65536"/>
              <a:gd name="T7" fmla="*/ 0 60000 65536"/>
              <a:gd name="T8" fmla="*/ 0 60000 65536"/>
              <a:gd name="T9" fmla="*/ 0 w 32912"/>
              <a:gd name="T10" fmla="*/ 0 h 21600"/>
              <a:gd name="T11" fmla="*/ 32912 w 32912"/>
              <a:gd name="T12" fmla="*/ 21600 h 21600"/>
            </a:gdLst>
            <a:ahLst/>
            <a:cxnLst>
              <a:cxn ang="T6">
                <a:pos x="T0" y="T1"/>
              </a:cxn>
              <a:cxn ang="T7">
                <a:pos x="T2" y="T3"/>
              </a:cxn>
              <a:cxn ang="T8">
                <a:pos x="T4" y="T5"/>
              </a:cxn>
            </a:cxnLst>
            <a:rect l="T9" t="T10" r="T11" b="T12"/>
            <a:pathLst>
              <a:path w="32912" h="21600" fill="none" extrusionOk="0">
                <a:moveTo>
                  <a:pt x="-1" y="7572"/>
                </a:moveTo>
                <a:cubicBezTo>
                  <a:pt x="4103" y="2767"/>
                  <a:pt x="10105" y="-1"/>
                  <a:pt x="16425" y="0"/>
                </a:cubicBezTo>
                <a:cubicBezTo>
                  <a:pt x="22777" y="0"/>
                  <a:pt x="28807" y="2796"/>
                  <a:pt x="32911" y="7645"/>
                </a:cubicBezTo>
              </a:path>
              <a:path w="32912" h="21600" stroke="0" extrusionOk="0">
                <a:moveTo>
                  <a:pt x="-1" y="7572"/>
                </a:moveTo>
                <a:cubicBezTo>
                  <a:pt x="4103" y="2767"/>
                  <a:pt x="10105" y="-1"/>
                  <a:pt x="16425" y="0"/>
                </a:cubicBezTo>
                <a:cubicBezTo>
                  <a:pt x="22777" y="0"/>
                  <a:pt x="28807" y="2796"/>
                  <a:pt x="32911" y="7645"/>
                </a:cubicBezTo>
                <a:lnTo>
                  <a:pt x="16425" y="21600"/>
                </a:lnTo>
                <a:close/>
              </a:path>
            </a:pathLst>
          </a:custGeom>
          <a:noFill/>
          <a:ln w="38100" cap="rnd">
            <a:solidFill>
              <a:srgbClr val="FF3300"/>
            </a:solidFill>
            <a:round/>
            <a:headEnd type="stealth" w="med" len="lg"/>
            <a:tailEnd type="none" w="sm" len="sm"/>
          </a:ln>
        </p:spPr>
        <p:txBody>
          <a:bodyPr wrap="none" anchor="ctr"/>
          <a:lstStyle/>
          <a:p>
            <a:endParaRPr lang="en-US"/>
          </a:p>
        </p:txBody>
      </p:sp>
      <p:sp>
        <p:nvSpPr>
          <p:cNvPr id="13" name="Rectangle 11"/>
          <p:cNvSpPr>
            <a:spLocks noChangeArrowheads="1"/>
          </p:cNvSpPr>
          <p:nvPr/>
        </p:nvSpPr>
        <p:spPr bwMode="auto">
          <a:xfrm>
            <a:off x="2819400" y="5341938"/>
            <a:ext cx="3417731" cy="400752"/>
          </a:xfrm>
          <a:prstGeom prst="rect">
            <a:avLst/>
          </a:prstGeom>
          <a:noFill/>
          <a:ln w="9525">
            <a:noFill/>
            <a:miter lim="800000"/>
          </a:ln>
        </p:spPr>
        <p:txBody>
          <a:bodyPr wrap="none" lIns="92075" tIns="46038" rIns="92075" bIns="46038">
            <a:spAutoFit/>
          </a:bodyPr>
          <a:lstStyle/>
          <a:p>
            <a:pPr algn="ctr" defTabSz="762000"/>
            <a:r>
              <a:rPr lang="en-GB" sz="2000" dirty="0">
                <a:solidFill>
                  <a:srgbClr val="FF3300"/>
                </a:solidFill>
                <a:latin typeface="Arial" charset="0"/>
              </a:rPr>
              <a:t>Wages, </a:t>
            </a:r>
            <a:r>
              <a:rPr lang="en-GB" sz="2000" dirty="0" smtClean="0">
                <a:solidFill>
                  <a:srgbClr val="FF3300"/>
                </a:solidFill>
                <a:latin typeface="Arial" charset="0"/>
              </a:rPr>
              <a:t>rent, Interest, Profits</a:t>
            </a:r>
            <a:endParaRPr lang="en-GB" sz="2800" dirty="0">
              <a:solidFill>
                <a:srgbClr val="FF3300"/>
              </a:solidFill>
              <a:latin typeface="Arial" charset="0"/>
            </a:endParaRPr>
          </a:p>
        </p:txBody>
      </p:sp>
      <p:sp>
        <p:nvSpPr>
          <p:cNvPr id="14" name="Arc 12"/>
          <p:cNvSpPr/>
          <p:nvPr/>
        </p:nvSpPr>
        <p:spPr bwMode="auto">
          <a:xfrm rot="-720000">
            <a:off x="1673225" y="1926838"/>
            <a:ext cx="5686425" cy="2924175"/>
          </a:xfrm>
          <a:custGeom>
            <a:avLst/>
            <a:gdLst>
              <a:gd name="T0" fmla="*/ 0 w 34210"/>
              <a:gd name="T1" fmla="*/ 2147483647 h 21600"/>
              <a:gd name="T2" fmla="*/ 2147483647 w 34210"/>
              <a:gd name="T3" fmla="*/ 2147483647 h 21600"/>
              <a:gd name="T4" fmla="*/ 2147483647 w 34210"/>
              <a:gd name="T5" fmla="*/ 2147483647 h 21600"/>
              <a:gd name="T6" fmla="*/ 0 60000 65536"/>
              <a:gd name="T7" fmla="*/ 0 60000 65536"/>
              <a:gd name="T8" fmla="*/ 0 60000 65536"/>
              <a:gd name="T9" fmla="*/ 0 w 34210"/>
              <a:gd name="T10" fmla="*/ 0 h 21600"/>
              <a:gd name="T11" fmla="*/ 34210 w 34210"/>
              <a:gd name="T12" fmla="*/ 21600 h 21600"/>
            </a:gdLst>
            <a:ahLst/>
            <a:cxnLst>
              <a:cxn ang="T6">
                <a:pos x="T0" y="T1"/>
              </a:cxn>
              <a:cxn ang="T7">
                <a:pos x="T2" y="T3"/>
              </a:cxn>
              <a:cxn ang="T8">
                <a:pos x="T4" y="T5"/>
              </a:cxn>
            </a:cxnLst>
            <a:rect l="T9" t="T10" r="T11" b="T12"/>
            <a:pathLst>
              <a:path w="34210" h="21600" fill="none" extrusionOk="0">
                <a:moveTo>
                  <a:pt x="0" y="4902"/>
                </a:moveTo>
                <a:cubicBezTo>
                  <a:pt x="3862" y="1732"/>
                  <a:pt x="8705" y="-1"/>
                  <a:pt x="13702" y="0"/>
                </a:cubicBezTo>
                <a:cubicBezTo>
                  <a:pt x="23018" y="0"/>
                  <a:pt x="31285" y="5973"/>
                  <a:pt x="34209" y="14819"/>
                </a:cubicBezTo>
              </a:path>
              <a:path w="34210" h="21600" stroke="0" extrusionOk="0">
                <a:moveTo>
                  <a:pt x="0" y="4902"/>
                </a:moveTo>
                <a:cubicBezTo>
                  <a:pt x="3862" y="1732"/>
                  <a:pt x="8705" y="-1"/>
                  <a:pt x="13702" y="0"/>
                </a:cubicBezTo>
                <a:cubicBezTo>
                  <a:pt x="23018" y="0"/>
                  <a:pt x="31285" y="5973"/>
                  <a:pt x="34209" y="14819"/>
                </a:cubicBezTo>
                <a:lnTo>
                  <a:pt x="13702" y="21600"/>
                </a:lnTo>
                <a:close/>
              </a:path>
            </a:pathLst>
          </a:custGeom>
          <a:noFill/>
          <a:ln w="38100" cap="rnd">
            <a:solidFill>
              <a:srgbClr val="FF3300"/>
            </a:solidFill>
            <a:round/>
            <a:headEnd type="stealth" w="med" len="lg"/>
            <a:tailEnd type="none" w="sm" len="sm"/>
          </a:ln>
        </p:spPr>
        <p:txBody>
          <a:bodyPr wrap="none" anchor="ctr"/>
          <a:lstStyle/>
          <a:p>
            <a:endParaRPr lang="en-US"/>
          </a:p>
        </p:txBody>
      </p:sp>
      <p:sp>
        <p:nvSpPr>
          <p:cNvPr id="15" name="Rectangle 13"/>
          <p:cNvSpPr txBox="1">
            <a:spLocks noChangeArrowheads="1"/>
          </p:cNvSpPr>
          <p:nvPr/>
        </p:nvSpPr>
        <p:spPr>
          <a:xfrm>
            <a:off x="0" y="-76200"/>
            <a:ext cx="9144000" cy="838200"/>
          </a:xfrm>
          <a:prstGeom prst="rect">
            <a:avLst/>
          </a:prstGeom>
        </p:spPr>
        <p:txBody>
          <a:bodyPr vert="horz" lIns="92075" tIns="46038" rIns="92075" bIns="46038"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sz="2800" b="0" i="0" u="none" strike="noStrike" kern="1200" cap="small" spc="0" normalizeH="0" baseline="0" noProof="0" smtClean="0">
                <a:ln>
                  <a:noFill/>
                </a:ln>
                <a:solidFill>
                  <a:schemeClr val="tx2"/>
                </a:solidFill>
                <a:effectLst/>
                <a:uLnTx/>
                <a:uFillTx/>
                <a:latin typeface="+mj-lt"/>
                <a:ea typeface="+mj-ea"/>
                <a:cs typeface="+mj-cs"/>
              </a:rPr>
              <a:t>The circular flow of goods and incomes</a:t>
            </a:r>
          </a:p>
        </p:txBody>
      </p:sp>
      <p:sp>
        <p:nvSpPr>
          <p:cNvPr id="18" name="TextBox 17"/>
          <p:cNvSpPr txBox="1"/>
          <p:nvPr/>
        </p:nvSpPr>
        <p:spPr>
          <a:xfrm>
            <a:off x="7696200" y="5105400"/>
            <a:ext cx="914400" cy="276999"/>
          </a:xfrm>
          <a:prstGeom prst="rect">
            <a:avLst/>
          </a:prstGeom>
          <a:noFill/>
        </p:spPr>
        <p:txBody>
          <a:bodyPr wrap="square" rtlCol="0">
            <a:spAutoFit/>
          </a:bodyPr>
          <a:lstStyle/>
          <a:p>
            <a:r>
              <a:rPr lang="en-IN" sz="1200" dirty="0" smtClean="0"/>
              <a:t>Household</a:t>
            </a:r>
            <a:endParaRPr lang="en-IN" sz="1200" dirty="0"/>
          </a:p>
        </p:txBody>
      </p:sp>
      <p:sp>
        <p:nvSpPr>
          <p:cNvPr id="19" name="TextBox 18"/>
          <p:cNvSpPr txBox="1"/>
          <p:nvPr/>
        </p:nvSpPr>
        <p:spPr>
          <a:xfrm>
            <a:off x="228600" y="5105400"/>
            <a:ext cx="990600" cy="461665"/>
          </a:xfrm>
          <a:prstGeom prst="rect">
            <a:avLst/>
          </a:prstGeom>
          <a:noFill/>
        </p:spPr>
        <p:txBody>
          <a:bodyPr wrap="square" rtlCol="0">
            <a:spAutoFit/>
          </a:bodyPr>
          <a:lstStyle/>
          <a:p>
            <a:r>
              <a:rPr lang="en-IN" sz="1200" dirty="0" smtClean="0"/>
              <a:t>Business firms</a:t>
            </a:r>
            <a:endParaRPr lang="en-IN" sz="1200" dirty="0"/>
          </a:p>
        </p:txBody>
      </p:sp>
      <p:sp>
        <p:nvSpPr>
          <p:cNvPr id="20" name="TextBox 19"/>
          <p:cNvSpPr txBox="1"/>
          <p:nvPr/>
        </p:nvSpPr>
        <p:spPr>
          <a:xfrm>
            <a:off x="4419600" y="3505200"/>
            <a:ext cx="990600" cy="584775"/>
          </a:xfrm>
          <a:prstGeom prst="rect">
            <a:avLst/>
          </a:prstGeom>
          <a:noFill/>
        </p:spPr>
        <p:txBody>
          <a:bodyPr wrap="square" rtlCol="0">
            <a:spAutoFit/>
          </a:bodyPr>
          <a:lstStyle/>
          <a:p>
            <a:r>
              <a:rPr lang="en-IN" sz="1600" dirty="0" smtClean="0"/>
              <a:t>Financial Markets</a:t>
            </a:r>
            <a:endParaRPr lang="en-IN" sz="1600" dirty="0"/>
          </a:p>
        </p:txBody>
      </p:sp>
      <p:cxnSp>
        <p:nvCxnSpPr>
          <p:cNvPr id="26" name="Straight Arrow Connector 25"/>
          <p:cNvCxnSpPr/>
          <p:nvPr/>
        </p:nvCxnSpPr>
        <p:spPr>
          <a:xfrm rot="10800000">
            <a:off x="5562600" y="3733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3276600" y="3733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15000" y="3429000"/>
            <a:ext cx="685800" cy="276999"/>
          </a:xfrm>
          <a:prstGeom prst="rect">
            <a:avLst/>
          </a:prstGeom>
          <a:noFill/>
        </p:spPr>
        <p:txBody>
          <a:bodyPr wrap="square" rtlCol="0">
            <a:spAutoFit/>
          </a:bodyPr>
          <a:lstStyle/>
          <a:p>
            <a:r>
              <a:rPr lang="en-IN" sz="1200" dirty="0" smtClean="0"/>
              <a:t>Savings</a:t>
            </a:r>
            <a:endParaRPr lang="en-IN" sz="1200" dirty="0"/>
          </a:p>
        </p:txBody>
      </p:sp>
      <p:sp>
        <p:nvSpPr>
          <p:cNvPr id="30" name="TextBox 29"/>
          <p:cNvSpPr txBox="1"/>
          <p:nvPr/>
        </p:nvSpPr>
        <p:spPr>
          <a:xfrm>
            <a:off x="3200400" y="3429000"/>
            <a:ext cx="990600" cy="276999"/>
          </a:xfrm>
          <a:prstGeom prst="rect">
            <a:avLst/>
          </a:prstGeom>
          <a:noFill/>
        </p:spPr>
        <p:txBody>
          <a:bodyPr wrap="square" rtlCol="0">
            <a:spAutoFit/>
          </a:bodyPr>
          <a:lstStyle/>
          <a:p>
            <a:r>
              <a:rPr lang="en-IN" sz="1200" dirty="0" smtClean="0"/>
              <a:t>Investment</a:t>
            </a:r>
            <a:endParaRPr lang="en-IN" sz="1200" dirty="0"/>
          </a:p>
        </p:txBody>
      </p:sp>
      <p:sp>
        <p:nvSpPr>
          <p:cNvPr id="31" name="TextBox 30"/>
          <p:cNvSpPr txBox="1"/>
          <p:nvPr/>
        </p:nvSpPr>
        <p:spPr>
          <a:xfrm>
            <a:off x="3429000" y="762000"/>
            <a:ext cx="2438400" cy="461665"/>
          </a:xfrm>
          <a:prstGeom prst="rect">
            <a:avLst/>
          </a:prstGeom>
          <a:solidFill>
            <a:schemeClr val="accent1">
              <a:lumMod val="75000"/>
            </a:schemeClr>
          </a:solidFill>
          <a:ln>
            <a:solidFill>
              <a:schemeClr val="tx1"/>
            </a:solidFill>
          </a:ln>
        </p:spPr>
        <p:txBody>
          <a:bodyPr wrap="square" rtlCol="0">
            <a:spAutoFit/>
          </a:bodyPr>
          <a:lstStyle/>
          <a:p>
            <a:pPr algn="ctr"/>
            <a:r>
              <a:rPr lang="en-IN" b="1" dirty="0" smtClean="0"/>
              <a:t>Government</a:t>
            </a:r>
            <a:endParaRPr lang="en-IN" b="1" dirty="0"/>
          </a:p>
        </p:txBody>
      </p:sp>
      <p:cxnSp>
        <p:nvCxnSpPr>
          <p:cNvPr id="40" name="Straight Arrow Connector 39"/>
          <p:cNvCxnSpPr/>
          <p:nvPr/>
        </p:nvCxnSpPr>
        <p:spPr>
          <a:xfrm rot="10800000" flipV="1">
            <a:off x="609600" y="990600"/>
            <a:ext cx="25146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19800" y="990600"/>
            <a:ext cx="2286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8941257">
            <a:off x="1066800" y="2085582"/>
            <a:ext cx="1143000" cy="276999"/>
          </a:xfrm>
          <a:prstGeom prst="rect">
            <a:avLst/>
          </a:prstGeom>
          <a:noFill/>
        </p:spPr>
        <p:txBody>
          <a:bodyPr wrap="square" rtlCol="0">
            <a:spAutoFit/>
          </a:bodyPr>
          <a:lstStyle/>
          <a:p>
            <a:r>
              <a:rPr lang="en-IN" sz="1200" dirty="0" smtClean="0"/>
              <a:t>Gov. spending</a:t>
            </a:r>
            <a:endParaRPr lang="en-IN" sz="1200" dirty="0"/>
          </a:p>
        </p:txBody>
      </p:sp>
      <p:sp>
        <p:nvSpPr>
          <p:cNvPr id="44" name="TextBox 43"/>
          <p:cNvSpPr txBox="1"/>
          <p:nvPr/>
        </p:nvSpPr>
        <p:spPr>
          <a:xfrm rot="2612695">
            <a:off x="7162800" y="2034391"/>
            <a:ext cx="1143000" cy="276999"/>
          </a:xfrm>
          <a:prstGeom prst="rect">
            <a:avLst/>
          </a:prstGeom>
          <a:noFill/>
        </p:spPr>
        <p:txBody>
          <a:bodyPr wrap="square" rtlCol="0">
            <a:spAutoFit/>
          </a:bodyPr>
          <a:lstStyle/>
          <a:p>
            <a:r>
              <a:rPr lang="en-IN" sz="1200" dirty="0" smtClean="0"/>
              <a:t>Gov. spending</a:t>
            </a:r>
            <a:endParaRPr lang="en-IN" sz="1200" dirty="0"/>
          </a:p>
        </p:txBody>
      </p:sp>
      <p:cxnSp>
        <p:nvCxnSpPr>
          <p:cNvPr id="46" name="Straight Arrow Connector 45"/>
          <p:cNvCxnSpPr/>
          <p:nvPr/>
        </p:nvCxnSpPr>
        <p:spPr>
          <a:xfrm flipV="1">
            <a:off x="457200" y="838200"/>
            <a:ext cx="24384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6019800" y="1371600"/>
            <a:ext cx="2057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8969599">
            <a:off x="1828800" y="914400"/>
            <a:ext cx="762000" cy="276999"/>
          </a:xfrm>
          <a:prstGeom prst="rect">
            <a:avLst/>
          </a:prstGeom>
          <a:noFill/>
        </p:spPr>
        <p:txBody>
          <a:bodyPr wrap="square" rtlCol="0">
            <a:spAutoFit/>
          </a:bodyPr>
          <a:lstStyle/>
          <a:p>
            <a:r>
              <a:rPr lang="en-IN" sz="1200" dirty="0" smtClean="0"/>
              <a:t>Taxes</a:t>
            </a:r>
            <a:endParaRPr lang="en-IN" sz="1200" dirty="0"/>
          </a:p>
        </p:txBody>
      </p:sp>
      <p:sp>
        <p:nvSpPr>
          <p:cNvPr id="50" name="TextBox 49"/>
          <p:cNvSpPr txBox="1"/>
          <p:nvPr/>
        </p:nvSpPr>
        <p:spPr>
          <a:xfrm rot="2401264">
            <a:off x="6715862" y="2164705"/>
            <a:ext cx="762000" cy="276999"/>
          </a:xfrm>
          <a:prstGeom prst="rect">
            <a:avLst/>
          </a:prstGeom>
          <a:noFill/>
        </p:spPr>
        <p:txBody>
          <a:bodyPr wrap="square" rtlCol="0">
            <a:spAutoFit/>
          </a:bodyPr>
          <a:lstStyle/>
          <a:p>
            <a:r>
              <a:rPr lang="en-IN" sz="1200" dirty="0" smtClean="0"/>
              <a:t>Taxes</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457200" y="320675"/>
            <a:ext cx="7772400" cy="1143000"/>
          </a:xfrm>
        </p:spPr>
        <p:txBody>
          <a:bodyPr/>
          <a:lstStyle/>
          <a:p>
            <a:pPr eaLnBrk="1" fontAlgn="auto" hangingPunct="1">
              <a:spcAft>
                <a:spcPts val="0"/>
              </a:spcAft>
              <a:defRPr/>
            </a:pPr>
            <a:r>
              <a:rPr lang="en-US" sz="3400" smtClean="0">
                <a:solidFill>
                  <a:srgbClr val="990033"/>
                </a:solidFill>
              </a:rPr>
              <a:t>How to Measure National Income Accounts?</a:t>
            </a:r>
          </a:p>
        </p:txBody>
      </p:sp>
      <p:sp>
        <p:nvSpPr>
          <p:cNvPr id="16387" name="Rectangle 1027"/>
          <p:cNvSpPr>
            <a:spLocks noGrp="1" noChangeArrowheads="1"/>
          </p:cNvSpPr>
          <p:nvPr>
            <p:ph sz="quarter" idx="1"/>
          </p:nvPr>
        </p:nvSpPr>
        <p:spPr>
          <a:xfrm>
            <a:off x="609600" y="1905000"/>
            <a:ext cx="7543800" cy="4495800"/>
          </a:xfrm>
        </p:spPr>
        <p:txBody>
          <a:bodyPr/>
          <a:lstStyle/>
          <a:p>
            <a:pPr eaLnBrk="1" hangingPunct="1"/>
            <a:r>
              <a:rPr lang="en-US" b="1" smtClean="0"/>
              <a:t>Gross domestic product (GDP)</a:t>
            </a:r>
            <a:endParaRPr lang="en-US" b="1" smtClean="0"/>
          </a:p>
          <a:p>
            <a:pPr eaLnBrk="1" hangingPunct="1"/>
            <a:r>
              <a:rPr lang="en-US" b="1" smtClean="0"/>
              <a:t>Gross national product (GNP)</a:t>
            </a:r>
            <a:endParaRPr lang="en-US" b="1" smtClean="0"/>
          </a:p>
          <a:p>
            <a:pPr eaLnBrk="1" hangingPunct="1"/>
            <a:r>
              <a:rPr lang="en-US" b="1" smtClean="0"/>
              <a:t>Net National income (NNI)</a:t>
            </a:r>
            <a:endParaRPr lang="en-US" smtClean="0"/>
          </a:p>
          <a:p>
            <a:pPr lvl="1" eaLnBrk="1" hangingPunct="1">
              <a:buFontTx/>
              <a:buNone/>
            </a:pPr>
            <a:endParaRPr lang="en-US" smtClean="0"/>
          </a:p>
          <a:p>
            <a:pPr lvl="1" eaLnBrk="1" hangingPunct="1">
              <a:buFontTx/>
              <a:buNone/>
            </a:pPr>
            <a:endParaRPr lang="en-US" smtClean="0"/>
          </a:p>
          <a:p>
            <a:pPr lvl="2" eaLnBrk="1" hangingPunct="1">
              <a:buFontTx/>
              <a:buNone/>
            </a:pPr>
            <a:endParaRPr lang="en-US" sz="1800" smtClean="0"/>
          </a:p>
        </p:txBody>
      </p:sp>
      <p:sp>
        <p:nvSpPr>
          <p:cNvPr id="16388" name="Footer Placeholder 3"/>
          <p:cNvSpPr>
            <a:spLocks noGrp="1"/>
          </p:cNvSpPr>
          <p:nvPr>
            <p:ph type="ftr" sz="quarter" idx="12"/>
          </p:nvPr>
        </p:nvSpPr>
        <p:spPr bwMode="auto">
          <a:noFill/>
          <a:ln>
            <a:miter lim="800000"/>
          </a:ln>
        </p:spPr>
        <p:txBody>
          <a:bodyPr wrap="square" lIns="91440" tIns="45720" rIns="91440" bIns="45720" numCol="1" compatLnSpc="1"/>
          <a:lstStyle/>
          <a:p>
            <a:endParaRPr lang="en-US" smtClean="0"/>
          </a:p>
          <a:p>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fontAlgn="auto" hangingPunct="1">
              <a:spcAft>
                <a:spcPts val="0"/>
              </a:spcAft>
              <a:defRPr/>
            </a:pPr>
            <a:r>
              <a:rPr lang="en-US" smtClean="0">
                <a:solidFill>
                  <a:srgbClr val="990033"/>
                </a:solidFill>
              </a:rPr>
              <a:t>Gross Domestic Product (GDP)</a:t>
            </a:r>
          </a:p>
        </p:txBody>
      </p:sp>
      <p:sp>
        <p:nvSpPr>
          <p:cNvPr id="17411" name="Rectangle 3"/>
          <p:cNvSpPr>
            <a:spLocks noGrp="1" noChangeArrowheads="1"/>
          </p:cNvSpPr>
          <p:nvPr>
            <p:ph sz="quarter" idx="1"/>
          </p:nvPr>
        </p:nvSpPr>
        <p:spPr>
          <a:xfrm>
            <a:off x="457200" y="1905000"/>
            <a:ext cx="7239000" cy="4551363"/>
          </a:xfrm>
        </p:spPr>
        <p:txBody>
          <a:bodyPr/>
          <a:lstStyle/>
          <a:p>
            <a:pPr lvl="1" eaLnBrk="1" hangingPunct="1"/>
            <a:r>
              <a:rPr lang="en-US" dirty="0" smtClean="0"/>
              <a:t>It measures the volume of production within a country’s borders.</a:t>
            </a:r>
            <a:endParaRPr lang="en-US" dirty="0" smtClean="0"/>
          </a:p>
          <a:p>
            <a:pPr lvl="1" eaLnBrk="1" hangingPunct="1"/>
            <a:r>
              <a:rPr lang="en-US" b="1" dirty="0" smtClean="0"/>
              <a:t>Gross domestic product</a:t>
            </a:r>
            <a:r>
              <a:rPr lang="en-US" dirty="0" smtClean="0"/>
              <a:t> (</a:t>
            </a:r>
            <a:r>
              <a:rPr lang="en-US" b="1" dirty="0" smtClean="0"/>
              <a:t>GDP</a:t>
            </a:r>
            <a:r>
              <a:rPr lang="en-US" dirty="0" smtClean="0"/>
              <a:t>) is the market value of all officially recognized final goods and services produced within a country in a given period of time.</a:t>
            </a:r>
            <a:endParaRPr lang="en-US" dirty="0" smtClean="0"/>
          </a:p>
          <a:p>
            <a:pPr lvl="1" eaLnBrk="1" hangingPunct="1"/>
            <a:endParaRPr lang="en-US" dirty="0" smtClean="0"/>
          </a:p>
          <a:p>
            <a:pPr lvl="1" eaLnBrk="1" hangingPunct="1"/>
            <a:r>
              <a:rPr lang="en-US" dirty="0" smtClean="0"/>
              <a:t>GDP = C + I + G + EX- IM</a:t>
            </a:r>
            <a:endParaRPr lang="en-US" dirty="0" smtClean="0"/>
          </a:p>
          <a:p>
            <a:pPr lvl="1" eaLnBrk="1" hangingPunct="1"/>
            <a:endParaRPr lang="en-US" dirty="0" smtClean="0"/>
          </a:p>
        </p:txBody>
      </p:sp>
      <p:sp>
        <p:nvSpPr>
          <p:cNvPr id="17412" name="Footer Placeholder 3"/>
          <p:cNvSpPr>
            <a:spLocks noGrp="1"/>
          </p:cNvSpPr>
          <p:nvPr>
            <p:ph type="ftr" sz="quarter" idx="12"/>
          </p:nvPr>
        </p:nvSpPr>
        <p:spPr bwMode="auto">
          <a:noFill/>
          <a:ln>
            <a:miter lim="800000"/>
          </a:ln>
        </p:spPr>
        <p:txBody>
          <a:bodyPr wrap="square" lIns="91440" tIns="45720" rIns="91440" bIns="45720" numCol="1" compatLnSpc="1"/>
          <a:lstStyle/>
          <a:p>
            <a:endParaRPr lang="en-US" smtClean="0"/>
          </a:p>
          <a:p>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57200" y="-304800"/>
            <a:ext cx="7772400" cy="1143000"/>
          </a:xfrm>
        </p:spPr>
        <p:txBody>
          <a:bodyPr/>
          <a:lstStyle/>
          <a:p>
            <a:pPr eaLnBrk="1" fontAlgn="auto" hangingPunct="1">
              <a:spcAft>
                <a:spcPts val="0"/>
              </a:spcAft>
              <a:defRPr/>
            </a:pPr>
            <a:r>
              <a:rPr lang="en-US" sz="3400" dirty="0" smtClean="0">
                <a:solidFill>
                  <a:srgbClr val="990033"/>
                </a:solidFill>
              </a:rPr>
              <a:t>Gross national product (GNP)</a:t>
            </a:r>
          </a:p>
        </p:txBody>
      </p:sp>
      <p:sp>
        <p:nvSpPr>
          <p:cNvPr id="18435" name="Rectangle 1027"/>
          <p:cNvSpPr>
            <a:spLocks noGrp="1" noChangeArrowheads="1"/>
          </p:cNvSpPr>
          <p:nvPr>
            <p:ph sz="quarter" idx="1"/>
          </p:nvPr>
        </p:nvSpPr>
        <p:spPr>
          <a:xfrm>
            <a:off x="304800" y="914400"/>
            <a:ext cx="7543800" cy="4572000"/>
          </a:xfrm>
        </p:spPr>
        <p:txBody>
          <a:bodyPr/>
          <a:lstStyle/>
          <a:p>
            <a:pPr lvl="1" eaLnBrk="1" hangingPunct="1">
              <a:buFont typeface="Wingdings 2" pitchFamily="18" charset="2"/>
              <a:buChar char=""/>
            </a:pPr>
            <a:r>
              <a:rPr lang="en-US" dirty="0" smtClean="0"/>
              <a:t>The value of all </a:t>
            </a:r>
            <a:r>
              <a:rPr lang="en-US" dirty="0" smtClean="0">
                <a:solidFill>
                  <a:srgbClr val="FF0000"/>
                </a:solidFill>
              </a:rPr>
              <a:t>final</a:t>
            </a:r>
            <a:r>
              <a:rPr lang="en-US" dirty="0" smtClean="0"/>
              <a:t> goods and services produced by a country’s factors of production and sold on the market in a given time period</a:t>
            </a:r>
            <a:endParaRPr lang="en-US" dirty="0" smtClean="0"/>
          </a:p>
          <a:p>
            <a:pPr lvl="1" eaLnBrk="1" hangingPunct="1">
              <a:buFont typeface="Wingdings 2" pitchFamily="18" charset="2"/>
              <a:buChar char=""/>
            </a:pPr>
            <a:r>
              <a:rPr lang="en-US" b="1" dirty="0" smtClean="0"/>
              <a:t>Gross National Product</a:t>
            </a:r>
            <a:r>
              <a:rPr lang="en-US" dirty="0" smtClean="0"/>
              <a:t> (</a:t>
            </a:r>
            <a:r>
              <a:rPr lang="en-US" b="1" dirty="0" smtClean="0"/>
              <a:t>GNP</a:t>
            </a:r>
            <a:r>
              <a:rPr lang="en-US" dirty="0" smtClean="0"/>
              <a:t>) is the </a:t>
            </a:r>
            <a:r>
              <a:rPr lang="en-US" dirty="0" smtClean="0">
                <a:solidFill>
                  <a:srgbClr val="FF0000"/>
                </a:solidFill>
              </a:rPr>
              <a:t>market value </a:t>
            </a:r>
            <a:r>
              <a:rPr lang="en-US" dirty="0" smtClean="0"/>
              <a:t>of all products and services produced in one year by </a:t>
            </a:r>
            <a:r>
              <a:rPr lang="en-US" dirty="0" err="1" smtClean="0"/>
              <a:t>labour</a:t>
            </a:r>
            <a:r>
              <a:rPr lang="en-US" dirty="0" smtClean="0"/>
              <a:t> and property supplied by the residents of a country.</a:t>
            </a:r>
            <a:endParaRPr lang="en-US" dirty="0" smtClean="0"/>
          </a:p>
          <a:p>
            <a:pPr lvl="1" eaLnBrk="1" hangingPunct="1">
              <a:buFont typeface="Wingdings 2" pitchFamily="18" charset="2"/>
              <a:buChar char=""/>
            </a:pPr>
            <a:r>
              <a:rPr lang="en-US" dirty="0" smtClean="0"/>
              <a:t>Unlike Gross Domestic Product (GDP), which defines production based on the geographical location of production, GNP allocates production based on ownership.</a:t>
            </a:r>
            <a:endParaRPr lang="en-US" dirty="0" smtClean="0"/>
          </a:p>
          <a:p>
            <a:pPr lvl="1" eaLnBrk="1" hangingPunct="1">
              <a:buNone/>
            </a:pPr>
            <a:endParaRPr lang="en-US" dirty="0" smtClean="0"/>
          </a:p>
          <a:p>
            <a:pPr lvl="1" eaLnBrk="1" hangingPunct="1">
              <a:buNone/>
            </a:pPr>
            <a:r>
              <a:rPr lang="en-US" dirty="0" smtClean="0">
                <a:solidFill>
                  <a:srgbClr val="7030A0"/>
                </a:solidFill>
              </a:rPr>
              <a:t>GNP = GDP + Net factor income from abroad</a:t>
            </a:r>
            <a:endParaRPr lang="en-US" dirty="0" smtClean="0">
              <a:solidFill>
                <a:srgbClr val="7030A0"/>
              </a:solidFill>
            </a:endParaRPr>
          </a:p>
          <a:p>
            <a:pPr lvl="1" eaLnBrk="1" hangingPunct="1">
              <a:buNone/>
            </a:pPr>
            <a:r>
              <a:rPr lang="en-US" dirty="0" smtClean="0">
                <a:solidFill>
                  <a:srgbClr val="7030A0"/>
                </a:solidFill>
              </a:rPr>
              <a:t>NFIA- difference between factor income received from abroad by residents of India for services in other countries and the factor income paid to foreign residents in India</a:t>
            </a:r>
            <a:endParaRPr lang="en-US" dirty="0" smtClean="0">
              <a:solidFill>
                <a:srgbClr val="7030A0"/>
              </a:solidFill>
            </a:endParaRPr>
          </a:p>
          <a:p>
            <a:pPr lvl="1" eaLnBrk="1" hangingPunct="1">
              <a:buFontTx/>
              <a:buNone/>
            </a:pPr>
            <a:endParaRPr lang="en-US" dirty="0" smtClean="0"/>
          </a:p>
          <a:p>
            <a:pPr lvl="2" eaLnBrk="1" hangingPunct="1">
              <a:buFontTx/>
              <a:buNone/>
            </a:pPr>
            <a:endParaRPr lang="en-US" sz="1800" dirty="0" smtClean="0"/>
          </a:p>
        </p:txBody>
      </p:sp>
      <p:sp>
        <p:nvSpPr>
          <p:cNvPr id="18436" name="Footer Placeholder 3"/>
          <p:cNvSpPr>
            <a:spLocks noGrp="1"/>
          </p:cNvSpPr>
          <p:nvPr>
            <p:ph type="ftr" sz="quarter" idx="12"/>
          </p:nvPr>
        </p:nvSpPr>
        <p:spPr bwMode="auto">
          <a:noFill/>
          <a:ln>
            <a:miter lim="800000"/>
          </a:ln>
        </p:spPr>
        <p:txBody>
          <a:bodyPr wrap="square" lIns="91440" tIns="45720" rIns="91440" bIns="45720" numCol="1" compatLnSpc="1"/>
          <a:lstStyle/>
          <a:p>
            <a:endParaRPr lang="en-US" smtClean="0"/>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45720" tIns="0" rIns="45720" bIns="0"/>
          <a:lstStyle/>
          <a:p>
            <a:pPr eaLnBrk="1" fontAlgn="auto" hangingPunct="1">
              <a:spcAft>
                <a:spcPts val="0"/>
              </a:spcAft>
              <a:defRPr/>
            </a:pPr>
            <a:r>
              <a:rPr lang="en-US" sz="3400" smtClean="0">
                <a:solidFill>
                  <a:srgbClr val="990033"/>
                </a:solidFill>
              </a:rPr>
              <a:t>Net National Income</a:t>
            </a:r>
          </a:p>
        </p:txBody>
      </p:sp>
      <p:sp>
        <p:nvSpPr>
          <p:cNvPr id="19459" name="Rectangle 3"/>
          <p:cNvSpPr>
            <a:spLocks noGrp="1" noChangeArrowheads="1"/>
          </p:cNvSpPr>
          <p:nvPr>
            <p:ph sz="quarter" idx="1"/>
          </p:nvPr>
        </p:nvSpPr>
        <p:spPr>
          <a:xfrm>
            <a:off x="304800" y="1600200"/>
            <a:ext cx="8305800" cy="4873625"/>
          </a:xfrm>
        </p:spPr>
        <p:txBody>
          <a:bodyPr/>
          <a:lstStyle/>
          <a:p>
            <a:pPr eaLnBrk="1" hangingPunct="1"/>
            <a:r>
              <a:rPr lang="en-US" dirty="0" smtClean="0">
                <a:solidFill>
                  <a:srgbClr val="990033"/>
                </a:solidFill>
              </a:rPr>
              <a:t>National Product and National Income</a:t>
            </a:r>
            <a:endParaRPr lang="en-US" dirty="0" smtClean="0">
              <a:solidFill>
                <a:srgbClr val="990033"/>
              </a:solidFill>
            </a:endParaRPr>
          </a:p>
          <a:p>
            <a:pPr lvl="1" eaLnBrk="1" hangingPunct="1">
              <a:buNone/>
            </a:pPr>
            <a:r>
              <a:rPr lang="en-US" b="1" dirty="0" smtClean="0"/>
              <a:t>Net national product</a:t>
            </a:r>
            <a:r>
              <a:rPr lang="en-US" dirty="0" smtClean="0"/>
              <a:t> (NNP) or </a:t>
            </a:r>
            <a:r>
              <a:rPr lang="en-US" b="1" dirty="0" smtClean="0"/>
              <a:t>NI at market price(NI</a:t>
            </a:r>
            <a:r>
              <a:rPr lang="en-US" b="1" baseline="-25000" dirty="0" smtClean="0"/>
              <a:t>MP</a:t>
            </a:r>
            <a:r>
              <a:rPr lang="en-US" b="1" dirty="0" smtClean="0"/>
              <a:t>)- </a:t>
            </a:r>
            <a:endParaRPr lang="en-US" b="1" dirty="0" smtClean="0"/>
          </a:p>
          <a:p>
            <a:pPr lvl="1" eaLnBrk="1" hangingPunct="1">
              <a:buNone/>
            </a:pPr>
            <a:r>
              <a:rPr lang="en-US" dirty="0" smtClean="0"/>
              <a:t>is the total market value of all final goods and services after providing for depreciation.</a:t>
            </a:r>
            <a:endParaRPr lang="en-US" dirty="0" smtClean="0"/>
          </a:p>
          <a:p>
            <a:pPr lvl="2" eaLnBrk="1" hangingPunct="1">
              <a:buNone/>
            </a:pPr>
            <a:r>
              <a:rPr lang="en-US" sz="1800" dirty="0" smtClean="0"/>
              <a:t>NNP = GNP – Depreciation</a:t>
            </a:r>
            <a:endParaRPr lang="en-US" sz="1800" dirty="0" smtClean="0"/>
          </a:p>
          <a:p>
            <a:pPr lvl="2" eaLnBrk="1" hangingPunct="1">
              <a:buNone/>
            </a:pPr>
            <a:endParaRPr lang="en-US" sz="1800" dirty="0" smtClean="0"/>
          </a:p>
          <a:p>
            <a:pPr lvl="1" eaLnBrk="1" hangingPunct="1">
              <a:buNone/>
            </a:pPr>
            <a:r>
              <a:rPr lang="en-US" b="1" dirty="0" smtClean="0"/>
              <a:t>Net national income(NNI) or NI at factor cost(NI</a:t>
            </a:r>
            <a:r>
              <a:rPr lang="en-US" b="1" baseline="-25000" dirty="0" smtClean="0"/>
              <a:t>FP</a:t>
            </a:r>
            <a:r>
              <a:rPr lang="en-US" b="1" dirty="0" smtClean="0"/>
              <a:t>)- </a:t>
            </a:r>
            <a:r>
              <a:rPr lang="en-US" dirty="0" smtClean="0"/>
              <a:t>is the sum of all incomes earned by resource suppliers for their contribution of land, </a:t>
            </a:r>
            <a:r>
              <a:rPr lang="en-US" dirty="0" err="1" smtClean="0"/>
              <a:t>labour</a:t>
            </a:r>
            <a:r>
              <a:rPr lang="en-US" dirty="0" smtClean="0"/>
              <a:t>, capital and entrepreneurship.</a:t>
            </a:r>
            <a:endParaRPr lang="en-US" dirty="0" smtClean="0"/>
          </a:p>
          <a:p>
            <a:pPr lvl="1" eaLnBrk="1" hangingPunct="1"/>
            <a:endParaRPr lang="en-US" dirty="0" smtClean="0"/>
          </a:p>
          <a:p>
            <a:pPr lvl="2" eaLnBrk="1" hangingPunct="1">
              <a:buNone/>
            </a:pPr>
            <a:r>
              <a:rPr lang="en-US" sz="1800" dirty="0" smtClean="0"/>
              <a:t>NNI = NNP – indirect taxes+ subsidies</a:t>
            </a:r>
          </a:p>
        </p:txBody>
      </p:sp>
      <p:sp>
        <p:nvSpPr>
          <p:cNvPr id="19460" name="Footer Placeholder 3"/>
          <p:cNvSpPr>
            <a:spLocks noGrp="1"/>
          </p:cNvSpPr>
          <p:nvPr>
            <p:ph type="ftr" sz="quarter" idx="12"/>
          </p:nvPr>
        </p:nvSpPr>
        <p:spPr bwMode="auto">
          <a:noFill/>
          <a:ln>
            <a:miter lim="800000"/>
          </a:ln>
        </p:spPr>
        <p:txBody>
          <a:bodyPr wrap="square" lIns="91440" tIns="45720" rIns="91440" bIns="45720" numCol="1" compatLnSpc="1"/>
          <a:lstStyle/>
          <a:p>
            <a:endParaRPr lang="en-US" smtClean="0"/>
          </a:p>
          <a:p>
            <a:endParaRPr lang="en-US"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
          <p:cNvGrpSpPr/>
          <p:nvPr/>
        </p:nvGrpSpPr>
        <p:grpSpPr bwMode="auto">
          <a:xfrm>
            <a:off x="1066800" y="1447800"/>
            <a:ext cx="6324600" cy="5181600"/>
            <a:chOff x="384" y="528"/>
            <a:chExt cx="3360" cy="2928"/>
          </a:xfrm>
        </p:grpSpPr>
        <p:grpSp>
          <p:nvGrpSpPr>
            <p:cNvPr id="20484" name="Group 6"/>
            <p:cNvGrpSpPr/>
            <p:nvPr/>
          </p:nvGrpSpPr>
          <p:grpSpPr bwMode="auto">
            <a:xfrm>
              <a:off x="480" y="600"/>
              <a:ext cx="3168" cy="2675"/>
              <a:chOff x="480" y="600"/>
              <a:chExt cx="3168" cy="2675"/>
            </a:xfrm>
          </p:grpSpPr>
          <p:sp>
            <p:nvSpPr>
              <p:cNvPr id="20486" name="Rectangle 7"/>
              <p:cNvSpPr>
                <a:spLocks noChangeArrowheads="1"/>
              </p:cNvSpPr>
              <p:nvPr/>
            </p:nvSpPr>
            <p:spPr bwMode="auto">
              <a:xfrm>
                <a:off x="480" y="624"/>
                <a:ext cx="3168" cy="2651"/>
              </a:xfrm>
              <a:prstGeom prst="rect">
                <a:avLst/>
              </a:prstGeom>
              <a:solidFill>
                <a:srgbClr val="CCFFFF"/>
              </a:solidFill>
              <a:ln w="9525">
                <a:noFill/>
                <a:miter lim="800000"/>
              </a:ln>
            </p:spPr>
            <p:txBody>
              <a:bodyPr wrap="none" anchor="ctr"/>
              <a:lstStyle/>
              <a:p>
                <a:pPr eaLnBrk="0" hangingPunct="0"/>
                <a:endParaRPr lang="en-US"/>
              </a:p>
            </p:txBody>
          </p:sp>
          <p:sp>
            <p:nvSpPr>
              <p:cNvPr id="20487" name="Arc 8"/>
              <p:cNvSpPr/>
              <p:nvPr/>
            </p:nvSpPr>
            <p:spPr bwMode="auto">
              <a:xfrm rot="-5400000">
                <a:off x="1778" y="-152"/>
                <a:ext cx="580" cy="2390"/>
              </a:xfrm>
              <a:custGeom>
                <a:avLst/>
                <a:gdLst>
                  <a:gd name="T0" fmla="*/ 0 w 21600"/>
                  <a:gd name="T1" fmla="*/ 0 h 42987"/>
                  <a:gd name="T2" fmla="*/ 0 w 21600"/>
                  <a:gd name="T3" fmla="*/ 0 h 42987"/>
                  <a:gd name="T4" fmla="*/ 0 w 21600"/>
                  <a:gd name="T5" fmla="*/ 0 h 42987"/>
                  <a:gd name="T6" fmla="*/ 0 60000 65536"/>
                  <a:gd name="T7" fmla="*/ 0 60000 65536"/>
                  <a:gd name="T8" fmla="*/ 0 60000 65536"/>
                  <a:gd name="T9" fmla="*/ 0 w 21600"/>
                  <a:gd name="T10" fmla="*/ 0 h 42987"/>
                  <a:gd name="T11" fmla="*/ 21600 w 21600"/>
                  <a:gd name="T12" fmla="*/ 42987 h 42987"/>
                </a:gdLst>
                <a:ahLst/>
                <a:cxnLst>
                  <a:cxn ang="T6">
                    <a:pos x="T0" y="T1"/>
                  </a:cxn>
                  <a:cxn ang="T7">
                    <a:pos x="T2" y="T3"/>
                  </a:cxn>
                  <a:cxn ang="T8">
                    <a:pos x="T4" y="T5"/>
                  </a:cxn>
                </a:cxnLst>
                <a:rect l="T9" t="T10" r="T11" b="T12"/>
                <a:pathLst>
                  <a:path w="21600" h="42987" fill="none" extrusionOk="0">
                    <a:moveTo>
                      <a:pt x="2540" y="-1"/>
                    </a:moveTo>
                    <a:cubicBezTo>
                      <a:pt x="13410" y="1287"/>
                      <a:pt x="21600" y="10503"/>
                      <a:pt x="21600" y="21450"/>
                    </a:cubicBezTo>
                    <a:cubicBezTo>
                      <a:pt x="21600" y="32740"/>
                      <a:pt x="12904" y="42126"/>
                      <a:pt x="1647" y="42987"/>
                    </a:cubicBezTo>
                  </a:path>
                  <a:path w="21600" h="42987" stroke="0" extrusionOk="0">
                    <a:moveTo>
                      <a:pt x="2540" y="-1"/>
                    </a:moveTo>
                    <a:cubicBezTo>
                      <a:pt x="13410" y="1287"/>
                      <a:pt x="21600" y="10503"/>
                      <a:pt x="21600" y="21450"/>
                    </a:cubicBezTo>
                    <a:cubicBezTo>
                      <a:pt x="21600" y="32740"/>
                      <a:pt x="12904" y="42126"/>
                      <a:pt x="1647" y="42987"/>
                    </a:cubicBezTo>
                    <a:lnTo>
                      <a:pt x="0" y="21450"/>
                    </a:lnTo>
                    <a:close/>
                  </a:path>
                </a:pathLst>
              </a:custGeom>
              <a:solidFill>
                <a:srgbClr val="99CC00"/>
              </a:solidFill>
              <a:ln w="12700">
                <a:solidFill>
                  <a:schemeClr val="tx1"/>
                </a:solidFill>
                <a:round/>
                <a:headEnd type="triangle" w="med" len="med"/>
              </a:ln>
            </p:spPr>
            <p:txBody>
              <a:bodyPr wrap="none" anchor="ctr"/>
              <a:lstStyle/>
              <a:p>
                <a:pPr eaLnBrk="0" hangingPunct="0"/>
                <a:endParaRPr lang="en-US"/>
              </a:p>
            </p:txBody>
          </p:sp>
          <p:sp>
            <p:nvSpPr>
              <p:cNvPr id="20488" name="Arc 9"/>
              <p:cNvSpPr/>
              <p:nvPr/>
            </p:nvSpPr>
            <p:spPr bwMode="auto">
              <a:xfrm rot="-5400000">
                <a:off x="1844" y="198"/>
                <a:ext cx="394" cy="1992"/>
              </a:xfrm>
              <a:custGeom>
                <a:avLst/>
                <a:gdLst>
                  <a:gd name="T0" fmla="*/ 0 w 21600"/>
                  <a:gd name="T1" fmla="*/ 0 h 41664"/>
                  <a:gd name="T2" fmla="*/ 0 w 21600"/>
                  <a:gd name="T3" fmla="*/ 0 h 41664"/>
                  <a:gd name="T4" fmla="*/ 0 w 21600"/>
                  <a:gd name="T5" fmla="*/ 0 h 41664"/>
                  <a:gd name="T6" fmla="*/ 0 60000 65536"/>
                  <a:gd name="T7" fmla="*/ 0 60000 65536"/>
                  <a:gd name="T8" fmla="*/ 0 60000 65536"/>
                  <a:gd name="T9" fmla="*/ 0 w 21600"/>
                  <a:gd name="T10" fmla="*/ 0 h 41664"/>
                  <a:gd name="T11" fmla="*/ 21600 w 21600"/>
                  <a:gd name="T12" fmla="*/ 41664 h 41664"/>
                </a:gdLst>
                <a:ahLst/>
                <a:cxnLst>
                  <a:cxn ang="T6">
                    <a:pos x="T0" y="T1"/>
                  </a:cxn>
                  <a:cxn ang="T7">
                    <a:pos x="T2" y="T3"/>
                  </a:cxn>
                  <a:cxn ang="T8">
                    <a:pos x="T4" y="T5"/>
                  </a:cxn>
                </a:cxnLst>
                <a:rect l="T9" t="T10" r="T11" b="T12"/>
                <a:pathLst>
                  <a:path w="21600" h="41664" fill="none" extrusionOk="0">
                    <a:moveTo>
                      <a:pt x="4877" y="-1"/>
                    </a:moveTo>
                    <a:cubicBezTo>
                      <a:pt x="14667" y="2269"/>
                      <a:pt x="21600" y="10991"/>
                      <a:pt x="21600" y="21042"/>
                    </a:cubicBezTo>
                    <a:cubicBezTo>
                      <a:pt x="21600" y="30496"/>
                      <a:pt x="15451" y="38852"/>
                      <a:pt x="6425" y="41664"/>
                    </a:cubicBezTo>
                  </a:path>
                  <a:path w="21600" h="41664" stroke="0" extrusionOk="0">
                    <a:moveTo>
                      <a:pt x="4877" y="-1"/>
                    </a:moveTo>
                    <a:cubicBezTo>
                      <a:pt x="14667" y="2269"/>
                      <a:pt x="21600" y="10991"/>
                      <a:pt x="21600" y="21042"/>
                    </a:cubicBezTo>
                    <a:cubicBezTo>
                      <a:pt x="21600" y="30496"/>
                      <a:pt x="15451" y="38852"/>
                      <a:pt x="6425" y="41664"/>
                    </a:cubicBezTo>
                    <a:lnTo>
                      <a:pt x="0" y="21042"/>
                    </a:lnTo>
                    <a:close/>
                  </a:path>
                </a:pathLst>
              </a:custGeom>
              <a:solidFill>
                <a:srgbClr val="CCFFFF"/>
              </a:solidFill>
              <a:ln w="12700">
                <a:solidFill>
                  <a:schemeClr val="tx1"/>
                </a:solidFill>
                <a:round/>
                <a:tailEnd type="triangle" w="med" len="med"/>
              </a:ln>
            </p:spPr>
            <p:txBody>
              <a:bodyPr wrap="none" anchor="ctr"/>
              <a:lstStyle/>
              <a:p>
                <a:pPr eaLnBrk="0" hangingPunct="0"/>
                <a:endParaRPr lang="en-US"/>
              </a:p>
            </p:txBody>
          </p:sp>
          <p:sp>
            <p:nvSpPr>
              <p:cNvPr id="20489" name="Arc 10"/>
              <p:cNvSpPr/>
              <p:nvPr/>
            </p:nvSpPr>
            <p:spPr bwMode="auto">
              <a:xfrm rot="5400000" flipV="1">
                <a:off x="1715" y="571"/>
                <a:ext cx="672" cy="2452"/>
              </a:xfrm>
              <a:custGeom>
                <a:avLst/>
                <a:gdLst>
                  <a:gd name="T0" fmla="*/ 0 w 21600"/>
                  <a:gd name="T1" fmla="*/ 0 h 43135"/>
                  <a:gd name="T2" fmla="*/ 0 w 21600"/>
                  <a:gd name="T3" fmla="*/ 0 h 43135"/>
                  <a:gd name="T4" fmla="*/ 0 w 21600"/>
                  <a:gd name="T5" fmla="*/ 0 h 43135"/>
                  <a:gd name="T6" fmla="*/ 0 60000 65536"/>
                  <a:gd name="T7" fmla="*/ 0 60000 65536"/>
                  <a:gd name="T8" fmla="*/ 0 60000 65536"/>
                  <a:gd name="T9" fmla="*/ 0 w 21600"/>
                  <a:gd name="T10" fmla="*/ 0 h 43135"/>
                  <a:gd name="T11" fmla="*/ 21600 w 21600"/>
                  <a:gd name="T12" fmla="*/ 43135 h 43135"/>
                </a:gdLst>
                <a:ahLst/>
                <a:cxnLst>
                  <a:cxn ang="T6">
                    <a:pos x="T0" y="T1"/>
                  </a:cxn>
                  <a:cxn ang="T7">
                    <a:pos x="T2" y="T3"/>
                  </a:cxn>
                  <a:cxn ang="T8">
                    <a:pos x="T4" y="T5"/>
                  </a:cxn>
                </a:cxnLst>
                <a:rect l="T9" t="T10" r="T11" b="T12"/>
                <a:pathLst>
                  <a:path w="21600" h="43135" fill="none" extrusionOk="0">
                    <a:moveTo>
                      <a:pt x="1021" y="0"/>
                    </a:moveTo>
                    <a:cubicBezTo>
                      <a:pt x="12541" y="545"/>
                      <a:pt x="21600" y="10043"/>
                      <a:pt x="21600" y="21576"/>
                    </a:cubicBezTo>
                    <a:cubicBezTo>
                      <a:pt x="21600" y="32988"/>
                      <a:pt x="12722" y="42431"/>
                      <a:pt x="1331" y="43134"/>
                    </a:cubicBezTo>
                  </a:path>
                  <a:path w="21600" h="43135" stroke="0" extrusionOk="0">
                    <a:moveTo>
                      <a:pt x="1021" y="0"/>
                    </a:moveTo>
                    <a:cubicBezTo>
                      <a:pt x="12541" y="545"/>
                      <a:pt x="21600" y="10043"/>
                      <a:pt x="21600" y="21576"/>
                    </a:cubicBezTo>
                    <a:cubicBezTo>
                      <a:pt x="21600" y="32988"/>
                      <a:pt x="12722" y="42431"/>
                      <a:pt x="1331" y="43134"/>
                    </a:cubicBezTo>
                    <a:lnTo>
                      <a:pt x="0" y="21576"/>
                    </a:lnTo>
                    <a:close/>
                  </a:path>
                </a:pathLst>
              </a:custGeom>
              <a:solidFill>
                <a:srgbClr val="FFFF99"/>
              </a:solidFill>
              <a:ln w="12700">
                <a:solidFill>
                  <a:schemeClr val="tx1"/>
                </a:solidFill>
                <a:round/>
                <a:tailEnd type="triangle" w="med" len="med"/>
              </a:ln>
            </p:spPr>
            <p:txBody>
              <a:bodyPr wrap="none" anchor="ctr"/>
              <a:lstStyle/>
              <a:p>
                <a:pPr eaLnBrk="0" hangingPunct="0"/>
                <a:endParaRPr lang="en-US"/>
              </a:p>
            </p:txBody>
          </p:sp>
          <p:sp>
            <p:nvSpPr>
              <p:cNvPr id="20490" name="Arc 11"/>
              <p:cNvSpPr/>
              <p:nvPr/>
            </p:nvSpPr>
            <p:spPr bwMode="auto">
              <a:xfrm rot="-5400000" flipH="1" flipV="1">
                <a:off x="1814" y="618"/>
                <a:ext cx="456" cy="1987"/>
              </a:xfrm>
              <a:custGeom>
                <a:avLst/>
                <a:gdLst>
                  <a:gd name="T0" fmla="*/ 0 w 21600"/>
                  <a:gd name="T1" fmla="*/ 0 h 41568"/>
                  <a:gd name="T2" fmla="*/ 0 w 21600"/>
                  <a:gd name="T3" fmla="*/ 0 h 41568"/>
                  <a:gd name="T4" fmla="*/ 0 w 21600"/>
                  <a:gd name="T5" fmla="*/ 0 h 41568"/>
                  <a:gd name="T6" fmla="*/ 0 60000 65536"/>
                  <a:gd name="T7" fmla="*/ 0 60000 65536"/>
                  <a:gd name="T8" fmla="*/ 0 60000 65536"/>
                  <a:gd name="T9" fmla="*/ 0 w 21600"/>
                  <a:gd name="T10" fmla="*/ 0 h 41568"/>
                  <a:gd name="T11" fmla="*/ 21600 w 21600"/>
                  <a:gd name="T12" fmla="*/ 41568 h 41568"/>
                </a:gdLst>
                <a:ahLst/>
                <a:cxnLst>
                  <a:cxn ang="T6">
                    <a:pos x="T0" y="T1"/>
                  </a:cxn>
                  <a:cxn ang="T7">
                    <a:pos x="T2" y="T3"/>
                  </a:cxn>
                  <a:cxn ang="T8">
                    <a:pos x="T4" y="T5"/>
                  </a:cxn>
                </a:cxnLst>
                <a:rect l="T9" t="T10" r="T11" b="T12"/>
                <a:pathLst>
                  <a:path w="21600" h="41568" fill="none" extrusionOk="0">
                    <a:moveTo>
                      <a:pt x="5813" y="0"/>
                    </a:moveTo>
                    <a:cubicBezTo>
                      <a:pt x="15146" y="2608"/>
                      <a:pt x="21600" y="11112"/>
                      <a:pt x="21600" y="20803"/>
                    </a:cubicBezTo>
                    <a:cubicBezTo>
                      <a:pt x="21600" y="30441"/>
                      <a:pt x="15213" y="38913"/>
                      <a:pt x="5947" y="41567"/>
                    </a:cubicBezTo>
                  </a:path>
                  <a:path w="21600" h="41568" stroke="0" extrusionOk="0">
                    <a:moveTo>
                      <a:pt x="5813" y="0"/>
                    </a:moveTo>
                    <a:cubicBezTo>
                      <a:pt x="15146" y="2608"/>
                      <a:pt x="21600" y="11112"/>
                      <a:pt x="21600" y="20803"/>
                    </a:cubicBezTo>
                    <a:cubicBezTo>
                      <a:pt x="21600" y="30441"/>
                      <a:pt x="15213" y="38913"/>
                      <a:pt x="5947" y="41567"/>
                    </a:cubicBezTo>
                    <a:lnTo>
                      <a:pt x="0" y="20803"/>
                    </a:lnTo>
                    <a:close/>
                  </a:path>
                </a:pathLst>
              </a:custGeom>
              <a:solidFill>
                <a:srgbClr val="CCFFFF"/>
              </a:solidFill>
              <a:ln w="12700">
                <a:solidFill>
                  <a:schemeClr val="tx1"/>
                </a:solidFill>
                <a:round/>
                <a:tailEnd type="triangle" w="med" len="med"/>
              </a:ln>
            </p:spPr>
            <p:txBody>
              <a:bodyPr wrap="none" anchor="ctr"/>
              <a:lstStyle/>
              <a:p>
                <a:pPr eaLnBrk="0" hangingPunct="0"/>
                <a:endParaRPr lang="en-US"/>
              </a:p>
            </p:txBody>
          </p:sp>
          <p:sp>
            <p:nvSpPr>
              <p:cNvPr id="20491" name="AutoShape 12"/>
              <p:cNvSpPr>
                <a:spLocks noChangeArrowheads="1"/>
              </p:cNvSpPr>
              <p:nvPr/>
            </p:nvSpPr>
            <p:spPr bwMode="auto">
              <a:xfrm>
                <a:off x="2640" y="1276"/>
                <a:ext cx="912" cy="240"/>
              </a:xfrm>
              <a:prstGeom prst="roundRect">
                <a:avLst>
                  <a:gd name="adj" fmla="val 16667"/>
                </a:avLst>
              </a:prstGeom>
              <a:solidFill>
                <a:schemeClr val="bg1"/>
              </a:solidFill>
              <a:ln w="9525" algn="ctr">
                <a:solidFill>
                  <a:schemeClr val="tx1"/>
                </a:solidFill>
                <a:round/>
              </a:ln>
            </p:spPr>
            <p:txBody>
              <a:bodyPr>
                <a:spAutoFit/>
              </a:bodyPr>
              <a:lstStyle/>
              <a:p>
                <a:pPr eaLnBrk="0" hangingPunct="0"/>
                <a:endParaRPr lang="en-US"/>
              </a:p>
            </p:txBody>
          </p:sp>
          <p:sp>
            <p:nvSpPr>
              <p:cNvPr id="20492" name="AutoShape 13"/>
              <p:cNvSpPr>
                <a:spLocks noChangeArrowheads="1"/>
              </p:cNvSpPr>
              <p:nvPr/>
            </p:nvSpPr>
            <p:spPr bwMode="auto">
              <a:xfrm>
                <a:off x="528" y="1276"/>
                <a:ext cx="912" cy="240"/>
              </a:xfrm>
              <a:prstGeom prst="roundRect">
                <a:avLst>
                  <a:gd name="adj" fmla="val 16667"/>
                </a:avLst>
              </a:prstGeom>
              <a:solidFill>
                <a:schemeClr val="bg1"/>
              </a:solidFill>
              <a:ln w="9525" algn="ctr">
                <a:solidFill>
                  <a:schemeClr val="tx1"/>
                </a:solidFill>
                <a:round/>
              </a:ln>
            </p:spPr>
            <p:txBody>
              <a:bodyPr>
                <a:spAutoFit/>
              </a:bodyPr>
              <a:lstStyle/>
              <a:p>
                <a:pPr eaLnBrk="0" hangingPunct="0"/>
                <a:endParaRPr lang="en-US"/>
              </a:p>
            </p:txBody>
          </p:sp>
          <p:sp>
            <p:nvSpPr>
              <p:cNvPr id="20493" name="Text Box 14"/>
              <p:cNvSpPr txBox="1">
                <a:spLocks noChangeArrowheads="1"/>
              </p:cNvSpPr>
              <p:nvPr/>
            </p:nvSpPr>
            <p:spPr bwMode="auto">
              <a:xfrm rot="10800000" flipH="1" flipV="1">
                <a:off x="1440" y="1913"/>
                <a:ext cx="1200" cy="299"/>
              </a:xfrm>
              <a:prstGeom prst="rect">
                <a:avLst/>
              </a:prstGeom>
              <a:solidFill>
                <a:schemeClr val="accent1"/>
              </a:solidFill>
              <a:ln w="9525" algn="ctr">
                <a:solidFill>
                  <a:schemeClr val="tx1"/>
                </a:solidFill>
                <a:miter lim="800000"/>
              </a:ln>
            </p:spPr>
            <p:txBody>
              <a:bodyPr>
                <a:spAutoFit/>
              </a:bodyPr>
              <a:lstStyle/>
              <a:p>
                <a:pPr algn="ctr" eaLnBrk="0" hangingPunct="0">
                  <a:spcBef>
                    <a:spcPct val="50000"/>
                  </a:spcBef>
                </a:pPr>
                <a:r>
                  <a:rPr lang="en-US" sz="1400"/>
                  <a:t>factor payments </a:t>
                </a:r>
                <a:endParaRPr lang="en-US" sz="1400"/>
              </a:p>
              <a:p>
                <a:pPr algn="ctr" eaLnBrk="0" hangingPunct="0">
                  <a:spcBef>
                    <a:spcPct val="50000"/>
                  </a:spcBef>
                </a:pPr>
                <a:r>
                  <a:rPr lang="en-US" sz="1400"/>
                  <a:t>(wages, interest, rent, profit)</a:t>
                </a:r>
              </a:p>
            </p:txBody>
          </p:sp>
          <p:sp>
            <p:nvSpPr>
              <p:cNvPr id="20494" name="Text Box 15"/>
              <p:cNvSpPr txBox="1">
                <a:spLocks noChangeArrowheads="1"/>
              </p:cNvSpPr>
              <p:nvPr/>
            </p:nvSpPr>
            <p:spPr bwMode="auto">
              <a:xfrm rot="10800000" flipH="1" flipV="1">
                <a:off x="1680" y="1716"/>
                <a:ext cx="720" cy="146"/>
              </a:xfrm>
              <a:prstGeom prst="rect">
                <a:avLst/>
              </a:prstGeom>
              <a:solidFill>
                <a:schemeClr val="accent1"/>
              </a:solidFill>
              <a:ln w="9525" algn="ctr">
                <a:solidFill>
                  <a:schemeClr val="tx1"/>
                </a:solidFill>
                <a:miter lim="800000"/>
              </a:ln>
            </p:spPr>
            <p:txBody>
              <a:bodyPr>
                <a:spAutoFit/>
              </a:bodyPr>
              <a:lstStyle/>
              <a:p>
                <a:pPr algn="ctr" eaLnBrk="0" hangingPunct="0">
                  <a:spcBef>
                    <a:spcPct val="50000"/>
                  </a:spcBef>
                </a:pPr>
                <a:r>
                  <a:rPr lang="en-US" sz="1400"/>
                  <a:t>factor services</a:t>
                </a:r>
              </a:p>
            </p:txBody>
          </p:sp>
          <p:sp>
            <p:nvSpPr>
              <p:cNvPr id="20495" name="Text Box 16"/>
              <p:cNvSpPr txBox="1">
                <a:spLocks noChangeArrowheads="1"/>
              </p:cNvSpPr>
              <p:nvPr/>
            </p:nvSpPr>
            <p:spPr bwMode="auto">
              <a:xfrm>
                <a:off x="1632" y="924"/>
                <a:ext cx="816" cy="146"/>
              </a:xfrm>
              <a:prstGeom prst="rect">
                <a:avLst/>
              </a:prstGeom>
              <a:solidFill>
                <a:schemeClr val="accent1"/>
              </a:solidFill>
              <a:ln w="9525" algn="ctr">
                <a:solidFill>
                  <a:schemeClr val="tx1"/>
                </a:solidFill>
                <a:miter lim="800000"/>
              </a:ln>
            </p:spPr>
            <p:txBody>
              <a:bodyPr>
                <a:spAutoFit/>
              </a:bodyPr>
              <a:lstStyle/>
              <a:p>
                <a:pPr algn="ctr" eaLnBrk="0" hangingPunct="0">
                  <a:spcBef>
                    <a:spcPct val="50000"/>
                  </a:spcBef>
                </a:pPr>
                <a:r>
                  <a:rPr lang="en-US" sz="1400"/>
                  <a:t>goods and services</a:t>
                </a:r>
              </a:p>
            </p:txBody>
          </p:sp>
          <p:sp>
            <p:nvSpPr>
              <p:cNvPr id="20496" name="Text Box 17"/>
              <p:cNvSpPr txBox="1">
                <a:spLocks noChangeArrowheads="1"/>
              </p:cNvSpPr>
              <p:nvPr/>
            </p:nvSpPr>
            <p:spPr bwMode="auto">
              <a:xfrm>
                <a:off x="1392" y="600"/>
                <a:ext cx="1296" cy="248"/>
              </a:xfrm>
              <a:prstGeom prst="rect">
                <a:avLst/>
              </a:prstGeom>
              <a:solidFill>
                <a:schemeClr val="accent1"/>
              </a:solidFill>
              <a:ln w="9525">
                <a:solidFill>
                  <a:schemeClr val="tx1"/>
                </a:solidFill>
                <a:miter lim="800000"/>
              </a:ln>
            </p:spPr>
            <p:txBody>
              <a:bodyPr>
                <a:spAutoFit/>
              </a:bodyPr>
              <a:lstStyle/>
              <a:p>
                <a:pPr algn="ctr" eaLnBrk="0" hangingPunct="0">
                  <a:spcBef>
                    <a:spcPct val="50000"/>
                  </a:spcBef>
                </a:pPr>
                <a:r>
                  <a:rPr lang="en-US" sz="1400"/>
                  <a:t>payments for goods and services</a:t>
                </a:r>
              </a:p>
            </p:txBody>
          </p:sp>
          <p:sp>
            <p:nvSpPr>
              <p:cNvPr id="20497" name="Text Box 18"/>
              <p:cNvSpPr txBox="1">
                <a:spLocks noChangeArrowheads="1"/>
              </p:cNvSpPr>
              <p:nvPr/>
            </p:nvSpPr>
            <p:spPr bwMode="auto">
              <a:xfrm>
                <a:off x="2688" y="1295"/>
                <a:ext cx="816" cy="146"/>
              </a:xfrm>
              <a:prstGeom prst="rect">
                <a:avLst/>
              </a:prstGeom>
              <a:solidFill>
                <a:schemeClr val="bg1"/>
              </a:solidFill>
              <a:ln w="9525" algn="ctr">
                <a:noFill/>
                <a:miter lim="800000"/>
              </a:ln>
            </p:spPr>
            <p:txBody>
              <a:bodyPr>
                <a:spAutoFit/>
              </a:bodyPr>
              <a:lstStyle/>
              <a:p>
                <a:pPr algn="ctr" eaLnBrk="0" hangingPunct="0">
                  <a:spcBef>
                    <a:spcPct val="50000"/>
                  </a:spcBef>
                </a:pPr>
                <a:r>
                  <a:rPr lang="en-US" sz="1400"/>
                  <a:t>HOUSEHOLDS</a:t>
                </a:r>
              </a:p>
            </p:txBody>
          </p:sp>
          <p:sp>
            <p:nvSpPr>
              <p:cNvPr id="20498" name="Text Box 19"/>
              <p:cNvSpPr txBox="1">
                <a:spLocks noChangeArrowheads="1"/>
              </p:cNvSpPr>
              <p:nvPr/>
            </p:nvSpPr>
            <p:spPr bwMode="auto">
              <a:xfrm>
                <a:off x="624" y="1295"/>
                <a:ext cx="720" cy="146"/>
              </a:xfrm>
              <a:prstGeom prst="rect">
                <a:avLst/>
              </a:prstGeom>
              <a:solidFill>
                <a:schemeClr val="bg1"/>
              </a:solidFill>
              <a:ln w="9525" algn="ctr">
                <a:noFill/>
                <a:miter lim="800000"/>
              </a:ln>
            </p:spPr>
            <p:txBody>
              <a:bodyPr>
                <a:spAutoFit/>
              </a:bodyPr>
              <a:lstStyle/>
              <a:p>
                <a:pPr algn="ctr" eaLnBrk="0" hangingPunct="0">
                  <a:spcBef>
                    <a:spcPct val="50000"/>
                  </a:spcBef>
                </a:pPr>
                <a:r>
                  <a:rPr lang="en-US" sz="1400"/>
                  <a:t>FIRMS</a:t>
                </a:r>
              </a:p>
            </p:txBody>
          </p:sp>
        </p:grpSp>
        <p:sp>
          <p:nvSpPr>
            <p:cNvPr id="20485" name="Rectangle 20"/>
            <p:cNvSpPr>
              <a:spLocks noChangeArrowheads="1"/>
            </p:cNvSpPr>
            <p:nvPr/>
          </p:nvSpPr>
          <p:spPr bwMode="auto">
            <a:xfrm>
              <a:off x="384" y="528"/>
              <a:ext cx="3360" cy="2928"/>
            </a:xfrm>
            <a:prstGeom prst="rect">
              <a:avLst/>
            </a:prstGeom>
            <a:noFill/>
            <a:ln w="9525">
              <a:solidFill>
                <a:schemeClr val="tx1"/>
              </a:solidFill>
              <a:miter lim="800000"/>
            </a:ln>
          </p:spPr>
          <p:txBody>
            <a:bodyPr wrap="none" anchor="ctr"/>
            <a:lstStyle/>
            <a:p>
              <a:pPr eaLnBrk="0" hangingPunct="0"/>
              <a:endParaRPr lang="en-US"/>
            </a:p>
          </p:txBody>
        </p:sp>
      </p:grpSp>
      <p:sp>
        <p:nvSpPr>
          <p:cNvPr id="20483" name="Rectangle 18"/>
          <p:cNvSpPr>
            <a:spLocks noChangeArrowheads="1"/>
          </p:cNvSpPr>
          <p:nvPr/>
        </p:nvSpPr>
        <p:spPr bwMode="auto">
          <a:xfrm>
            <a:off x="2057400" y="4567238"/>
            <a:ext cx="4565650" cy="1200150"/>
          </a:xfrm>
          <a:prstGeom prst="rect">
            <a:avLst/>
          </a:prstGeom>
          <a:noFill/>
          <a:ln w="9525">
            <a:noFill/>
            <a:miter lim="800000"/>
          </a:ln>
        </p:spPr>
        <p:txBody>
          <a:bodyPr wrap="none">
            <a:spAutoFit/>
          </a:bodyPr>
          <a:lstStyle/>
          <a:p>
            <a:pPr algn="ctr" eaLnBrk="0" hangingPunct="0"/>
            <a:r>
              <a:rPr lang="en-US"/>
              <a:t>Expenditure Approach (upper loop)</a:t>
            </a:r>
            <a:endParaRPr lang="en-US"/>
          </a:p>
          <a:p>
            <a:pPr algn="ctr" eaLnBrk="0" hangingPunct="0"/>
            <a:r>
              <a:rPr lang="en-US"/>
              <a:t>Income Approach (lower loop)</a:t>
            </a:r>
            <a:endParaRPr lang="en-US"/>
          </a:p>
          <a:p>
            <a:pPr algn="ctr" eaLnBrk="0" hangingPunct="0"/>
            <a:r>
              <a:rPr lang="en-US"/>
              <a:t>Value-added Approach </a:t>
            </a:r>
          </a:p>
        </p:txBody>
      </p:sp>
      <p:sp>
        <p:nvSpPr>
          <p:cNvPr id="19" name="TextBox 18"/>
          <p:cNvSpPr txBox="1"/>
          <p:nvPr/>
        </p:nvSpPr>
        <p:spPr>
          <a:xfrm>
            <a:off x="685800" y="457200"/>
            <a:ext cx="7543800" cy="461665"/>
          </a:xfrm>
          <a:prstGeom prst="rect">
            <a:avLst/>
          </a:prstGeom>
          <a:noFill/>
        </p:spPr>
        <p:txBody>
          <a:bodyPr wrap="square" rtlCol="0">
            <a:spAutoFit/>
          </a:bodyPr>
          <a:lstStyle/>
          <a:p>
            <a:r>
              <a:rPr lang="en-IN" dirty="0" smtClean="0"/>
              <a:t>APPROACHES OF MEASURING NATIONAL INCOME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0</TotalTime>
  <Words>15273</Words>
  <Application>WPS Presentation</Application>
  <PresentationFormat>On-screen Show (4:3)</PresentationFormat>
  <Paragraphs>512</Paragraphs>
  <Slides>35</Slides>
  <Notes>15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36" baseType="lpstr">
      <vt:lpstr>Oriel</vt:lpstr>
      <vt:lpstr>NATIONAL INCOME ACCOUNTING</vt:lpstr>
      <vt:lpstr>National Income</vt:lpstr>
      <vt:lpstr>National income</vt:lpstr>
      <vt:lpstr>PowerPoint 演示文稿</vt:lpstr>
      <vt:lpstr>How to Measure National Income Accounts?</vt:lpstr>
      <vt:lpstr>Gross Domestic Product (GDP)</vt:lpstr>
      <vt:lpstr>Gross national product (GNP)</vt:lpstr>
      <vt:lpstr>Net National Income</vt:lpstr>
      <vt:lpstr>PowerPoint 演示文稿</vt:lpstr>
      <vt:lpstr> measurement of national income</vt:lpstr>
      <vt:lpstr>Expenditure Approach</vt:lpstr>
      <vt:lpstr>Income Approach</vt:lpstr>
      <vt:lpstr>Value Added Approach</vt:lpstr>
      <vt:lpstr>The 3 approaches</vt:lpstr>
      <vt:lpstr>CALCULATION OF NATIONAL INCOME BY INCOME METHOD</vt:lpstr>
      <vt:lpstr>Income method</vt:lpstr>
      <vt:lpstr>PowerPoint 演示文稿</vt:lpstr>
      <vt:lpstr>PowerPoint 演示文稿</vt:lpstr>
      <vt:lpstr>Solution:- ( Income method)</vt:lpstr>
      <vt:lpstr>Calculation of National income by expenditure method.</vt:lpstr>
      <vt:lpstr>Expenditure Method</vt:lpstr>
      <vt:lpstr>PowerPoint 演示文稿</vt:lpstr>
      <vt:lpstr>Q2.  From the following data, calculate national income by income method and expenditure method.</vt:lpstr>
      <vt:lpstr>        Solution:- (Income method) GDPMP =  Depreciation + Net indirect  taxes +Compensation of employees(Wages+ salaries……) + Operating surplus ( rent + profit + Interest) +mixed income of self employed   </vt:lpstr>
      <vt:lpstr>Solution:- ( Expenditure Method) GDPMP = Depreciation + private final consumption                                                                           expenditure + net domestic capital formation + net exports + Govt. final consumption expenditure.</vt:lpstr>
      <vt:lpstr>Value Added Method</vt:lpstr>
      <vt:lpstr>Value Added Method</vt:lpstr>
      <vt:lpstr>Q 1. Calculate net value added at factor cost from the following data.</vt:lpstr>
      <vt:lpstr>                 = 200+ (10 -15) – 48                = 200 - 5 - 48                = 200 - 53                 = Rs.147 Crores</vt:lpstr>
      <vt:lpstr>Q 3. From the following data calculate the net value added at factor cost.</vt:lpstr>
      <vt:lpstr>The distinction between GDP and GNP</vt:lpstr>
      <vt:lpstr>Being Included in GDP or GNP?</vt:lpstr>
      <vt:lpstr>Nominal and Real GDP </vt:lpstr>
      <vt:lpstr>GDP per capita</vt:lpstr>
      <vt:lpstr>Some Limitations of GDP or GNP as measures of growth</vt:lpstr>
    </vt:vector>
  </TitlesOfParts>
  <Company>jiit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namita.mathur</dc:creator>
  <cp:lastModifiedBy>piyush</cp:lastModifiedBy>
  <cp:revision>176</cp:revision>
  <dcterms:created xsi:type="dcterms:W3CDTF">2002-07-01T04:10:00Z</dcterms:created>
  <dcterms:modified xsi:type="dcterms:W3CDTF">2018-05-11T19:30:44Z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1033-10.1.0.5644</vt:lpwstr>
  </property>
</Properties>
</file>