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FF66"/>
    <a:srgbClr val="000066"/>
    <a:srgbClr val="660033"/>
    <a:srgbClr val="FFFFFF"/>
    <a:srgbClr val="000099"/>
    <a:srgbClr val="0033CC"/>
    <a:srgbClr val="CCECFF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6FB18E1-9850-490F-8D6B-6B7D2A83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39837136-BA9D-49B8-B5CA-A75799EF3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D6619-2255-4B26-A568-24278EC0082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6E233F-652B-4CF4-A08D-F1EAEF16A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 txBox="1">
            <a:spLocks/>
          </p:cNvSpPr>
          <p:nvPr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15B11HS211            </a:t>
            </a:r>
            <a:r>
              <a:rPr lang="en-US" sz="1400" b="1" dirty="0">
                <a:solidFill>
                  <a:schemeClr val="tx1"/>
                </a:solidFill>
              </a:rPr>
              <a:t>Economics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8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Gross_domestic_produ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g/great-recession.asp" TargetMode="External"/><Relationship Id="rId2" Type="http://schemas.openxmlformats.org/officeDocument/2006/relationships/hyperlink" Target="http://www.investopedia.com/terms/c/contraction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610600" cy="1828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Business Cycle</a:t>
            </a:r>
            <a:endParaRPr lang="en-US" sz="6600" b="1" dirty="0" smtClean="0"/>
          </a:p>
        </p:txBody>
      </p:sp>
      <p:pic>
        <p:nvPicPr>
          <p:cNvPr id="27652" name="Picture 6" descr="dglxasset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267200"/>
            <a:ext cx="219392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254500"/>
          </a:xfrm>
        </p:spPr>
        <p:txBody>
          <a:bodyPr/>
          <a:lstStyle/>
          <a:p>
            <a:pPr eaLnBrk="1" hangingPunct="1"/>
            <a:r>
              <a:rPr lang="en-US" smtClean="0"/>
              <a:t>A prolonged contraction is called a recession (contraction for over 6 months)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recession of more than </a:t>
            </a:r>
            <a:r>
              <a:rPr lang="en-US" b="1" u="sng" smtClean="0"/>
              <a:t>one year</a:t>
            </a:r>
            <a:r>
              <a:rPr lang="en-US" smtClean="0"/>
              <a:t> is called a depression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Recession/Depression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648200"/>
            <a:ext cx="1600200" cy="176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648200"/>
            <a:ext cx="1518424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4 variables cause changes in the Business Cycle:</a:t>
            </a:r>
          </a:p>
          <a:p>
            <a:pPr marL="609600" indent="-609600" eaLnBrk="1" hangingPunct="1"/>
            <a:endParaRPr lang="en-US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solidFill>
                  <a:srgbClr val="CC0000"/>
                </a:solidFill>
              </a:rPr>
              <a:t>Business Investment</a:t>
            </a:r>
          </a:p>
          <a:p>
            <a:pPr marL="990600" lvl="1" indent="-533400" eaLnBrk="1" hangingPunct="1">
              <a:buFontTx/>
              <a:buNone/>
            </a:pPr>
            <a:r>
              <a:rPr lang="en-US" smtClean="0"/>
              <a:t>When the economy is expanding, sales and profit keep rising, so companies invest in new plants and equipment, creating new jobs and more expansion. In contraction, the opposite is true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What keeps the Business Cycle Going?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AutoNum type="arabicPeriod" startAt="2"/>
            </a:pPr>
            <a:r>
              <a:rPr lang="en-US" smtClean="0">
                <a:solidFill>
                  <a:srgbClr val="CC0000"/>
                </a:solidFill>
              </a:rPr>
              <a:t>Interest Rates and Credit</a:t>
            </a:r>
          </a:p>
          <a:p>
            <a:pPr marL="990600" lvl="1" indent="-533400" eaLnBrk="1" hangingPunct="1">
              <a:buFontTx/>
              <a:buNone/>
            </a:pPr>
            <a:r>
              <a:rPr lang="en-US" smtClean="0"/>
              <a:t>Low interest rates, companies make new investments, adding jobs. When interest rates climb, investment dries up and less job growth</a:t>
            </a:r>
          </a:p>
          <a:p>
            <a:pPr marL="990600" lvl="1" indent="-533400" eaLnBrk="1" hangingPunct="1">
              <a:buFontTx/>
              <a:buNone/>
            </a:pPr>
            <a:endParaRPr lang="en-US" smtClean="0"/>
          </a:p>
          <a:p>
            <a:pPr marL="609600" indent="-609600" eaLnBrk="1" hangingPunct="1">
              <a:buFontTx/>
              <a:buAutoNum type="arabicPeriod" startAt="2"/>
            </a:pPr>
            <a:r>
              <a:rPr lang="en-US" smtClean="0">
                <a:solidFill>
                  <a:srgbClr val="CC0000"/>
                </a:solidFill>
              </a:rPr>
              <a:t>Consumer Expectations</a:t>
            </a:r>
          </a:p>
          <a:p>
            <a:pPr marL="990600" lvl="1" indent="-533400" eaLnBrk="1" hangingPunct="1">
              <a:buFontTx/>
              <a:buNone/>
            </a:pPr>
            <a:r>
              <a:rPr lang="en-US" smtClean="0"/>
              <a:t>Forecasts of an expanding economy fuels more spending, while fear of a recession decreases consumer spending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What Keeps the Business Cycle Going?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smtClean="0">
                <a:solidFill>
                  <a:srgbClr val="CC0000"/>
                </a:solidFill>
              </a:rPr>
              <a:t>External Shocks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External Shocks, such as disruptions of the oil supply, wars, or natural disasters greatly influence the output of the economy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Ex. 1992-2000 was the longest period of expansion in U.S. history. Early in 2001, signs of contraction appeared, though the Bush administration denied it. The Sept. 11</a:t>
            </a:r>
            <a:r>
              <a:rPr lang="en-US" baseline="30000" smtClean="0"/>
              <a:t>th</a:t>
            </a:r>
            <a:r>
              <a:rPr lang="en-US" smtClean="0"/>
              <a:t> 2001 terrorist attacks quickly caused the business cycle to shift into a contraction.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/>
              <a:t>What keeps the Business Cycle Going?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should we care about the business cycle and economy?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 3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If the economy is going into</a:t>
            </a:r>
            <a:r>
              <a:rPr lang="en-US" smtClean="0">
                <a:solidFill>
                  <a:srgbClr val="CC0000"/>
                </a:solidFill>
              </a:rPr>
              <a:t> a contraction, </a:t>
            </a:r>
            <a:r>
              <a:rPr lang="en-US" smtClean="0">
                <a:solidFill>
                  <a:schemeClr val="accent2"/>
                </a:solidFill>
              </a:rPr>
              <a:t>jobs will become more</a:t>
            </a:r>
            <a:r>
              <a:rPr lang="en-US" smtClean="0">
                <a:solidFill>
                  <a:srgbClr val="CC0000"/>
                </a:solidFill>
              </a:rPr>
              <a:t> scarce. </a:t>
            </a:r>
            <a:r>
              <a:rPr lang="en-US" smtClean="0"/>
              <a:t>If you quit, you may not find another job!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But, </a:t>
            </a:r>
            <a:r>
              <a:rPr lang="en-US" smtClean="0">
                <a:solidFill>
                  <a:schemeClr val="accent2"/>
                </a:solidFill>
              </a:rPr>
              <a:t>if the economy is in a period of</a:t>
            </a:r>
            <a:r>
              <a:rPr lang="en-US" smtClean="0">
                <a:solidFill>
                  <a:srgbClr val="CC0000"/>
                </a:solidFill>
              </a:rPr>
              <a:t> expansion, </a:t>
            </a:r>
            <a:r>
              <a:rPr lang="en-US" smtClean="0">
                <a:solidFill>
                  <a:schemeClr val="accent2"/>
                </a:solidFill>
              </a:rPr>
              <a:t>jobs are readily</a:t>
            </a:r>
            <a:r>
              <a:rPr lang="en-US" smtClean="0">
                <a:solidFill>
                  <a:srgbClr val="CC0000"/>
                </a:solidFill>
              </a:rPr>
              <a:t> available.</a:t>
            </a:r>
            <a:r>
              <a:rPr lang="en-US" smtClean="0"/>
              <a:t> It may be a good time to switch careers.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Don’t quit the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CC0000"/>
                </a:solidFill>
              </a:rPr>
              <a:t>Only if you know that you won’t lose your job in a contraction</a:t>
            </a:r>
            <a:r>
              <a:rPr lang="en-US" smtClean="0"/>
              <a:t>. So, buy your house during an expansion.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HOWEVER,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CC0000"/>
                </a:solidFill>
              </a:rPr>
              <a:t>When the economy starts to slow down </a:t>
            </a:r>
            <a:r>
              <a:rPr lang="en-US" smtClean="0"/>
              <a:t>(contraction),</a:t>
            </a:r>
            <a:r>
              <a:rPr lang="en-US" smtClean="0">
                <a:solidFill>
                  <a:srgbClr val="CC0000"/>
                </a:solidFill>
              </a:rPr>
              <a:t> interest rates will decrease.</a:t>
            </a:r>
            <a:r>
              <a:rPr lang="en-US" smtClean="0"/>
              <a:t> Wait to buy a house until the rates drop to a low point, </a:t>
            </a:r>
            <a:r>
              <a:rPr lang="en-US" u="sng" smtClean="0"/>
              <a:t>if you are sure you won’t lose your job.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Making of big purchase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 your investments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During the early expansion phase, cyclical stocks in sectors such as commodities and technology tend to outperform. </a:t>
            </a:r>
          </a:p>
          <a:p>
            <a:r>
              <a:rPr lang="en-IN" dirty="0" smtClean="0"/>
              <a:t>In the recession period, the defensive groups like health care, consumer staples and utilities outperform because of their stable cash flows and dividend yields.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What phase of the business cycle do wages go up?  </a:t>
            </a:r>
            <a:r>
              <a:rPr lang="en-US" dirty="0" smtClean="0">
                <a:solidFill>
                  <a:schemeClr val="accent2"/>
                </a:solidFill>
              </a:rPr>
              <a:t>Expansion</a:t>
            </a:r>
          </a:p>
          <a:p>
            <a:pPr eaLnBrk="1" hangingPunct="1"/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What phase of the business cycle do wages go down?  </a:t>
            </a:r>
            <a:r>
              <a:rPr lang="en-US" dirty="0" smtClean="0">
                <a:solidFill>
                  <a:schemeClr val="accent2"/>
                </a:solidFill>
              </a:rPr>
              <a:t>Contraction</a:t>
            </a:r>
          </a:p>
          <a:p>
            <a:pPr eaLnBrk="1" hangingPunct="1"/>
            <a:endParaRPr lang="en-US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dirty="0" smtClean="0"/>
              <a:t>When are wages at their highest?  </a:t>
            </a:r>
            <a:r>
              <a:rPr lang="en-US" dirty="0" smtClean="0">
                <a:solidFill>
                  <a:schemeClr val="accent2"/>
                </a:solidFill>
              </a:rPr>
              <a:t>Peak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When are wages at their lowest?  </a:t>
            </a:r>
            <a:r>
              <a:rPr lang="en-US" dirty="0" smtClean="0">
                <a:solidFill>
                  <a:schemeClr val="accent2"/>
                </a:solidFill>
              </a:rPr>
              <a:t>Trough</a:t>
            </a:r>
          </a:p>
          <a:p>
            <a:pPr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Quick review of business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473700"/>
          </a:xfrm>
        </p:spPr>
        <p:txBody>
          <a:bodyPr>
            <a:normAutofit fontScale="85000"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When will borrowing decrease?  </a:t>
            </a:r>
            <a:r>
              <a:rPr lang="en-US" dirty="0" smtClean="0">
                <a:solidFill>
                  <a:schemeClr val="accent2"/>
                </a:solidFill>
              </a:rPr>
              <a:t>Contraction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When will borrowing increase?  </a:t>
            </a:r>
            <a:r>
              <a:rPr lang="en-US" dirty="0" smtClean="0">
                <a:solidFill>
                  <a:schemeClr val="accent2"/>
                </a:solidFill>
              </a:rPr>
              <a:t>Expansion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When will borrowing be at it’s lowest?  </a:t>
            </a:r>
            <a:r>
              <a:rPr lang="en-US" dirty="0" smtClean="0">
                <a:solidFill>
                  <a:schemeClr val="accent2"/>
                </a:solidFill>
              </a:rPr>
              <a:t>Trough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When will unemployment be at its lowest?  </a:t>
            </a:r>
            <a:r>
              <a:rPr lang="en-US" dirty="0" smtClean="0">
                <a:solidFill>
                  <a:schemeClr val="accent2"/>
                </a:solidFill>
              </a:rPr>
              <a:t>Peak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When will business profits be the highest?  </a:t>
            </a:r>
            <a:r>
              <a:rPr lang="en-US" dirty="0" smtClean="0">
                <a:solidFill>
                  <a:schemeClr val="accent2"/>
                </a:solidFill>
              </a:rPr>
              <a:t>Peak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When should you look for a new job?  </a:t>
            </a:r>
            <a:r>
              <a:rPr lang="en-US" dirty="0" smtClean="0">
                <a:solidFill>
                  <a:schemeClr val="accent2"/>
                </a:solidFill>
              </a:rPr>
              <a:t>Expansion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3352799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</a:t>
            </a:r>
            <a:r>
              <a:rPr lang="en-IN" b="1" dirty="0" smtClean="0"/>
              <a:t>business cycle</a:t>
            </a:r>
            <a:r>
              <a:rPr lang="en-IN" dirty="0" smtClean="0"/>
              <a:t> or </a:t>
            </a:r>
            <a:r>
              <a:rPr lang="en-IN" b="1" dirty="0" smtClean="0"/>
              <a:t>economic cycle</a:t>
            </a:r>
            <a:r>
              <a:rPr lang="en-IN" dirty="0" smtClean="0"/>
              <a:t> is the downward and upward movement of </a:t>
            </a:r>
            <a:r>
              <a:rPr lang="en-IN" dirty="0" smtClean="0">
                <a:hlinkClick r:id="rId2" tooltip="Gross domestic product"/>
              </a:rPr>
              <a:t>gross domestic product</a:t>
            </a:r>
            <a:r>
              <a:rPr lang="en-IN" dirty="0" smtClean="0"/>
              <a:t> (GDP) around its long-term growth trend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The Business Cycle allows people to understand the direction the economy (GDP) is going (growing or shrinking) and plan accordingly.</a:t>
            </a:r>
          </a:p>
          <a:p>
            <a:pPr eaLnBrk="1" hangingPunct="1"/>
            <a:endParaRPr lang="en-US" dirty="0" smtClean="0">
              <a:solidFill>
                <a:srgbClr val="CC0000"/>
              </a:solidFill>
            </a:endParaRPr>
          </a:p>
          <a:p>
            <a:pPr eaLnBrk="1" hangingPunct="1"/>
            <a:r>
              <a:rPr lang="en-US" dirty="0" smtClean="0"/>
              <a:t>The economy follows the Business cycles.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Business Cycle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495800"/>
            <a:ext cx="2819400" cy="205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Expansion (Growing)</a:t>
            </a:r>
          </a:p>
          <a:p>
            <a:pPr algn="ctr" eaLnBrk="1" hangingPunct="1">
              <a:buFontTx/>
              <a:buNone/>
            </a:pPr>
            <a:r>
              <a:rPr lang="en-US" smtClean="0"/>
              <a:t>Peak (Top)</a:t>
            </a:r>
          </a:p>
          <a:p>
            <a:pPr algn="ctr" eaLnBrk="1" hangingPunct="1">
              <a:buFontTx/>
              <a:buNone/>
            </a:pPr>
            <a:r>
              <a:rPr lang="en-US" smtClean="0"/>
              <a:t>Contraction (Shrinking)</a:t>
            </a:r>
          </a:p>
          <a:p>
            <a:pPr algn="ctr" eaLnBrk="1" hangingPunct="1">
              <a:buFontTx/>
              <a:buNone/>
            </a:pPr>
            <a:r>
              <a:rPr lang="en-US" smtClean="0"/>
              <a:t>Trough (Bottom)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Phases of the Business 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3"/>
          <p:cNvSpPr>
            <a:spLocks noGrp="1" noChangeArrowheads="1"/>
          </p:cNvSpPr>
          <p:nvPr>
            <p:ph idx="1"/>
          </p:nvPr>
        </p:nvSpPr>
        <p:spPr>
          <a:xfrm>
            <a:off x="1600200" y="1600200"/>
            <a:ext cx="1828800" cy="685800"/>
          </a:xfrm>
          <a:prstGeom prst="curvedDownArrow">
            <a:avLst>
              <a:gd name="adj1" fmla="val 53333"/>
              <a:gd name="adj2" fmla="val 106667"/>
              <a:gd name="adj3" fmla="val 33333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 smtClean="0"/>
              <a:t>Peak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Business Cycle</a:t>
            </a:r>
          </a:p>
        </p:txBody>
      </p:sp>
      <p:sp>
        <p:nvSpPr>
          <p:cNvPr id="12292" name="Freeform 7"/>
          <p:cNvSpPr>
            <a:spLocks/>
          </p:cNvSpPr>
          <p:nvPr/>
        </p:nvSpPr>
        <p:spPr bwMode="auto">
          <a:xfrm>
            <a:off x="685800" y="2057400"/>
            <a:ext cx="8026400" cy="2971800"/>
          </a:xfrm>
          <a:custGeom>
            <a:avLst/>
            <a:gdLst>
              <a:gd name="T0" fmla="*/ 0 w 5056"/>
              <a:gd name="T1" fmla="*/ 2147483647 h 1872"/>
              <a:gd name="T2" fmla="*/ 2147483647 w 5056"/>
              <a:gd name="T3" fmla="*/ 2147483647 h 1872"/>
              <a:gd name="T4" fmla="*/ 2147483647 w 5056"/>
              <a:gd name="T5" fmla="*/ 2147483647 h 1872"/>
              <a:gd name="T6" fmla="*/ 2147483647 w 5056"/>
              <a:gd name="T7" fmla="*/ 2147483647 h 1872"/>
              <a:gd name="T8" fmla="*/ 2147483647 w 5056"/>
              <a:gd name="T9" fmla="*/ 2147483647 h 1872"/>
              <a:gd name="T10" fmla="*/ 2147483647 w 5056"/>
              <a:gd name="T11" fmla="*/ 2147483647 h 18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56"/>
              <a:gd name="T19" fmla="*/ 0 h 1872"/>
              <a:gd name="T20" fmla="*/ 5056 w 5056"/>
              <a:gd name="T21" fmla="*/ 1872 h 18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56" h="1872">
                <a:moveTo>
                  <a:pt x="0" y="1872"/>
                </a:moveTo>
                <a:cubicBezTo>
                  <a:pt x="372" y="988"/>
                  <a:pt x="744" y="104"/>
                  <a:pt x="1152" y="96"/>
                </a:cubicBezTo>
                <a:cubicBezTo>
                  <a:pt x="1560" y="88"/>
                  <a:pt x="1984" y="1824"/>
                  <a:pt x="2448" y="1824"/>
                </a:cubicBezTo>
                <a:cubicBezTo>
                  <a:pt x="2912" y="1824"/>
                  <a:pt x="3528" y="192"/>
                  <a:pt x="3936" y="96"/>
                </a:cubicBezTo>
                <a:cubicBezTo>
                  <a:pt x="4344" y="0"/>
                  <a:pt x="4736" y="1048"/>
                  <a:pt x="4896" y="1248"/>
                </a:cubicBezTo>
                <a:cubicBezTo>
                  <a:pt x="5056" y="1448"/>
                  <a:pt x="4976" y="1372"/>
                  <a:pt x="4896" y="1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293" name="AutoShape 12"/>
          <p:cNvSpPr>
            <a:spLocks noChangeArrowheads="1"/>
          </p:cNvSpPr>
          <p:nvPr/>
        </p:nvSpPr>
        <p:spPr bwMode="auto">
          <a:xfrm rot="-3105197">
            <a:off x="265112" y="2317751"/>
            <a:ext cx="1463675" cy="914400"/>
          </a:xfrm>
          <a:prstGeom prst="rightArrow">
            <a:avLst>
              <a:gd name="adj1" fmla="val 50000"/>
              <a:gd name="adj2" fmla="val 400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Expansion</a:t>
            </a:r>
          </a:p>
        </p:txBody>
      </p:sp>
      <p:sp>
        <p:nvSpPr>
          <p:cNvPr id="12294" name="AutoShape 14"/>
          <p:cNvSpPr>
            <a:spLocks noChangeArrowheads="1"/>
          </p:cNvSpPr>
          <p:nvPr/>
        </p:nvSpPr>
        <p:spPr bwMode="auto">
          <a:xfrm rot="3434167">
            <a:off x="3196432" y="2616994"/>
            <a:ext cx="1649412" cy="762000"/>
          </a:xfrm>
          <a:prstGeom prst="rightArrow">
            <a:avLst>
              <a:gd name="adj1" fmla="val 50000"/>
              <a:gd name="adj2" fmla="val 541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Contraction</a:t>
            </a:r>
          </a:p>
        </p:txBody>
      </p:sp>
      <p:sp>
        <p:nvSpPr>
          <p:cNvPr id="12295" name="AutoShape 15"/>
          <p:cNvSpPr>
            <a:spLocks noChangeArrowheads="1"/>
          </p:cNvSpPr>
          <p:nvPr/>
        </p:nvSpPr>
        <p:spPr bwMode="auto">
          <a:xfrm>
            <a:off x="3581400" y="5029200"/>
            <a:ext cx="2057400" cy="990600"/>
          </a:xfrm>
          <a:prstGeom prst="curvedUpArrow">
            <a:avLst>
              <a:gd name="adj1" fmla="val 41538"/>
              <a:gd name="adj2" fmla="val 8307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Trough</a:t>
            </a:r>
          </a:p>
        </p:txBody>
      </p:sp>
      <p:sp>
        <p:nvSpPr>
          <p:cNvPr id="12296" name="AutoShape 16"/>
          <p:cNvSpPr>
            <a:spLocks noChangeArrowheads="1"/>
          </p:cNvSpPr>
          <p:nvPr/>
        </p:nvSpPr>
        <p:spPr bwMode="auto">
          <a:xfrm rot="-3150810">
            <a:off x="4706143" y="2532857"/>
            <a:ext cx="1490663" cy="844550"/>
          </a:xfrm>
          <a:prstGeom prst="rightArrow">
            <a:avLst>
              <a:gd name="adj1" fmla="val 50000"/>
              <a:gd name="adj2" fmla="val 441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Expansion</a:t>
            </a:r>
          </a:p>
        </p:txBody>
      </p:sp>
      <p:sp>
        <p:nvSpPr>
          <p:cNvPr id="12297" name="AutoShape 18"/>
          <p:cNvSpPr>
            <a:spLocks noChangeArrowheads="1"/>
          </p:cNvSpPr>
          <p:nvPr/>
        </p:nvSpPr>
        <p:spPr bwMode="auto">
          <a:xfrm>
            <a:off x="6248400" y="1295400"/>
            <a:ext cx="1828800" cy="762000"/>
          </a:xfrm>
          <a:prstGeom prst="curvedDownArrow">
            <a:avLst>
              <a:gd name="adj1" fmla="val 48000"/>
              <a:gd name="adj2" fmla="val 96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/>
            <a:r>
              <a:rPr lang="en-US" sz="2000"/>
              <a:t>Peak</a:t>
            </a:r>
          </a:p>
        </p:txBody>
      </p:sp>
      <p:sp>
        <p:nvSpPr>
          <p:cNvPr id="12298" name="AutoShape 19"/>
          <p:cNvSpPr>
            <a:spLocks noChangeArrowheads="1"/>
          </p:cNvSpPr>
          <p:nvPr/>
        </p:nvSpPr>
        <p:spPr bwMode="auto">
          <a:xfrm rot="2919851">
            <a:off x="7696201" y="2301875"/>
            <a:ext cx="1524000" cy="879475"/>
          </a:xfrm>
          <a:prstGeom prst="rightArrow">
            <a:avLst>
              <a:gd name="adj1" fmla="val 50000"/>
              <a:gd name="adj2" fmla="val 433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Contraction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During a period of expansion: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Wages increase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Low unemployment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People are optimistic and spending money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High demand for goods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Businesses start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Easy to get a bank loan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Businesses make profits and stock prices increase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Expansion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the economic cycle peaks:</a:t>
            </a:r>
          </a:p>
          <a:p>
            <a:pPr lvl="1" eaLnBrk="1" hangingPunct="1"/>
            <a:r>
              <a:rPr lang="en-US" dirty="0" smtClean="0"/>
              <a:t>The economy stops growing (reached the top)</a:t>
            </a:r>
          </a:p>
          <a:p>
            <a:pPr lvl="1" eaLnBrk="1" hangingPunct="1"/>
            <a:r>
              <a:rPr lang="en-US" dirty="0" smtClean="0"/>
              <a:t>GDP reaches maximum</a:t>
            </a:r>
          </a:p>
          <a:p>
            <a:pPr lvl="1" eaLnBrk="1" hangingPunct="1"/>
            <a:r>
              <a:rPr lang="en-US" dirty="0" smtClean="0"/>
              <a:t>Businesses can’t produce any more or hire more people</a:t>
            </a:r>
          </a:p>
          <a:p>
            <a:pPr lvl="1" eaLnBrk="1" hangingPunct="1"/>
            <a:r>
              <a:rPr lang="en-US" dirty="0" smtClean="0"/>
              <a:t>Cycle begins to contract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7315200" cy="3810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During a period of contraction:</a:t>
            </a:r>
          </a:p>
          <a:p>
            <a:pPr lvl="1" eaLnBrk="1" hangingPunct="1"/>
            <a:r>
              <a:rPr lang="en-US" dirty="0" smtClean="0"/>
              <a:t>Businesses cut back production and layoff people</a:t>
            </a:r>
          </a:p>
          <a:p>
            <a:pPr lvl="1" eaLnBrk="1" hangingPunct="1"/>
            <a:r>
              <a:rPr lang="en-US" dirty="0" smtClean="0"/>
              <a:t>Unemployment increases</a:t>
            </a:r>
          </a:p>
          <a:p>
            <a:pPr lvl="1" eaLnBrk="1" hangingPunct="1"/>
            <a:r>
              <a:rPr lang="en-US" dirty="0" smtClean="0"/>
              <a:t>Number of jobs decline</a:t>
            </a:r>
          </a:p>
          <a:p>
            <a:pPr lvl="1" eaLnBrk="1" hangingPunct="1"/>
            <a:r>
              <a:rPr lang="en-US" dirty="0" smtClean="0"/>
              <a:t>People are pessimistic (negative) and stop spending money</a:t>
            </a:r>
          </a:p>
          <a:p>
            <a:pPr lvl="1" eaLnBrk="1" hangingPunct="1"/>
            <a:r>
              <a:rPr lang="en-US" dirty="0" smtClean="0"/>
              <a:t>Banks stop lending money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62484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Contraction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5029200"/>
            <a:ext cx="2514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 the economic cycle reaches a trough: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Economy “bottoms-out” (reaches lowest point)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High unemployment and low spending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Stock prices drop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But, when we hit bottom, no where to go but up!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Trough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28600"/>
            <a:ext cx="27432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8600"/>
            <a:ext cx="310242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According to the NBER, there have been 11 business cycles from 1945 to 2009, with the average length of a cycle lasting about 69 months, or a little less than six years. The average expansion during this period has lasted 58.4 months, while the average </a:t>
            </a:r>
            <a:r>
              <a:rPr lang="en-IN" dirty="0" smtClean="0">
                <a:hlinkClick r:id="rId2"/>
              </a:rPr>
              <a:t>contraction</a:t>
            </a:r>
            <a:r>
              <a:rPr lang="en-IN" dirty="0" smtClean="0"/>
              <a:t> has lasted only 11.1 months.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As of January 2014, the last expansion was determined to have commenced in June 2009, the period when </a:t>
            </a:r>
            <a:r>
              <a:rPr lang="en-IN" dirty="0" smtClean="0">
                <a:hlinkClick r:id="rId3"/>
              </a:rPr>
              <a:t>the Great Recession</a:t>
            </a:r>
            <a:r>
              <a:rPr lang="en-IN" dirty="0" smtClean="0"/>
              <a:t> of 2007-09 reached its trough (technically, that recession began in December 2007).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The average length of an expansion has increased significantly since the 1990s. The three business cycles from July 1990 to June 2009 had an average expansion phase of 95 months – or almost 8 years – compared with the average recession length of 11 months over this period.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821</Words>
  <Application>Microsoft PowerPoint</Application>
  <PresentationFormat>On-screen Show (4:3)</PresentationFormat>
  <Paragraphs>105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Business Cycle</vt:lpstr>
      <vt:lpstr>Business Cycle</vt:lpstr>
      <vt:lpstr>Phases of the Business Cycle</vt:lpstr>
      <vt:lpstr>Business Cycle</vt:lpstr>
      <vt:lpstr>Expansion</vt:lpstr>
      <vt:lpstr>Peak</vt:lpstr>
      <vt:lpstr>Contraction</vt:lpstr>
      <vt:lpstr>Trough</vt:lpstr>
      <vt:lpstr>Slide 9</vt:lpstr>
      <vt:lpstr>Recession/Depression</vt:lpstr>
      <vt:lpstr>What keeps the Business Cycle Going?</vt:lpstr>
      <vt:lpstr>What Keeps the Business Cycle Going?</vt:lpstr>
      <vt:lpstr>What keeps the Business Cycle Going?</vt:lpstr>
      <vt:lpstr>Slide 14</vt:lpstr>
      <vt:lpstr> Don’t quit the job</vt:lpstr>
      <vt:lpstr>Making of big purchase</vt:lpstr>
      <vt:lpstr>Plan your investments</vt:lpstr>
      <vt:lpstr>Quick review of business cycle</vt:lpstr>
      <vt:lpstr>Slide 19</vt:lpstr>
    </vt:vector>
  </TitlesOfParts>
  <Company>jiit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Monica Chaudhary</dc:creator>
  <cp:lastModifiedBy>mukta.mani</cp:lastModifiedBy>
  <cp:revision>144</cp:revision>
  <dcterms:created xsi:type="dcterms:W3CDTF">2002-07-01T04:10:53Z</dcterms:created>
  <dcterms:modified xsi:type="dcterms:W3CDTF">2017-04-27T09:30:53Z</dcterms:modified>
</cp:coreProperties>
</file>