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84" r:id="rId5"/>
    <p:sldId id="285" r:id="rId6"/>
    <p:sldId id="302" r:id="rId7"/>
    <p:sldId id="304" r:id="rId8"/>
    <p:sldId id="289" r:id="rId9"/>
    <p:sldId id="290" r:id="rId10"/>
    <p:sldId id="292" r:id="rId11"/>
    <p:sldId id="295" r:id="rId12"/>
    <p:sldId id="297" r:id="rId13"/>
    <p:sldId id="299" r:id="rId14"/>
    <p:sldId id="300" r:id="rId15"/>
    <p:sldId id="301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66"/>
    <a:srgbClr val="000066"/>
    <a:srgbClr val="660033"/>
    <a:srgbClr val="FFFFFF"/>
    <a:srgbClr val="000099"/>
    <a:srgbClr val="0033CC"/>
    <a:srgbClr val="CCEC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D57844-4A9C-4D88-AFEB-E49BD04A82B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F46FC-325F-41C9-959A-B4898D69555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B3A0D-F7A2-45AD-8425-6A02CE924F7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15B11HS211            </a:t>
            </a:r>
            <a:r>
              <a:rPr lang="en-US" sz="1400" b="1" dirty="0">
                <a:solidFill>
                  <a:schemeClr val="tx1"/>
                </a:solidFill>
              </a:rPr>
              <a:t>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610600" cy="1828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Inflation</a:t>
            </a:r>
            <a:endParaRPr lang="en-US" sz="6600" b="1" dirty="0" smtClean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5334000"/>
            <a:ext cx="259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1800" dirty="0" err="1">
                <a:latin typeface="+mj-lt"/>
                <a:ea typeface="+mj-ea"/>
                <a:cs typeface="+mj-cs"/>
              </a:rPr>
              <a:t>B.Tech</a:t>
            </a:r>
            <a:endParaRPr lang="en-US" sz="1800" dirty="0"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1800" dirty="0" smtClean="0">
                <a:latin typeface="+mj-lt"/>
                <a:ea typeface="+mj-ea"/>
                <a:cs typeface="+mj-cs"/>
              </a:rPr>
              <a:t>Second </a:t>
            </a:r>
            <a:r>
              <a:rPr lang="en-US" sz="1800" dirty="0">
                <a:latin typeface="+mj-lt"/>
                <a:ea typeface="+mj-ea"/>
                <a:cs typeface="+mj-cs"/>
              </a:rPr>
              <a:t>Semester</a:t>
            </a:r>
          </a:p>
          <a:p>
            <a:pPr algn="ctr" eaLnBrk="1" hangingPunct="1">
              <a:defRPr/>
            </a:pPr>
            <a:r>
              <a:rPr lang="en-US" sz="1800" dirty="0" smtClean="0">
                <a:latin typeface="+mj-lt"/>
                <a:ea typeface="+mj-ea"/>
                <a:cs typeface="+mj-cs"/>
              </a:rPr>
              <a:t>2017</a:t>
            </a:r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push inflation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1000" y="1528763"/>
            <a:ext cx="8534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/>
              <a:t>•</a:t>
            </a:r>
            <a:r>
              <a:rPr lang="en-US" sz="2800" dirty="0"/>
              <a:t>Leads to inward shift in </a:t>
            </a:r>
            <a:r>
              <a:rPr lang="en-US" sz="2800" dirty="0" smtClean="0"/>
              <a:t>Supply Curve</a:t>
            </a:r>
            <a:endParaRPr lang="en-US" sz="2800" dirty="0"/>
          </a:p>
          <a:p>
            <a:r>
              <a:rPr lang="en-US" sz="2800" dirty="0"/>
              <a:t>•Firms raise prices to protect their profit margins –better able to do this when demand is price inelastic</a:t>
            </a:r>
          </a:p>
          <a:p>
            <a:r>
              <a:rPr lang="en-US" sz="2800" dirty="0"/>
              <a:t>•“Wages often follow prices”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Causes:–External shocks (commodity price fluctuations)</a:t>
            </a:r>
          </a:p>
          <a:p>
            <a:pPr lvl="1"/>
            <a:r>
              <a:rPr lang="en-US" sz="2800" dirty="0" smtClean="0"/>
              <a:t>–A depreciation in the exchange rate </a:t>
            </a:r>
          </a:p>
          <a:p>
            <a:pPr lvl="1"/>
            <a:r>
              <a:rPr lang="en-US" sz="2800" dirty="0" smtClean="0"/>
              <a:t>–Acceleration in wages / unit </a:t>
            </a:r>
            <a:r>
              <a:rPr lang="en-US" sz="2800" dirty="0" err="1" smtClean="0"/>
              <a:t>labour</a:t>
            </a:r>
            <a:r>
              <a:rPr lang="en-US" sz="2800" dirty="0" smtClean="0"/>
              <a:t> costs</a:t>
            </a:r>
          </a:p>
          <a:p>
            <a:endParaRPr lang="en-US" sz="2800" dirty="0"/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5980"/>
            <a:ext cx="8001000" cy="523220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altLang="en-US" sz="2800" b="1" dirty="0" smtClean="0"/>
              <a:t>Deflation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77054"/>
            <a:ext cx="8382000" cy="2332946"/>
          </a:xfrm>
          <a:noFill/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A sustained decrease in the price level.</a:t>
            </a:r>
          </a:p>
          <a:p>
            <a:r>
              <a:rPr lang="en-US" sz="2800" dirty="0" smtClean="0"/>
              <a:t>Deflation is a contraction in the supply of circulated money within an economy, and therefore the opposite of inflation.</a:t>
            </a:r>
            <a:br>
              <a:rPr lang="en-US" sz="2800" dirty="0" smtClean="0"/>
            </a:br>
            <a:endParaRPr lang="en-US" altLang="en-US" sz="28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3667780"/>
            <a:ext cx="78486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dirty="0" smtClean="0">
                <a:latin typeface="+mj-lt"/>
                <a:ea typeface="+mj-ea"/>
                <a:cs typeface="+mj-cs"/>
              </a:rPr>
              <a:t>D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isinflation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4505980"/>
            <a:ext cx="72390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reduction in the rate of inflation.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95980"/>
            <a:ext cx="8001000" cy="523220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altLang="en-US" sz="2800" b="1" dirty="0" err="1" smtClean="0"/>
              <a:t>Reflation</a:t>
            </a:r>
            <a:endParaRPr lang="en-US" altLang="en-US" sz="2800" b="1" dirty="0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954107"/>
          </a:xfr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It is a moderate degree of inflation that is deliberately undertaken to relieve depression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3154740"/>
            <a:ext cx="80772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j-ea"/>
                <a:cs typeface="Arial" charset="0"/>
              </a:rPr>
              <a:t>Stagflation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3886200"/>
            <a:ext cx="8229600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It a situation in which a high rate of inflation prevails simultaneously with a high rate of unemployment or stagnant economic condition. It is a combination of inflation &amp; stagnation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Policies to reduce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sz="4000" b="1" dirty="0" smtClean="0"/>
              <a:t>Monetary policy</a:t>
            </a:r>
          </a:p>
          <a:p>
            <a:pPr marL="633222" indent="-514350">
              <a:buFont typeface="+mj-lt"/>
              <a:buAutoNum type="arabicPeriod"/>
            </a:pPr>
            <a:endParaRPr lang="en-US" sz="4000" dirty="0" smtClean="0"/>
          </a:p>
          <a:p>
            <a:pPr marL="633222" indent="-514350">
              <a:buFont typeface="+mj-lt"/>
              <a:buAutoNum type="arabicPeriod"/>
            </a:pPr>
            <a:r>
              <a:rPr lang="en-US" sz="4000" b="1" dirty="0" smtClean="0"/>
              <a:t>Fiscal policy</a:t>
            </a:r>
            <a:r>
              <a:rPr lang="en-US" sz="4000" dirty="0" smtClean="0"/>
              <a:t> </a:t>
            </a:r>
          </a:p>
          <a:p>
            <a:pPr marL="633222" indent="-514350">
              <a:buNone/>
            </a:pPr>
            <a:r>
              <a:rPr lang="en-US" sz="40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 smtClean="0"/>
              <a:t>Monetary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Monetary policy is the most important tool for maintaining low inflation.</a:t>
            </a:r>
          </a:p>
          <a:p>
            <a:r>
              <a:rPr lang="en-US" dirty="0" smtClean="0"/>
              <a:t>Aim is to reduce money supply through higher interest rate and hence reduce inflation.</a:t>
            </a:r>
          </a:p>
          <a:p>
            <a:r>
              <a:rPr lang="en-US" dirty="0" smtClean="0"/>
              <a:t>Higher interest rates reduce consumer spending because:</a:t>
            </a:r>
          </a:p>
          <a:p>
            <a:pPr lvl="1"/>
            <a:r>
              <a:rPr lang="en-US" dirty="0" smtClean="0"/>
              <a:t>It  increases the cost of borrowing, discouraging consumers from borrowing and spending.</a:t>
            </a:r>
          </a:p>
          <a:p>
            <a:pPr lvl="1"/>
            <a:r>
              <a:rPr lang="en-US" dirty="0" smtClean="0"/>
              <a:t>It makes ‘savings’ more attractive</a:t>
            </a:r>
          </a:p>
          <a:p>
            <a:pPr lvl="1"/>
            <a:r>
              <a:rPr lang="en-US" dirty="0" smtClean="0"/>
              <a:t>It  reduces the disposable income of those with mortgages.</a:t>
            </a:r>
          </a:p>
          <a:p>
            <a:pPr lvl="1"/>
            <a:r>
              <a:rPr lang="en-US" dirty="0" smtClean="0"/>
              <a:t>It  increases the value of the exchange rate leading to lower exports and more imports.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1676400"/>
            <a:ext cx="8458200" cy="440120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Fiscal policy is the means by which a government adjusts its spending levels and tax rates to monitor and influence a nation's economy.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In case of inflation government uses fiscal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 policy in following ways-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cs typeface="Arial" charset="0"/>
            </a:endParaRP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Increase taxes to suck money out of economy</a:t>
            </a:r>
          </a:p>
          <a:p>
            <a:pPr marL="357188" marR="0" lvl="0" indent="-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Reduce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 government spending to reduce money in circulation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763000" cy="1066800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4400" dirty="0" smtClean="0"/>
              <a:t>2. Fiscal policy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>
                <a:latin typeface="Arial" charset="0"/>
                <a:cs typeface="Arial" charset="0"/>
              </a:rPr>
              <a:t>Inflation is a state of persistent rise in prices </a:t>
            </a:r>
          </a:p>
          <a:p>
            <a:pPr>
              <a:buFont typeface="Wingdings" pitchFamily="2" charset="2"/>
              <a:buChar char="Ø"/>
            </a:pPr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Arial" charset="0"/>
                <a:cs typeface="Arial" charset="0"/>
              </a:rPr>
              <a:t>this does not mean that all prices must be rising during a period of inflation –some prices may even be falling; but the general trend must be upward</a:t>
            </a:r>
          </a:p>
          <a:p>
            <a:pPr>
              <a:buFont typeface="Wingdings" pitchFamily="2" charset="2"/>
              <a:buChar char="Ø"/>
            </a:pPr>
            <a:r>
              <a:rPr lang="en-US" sz="2400" smtClean="0">
                <a:latin typeface="Arial" charset="0"/>
                <a:cs typeface="Arial" charset="0"/>
              </a:rPr>
              <a:t>It is a process of rising prices &amp; not a state of high prices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Inflation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cs typeface="Arial" charset="0"/>
              </a:rPr>
              <a:t>Inflation is the rate of change in the price level</a:t>
            </a:r>
          </a:p>
          <a:p>
            <a:r>
              <a:rPr lang="en-US" sz="2400" dirty="0" smtClean="0">
                <a:latin typeface="Arial" charset="0"/>
                <a:cs typeface="Arial" charset="0"/>
              </a:rPr>
              <a:t>If the price level in the current year is ‘P1’ &amp; in the previous year is ‘Po’, then inflation for the current year is 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1600200" y="3733800"/>
            <a:ext cx="6019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latin typeface="Perpetua" pitchFamily="18" charset="0"/>
              </a:rPr>
              <a:t>(P1 – </a:t>
            </a:r>
            <a:r>
              <a:rPr lang="en-US" sz="3600" b="1" dirty="0" smtClean="0">
                <a:latin typeface="Perpetua" pitchFamily="18" charset="0"/>
              </a:rPr>
              <a:t>Po)/ Po x 100</a:t>
            </a:r>
            <a:endParaRPr lang="en-US" sz="3600" b="1" dirty="0"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Inflation is usually measured based on certain indices.   </a:t>
            </a:r>
          </a:p>
          <a:p>
            <a:r>
              <a:rPr lang="en-US" b="1" dirty="0" smtClean="0"/>
              <a:t>Broadly, there are two categories of indices for measuring inflation i.e. 	</a:t>
            </a:r>
            <a:r>
              <a:rPr lang="en-US" b="1" dirty="0" smtClean="0">
                <a:solidFill>
                  <a:srgbClr val="FF0000"/>
                </a:solidFill>
              </a:rPr>
              <a:t>Wholesale Prices  Index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Consumer Prices Index </a:t>
            </a:r>
            <a:r>
              <a:rPr lang="en-US" b="1" dirty="0" smtClean="0"/>
              <a:t> 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008063"/>
          </a:xfrm>
        </p:spPr>
        <p:txBody>
          <a:bodyPr>
            <a:normAutofit fontScale="90000"/>
          </a:bodyPr>
          <a:lstStyle/>
          <a:p>
            <a:r>
              <a:rPr lang="en-IN" sz="3800" b="1" u="sng" dirty="0" smtClean="0"/>
              <a:t>Types</a:t>
            </a:r>
            <a:r>
              <a:rPr lang="en-GB" sz="3800" b="1" u="sng" dirty="0" smtClean="0"/>
              <a:t> </a:t>
            </a:r>
            <a:r>
              <a:rPr lang="cs-CZ" sz="3800" b="1" u="sng" dirty="0"/>
              <a:t>of </a:t>
            </a:r>
            <a:r>
              <a:rPr lang="en-GB" sz="3800" b="1" u="sng" dirty="0"/>
              <a:t>Inflation</a:t>
            </a:r>
            <a:r>
              <a:rPr lang="cs-CZ" sz="3800" b="1" u="sng" dirty="0"/>
              <a:t> according to its </a:t>
            </a:r>
            <a:r>
              <a:rPr lang="cs-CZ" sz="3800" b="1" u="sng" dirty="0" smtClean="0"/>
              <a:t>pace:</a:t>
            </a:r>
            <a:endParaRPr lang="cs-CZ" sz="3800" b="1" u="sng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648199"/>
          </a:xfrm>
        </p:spPr>
        <p:txBody>
          <a:bodyPr>
            <a:normAutofit/>
          </a:bodyPr>
          <a:lstStyle/>
          <a:p>
            <a:r>
              <a:rPr lang="en-GB" sz="2400" b="1" dirty="0"/>
              <a:t>MODERATE INFLATION</a:t>
            </a:r>
            <a:r>
              <a:rPr lang="en-GB" sz="2400" dirty="0"/>
              <a:t> – occurs when prices are rising slowly (we might classify this as single-digit annual inflation rates </a:t>
            </a:r>
            <a:r>
              <a:rPr lang="en-GB" sz="2400" dirty="0">
                <a:latin typeface="Wingdings" pitchFamily="2" charset="2"/>
              </a:rPr>
              <a:t>è</a:t>
            </a:r>
            <a:r>
              <a:rPr lang="en-GB" sz="2400" dirty="0"/>
              <a:t>0-10 % per year</a:t>
            </a:r>
            <a:r>
              <a:rPr lang="en-GB" sz="2400" dirty="0" smtClean="0"/>
              <a:t>)</a:t>
            </a:r>
          </a:p>
          <a:p>
            <a:endParaRPr lang="cs-CZ" sz="2400" dirty="0"/>
          </a:p>
          <a:p>
            <a:r>
              <a:rPr lang="en-GB" sz="2400" b="1" dirty="0"/>
              <a:t>GALLOPING INFLATION</a:t>
            </a:r>
            <a:r>
              <a:rPr lang="en-GB" sz="2400" dirty="0"/>
              <a:t>  - occurs when prices start rising at double-or-triple digit rates (20, 100</a:t>
            </a:r>
            <a:r>
              <a:rPr lang="cs-CZ" sz="2400" dirty="0"/>
              <a:t> %</a:t>
            </a:r>
            <a:r>
              <a:rPr lang="en-GB" sz="2400" dirty="0"/>
              <a:t> a year</a:t>
            </a:r>
            <a:r>
              <a:rPr lang="en-GB" sz="2400" dirty="0" smtClean="0"/>
              <a:t>)</a:t>
            </a:r>
          </a:p>
          <a:p>
            <a:endParaRPr lang="cs-CZ" sz="2400" dirty="0"/>
          </a:p>
          <a:p>
            <a:r>
              <a:rPr lang="en-GB" sz="2400" b="1" dirty="0"/>
              <a:t>HYPERINFLATION</a:t>
            </a:r>
            <a:r>
              <a:rPr lang="en-GB" sz="2400" dirty="0"/>
              <a:t> –</a:t>
            </a:r>
            <a:r>
              <a:rPr lang="cs-CZ" sz="2400" dirty="0"/>
              <a:t> </a:t>
            </a:r>
            <a:r>
              <a:rPr lang="en-GB" sz="2400" dirty="0"/>
              <a:t>the extraordinary price increase</a:t>
            </a:r>
            <a:r>
              <a:rPr lang="cs-CZ" sz="2400" dirty="0"/>
              <a:t> (at annual rate of 100 % or more prevailing in a nation for at least one year)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Causes and Theories of Inflation 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Some economists assert that inflation is caused by increase in demand in a situation of given aggregate supply →</a:t>
            </a:r>
            <a:r>
              <a:rPr lang="en-US" sz="24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demand pull inflation</a:t>
            </a:r>
          </a:p>
          <a:p>
            <a:pPr marL="900113" indent="-276225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charset="0"/>
                <a:cs typeface="Arial" charset="0"/>
              </a:rPr>
              <a:t>According to </a:t>
            </a:r>
            <a:r>
              <a:rPr lang="en-US" sz="24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classical economists</a:t>
            </a:r>
            <a:r>
              <a:rPr lang="en-US" sz="2400" dirty="0" smtClean="0">
                <a:latin typeface="Arial" charset="0"/>
                <a:cs typeface="Arial" charset="0"/>
              </a:rPr>
              <a:t>, the increase in demand is caused by an increase in money supply</a:t>
            </a:r>
          </a:p>
          <a:p>
            <a:pPr marL="900113" indent="-276225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charset="0"/>
                <a:cs typeface="Arial" charset="0"/>
              </a:rPr>
              <a:t>According to </a:t>
            </a:r>
            <a:r>
              <a:rPr lang="en-US" sz="24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Keynes</a:t>
            </a:r>
            <a:r>
              <a:rPr lang="en-US" sz="2400" dirty="0" smtClean="0">
                <a:latin typeface="Arial" charset="0"/>
                <a:cs typeface="Arial" charset="0"/>
              </a:rPr>
              <a:t> it is increase in total spending &amp; not in money supply which is responsible for increase in demand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008437"/>
            <a:ext cx="8229600" cy="2316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group of economists contend that inflation is caused by an increase in cost of production that results in a fall in aggregate supply →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cost-push inflation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Others believe that inflation results from an amalgamation of demand &amp; cost elements →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mixed 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two main Causes of inflation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latin typeface="Arial" charset="0"/>
                <a:cs typeface="Arial" charset="0"/>
              </a:rPr>
              <a:t>The Demand-Pull inflation → originates from demand side of the economy</a:t>
            </a:r>
          </a:p>
          <a:p>
            <a:pPr marL="720725" indent="-360363">
              <a:lnSpc>
                <a:spcPct val="80000"/>
              </a:lnSpc>
            </a:pPr>
            <a:r>
              <a:rPr lang="en-US" altLang="en-US" sz="2400" dirty="0" smtClean="0"/>
              <a:t>A sustained rise in the price level caused by 	increases in aggregate demand.</a:t>
            </a:r>
          </a:p>
          <a:p>
            <a:pPr marL="720725" indent="-360363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If aggregate monetary demand for domestic output exceeds the value of the full employment output at current prices, then the price level will rise</a:t>
            </a:r>
          </a:p>
          <a:p>
            <a:pPr marL="720725" indent="-360363">
              <a:lnSpc>
                <a:spcPct val="80000"/>
              </a:lnSpc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latin typeface="Arial" charset="0"/>
                <a:cs typeface="Arial" charset="0"/>
              </a:rPr>
              <a:t>The Cost-Push inflation → originates from supply side of the economy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An increase in production costs leading to an increase in prices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indent="-260350">
              <a:lnSpc>
                <a:spcPct val="8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It is caused by rising cost of production independently of the excess demand in the market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Pull </a:t>
            </a:r>
            <a:r>
              <a:rPr lang="en-US" dirty="0" smtClean="0"/>
              <a:t>Inflation 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05800" cy="4495800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effectLst/>
              </a:rPr>
              <a:t>Demand –pull inflation –When there is excess AD for goods and services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effectLst/>
              </a:rPr>
              <a:t>–Since supply can’t match in the short run, businesses </a:t>
            </a:r>
            <a:r>
              <a:rPr lang="en-US" dirty="0">
                <a:effectLst/>
              </a:rPr>
              <a:t>respond by raising prices to increase their profit margins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effectLst/>
              </a:rPr>
              <a:t>–Demand-pull inflation associated with the boom phase of the </a:t>
            </a:r>
            <a:r>
              <a:rPr lang="en-US" dirty="0" smtClean="0">
                <a:effectLst/>
              </a:rPr>
              <a:t>cycle</a:t>
            </a:r>
            <a:endParaRPr lang="en-US" dirty="0">
              <a:effectLst/>
            </a:endParaRPr>
          </a:p>
          <a:p>
            <a:pPr lvl="1">
              <a:buFont typeface="Wingdings" pitchFamily="2" charset="2"/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1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what causes it?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800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 smtClean="0">
                <a:effectLst/>
              </a:rPr>
              <a:t>A </a:t>
            </a:r>
            <a:r>
              <a:rPr lang="en-US" sz="2800" dirty="0">
                <a:solidFill>
                  <a:srgbClr val="FF0000"/>
                </a:solidFill>
                <a:effectLst/>
              </a:rPr>
              <a:t>reduction in direct or indirect taxation</a:t>
            </a:r>
            <a:r>
              <a:rPr lang="en-US" sz="2800" dirty="0">
                <a:effectLst/>
              </a:rPr>
              <a:t>. If direct taxes are reduced consumers will have more disposable income causing demand to rise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  <a:effectLst/>
              </a:rPr>
              <a:t>Rapid growth of the money supply</a:t>
            </a:r>
            <a:r>
              <a:rPr lang="en-US" sz="2800" dirty="0">
                <a:effectLst/>
              </a:rPr>
              <a:t> as a consequence of increased </a:t>
            </a:r>
            <a:r>
              <a:rPr lang="en-US" sz="2800" dirty="0" smtClean="0">
                <a:effectLst/>
              </a:rPr>
              <a:t>borrowing</a:t>
            </a:r>
            <a:endParaRPr lang="en-US" sz="2800" dirty="0">
              <a:effectLst/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effectLst/>
              </a:rPr>
              <a:t>Rising consumer confidence and an increase in the rate of growth of house prices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effectLst/>
              </a:rPr>
              <a:t>Faster </a:t>
            </a:r>
            <a:r>
              <a:rPr lang="en-US" sz="2800" dirty="0">
                <a:effectLst/>
              </a:rPr>
              <a:t>economic growth in other countries </a:t>
            </a:r>
            <a:endParaRPr lang="en-US" sz="2800" dirty="0" smtClean="0">
              <a:effectLst/>
            </a:endParaRPr>
          </a:p>
          <a:p>
            <a:pPr algn="just">
              <a:lnSpc>
                <a:spcPct val="80000"/>
              </a:lnSpc>
              <a:buNone/>
            </a:pPr>
            <a:endParaRPr lang="en-US" sz="2800" dirty="0">
              <a:effectLst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736</Words>
  <Application>Microsoft PowerPoint</Application>
  <PresentationFormat>On-screen Show (4:3)</PresentationFormat>
  <Paragraphs>89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Inflation</vt:lpstr>
      <vt:lpstr>Definition</vt:lpstr>
      <vt:lpstr>Measuring Inflation</vt:lpstr>
      <vt:lpstr>Inflation Measures</vt:lpstr>
      <vt:lpstr>Types of Inflation according to its pace:</vt:lpstr>
      <vt:lpstr>Causes and Theories of Inflation </vt:lpstr>
      <vt:lpstr>The two main Causes of inflation</vt:lpstr>
      <vt:lpstr>Demand Pull Inflation </vt:lpstr>
      <vt:lpstr>So, what causes it?</vt:lpstr>
      <vt:lpstr>Cost push inflation</vt:lpstr>
      <vt:lpstr>Deflation</vt:lpstr>
      <vt:lpstr>Reflation</vt:lpstr>
      <vt:lpstr>Policies to reduce inflation</vt:lpstr>
      <vt:lpstr>Monetary Policy</vt:lpstr>
      <vt:lpstr>2. Fiscal policy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mukta.mani</cp:lastModifiedBy>
  <cp:revision>173</cp:revision>
  <dcterms:created xsi:type="dcterms:W3CDTF">2002-07-01T04:10:53Z</dcterms:created>
  <dcterms:modified xsi:type="dcterms:W3CDTF">2017-05-03T04:28:03Z</dcterms:modified>
</cp:coreProperties>
</file>