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3" r:id="rId2"/>
    <p:sldId id="272" r:id="rId3"/>
    <p:sldId id="275" r:id="rId4"/>
    <p:sldId id="276" r:id="rId5"/>
    <p:sldId id="277" r:id="rId6"/>
    <p:sldId id="278" r:id="rId7"/>
    <p:sldId id="279" r:id="rId8"/>
    <p:sldId id="280" r:id="rId9"/>
    <p:sldId id="311" r:id="rId10"/>
    <p:sldId id="281" r:id="rId11"/>
    <p:sldId id="283" r:id="rId12"/>
    <p:sldId id="284" r:id="rId13"/>
    <p:sldId id="285" r:id="rId14"/>
    <p:sldId id="287" r:id="rId15"/>
    <p:sldId id="288" r:id="rId16"/>
    <p:sldId id="289" r:id="rId17"/>
    <p:sldId id="290" r:id="rId18"/>
    <p:sldId id="291" r:id="rId19"/>
    <p:sldId id="293" r:id="rId20"/>
    <p:sldId id="294" r:id="rId21"/>
    <p:sldId id="295" r:id="rId22"/>
    <p:sldId id="296" r:id="rId23"/>
    <p:sldId id="297" r:id="rId24"/>
    <p:sldId id="299" r:id="rId25"/>
    <p:sldId id="300" r:id="rId26"/>
    <p:sldId id="303" r:id="rId27"/>
    <p:sldId id="305" r:id="rId28"/>
    <p:sldId id="306" r:id="rId29"/>
    <p:sldId id="307" r:id="rId30"/>
    <p:sldId id="308" r:id="rId31"/>
    <p:sldId id="31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5B2E49-D3FF-40EF-A9D5-10A95B39FF5B}" type="datetimeFigureOut">
              <a:rPr lang="en-IN" smtClean="0"/>
              <a:pPr/>
              <a:t>12-09-2020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59F1F-D203-4FFC-9BD2-D9118C76C9E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CE54115-A030-4A7C-9E1B-261A4D73D0F4}" type="datetimeFigureOut">
              <a:rPr lang="en-IN" smtClean="0"/>
              <a:pPr/>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8ACEB-44E6-4D8F-AE81-BF06201865D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E54115-A030-4A7C-9E1B-261A4D73D0F4}" type="datetimeFigureOut">
              <a:rPr lang="en-IN" smtClean="0"/>
              <a:pPr/>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8ACEB-44E6-4D8F-AE81-BF06201865D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E54115-A030-4A7C-9E1B-261A4D73D0F4}" type="datetimeFigureOut">
              <a:rPr lang="en-IN" smtClean="0"/>
              <a:pPr/>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8ACEB-44E6-4D8F-AE81-BF06201865D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E54115-A030-4A7C-9E1B-261A4D73D0F4}" type="datetimeFigureOut">
              <a:rPr lang="en-IN" smtClean="0"/>
              <a:pPr/>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8ACEB-44E6-4D8F-AE81-BF06201865D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E54115-A030-4A7C-9E1B-261A4D73D0F4}" type="datetimeFigureOut">
              <a:rPr lang="en-IN" smtClean="0"/>
              <a:pPr/>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8ACEB-44E6-4D8F-AE81-BF06201865D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CE54115-A030-4A7C-9E1B-261A4D73D0F4}" type="datetimeFigureOut">
              <a:rPr lang="en-IN" smtClean="0"/>
              <a:pPr/>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8ACEB-44E6-4D8F-AE81-BF06201865D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CE54115-A030-4A7C-9E1B-261A4D73D0F4}" type="datetimeFigureOut">
              <a:rPr lang="en-IN" smtClean="0"/>
              <a:pPr/>
              <a:t>12-09-2020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08ACEB-44E6-4D8F-AE81-BF06201865D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CE54115-A030-4A7C-9E1B-261A4D73D0F4}" type="datetimeFigureOut">
              <a:rPr lang="en-IN" smtClean="0"/>
              <a:pPr/>
              <a:t>12-09-2020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08ACEB-44E6-4D8F-AE81-BF06201865D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54115-A030-4A7C-9E1B-261A4D73D0F4}" type="datetimeFigureOut">
              <a:rPr lang="en-IN" smtClean="0"/>
              <a:pPr/>
              <a:t>12-09-2020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08ACEB-44E6-4D8F-AE81-BF06201865D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E54115-A030-4A7C-9E1B-261A4D73D0F4}" type="datetimeFigureOut">
              <a:rPr lang="en-IN" smtClean="0"/>
              <a:pPr/>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8ACEB-44E6-4D8F-AE81-BF06201865D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E54115-A030-4A7C-9E1B-261A4D73D0F4}" type="datetimeFigureOut">
              <a:rPr lang="en-IN" smtClean="0"/>
              <a:pPr/>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8ACEB-44E6-4D8F-AE81-BF06201865D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54115-A030-4A7C-9E1B-261A4D73D0F4}" type="datetimeFigureOut">
              <a:rPr lang="en-IN" smtClean="0"/>
              <a:pPr/>
              <a:t>12-09-2020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8ACEB-44E6-4D8F-AE81-BF06201865D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larpowernotes.com/renewable-energy/geothermal-energy/what-is-geothermal-energy.htm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File:Burning_hydrate_inlay_US_Office_Naval_Research.jpg"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hyperlink" Target="http://en.wikipedia.org/wiki/File:Bellyache_Bush_(Jatropha_gossipifolia)_in_Hyderabad,_AP_W_IMG_9219.jpg" TargetMode="External"/><Relationship Id="rId1" Type="http://schemas.openxmlformats.org/officeDocument/2006/relationships/slideLayout" Target="../slideLayouts/slideLayout4.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quora.com/topic/Kyoto-Protocol" TargetMode="External"/><Relationship Id="rId2" Type="http://schemas.openxmlformats.org/officeDocument/2006/relationships/hyperlink" Target="https://www.quora.com/topic/Barack-Obama-politicia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457200"/>
            <a:ext cx="8229600" cy="1828800"/>
          </a:xfrm>
        </p:spPr>
        <p:txBody>
          <a:bodyPr/>
          <a:lstStyle/>
          <a:p>
            <a:pPr eaLnBrk="1" hangingPunct="1">
              <a:defRPr/>
            </a:pPr>
            <a:r>
              <a:rPr lang="en-US" dirty="0" smtClean="0"/>
              <a:t>Natural resources </a:t>
            </a:r>
          </a:p>
        </p:txBody>
      </p:sp>
      <p:sp>
        <p:nvSpPr>
          <p:cNvPr id="2051" name="Rectangle 3"/>
          <p:cNvSpPr>
            <a:spLocks noGrp="1" noChangeArrowheads="1"/>
          </p:cNvSpPr>
          <p:nvPr>
            <p:ph type="subTitle" idx="1"/>
          </p:nvPr>
        </p:nvSpPr>
        <p:spPr>
          <a:xfrm>
            <a:off x="1371600" y="4114800"/>
            <a:ext cx="6400800" cy="1752600"/>
          </a:xfrm>
        </p:spPr>
        <p:txBody>
          <a:bodyPr/>
          <a:lstStyle/>
          <a:p>
            <a:pPr eaLnBrk="1" hangingPunct="1">
              <a:defRPr/>
            </a:pPr>
            <a:r>
              <a:rPr lang="en-US" dirty="0" smtClean="0"/>
              <a:t>Energy</a:t>
            </a:r>
          </a:p>
        </p:txBody>
      </p:sp>
      <p:sp>
        <p:nvSpPr>
          <p:cNvPr id="6" name="TextBox 5"/>
          <p:cNvSpPr txBox="1"/>
          <p:nvPr/>
        </p:nvSpPr>
        <p:spPr>
          <a:xfrm>
            <a:off x="3733800" y="2971800"/>
            <a:ext cx="1377300" cy="677108"/>
          </a:xfrm>
          <a:prstGeom prst="rect">
            <a:avLst/>
          </a:prstGeom>
          <a:noFill/>
        </p:spPr>
        <p:txBody>
          <a:bodyPr wrap="none" rtlCol="0">
            <a:spAutoFit/>
          </a:bodyPr>
          <a:lstStyle/>
          <a:p>
            <a:r>
              <a:rPr lang="en-US" sz="2000" dirty="0" smtClean="0"/>
              <a:t>Module 2.7</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smtClean="0"/>
              <a:t>Source of renewable energy</a:t>
            </a:r>
            <a:endParaRPr lang="en-IN" dirty="0"/>
          </a:p>
        </p:txBody>
      </p:sp>
      <p:sp>
        <p:nvSpPr>
          <p:cNvPr id="3" name="Content Placeholder 2"/>
          <p:cNvSpPr>
            <a:spLocks noGrp="1"/>
          </p:cNvSpPr>
          <p:nvPr>
            <p:ph idx="1"/>
          </p:nvPr>
        </p:nvSpPr>
        <p:spPr>
          <a:xfrm>
            <a:off x="457200" y="1371600"/>
            <a:ext cx="8229600" cy="3429000"/>
          </a:xfrm>
        </p:spPr>
        <p:txBody>
          <a:bodyPr>
            <a:normAutofit lnSpcReduction="10000"/>
          </a:bodyPr>
          <a:lstStyle/>
          <a:p>
            <a:pPr>
              <a:defRPr/>
            </a:pPr>
            <a:r>
              <a:rPr lang="en-IN" sz="1500" dirty="0" smtClean="0"/>
              <a:t>Solar: Photo voltaic cells, Solar thermal. Solar air heating</a:t>
            </a:r>
          </a:p>
          <a:p>
            <a:pPr>
              <a:defRPr/>
            </a:pPr>
            <a:r>
              <a:rPr lang="en-IN" sz="1500" dirty="0" smtClean="0"/>
              <a:t>Wind</a:t>
            </a:r>
          </a:p>
          <a:p>
            <a:pPr lvl="1">
              <a:defRPr/>
            </a:pPr>
            <a:r>
              <a:rPr lang="en-US" sz="1500" dirty="0" smtClean="0"/>
              <a:t>Denmark, California</a:t>
            </a:r>
          </a:p>
          <a:p>
            <a:pPr lvl="2" eaLnBrk="1" hangingPunct="1">
              <a:lnSpc>
                <a:spcPct val="90000"/>
              </a:lnSpc>
              <a:defRPr/>
            </a:pPr>
            <a:r>
              <a:rPr lang="en-US" sz="1500" dirty="0" smtClean="0"/>
              <a:t>India stands 3</a:t>
            </a:r>
            <a:r>
              <a:rPr lang="en-US" sz="1500" baseline="30000" dirty="0" smtClean="0"/>
              <a:t>rd</a:t>
            </a:r>
            <a:r>
              <a:rPr lang="en-US" sz="1500" dirty="0" smtClean="0"/>
              <a:t> </a:t>
            </a:r>
          </a:p>
          <a:p>
            <a:pPr lvl="2" eaLnBrk="1" hangingPunct="1">
              <a:lnSpc>
                <a:spcPct val="90000"/>
              </a:lnSpc>
              <a:defRPr/>
            </a:pPr>
            <a:r>
              <a:rPr lang="en-US" sz="1500" dirty="0" smtClean="0"/>
              <a:t>Impacts </a:t>
            </a:r>
            <a:endParaRPr lang="en-IN" sz="1500" dirty="0" smtClean="0"/>
          </a:p>
          <a:p>
            <a:pPr>
              <a:defRPr/>
            </a:pPr>
            <a:r>
              <a:rPr lang="en-IN" sz="1500" dirty="0" smtClean="0"/>
              <a:t>Geothermal</a:t>
            </a:r>
          </a:p>
          <a:p>
            <a:pPr>
              <a:defRPr/>
            </a:pPr>
            <a:r>
              <a:rPr lang="en-IN" sz="1500" dirty="0" smtClean="0"/>
              <a:t>Hydro-electric</a:t>
            </a:r>
          </a:p>
          <a:p>
            <a:pPr>
              <a:defRPr/>
            </a:pPr>
            <a:r>
              <a:rPr lang="en-IN" sz="1500" dirty="0" smtClean="0"/>
              <a:t>Marine </a:t>
            </a:r>
          </a:p>
          <a:p>
            <a:pPr>
              <a:buFont typeface="Wingdings" pitchFamily="2" charset="2"/>
              <a:buNone/>
              <a:defRPr/>
            </a:pPr>
            <a:endParaRPr lang="en-IN" sz="1500" dirty="0" smtClean="0"/>
          </a:p>
          <a:p>
            <a:pPr>
              <a:buFont typeface="Wingdings" pitchFamily="2" charset="2"/>
              <a:buNone/>
              <a:defRPr/>
            </a:pPr>
            <a:r>
              <a:rPr lang="en-IN" sz="1500" dirty="0" smtClean="0"/>
              <a:t>New RS</a:t>
            </a:r>
          </a:p>
          <a:p>
            <a:pPr>
              <a:defRPr/>
            </a:pPr>
            <a:r>
              <a:rPr lang="en-IN" sz="1500" dirty="0" smtClean="0"/>
              <a:t>Biomass : quick growing crops</a:t>
            </a:r>
          </a:p>
          <a:p>
            <a:pPr>
              <a:defRPr/>
            </a:pPr>
            <a:r>
              <a:rPr lang="en-IN" sz="1500" dirty="0" smtClean="0"/>
              <a:t>Hydrogen: fuel cells to produce: water, electricity</a:t>
            </a:r>
          </a:p>
          <a:p>
            <a:pPr>
              <a:defRPr/>
            </a:pPr>
            <a:r>
              <a:rPr lang="en-IN" sz="1500" dirty="0" smtClean="0"/>
              <a:t>Alcohol </a:t>
            </a:r>
            <a:endParaRPr lang="en-IN" sz="1500" dirty="0"/>
          </a:p>
        </p:txBody>
      </p:sp>
      <p:sp>
        <p:nvSpPr>
          <p:cNvPr id="12292" name="Rectangle 3"/>
          <p:cNvSpPr>
            <a:spLocks noChangeArrowheads="1"/>
          </p:cNvSpPr>
          <p:nvPr/>
        </p:nvSpPr>
        <p:spPr bwMode="auto">
          <a:xfrm>
            <a:off x="838200" y="5181600"/>
            <a:ext cx="7239000" cy="646113"/>
          </a:xfrm>
          <a:prstGeom prst="rect">
            <a:avLst/>
          </a:prstGeom>
          <a:noFill/>
          <a:ln w="9525">
            <a:noFill/>
            <a:miter lim="800000"/>
            <a:headEnd/>
            <a:tailEnd/>
          </a:ln>
        </p:spPr>
        <p:txBody>
          <a:bodyPr>
            <a:spAutoFit/>
          </a:bodyPr>
          <a:lstStyle/>
          <a:p>
            <a:r>
              <a:rPr lang="en-IN" dirty="0"/>
              <a:t>https://www.renewableresourcescoalition.org/alternative-energy-sources/</a:t>
            </a:r>
          </a:p>
        </p:txBody>
      </p:sp>
      <p:sp>
        <p:nvSpPr>
          <p:cNvPr id="12293" name="Rectangle 5"/>
          <p:cNvSpPr>
            <a:spLocks noChangeArrowheads="1"/>
          </p:cNvSpPr>
          <p:nvPr/>
        </p:nvSpPr>
        <p:spPr bwMode="auto">
          <a:xfrm>
            <a:off x="914400" y="5907088"/>
            <a:ext cx="6705600" cy="369887"/>
          </a:xfrm>
          <a:prstGeom prst="rect">
            <a:avLst/>
          </a:prstGeom>
          <a:noFill/>
          <a:ln w="9525">
            <a:noFill/>
            <a:miter lim="800000"/>
            <a:headEnd/>
            <a:tailEnd/>
          </a:ln>
        </p:spPr>
        <p:txBody>
          <a:bodyPr>
            <a:spAutoFit/>
          </a:bodyPr>
          <a:lstStyle/>
          <a:p>
            <a:r>
              <a:rPr lang="en-IN"/>
              <a:t>https://www.nrdc.org/stories/renewable-energy-clean-facts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0"/>
            <a:ext cx="6172200" cy="533400"/>
          </a:xfrm>
        </p:spPr>
        <p:txBody>
          <a:bodyPr/>
          <a:lstStyle/>
          <a:p>
            <a:pPr algn="l" eaLnBrk="1" hangingPunct="1">
              <a:defRPr/>
            </a:pPr>
            <a:r>
              <a:rPr lang="en-US" sz="2800" b="1" dirty="0" smtClean="0"/>
              <a:t>Alternative sources – Solar Energy</a:t>
            </a:r>
          </a:p>
        </p:txBody>
      </p:sp>
      <p:sp>
        <p:nvSpPr>
          <p:cNvPr id="58371" name="Rectangle 3"/>
          <p:cNvSpPr>
            <a:spLocks noGrp="1" noChangeArrowheads="1"/>
          </p:cNvSpPr>
          <p:nvPr>
            <p:ph type="body" sz="half" idx="1"/>
          </p:nvPr>
        </p:nvSpPr>
        <p:spPr>
          <a:xfrm>
            <a:off x="304800" y="685800"/>
            <a:ext cx="3581400" cy="5791200"/>
          </a:xfrm>
        </p:spPr>
        <p:txBody>
          <a:bodyPr/>
          <a:lstStyle/>
          <a:p>
            <a:pPr eaLnBrk="1" hangingPunct="1">
              <a:lnSpc>
                <a:spcPct val="90000"/>
              </a:lnSpc>
              <a:defRPr/>
            </a:pPr>
            <a:r>
              <a:rPr lang="en-US" sz="2000" dirty="0" smtClean="0"/>
              <a:t>Sun -The ultimate source</a:t>
            </a:r>
          </a:p>
          <a:p>
            <a:pPr lvl="1" eaLnBrk="1" hangingPunct="1">
              <a:lnSpc>
                <a:spcPct val="90000"/>
              </a:lnSpc>
              <a:defRPr/>
            </a:pPr>
            <a:r>
              <a:rPr lang="en-US" sz="1800" dirty="0" smtClean="0"/>
              <a:t>75,000 X 10</a:t>
            </a:r>
            <a:r>
              <a:rPr lang="en-US" sz="1800" baseline="30000" dirty="0" smtClean="0"/>
              <a:t>11</a:t>
            </a:r>
            <a:r>
              <a:rPr lang="en-US" sz="1800" dirty="0" smtClean="0"/>
              <a:t> KW/DAY</a:t>
            </a:r>
          </a:p>
          <a:p>
            <a:pPr lvl="1" eaLnBrk="1" hangingPunct="1">
              <a:lnSpc>
                <a:spcPct val="90000"/>
              </a:lnSpc>
              <a:defRPr/>
            </a:pPr>
            <a:r>
              <a:rPr lang="en-US" sz="1800" dirty="0" smtClean="0"/>
              <a:t>Cell-Module-Array</a:t>
            </a:r>
          </a:p>
        </p:txBody>
      </p:sp>
      <p:sp>
        <p:nvSpPr>
          <p:cNvPr id="6150" name="TextBox 5"/>
          <p:cNvSpPr txBox="1">
            <a:spLocks noChangeArrowheads="1"/>
          </p:cNvSpPr>
          <p:nvPr/>
        </p:nvSpPr>
        <p:spPr bwMode="auto">
          <a:xfrm>
            <a:off x="609600" y="1981200"/>
            <a:ext cx="3200400" cy="369888"/>
          </a:xfrm>
          <a:prstGeom prst="rect">
            <a:avLst/>
          </a:prstGeom>
          <a:noFill/>
          <a:ln w="9525">
            <a:noFill/>
            <a:miter lim="800000"/>
            <a:headEnd/>
            <a:tailEnd/>
          </a:ln>
        </p:spPr>
        <p:txBody>
          <a:bodyPr>
            <a:spAutoFit/>
          </a:bodyPr>
          <a:lstStyle/>
          <a:p>
            <a:r>
              <a:rPr lang="en-IN"/>
              <a:t>Photo voltaic cell</a:t>
            </a:r>
          </a:p>
        </p:txBody>
      </p:sp>
      <p:sp>
        <p:nvSpPr>
          <p:cNvPr id="6152" name="TextBox 8"/>
          <p:cNvSpPr txBox="1">
            <a:spLocks noChangeArrowheads="1"/>
          </p:cNvSpPr>
          <p:nvPr/>
        </p:nvSpPr>
        <p:spPr bwMode="auto">
          <a:xfrm>
            <a:off x="7391400" y="2771080"/>
            <a:ext cx="1524000" cy="369888"/>
          </a:xfrm>
          <a:prstGeom prst="rect">
            <a:avLst/>
          </a:prstGeom>
          <a:noFill/>
          <a:ln w="9525">
            <a:noFill/>
            <a:miter lim="800000"/>
            <a:headEnd/>
            <a:tailEnd/>
          </a:ln>
        </p:spPr>
        <p:txBody>
          <a:bodyPr>
            <a:spAutoFit/>
          </a:bodyPr>
          <a:lstStyle/>
          <a:p>
            <a:r>
              <a:rPr lang="en-IN" dirty="0"/>
              <a:t>Solar cooker</a:t>
            </a:r>
          </a:p>
        </p:txBody>
      </p:sp>
      <p:pic>
        <p:nvPicPr>
          <p:cNvPr id="1026" name="Picture 2" descr="C:\Users\Admin\Downloads\Solar-Panel-Dealers-In-Haldwani.png"/>
          <p:cNvPicPr>
            <a:picLocks noChangeAspect="1" noChangeArrowheads="1"/>
          </p:cNvPicPr>
          <p:nvPr/>
        </p:nvPicPr>
        <p:blipFill>
          <a:blip r:embed="rId2" cstate="print"/>
          <a:srcRect/>
          <a:stretch>
            <a:fillRect/>
          </a:stretch>
        </p:blipFill>
        <p:spPr bwMode="auto">
          <a:xfrm>
            <a:off x="1" y="3645024"/>
            <a:ext cx="3635895" cy="3212976"/>
          </a:xfrm>
          <a:prstGeom prst="rect">
            <a:avLst/>
          </a:prstGeom>
          <a:noFill/>
        </p:spPr>
      </p:pic>
      <p:pic>
        <p:nvPicPr>
          <p:cNvPr id="1027" name="Picture 3" descr="C:\Users\Admin\Downloads\domestic-solar-cooker-500x500.jpg"/>
          <p:cNvPicPr>
            <a:picLocks noChangeAspect="1" noChangeArrowheads="1"/>
          </p:cNvPicPr>
          <p:nvPr/>
        </p:nvPicPr>
        <p:blipFill>
          <a:blip r:embed="rId3" cstate="print"/>
          <a:srcRect/>
          <a:stretch>
            <a:fillRect/>
          </a:stretch>
        </p:blipFill>
        <p:spPr bwMode="auto">
          <a:xfrm>
            <a:off x="5386288" y="0"/>
            <a:ext cx="3757712" cy="2808312"/>
          </a:xfrm>
          <a:prstGeom prst="rect">
            <a:avLst/>
          </a:prstGeom>
          <a:noFill/>
        </p:spPr>
      </p:pic>
      <p:sp>
        <p:nvSpPr>
          <p:cNvPr id="11" name="Rectangle 10"/>
          <p:cNvSpPr/>
          <p:nvPr/>
        </p:nvSpPr>
        <p:spPr>
          <a:xfrm>
            <a:off x="0" y="2884294"/>
            <a:ext cx="4283968" cy="430887"/>
          </a:xfrm>
          <a:prstGeom prst="rect">
            <a:avLst/>
          </a:prstGeom>
        </p:spPr>
        <p:txBody>
          <a:bodyPr wrap="square">
            <a:spAutoFit/>
          </a:bodyPr>
          <a:lstStyle/>
          <a:p>
            <a:r>
              <a:rPr lang="en-IN" sz="1100" dirty="0" smtClean="0"/>
              <a:t>https://www.intersolarsystems.com/wp-content/uploads/2019/09/Solar-Panel-Dealers-In-Haldwani.png</a:t>
            </a:r>
            <a:endParaRPr lang="en-IN" sz="1100" dirty="0"/>
          </a:p>
        </p:txBody>
      </p:sp>
      <p:sp>
        <p:nvSpPr>
          <p:cNvPr id="12" name="Rectangle 11"/>
          <p:cNvSpPr/>
          <p:nvPr/>
        </p:nvSpPr>
        <p:spPr>
          <a:xfrm>
            <a:off x="5392422" y="3321278"/>
            <a:ext cx="3716082" cy="215444"/>
          </a:xfrm>
          <a:prstGeom prst="rect">
            <a:avLst/>
          </a:prstGeom>
        </p:spPr>
        <p:txBody>
          <a:bodyPr wrap="square">
            <a:spAutoFit/>
          </a:bodyPr>
          <a:lstStyle/>
          <a:p>
            <a:r>
              <a:rPr lang="en-IN" sz="800" dirty="0" smtClean="0"/>
              <a:t>https://5.imimg.com/data5/HK/LH/MY-3970662/domestic-solar-cooker-500x500.jpg</a:t>
            </a:r>
            <a:endParaRPr lang="en-IN" sz="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body" idx="1"/>
          </p:nvPr>
        </p:nvSpPr>
        <p:spPr>
          <a:xfrm>
            <a:off x="304800" y="76200"/>
            <a:ext cx="5029200" cy="6019800"/>
          </a:xfrm>
        </p:spPr>
        <p:txBody>
          <a:bodyPr/>
          <a:lstStyle/>
          <a:p>
            <a:pPr>
              <a:defRPr/>
            </a:pPr>
            <a:r>
              <a:rPr lang="en-US" sz="2800" dirty="0" smtClean="0"/>
              <a:t>Geothermal</a:t>
            </a:r>
          </a:p>
          <a:p>
            <a:pPr lvl="1">
              <a:defRPr/>
            </a:pPr>
            <a:r>
              <a:rPr lang="en-US" sz="2400" dirty="0" smtClean="0"/>
              <a:t>Magma</a:t>
            </a:r>
          </a:p>
          <a:p>
            <a:pPr lvl="1">
              <a:defRPr/>
            </a:pPr>
            <a:r>
              <a:rPr lang="en-US" sz="2400" dirty="0" smtClean="0"/>
              <a:t>Geothermal reserves</a:t>
            </a:r>
          </a:p>
          <a:p>
            <a:pPr lvl="1">
              <a:defRPr/>
            </a:pPr>
            <a:r>
              <a:rPr lang="en-US" sz="2400" dirty="0" smtClean="0"/>
              <a:t>Iceland, Japan, New </a:t>
            </a:r>
            <a:r>
              <a:rPr lang="en-US" sz="2400" dirty="0" err="1" smtClean="0"/>
              <a:t>zealand</a:t>
            </a:r>
            <a:endParaRPr lang="en-US" sz="2400" dirty="0" smtClean="0"/>
          </a:p>
          <a:p>
            <a:pPr eaLnBrk="1" hangingPunct="1">
              <a:lnSpc>
                <a:spcPct val="80000"/>
              </a:lnSpc>
              <a:defRPr/>
            </a:pPr>
            <a:endParaRPr lang="en-US" sz="2400" dirty="0" smtClean="0"/>
          </a:p>
        </p:txBody>
      </p:sp>
      <p:pic>
        <p:nvPicPr>
          <p:cNvPr id="7171" name="Picture 6" descr="How geothermal energy works">
            <a:hlinkClick r:id="rId2"/>
          </p:cNvPr>
          <p:cNvPicPr>
            <a:picLocks noChangeAspect="1" noChangeArrowheads="1"/>
          </p:cNvPicPr>
          <p:nvPr/>
        </p:nvPicPr>
        <p:blipFill>
          <a:blip r:embed="rId3" cstate="print"/>
          <a:srcRect/>
          <a:stretch>
            <a:fillRect/>
          </a:stretch>
        </p:blipFill>
        <p:spPr bwMode="auto">
          <a:xfrm>
            <a:off x="4876800" y="1981200"/>
            <a:ext cx="3962400" cy="3962400"/>
          </a:xfrm>
          <a:prstGeom prst="rect">
            <a:avLst/>
          </a:prstGeom>
          <a:noFill/>
          <a:ln w="9525">
            <a:noFill/>
            <a:miter lim="800000"/>
            <a:headEnd/>
            <a:tailEnd/>
          </a:ln>
        </p:spPr>
      </p:pic>
      <p:pic>
        <p:nvPicPr>
          <p:cNvPr id="7172" name="Picture 7" descr="geoplant1"/>
          <p:cNvPicPr>
            <a:picLocks noChangeAspect="1" noChangeArrowheads="1"/>
          </p:cNvPicPr>
          <p:nvPr/>
        </p:nvPicPr>
        <p:blipFill>
          <a:blip r:embed="rId4" cstate="print"/>
          <a:srcRect/>
          <a:stretch>
            <a:fillRect/>
          </a:stretch>
        </p:blipFill>
        <p:spPr bwMode="auto">
          <a:xfrm>
            <a:off x="762000" y="2057400"/>
            <a:ext cx="3962400" cy="2895600"/>
          </a:xfrm>
          <a:prstGeom prst="rect">
            <a:avLst/>
          </a:prstGeom>
          <a:noFill/>
          <a:ln w="9525">
            <a:noFill/>
            <a:miter lim="800000"/>
            <a:headEnd/>
            <a:tailEnd/>
          </a:ln>
        </p:spPr>
      </p:pic>
      <p:sp>
        <p:nvSpPr>
          <p:cNvPr id="7173" name="Rectangle 4"/>
          <p:cNvSpPr>
            <a:spLocks noChangeArrowheads="1"/>
          </p:cNvSpPr>
          <p:nvPr/>
        </p:nvSpPr>
        <p:spPr bwMode="auto">
          <a:xfrm>
            <a:off x="228600" y="5429250"/>
            <a:ext cx="4572000" cy="1200150"/>
          </a:xfrm>
          <a:prstGeom prst="rect">
            <a:avLst/>
          </a:prstGeom>
          <a:noFill/>
          <a:ln w="9525">
            <a:noFill/>
            <a:miter lim="800000"/>
            <a:headEnd/>
            <a:tailEnd/>
          </a:ln>
        </p:spPr>
        <p:txBody>
          <a:bodyPr>
            <a:spAutoFit/>
          </a:bodyPr>
          <a:lstStyle/>
          <a:p>
            <a:r>
              <a:rPr lang="en-IN"/>
              <a:t>https://www.irena.org/geothermal#:~:text=Geothermal%20energy%20is%20heat%20derived,harnessed%20to%20generate%20clean%20electricity.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pPr>
              <a:defRPr/>
            </a:pPr>
            <a:r>
              <a:rPr lang="en-US" sz="3200" dirty="0" smtClean="0"/>
              <a:t>Other untapped energy sources</a:t>
            </a:r>
            <a:br>
              <a:rPr lang="en-US" sz="3200" dirty="0" smtClean="0"/>
            </a:br>
            <a:endParaRPr lang="en-IN" sz="3200" dirty="0"/>
          </a:p>
        </p:txBody>
      </p:sp>
      <p:sp>
        <p:nvSpPr>
          <p:cNvPr id="3" name="Content Placeholder 2"/>
          <p:cNvSpPr>
            <a:spLocks noGrp="1"/>
          </p:cNvSpPr>
          <p:nvPr>
            <p:ph idx="1"/>
          </p:nvPr>
        </p:nvSpPr>
        <p:spPr>
          <a:xfrm>
            <a:off x="381000" y="914400"/>
            <a:ext cx="8229600" cy="1981200"/>
          </a:xfrm>
        </p:spPr>
        <p:txBody>
          <a:bodyPr/>
          <a:lstStyle/>
          <a:p>
            <a:pPr lvl="1">
              <a:buFontTx/>
              <a:buNone/>
              <a:defRPr/>
            </a:pPr>
            <a:r>
              <a:rPr lang="en-IN" sz="2400" b="1" dirty="0" smtClean="0"/>
              <a:t>1. Ocean Thermal Energy Conversion:</a:t>
            </a:r>
            <a:r>
              <a:rPr lang="en-IN" sz="2400" dirty="0" smtClean="0"/>
              <a:t> </a:t>
            </a:r>
            <a:r>
              <a:rPr lang="en-US" sz="2400" dirty="0" smtClean="0"/>
              <a:t>OTEC – DOD, India (Department of Ocean development)</a:t>
            </a:r>
          </a:p>
          <a:p>
            <a:pPr lvl="1">
              <a:buFontTx/>
              <a:buNone/>
              <a:defRPr/>
            </a:pPr>
            <a:r>
              <a:rPr lang="en-US" sz="2400" dirty="0" smtClean="0"/>
              <a:t>2. </a:t>
            </a:r>
            <a:r>
              <a:rPr lang="en-US" sz="2400" b="1" dirty="0" smtClean="0"/>
              <a:t>Methyl hydrates</a:t>
            </a:r>
          </a:p>
          <a:p>
            <a:pPr lvl="1">
              <a:buFontTx/>
              <a:buNone/>
              <a:defRPr/>
            </a:pPr>
            <a:r>
              <a:rPr lang="en-US" sz="2400" b="1" dirty="0" smtClean="0"/>
              <a:t>3. Volcanic magma</a:t>
            </a:r>
          </a:p>
        </p:txBody>
      </p:sp>
      <p:pic>
        <p:nvPicPr>
          <p:cNvPr id="8196" name="Picture 5" descr="merapi-volcano-magma-chambers"/>
          <p:cNvPicPr>
            <a:picLocks noChangeAspect="1" noChangeArrowheads="1"/>
          </p:cNvPicPr>
          <p:nvPr/>
        </p:nvPicPr>
        <p:blipFill>
          <a:blip r:embed="rId2" cstate="print"/>
          <a:srcRect/>
          <a:stretch>
            <a:fillRect/>
          </a:stretch>
        </p:blipFill>
        <p:spPr bwMode="auto">
          <a:xfrm>
            <a:off x="304800" y="2895600"/>
            <a:ext cx="4876800" cy="3505200"/>
          </a:xfrm>
          <a:prstGeom prst="rect">
            <a:avLst/>
          </a:prstGeom>
          <a:noFill/>
          <a:ln w="9525">
            <a:noFill/>
            <a:miter lim="800000"/>
            <a:headEnd/>
            <a:tailEnd/>
          </a:ln>
        </p:spPr>
      </p:pic>
      <p:sp>
        <p:nvSpPr>
          <p:cNvPr id="8197" name="Rectangle 4"/>
          <p:cNvSpPr>
            <a:spLocks noChangeArrowheads="1"/>
          </p:cNvSpPr>
          <p:nvPr/>
        </p:nvSpPr>
        <p:spPr bwMode="auto">
          <a:xfrm>
            <a:off x="5334000" y="5889451"/>
            <a:ext cx="3810000" cy="923925"/>
          </a:xfrm>
          <a:prstGeom prst="rect">
            <a:avLst/>
          </a:prstGeom>
          <a:noFill/>
          <a:ln w="9525">
            <a:noFill/>
            <a:miter lim="800000"/>
            <a:headEnd/>
            <a:tailEnd/>
          </a:ln>
        </p:spPr>
        <p:txBody>
          <a:bodyPr>
            <a:spAutoFit/>
          </a:bodyPr>
          <a:lstStyle/>
          <a:p>
            <a:r>
              <a:rPr lang="en-IN" dirty="0"/>
              <a:t>https://www.eia.gov/energyexplained/hydropower/ocean-thermal-energy-conversion.php</a:t>
            </a:r>
          </a:p>
        </p:txBody>
      </p:sp>
      <p:sp>
        <p:nvSpPr>
          <p:cNvPr id="6" name="Rectangle 2"/>
          <p:cNvSpPr>
            <a:spLocks noChangeArrowheads="1"/>
          </p:cNvSpPr>
          <p:nvPr/>
        </p:nvSpPr>
        <p:spPr bwMode="auto">
          <a:xfrm>
            <a:off x="5920680" y="1291982"/>
            <a:ext cx="2971800" cy="4801314"/>
          </a:xfrm>
          <a:prstGeom prst="rect">
            <a:avLst/>
          </a:prstGeom>
          <a:noFill/>
          <a:ln w="9525">
            <a:noFill/>
            <a:miter lim="800000"/>
            <a:headEnd/>
            <a:tailEnd/>
          </a:ln>
        </p:spPr>
        <p:txBody>
          <a:bodyPr wrap="square">
            <a:spAutoFit/>
          </a:bodyPr>
          <a:lstStyle/>
          <a:p>
            <a:pPr lvl="1"/>
            <a:r>
              <a:rPr lang="en-IN" b="1" dirty="0"/>
              <a:t>Ocean Thermal Energy Conversion</a:t>
            </a:r>
            <a:r>
              <a:rPr lang="en-IN" dirty="0"/>
              <a:t> (</a:t>
            </a:r>
            <a:r>
              <a:rPr lang="en-IN" i="1" dirty="0"/>
              <a:t>OTEC</a:t>
            </a:r>
            <a:r>
              <a:rPr lang="en-IN" dirty="0"/>
              <a:t>) uses the temperature difference between cooler deep and warmer shallow or surface ocean waters to run a heat engine and produce useful work, usually in the form of electricity. However, the temperature differential is small and this impacts the economic feasibility of ocean thermal energy for electricity generation.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0" y="152400"/>
            <a:ext cx="2971800" cy="5562600"/>
          </a:xfrm>
        </p:spPr>
        <p:txBody>
          <a:bodyPr>
            <a:normAutofit lnSpcReduction="10000"/>
          </a:bodyPr>
          <a:lstStyle/>
          <a:p>
            <a:pPr lvl="1" indent="-628650">
              <a:lnSpc>
                <a:spcPct val="80000"/>
              </a:lnSpc>
              <a:buFontTx/>
              <a:buNone/>
              <a:tabLst>
                <a:tab pos="0" algn="l"/>
              </a:tabLst>
              <a:defRPr/>
            </a:pPr>
            <a:r>
              <a:rPr lang="en-US" sz="2000" b="1" dirty="0">
                <a:solidFill>
                  <a:srgbClr val="FFFF00"/>
                </a:solidFill>
              </a:rPr>
              <a:t>Methyl hydrates (The Gas Resource of the Future</a:t>
            </a:r>
            <a:r>
              <a:rPr lang="en-US" sz="2000" b="1" dirty="0" smtClean="0">
                <a:solidFill>
                  <a:srgbClr val="FF0000"/>
                </a:solidFill>
              </a:rPr>
              <a:t>):</a:t>
            </a:r>
          </a:p>
          <a:p>
            <a:pPr lvl="1" indent="-628650">
              <a:lnSpc>
                <a:spcPct val="80000"/>
              </a:lnSpc>
              <a:buFontTx/>
              <a:buNone/>
              <a:tabLst>
                <a:tab pos="0" algn="l"/>
              </a:tabLst>
              <a:defRPr/>
            </a:pPr>
            <a:endParaRPr lang="en-US" sz="2000" b="1" dirty="0" smtClean="0">
              <a:solidFill>
                <a:srgbClr val="FF0000"/>
              </a:solidFill>
            </a:endParaRPr>
          </a:p>
          <a:p>
            <a:pPr lvl="1" indent="-628650">
              <a:lnSpc>
                <a:spcPct val="80000"/>
              </a:lnSpc>
              <a:buFontTx/>
              <a:buNone/>
              <a:tabLst>
                <a:tab pos="0" algn="l"/>
              </a:tabLst>
              <a:defRPr/>
            </a:pPr>
            <a:r>
              <a:rPr lang="en-US" sz="2000" b="1" dirty="0" smtClean="0"/>
              <a:t> </a:t>
            </a:r>
            <a:r>
              <a:rPr lang="en-US" sz="2000" dirty="0"/>
              <a:t>Methane hydrate is a cage-like lattice of ice inside of which are trapped molecules of methane,  the chief constituent of natural gas. </a:t>
            </a:r>
            <a:endParaRPr lang="en-US" sz="2000" dirty="0" smtClean="0"/>
          </a:p>
          <a:p>
            <a:pPr lvl="1" indent="-628650">
              <a:lnSpc>
                <a:spcPct val="80000"/>
              </a:lnSpc>
              <a:buFontTx/>
              <a:buNone/>
              <a:tabLst>
                <a:tab pos="0" algn="l"/>
              </a:tabLst>
              <a:defRPr/>
            </a:pPr>
            <a:r>
              <a:rPr lang="en-US" sz="2000" dirty="0" smtClean="0"/>
              <a:t>If </a:t>
            </a:r>
            <a:r>
              <a:rPr lang="en-US" sz="2000" dirty="0"/>
              <a:t>methane hydrate is either warmed or depressurized, it will revert back to water and natural gas. When brought to the earth's surface, </a:t>
            </a:r>
            <a:r>
              <a:rPr lang="en-US" sz="2000" dirty="0">
                <a:solidFill>
                  <a:srgbClr val="FFFF00"/>
                </a:solidFill>
              </a:rPr>
              <a:t>one cubic meter of gas hydrate releases 164 cubic meters of natural </a:t>
            </a:r>
            <a:r>
              <a:rPr lang="en-US" sz="2000" dirty="0" smtClean="0">
                <a:solidFill>
                  <a:srgbClr val="FFFF00"/>
                </a:solidFill>
              </a:rPr>
              <a:t>gas</a:t>
            </a:r>
            <a:r>
              <a:rPr lang="en-US" sz="2000" dirty="0" smtClean="0"/>
              <a:t>. </a:t>
            </a:r>
            <a:endParaRPr lang="en-US" sz="2000" dirty="0"/>
          </a:p>
        </p:txBody>
      </p:sp>
      <p:pic>
        <p:nvPicPr>
          <p:cNvPr id="10243" name="Picture 4"/>
          <p:cNvPicPr>
            <a:picLocks noChangeAspect="1" noChangeArrowheads="1"/>
          </p:cNvPicPr>
          <p:nvPr/>
        </p:nvPicPr>
        <p:blipFill>
          <a:blip r:embed="rId2" cstate="print"/>
          <a:srcRect/>
          <a:stretch>
            <a:fillRect/>
          </a:stretch>
        </p:blipFill>
        <p:spPr bwMode="auto">
          <a:xfrm>
            <a:off x="4137025" y="0"/>
            <a:ext cx="5006975" cy="4724400"/>
          </a:xfrm>
          <a:prstGeom prst="rect">
            <a:avLst/>
          </a:prstGeom>
          <a:noFill/>
          <a:ln w="9525">
            <a:noFill/>
            <a:miter lim="800000"/>
            <a:headEnd/>
            <a:tailEnd/>
          </a:ln>
        </p:spPr>
      </p:pic>
      <p:pic>
        <p:nvPicPr>
          <p:cNvPr id="10244" name="Picture 5" descr="http://upload.wikimedia.org/wikipedia/commons/0/03/Burning_hydrate_inlay_US_Office_Naval_Research.jpg">
            <a:hlinkClick r:id="rId3"/>
          </p:cNvPr>
          <p:cNvPicPr>
            <a:picLocks noChangeAspect="1" noChangeArrowheads="1"/>
          </p:cNvPicPr>
          <p:nvPr/>
        </p:nvPicPr>
        <p:blipFill>
          <a:blip r:embed="rId4" cstate="print"/>
          <a:srcRect/>
          <a:stretch>
            <a:fillRect/>
          </a:stretch>
        </p:blipFill>
        <p:spPr bwMode="auto">
          <a:xfrm>
            <a:off x="2895600" y="4248150"/>
            <a:ext cx="1676400" cy="2609850"/>
          </a:xfrm>
          <a:prstGeom prst="rect">
            <a:avLst/>
          </a:prstGeom>
          <a:noFill/>
          <a:ln w="9525">
            <a:noFill/>
            <a:miter lim="800000"/>
            <a:headEnd/>
            <a:tailEnd/>
          </a:ln>
        </p:spPr>
      </p:pic>
      <p:sp>
        <p:nvSpPr>
          <p:cNvPr id="10245" name="Rectangle 4"/>
          <p:cNvSpPr>
            <a:spLocks noChangeArrowheads="1"/>
          </p:cNvSpPr>
          <p:nvPr/>
        </p:nvSpPr>
        <p:spPr bwMode="auto">
          <a:xfrm>
            <a:off x="4572000" y="5200650"/>
            <a:ext cx="4572000" cy="1200150"/>
          </a:xfrm>
          <a:prstGeom prst="rect">
            <a:avLst/>
          </a:prstGeom>
          <a:noFill/>
          <a:ln w="9525">
            <a:noFill/>
            <a:miter lim="800000"/>
            <a:headEnd/>
            <a:tailEnd/>
          </a:ln>
        </p:spPr>
        <p:txBody>
          <a:bodyPr>
            <a:spAutoFit/>
          </a:bodyPr>
          <a:lstStyle/>
          <a:p>
            <a:r>
              <a:rPr lang="en-IN"/>
              <a:t>https://www.bbc.com/news/business-27021610#:~:text=By%20lowering%20the%20pressure%20or,a%20highly%20energy-intensive%20fuel.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530725"/>
          </a:xfrm>
        </p:spPr>
        <p:txBody>
          <a:bodyPr>
            <a:normAutofit fontScale="92500" lnSpcReduction="20000"/>
          </a:bodyPr>
          <a:lstStyle/>
          <a:p>
            <a:pPr marL="0" indent="0">
              <a:lnSpc>
                <a:spcPct val="80000"/>
              </a:lnSpc>
              <a:tabLst>
                <a:tab pos="0" algn="l"/>
              </a:tabLst>
              <a:defRPr/>
            </a:pPr>
            <a:r>
              <a:rPr lang="en-US" sz="2000" dirty="0" smtClean="0">
                <a:solidFill>
                  <a:srgbClr val="FF0000"/>
                </a:solidFill>
              </a:rPr>
              <a:t>Research for Energy efficient technologies</a:t>
            </a:r>
          </a:p>
          <a:p>
            <a:pPr lvl="1" indent="-628650">
              <a:lnSpc>
                <a:spcPct val="80000"/>
              </a:lnSpc>
              <a:tabLst>
                <a:tab pos="0" algn="l"/>
              </a:tabLst>
              <a:defRPr/>
            </a:pPr>
            <a:r>
              <a:rPr lang="en-US" sz="2000" dirty="0" smtClean="0"/>
              <a:t>Alternate Hydrogen Energy Centre (AHEC) -IIT, </a:t>
            </a:r>
            <a:r>
              <a:rPr lang="en-US" sz="2000" dirty="0" err="1" smtClean="0"/>
              <a:t>Roorkee</a:t>
            </a:r>
            <a:endParaRPr lang="en-US" sz="2000" dirty="0" smtClean="0"/>
          </a:p>
          <a:p>
            <a:pPr lvl="1" indent="-628650">
              <a:lnSpc>
                <a:spcPct val="80000"/>
              </a:lnSpc>
              <a:tabLst>
                <a:tab pos="0" algn="l"/>
              </a:tabLst>
              <a:defRPr/>
            </a:pPr>
            <a:r>
              <a:rPr lang="en-IN" sz="2000" dirty="0" smtClean="0"/>
              <a:t>established by </a:t>
            </a:r>
            <a:r>
              <a:rPr lang="en-IN" sz="2000" u="sng" dirty="0" smtClean="0"/>
              <a:t>Ministry of Non-Conventional Energy Sour</a:t>
            </a:r>
            <a:r>
              <a:rPr lang="en-IN" sz="2000" dirty="0" smtClean="0"/>
              <a:t>ces, GOI in the year 1982 </a:t>
            </a:r>
          </a:p>
          <a:p>
            <a:pPr lvl="1" indent="-628650">
              <a:lnSpc>
                <a:spcPct val="80000"/>
              </a:lnSpc>
              <a:tabLst>
                <a:tab pos="0" algn="l"/>
              </a:tabLst>
              <a:defRPr/>
            </a:pPr>
            <a:r>
              <a:rPr lang="en-IN" sz="2000" dirty="0" smtClean="0"/>
              <a:t>promotes power development through the integration of renewable energy and through the development of </a:t>
            </a:r>
            <a:r>
              <a:rPr lang="en-IN" sz="2000" u="sng" dirty="0" smtClean="0"/>
              <a:t>Small Hydro Power Technologies  etc.</a:t>
            </a:r>
          </a:p>
          <a:p>
            <a:pPr lvl="1" indent="-628650">
              <a:lnSpc>
                <a:spcPct val="80000"/>
              </a:lnSpc>
              <a:tabLst>
                <a:tab pos="0" algn="l"/>
              </a:tabLst>
              <a:defRPr/>
            </a:pPr>
            <a:r>
              <a:rPr lang="en-IN" sz="2000" dirty="0" smtClean="0"/>
              <a:t>imparts training to the field </a:t>
            </a:r>
            <a:r>
              <a:rPr lang="en-IN" sz="2000" dirty="0" err="1" smtClean="0"/>
              <a:t>personnels</a:t>
            </a:r>
            <a:r>
              <a:rPr lang="en-IN" sz="2000" dirty="0" smtClean="0"/>
              <a:t> via short term &amp; long training courses in this thrust area field of renewable energy. </a:t>
            </a:r>
          </a:p>
          <a:p>
            <a:pPr lvl="1" indent="-628650">
              <a:lnSpc>
                <a:spcPct val="80000"/>
              </a:lnSpc>
              <a:tabLst>
                <a:tab pos="0" algn="l"/>
              </a:tabLst>
              <a:defRPr/>
            </a:pPr>
            <a:r>
              <a:rPr lang="en-IN" sz="2000" dirty="0" smtClean="0"/>
              <a:t>From 1989 </a:t>
            </a:r>
            <a:r>
              <a:rPr lang="en-IN" sz="2000" u="sng" dirty="0" smtClean="0"/>
              <a:t>Technical Education </a:t>
            </a:r>
            <a:r>
              <a:rPr lang="en-IN" sz="2000" u="sng" dirty="0" err="1" smtClean="0"/>
              <a:t>Deptt</a:t>
            </a:r>
            <a:r>
              <a:rPr lang="en-IN" sz="2000" u="sng" dirty="0" smtClean="0"/>
              <a:t>., UP Govt</a:t>
            </a:r>
            <a:r>
              <a:rPr lang="en-IN" sz="2000" dirty="0" smtClean="0"/>
              <a:t>. maintains its establishment on net deficit financing under Non Plan. </a:t>
            </a:r>
          </a:p>
          <a:p>
            <a:pPr>
              <a:defRPr/>
            </a:pPr>
            <a:r>
              <a:rPr lang="en-IN" sz="2000" dirty="0" smtClean="0"/>
              <a:t>an apex technical institute in the field of small hydro power development. </a:t>
            </a:r>
          </a:p>
          <a:p>
            <a:pPr>
              <a:buFont typeface="Wingdings" pitchFamily="2" charset="2"/>
              <a:buNone/>
              <a:defRPr/>
            </a:pPr>
            <a:r>
              <a:rPr lang="en-IN" sz="2000" dirty="0" smtClean="0"/>
              <a:t/>
            </a:r>
            <a:br>
              <a:rPr lang="en-IN" sz="2000" dirty="0" smtClean="0"/>
            </a:br>
            <a:r>
              <a:rPr lang="en-IN" sz="1800" b="1" dirty="0" smtClean="0">
                <a:solidFill>
                  <a:srgbClr val="FFFF00"/>
                </a:solidFill>
              </a:rPr>
              <a:t>Areas of Research</a:t>
            </a:r>
            <a:endParaRPr lang="en-IN" sz="1800" dirty="0" smtClean="0">
              <a:solidFill>
                <a:srgbClr val="FFFF00"/>
              </a:solidFill>
            </a:endParaRPr>
          </a:p>
          <a:p>
            <a:pPr>
              <a:defRPr/>
            </a:pPr>
            <a:r>
              <a:rPr lang="en-IN" sz="1800" dirty="0" smtClean="0">
                <a:solidFill>
                  <a:srgbClr val="FFFF00"/>
                </a:solidFill>
              </a:rPr>
              <a:t>Small Hydro Power Development </a:t>
            </a:r>
          </a:p>
          <a:p>
            <a:pPr>
              <a:defRPr/>
            </a:pPr>
            <a:r>
              <a:rPr lang="en-IN" sz="1800" dirty="0" smtClean="0">
                <a:solidFill>
                  <a:srgbClr val="FFFF00"/>
                </a:solidFill>
              </a:rPr>
              <a:t>Power System Planning and Operation </a:t>
            </a:r>
          </a:p>
          <a:p>
            <a:pPr>
              <a:defRPr/>
            </a:pPr>
            <a:r>
              <a:rPr lang="en-IN" sz="1800" dirty="0" smtClean="0">
                <a:solidFill>
                  <a:srgbClr val="FFFF00"/>
                </a:solidFill>
              </a:rPr>
              <a:t>Biomass Energy </a:t>
            </a:r>
          </a:p>
          <a:p>
            <a:pPr>
              <a:defRPr/>
            </a:pPr>
            <a:r>
              <a:rPr lang="en-IN" sz="1800" dirty="0" smtClean="0">
                <a:solidFill>
                  <a:srgbClr val="FFFF00"/>
                </a:solidFill>
              </a:rPr>
              <a:t>Solar &amp; Wind Energy </a:t>
            </a:r>
          </a:p>
          <a:p>
            <a:pPr lvl="1" indent="-628650">
              <a:lnSpc>
                <a:spcPct val="80000"/>
              </a:lnSpc>
              <a:tabLst>
                <a:tab pos="0" algn="l"/>
              </a:tabLst>
              <a:defRPr/>
            </a:pPr>
            <a:r>
              <a:rPr lang="en-IN" sz="2000" dirty="0" smtClean="0"/>
              <a:t/>
            </a:r>
            <a:br>
              <a:rPr lang="en-IN" sz="2000" dirty="0" smtClean="0"/>
            </a:br>
            <a:endParaRPr lang="en-US" sz="2000" dirty="0" smtClean="0"/>
          </a:p>
          <a:p>
            <a:pPr marL="0" indent="0">
              <a:lnSpc>
                <a:spcPct val="80000"/>
              </a:lnSpc>
              <a:tabLst>
                <a:tab pos="0" algn="l"/>
              </a:tabLst>
              <a:defRPr/>
            </a:pPr>
            <a:endParaRPr lang="en-US" sz="2000" dirty="0" smtClean="0"/>
          </a:p>
          <a:p>
            <a:pPr>
              <a:defRPr/>
            </a:pP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smtClean="0"/>
              <a:t>Fuel cells</a:t>
            </a:r>
            <a:endParaRPr lang="en-IN" dirty="0"/>
          </a:p>
        </p:txBody>
      </p:sp>
      <p:sp>
        <p:nvSpPr>
          <p:cNvPr id="3" name="Content Placeholder 2"/>
          <p:cNvSpPr>
            <a:spLocks noGrp="1"/>
          </p:cNvSpPr>
          <p:nvPr>
            <p:ph idx="1"/>
          </p:nvPr>
        </p:nvSpPr>
        <p:spPr/>
        <p:txBody>
          <a:bodyPr/>
          <a:lstStyle/>
          <a:p>
            <a:pPr>
              <a:defRPr/>
            </a:pPr>
            <a:r>
              <a:rPr lang="en-IN" dirty="0" smtClean="0"/>
              <a:t>Hydrogen fuel cell</a:t>
            </a:r>
          </a:p>
          <a:p>
            <a:pPr>
              <a:defRPr/>
            </a:pPr>
            <a:r>
              <a:rPr lang="en-IN" dirty="0" smtClean="0"/>
              <a:t>Microbial fuel cell</a:t>
            </a:r>
            <a:endParaRPr lang="en-IN" dirty="0"/>
          </a:p>
        </p:txBody>
      </p:sp>
      <p:sp>
        <p:nvSpPr>
          <p:cNvPr id="12292" name="Rectangle 3"/>
          <p:cNvSpPr>
            <a:spLocks noChangeArrowheads="1"/>
          </p:cNvSpPr>
          <p:nvPr/>
        </p:nvSpPr>
        <p:spPr bwMode="auto">
          <a:xfrm>
            <a:off x="228600" y="2967038"/>
            <a:ext cx="8686800" cy="646112"/>
          </a:xfrm>
          <a:prstGeom prst="rect">
            <a:avLst/>
          </a:prstGeom>
          <a:noFill/>
          <a:ln w="9525">
            <a:noFill/>
            <a:miter lim="800000"/>
            <a:headEnd/>
            <a:tailEnd/>
          </a:ln>
        </p:spPr>
        <p:txBody>
          <a:bodyPr>
            <a:spAutoFit/>
          </a:bodyPr>
          <a:lstStyle/>
          <a:p>
            <a:r>
              <a:rPr lang="en-IN"/>
              <a:t>https://studentenergy.org/map/?gclid=EAIaIQobChMI8dbLvYDX6wIVECUrCh3sQg1NEAAYASAAEgJjJ_D_BwE</a:t>
            </a:r>
          </a:p>
        </p:txBody>
      </p:sp>
      <p:sp>
        <p:nvSpPr>
          <p:cNvPr id="12293" name="Rectangle 4"/>
          <p:cNvSpPr>
            <a:spLocks noChangeArrowheads="1"/>
          </p:cNvSpPr>
          <p:nvPr/>
        </p:nvSpPr>
        <p:spPr bwMode="auto">
          <a:xfrm>
            <a:off x="228600" y="3724275"/>
            <a:ext cx="8915400" cy="923925"/>
          </a:xfrm>
          <a:prstGeom prst="rect">
            <a:avLst/>
          </a:prstGeom>
          <a:noFill/>
          <a:ln w="9525">
            <a:noFill/>
            <a:miter lim="800000"/>
            <a:headEnd/>
            <a:tailEnd/>
          </a:ln>
        </p:spPr>
        <p:txBody>
          <a:bodyPr>
            <a:spAutoFit/>
          </a:bodyPr>
          <a:lstStyle/>
          <a:p>
            <a:r>
              <a:rPr lang="en-IN"/>
              <a:t>https://www.anthropocenemagazine.org/2016/12/battery-vs-fuel-cell-electric-vehicles/?gclid=EAIaIQobChMI8dbLvYDX6wIVECUrCh3sQg1NEAAYAiAAEgLcrfD_BwE</a:t>
            </a:r>
          </a:p>
        </p:txBody>
      </p:sp>
      <p:sp>
        <p:nvSpPr>
          <p:cNvPr id="12294" name="Rectangle 5"/>
          <p:cNvSpPr>
            <a:spLocks noChangeArrowheads="1"/>
          </p:cNvSpPr>
          <p:nvPr/>
        </p:nvSpPr>
        <p:spPr bwMode="auto">
          <a:xfrm>
            <a:off x="228600" y="4687888"/>
            <a:ext cx="6629400" cy="369887"/>
          </a:xfrm>
          <a:prstGeom prst="rect">
            <a:avLst/>
          </a:prstGeom>
          <a:noFill/>
          <a:ln w="9525">
            <a:noFill/>
            <a:miter lim="800000"/>
            <a:headEnd/>
            <a:tailEnd/>
          </a:ln>
        </p:spPr>
        <p:txBody>
          <a:bodyPr>
            <a:spAutoFit/>
          </a:bodyPr>
          <a:lstStyle/>
          <a:p>
            <a:r>
              <a:rPr lang="en-IN"/>
              <a:t>https://www.energy.gov/eere/fuelcells/fuel-cells</a:t>
            </a:r>
          </a:p>
        </p:txBody>
      </p:sp>
      <p:sp>
        <p:nvSpPr>
          <p:cNvPr id="12295" name="Rectangle 6"/>
          <p:cNvSpPr>
            <a:spLocks noChangeArrowheads="1"/>
          </p:cNvSpPr>
          <p:nvPr/>
        </p:nvSpPr>
        <p:spPr bwMode="auto">
          <a:xfrm>
            <a:off x="457200" y="5449888"/>
            <a:ext cx="8001000" cy="646112"/>
          </a:xfrm>
          <a:prstGeom prst="rect">
            <a:avLst/>
          </a:prstGeom>
          <a:noFill/>
          <a:ln w="9525">
            <a:noFill/>
            <a:miter lim="800000"/>
            <a:headEnd/>
            <a:tailEnd/>
          </a:ln>
        </p:spPr>
        <p:txBody>
          <a:bodyPr>
            <a:spAutoFit/>
          </a:bodyPr>
          <a:lstStyle/>
          <a:p>
            <a:r>
              <a:rPr lang="en-IN"/>
              <a:t>https://www.hydrogenics.com/technology-resources/hydrogen-technology/fuel-cells/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smtClean="0"/>
              <a:t>Hydrogen cell</a:t>
            </a:r>
            <a:endParaRPr lang="en-IN" dirty="0"/>
          </a:p>
        </p:txBody>
      </p:sp>
      <p:sp>
        <p:nvSpPr>
          <p:cNvPr id="3" name="Content Placeholder 2"/>
          <p:cNvSpPr>
            <a:spLocks noGrp="1"/>
          </p:cNvSpPr>
          <p:nvPr>
            <p:ph idx="1"/>
          </p:nvPr>
        </p:nvSpPr>
        <p:spPr/>
        <p:txBody>
          <a:bodyPr/>
          <a:lstStyle/>
          <a:p>
            <a:pPr>
              <a:defRPr/>
            </a:pPr>
            <a:r>
              <a:rPr lang="en-IN" sz="2800" dirty="0" smtClean="0"/>
              <a:t>H</a:t>
            </a:r>
            <a:r>
              <a:rPr lang="en-IN" sz="2800" baseline="-25000" dirty="0" smtClean="0"/>
              <a:t>2</a:t>
            </a:r>
            <a:r>
              <a:rPr lang="en-IN" sz="2800" dirty="0" smtClean="0"/>
              <a:t>+O</a:t>
            </a:r>
            <a:r>
              <a:rPr lang="en-IN" sz="2800" baseline="-25000" dirty="0" smtClean="0"/>
              <a:t>2</a:t>
            </a:r>
            <a:r>
              <a:rPr lang="en-IN" sz="2800" dirty="0" smtClean="0"/>
              <a:t>=H</a:t>
            </a:r>
            <a:r>
              <a:rPr lang="en-IN" sz="2800" baseline="-25000" dirty="0" smtClean="0"/>
              <a:t>2</a:t>
            </a:r>
            <a:r>
              <a:rPr lang="en-IN" sz="2800" dirty="0" smtClean="0"/>
              <a:t>O+electricity</a:t>
            </a:r>
          </a:p>
          <a:p>
            <a:pPr>
              <a:defRPr/>
            </a:pPr>
            <a:r>
              <a:rPr lang="en-IN" sz="2800" dirty="0" smtClean="0"/>
              <a:t>Like a battery</a:t>
            </a:r>
          </a:p>
          <a:p>
            <a:pPr>
              <a:defRPr/>
            </a:pPr>
            <a:r>
              <a:rPr lang="en-IN" sz="2800" dirty="0" smtClean="0"/>
              <a:t>Recharge: with fuels</a:t>
            </a:r>
          </a:p>
          <a:p>
            <a:pPr>
              <a:defRPr/>
            </a:pPr>
            <a:r>
              <a:rPr lang="en-IN" sz="2800" dirty="0" smtClean="0"/>
              <a:t>Less environment impact</a:t>
            </a:r>
          </a:p>
          <a:p>
            <a:pPr>
              <a:defRPr/>
            </a:pPr>
            <a:r>
              <a:rPr lang="en-IN" sz="2800" dirty="0" smtClean="0"/>
              <a:t>Handling hydrogen</a:t>
            </a:r>
            <a:endParaRPr lang="en-IN" sz="2800" dirty="0"/>
          </a:p>
        </p:txBody>
      </p:sp>
      <p:pic>
        <p:nvPicPr>
          <p:cNvPr id="13316" name="Picture 2" descr="http://upload.wikimedia.org/wikipedia/commons/thumb/9/90/Solid_oxide_fuel_cell_protonic.svg/220px-Solid_oxide_fuel_cell_protonic.svg.png"/>
          <p:cNvPicPr>
            <a:picLocks noChangeAspect="1" noChangeArrowheads="1"/>
          </p:cNvPicPr>
          <p:nvPr/>
        </p:nvPicPr>
        <p:blipFill>
          <a:blip r:embed="rId2" cstate="print"/>
          <a:srcRect/>
          <a:stretch>
            <a:fillRect/>
          </a:stretch>
        </p:blipFill>
        <p:spPr bwMode="auto">
          <a:xfrm>
            <a:off x="5105400" y="1981200"/>
            <a:ext cx="3771900" cy="423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IN" sz="2000" u="sng" dirty="0" smtClean="0"/>
              <a:t>M. Potter </a:t>
            </a:r>
            <a:r>
              <a:rPr lang="en-IN" sz="2000" dirty="0" smtClean="0"/>
              <a:t>was the first to perform work on the subject in 1911</a:t>
            </a:r>
          </a:p>
          <a:p>
            <a:pPr>
              <a:defRPr/>
            </a:pPr>
            <a:r>
              <a:rPr lang="en-IN" sz="2000" dirty="0" smtClean="0"/>
              <a:t>a device that converts </a:t>
            </a:r>
            <a:r>
              <a:rPr lang="en-IN" sz="2000" u="sng" dirty="0" smtClean="0"/>
              <a:t>chemical energy to electrical energy </a:t>
            </a:r>
            <a:r>
              <a:rPr lang="en-IN" sz="2000" dirty="0" smtClean="0"/>
              <a:t>by the catalytic reaction of </a:t>
            </a:r>
            <a:r>
              <a:rPr lang="en-IN" sz="2000" u="sng" dirty="0" smtClean="0"/>
              <a:t>microorganisms</a:t>
            </a:r>
          </a:p>
          <a:p>
            <a:pPr>
              <a:defRPr/>
            </a:pPr>
            <a:r>
              <a:rPr lang="en-IN" sz="2000" dirty="0" smtClean="0"/>
              <a:t>anode and cathode compartments separated by a </a:t>
            </a:r>
            <a:r>
              <a:rPr lang="en-IN" sz="2000" dirty="0" err="1" smtClean="0"/>
              <a:t>cation</a:t>
            </a:r>
            <a:r>
              <a:rPr lang="en-IN" sz="2000" dirty="0" smtClean="0"/>
              <a:t> (positively charged ion) specific membrane. </a:t>
            </a:r>
          </a:p>
          <a:p>
            <a:pPr>
              <a:defRPr/>
            </a:pPr>
            <a:r>
              <a:rPr lang="en-IN" sz="2000" dirty="0" smtClean="0"/>
              <a:t>anode compartment: fuel is oxidized by microorganisms, generating CO</a:t>
            </a:r>
            <a:r>
              <a:rPr lang="en-IN" sz="2000" baseline="-25000" dirty="0" smtClean="0"/>
              <a:t>2</a:t>
            </a:r>
            <a:r>
              <a:rPr lang="en-IN" sz="2000" dirty="0" smtClean="0"/>
              <a:t>, electrons and protons. </a:t>
            </a:r>
          </a:p>
          <a:p>
            <a:pPr>
              <a:defRPr/>
            </a:pPr>
            <a:r>
              <a:rPr lang="en-IN" sz="2000" dirty="0" smtClean="0"/>
              <a:t>Electrons are transferred to the cathode compartment through an external electric circuit, </a:t>
            </a:r>
          </a:p>
          <a:p>
            <a:pPr>
              <a:defRPr/>
            </a:pPr>
            <a:r>
              <a:rPr lang="en-IN" sz="2000" dirty="0" smtClean="0"/>
              <a:t>while protons are transferred to the cathode compartment through the membrane. </a:t>
            </a:r>
          </a:p>
          <a:p>
            <a:pPr>
              <a:defRPr/>
            </a:pPr>
            <a:r>
              <a:rPr lang="en-IN" sz="2000" dirty="0" smtClean="0"/>
              <a:t>Electrons and protons are consumed in the cathode compartment, combining with oxygen to form water</a:t>
            </a:r>
            <a:endParaRPr lang="en-IN" sz="2000" dirty="0"/>
          </a:p>
        </p:txBody>
      </p:sp>
      <p:sp>
        <p:nvSpPr>
          <p:cNvPr id="4" name="Rectangle 2"/>
          <p:cNvSpPr>
            <a:spLocks noGrp="1" noChangeArrowheads="1"/>
          </p:cNvSpPr>
          <p:nvPr>
            <p:ph type="title"/>
          </p:nvPr>
        </p:nvSpPr>
        <p:spPr/>
        <p:txBody>
          <a:bodyPr>
            <a:normAutofit fontScale="90000"/>
          </a:bodyPr>
          <a:lstStyle/>
          <a:p>
            <a:pPr eaLnBrk="1" hangingPunct="1">
              <a:defRPr/>
            </a:pPr>
            <a:r>
              <a:rPr lang="en-US" dirty="0" smtClean="0"/>
              <a:t>Microbial fuel cells</a:t>
            </a:r>
            <a:br>
              <a:rPr lang="en-US" dirty="0" smtClean="0"/>
            </a:b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ownloads\download (1).jpg"/>
          <p:cNvPicPr>
            <a:picLocks noGrp="1" noChangeAspect="1" noChangeArrowheads="1"/>
          </p:cNvPicPr>
          <p:nvPr>
            <p:ph idx="1"/>
          </p:nvPr>
        </p:nvPicPr>
        <p:blipFill>
          <a:blip r:embed="rId2" cstate="print"/>
          <a:srcRect/>
          <a:stretch>
            <a:fillRect/>
          </a:stretch>
        </p:blipFill>
        <p:spPr bwMode="auto">
          <a:xfrm>
            <a:off x="1907704" y="1916832"/>
            <a:ext cx="4588147" cy="2885831"/>
          </a:xfrm>
          <a:prstGeom prst="rect">
            <a:avLst/>
          </a:prstGeom>
          <a:noFill/>
        </p:spPr>
      </p:pic>
      <p:sp>
        <p:nvSpPr>
          <p:cNvPr id="5" name="Rectangle 4"/>
          <p:cNvSpPr/>
          <p:nvPr/>
        </p:nvSpPr>
        <p:spPr>
          <a:xfrm>
            <a:off x="3040170" y="5445804"/>
            <a:ext cx="3063659" cy="523220"/>
          </a:xfrm>
          <a:prstGeom prst="rect">
            <a:avLst/>
          </a:prstGeom>
        </p:spPr>
        <p:txBody>
          <a:bodyPr wrap="square">
            <a:spAutoFit/>
          </a:bodyPr>
          <a:lstStyle/>
          <a:p>
            <a:r>
              <a:rPr lang="en-IN" sz="1400" dirty="0" smtClean="0"/>
              <a:t>https://www.nsf.gov/news/mmg/media/images/biohydrogen_f2.jpg</a:t>
            </a:r>
            <a:endParaRPr lang="en-IN"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descr="D4709WW0"/>
          <p:cNvPicPr>
            <a:picLocks noChangeAspect="1" noChangeArrowheads="1"/>
          </p:cNvPicPr>
          <p:nvPr/>
        </p:nvPicPr>
        <p:blipFill>
          <a:blip r:embed="rId2" cstate="print"/>
          <a:srcRect/>
          <a:stretch>
            <a:fillRect/>
          </a:stretch>
        </p:blipFill>
        <p:spPr bwMode="auto">
          <a:xfrm>
            <a:off x="4953000" y="3886200"/>
            <a:ext cx="4191000" cy="2971800"/>
          </a:xfrm>
          <a:prstGeom prst="rect">
            <a:avLst/>
          </a:prstGeom>
          <a:noFill/>
          <a:ln w="9525">
            <a:noFill/>
            <a:miter lim="800000"/>
            <a:headEnd/>
            <a:tailEnd/>
          </a:ln>
        </p:spPr>
      </p:pic>
      <p:pic>
        <p:nvPicPr>
          <p:cNvPr id="52227" name="Picture 5" descr="articleLarge-v2"/>
          <p:cNvPicPr>
            <a:picLocks noChangeAspect="1" noChangeArrowheads="1"/>
          </p:cNvPicPr>
          <p:nvPr/>
        </p:nvPicPr>
        <p:blipFill>
          <a:blip r:embed="rId3" cstate="print"/>
          <a:srcRect/>
          <a:stretch>
            <a:fillRect/>
          </a:stretch>
        </p:blipFill>
        <p:spPr bwMode="auto">
          <a:xfrm>
            <a:off x="0" y="838200"/>
            <a:ext cx="6172200" cy="3190875"/>
          </a:xfrm>
          <a:prstGeom prst="rect">
            <a:avLst/>
          </a:prstGeom>
          <a:noFill/>
          <a:ln w="9525">
            <a:noFill/>
            <a:miter lim="800000"/>
            <a:headEnd/>
            <a:tailEnd/>
          </a:ln>
        </p:spPr>
      </p:pic>
      <p:pic>
        <p:nvPicPr>
          <p:cNvPr id="52228" name="Picture 6" descr="copenhagen_climate_conference_668805"/>
          <p:cNvPicPr>
            <a:picLocks noChangeAspect="1" noChangeArrowheads="1"/>
          </p:cNvPicPr>
          <p:nvPr/>
        </p:nvPicPr>
        <p:blipFill>
          <a:blip r:embed="rId4" cstate="print"/>
          <a:srcRect/>
          <a:stretch>
            <a:fillRect/>
          </a:stretch>
        </p:blipFill>
        <p:spPr bwMode="auto">
          <a:xfrm>
            <a:off x="7010400" y="0"/>
            <a:ext cx="2133600" cy="1444625"/>
          </a:xfrm>
          <a:prstGeom prst="rect">
            <a:avLst/>
          </a:prstGeom>
          <a:noFill/>
          <a:ln w="9525">
            <a:noFill/>
            <a:miter lim="800000"/>
            <a:headEnd/>
            <a:tailEnd/>
          </a:ln>
        </p:spPr>
      </p:pic>
      <p:sp>
        <p:nvSpPr>
          <p:cNvPr id="52229" name="Text Box 7"/>
          <p:cNvSpPr txBox="1">
            <a:spLocks noChangeArrowheads="1"/>
          </p:cNvSpPr>
          <p:nvPr/>
        </p:nvSpPr>
        <p:spPr bwMode="auto">
          <a:xfrm>
            <a:off x="0" y="381000"/>
            <a:ext cx="5562600" cy="366713"/>
          </a:xfrm>
          <a:prstGeom prst="rect">
            <a:avLst/>
          </a:prstGeom>
          <a:noFill/>
          <a:ln w="9525">
            <a:noFill/>
            <a:miter lim="800000"/>
            <a:headEnd/>
            <a:tailEnd/>
          </a:ln>
        </p:spPr>
        <p:txBody>
          <a:bodyPr>
            <a:spAutoFit/>
          </a:bodyPr>
          <a:lstStyle/>
          <a:p>
            <a:pPr>
              <a:spcBef>
                <a:spcPct val="50000"/>
              </a:spcBef>
            </a:pPr>
            <a:r>
              <a:rPr lang="en-US"/>
              <a:t>FAILED TO DELIVER TO THE EXPECTATIONS…?</a:t>
            </a:r>
          </a:p>
        </p:txBody>
      </p:sp>
      <p:sp>
        <p:nvSpPr>
          <p:cNvPr id="52230" name="Text Box 8"/>
          <p:cNvSpPr txBox="1">
            <a:spLocks noChangeArrowheads="1"/>
          </p:cNvSpPr>
          <p:nvPr/>
        </p:nvSpPr>
        <p:spPr bwMode="auto">
          <a:xfrm>
            <a:off x="6096000" y="2133600"/>
            <a:ext cx="3048000" cy="1190625"/>
          </a:xfrm>
          <a:prstGeom prst="rect">
            <a:avLst/>
          </a:prstGeom>
          <a:noFill/>
          <a:ln w="9525">
            <a:noFill/>
            <a:miter lim="800000"/>
            <a:headEnd/>
            <a:tailEnd/>
          </a:ln>
        </p:spPr>
        <p:txBody>
          <a:bodyPr>
            <a:spAutoFit/>
          </a:bodyPr>
          <a:lstStyle/>
          <a:p>
            <a:pPr>
              <a:spcBef>
                <a:spcPct val="50000"/>
              </a:spcBef>
            </a:pPr>
            <a:r>
              <a:rPr lang="en-US"/>
              <a:t>STARTING  AN YEAR OF GLOBAL POLITICAL CLIMATE DEBATE WITH MIXED FEELINGS……</a:t>
            </a:r>
          </a:p>
        </p:txBody>
      </p:sp>
      <p:sp>
        <p:nvSpPr>
          <p:cNvPr id="52231" name="Text Box 9"/>
          <p:cNvSpPr txBox="1">
            <a:spLocks noChangeArrowheads="1"/>
          </p:cNvSpPr>
          <p:nvPr/>
        </p:nvSpPr>
        <p:spPr bwMode="auto">
          <a:xfrm>
            <a:off x="457200" y="4953000"/>
            <a:ext cx="3581400" cy="915988"/>
          </a:xfrm>
          <a:prstGeom prst="rect">
            <a:avLst/>
          </a:prstGeom>
          <a:noFill/>
          <a:ln w="9525">
            <a:noFill/>
            <a:miter lim="800000"/>
            <a:headEnd/>
            <a:tailEnd/>
          </a:ln>
        </p:spPr>
        <p:txBody>
          <a:bodyPr>
            <a:spAutoFit/>
          </a:bodyPr>
          <a:lstStyle/>
          <a:p>
            <a:pPr>
              <a:spcBef>
                <a:spcPct val="50000"/>
              </a:spcBef>
            </a:pPr>
            <a:r>
              <a:rPr lang="en-US"/>
              <a:t>IF THIS ‘NO SOLUTION’ STATE CONTINUES, WE MAY AS WELL EXPECT…..</a:t>
            </a:r>
          </a:p>
        </p:txBody>
      </p:sp>
      <p:sp>
        <p:nvSpPr>
          <p:cNvPr id="52232" name="Line 10"/>
          <p:cNvSpPr>
            <a:spLocks noChangeShapeType="1"/>
          </p:cNvSpPr>
          <p:nvPr/>
        </p:nvSpPr>
        <p:spPr bwMode="auto">
          <a:xfrm>
            <a:off x="3657600" y="5486400"/>
            <a:ext cx="1066800" cy="0"/>
          </a:xfrm>
          <a:prstGeom prst="line">
            <a:avLst/>
          </a:prstGeom>
          <a:noFill/>
          <a:ln w="38100">
            <a:solidFill>
              <a:srgbClr val="FF0000"/>
            </a:solidFill>
            <a:round/>
            <a:headEnd/>
            <a:tailEnd type="triangle" w="med" len="med"/>
          </a:ln>
        </p:spPr>
        <p:txBody>
          <a:bodyPr/>
          <a:lstStyle/>
          <a:p>
            <a:endParaRPr lang="en-IN"/>
          </a:p>
        </p:txBody>
      </p:sp>
      <p:sp>
        <p:nvSpPr>
          <p:cNvPr id="52233" name="Line 11"/>
          <p:cNvSpPr>
            <a:spLocks noChangeShapeType="1"/>
          </p:cNvSpPr>
          <p:nvPr/>
        </p:nvSpPr>
        <p:spPr bwMode="auto">
          <a:xfrm>
            <a:off x="5715000" y="533400"/>
            <a:ext cx="1143000" cy="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dirty="0" smtClean="0"/>
              <a:t>Biomass energy</a:t>
            </a:r>
          </a:p>
        </p:txBody>
      </p:sp>
      <p:sp>
        <p:nvSpPr>
          <p:cNvPr id="60419" name="Rectangle 3"/>
          <p:cNvSpPr>
            <a:spLocks noGrp="1" noChangeArrowheads="1"/>
          </p:cNvSpPr>
          <p:nvPr>
            <p:ph type="body" sz="half" idx="1"/>
          </p:nvPr>
        </p:nvSpPr>
        <p:spPr>
          <a:xfrm>
            <a:off x="381000" y="1371600"/>
            <a:ext cx="8534400" cy="5486400"/>
          </a:xfrm>
        </p:spPr>
        <p:txBody>
          <a:bodyPr/>
          <a:lstStyle/>
          <a:p>
            <a:pPr>
              <a:defRPr/>
            </a:pPr>
            <a:r>
              <a:rPr lang="en-US" sz="2400" dirty="0" smtClean="0"/>
              <a:t>Raw material: </a:t>
            </a:r>
            <a:r>
              <a:rPr lang="en-IN" sz="2400" dirty="0" smtClean="0"/>
              <a:t>agricultural, forestry and agro-industrial residues into electric power.</a:t>
            </a:r>
          </a:p>
          <a:p>
            <a:pPr>
              <a:defRPr/>
            </a:pPr>
            <a:r>
              <a:rPr lang="en-IN" sz="2400" dirty="0" smtClean="0"/>
              <a:t>Biomass converted to energy in three ways: </a:t>
            </a:r>
            <a:r>
              <a:rPr lang="en-IN" sz="2400" i="1" dirty="0" smtClean="0"/>
              <a:t>thermal conversion</a:t>
            </a:r>
            <a:r>
              <a:rPr lang="en-IN" sz="2400" dirty="0" smtClean="0"/>
              <a:t>, </a:t>
            </a:r>
            <a:r>
              <a:rPr lang="en-IN" sz="2400" i="1" dirty="0" smtClean="0"/>
              <a:t>chemical conversion</a:t>
            </a:r>
            <a:r>
              <a:rPr lang="en-IN" sz="2400" dirty="0" smtClean="0"/>
              <a:t>, and </a:t>
            </a:r>
            <a:r>
              <a:rPr lang="en-IN" sz="2400" i="1" dirty="0" smtClean="0"/>
              <a:t>biochemical conversion</a:t>
            </a:r>
            <a:endParaRPr lang="en-IN" sz="2400" dirty="0" smtClean="0"/>
          </a:p>
          <a:p>
            <a:pPr>
              <a:defRPr/>
            </a:pPr>
            <a:r>
              <a:rPr lang="en-IN" sz="2400" dirty="0" smtClean="0"/>
              <a:t>traditional cook stoves with low efficiency </a:t>
            </a:r>
          </a:p>
          <a:p>
            <a:pPr>
              <a:defRPr/>
            </a:pPr>
            <a:r>
              <a:rPr lang="en-IN" sz="2400" dirty="0" smtClean="0"/>
              <a:t>kerosene and wick lamps, for lighting</a:t>
            </a:r>
          </a:p>
          <a:p>
            <a:pPr eaLnBrk="1" hangingPunct="1">
              <a:buFont typeface="Wingdings" pitchFamily="2" charset="2"/>
              <a:buNone/>
              <a:defRPr/>
            </a:pPr>
            <a:r>
              <a:rPr lang="en-IN" sz="2400" dirty="0" smtClean="0"/>
              <a:t>which emit smoke into kitchen, leads to low quality of life for most rural women</a:t>
            </a:r>
            <a:endParaRPr lang="en-US" sz="2400" dirty="0" smtClean="0"/>
          </a:p>
          <a:p>
            <a:pPr lvl="1" eaLnBrk="1" hangingPunct="1">
              <a:defRPr/>
            </a:pPr>
            <a:r>
              <a:rPr lang="en-US" sz="2000" dirty="0" smtClean="0"/>
              <a:t>Fresh biomass </a:t>
            </a:r>
          </a:p>
          <a:p>
            <a:pPr lvl="2" eaLnBrk="1" hangingPunct="1">
              <a:defRPr/>
            </a:pPr>
            <a:r>
              <a:rPr lang="en-US" sz="1800" dirty="0" smtClean="0"/>
              <a:t>Denmark </a:t>
            </a:r>
          </a:p>
          <a:p>
            <a:pPr lvl="1" eaLnBrk="1" hangingPunct="1">
              <a:defRPr/>
            </a:pPr>
            <a:r>
              <a:rPr lang="en-US" sz="2000" dirty="0" smtClean="0"/>
              <a:t>Urban waste</a:t>
            </a:r>
          </a:p>
          <a:p>
            <a:pPr lvl="2" eaLnBrk="1" hangingPunct="1">
              <a:defRPr/>
            </a:pPr>
            <a:r>
              <a:rPr lang="en-US" sz="1800" dirty="0" smtClean="0"/>
              <a:t>Japan </a:t>
            </a:r>
          </a:p>
        </p:txBody>
      </p:sp>
      <p:sp>
        <p:nvSpPr>
          <p:cNvPr id="17412" name="Rectangle 3"/>
          <p:cNvSpPr>
            <a:spLocks noChangeArrowheads="1"/>
          </p:cNvSpPr>
          <p:nvPr/>
        </p:nvSpPr>
        <p:spPr bwMode="auto">
          <a:xfrm>
            <a:off x="4267200" y="5526088"/>
            <a:ext cx="4572000" cy="646112"/>
          </a:xfrm>
          <a:prstGeom prst="rect">
            <a:avLst/>
          </a:prstGeom>
          <a:noFill/>
          <a:ln w="9525">
            <a:noFill/>
            <a:miter lim="800000"/>
            <a:headEnd/>
            <a:tailEnd/>
          </a:ln>
        </p:spPr>
        <p:txBody>
          <a:bodyPr>
            <a:spAutoFit/>
          </a:bodyPr>
          <a:lstStyle/>
          <a:p>
            <a:r>
              <a:rPr lang="en-IN"/>
              <a:t>https://energypedia.info/wiki/Portal:Solid_Biomass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609600"/>
            <a:ext cx="8229600" cy="4530725"/>
          </a:xfrm>
        </p:spPr>
        <p:txBody>
          <a:bodyPr/>
          <a:lstStyle/>
          <a:p>
            <a:pPr>
              <a:defRPr/>
            </a:pPr>
            <a:r>
              <a:rPr lang="en-IN" sz="2400" dirty="0" smtClean="0"/>
              <a:t>vegetable oil- or animal fat-based diesel fuel </a:t>
            </a:r>
          </a:p>
          <a:p>
            <a:pPr>
              <a:defRPr/>
            </a:pPr>
            <a:r>
              <a:rPr lang="en-IN" sz="2400" dirty="0" smtClean="0"/>
              <a:t>consisting of  alkyl (methyl, </a:t>
            </a:r>
            <a:r>
              <a:rPr lang="en-IN" sz="2400" dirty="0" err="1" smtClean="0"/>
              <a:t>propyl</a:t>
            </a:r>
            <a:r>
              <a:rPr lang="en-IN" sz="2400" dirty="0" smtClean="0"/>
              <a:t> or ethyl) esters. </a:t>
            </a:r>
          </a:p>
          <a:p>
            <a:pPr>
              <a:defRPr/>
            </a:pPr>
            <a:r>
              <a:rPr lang="en-IN" sz="2400" dirty="0" smtClean="0"/>
              <a:t>made by chemically reacting lipids (e.g., vegetable oil, animal fat) with an alcohol producing fatty acid esters</a:t>
            </a:r>
            <a:endParaRPr lang="en-US" sz="2400" dirty="0" smtClean="0">
              <a:effectLst/>
            </a:endParaRPr>
          </a:p>
          <a:p>
            <a:pPr>
              <a:defRPr/>
            </a:pPr>
            <a:r>
              <a:rPr lang="en-US" sz="2400" dirty="0" smtClean="0">
                <a:effectLst/>
              </a:rPr>
              <a:t>Energy plantations / Energy farms - </a:t>
            </a:r>
            <a:r>
              <a:rPr lang="en-US" sz="2400" dirty="0" smtClean="0"/>
              <a:t>PETRO-PLANTS</a:t>
            </a:r>
          </a:p>
          <a:p>
            <a:pPr lvl="1">
              <a:defRPr/>
            </a:pPr>
            <a:r>
              <a:rPr lang="en-US" sz="2000" i="1" dirty="0" err="1" smtClean="0">
                <a:effectLst/>
              </a:rPr>
              <a:t>Jatropa</a:t>
            </a:r>
            <a:r>
              <a:rPr lang="en-US" sz="2000" i="1" dirty="0" smtClean="0">
                <a:effectLst/>
              </a:rPr>
              <a:t>, Acacia, </a:t>
            </a:r>
            <a:r>
              <a:rPr lang="en-US" sz="2000" i="1" dirty="0" err="1" smtClean="0">
                <a:effectLst/>
              </a:rPr>
              <a:t>Albizzia</a:t>
            </a:r>
            <a:r>
              <a:rPr lang="en-US" sz="2000" i="1" dirty="0" smtClean="0">
                <a:effectLst/>
              </a:rPr>
              <a:t>, Cassia, </a:t>
            </a:r>
            <a:r>
              <a:rPr lang="en-US" sz="2000" i="1" dirty="0" err="1" smtClean="0">
                <a:effectLst/>
              </a:rPr>
              <a:t>Ficus</a:t>
            </a:r>
            <a:r>
              <a:rPr lang="en-US" sz="2000" i="1" dirty="0" smtClean="0">
                <a:effectLst/>
              </a:rPr>
              <a:t>, </a:t>
            </a:r>
            <a:r>
              <a:rPr lang="en-US" sz="2000" dirty="0" smtClean="0"/>
              <a:t>Sunflower</a:t>
            </a:r>
            <a:endParaRPr lang="en-US" sz="2000" i="1" dirty="0" smtClean="0">
              <a:effectLst/>
            </a:endParaRPr>
          </a:p>
          <a:p>
            <a:pPr>
              <a:defRPr/>
            </a:pPr>
            <a:r>
              <a:rPr lang="en-US" sz="2400" dirty="0" smtClean="0"/>
              <a:t>Forms</a:t>
            </a:r>
          </a:p>
          <a:p>
            <a:pPr lvl="1" eaLnBrk="1" hangingPunct="1">
              <a:defRPr/>
            </a:pPr>
            <a:r>
              <a:rPr lang="en-US" sz="2000" dirty="0" smtClean="0"/>
              <a:t>Liquid </a:t>
            </a:r>
          </a:p>
          <a:p>
            <a:pPr lvl="2" eaLnBrk="1" hangingPunct="1">
              <a:defRPr/>
            </a:pPr>
            <a:r>
              <a:rPr lang="en-US" sz="1800" dirty="0" smtClean="0"/>
              <a:t>Brazil (fibrous waste of sugar industry)</a:t>
            </a:r>
          </a:p>
          <a:p>
            <a:pPr lvl="1" eaLnBrk="1" hangingPunct="1">
              <a:defRPr/>
            </a:pPr>
            <a:r>
              <a:rPr lang="en-US" sz="2000" dirty="0" smtClean="0"/>
              <a:t>Gaseous</a:t>
            </a:r>
          </a:p>
        </p:txBody>
      </p:sp>
      <p:sp>
        <p:nvSpPr>
          <p:cNvPr id="5" name="Rectangle 2"/>
          <p:cNvSpPr>
            <a:spLocks noGrp="1" noChangeArrowheads="1"/>
          </p:cNvSpPr>
          <p:nvPr>
            <p:ph type="title"/>
          </p:nvPr>
        </p:nvSpPr>
        <p:spPr>
          <a:xfrm>
            <a:off x="381000" y="0"/>
            <a:ext cx="8229600" cy="1143000"/>
          </a:xfrm>
        </p:spPr>
        <p:txBody>
          <a:bodyPr>
            <a:normAutofit fontScale="90000"/>
          </a:bodyPr>
          <a:lstStyle/>
          <a:p>
            <a:pPr eaLnBrk="1" hangingPunct="1">
              <a:defRPr/>
            </a:pPr>
            <a:r>
              <a:rPr lang="en-US" dirty="0" smtClean="0"/>
              <a:t>Biodiesel</a:t>
            </a:r>
            <a:br>
              <a:rPr lang="en-US" dirty="0" smtClean="0"/>
            </a:br>
            <a:endParaRPr lang="en-US" dirty="0" smtClean="0"/>
          </a:p>
        </p:txBody>
      </p:sp>
      <p:pic>
        <p:nvPicPr>
          <p:cNvPr id="18436" name="Picture 2" descr="http://upload.wikimedia.org/wikipedia/commons/thumb/4/46/Bellyache_Bush_%28Jatropha_gossipifolia%29_in_Hyderabad%2C_AP_W_IMG_9219.jpg/220px-Bellyache_Bush_%28Jatropha_gossipifolia%29_in_Hyderabad%2C_AP_W_IMG_9219.jpg">
            <a:hlinkClick r:id="rId2"/>
          </p:cNvPr>
          <p:cNvPicPr>
            <a:picLocks noChangeAspect="1" noChangeArrowheads="1"/>
          </p:cNvPicPr>
          <p:nvPr/>
        </p:nvPicPr>
        <p:blipFill>
          <a:blip r:embed="rId3" cstate="print"/>
          <a:srcRect/>
          <a:stretch>
            <a:fillRect/>
          </a:stretch>
        </p:blipFill>
        <p:spPr bwMode="auto">
          <a:xfrm>
            <a:off x="381000" y="4953000"/>
            <a:ext cx="2095500" cy="1600200"/>
          </a:xfrm>
          <a:prstGeom prst="rect">
            <a:avLst/>
          </a:prstGeom>
          <a:noFill/>
          <a:ln w="9525">
            <a:noFill/>
            <a:miter lim="800000"/>
            <a:headEnd/>
            <a:tailEnd/>
          </a:ln>
        </p:spPr>
      </p:pic>
      <p:pic>
        <p:nvPicPr>
          <p:cNvPr id="18437" name="Picture 4" descr="http://gulatioils.in/wp-content/uploads/2012/10/Yellow_mustard_flower.jpg"/>
          <p:cNvPicPr>
            <a:picLocks noChangeAspect="1" noChangeArrowheads="1"/>
          </p:cNvPicPr>
          <p:nvPr/>
        </p:nvPicPr>
        <p:blipFill>
          <a:blip r:embed="rId4" cstate="print"/>
          <a:srcRect/>
          <a:stretch>
            <a:fillRect/>
          </a:stretch>
        </p:blipFill>
        <p:spPr bwMode="auto">
          <a:xfrm>
            <a:off x="2590800" y="5029200"/>
            <a:ext cx="1981200" cy="1485900"/>
          </a:xfrm>
          <a:prstGeom prst="rect">
            <a:avLst/>
          </a:prstGeom>
          <a:noFill/>
          <a:ln w="9525">
            <a:noFill/>
            <a:miter lim="800000"/>
            <a:headEnd/>
            <a:tailEnd/>
          </a:ln>
        </p:spPr>
      </p:pic>
      <p:pic>
        <p:nvPicPr>
          <p:cNvPr id="18438" name="Picture 6" descr="http://www.lankaweb.com/news/items/wp-content/uploads/2012/12/Ranawara.jpg"/>
          <p:cNvPicPr>
            <a:picLocks noChangeAspect="1" noChangeArrowheads="1"/>
          </p:cNvPicPr>
          <p:nvPr/>
        </p:nvPicPr>
        <p:blipFill>
          <a:blip r:embed="rId5" cstate="print"/>
          <a:srcRect/>
          <a:stretch>
            <a:fillRect/>
          </a:stretch>
        </p:blipFill>
        <p:spPr bwMode="auto">
          <a:xfrm>
            <a:off x="4648200" y="4953000"/>
            <a:ext cx="2032000" cy="1524000"/>
          </a:xfrm>
          <a:prstGeom prst="rect">
            <a:avLst/>
          </a:prstGeom>
          <a:noFill/>
          <a:ln w="9525">
            <a:noFill/>
            <a:miter lim="800000"/>
            <a:headEnd/>
            <a:tailEnd/>
          </a:ln>
        </p:spPr>
      </p:pic>
      <p:pic>
        <p:nvPicPr>
          <p:cNvPr id="18439" name="Picture 8" descr="http://1.bp.blogspot.com/-k0oXIosMCiA/UFrWczGi9iI/AAAAAAAAAhY/iAMz1d6K6yU/s1600/07-08_Albizzia.jpg"/>
          <p:cNvPicPr>
            <a:picLocks noChangeAspect="1" noChangeArrowheads="1"/>
          </p:cNvPicPr>
          <p:nvPr/>
        </p:nvPicPr>
        <p:blipFill>
          <a:blip r:embed="rId6" cstate="print"/>
          <a:srcRect/>
          <a:stretch>
            <a:fillRect/>
          </a:stretch>
        </p:blipFill>
        <p:spPr bwMode="auto">
          <a:xfrm>
            <a:off x="6781800" y="5029200"/>
            <a:ext cx="2133600" cy="1600200"/>
          </a:xfrm>
          <a:prstGeom prst="rect">
            <a:avLst/>
          </a:prstGeom>
          <a:noFill/>
          <a:ln w="9525">
            <a:noFill/>
            <a:miter lim="800000"/>
            <a:headEnd/>
            <a:tailEnd/>
          </a:ln>
        </p:spPr>
      </p:pic>
      <p:pic>
        <p:nvPicPr>
          <p:cNvPr id="18440" name="Picture 10" descr="http://africansafaris.com/blogdirectory/blogdirectory/wp-content/uploads/2011/11/acacia-thorns.jpg"/>
          <p:cNvPicPr>
            <a:picLocks noChangeAspect="1" noChangeArrowheads="1"/>
          </p:cNvPicPr>
          <p:nvPr/>
        </p:nvPicPr>
        <p:blipFill>
          <a:blip r:embed="rId7" cstate="print"/>
          <a:srcRect/>
          <a:stretch>
            <a:fillRect/>
          </a:stretch>
        </p:blipFill>
        <p:spPr bwMode="auto">
          <a:xfrm>
            <a:off x="6616700" y="3124200"/>
            <a:ext cx="2174875"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pPr eaLnBrk="1" hangingPunct="1">
              <a:defRPr/>
            </a:pPr>
            <a:r>
              <a:rPr lang="en-US" dirty="0" smtClean="0"/>
              <a:t>Biodiesel</a:t>
            </a:r>
            <a:br>
              <a:rPr lang="en-US" dirty="0" smtClean="0"/>
            </a:br>
            <a:endParaRPr lang="en-US" dirty="0" smtClean="0"/>
          </a:p>
        </p:txBody>
      </p:sp>
      <p:sp>
        <p:nvSpPr>
          <p:cNvPr id="65540" name="Rectangle 4"/>
          <p:cNvSpPr>
            <a:spLocks noGrp="1" noChangeArrowheads="1"/>
          </p:cNvSpPr>
          <p:nvPr>
            <p:ph type="body" idx="1"/>
          </p:nvPr>
        </p:nvSpPr>
        <p:spPr>
          <a:xfrm>
            <a:off x="457200" y="838200"/>
            <a:ext cx="8229600" cy="4530725"/>
          </a:xfrm>
        </p:spPr>
        <p:txBody>
          <a:bodyPr>
            <a:normAutofit fontScale="92500" lnSpcReduction="10000"/>
          </a:bodyPr>
          <a:lstStyle/>
          <a:p>
            <a:pPr eaLnBrk="1" hangingPunct="1">
              <a:lnSpc>
                <a:spcPct val="90000"/>
              </a:lnSpc>
              <a:defRPr/>
            </a:pPr>
            <a:r>
              <a:rPr lang="en-US" sz="2400" dirty="0" smtClean="0"/>
              <a:t>Process</a:t>
            </a:r>
          </a:p>
          <a:p>
            <a:pPr eaLnBrk="1" hangingPunct="1">
              <a:lnSpc>
                <a:spcPct val="90000"/>
              </a:lnSpc>
              <a:defRPr/>
            </a:pPr>
            <a:r>
              <a:rPr lang="en-US" sz="2400" dirty="0" smtClean="0"/>
              <a:t>Advantages</a:t>
            </a:r>
          </a:p>
          <a:p>
            <a:pPr lvl="1" eaLnBrk="1" hangingPunct="1">
              <a:lnSpc>
                <a:spcPct val="90000"/>
              </a:lnSpc>
              <a:defRPr/>
            </a:pPr>
            <a:r>
              <a:rPr lang="en-US" sz="2000" dirty="0" smtClean="0"/>
              <a:t>Clean</a:t>
            </a:r>
          </a:p>
          <a:p>
            <a:pPr lvl="1" eaLnBrk="1" hangingPunct="1">
              <a:lnSpc>
                <a:spcPct val="90000"/>
              </a:lnSpc>
              <a:defRPr/>
            </a:pPr>
            <a:r>
              <a:rPr lang="en-US" sz="2000" dirty="0" smtClean="0"/>
              <a:t>SO</a:t>
            </a:r>
            <a:r>
              <a:rPr lang="en-US" sz="2000" baseline="-25000" dirty="0" smtClean="0"/>
              <a:t>2</a:t>
            </a:r>
          </a:p>
          <a:p>
            <a:pPr lvl="1" eaLnBrk="1" hangingPunct="1">
              <a:lnSpc>
                <a:spcPct val="90000"/>
              </a:lnSpc>
              <a:defRPr/>
            </a:pPr>
            <a:r>
              <a:rPr lang="en-US" sz="2000" dirty="0" err="1" smtClean="0"/>
              <a:t>Cetane</a:t>
            </a:r>
            <a:r>
              <a:rPr lang="en-US" sz="2000" dirty="0" smtClean="0"/>
              <a:t> number</a:t>
            </a:r>
          </a:p>
          <a:p>
            <a:pPr lvl="1" eaLnBrk="1" hangingPunct="1">
              <a:lnSpc>
                <a:spcPct val="90000"/>
              </a:lnSpc>
              <a:defRPr/>
            </a:pPr>
            <a:r>
              <a:rPr lang="en-US" sz="2000" dirty="0" smtClean="0"/>
              <a:t>lubrication</a:t>
            </a:r>
          </a:p>
          <a:p>
            <a:pPr lvl="1" eaLnBrk="1" hangingPunct="1">
              <a:lnSpc>
                <a:spcPct val="90000"/>
              </a:lnSpc>
              <a:defRPr/>
            </a:pPr>
            <a:r>
              <a:rPr lang="en-US" sz="2000" dirty="0" smtClean="0"/>
              <a:t>Damage to Ozone layer</a:t>
            </a:r>
          </a:p>
          <a:p>
            <a:pPr lvl="1" eaLnBrk="1" hangingPunct="1">
              <a:lnSpc>
                <a:spcPct val="90000"/>
              </a:lnSpc>
              <a:defRPr/>
            </a:pPr>
            <a:r>
              <a:rPr lang="en-US" sz="2000" dirty="0" smtClean="0"/>
              <a:t>PAH reduction</a:t>
            </a:r>
          </a:p>
          <a:p>
            <a:pPr lvl="1" eaLnBrk="1" hangingPunct="1">
              <a:lnSpc>
                <a:spcPct val="90000"/>
              </a:lnSpc>
              <a:defRPr/>
            </a:pPr>
            <a:r>
              <a:rPr lang="en-US" sz="2000" dirty="0" smtClean="0"/>
              <a:t>Net zero carbon emissions</a:t>
            </a:r>
          </a:p>
          <a:p>
            <a:pPr eaLnBrk="1" hangingPunct="1">
              <a:lnSpc>
                <a:spcPct val="90000"/>
              </a:lnSpc>
              <a:defRPr/>
            </a:pPr>
            <a:r>
              <a:rPr lang="en-US" sz="2400" dirty="0" smtClean="0"/>
              <a:t>Negative effects: </a:t>
            </a:r>
          </a:p>
          <a:p>
            <a:pPr lvl="1" eaLnBrk="1" hangingPunct="1">
              <a:lnSpc>
                <a:spcPct val="90000"/>
              </a:lnSpc>
              <a:defRPr/>
            </a:pPr>
            <a:r>
              <a:rPr lang="en-IN" sz="1600" dirty="0" smtClean="0"/>
              <a:t>Clearing forest to farm</a:t>
            </a:r>
          </a:p>
          <a:p>
            <a:pPr lvl="1" eaLnBrk="1" hangingPunct="1">
              <a:lnSpc>
                <a:spcPct val="90000"/>
              </a:lnSpc>
              <a:defRPr/>
            </a:pPr>
            <a:r>
              <a:rPr lang="en-IN" sz="1600" dirty="0" smtClean="0"/>
              <a:t>Rising price of vegetable oil is causing problems</a:t>
            </a:r>
          </a:p>
          <a:p>
            <a:pPr lvl="1" eaLnBrk="1" hangingPunct="1">
              <a:lnSpc>
                <a:spcPct val="90000"/>
              </a:lnSpc>
              <a:defRPr/>
            </a:pPr>
            <a:r>
              <a:rPr lang="en-IN" sz="1600" dirty="0" smtClean="0"/>
              <a:t>Farmers may switch from producing food crops to producing </a:t>
            </a:r>
            <a:r>
              <a:rPr lang="en-IN" sz="1600" dirty="0" err="1" smtClean="0"/>
              <a:t>biofuel</a:t>
            </a:r>
            <a:r>
              <a:rPr lang="en-IN" sz="1600" dirty="0" smtClean="0"/>
              <a:t> crops to make more money, even if the new crops are not edible.</a:t>
            </a:r>
          </a:p>
          <a:p>
            <a:pPr lvl="1" eaLnBrk="1" hangingPunct="1">
              <a:lnSpc>
                <a:spcPct val="90000"/>
              </a:lnSpc>
              <a:defRPr/>
            </a:pPr>
            <a:r>
              <a:rPr lang="en-IN" sz="1600" dirty="0" smtClean="0"/>
              <a:t>The law of supply and demand predicts that if fewer farmers are producing food the price of food will rise. It may take some time, </a:t>
            </a:r>
            <a:endParaRPr lang="en-US" sz="1600" dirty="0" smtClean="0"/>
          </a:p>
        </p:txBody>
      </p:sp>
      <p:sp>
        <p:nvSpPr>
          <p:cNvPr id="19460" name="Rectangle 3"/>
          <p:cNvSpPr>
            <a:spLocks noChangeArrowheads="1"/>
          </p:cNvSpPr>
          <p:nvPr/>
        </p:nvSpPr>
        <p:spPr bwMode="auto">
          <a:xfrm>
            <a:off x="2308225" y="6030913"/>
            <a:ext cx="4527550" cy="369887"/>
          </a:xfrm>
          <a:prstGeom prst="rect">
            <a:avLst/>
          </a:prstGeom>
          <a:noFill/>
          <a:ln w="9525">
            <a:noFill/>
            <a:miter lim="800000"/>
            <a:headEnd/>
            <a:tailEnd/>
          </a:ln>
        </p:spPr>
        <p:txBody>
          <a:bodyPr wrap="none">
            <a:spAutoFit/>
          </a:bodyPr>
          <a:lstStyle/>
          <a:p>
            <a:r>
              <a:rPr lang="en-IN"/>
              <a:t>https://afdc.energy.gov/fuels/biodiesel.html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3600" dirty="0" smtClean="0"/>
              <a:t>Biodiesel </a:t>
            </a:r>
            <a:endParaRPr lang="en-IN" sz="3600" dirty="0"/>
          </a:p>
        </p:txBody>
      </p:sp>
      <p:sp>
        <p:nvSpPr>
          <p:cNvPr id="3" name="Content Placeholder 2"/>
          <p:cNvSpPr>
            <a:spLocks noGrp="1"/>
          </p:cNvSpPr>
          <p:nvPr>
            <p:ph sz="half" idx="1"/>
          </p:nvPr>
        </p:nvSpPr>
        <p:spPr>
          <a:xfrm>
            <a:off x="1219200" y="1676400"/>
            <a:ext cx="7315200" cy="4530725"/>
          </a:xfrm>
        </p:spPr>
        <p:txBody>
          <a:bodyPr/>
          <a:lstStyle/>
          <a:p>
            <a:pPr>
              <a:defRPr/>
            </a:pPr>
            <a:r>
              <a:rPr lang="en-IN" sz="3200" dirty="0" smtClean="0"/>
              <a:t>Blends : "B" factor to state the amount of biodiesel in any fuel mix</a:t>
            </a:r>
          </a:p>
          <a:p>
            <a:pPr lvl="1">
              <a:defRPr/>
            </a:pPr>
            <a:r>
              <a:rPr lang="en-IN" dirty="0" smtClean="0"/>
              <a:t>100% biodiesel - referred to as </a:t>
            </a:r>
            <a:r>
              <a:rPr lang="en-IN" b="1" dirty="0" smtClean="0"/>
              <a:t>B100</a:t>
            </a:r>
            <a:endParaRPr lang="en-IN" dirty="0" smtClean="0"/>
          </a:p>
          <a:p>
            <a:pPr lvl="1">
              <a:defRPr/>
            </a:pPr>
            <a:r>
              <a:rPr lang="en-IN" dirty="0" smtClean="0"/>
              <a:t>20% biodiesel, 80% </a:t>
            </a:r>
            <a:r>
              <a:rPr lang="en-IN" dirty="0" err="1" smtClean="0"/>
              <a:t>petrodiesel</a:t>
            </a:r>
            <a:r>
              <a:rPr lang="en-IN" dirty="0" smtClean="0"/>
              <a:t> - </a:t>
            </a:r>
            <a:r>
              <a:rPr lang="en-IN" dirty="0" err="1" smtClean="0"/>
              <a:t>labeled</a:t>
            </a:r>
            <a:r>
              <a:rPr lang="en-IN" dirty="0" smtClean="0"/>
              <a:t> </a:t>
            </a:r>
            <a:r>
              <a:rPr lang="en-IN" b="1" dirty="0" smtClean="0"/>
              <a:t>B20</a:t>
            </a:r>
            <a:endParaRPr lang="en-IN" dirty="0" smtClean="0"/>
          </a:p>
          <a:p>
            <a:pPr lvl="1">
              <a:defRPr/>
            </a:pPr>
            <a:r>
              <a:rPr lang="en-IN" dirty="0" smtClean="0"/>
              <a:t>5% biodiesel, 95% </a:t>
            </a:r>
            <a:r>
              <a:rPr lang="en-IN" dirty="0" err="1" smtClean="0"/>
              <a:t>petrodiesel</a:t>
            </a:r>
            <a:r>
              <a:rPr lang="en-IN" dirty="0" smtClean="0"/>
              <a:t> - </a:t>
            </a:r>
            <a:r>
              <a:rPr lang="en-IN" dirty="0" err="1" smtClean="0"/>
              <a:t>labeled</a:t>
            </a:r>
            <a:r>
              <a:rPr lang="en-IN" dirty="0" smtClean="0"/>
              <a:t> </a:t>
            </a:r>
            <a:r>
              <a:rPr lang="en-IN" b="1" dirty="0" smtClean="0"/>
              <a:t>B5</a:t>
            </a:r>
            <a:endParaRPr lang="en-IN" dirty="0" smtClean="0"/>
          </a:p>
          <a:p>
            <a:pPr lvl="1">
              <a:defRPr/>
            </a:pPr>
            <a:r>
              <a:rPr lang="en-IN" dirty="0" smtClean="0"/>
              <a:t>2% biodiesel, 98% </a:t>
            </a:r>
            <a:r>
              <a:rPr lang="en-IN" dirty="0" err="1" smtClean="0"/>
              <a:t>petrodiesel</a:t>
            </a:r>
            <a:r>
              <a:rPr lang="en-IN" dirty="0" smtClean="0"/>
              <a:t> - </a:t>
            </a:r>
            <a:r>
              <a:rPr lang="en-IN" dirty="0" err="1" smtClean="0"/>
              <a:t>labeled</a:t>
            </a:r>
            <a:r>
              <a:rPr lang="en-IN" dirty="0" smtClean="0"/>
              <a:t> </a:t>
            </a:r>
            <a:r>
              <a:rPr lang="en-IN" b="1" dirty="0" smtClean="0"/>
              <a:t>B2</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304800"/>
            <a:ext cx="9144000" cy="685800"/>
          </a:xfrm>
          <a:noFill/>
        </p:spPr>
        <p:txBody>
          <a:bodyPr>
            <a:normAutofit fontScale="90000"/>
          </a:bodyPr>
          <a:lstStyle/>
          <a:p>
            <a:r>
              <a:rPr lang="en-US" sz="3200" smtClean="0">
                <a:effectLst/>
              </a:rPr>
              <a:t>Biogas - Biogas:decentralised energy system</a:t>
            </a:r>
            <a:br>
              <a:rPr lang="en-US" sz="3200" smtClean="0">
                <a:effectLst/>
              </a:rPr>
            </a:br>
            <a:endParaRPr lang="en-US" sz="3200" smtClean="0">
              <a:effectLst/>
            </a:endParaRPr>
          </a:p>
        </p:txBody>
      </p:sp>
      <p:sp>
        <p:nvSpPr>
          <p:cNvPr id="22531" name="Rectangle 3"/>
          <p:cNvSpPr>
            <a:spLocks noGrp="1" noChangeArrowheads="1"/>
          </p:cNvSpPr>
          <p:nvPr>
            <p:ph type="body" idx="1"/>
          </p:nvPr>
        </p:nvSpPr>
        <p:spPr>
          <a:xfrm>
            <a:off x="685800" y="1066800"/>
            <a:ext cx="7772400" cy="5486400"/>
          </a:xfrm>
          <a:noFill/>
        </p:spPr>
        <p:txBody>
          <a:bodyPr/>
          <a:lstStyle/>
          <a:p>
            <a:pPr>
              <a:lnSpc>
                <a:spcPct val="80000"/>
              </a:lnSpc>
            </a:pPr>
            <a:r>
              <a:rPr lang="en-US" smtClean="0">
                <a:effectLst/>
              </a:rPr>
              <a:t>Anearobic digestion (Organic polymers)</a:t>
            </a:r>
          </a:p>
          <a:p>
            <a:pPr>
              <a:lnSpc>
                <a:spcPct val="80000"/>
              </a:lnSpc>
              <a:buFont typeface="Wingdings" pitchFamily="2" charset="2"/>
              <a:buNone/>
            </a:pPr>
            <a:endParaRPr lang="en-US" sz="2400" smtClean="0">
              <a:effectLst/>
            </a:endParaRPr>
          </a:p>
          <a:p>
            <a:pPr>
              <a:lnSpc>
                <a:spcPct val="80000"/>
              </a:lnSpc>
              <a:buFont typeface="Wingdings" pitchFamily="2" charset="2"/>
              <a:buNone/>
            </a:pPr>
            <a:r>
              <a:rPr lang="en-US" sz="2400" smtClean="0">
                <a:effectLst/>
              </a:rPr>
              <a:t>Hydrolysis</a:t>
            </a:r>
          </a:p>
          <a:p>
            <a:pPr>
              <a:lnSpc>
                <a:spcPct val="80000"/>
              </a:lnSpc>
            </a:pPr>
            <a:endParaRPr lang="en-US" sz="2400" smtClean="0">
              <a:effectLst/>
            </a:endParaRPr>
          </a:p>
          <a:p>
            <a:pPr>
              <a:lnSpc>
                <a:spcPct val="80000"/>
              </a:lnSpc>
            </a:pPr>
            <a:r>
              <a:rPr lang="en-US" sz="4000" smtClean="0">
                <a:effectLst/>
              </a:rPr>
              <a:t>Monomers</a:t>
            </a:r>
          </a:p>
          <a:p>
            <a:pPr>
              <a:lnSpc>
                <a:spcPct val="80000"/>
              </a:lnSpc>
              <a:buFont typeface="Wingdings" pitchFamily="2" charset="2"/>
              <a:buNone/>
            </a:pPr>
            <a:endParaRPr lang="en-US" sz="2400" smtClean="0">
              <a:effectLst/>
            </a:endParaRPr>
          </a:p>
          <a:p>
            <a:pPr>
              <a:lnSpc>
                <a:spcPct val="80000"/>
              </a:lnSpc>
              <a:buFont typeface="Wingdings" pitchFamily="2" charset="2"/>
              <a:buNone/>
            </a:pPr>
            <a:r>
              <a:rPr lang="en-US" sz="2400" smtClean="0">
                <a:effectLst/>
              </a:rPr>
              <a:t>Acidogenesis</a:t>
            </a:r>
          </a:p>
          <a:p>
            <a:pPr>
              <a:lnSpc>
                <a:spcPct val="80000"/>
              </a:lnSpc>
            </a:pPr>
            <a:endParaRPr lang="en-US" sz="2400" smtClean="0">
              <a:effectLst/>
            </a:endParaRPr>
          </a:p>
          <a:p>
            <a:pPr>
              <a:lnSpc>
                <a:spcPct val="80000"/>
              </a:lnSpc>
            </a:pPr>
            <a:r>
              <a:rPr lang="en-US" smtClean="0">
                <a:effectLst/>
              </a:rPr>
              <a:t>VFA’s, Acetate, Formate</a:t>
            </a:r>
          </a:p>
          <a:p>
            <a:pPr>
              <a:lnSpc>
                <a:spcPct val="80000"/>
              </a:lnSpc>
              <a:buFont typeface="Wingdings" pitchFamily="2" charset="2"/>
              <a:buNone/>
            </a:pPr>
            <a:endParaRPr lang="en-US" sz="2400" smtClean="0">
              <a:effectLst/>
            </a:endParaRPr>
          </a:p>
          <a:p>
            <a:pPr>
              <a:lnSpc>
                <a:spcPct val="80000"/>
              </a:lnSpc>
              <a:buFont typeface="Wingdings" pitchFamily="2" charset="2"/>
              <a:buNone/>
            </a:pPr>
            <a:r>
              <a:rPr lang="en-US" sz="2400" smtClean="0">
                <a:effectLst/>
              </a:rPr>
              <a:t>Methanogenesis</a:t>
            </a:r>
          </a:p>
          <a:p>
            <a:pPr>
              <a:lnSpc>
                <a:spcPct val="80000"/>
              </a:lnSpc>
            </a:pPr>
            <a:endParaRPr lang="en-US" sz="2400" smtClean="0">
              <a:effectLst/>
            </a:endParaRPr>
          </a:p>
          <a:p>
            <a:pPr>
              <a:lnSpc>
                <a:spcPct val="80000"/>
              </a:lnSpc>
            </a:pPr>
            <a:r>
              <a:rPr lang="en-US" sz="3600" smtClean="0">
                <a:effectLst/>
              </a:rPr>
              <a:t>Methane</a:t>
            </a:r>
          </a:p>
          <a:p>
            <a:pPr>
              <a:lnSpc>
                <a:spcPct val="80000"/>
              </a:lnSpc>
            </a:pPr>
            <a:endParaRPr lang="en-US" sz="3600" smtClean="0">
              <a:effectLst/>
            </a:endParaRPr>
          </a:p>
          <a:p>
            <a:pPr>
              <a:lnSpc>
                <a:spcPct val="80000"/>
              </a:lnSpc>
            </a:pPr>
            <a:endParaRPr lang="en-US" sz="2400" smtClean="0">
              <a:effectLst/>
            </a:endParaRPr>
          </a:p>
        </p:txBody>
      </p:sp>
      <p:sp>
        <p:nvSpPr>
          <p:cNvPr id="22532" name="Line 4"/>
          <p:cNvSpPr>
            <a:spLocks noChangeShapeType="1"/>
          </p:cNvSpPr>
          <p:nvPr/>
        </p:nvSpPr>
        <p:spPr bwMode="auto">
          <a:xfrm>
            <a:off x="3048000" y="1752600"/>
            <a:ext cx="0" cy="914400"/>
          </a:xfrm>
          <a:prstGeom prst="line">
            <a:avLst/>
          </a:prstGeom>
          <a:noFill/>
          <a:ln w="38100">
            <a:solidFill>
              <a:schemeClr val="tx1"/>
            </a:solidFill>
            <a:round/>
            <a:headEnd/>
            <a:tailEnd type="triangle" w="med" len="med"/>
          </a:ln>
        </p:spPr>
        <p:txBody>
          <a:bodyPr/>
          <a:lstStyle/>
          <a:p>
            <a:endParaRPr lang="en-IN"/>
          </a:p>
        </p:txBody>
      </p:sp>
      <p:sp>
        <p:nvSpPr>
          <p:cNvPr id="22533" name="Line 5"/>
          <p:cNvSpPr>
            <a:spLocks noChangeShapeType="1"/>
          </p:cNvSpPr>
          <p:nvPr/>
        </p:nvSpPr>
        <p:spPr bwMode="auto">
          <a:xfrm>
            <a:off x="2971800" y="3276600"/>
            <a:ext cx="0" cy="914400"/>
          </a:xfrm>
          <a:prstGeom prst="line">
            <a:avLst/>
          </a:prstGeom>
          <a:noFill/>
          <a:ln w="38100">
            <a:solidFill>
              <a:schemeClr val="tx1"/>
            </a:solidFill>
            <a:round/>
            <a:headEnd/>
            <a:tailEnd type="triangle" w="med" len="med"/>
          </a:ln>
        </p:spPr>
        <p:txBody>
          <a:bodyPr/>
          <a:lstStyle/>
          <a:p>
            <a:endParaRPr lang="en-IN"/>
          </a:p>
        </p:txBody>
      </p:sp>
      <p:sp>
        <p:nvSpPr>
          <p:cNvPr id="22534" name="Line 6"/>
          <p:cNvSpPr>
            <a:spLocks noChangeShapeType="1"/>
          </p:cNvSpPr>
          <p:nvPr/>
        </p:nvSpPr>
        <p:spPr bwMode="auto">
          <a:xfrm>
            <a:off x="3048000" y="5029200"/>
            <a:ext cx="0" cy="838200"/>
          </a:xfrm>
          <a:prstGeom prst="line">
            <a:avLst/>
          </a:prstGeom>
          <a:noFill/>
          <a:ln w="38100">
            <a:solidFill>
              <a:schemeClr val="tx1"/>
            </a:solidFill>
            <a:round/>
            <a:headEnd/>
            <a:tailEnd type="triangle" w="med" len="med"/>
          </a:ln>
        </p:spPr>
        <p:txBody>
          <a:bodyPr/>
          <a:lstStyle/>
          <a:p>
            <a:endParaRPr lang="en-IN"/>
          </a:p>
        </p:txBody>
      </p:sp>
      <p:sp>
        <p:nvSpPr>
          <p:cNvPr id="22535" name="Rectangle 6"/>
          <p:cNvSpPr>
            <a:spLocks noChangeArrowheads="1"/>
          </p:cNvSpPr>
          <p:nvPr/>
        </p:nvSpPr>
        <p:spPr bwMode="auto">
          <a:xfrm>
            <a:off x="4191000" y="1828800"/>
            <a:ext cx="4572000" cy="923925"/>
          </a:xfrm>
          <a:prstGeom prst="rect">
            <a:avLst/>
          </a:prstGeom>
          <a:noFill/>
          <a:ln w="9525">
            <a:noFill/>
            <a:miter lim="800000"/>
            <a:headEnd/>
            <a:tailEnd/>
          </a:ln>
        </p:spPr>
        <p:txBody>
          <a:bodyPr>
            <a:spAutoFit/>
          </a:bodyPr>
          <a:lstStyle/>
          <a:p>
            <a:r>
              <a:rPr lang="en-IN"/>
              <a:t>https://www.homebiogas.com/Blog/142/What_is_Biogas%7Cfq%7C_A_Beginners_Guide</a:t>
            </a:r>
          </a:p>
        </p:txBody>
      </p:sp>
      <p:sp>
        <p:nvSpPr>
          <p:cNvPr id="22536" name="Rectangle 7"/>
          <p:cNvSpPr>
            <a:spLocks noChangeArrowheads="1"/>
          </p:cNvSpPr>
          <p:nvPr/>
        </p:nvSpPr>
        <p:spPr bwMode="auto">
          <a:xfrm>
            <a:off x="4191000" y="2967038"/>
            <a:ext cx="4572000" cy="923925"/>
          </a:xfrm>
          <a:prstGeom prst="rect">
            <a:avLst/>
          </a:prstGeom>
          <a:noFill/>
          <a:ln w="9525">
            <a:noFill/>
            <a:miter lim="800000"/>
            <a:headEnd/>
            <a:tailEnd/>
          </a:ln>
        </p:spPr>
        <p:txBody>
          <a:bodyPr>
            <a:spAutoFit/>
          </a:bodyPr>
          <a:lstStyle/>
          <a:p>
            <a:r>
              <a:rPr lang="en-IN"/>
              <a:t>https://studentenergy.org/map/?gclid=EAIaIQobChMIlqGCwIHX6wIVQx0rCh3F-w6IEAAYASAAEgIYMfD_BwE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0"/>
            <a:ext cx="9144000" cy="1096963"/>
          </a:xfrm>
        </p:spPr>
        <p:txBody>
          <a:bodyPr/>
          <a:lstStyle/>
          <a:p>
            <a:pPr eaLnBrk="1" hangingPunct="1">
              <a:defRPr/>
            </a:pPr>
            <a:r>
              <a:rPr lang="en-US" sz="2400" dirty="0" smtClean="0">
                <a:solidFill>
                  <a:srgbClr val="FFFF00"/>
                </a:solidFill>
              </a:rPr>
              <a:t>Biogas</a:t>
            </a:r>
            <a:br>
              <a:rPr lang="en-US" sz="2400" dirty="0" smtClean="0">
                <a:solidFill>
                  <a:srgbClr val="FFFF00"/>
                </a:solidFill>
              </a:rPr>
            </a:br>
            <a:r>
              <a:rPr lang="en-US" sz="2400" dirty="0" smtClean="0">
                <a:solidFill>
                  <a:srgbClr val="FFFF00"/>
                </a:solidFill>
              </a:rPr>
              <a:t>G</a:t>
            </a:r>
            <a:r>
              <a:rPr lang="en-US" sz="2000" dirty="0" smtClean="0">
                <a:solidFill>
                  <a:srgbClr val="FFFF00"/>
                </a:solidFill>
              </a:rPr>
              <a:t>as produced by biological breakdown of organic matter in the absence of  O</a:t>
            </a:r>
            <a:r>
              <a:rPr lang="en-US" sz="2000" baseline="-25000" dirty="0" smtClean="0">
                <a:solidFill>
                  <a:srgbClr val="FFFF00"/>
                </a:solidFill>
              </a:rPr>
              <a:t>2</a:t>
            </a:r>
            <a:r>
              <a:rPr lang="en-US" sz="2000" dirty="0" smtClean="0">
                <a:solidFill>
                  <a:srgbClr val="FFFF00"/>
                </a:solidFill>
              </a:rPr>
              <a:t> </a:t>
            </a:r>
            <a:endParaRPr lang="en-US" sz="4000" dirty="0" smtClean="0">
              <a:solidFill>
                <a:srgbClr val="FFFF00"/>
              </a:solidFill>
            </a:endParaRPr>
          </a:p>
        </p:txBody>
      </p:sp>
      <p:sp>
        <p:nvSpPr>
          <p:cNvPr id="23556" name="Rectangle 4"/>
          <p:cNvSpPr>
            <a:spLocks noChangeArrowheads="1"/>
          </p:cNvSpPr>
          <p:nvPr/>
        </p:nvSpPr>
        <p:spPr bwMode="auto">
          <a:xfrm>
            <a:off x="5004048" y="4244895"/>
            <a:ext cx="3962400" cy="1200329"/>
          </a:xfrm>
          <a:prstGeom prst="rect">
            <a:avLst/>
          </a:prstGeom>
          <a:noFill/>
          <a:ln w="9525">
            <a:noFill/>
            <a:miter lim="800000"/>
            <a:headEnd/>
            <a:tailEnd/>
          </a:ln>
        </p:spPr>
        <p:txBody>
          <a:bodyPr wrap="square" anchor="ctr">
            <a:spAutoFit/>
          </a:bodyPr>
          <a:lstStyle/>
          <a:p>
            <a:r>
              <a:rPr lang="en-US" dirty="0" smtClean="0"/>
              <a:t>https://www.build-a-biogas-plant.com/wp-content/uploads/2014/09/new-biogas-plant.jpg</a:t>
            </a:r>
            <a:endParaRPr lang="en-US" dirty="0"/>
          </a:p>
        </p:txBody>
      </p:sp>
      <p:sp>
        <p:nvSpPr>
          <p:cNvPr id="23559" name="Rectangle 7"/>
          <p:cNvSpPr>
            <a:spLocks noChangeArrowheads="1"/>
          </p:cNvSpPr>
          <p:nvPr/>
        </p:nvSpPr>
        <p:spPr bwMode="auto">
          <a:xfrm>
            <a:off x="381000" y="4179888"/>
            <a:ext cx="2971800" cy="2678112"/>
          </a:xfrm>
          <a:prstGeom prst="rect">
            <a:avLst/>
          </a:prstGeom>
          <a:noFill/>
          <a:ln w="9525">
            <a:noFill/>
            <a:miter lim="800000"/>
            <a:headEnd/>
            <a:tailEnd/>
          </a:ln>
        </p:spPr>
        <p:txBody>
          <a:bodyPr>
            <a:spAutoFit/>
          </a:bodyPr>
          <a:lstStyle/>
          <a:p>
            <a:r>
              <a:rPr lang="en-US" sz="2400"/>
              <a:t>Biogas composition:</a:t>
            </a:r>
          </a:p>
          <a:p>
            <a:pPr lvl="1"/>
            <a:r>
              <a:rPr lang="en-US" sz="2400"/>
              <a:t>Methane-50-68%</a:t>
            </a:r>
          </a:p>
          <a:p>
            <a:pPr lvl="1"/>
            <a:r>
              <a:rPr lang="en-US" sz="2400"/>
              <a:t>CO</a:t>
            </a:r>
            <a:r>
              <a:rPr lang="en-US" sz="2400" baseline="-25000"/>
              <a:t>2</a:t>
            </a:r>
            <a:r>
              <a:rPr lang="en-US" sz="2400"/>
              <a:t> – 25%</a:t>
            </a:r>
          </a:p>
          <a:p>
            <a:pPr lvl="1"/>
            <a:r>
              <a:rPr lang="en-US" sz="2400"/>
              <a:t>H</a:t>
            </a:r>
            <a:r>
              <a:rPr lang="en-US" sz="2400" baseline="-25000"/>
              <a:t>2</a:t>
            </a:r>
            <a:r>
              <a:rPr lang="en-US" sz="2400"/>
              <a:t>-5%</a:t>
            </a:r>
          </a:p>
          <a:p>
            <a:pPr lvl="1"/>
            <a:r>
              <a:rPr lang="en-US" sz="2400"/>
              <a:t>N</a:t>
            </a:r>
            <a:r>
              <a:rPr lang="en-US" sz="2400" baseline="-25000"/>
              <a:t>2</a:t>
            </a:r>
            <a:r>
              <a:rPr lang="en-US" sz="2400"/>
              <a:t>-2-7%</a:t>
            </a:r>
          </a:p>
          <a:p>
            <a:pPr lvl="1"/>
            <a:r>
              <a:rPr lang="en-US" sz="2400"/>
              <a:t>O</a:t>
            </a:r>
            <a:r>
              <a:rPr lang="en-US" sz="2400" baseline="-25000"/>
              <a:t>2</a:t>
            </a:r>
            <a:r>
              <a:rPr lang="en-US" sz="2400"/>
              <a:t>-0.1%</a:t>
            </a:r>
          </a:p>
        </p:txBody>
      </p:sp>
      <p:sp>
        <p:nvSpPr>
          <p:cNvPr id="8" name="Content Placeholder 2"/>
          <p:cNvSpPr txBox="1">
            <a:spLocks/>
          </p:cNvSpPr>
          <p:nvPr/>
        </p:nvSpPr>
        <p:spPr>
          <a:xfrm>
            <a:off x="5257800" y="1066800"/>
            <a:ext cx="3429000" cy="2514600"/>
          </a:xfrm>
          <a:prstGeom prst="rect">
            <a:avLst/>
          </a:prstGeom>
        </p:spPr>
        <p:txBody>
          <a:bodyPr/>
          <a:lstStyle/>
          <a:p>
            <a:pPr marL="342900" indent="-342900">
              <a:spcBef>
                <a:spcPct val="20000"/>
              </a:spcBef>
              <a:buClr>
                <a:schemeClr val="hlink"/>
              </a:buClr>
              <a:buSzPct val="90000"/>
              <a:buFont typeface="Wingdings" pitchFamily="2" charset="2"/>
              <a:buBlip>
                <a:blip r:embed="rId2"/>
              </a:buBlip>
              <a:defRPr/>
            </a:pPr>
            <a:r>
              <a:rPr lang="en-US" sz="2400" kern="0" dirty="0">
                <a:effectLst>
                  <a:outerShdw blurRad="38100" dist="38100" dir="2700000" algn="tl">
                    <a:srgbClr val="000000"/>
                  </a:outerShdw>
                </a:effectLst>
                <a:latin typeface="+mn-lt"/>
              </a:rPr>
              <a:t>S</a:t>
            </a:r>
            <a:r>
              <a:rPr lang="en-US" sz="2400" kern="0" dirty="0" err="1">
                <a:effectLst>
                  <a:outerShdw blurRad="38100" dist="38100" dir="2700000" algn="tl">
                    <a:srgbClr val="000000"/>
                  </a:outerShdw>
                </a:effectLst>
                <a:latin typeface="+mn-lt"/>
              </a:rPr>
              <a:t>ources</a:t>
            </a:r>
            <a:r>
              <a:rPr lang="en-US" sz="2400" kern="0" dirty="0">
                <a:effectLst>
                  <a:outerShdw blurRad="38100" dist="38100" dir="2700000" algn="tl">
                    <a:srgbClr val="000000"/>
                  </a:outerShdw>
                </a:effectLst>
                <a:latin typeface="+mn-lt"/>
              </a:rPr>
              <a:t>: </a:t>
            </a:r>
          </a:p>
          <a:p>
            <a:pPr marL="742950" lvl="1" indent="-285750">
              <a:spcBef>
                <a:spcPct val="20000"/>
              </a:spcBef>
              <a:buFontTx/>
              <a:buChar char="–"/>
              <a:defRPr/>
            </a:pPr>
            <a:r>
              <a:rPr lang="en-US" sz="2000" kern="0" dirty="0">
                <a:effectLst>
                  <a:outerShdw blurRad="38100" dist="38100" dir="2700000" algn="tl">
                    <a:srgbClr val="000000"/>
                  </a:outerShdw>
                </a:effectLst>
                <a:latin typeface="+mn-lt"/>
              </a:rPr>
              <a:t>Agriculture waste</a:t>
            </a:r>
          </a:p>
          <a:p>
            <a:pPr marL="742950" lvl="1" indent="-285750">
              <a:spcBef>
                <a:spcPct val="20000"/>
              </a:spcBef>
              <a:buFontTx/>
              <a:buChar char="–"/>
              <a:defRPr/>
            </a:pPr>
            <a:r>
              <a:rPr lang="en-US" sz="2000" kern="0" dirty="0">
                <a:effectLst>
                  <a:outerShdw blurRad="38100" dist="38100" dir="2700000" algn="tl">
                    <a:srgbClr val="000000"/>
                  </a:outerShdw>
                </a:effectLst>
                <a:latin typeface="+mn-lt"/>
              </a:rPr>
              <a:t>Cow dung</a:t>
            </a:r>
          </a:p>
          <a:p>
            <a:pPr marL="342900" indent="-342900">
              <a:spcBef>
                <a:spcPct val="20000"/>
              </a:spcBef>
              <a:buClr>
                <a:schemeClr val="hlink"/>
              </a:buClr>
              <a:buSzPct val="90000"/>
              <a:buFont typeface="Wingdings" pitchFamily="2" charset="2"/>
              <a:buBlip>
                <a:blip r:embed="rId2"/>
              </a:buBlip>
              <a:defRPr/>
            </a:pPr>
            <a:r>
              <a:rPr lang="en-US" sz="2400" kern="0" dirty="0">
                <a:effectLst>
                  <a:outerShdw blurRad="38100" dist="38100" dir="2700000" algn="tl">
                    <a:srgbClr val="000000"/>
                  </a:outerShdw>
                </a:effectLst>
                <a:latin typeface="+mn-lt"/>
              </a:rPr>
              <a:t>CO</a:t>
            </a:r>
            <a:r>
              <a:rPr lang="en-US" sz="2400" kern="0" baseline="-25000" dirty="0">
                <a:effectLst>
                  <a:outerShdw blurRad="38100" dist="38100" dir="2700000" algn="tl">
                    <a:srgbClr val="000000"/>
                  </a:outerShdw>
                </a:effectLst>
                <a:latin typeface="+mn-lt"/>
              </a:rPr>
              <a:t>2</a:t>
            </a:r>
            <a:r>
              <a:rPr lang="en-US" sz="2400" kern="0" dirty="0">
                <a:effectLst>
                  <a:outerShdw blurRad="38100" dist="38100" dir="2700000" algn="tl">
                    <a:srgbClr val="000000"/>
                  </a:outerShdw>
                </a:effectLst>
                <a:latin typeface="+mn-lt"/>
              </a:rPr>
              <a:t>+CH</a:t>
            </a:r>
            <a:r>
              <a:rPr lang="en-US" sz="2400" kern="0" baseline="-25000" dirty="0">
                <a:effectLst>
                  <a:outerShdw blurRad="38100" dist="38100" dir="2700000" algn="tl">
                    <a:srgbClr val="000000"/>
                  </a:outerShdw>
                </a:effectLst>
                <a:latin typeface="+mn-lt"/>
              </a:rPr>
              <a:t>4</a:t>
            </a:r>
            <a:r>
              <a:rPr lang="en-US" sz="2400" kern="0" dirty="0">
                <a:effectLst>
                  <a:outerShdw blurRad="38100" dist="38100" dir="2700000" algn="tl">
                    <a:srgbClr val="000000"/>
                  </a:outerShdw>
                </a:effectLst>
                <a:latin typeface="+mn-lt"/>
              </a:rPr>
              <a:t>+H</a:t>
            </a:r>
            <a:r>
              <a:rPr lang="en-US" sz="2400" kern="0" baseline="-25000" dirty="0">
                <a:effectLst>
                  <a:outerShdw blurRad="38100" dist="38100" dir="2700000" algn="tl">
                    <a:srgbClr val="000000"/>
                  </a:outerShdw>
                </a:effectLst>
                <a:latin typeface="+mn-lt"/>
              </a:rPr>
              <a:t>2</a:t>
            </a:r>
            <a:r>
              <a:rPr lang="en-US" sz="2400" kern="0" dirty="0">
                <a:effectLst>
                  <a:outerShdw blurRad="38100" dist="38100" dir="2700000" algn="tl">
                    <a:srgbClr val="000000"/>
                  </a:outerShdw>
                </a:effectLst>
                <a:latin typeface="+mn-lt"/>
              </a:rPr>
              <a:t>S</a:t>
            </a:r>
          </a:p>
          <a:p>
            <a:pPr marL="342900" indent="-342900">
              <a:spcBef>
                <a:spcPct val="20000"/>
              </a:spcBef>
              <a:buClr>
                <a:schemeClr val="hlink"/>
              </a:buClr>
              <a:buSzPct val="90000"/>
              <a:buFont typeface="Wingdings" pitchFamily="2" charset="2"/>
              <a:buBlip>
                <a:blip r:embed="rId2"/>
              </a:buBlip>
              <a:defRPr/>
            </a:pPr>
            <a:r>
              <a:rPr lang="en-US" sz="2400" kern="0" dirty="0">
                <a:effectLst>
                  <a:outerShdw blurRad="38100" dist="38100" dir="2700000" algn="tl">
                    <a:srgbClr val="000000"/>
                  </a:outerShdw>
                </a:effectLst>
                <a:latin typeface="+mn-lt"/>
              </a:rPr>
              <a:t>Digester Waste / Sediment: fertilizer</a:t>
            </a:r>
          </a:p>
        </p:txBody>
      </p:sp>
      <p:pic>
        <p:nvPicPr>
          <p:cNvPr id="11266" name="Picture 2" descr="Build a Biogas Plant - ARTI-Biogas"/>
          <p:cNvPicPr>
            <a:picLocks noChangeAspect="1" noChangeArrowheads="1"/>
          </p:cNvPicPr>
          <p:nvPr/>
        </p:nvPicPr>
        <p:blipFill>
          <a:blip r:embed="rId3" cstate="print"/>
          <a:srcRect/>
          <a:stretch>
            <a:fillRect/>
          </a:stretch>
        </p:blipFill>
        <p:spPr bwMode="auto">
          <a:xfrm>
            <a:off x="0" y="1124744"/>
            <a:ext cx="5136505" cy="2952328"/>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304800"/>
            <a:ext cx="5029200" cy="331788"/>
          </a:xfrm>
        </p:spPr>
        <p:txBody>
          <a:bodyPr>
            <a:normAutofit fontScale="90000"/>
          </a:bodyPr>
          <a:lstStyle/>
          <a:p>
            <a:pPr eaLnBrk="1" hangingPunct="1">
              <a:defRPr/>
            </a:pPr>
            <a:r>
              <a:rPr lang="en-US" sz="2800" b="1" dirty="0" smtClean="0"/>
              <a:t>Sustainable strategies</a:t>
            </a:r>
          </a:p>
        </p:txBody>
      </p:sp>
      <p:sp>
        <p:nvSpPr>
          <p:cNvPr id="61443" name="Rectangle 3"/>
          <p:cNvSpPr>
            <a:spLocks noGrp="1" noChangeArrowheads="1"/>
          </p:cNvSpPr>
          <p:nvPr>
            <p:ph type="body" idx="1"/>
          </p:nvPr>
        </p:nvSpPr>
        <p:spPr>
          <a:xfrm>
            <a:off x="304800" y="2362200"/>
            <a:ext cx="4038600" cy="4648200"/>
          </a:xfrm>
        </p:spPr>
        <p:txBody>
          <a:bodyPr/>
          <a:lstStyle/>
          <a:p>
            <a:pPr eaLnBrk="1" hangingPunct="1">
              <a:lnSpc>
                <a:spcPct val="90000"/>
              </a:lnSpc>
              <a:defRPr/>
            </a:pPr>
            <a:r>
              <a:rPr lang="en-US" sz="1400" b="1" u="sng" dirty="0" smtClean="0"/>
              <a:t>STE</a:t>
            </a:r>
            <a:r>
              <a:rPr lang="en-US" sz="1400" dirty="0" smtClean="0"/>
              <a:t> (</a:t>
            </a:r>
            <a:r>
              <a:rPr lang="en-IN" sz="1400" b="1" dirty="0" smtClean="0"/>
              <a:t>Solar thermal energy)</a:t>
            </a:r>
            <a:r>
              <a:rPr lang="en-IN" sz="1400" dirty="0" smtClean="0"/>
              <a:t> technology for harnessing solar energy for thermal energy (heat).)</a:t>
            </a:r>
            <a:endParaRPr lang="en-US" sz="1400" dirty="0" smtClean="0"/>
          </a:p>
          <a:p>
            <a:pPr lvl="1" eaLnBrk="1" hangingPunct="1">
              <a:lnSpc>
                <a:spcPct val="90000"/>
              </a:lnSpc>
              <a:defRPr/>
            </a:pPr>
            <a:r>
              <a:rPr lang="en-US" sz="1400" dirty="0" smtClean="0"/>
              <a:t>The solar challenger</a:t>
            </a:r>
          </a:p>
          <a:p>
            <a:pPr lvl="1" eaLnBrk="1" hangingPunct="1">
              <a:lnSpc>
                <a:spcPct val="90000"/>
              </a:lnSpc>
              <a:defRPr/>
            </a:pPr>
            <a:r>
              <a:rPr lang="en-US" sz="1400" dirty="0" smtClean="0"/>
              <a:t>Mirrors/reflector energy</a:t>
            </a:r>
          </a:p>
          <a:p>
            <a:pPr lvl="1" eaLnBrk="1" hangingPunct="1">
              <a:lnSpc>
                <a:spcPct val="90000"/>
              </a:lnSpc>
              <a:defRPr/>
            </a:pPr>
            <a:endParaRPr lang="en-US" sz="1400" dirty="0" smtClean="0"/>
          </a:p>
          <a:p>
            <a:pPr eaLnBrk="1" hangingPunct="1">
              <a:lnSpc>
                <a:spcPct val="90000"/>
              </a:lnSpc>
              <a:defRPr/>
            </a:pPr>
            <a:r>
              <a:rPr lang="en-US" sz="1400" b="1" u="sng" dirty="0" smtClean="0"/>
              <a:t>BIPV</a:t>
            </a:r>
            <a:r>
              <a:rPr lang="en-US" sz="1400" dirty="0" smtClean="0"/>
              <a:t>: </a:t>
            </a:r>
            <a:r>
              <a:rPr lang="en-IN" sz="1400" dirty="0" smtClean="0"/>
              <a:t>Building-integrated </a:t>
            </a:r>
            <a:r>
              <a:rPr lang="en-IN" sz="1400" dirty="0" err="1" smtClean="0"/>
              <a:t>photovoltaics</a:t>
            </a:r>
            <a:r>
              <a:rPr lang="en-IN" sz="1400" dirty="0" smtClean="0"/>
              <a:t> </a:t>
            </a:r>
            <a:endParaRPr lang="en-US" sz="1400" dirty="0" smtClean="0"/>
          </a:p>
          <a:p>
            <a:pPr lvl="1" eaLnBrk="1" hangingPunct="1">
              <a:lnSpc>
                <a:spcPct val="90000"/>
              </a:lnSpc>
              <a:defRPr/>
            </a:pPr>
            <a:r>
              <a:rPr lang="en-US" sz="1400" dirty="0" smtClean="0"/>
              <a:t>PV modules &amp;  arrays</a:t>
            </a:r>
          </a:p>
          <a:p>
            <a:pPr lvl="1" eaLnBrk="1" hangingPunct="1">
              <a:lnSpc>
                <a:spcPct val="90000"/>
              </a:lnSpc>
              <a:defRPr/>
            </a:pPr>
            <a:endParaRPr lang="en-US" sz="1400" dirty="0" smtClean="0"/>
          </a:p>
          <a:p>
            <a:pPr eaLnBrk="1" hangingPunct="1">
              <a:lnSpc>
                <a:spcPct val="90000"/>
              </a:lnSpc>
              <a:defRPr/>
            </a:pPr>
            <a:r>
              <a:rPr lang="en-US" sz="1400" b="1" u="sng" dirty="0" smtClean="0"/>
              <a:t>Energy plantations</a:t>
            </a:r>
          </a:p>
          <a:p>
            <a:pPr lvl="1" eaLnBrk="1" hangingPunct="1">
              <a:lnSpc>
                <a:spcPct val="90000"/>
              </a:lnSpc>
              <a:defRPr/>
            </a:pPr>
            <a:r>
              <a:rPr lang="en-US" sz="1400" dirty="0" smtClean="0"/>
              <a:t>JFM :</a:t>
            </a:r>
            <a:r>
              <a:rPr lang="en-IN" sz="1400" b="1" i="1" dirty="0" smtClean="0"/>
              <a:t>Joint Forest Management</a:t>
            </a:r>
            <a:r>
              <a:rPr lang="en-IN" sz="1400" dirty="0" smtClean="0"/>
              <a:t> : partnerships between </a:t>
            </a:r>
            <a:r>
              <a:rPr lang="en-IN" sz="1400" b="1" u="sng" dirty="0" smtClean="0">
                <a:solidFill>
                  <a:srgbClr val="FFFF00"/>
                </a:solidFill>
              </a:rPr>
              <a:t>fringe forest user groups</a:t>
            </a:r>
            <a:r>
              <a:rPr lang="en-IN" sz="1400" dirty="0" smtClean="0"/>
              <a:t> and the </a:t>
            </a:r>
            <a:r>
              <a:rPr lang="en-IN" sz="1400" b="1" dirty="0" smtClean="0">
                <a:solidFill>
                  <a:srgbClr val="FFFF00"/>
                </a:solidFill>
              </a:rPr>
              <a:t>Forest Department </a:t>
            </a:r>
            <a:endParaRPr lang="en-US" sz="1400" b="1" dirty="0" smtClean="0">
              <a:solidFill>
                <a:srgbClr val="FFFF00"/>
              </a:solidFill>
            </a:endParaRPr>
          </a:p>
          <a:p>
            <a:pPr lvl="1" eaLnBrk="1" hangingPunct="1">
              <a:lnSpc>
                <a:spcPct val="90000"/>
              </a:lnSpc>
              <a:defRPr/>
            </a:pPr>
            <a:r>
              <a:rPr lang="en-US" sz="1400" b="1" dirty="0" smtClean="0"/>
              <a:t>Social forestry</a:t>
            </a:r>
            <a:r>
              <a:rPr lang="en-US" sz="1400" dirty="0" smtClean="0"/>
              <a:t>: </a:t>
            </a:r>
            <a:r>
              <a:rPr lang="en-IN" sz="1400" dirty="0" smtClean="0"/>
              <a:t>management and protection of forests and </a:t>
            </a:r>
            <a:r>
              <a:rPr lang="en-IN" sz="1400" dirty="0" err="1" smtClean="0"/>
              <a:t>afforestation</a:t>
            </a:r>
            <a:r>
              <a:rPr lang="en-IN" sz="1400" dirty="0" smtClean="0"/>
              <a:t> on barren lands with the purpose of helping in the environmental, social and rural development</a:t>
            </a:r>
            <a:endParaRPr lang="en-US" sz="1400" dirty="0" smtClean="0"/>
          </a:p>
          <a:p>
            <a:pPr lvl="1" eaLnBrk="1" hangingPunct="1">
              <a:lnSpc>
                <a:spcPct val="90000"/>
              </a:lnSpc>
              <a:defRPr/>
            </a:pPr>
            <a:r>
              <a:rPr lang="en-US" sz="1400" b="1" dirty="0" err="1" smtClean="0"/>
              <a:t>Agroforestry</a:t>
            </a:r>
            <a:r>
              <a:rPr lang="en-US" sz="1400" b="1" dirty="0" smtClean="0"/>
              <a:t> </a:t>
            </a:r>
          </a:p>
        </p:txBody>
      </p:sp>
      <p:pic>
        <p:nvPicPr>
          <p:cNvPr id="26628" name="Picture 17" descr="merry-christmas-graphic-animation1"/>
          <p:cNvPicPr>
            <a:picLocks noChangeAspect="1" noChangeArrowheads="1"/>
          </p:cNvPicPr>
          <p:nvPr/>
        </p:nvPicPr>
        <p:blipFill>
          <a:blip r:embed="rId2" cstate="print"/>
          <a:srcRect/>
          <a:stretch>
            <a:fillRect/>
          </a:stretch>
        </p:blipFill>
        <p:spPr bwMode="auto">
          <a:xfrm>
            <a:off x="5334000" y="0"/>
            <a:ext cx="3810000" cy="2667000"/>
          </a:xfrm>
          <a:prstGeom prst="rect">
            <a:avLst/>
          </a:prstGeom>
          <a:noFill/>
          <a:ln w="9525">
            <a:noFill/>
            <a:miter lim="800000"/>
            <a:headEnd/>
            <a:tailEnd/>
          </a:ln>
        </p:spPr>
      </p:pic>
      <p:pic>
        <p:nvPicPr>
          <p:cNvPr id="26629" name="Picture 20"/>
          <p:cNvPicPr>
            <a:picLocks noChangeAspect="1" noChangeArrowheads="1"/>
          </p:cNvPicPr>
          <p:nvPr/>
        </p:nvPicPr>
        <p:blipFill>
          <a:blip r:embed="rId3" cstate="print"/>
          <a:srcRect/>
          <a:stretch>
            <a:fillRect/>
          </a:stretch>
        </p:blipFill>
        <p:spPr bwMode="auto">
          <a:xfrm>
            <a:off x="4495800" y="2667000"/>
            <a:ext cx="4876800" cy="4191000"/>
          </a:xfrm>
          <a:prstGeom prst="rect">
            <a:avLst/>
          </a:prstGeom>
          <a:noFill/>
          <a:ln w="9525">
            <a:noFill/>
            <a:miter lim="800000"/>
            <a:headEnd/>
            <a:tailEnd/>
          </a:ln>
        </p:spPr>
      </p:pic>
      <p:sp>
        <p:nvSpPr>
          <p:cNvPr id="26630" name="Rectangle 5"/>
          <p:cNvSpPr>
            <a:spLocks noChangeArrowheads="1"/>
          </p:cNvSpPr>
          <p:nvPr/>
        </p:nvSpPr>
        <p:spPr bwMode="auto">
          <a:xfrm>
            <a:off x="228600" y="828675"/>
            <a:ext cx="4800600" cy="923925"/>
          </a:xfrm>
          <a:prstGeom prst="rect">
            <a:avLst/>
          </a:prstGeom>
          <a:noFill/>
          <a:ln w="9525">
            <a:noFill/>
            <a:miter lim="800000"/>
            <a:headEnd/>
            <a:tailEnd/>
          </a:ln>
        </p:spPr>
        <p:txBody>
          <a:bodyPr>
            <a:spAutoFit/>
          </a:bodyPr>
          <a:lstStyle/>
          <a:p>
            <a:r>
              <a:rPr lang="en-IN"/>
              <a:t>https://studentenergy.org/map/?gclid=EAIaIQobChMIn9vj8IHX6wIVmQVyCh3i9Q6_EAAYAiAAEgISl_D_BwE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84188"/>
          </a:xfrm>
        </p:spPr>
        <p:txBody>
          <a:bodyPr>
            <a:normAutofit fontScale="90000"/>
          </a:bodyPr>
          <a:lstStyle/>
          <a:p>
            <a:pPr>
              <a:defRPr/>
            </a:pPr>
            <a:r>
              <a:rPr lang="en-IN" sz="2800" b="1" dirty="0" smtClean="0"/>
              <a:t>Indian Oil Corporation limited (IOCL)</a:t>
            </a:r>
            <a:endParaRPr lang="en-IN" sz="2800" b="1" dirty="0"/>
          </a:p>
        </p:txBody>
      </p:sp>
      <p:sp>
        <p:nvSpPr>
          <p:cNvPr id="28675" name="Rectangle 2"/>
          <p:cNvSpPr>
            <a:spLocks noChangeArrowheads="1"/>
          </p:cNvSpPr>
          <p:nvPr/>
        </p:nvSpPr>
        <p:spPr bwMode="auto">
          <a:xfrm>
            <a:off x="0" y="1295400"/>
            <a:ext cx="8676456" cy="830997"/>
          </a:xfrm>
          <a:prstGeom prst="rect">
            <a:avLst/>
          </a:prstGeom>
          <a:noFill/>
          <a:ln w="9525">
            <a:noFill/>
            <a:miter lim="800000"/>
            <a:headEnd/>
            <a:tailEnd/>
          </a:ln>
        </p:spPr>
        <p:txBody>
          <a:bodyPr wrap="square">
            <a:spAutoFit/>
          </a:bodyPr>
          <a:lstStyle/>
          <a:p>
            <a:r>
              <a:rPr lang="en-IN" sz="2400" dirty="0"/>
              <a:t>Indian Oil is focussing on CNG (compressed natural gas), </a:t>
            </a:r>
            <a:r>
              <a:rPr lang="en-IN" sz="2400" dirty="0" err="1"/>
              <a:t>Autogas</a:t>
            </a:r>
            <a:r>
              <a:rPr lang="en-IN" sz="2400" dirty="0"/>
              <a:t> (LPG), ethanol blended petrol, bio-diesel, and Hydrogen energy.</a:t>
            </a:r>
          </a:p>
        </p:txBody>
      </p:sp>
      <p:sp>
        <p:nvSpPr>
          <p:cNvPr id="28676" name="Rectangle 3"/>
          <p:cNvSpPr>
            <a:spLocks noChangeArrowheads="1"/>
          </p:cNvSpPr>
          <p:nvPr/>
        </p:nvSpPr>
        <p:spPr bwMode="auto">
          <a:xfrm>
            <a:off x="228600" y="685800"/>
            <a:ext cx="3402013" cy="461963"/>
          </a:xfrm>
          <a:prstGeom prst="rect">
            <a:avLst/>
          </a:prstGeom>
          <a:noFill/>
          <a:ln w="9525">
            <a:noFill/>
            <a:miter lim="800000"/>
            <a:headEnd/>
            <a:tailEnd/>
          </a:ln>
        </p:spPr>
        <p:txBody>
          <a:bodyPr wrap="none">
            <a:spAutoFit/>
          </a:bodyPr>
          <a:lstStyle/>
          <a:p>
            <a:r>
              <a:rPr lang="en-IN" sz="2400"/>
              <a:t>Green Fuel Alternatives</a:t>
            </a:r>
          </a:p>
        </p:txBody>
      </p:sp>
      <p:sp>
        <p:nvSpPr>
          <p:cNvPr id="28679" name="Rectangle 6"/>
          <p:cNvSpPr>
            <a:spLocks noChangeArrowheads="1"/>
          </p:cNvSpPr>
          <p:nvPr/>
        </p:nvSpPr>
        <p:spPr bwMode="auto">
          <a:xfrm>
            <a:off x="0" y="3657600"/>
            <a:ext cx="9144000" cy="1754326"/>
          </a:xfrm>
          <a:prstGeom prst="rect">
            <a:avLst/>
          </a:prstGeom>
          <a:noFill/>
          <a:ln w="9525">
            <a:noFill/>
            <a:miter lim="800000"/>
            <a:headEnd/>
            <a:tailEnd/>
          </a:ln>
        </p:spPr>
        <p:txBody>
          <a:bodyPr wrap="square">
            <a:spAutoFit/>
          </a:bodyPr>
          <a:lstStyle/>
          <a:p>
            <a:r>
              <a:rPr lang="en-IN" dirty="0"/>
              <a:t>A joint venture between Indian Oil and Chhattisgarh Renewable Energy Development Agency (CREDA) -  Indian Oil – CREDA </a:t>
            </a:r>
            <a:r>
              <a:rPr lang="en-IN" dirty="0" err="1"/>
              <a:t>Biofuels</a:t>
            </a:r>
            <a:r>
              <a:rPr lang="en-IN" dirty="0"/>
              <a:t> Ltd. </a:t>
            </a:r>
          </a:p>
          <a:p>
            <a:pPr>
              <a:buFont typeface="Arial" charset="0"/>
              <a:buChar char="•"/>
            </a:pPr>
            <a:r>
              <a:rPr lang="en-IN" dirty="0"/>
              <a:t> Envisages production of 30,000 metric tonnes (MT) of biodiesel per annum from energy crop plantation on 30,000 hectare of revenue wasteland. </a:t>
            </a:r>
          </a:p>
          <a:p>
            <a:pPr>
              <a:buFont typeface="Arial" charset="0"/>
              <a:buChar char="•"/>
            </a:pPr>
            <a:r>
              <a:rPr lang="en-IN" dirty="0"/>
              <a:t> Energy crop plantations (</a:t>
            </a:r>
            <a:r>
              <a:rPr lang="en-IN" dirty="0" err="1"/>
              <a:t>Jatropha</a:t>
            </a:r>
            <a:r>
              <a:rPr lang="en-IN" dirty="0"/>
              <a:t>, </a:t>
            </a:r>
            <a:r>
              <a:rPr lang="en-IN" dirty="0" err="1"/>
              <a:t>Pongamia</a:t>
            </a:r>
            <a:r>
              <a:rPr lang="en-IN" dirty="0"/>
              <a:t> etc.) on revenue wasteland in various districts of Chhattisgarh.</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04800" y="228600"/>
            <a:ext cx="8229600" cy="865188"/>
          </a:xfrm>
        </p:spPr>
        <p:txBody>
          <a:bodyPr>
            <a:normAutofit fontScale="90000"/>
          </a:bodyPr>
          <a:lstStyle/>
          <a:p>
            <a:pPr eaLnBrk="1" hangingPunct="1">
              <a:defRPr/>
            </a:pPr>
            <a:r>
              <a:rPr lang="en-US" sz="2800" b="1" i="1" dirty="0" smtClean="0"/>
              <a:t>Measures taken by </a:t>
            </a:r>
            <a:r>
              <a:rPr lang="en-US" sz="2800" b="1" dirty="0" smtClean="0"/>
              <a:t>Indian government </a:t>
            </a:r>
            <a:r>
              <a:rPr lang="en-US" sz="2800" b="1" i="1" dirty="0" smtClean="0"/>
              <a:t>to enhance Energy Security</a:t>
            </a:r>
          </a:p>
        </p:txBody>
      </p:sp>
      <p:sp>
        <p:nvSpPr>
          <p:cNvPr id="79875" name="Rectangle 3"/>
          <p:cNvSpPr>
            <a:spLocks noGrp="1" noChangeArrowheads="1"/>
          </p:cNvSpPr>
          <p:nvPr>
            <p:ph type="body" idx="1"/>
          </p:nvPr>
        </p:nvSpPr>
        <p:spPr>
          <a:xfrm>
            <a:off x="838200" y="1219200"/>
            <a:ext cx="6400800" cy="3352800"/>
          </a:xfrm>
        </p:spPr>
        <p:txBody>
          <a:bodyPr>
            <a:normAutofit fontScale="92500" lnSpcReduction="10000"/>
          </a:bodyPr>
          <a:lstStyle/>
          <a:p>
            <a:pPr eaLnBrk="1" hangingPunct="1">
              <a:lnSpc>
                <a:spcPct val="80000"/>
              </a:lnSpc>
              <a:defRPr/>
            </a:pPr>
            <a:r>
              <a:rPr lang="en-US" sz="1600" b="1" i="1" dirty="0" smtClean="0">
                <a:solidFill>
                  <a:srgbClr val="FFFF00"/>
                </a:solidFill>
              </a:rPr>
              <a:t>The Integrated Energy Policy</a:t>
            </a:r>
            <a:r>
              <a:rPr lang="en-US" sz="1600" i="1" dirty="0" smtClean="0"/>
              <a:t> - </a:t>
            </a:r>
            <a:r>
              <a:rPr lang="en-US" sz="1600" dirty="0" smtClean="0"/>
              <a:t>Adopted in December 2008.</a:t>
            </a:r>
          </a:p>
          <a:p>
            <a:pPr eaLnBrk="1" hangingPunct="1">
              <a:lnSpc>
                <a:spcPct val="80000"/>
              </a:lnSpc>
              <a:buFont typeface="Wingdings" pitchFamily="2" charset="2"/>
              <a:buNone/>
              <a:defRPr/>
            </a:pPr>
            <a:r>
              <a:rPr lang="en-US" sz="1600" dirty="0" smtClean="0"/>
              <a:t> </a:t>
            </a:r>
          </a:p>
          <a:p>
            <a:pPr lvl="1" eaLnBrk="1" hangingPunct="1">
              <a:lnSpc>
                <a:spcPct val="80000"/>
              </a:lnSpc>
              <a:defRPr/>
            </a:pPr>
            <a:r>
              <a:rPr lang="en-IN" sz="1600" b="1" dirty="0" smtClean="0"/>
              <a:t>A</a:t>
            </a:r>
            <a:r>
              <a:rPr lang="en-IN" sz="1600" dirty="0" smtClean="0"/>
              <a:t> </a:t>
            </a:r>
            <a:r>
              <a:rPr lang="en-IN" sz="1600" b="1" dirty="0" smtClean="0"/>
              <a:t>comprehensive policy</a:t>
            </a:r>
            <a:r>
              <a:rPr lang="en-IN" sz="1600" dirty="0" smtClean="0"/>
              <a:t> on </a:t>
            </a:r>
            <a:r>
              <a:rPr lang="en-IN" sz="1600" b="1" dirty="0" smtClean="0"/>
              <a:t>Energy</a:t>
            </a:r>
            <a:r>
              <a:rPr lang="en-IN" sz="1600" dirty="0" smtClean="0"/>
              <a:t> drafted to explore alternative technologies and possible synergies that would increase </a:t>
            </a:r>
            <a:r>
              <a:rPr lang="en-IN" sz="1600" b="1" dirty="0" smtClean="0"/>
              <a:t>energy</a:t>
            </a:r>
            <a:r>
              <a:rPr lang="en-IN" sz="1600" dirty="0" smtClean="0"/>
              <a:t> system efficiency and meet requirement for </a:t>
            </a:r>
            <a:r>
              <a:rPr lang="en-IN" sz="1600" b="1" dirty="0" smtClean="0"/>
              <a:t>energy </a:t>
            </a:r>
            <a:r>
              <a:rPr lang="en-IN" sz="1600" dirty="0" smtClean="0"/>
              <a:t>services.</a:t>
            </a:r>
            <a:endParaRPr lang="en-US" sz="1600" dirty="0" smtClean="0"/>
          </a:p>
          <a:p>
            <a:pPr lvl="1" eaLnBrk="1" hangingPunct="1">
              <a:lnSpc>
                <a:spcPct val="80000"/>
              </a:lnSpc>
              <a:defRPr/>
            </a:pPr>
            <a:r>
              <a:rPr lang="en-US" sz="1600" dirty="0" smtClean="0"/>
              <a:t>To reliably meet the demand for energy services of all sectors including the lifeline energy needs of vulnerable households in all parts of the country with safe, clean and convenient energy at the least cost. </a:t>
            </a:r>
          </a:p>
          <a:p>
            <a:pPr lvl="1" eaLnBrk="1" hangingPunct="1">
              <a:lnSpc>
                <a:spcPct val="80000"/>
              </a:lnSpc>
              <a:defRPr/>
            </a:pPr>
            <a:r>
              <a:rPr lang="en-US" sz="1600" dirty="0" smtClean="0"/>
              <a:t>Goal: To provide energy security to all. </a:t>
            </a:r>
          </a:p>
          <a:p>
            <a:pPr lvl="1" eaLnBrk="1" hangingPunct="1">
              <a:lnSpc>
                <a:spcPct val="80000"/>
              </a:lnSpc>
              <a:defRPr/>
            </a:pPr>
            <a:r>
              <a:rPr lang="en-US" sz="1600" dirty="0" smtClean="0"/>
              <a:t>E</a:t>
            </a:r>
            <a:r>
              <a:rPr lang="en-IN" sz="1600" dirty="0" err="1" smtClean="0"/>
              <a:t>xpected</a:t>
            </a:r>
            <a:r>
              <a:rPr lang="en-IN" sz="1600" dirty="0" smtClean="0"/>
              <a:t> to bring in a level playing field for all energy players large or small, public or private, domestic or foreign.</a:t>
            </a:r>
            <a:endParaRPr lang="en-US" sz="1600" dirty="0" smtClean="0"/>
          </a:p>
          <a:p>
            <a:pPr lvl="1" eaLnBrk="1" hangingPunct="1">
              <a:lnSpc>
                <a:spcPct val="80000"/>
              </a:lnSpc>
              <a:defRPr/>
            </a:pPr>
            <a:r>
              <a:rPr lang="en-IN" sz="1600" dirty="0" smtClean="0"/>
              <a:t>It would allow for relative pricing of different fuels taking into account both their efficiency in use and convenience as well as the amount of pollution they generate. </a:t>
            </a:r>
          </a:p>
          <a:p>
            <a:pPr lvl="1" eaLnBrk="1" hangingPunct="1">
              <a:lnSpc>
                <a:spcPct val="80000"/>
              </a:lnSpc>
              <a:defRPr/>
            </a:pPr>
            <a:r>
              <a:rPr lang="en-IN" sz="1600" dirty="0" smtClean="0"/>
              <a:t>Policy envisages a competitive energy market and market-determined energy pricing</a:t>
            </a:r>
            <a:endParaRPr lang="en-US" sz="1600" i="1" dirty="0" smtClean="0"/>
          </a:p>
        </p:txBody>
      </p:sp>
      <p:sp>
        <p:nvSpPr>
          <p:cNvPr id="29700" name="Rectangle 3"/>
          <p:cNvSpPr>
            <a:spLocks noChangeArrowheads="1"/>
          </p:cNvSpPr>
          <p:nvPr/>
        </p:nvSpPr>
        <p:spPr bwMode="auto">
          <a:xfrm>
            <a:off x="228600" y="5954713"/>
            <a:ext cx="8458200" cy="369887"/>
          </a:xfrm>
          <a:prstGeom prst="rect">
            <a:avLst/>
          </a:prstGeom>
          <a:noFill/>
          <a:ln w="9525">
            <a:noFill/>
            <a:miter lim="800000"/>
            <a:headEnd/>
            <a:tailEnd/>
          </a:ln>
        </p:spPr>
        <p:txBody>
          <a:bodyPr>
            <a:spAutoFit/>
          </a:bodyPr>
          <a:lstStyle/>
          <a:p>
            <a:r>
              <a:rPr lang="en-IN"/>
              <a:t>https://www.iea.org/policies/1590-integrated-energy-policy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257800"/>
          </a:xfrm>
        </p:spPr>
        <p:txBody>
          <a:bodyPr/>
          <a:lstStyle/>
          <a:p>
            <a:pPr eaLnBrk="1" hangingPunct="1">
              <a:lnSpc>
                <a:spcPct val="80000"/>
              </a:lnSpc>
              <a:defRPr/>
            </a:pPr>
            <a:r>
              <a:rPr lang="en-US" sz="2400" b="1" i="1" dirty="0" smtClean="0">
                <a:solidFill>
                  <a:srgbClr val="FFFF00"/>
                </a:solidFill>
              </a:rPr>
              <a:t>Jawaharlal Nehru National Solar Mission</a:t>
            </a:r>
            <a:r>
              <a:rPr lang="en-US" sz="2400" b="1" dirty="0" smtClean="0">
                <a:solidFill>
                  <a:srgbClr val="FFFF00"/>
                </a:solidFill>
              </a:rPr>
              <a:t> (JNNSM)</a:t>
            </a:r>
            <a:r>
              <a:rPr lang="en-US" sz="2400" dirty="0" smtClean="0"/>
              <a:t>: Launched in November 2009. </a:t>
            </a:r>
          </a:p>
          <a:p>
            <a:pPr lvl="1" eaLnBrk="1" hangingPunct="1">
              <a:lnSpc>
                <a:spcPct val="80000"/>
              </a:lnSpc>
              <a:defRPr/>
            </a:pPr>
            <a:r>
              <a:rPr lang="en-US" sz="2400" dirty="0" smtClean="0"/>
              <a:t>Policy framework for the deployment of 20,000 MW of solar power by 2022.  </a:t>
            </a:r>
          </a:p>
          <a:p>
            <a:pPr lvl="1" eaLnBrk="1" hangingPunct="1">
              <a:lnSpc>
                <a:spcPct val="80000"/>
              </a:lnSpc>
              <a:defRPr/>
            </a:pPr>
            <a:r>
              <a:rPr lang="en-US" sz="2400" dirty="0" smtClean="0"/>
              <a:t>Scale up off –grid solar applications by installing another 2,000 MW capacity by 2022</a:t>
            </a:r>
          </a:p>
          <a:p>
            <a:pPr lvl="1" eaLnBrk="1" hangingPunct="1">
              <a:lnSpc>
                <a:spcPct val="80000"/>
              </a:lnSpc>
              <a:defRPr/>
            </a:pPr>
            <a:r>
              <a:rPr lang="en-US" sz="2400" dirty="0" smtClean="0"/>
              <a:t>Aggressive R&amp;D to reduce the cost and improve the over all performance.  </a:t>
            </a:r>
            <a:endParaRPr lang="en-US" sz="2400" i="1" dirty="0" smtClean="0"/>
          </a:p>
          <a:p>
            <a:pPr eaLnBrk="1" hangingPunct="1">
              <a:lnSpc>
                <a:spcPct val="90000"/>
              </a:lnSpc>
              <a:defRPr/>
            </a:pPr>
            <a:r>
              <a:rPr lang="en-US" sz="2400" b="1" i="1" dirty="0" smtClean="0">
                <a:solidFill>
                  <a:srgbClr val="FFFF00"/>
                </a:solidFill>
              </a:rPr>
              <a:t>National </a:t>
            </a:r>
            <a:r>
              <a:rPr lang="en-US" sz="2400" b="1" i="1" dirty="0" err="1" smtClean="0">
                <a:solidFill>
                  <a:srgbClr val="FFFF00"/>
                </a:solidFill>
              </a:rPr>
              <a:t>Biofuel</a:t>
            </a:r>
            <a:r>
              <a:rPr lang="en-US" sz="2400" b="1" i="1" dirty="0" smtClean="0">
                <a:solidFill>
                  <a:srgbClr val="FFFF00"/>
                </a:solidFill>
              </a:rPr>
              <a:t> Policy</a:t>
            </a:r>
            <a:r>
              <a:rPr lang="en-US" sz="2400" i="1" dirty="0" smtClean="0"/>
              <a:t> - </a:t>
            </a:r>
            <a:r>
              <a:rPr lang="en-US" sz="2400" dirty="0" smtClean="0"/>
              <a:t>November 2009, </a:t>
            </a:r>
          </a:p>
          <a:p>
            <a:pPr lvl="1" eaLnBrk="1" hangingPunct="1">
              <a:lnSpc>
                <a:spcPct val="90000"/>
              </a:lnSpc>
              <a:defRPr/>
            </a:pPr>
            <a:r>
              <a:rPr lang="en-US" sz="2400" dirty="0" smtClean="0"/>
              <a:t>Directive issued  - mandatory for all oil-marketing companies - Petrol mixed with 5% ethanol. </a:t>
            </a:r>
          </a:p>
          <a:p>
            <a:pPr lvl="1" eaLnBrk="1" hangingPunct="1">
              <a:lnSpc>
                <a:spcPct val="90000"/>
              </a:lnSpc>
              <a:defRPr/>
            </a:pPr>
            <a:r>
              <a:rPr lang="en-US" sz="2400" dirty="0" smtClean="0"/>
              <a:t>an indicative target of 20% by 2017 for the blending of </a:t>
            </a:r>
            <a:r>
              <a:rPr lang="en-US" sz="2400" dirty="0" err="1" smtClean="0"/>
              <a:t>biofuels</a:t>
            </a:r>
            <a:r>
              <a:rPr lang="en-US" sz="2400" dirty="0" smtClean="0"/>
              <a:t> – </a:t>
            </a:r>
            <a:r>
              <a:rPr lang="en-US" sz="2400" dirty="0" err="1" smtClean="0"/>
              <a:t>bioethanol</a:t>
            </a:r>
            <a:r>
              <a:rPr lang="en-US" sz="2400" dirty="0" smtClean="0"/>
              <a:t> and bio-diesel </a:t>
            </a:r>
            <a:endParaRPr lang="en-IN" sz="2400" dirty="0"/>
          </a:p>
        </p:txBody>
      </p:sp>
      <p:sp>
        <p:nvSpPr>
          <p:cNvPr id="30723" name="Rectangle 3"/>
          <p:cNvSpPr>
            <a:spLocks noChangeArrowheads="1"/>
          </p:cNvSpPr>
          <p:nvPr/>
        </p:nvSpPr>
        <p:spPr bwMode="auto">
          <a:xfrm>
            <a:off x="2757488" y="5878513"/>
            <a:ext cx="3629025" cy="369887"/>
          </a:xfrm>
          <a:prstGeom prst="rect">
            <a:avLst/>
          </a:prstGeom>
          <a:noFill/>
          <a:ln w="9525">
            <a:noFill/>
            <a:miter lim="800000"/>
            <a:headEnd/>
            <a:tailEnd/>
          </a:ln>
        </p:spPr>
        <p:txBody>
          <a:bodyPr wrap="none">
            <a:spAutoFit/>
          </a:bodyPr>
          <a:lstStyle/>
          <a:p>
            <a:r>
              <a:rPr lang="en-IN"/>
              <a:t>http://manireda.com/?page_id=82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pPr>
              <a:defRPr/>
            </a:pPr>
            <a:r>
              <a:rPr lang="en-IN" sz="2800" b="1" dirty="0" smtClean="0"/>
              <a:t>United Nations Climate Change Conference</a:t>
            </a:r>
            <a:r>
              <a:rPr lang="en-IN" sz="2800" dirty="0" smtClean="0"/>
              <a:t> </a:t>
            </a:r>
            <a:endParaRPr lang="en-IN" sz="2800" dirty="0"/>
          </a:p>
        </p:txBody>
      </p:sp>
      <p:sp>
        <p:nvSpPr>
          <p:cNvPr id="3" name="Content Placeholder 2"/>
          <p:cNvSpPr>
            <a:spLocks noGrp="1"/>
          </p:cNvSpPr>
          <p:nvPr>
            <p:ph idx="1"/>
          </p:nvPr>
        </p:nvSpPr>
        <p:spPr>
          <a:xfrm>
            <a:off x="533400" y="1371600"/>
            <a:ext cx="8229600" cy="4530725"/>
          </a:xfrm>
        </p:spPr>
        <p:txBody>
          <a:bodyPr/>
          <a:lstStyle/>
          <a:p>
            <a:pPr>
              <a:defRPr/>
            </a:pPr>
            <a:r>
              <a:rPr lang="en-IN" dirty="0" smtClean="0"/>
              <a:t>2010</a:t>
            </a:r>
          </a:p>
          <a:p>
            <a:pPr lvl="1">
              <a:defRPr/>
            </a:pPr>
            <a:r>
              <a:rPr lang="en-IN" sz="2000" dirty="0" err="1" smtClean="0"/>
              <a:t>Cancún</a:t>
            </a:r>
            <a:r>
              <a:rPr lang="en-IN" sz="2000" dirty="0" smtClean="0"/>
              <a:t>, Mexico</a:t>
            </a:r>
          </a:p>
          <a:p>
            <a:pPr lvl="1">
              <a:defRPr/>
            </a:pPr>
            <a:r>
              <a:rPr lang="en-IN" sz="2000" dirty="0" smtClean="0"/>
              <a:t>Called for a large "Green Climate Fund", and a "Climate Technology Centre" and network</a:t>
            </a:r>
          </a:p>
          <a:p>
            <a:pPr>
              <a:defRPr/>
            </a:pPr>
            <a:r>
              <a:rPr lang="en-IN" dirty="0" smtClean="0"/>
              <a:t>2011</a:t>
            </a:r>
          </a:p>
          <a:p>
            <a:pPr lvl="1">
              <a:defRPr/>
            </a:pPr>
            <a:r>
              <a:rPr lang="en-IN" sz="2400" dirty="0" smtClean="0"/>
              <a:t>Durban, South Africa, </a:t>
            </a:r>
          </a:p>
          <a:p>
            <a:pPr lvl="1">
              <a:defRPr/>
            </a:pPr>
            <a:r>
              <a:rPr lang="en-IN" sz="2400" dirty="0" smtClean="0"/>
              <a:t>Legally binding deal comprising all countries,  by 2015, to take effect in 2020.</a:t>
            </a:r>
            <a:endParaRPr lang="en-IN" sz="2400" baseline="30000" dirty="0" smtClean="0"/>
          </a:p>
          <a:p>
            <a:pPr lvl="1">
              <a:defRPr/>
            </a:pPr>
            <a:r>
              <a:rPr lang="en-IN" sz="2400" dirty="0" smtClean="0"/>
              <a:t>Creation of a Green Climate Fund (GCF) -US$100 billion per year</a:t>
            </a:r>
          </a:p>
          <a:p>
            <a:pPr>
              <a:defRPr/>
            </a:pPr>
            <a:endParaRPr lang="en-IN" dirty="0"/>
          </a:p>
        </p:txBody>
      </p:sp>
      <p:sp>
        <p:nvSpPr>
          <p:cNvPr id="6148" name="Rectangle 3"/>
          <p:cNvSpPr>
            <a:spLocks noChangeArrowheads="1"/>
          </p:cNvSpPr>
          <p:nvPr/>
        </p:nvSpPr>
        <p:spPr bwMode="auto">
          <a:xfrm>
            <a:off x="533400" y="6059488"/>
            <a:ext cx="7543800" cy="646112"/>
          </a:xfrm>
          <a:prstGeom prst="rect">
            <a:avLst/>
          </a:prstGeom>
          <a:noFill/>
          <a:ln w="9525">
            <a:noFill/>
            <a:miter lim="800000"/>
            <a:headEnd/>
            <a:tailEnd/>
          </a:ln>
        </p:spPr>
        <p:txBody>
          <a:bodyPr>
            <a:spAutoFit/>
          </a:bodyPr>
          <a:lstStyle/>
          <a:p>
            <a:r>
              <a:rPr lang="en-IN"/>
              <a:t>https://unfccc.int/process-and-meetings/conferences/glasgow-climate-change-conference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152400" y="152400"/>
            <a:ext cx="8763000" cy="6477000"/>
          </a:xfrm>
        </p:spPr>
        <p:txBody>
          <a:bodyPr/>
          <a:lstStyle/>
          <a:p>
            <a:pPr eaLnBrk="1" hangingPunct="1">
              <a:lnSpc>
                <a:spcPct val="90000"/>
              </a:lnSpc>
              <a:defRPr/>
            </a:pPr>
            <a:r>
              <a:rPr lang="en-US" sz="2400" b="1" i="1" dirty="0" smtClean="0">
                <a:solidFill>
                  <a:srgbClr val="FFFF00"/>
                </a:solidFill>
              </a:rPr>
              <a:t>National Mission for Enhanced Energy Efficiency</a:t>
            </a:r>
            <a:r>
              <a:rPr lang="en-US" sz="2400" i="1" dirty="0" smtClean="0"/>
              <a:t>:</a:t>
            </a:r>
            <a:r>
              <a:rPr lang="en-US" sz="2400" b="1" dirty="0" smtClean="0"/>
              <a:t> </a:t>
            </a:r>
          </a:p>
          <a:p>
            <a:pPr lvl="1" eaLnBrk="1" hangingPunct="1">
              <a:lnSpc>
                <a:spcPct val="90000"/>
              </a:lnSpc>
              <a:defRPr/>
            </a:pPr>
            <a:r>
              <a:rPr lang="en-US" sz="2400" dirty="0" smtClean="0"/>
              <a:t>Creating an energy efficiency market</a:t>
            </a:r>
          </a:p>
          <a:p>
            <a:pPr lvl="1" eaLnBrk="1" hangingPunct="1">
              <a:lnSpc>
                <a:spcPct val="90000"/>
              </a:lnSpc>
              <a:defRPr/>
            </a:pPr>
            <a:r>
              <a:rPr lang="en-US" sz="2400" dirty="0" smtClean="0"/>
              <a:t>Cut down the country’s annual energy usage by 5% by 2015, and carbon dioxide emissions by 100 million </a:t>
            </a:r>
            <a:r>
              <a:rPr lang="en-US" sz="2400" dirty="0" err="1" smtClean="0"/>
              <a:t>tonne</a:t>
            </a:r>
            <a:r>
              <a:rPr lang="en-US" sz="2400" dirty="0" smtClean="0"/>
              <a:t> every year. </a:t>
            </a:r>
          </a:p>
          <a:p>
            <a:pPr lvl="1" eaLnBrk="1" hangingPunct="1">
              <a:lnSpc>
                <a:spcPct val="90000"/>
              </a:lnSpc>
              <a:defRPr/>
            </a:pPr>
            <a:r>
              <a:rPr lang="en-US" sz="2400" dirty="0" smtClean="0"/>
              <a:t>Perform, Achieve and Trade (PAT) mechanism </a:t>
            </a:r>
          </a:p>
          <a:p>
            <a:pPr lvl="2" eaLnBrk="1" hangingPunct="1">
              <a:lnSpc>
                <a:spcPct val="90000"/>
              </a:lnSpc>
              <a:defRPr/>
            </a:pPr>
            <a:r>
              <a:rPr lang="en-US" dirty="0" smtClean="0"/>
              <a:t>Set targets on energy efficiency improvement for energy-intensive industries and encourage trade of energy savings certificates - </a:t>
            </a:r>
            <a:r>
              <a:rPr lang="en-US" dirty="0" err="1" smtClean="0"/>
              <a:t>ESCerts</a:t>
            </a:r>
            <a:r>
              <a:rPr lang="en-US" dirty="0" smtClean="0"/>
              <a:t> </a:t>
            </a:r>
          </a:p>
          <a:p>
            <a:pPr eaLnBrk="1" hangingPunct="1">
              <a:lnSpc>
                <a:spcPct val="90000"/>
              </a:lnSpc>
              <a:defRPr/>
            </a:pPr>
            <a:r>
              <a:rPr lang="en-US" sz="2400" b="1" i="1" dirty="0" smtClean="0">
                <a:solidFill>
                  <a:srgbClr val="FFFF00"/>
                </a:solidFill>
              </a:rPr>
              <a:t>Wind Energy</a:t>
            </a:r>
            <a:r>
              <a:rPr lang="en-US" sz="2400" i="1" dirty="0" smtClean="0"/>
              <a:t>:</a:t>
            </a:r>
            <a:r>
              <a:rPr lang="en-US" sz="2400" dirty="0" smtClean="0"/>
              <a:t> </a:t>
            </a:r>
          </a:p>
          <a:p>
            <a:pPr lvl="1" eaLnBrk="1" hangingPunct="1">
              <a:lnSpc>
                <a:spcPct val="90000"/>
              </a:lnSpc>
              <a:defRPr/>
            </a:pPr>
            <a:r>
              <a:rPr lang="en-US" sz="2400" dirty="0" smtClean="0"/>
              <a:t>A cumulative capacity of 10,900 MW has been set up</a:t>
            </a:r>
          </a:p>
          <a:p>
            <a:pPr eaLnBrk="1" hangingPunct="1">
              <a:lnSpc>
                <a:spcPct val="90000"/>
              </a:lnSpc>
              <a:defRPr/>
            </a:pPr>
            <a:r>
              <a:rPr lang="en-US" sz="2400" b="1" i="1" dirty="0" smtClean="0">
                <a:solidFill>
                  <a:srgbClr val="FFFF00"/>
                </a:solidFill>
              </a:rPr>
              <a:t>Voluntary Emission Reduction</a:t>
            </a:r>
            <a:r>
              <a:rPr lang="en-US" sz="2400" i="1" dirty="0" smtClean="0"/>
              <a:t>: </a:t>
            </a:r>
          </a:p>
          <a:p>
            <a:pPr lvl="1" eaLnBrk="1" hangingPunct="1">
              <a:lnSpc>
                <a:spcPct val="90000"/>
              </a:lnSpc>
              <a:defRPr/>
            </a:pPr>
            <a:r>
              <a:rPr lang="en-US" sz="2400" dirty="0" smtClean="0"/>
              <a:t>India on 3 December 2009 offered to voluntarily reduce its carbon intensity by 20-25% by 2020 from 2005 levels through policy interventions, including mandatory fuel efficiency standards for all vehicles (by 2011). This would be a domestic commitment and not legally binding internationally.</a:t>
            </a:r>
          </a:p>
          <a:p>
            <a:pPr lvl="2" eaLnBrk="1" hangingPunct="1">
              <a:lnSpc>
                <a:spcPct val="90000"/>
              </a:lnSpc>
              <a:defRPr/>
            </a:pPr>
            <a:endParaRPr lang="en-US" dirty="0" smtClean="0"/>
          </a:p>
          <a:p>
            <a:pPr eaLnBrk="1" hangingPunct="1">
              <a:lnSpc>
                <a:spcPct val="90000"/>
              </a:lnSpc>
              <a:defRPr/>
            </a:pPr>
            <a:endParaRPr lang="en-US" sz="2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33400" y="1066800"/>
            <a:ext cx="8229600" cy="1143000"/>
          </a:xfrm>
        </p:spPr>
        <p:txBody>
          <a:bodyPr>
            <a:normAutofit fontScale="90000"/>
          </a:bodyPr>
          <a:lstStyle/>
          <a:p>
            <a:pPr eaLnBrk="1" hangingPunct="1">
              <a:defRPr/>
            </a:pPr>
            <a:r>
              <a:rPr lang="en-US" smtClean="0">
                <a:solidFill>
                  <a:srgbClr val="FFFF00"/>
                </a:solidFill>
              </a:rPr>
              <a:t>GOLDEN RULE OF ENERGY SECURITY</a:t>
            </a:r>
          </a:p>
        </p:txBody>
      </p:sp>
      <p:sp>
        <p:nvSpPr>
          <p:cNvPr id="82947" name="Rectangle 3"/>
          <p:cNvSpPr>
            <a:spLocks noGrp="1" noChangeArrowheads="1"/>
          </p:cNvSpPr>
          <p:nvPr>
            <p:ph type="body" idx="1"/>
          </p:nvPr>
        </p:nvSpPr>
        <p:spPr>
          <a:xfrm>
            <a:off x="381000" y="3429000"/>
            <a:ext cx="8229600" cy="1524000"/>
          </a:xfrm>
        </p:spPr>
        <p:txBody>
          <a:bodyPr/>
          <a:lstStyle/>
          <a:p>
            <a:pPr algn="ctr" eaLnBrk="1" hangingPunct="1">
              <a:buFont typeface="Wingdings" pitchFamily="2" charset="2"/>
              <a:buNone/>
              <a:defRPr/>
            </a:pPr>
            <a:r>
              <a:rPr lang="en-US" sz="4400" dirty="0" smtClean="0">
                <a:solidFill>
                  <a:srgbClr val="FF0000"/>
                </a:solidFill>
              </a:rPr>
              <a:t>IT’S CHEAPER TO SAVE THAN TO GENERATE</a:t>
            </a:r>
          </a:p>
          <a:p>
            <a:pPr algn="ctr" eaLnBrk="1" hangingPunct="1">
              <a:buFont typeface="Wingdings" pitchFamily="2" charset="2"/>
              <a:buNone/>
              <a:defRPr/>
            </a:pPr>
            <a:endParaRPr lang="en-US" sz="4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3200" dirty="0" smtClean="0"/>
              <a:t>India "will never be intimidated by any threat or pressure” – </a:t>
            </a:r>
            <a:r>
              <a:rPr lang="en-IN" sz="3200" dirty="0" err="1" smtClean="0"/>
              <a:t>Jayanthi</a:t>
            </a:r>
            <a:r>
              <a:rPr lang="en-IN" sz="3200" dirty="0" smtClean="0"/>
              <a:t> </a:t>
            </a:r>
            <a:r>
              <a:rPr lang="en-IN" sz="3200" dirty="0" err="1" smtClean="0"/>
              <a:t>Natarajan</a:t>
            </a:r>
            <a:endParaRPr lang="en-IN" sz="3200" dirty="0"/>
          </a:p>
        </p:txBody>
      </p:sp>
      <p:sp>
        <p:nvSpPr>
          <p:cNvPr id="3" name="Content Placeholder 2"/>
          <p:cNvSpPr>
            <a:spLocks noGrp="1"/>
          </p:cNvSpPr>
          <p:nvPr>
            <p:ph idx="1"/>
          </p:nvPr>
        </p:nvSpPr>
        <p:spPr>
          <a:xfrm>
            <a:off x="228600" y="1600200"/>
            <a:ext cx="8763000" cy="4953000"/>
          </a:xfrm>
        </p:spPr>
        <p:txBody>
          <a:bodyPr/>
          <a:lstStyle/>
          <a:p>
            <a:pPr>
              <a:buFont typeface="Wingdings" pitchFamily="2" charset="2"/>
              <a:buNone/>
              <a:defRPr/>
            </a:pPr>
            <a:r>
              <a:rPr lang="en-IN" sz="2000" dirty="0" smtClean="0"/>
              <a:t>…….“We have shown more flexibility than virtually any other country. But equity is the centrepiece, it cannot be shifted. This is not about India. Does fighting climate change mean we have to give up on equity? We have agreed to protocol and legal instrument. What's the problem in having one more option? India will never be intimidated by any threat or any kind of pressure. What's this legal instrument? How do I give a blank cheque? We're talking of livelihoods and sustainability here. I'm not accusing anybody, but there are efforts to shift the (climate) problem to countries that have not contributed to it. If that is done, we're willing to reopen the entire Durban Package. We did not issue a threat. But are we being made into a scapegoat? Please don't hold us hostage”…………..</a:t>
            </a: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Kyoto protocol failure understanding</a:t>
            </a:r>
            <a:endParaRPr lang="en-IN" dirty="0"/>
          </a:p>
        </p:txBody>
      </p:sp>
      <p:sp>
        <p:nvSpPr>
          <p:cNvPr id="3" name="Content Placeholder 2"/>
          <p:cNvSpPr>
            <a:spLocks noGrp="1"/>
          </p:cNvSpPr>
          <p:nvPr>
            <p:ph idx="1"/>
          </p:nvPr>
        </p:nvSpPr>
        <p:spPr/>
        <p:txBody>
          <a:bodyPr/>
          <a:lstStyle/>
          <a:p>
            <a:pPr>
              <a:defRPr/>
            </a:pPr>
            <a:r>
              <a:rPr lang="en-IN" dirty="0" smtClean="0"/>
              <a:t>https://muse.jhu.edu/article/493430/pdf#:~:text=At%20the%20end%20of%202012,with%20respect%20to%20emissions%20reduction.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103188" y="76200"/>
            <a:ext cx="4311650" cy="461963"/>
          </a:xfrm>
          <a:prstGeom prst="rect">
            <a:avLst/>
          </a:prstGeom>
          <a:noFill/>
          <a:ln w="9525">
            <a:noFill/>
            <a:miter lim="800000"/>
            <a:headEnd/>
            <a:tailEnd/>
          </a:ln>
        </p:spPr>
        <p:txBody>
          <a:bodyPr wrap="none">
            <a:spAutoFit/>
          </a:bodyPr>
          <a:lstStyle/>
          <a:p>
            <a:r>
              <a:rPr lang="en-US" sz="2400" b="1">
                <a:latin typeface="Calibri" pitchFamily="34" charset="0"/>
              </a:rPr>
              <a:t>Why the Kyoto agreement failed</a:t>
            </a:r>
          </a:p>
        </p:txBody>
      </p:sp>
      <p:sp>
        <p:nvSpPr>
          <p:cNvPr id="9219" name="Rectangle 2"/>
          <p:cNvSpPr>
            <a:spLocks noChangeArrowheads="1"/>
          </p:cNvSpPr>
          <p:nvPr/>
        </p:nvSpPr>
        <p:spPr bwMode="auto">
          <a:xfrm>
            <a:off x="0" y="533400"/>
            <a:ext cx="9144000" cy="6248400"/>
          </a:xfrm>
          <a:prstGeom prst="rect">
            <a:avLst/>
          </a:prstGeom>
          <a:noFill/>
          <a:ln w="9525">
            <a:noFill/>
            <a:miter lim="800000"/>
            <a:headEnd/>
            <a:tailEnd/>
          </a:ln>
        </p:spPr>
        <p:txBody>
          <a:bodyPr>
            <a:spAutoFit/>
          </a:bodyPr>
          <a:lstStyle/>
          <a:p>
            <a:pPr algn="just">
              <a:buFont typeface="Wingdings" pitchFamily="2" charset="2"/>
              <a:buChar char="ü"/>
            </a:pPr>
            <a:r>
              <a:rPr lang="en-US" sz="2000">
                <a:latin typeface="Calibri" pitchFamily="34" charset="0"/>
              </a:rPr>
              <a:t>The US political system and  the way the US Congress is organized and functions.</a:t>
            </a:r>
          </a:p>
          <a:p>
            <a:pPr algn="just">
              <a:buFont typeface="Wingdings" pitchFamily="2" charset="2"/>
              <a:buChar char="ü"/>
            </a:pPr>
            <a:r>
              <a:rPr lang="en-US" sz="2000">
                <a:latin typeface="Calibri" pitchFamily="34" charset="0"/>
              </a:rPr>
              <a:t>The US Congress unanimously adopted a resolution stating that the US should not be a signatory to any agreement that would mandate new commitments to limit or reduce greenhouse gas emissions only in industrialised countries or that would result in serious harm to the US economy. </a:t>
            </a:r>
          </a:p>
          <a:p>
            <a:pPr algn="just">
              <a:buFont typeface="Wingdings" pitchFamily="2" charset="2"/>
              <a:buChar char="ü"/>
            </a:pPr>
            <a:r>
              <a:rPr lang="en-US" sz="2000">
                <a:latin typeface="Calibri" pitchFamily="34" charset="0"/>
              </a:rPr>
              <a:t>The first time </a:t>
            </a:r>
            <a:r>
              <a:rPr lang="en-US" sz="2000">
                <a:latin typeface="Calibri" pitchFamily="34" charset="0"/>
                <a:hlinkClick r:id="rId2"/>
              </a:rPr>
              <a:t>Barack Obama </a:t>
            </a:r>
            <a:r>
              <a:rPr lang="en-US" sz="2000">
                <a:latin typeface="Calibri" pitchFamily="34" charset="0"/>
              </a:rPr>
              <a:t>voted against the </a:t>
            </a:r>
            <a:r>
              <a:rPr lang="en-US" sz="2000">
                <a:latin typeface="Calibri" pitchFamily="34" charset="0"/>
                <a:hlinkClick r:id="rId3"/>
              </a:rPr>
              <a:t>Kyoto Protocol</a:t>
            </a:r>
            <a:r>
              <a:rPr lang="en-US" sz="2000">
                <a:latin typeface="Calibri" pitchFamily="34" charset="0"/>
              </a:rPr>
              <a:t> was in 1998 when he was still a State Legislator, because it did not have meaningful and achievable emissions targets</a:t>
            </a:r>
          </a:p>
          <a:p>
            <a:pPr algn="just">
              <a:buFont typeface="Wingdings" pitchFamily="2" charset="2"/>
              <a:buChar char="ü"/>
            </a:pPr>
            <a:r>
              <a:rPr lang="en-US" sz="2000">
                <a:latin typeface="Calibri" pitchFamily="34" charset="0"/>
              </a:rPr>
              <a:t>Bill Clinton came to Kyoto to take part in the negotiations, they had already given up hope of achieving an agreement that would be acceptable to the Senate</a:t>
            </a:r>
          </a:p>
          <a:p>
            <a:pPr algn="just">
              <a:buFont typeface="Wingdings" pitchFamily="2" charset="2"/>
              <a:buChar char="ü"/>
            </a:pPr>
            <a:r>
              <a:rPr lang="en-US" sz="2000">
                <a:latin typeface="Calibri" pitchFamily="34" charset="0"/>
              </a:rPr>
              <a:t>According to some US delegates to Kyoto, the US negotiators believed it was possible to get the Senate’s support for an agreement that committed the US to a zero per cent increase in emissions from 1990 to 2012. But when Al Gore arrived at the table, he said the US had to give more, and consequently the delegation ended up committing the Americans to a seven per cent reduction in emissions.</a:t>
            </a:r>
          </a:p>
          <a:p>
            <a:pPr algn="just">
              <a:buFont typeface="Wingdings" pitchFamily="2" charset="2"/>
              <a:buChar char="ü"/>
            </a:pPr>
            <a:r>
              <a:rPr lang="en-US" sz="2000">
                <a:latin typeface="Calibri" pitchFamily="34" charset="0"/>
              </a:rPr>
              <a:t>According to President Bush, his specific complaints about the Kyoto Treaty include, “a serious harm to the U.S. economy,” which would cause a “more dramatic shift from coal to natural gas for electric power generation: Coal generates more than half of America’s electricity supply and lack of commercially available technologies for removing and storing carbon dioxide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Documents and Settings\garima.mathur\Desktop\192592-004-A17705F5.jpg"/>
          <p:cNvPicPr>
            <a:picLocks noChangeAspect="1" noChangeArrowheads="1"/>
          </p:cNvPicPr>
          <p:nvPr/>
        </p:nvPicPr>
        <p:blipFill>
          <a:blip r:embed="rId2" cstate="print"/>
          <a:srcRect l="52065" t="65556"/>
          <a:stretch>
            <a:fillRect/>
          </a:stretch>
        </p:blipFill>
        <p:spPr bwMode="auto">
          <a:xfrm>
            <a:off x="0" y="0"/>
            <a:ext cx="9144000" cy="3352800"/>
          </a:xfrm>
          <a:prstGeom prst="rect">
            <a:avLst/>
          </a:prstGeom>
          <a:noFill/>
          <a:ln w="9525">
            <a:noFill/>
            <a:miter lim="800000"/>
            <a:headEnd/>
            <a:tailEnd/>
          </a:ln>
        </p:spPr>
      </p:pic>
      <p:sp>
        <p:nvSpPr>
          <p:cNvPr id="10243" name="Rectangle 2"/>
          <p:cNvSpPr>
            <a:spLocks noChangeArrowheads="1"/>
          </p:cNvSpPr>
          <p:nvPr/>
        </p:nvSpPr>
        <p:spPr bwMode="auto">
          <a:xfrm>
            <a:off x="228600" y="3621088"/>
            <a:ext cx="8915400" cy="369887"/>
          </a:xfrm>
          <a:prstGeom prst="rect">
            <a:avLst/>
          </a:prstGeom>
          <a:noFill/>
          <a:ln w="9525">
            <a:noFill/>
            <a:miter lim="800000"/>
            <a:headEnd/>
            <a:tailEnd/>
          </a:ln>
        </p:spPr>
        <p:txBody>
          <a:bodyPr>
            <a:spAutoFit/>
          </a:bodyPr>
          <a:lstStyle/>
          <a:p>
            <a:r>
              <a:rPr lang="en-IN"/>
              <a:t>https://unfccc.int/process/the-paris-agreement/status-of-ratification</a:t>
            </a:r>
          </a:p>
        </p:txBody>
      </p:sp>
      <p:sp>
        <p:nvSpPr>
          <p:cNvPr id="10244" name="Rectangle 3"/>
          <p:cNvSpPr>
            <a:spLocks noChangeArrowheads="1"/>
          </p:cNvSpPr>
          <p:nvPr/>
        </p:nvSpPr>
        <p:spPr bwMode="auto">
          <a:xfrm>
            <a:off x="228600" y="4306888"/>
            <a:ext cx="8686800" cy="646112"/>
          </a:xfrm>
          <a:prstGeom prst="rect">
            <a:avLst/>
          </a:prstGeom>
          <a:noFill/>
          <a:ln w="9525">
            <a:noFill/>
            <a:miter lim="800000"/>
            <a:headEnd/>
            <a:tailEnd/>
          </a:ln>
        </p:spPr>
        <p:txBody>
          <a:bodyPr>
            <a:spAutoFit/>
          </a:bodyPr>
          <a:lstStyle/>
          <a:p>
            <a:r>
              <a:rPr lang="en-IN"/>
              <a:t>https://treaties.un.org/Pages/ViewDetails.aspx?src=IND&amp;mtdsg_no=XXVII-7-d&amp;chapter=27&amp;clang=_en</a:t>
            </a:r>
          </a:p>
        </p:txBody>
      </p:sp>
      <p:sp>
        <p:nvSpPr>
          <p:cNvPr id="10245" name="Rectangle 4"/>
          <p:cNvSpPr>
            <a:spLocks noChangeArrowheads="1"/>
          </p:cNvSpPr>
          <p:nvPr/>
        </p:nvSpPr>
        <p:spPr bwMode="auto">
          <a:xfrm>
            <a:off x="228600" y="5449888"/>
            <a:ext cx="8534400" cy="923330"/>
          </a:xfrm>
          <a:prstGeom prst="rect">
            <a:avLst/>
          </a:prstGeom>
          <a:noFill/>
          <a:ln w="9525">
            <a:noFill/>
            <a:miter lim="800000"/>
            <a:headEnd/>
            <a:tailEnd/>
          </a:ln>
        </p:spPr>
        <p:txBody>
          <a:bodyPr>
            <a:spAutoFit/>
          </a:bodyPr>
          <a:lstStyle/>
          <a:p>
            <a:r>
              <a:rPr lang="en-US" dirty="0" smtClean="0"/>
              <a:t>References for material covered: </a:t>
            </a:r>
          </a:p>
          <a:p>
            <a:endParaRPr lang="en-IN" dirty="0" smtClean="0"/>
          </a:p>
          <a:p>
            <a:r>
              <a:rPr lang="en-IN" dirty="0" smtClean="0"/>
              <a:t>https</a:t>
            </a:r>
            <a:r>
              <a:rPr lang="en-IN" dirty="0"/>
              <a:t>://www.climatechangenews.com/2020/08/13/countries-yet-ratify-paris-agreement/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211138" y="163513"/>
            <a:ext cx="8791575" cy="400050"/>
          </a:xfrm>
          <a:prstGeom prst="rect">
            <a:avLst/>
          </a:prstGeom>
          <a:noFill/>
          <a:ln w="9525">
            <a:noFill/>
            <a:miter lim="800000"/>
            <a:headEnd/>
            <a:tailEnd/>
          </a:ln>
        </p:spPr>
        <p:txBody>
          <a:bodyPr>
            <a:spAutoFit/>
          </a:bodyPr>
          <a:lstStyle/>
          <a:p>
            <a:r>
              <a:rPr lang="en-US" sz="2000">
                <a:solidFill>
                  <a:srgbClr val="FF0000"/>
                </a:solidFill>
                <a:latin typeface="Calibri" pitchFamily="34" charset="0"/>
              </a:rPr>
              <a:t>Paris Climate Agreement 2015 </a:t>
            </a:r>
            <a:r>
              <a:rPr lang="en-US" sz="2000">
                <a:latin typeface="Calibri" pitchFamily="34" charset="0"/>
              </a:rPr>
              <a:t>Driving emissions reductions post-2020</a:t>
            </a:r>
            <a:endParaRPr lang="en-US" sz="2000">
              <a:solidFill>
                <a:srgbClr val="FF0000"/>
              </a:solidFill>
              <a:latin typeface="Calibri" pitchFamily="34" charset="0"/>
            </a:endParaRPr>
          </a:p>
        </p:txBody>
      </p:sp>
      <p:sp>
        <p:nvSpPr>
          <p:cNvPr id="11267" name="TextBox 2"/>
          <p:cNvSpPr txBox="1">
            <a:spLocks noChangeArrowheads="1"/>
          </p:cNvSpPr>
          <p:nvPr/>
        </p:nvSpPr>
        <p:spPr bwMode="auto">
          <a:xfrm>
            <a:off x="0" y="609600"/>
            <a:ext cx="8932863" cy="1384300"/>
          </a:xfrm>
          <a:prstGeom prst="rect">
            <a:avLst/>
          </a:prstGeom>
          <a:noFill/>
          <a:ln w="9525">
            <a:noFill/>
            <a:miter lim="800000"/>
            <a:headEnd/>
            <a:tailEnd/>
          </a:ln>
        </p:spPr>
        <p:txBody>
          <a:bodyPr>
            <a:spAutoFit/>
          </a:bodyPr>
          <a:lstStyle/>
          <a:p>
            <a:pPr algn="just">
              <a:buFont typeface="Wingdings" pitchFamily="2" charset="2"/>
              <a:buChar char="ü"/>
            </a:pPr>
            <a:r>
              <a:rPr lang="en-US" sz="1400">
                <a:latin typeface="Calibri" pitchFamily="34" charset="0"/>
              </a:rPr>
              <a:t>21</a:t>
            </a:r>
            <a:r>
              <a:rPr lang="en-US" sz="1400" baseline="30000">
                <a:latin typeface="Calibri" pitchFamily="34" charset="0"/>
              </a:rPr>
              <a:t>st</a:t>
            </a:r>
            <a:r>
              <a:rPr lang="en-US" sz="1400">
                <a:latin typeface="Calibri" pitchFamily="34" charset="0"/>
              </a:rPr>
              <a:t> COP held on Dec 11, 2015 in Paris, France</a:t>
            </a:r>
          </a:p>
          <a:p>
            <a:pPr algn="just">
              <a:buFont typeface="Wingdings" pitchFamily="2" charset="2"/>
              <a:buChar char="ü"/>
            </a:pPr>
            <a:r>
              <a:rPr lang="en-US" sz="1400">
                <a:latin typeface="Calibri" pitchFamily="34" charset="0"/>
              </a:rPr>
              <a:t>Aim is to strengthen the global response to the threat of climate change by keeping a global temperature rise this century well below 2 degrees</a:t>
            </a:r>
          </a:p>
          <a:p>
            <a:pPr algn="just">
              <a:buFont typeface="Wingdings" pitchFamily="2" charset="2"/>
              <a:buChar char="ü"/>
            </a:pPr>
            <a:r>
              <a:rPr lang="en-US" sz="1400">
                <a:latin typeface="Calibri" pitchFamily="34" charset="0"/>
              </a:rPr>
              <a:t>174 Parties have ratified of 197 Parties to the Convention </a:t>
            </a:r>
          </a:p>
          <a:p>
            <a:pPr algn="just">
              <a:buFont typeface="Wingdings" pitchFamily="2" charset="2"/>
              <a:buChar char="ü"/>
            </a:pPr>
            <a:r>
              <a:rPr lang="en-US" sz="1400">
                <a:latin typeface="Calibri" pitchFamily="34" charset="0"/>
              </a:rPr>
              <a:t>Entered into force on 4 November 2016</a:t>
            </a:r>
          </a:p>
          <a:p>
            <a:pPr algn="just"/>
            <a:endParaRPr lang="en-US" sz="1400">
              <a:latin typeface="Calibri" pitchFamily="34" charset="0"/>
            </a:endParaRPr>
          </a:p>
        </p:txBody>
      </p:sp>
      <p:sp>
        <p:nvSpPr>
          <p:cNvPr id="11268" name="AutoShape 2" descr="https://www.clearias.com/up/NDC.jpg"/>
          <p:cNvSpPr>
            <a:spLocks noChangeAspect="1" noChangeArrowheads="1"/>
          </p:cNvSpPr>
          <p:nvPr/>
        </p:nvSpPr>
        <p:spPr bwMode="auto">
          <a:xfrm>
            <a:off x="142875" y="-144463"/>
            <a:ext cx="282575" cy="304801"/>
          </a:xfrm>
          <a:prstGeom prst="rect">
            <a:avLst/>
          </a:prstGeom>
          <a:noFill/>
          <a:ln w="9525">
            <a:noFill/>
            <a:miter lim="800000"/>
            <a:headEnd/>
            <a:tailEnd/>
          </a:ln>
        </p:spPr>
        <p:txBody>
          <a:bodyPr/>
          <a:lstStyle/>
          <a:p>
            <a:endParaRPr lang="en-US">
              <a:latin typeface="Calibri" pitchFamily="34" charset="0"/>
            </a:endParaRPr>
          </a:p>
        </p:txBody>
      </p:sp>
      <p:sp>
        <p:nvSpPr>
          <p:cNvPr id="11269" name="AutoShape 4" descr="https://www.clearias.com/up/NDC.jpg"/>
          <p:cNvSpPr>
            <a:spLocks noChangeAspect="1" noChangeArrowheads="1"/>
          </p:cNvSpPr>
          <p:nvPr/>
        </p:nvSpPr>
        <p:spPr bwMode="auto">
          <a:xfrm>
            <a:off x="142875" y="-144463"/>
            <a:ext cx="282575" cy="304801"/>
          </a:xfrm>
          <a:prstGeom prst="rect">
            <a:avLst/>
          </a:prstGeom>
          <a:noFill/>
          <a:ln w="9525">
            <a:noFill/>
            <a:miter lim="800000"/>
            <a:headEnd/>
            <a:tailEnd/>
          </a:ln>
        </p:spPr>
        <p:txBody>
          <a:bodyPr/>
          <a:lstStyle/>
          <a:p>
            <a:endParaRPr lang="en-US">
              <a:latin typeface="Calibri" pitchFamily="34" charset="0"/>
            </a:endParaRPr>
          </a:p>
        </p:txBody>
      </p:sp>
      <p:pic>
        <p:nvPicPr>
          <p:cNvPr id="11270" name="Picture 5" descr="C:\Documents and Settings\garima.mathur\Desktop\NDC.jpg"/>
          <p:cNvPicPr>
            <a:picLocks noChangeAspect="1" noChangeArrowheads="1"/>
          </p:cNvPicPr>
          <p:nvPr/>
        </p:nvPicPr>
        <p:blipFill>
          <a:blip r:embed="rId2" cstate="print"/>
          <a:srcRect/>
          <a:stretch>
            <a:fillRect/>
          </a:stretch>
        </p:blipFill>
        <p:spPr bwMode="auto">
          <a:xfrm>
            <a:off x="5133975" y="2743200"/>
            <a:ext cx="3517900" cy="2638425"/>
          </a:xfrm>
          <a:prstGeom prst="rect">
            <a:avLst/>
          </a:prstGeom>
          <a:noFill/>
          <a:ln w="9525">
            <a:noFill/>
            <a:miter lim="800000"/>
            <a:headEnd/>
            <a:tailEnd/>
          </a:ln>
        </p:spPr>
      </p:pic>
      <p:sp>
        <p:nvSpPr>
          <p:cNvPr id="11271" name="AutoShape 7" descr="https://assets.weforum.org/editor/6niF6VbeBuiSqKd7Fp-A4bMxcLlU25OxiiyeRJfRLmY.jpg"/>
          <p:cNvSpPr>
            <a:spLocks noChangeAspect="1" noChangeArrowheads="1"/>
          </p:cNvSpPr>
          <p:nvPr/>
        </p:nvSpPr>
        <p:spPr bwMode="auto">
          <a:xfrm>
            <a:off x="142875" y="-144463"/>
            <a:ext cx="282575" cy="304801"/>
          </a:xfrm>
          <a:prstGeom prst="rect">
            <a:avLst/>
          </a:prstGeom>
          <a:noFill/>
          <a:ln w="9525">
            <a:noFill/>
            <a:miter lim="800000"/>
            <a:headEnd/>
            <a:tailEnd/>
          </a:ln>
        </p:spPr>
        <p:txBody>
          <a:bodyPr/>
          <a:lstStyle/>
          <a:p>
            <a:endParaRPr lang="en-US">
              <a:latin typeface="Calibri" pitchFamily="34" charset="0"/>
            </a:endParaRPr>
          </a:p>
        </p:txBody>
      </p:sp>
      <p:pic>
        <p:nvPicPr>
          <p:cNvPr id="11272" name="Picture 8" descr="C:\Documents and Settings\garima.mathur\Desktop\6niF6VbeBuiSqKd7Fp-A4bMxcLlU25OxiiyeRJfRLmY.jpg"/>
          <p:cNvPicPr>
            <a:picLocks noChangeAspect="1" noChangeArrowheads="1"/>
          </p:cNvPicPr>
          <p:nvPr/>
        </p:nvPicPr>
        <p:blipFill>
          <a:blip r:embed="rId3" cstate="print"/>
          <a:srcRect/>
          <a:stretch>
            <a:fillRect/>
          </a:stretch>
        </p:blipFill>
        <p:spPr bwMode="auto">
          <a:xfrm>
            <a:off x="0" y="1981200"/>
            <a:ext cx="5056188"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1696</Words>
  <Application>Microsoft Office PowerPoint</Application>
  <PresentationFormat>On-screen Show (4:3)</PresentationFormat>
  <Paragraphs>231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Natural resources </vt:lpstr>
      <vt:lpstr>Slide 2</vt:lpstr>
      <vt:lpstr>United Nations Climate Change Conference </vt:lpstr>
      <vt:lpstr>India "will never be intimidated by any threat or pressure” – Jayanthi Natarajan</vt:lpstr>
      <vt:lpstr>Kyoto protocol failure understanding</vt:lpstr>
      <vt:lpstr>Slide 6</vt:lpstr>
      <vt:lpstr>Slide 7</vt:lpstr>
      <vt:lpstr>Slide 8</vt:lpstr>
      <vt:lpstr>Slide 9</vt:lpstr>
      <vt:lpstr>Source of renewable energy</vt:lpstr>
      <vt:lpstr>Alternative sources – Solar Energy</vt:lpstr>
      <vt:lpstr>Slide 12</vt:lpstr>
      <vt:lpstr>Other untapped energy sources </vt:lpstr>
      <vt:lpstr>Slide 14</vt:lpstr>
      <vt:lpstr>Slide 15</vt:lpstr>
      <vt:lpstr>Fuel cells</vt:lpstr>
      <vt:lpstr>Hydrogen cell</vt:lpstr>
      <vt:lpstr>Microbial fuel cells </vt:lpstr>
      <vt:lpstr>Slide 19</vt:lpstr>
      <vt:lpstr>Biomass energy</vt:lpstr>
      <vt:lpstr>Biodiesel </vt:lpstr>
      <vt:lpstr>Biodiesel </vt:lpstr>
      <vt:lpstr>Biodiesel </vt:lpstr>
      <vt:lpstr>Biogas - Biogas:decentralised energy system </vt:lpstr>
      <vt:lpstr>Biogas Gas produced by biological breakdown of organic matter in the absence of  O2 </vt:lpstr>
      <vt:lpstr>Sustainable strategies</vt:lpstr>
      <vt:lpstr>Indian Oil Corporation limited (IOCL)</vt:lpstr>
      <vt:lpstr>Measures taken by Indian government to enhance Energy Security</vt:lpstr>
      <vt:lpstr>Slide 29</vt:lpstr>
      <vt:lpstr>Slide 30</vt:lpstr>
      <vt:lpstr>GOLDEN RULE OF ENERGY SECURITY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resources </dc:title>
  <dc:creator>Admin</dc:creator>
  <cp:lastModifiedBy>Admin</cp:lastModifiedBy>
  <cp:revision>11</cp:revision>
  <dcterms:created xsi:type="dcterms:W3CDTF">2020-09-11T05:55:50Z</dcterms:created>
  <dcterms:modified xsi:type="dcterms:W3CDTF">2020-09-12T13:15:15Z</dcterms:modified>
</cp:coreProperties>
</file>