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425" r:id="rId5"/>
    <p:sldId id="427" r:id="rId6"/>
    <p:sldId id="426" r:id="rId7"/>
    <p:sldId id="259" r:id="rId8"/>
    <p:sldId id="428" r:id="rId9"/>
    <p:sldId id="429" r:id="rId10"/>
    <p:sldId id="430" r:id="rId11"/>
    <p:sldId id="432" r:id="rId12"/>
    <p:sldId id="433" r:id="rId13"/>
    <p:sldId id="434" r:id="rId14"/>
    <p:sldId id="263" r:id="rId15"/>
    <p:sldId id="26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EB1256E4-A7C9-4F3B-8F09-0B828D6209F9}" type="datetimeFigureOut">
              <a:rPr lang="en-IN" smtClean="0"/>
              <a:t>30-08-2020</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D4A133F-CD4F-42C0-8387-BEAFC2EA82A1}" type="slidenum">
              <a:rPr lang="en-IN" smtClean="0"/>
              <a:t>‹#›</a:t>
            </a:fld>
            <a:endParaRPr lang="en-IN"/>
          </a:p>
        </p:txBody>
      </p:sp>
    </p:spTree>
    <p:extLst>
      <p:ext uri="{BB962C8B-B14F-4D97-AF65-F5344CB8AC3E}">
        <p14:creationId xmlns:p14="http://schemas.microsoft.com/office/powerpoint/2010/main" val="14581115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1256E4-A7C9-4F3B-8F09-0B828D6209F9}"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A133F-CD4F-42C0-8387-BEAFC2EA82A1}" type="slidenum">
              <a:rPr lang="en-IN" smtClean="0"/>
              <a:t>‹#›</a:t>
            </a:fld>
            <a:endParaRPr lang="en-IN"/>
          </a:p>
        </p:txBody>
      </p:sp>
    </p:spTree>
    <p:extLst>
      <p:ext uri="{BB962C8B-B14F-4D97-AF65-F5344CB8AC3E}">
        <p14:creationId xmlns:p14="http://schemas.microsoft.com/office/powerpoint/2010/main" val="68682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1256E4-A7C9-4F3B-8F09-0B828D6209F9}"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A133F-CD4F-42C0-8387-BEAFC2EA82A1}" type="slidenum">
              <a:rPr lang="en-IN" smtClean="0"/>
              <a:t>‹#›</a:t>
            </a:fld>
            <a:endParaRPr lang="en-IN"/>
          </a:p>
        </p:txBody>
      </p:sp>
    </p:spTree>
    <p:extLst>
      <p:ext uri="{BB962C8B-B14F-4D97-AF65-F5344CB8AC3E}">
        <p14:creationId xmlns:p14="http://schemas.microsoft.com/office/powerpoint/2010/main" val="2580390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1256E4-A7C9-4F3B-8F09-0B828D6209F9}"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A133F-CD4F-42C0-8387-BEAFC2EA82A1}" type="slidenum">
              <a:rPr lang="en-IN" smtClean="0"/>
              <a:t>‹#›</a:t>
            </a:fld>
            <a:endParaRPr lang="en-IN"/>
          </a:p>
        </p:txBody>
      </p:sp>
    </p:spTree>
    <p:extLst>
      <p:ext uri="{BB962C8B-B14F-4D97-AF65-F5344CB8AC3E}">
        <p14:creationId xmlns:p14="http://schemas.microsoft.com/office/powerpoint/2010/main" val="77425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B1256E4-A7C9-4F3B-8F09-0B828D6209F9}" type="datetimeFigureOut">
              <a:rPr lang="en-IN" smtClean="0"/>
              <a:t>30-08-2020</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p>
            <a:fld id="{BD4A133F-CD4F-42C0-8387-BEAFC2EA82A1}" type="slidenum">
              <a:rPr lang="en-IN" smtClean="0"/>
              <a:t>‹#›</a:t>
            </a:fld>
            <a:endParaRPr lang="en-IN"/>
          </a:p>
        </p:txBody>
      </p:sp>
    </p:spTree>
    <p:extLst>
      <p:ext uri="{BB962C8B-B14F-4D97-AF65-F5344CB8AC3E}">
        <p14:creationId xmlns:p14="http://schemas.microsoft.com/office/powerpoint/2010/main" val="41059597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1256E4-A7C9-4F3B-8F09-0B828D6209F9}" type="datetimeFigureOut">
              <a:rPr lang="en-IN" smtClean="0"/>
              <a:t>30-08-2020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4A133F-CD4F-42C0-8387-BEAFC2EA82A1}" type="slidenum">
              <a:rPr lang="en-IN" smtClean="0"/>
              <a:t>‹#›</a:t>
            </a:fld>
            <a:endParaRPr lang="en-IN"/>
          </a:p>
        </p:txBody>
      </p:sp>
    </p:spTree>
    <p:extLst>
      <p:ext uri="{BB962C8B-B14F-4D97-AF65-F5344CB8AC3E}">
        <p14:creationId xmlns:p14="http://schemas.microsoft.com/office/powerpoint/2010/main" val="385554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1256E4-A7C9-4F3B-8F09-0B828D6209F9}" type="datetimeFigureOut">
              <a:rPr lang="en-IN" smtClean="0"/>
              <a:t>30-08-2020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4A133F-CD4F-42C0-8387-BEAFC2EA82A1}" type="slidenum">
              <a:rPr lang="en-IN" smtClean="0"/>
              <a:t>‹#›</a:t>
            </a:fld>
            <a:endParaRPr lang="en-IN"/>
          </a:p>
        </p:txBody>
      </p:sp>
    </p:spTree>
    <p:extLst>
      <p:ext uri="{BB962C8B-B14F-4D97-AF65-F5344CB8AC3E}">
        <p14:creationId xmlns:p14="http://schemas.microsoft.com/office/powerpoint/2010/main" val="373151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1256E4-A7C9-4F3B-8F09-0B828D6209F9}" type="datetimeFigureOut">
              <a:rPr lang="en-IN" smtClean="0"/>
              <a:t>30-08-2020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4A133F-CD4F-42C0-8387-BEAFC2EA82A1}" type="slidenum">
              <a:rPr lang="en-IN" smtClean="0"/>
              <a:t>‹#›</a:t>
            </a:fld>
            <a:endParaRPr lang="en-IN"/>
          </a:p>
        </p:txBody>
      </p:sp>
    </p:spTree>
    <p:extLst>
      <p:ext uri="{BB962C8B-B14F-4D97-AF65-F5344CB8AC3E}">
        <p14:creationId xmlns:p14="http://schemas.microsoft.com/office/powerpoint/2010/main" val="2951926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256E4-A7C9-4F3B-8F09-0B828D6209F9}" type="datetimeFigureOut">
              <a:rPr lang="en-IN" smtClean="0"/>
              <a:t>30-08-2020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4A133F-CD4F-42C0-8387-BEAFC2EA82A1}" type="slidenum">
              <a:rPr lang="en-IN" smtClean="0"/>
              <a:t>‹#›</a:t>
            </a:fld>
            <a:endParaRPr lang="en-IN"/>
          </a:p>
        </p:txBody>
      </p:sp>
    </p:spTree>
    <p:extLst>
      <p:ext uri="{BB962C8B-B14F-4D97-AF65-F5344CB8AC3E}">
        <p14:creationId xmlns:p14="http://schemas.microsoft.com/office/powerpoint/2010/main" val="421180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B1256E4-A7C9-4F3B-8F09-0B828D6209F9}" type="datetimeFigureOut">
              <a:rPr lang="en-IN" smtClean="0"/>
              <a:t>30-08-2020</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6728" y="6227064"/>
            <a:ext cx="1463040" cy="256032"/>
          </a:xfrm>
        </p:spPr>
        <p:txBody>
          <a:bodyPr/>
          <a:lstStyle/>
          <a:p>
            <a:fld id="{BD4A133F-CD4F-42C0-8387-BEAFC2EA82A1}"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388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B1256E4-A7C9-4F3B-8F09-0B828D6209F9}" type="datetimeFigureOut">
              <a:rPr lang="en-IN" smtClean="0"/>
              <a:t>30-08-2020</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56032"/>
          </a:xfrm>
        </p:spPr>
        <p:txBody>
          <a:bodyPr/>
          <a:lstStyle/>
          <a:p>
            <a:fld id="{BD4A133F-CD4F-42C0-8387-BEAFC2EA82A1}"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831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B1256E4-A7C9-4F3B-8F09-0B828D6209F9}" type="datetimeFigureOut">
              <a:rPr lang="en-IN" smtClean="0"/>
              <a:t>30-08-2020</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D4A133F-CD4F-42C0-8387-BEAFC2EA82A1}"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5706397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gc.ac.in/oldpdf/modelcurriculum/Chapter4.pdf"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ugc.ac.in/oldpdf/modelcurriculum/Chapter4.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aunaofindia.nic.in/PDFVolumes/spb/028/index.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unesco.pl/fileadmin/user_upload/pdf/BIODIVERSITY_FACTSHEET.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hyperlink" Target="http://images.google.co.in/imgres?imgurl=http://borrowedearth.files.wordpress.com/2008/05/mangrove0459sm.jpg&amp;imgrefurl=http://borrowedearth.wordpress.com/2008/05/16/balance-disrupted-mangrove-loss-in-myanmar-greatly-intensified-cyclone-damage/&amp;usg=__tZtiFuTIg0HLJ8C0N24kO3V9YPQ=&amp;h=300&amp;w=450&amp;sz=73&amp;hl=en&amp;start=2&amp;itbs=1&amp;tbnid=E6AlpDHJB7MBfM:&amp;tbnh=85&amp;tbnw=127&amp;prev=/images%3Fq%3Dmangrove%26hl%3Den%26safe%3Dactive%26sa%3DX%26gbv%3D2%26tbs%3Disch:1" TargetMode="External"/><Relationship Id="rId5" Type="http://schemas.openxmlformats.org/officeDocument/2006/relationships/image" Target="../media/image9.jpeg"/><Relationship Id="rId4" Type="http://schemas.openxmlformats.org/officeDocument/2006/relationships/hyperlink" Target="http://images.google.co.in/imgres?imgurl=http://www.solcomhouse.com/images/coral_reef_florida.jpg&amp;imgrefurl=http://www.solcomhouse.com/coralreef.htm&amp;usg=__MWXca6S1rpuyHER1ofsnCQtSgB4=&amp;h=378&amp;w=580&amp;sz=48&amp;hl=en&amp;start=1&amp;itbs=1&amp;tbnid=nA6Eo7Z87r9BbM:&amp;tbnh=87&amp;tbnw=134&amp;prev=/images%3Fq%3Dcoral%2Breef%26hl%3Den%26safe%3Dactive%26gbv%3D2%26tbs%3Disch: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te.cet.edu/gcc/?/biodiversity_importanc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opulationmatters.org/the-facts/biodiversity?gclid=EAIaIQobChMIpuGhvsi96wIV5MEWBR2IxA4tEAAYASAAEgIDY_D_BwE"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ugc.ac.in/oldpdf/modelcurriculum/Chapter4.pd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onservationscienceblog.wordpress.com/2016/10/14/why-do-we-conserve-biodiversity/"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odiversity | Types, importance, and conservation of biodiversity - HSE  and Fire protection | safety, OHSA, health, environment, process safety,  occupational diseases">
            <a:extLst>
              <a:ext uri="{FF2B5EF4-FFF2-40B4-BE49-F238E27FC236}">
                <a16:creationId xmlns:a16="http://schemas.microsoft.com/office/drawing/2014/main" id="{A445178C-60B9-446F-8B13-010534D51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445" y="1463040"/>
            <a:ext cx="3573195" cy="39670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3397A2-3ED7-4F8E-8C9A-B4DE5F129E15}"/>
              </a:ext>
            </a:extLst>
          </p:cNvPr>
          <p:cNvSpPr txBox="1"/>
          <p:nvPr/>
        </p:nvSpPr>
        <p:spPr>
          <a:xfrm>
            <a:off x="6724358" y="1889494"/>
            <a:ext cx="4023361" cy="3323987"/>
          </a:xfrm>
          <a:prstGeom prst="rect">
            <a:avLst/>
          </a:prstGeom>
          <a:noFill/>
        </p:spPr>
        <p:txBody>
          <a:bodyPr wrap="square" rtlCol="0">
            <a:spAutoFit/>
          </a:bodyPr>
          <a:lstStyle/>
          <a:p>
            <a:pPr algn="ctr">
              <a:lnSpc>
                <a:spcPct val="150000"/>
              </a:lnSpc>
            </a:pPr>
            <a:r>
              <a:rPr lang="en-IN" sz="2400" b="1" dirty="0">
                <a:effectLst/>
                <a:latin typeface="Calibri" panose="020F0502020204030204" pitchFamily="34" charset="0"/>
                <a:ea typeface="Calibri" panose="020F0502020204030204" pitchFamily="34" charset="0"/>
              </a:rPr>
              <a:t>LECTURE – 1.6</a:t>
            </a:r>
          </a:p>
          <a:p>
            <a:pPr algn="ctr">
              <a:lnSpc>
                <a:spcPct val="150000"/>
              </a:lnSpc>
            </a:pPr>
            <a:r>
              <a:rPr lang="en-IN" sz="2400" b="1" dirty="0">
                <a:latin typeface="Calibri" panose="020F0502020204030204" pitchFamily="34" charset="0"/>
                <a:ea typeface="Calibri" panose="020F0502020204030204" pitchFamily="34" charset="0"/>
              </a:rPr>
              <a:t>BIODIVERSITY</a:t>
            </a:r>
          </a:p>
          <a:p>
            <a:endParaRPr lang="en-IN"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IN" sz="2000" b="1" dirty="0">
                <a:effectLst/>
                <a:latin typeface="Calibri" panose="020F0502020204030204" pitchFamily="34" charset="0"/>
                <a:ea typeface="Calibri" panose="020F0502020204030204" pitchFamily="34" charset="0"/>
              </a:rPr>
              <a:t>Diversity of flora and fauna.</a:t>
            </a:r>
          </a:p>
          <a:p>
            <a:pPr marL="285750" indent="-285750">
              <a:buFont typeface="Arial" panose="020B0604020202020204" pitchFamily="34" charset="0"/>
              <a:buChar char="•"/>
            </a:pPr>
            <a:endParaRPr lang="en-IN" sz="2000" b="1"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ea typeface="Calibri" panose="020F0502020204030204" pitchFamily="34" charset="0"/>
              </a:rPr>
              <a:t>S</a:t>
            </a:r>
            <a:r>
              <a:rPr lang="en-IN" sz="2000" b="1" dirty="0">
                <a:effectLst/>
                <a:latin typeface="Calibri" panose="020F0502020204030204" pitchFamily="34" charset="0"/>
                <a:ea typeface="Calibri" panose="020F0502020204030204" pitchFamily="34" charset="0"/>
              </a:rPr>
              <a:t>pecies and wild life diversity.</a:t>
            </a:r>
          </a:p>
          <a:p>
            <a:pPr marL="285750" indent="-285750">
              <a:buFont typeface="Arial" panose="020B0604020202020204" pitchFamily="34" charset="0"/>
              <a:buChar char="•"/>
            </a:pPr>
            <a:endParaRPr lang="en-IN" sz="2000" b="1"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IN" sz="2000" b="1" dirty="0">
                <a:effectLst/>
                <a:latin typeface="Calibri" panose="020F0502020204030204" pitchFamily="34" charset="0"/>
                <a:ea typeface="Calibri" panose="020F0502020204030204" pitchFamily="34" charset="0"/>
              </a:rPr>
              <a:t>Biodiversity – Importance and its loss</a:t>
            </a:r>
            <a:endParaRPr lang="en-IN" sz="2000" b="1" dirty="0"/>
          </a:p>
        </p:txBody>
      </p:sp>
    </p:spTree>
    <p:extLst>
      <p:ext uri="{BB962C8B-B14F-4D97-AF65-F5344CB8AC3E}">
        <p14:creationId xmlns:p14="http://schemas.microsoft.com/office/powerpoint/2010/main" val="362362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8650FE7-28B0-497C-B1BD-D098460F4695}"/>
              </a:ext>
            </a:extLst>
          </p:cNvPr>
          <p:cNvSpPr>
            <a:spLocks noGrp="1" noChangeArrowheads="1"/>
          </p:cNvSpPr>
          <p:nvPr>
            <p:ph type="body" idx="4294967295"/>
          </p:nvPr>
        </p:nvSpPr>
        <p:spPr>
          <a:xfrm>
            <a:off x="522848" y="609599"/>
            <a:ext cx="5573151" cy="5819335"/>
          </a:xfrm>
        </p:spPr>
        <p:txBody>
          <a:bodyPr>
            <a:normAutofit/>
          </a:bodyPr>
          <a:lstStyle/>
          <a:p>
            <a:pPr marL="0" indent="0" algn="just" eaLnBrk="1" hangingPunct="1">
              <a:lnSpc>
                <a:spcPct val="90000"/>
              </a:lnSpc>
              <a:buNone/>
            </a:pPr>
            <a:r>
              <a:rPr lang="en-US" altLang="en-US" b="1" dirty="0">
                <a:solidFill>
                  <a:schemeClr val="accent5">
                    <a:lumMod val="75000"/>
                  </a:schemeClr>
                </a:solidFill>
                <a:latin typeface="+mj-lt"/>
              </a:rPr>
              <a:t>1. Consumptive value</a:t>
            </a:r>
          </a:p>
          <a:p>
            <a:pPr lvl="1" algn="just" eaLnBrk="1" hangingPunct="1">
              <a:lnSpc>
                <a:spcPct val="90000"/>
              </a:lnSpc>
            </a:pPr>
            <a:r>
              <a:rPr lang="en-US" altLang="en-US" sz="1800" b="1" dirty="0">
                <a:solidFill>
                  <a:srgbClr val="993300"/>
                </a:solidFill>
                <a:latin typeface="+mj-lt"/>
              </a:rPr>
              <a:t>Maintenance of Global food supply</a:t>
            </a:r>
          </a:p>
          <a:p>
            <a:pPr lvl="2" algn="just" eaLnBrk="1" hangingPunct="1">
              <a:lnSpc>
                <a:spcPct val="90000"/>
              </a:lnSpc>
            </a:pPr>
            <a:r>
              <a:rPr lang="en-US" altLang="en-US" sz="1800" dirty="0">
                <a:latin typeface="+mj-lt"/>
              </a:rPr>
              <a:t>Sources are Animals, fish, plants</a:t>
            </a:r>
          </a:p>
          <a:p>
            <a:pPr lvl="1" algn="just" eaLnBrk="1" hangingPunct="1">
              <a:lnSpc>
                <a:spcPct val="90000"/>
              </a:lnSpc>
            </a:pPr>
            <a:r>
              <a:rPr lang="en-US" altLang="en-US" sz="1800" b="1" dirty="0">
                <a:solidFill>
                  <a:srgbClr val="993300"/>
                </a:solidFill>
                <a:latin typeface="+mj-lt"/>
              </a:rPr>
              <a:t>Food crops</a:t>
            </a:r>
          </a:p>
          <a:p>
            <a:pPr lvl="2" algn="just" eaLnBrk="1" hangingPunct="1">
              <a:lnSpc>
                <a:spcPct val="90000"/>
              </a:lnSpc>
            </a:pPr>
            <a:r>
              <a:rPr lang="en-US" altLang="en-US" sz="1800" dirty="0">
                <a:latin typeface="+mj-lt"/>
              </a:rPr>
              <a:t>Only a very small portion of world's plants have been utilized as food on global scale.</a:t>
            </a:r>
          </a:p>
          <a:p>
            <a:pPr lvl="2" algn="just" eaLnBrk="1" hangingPunct="1">
              <a:lnSpc>
                <a:spcPct val="90000"/>
              </a:lnSpc>
            </a:pPr>
            <a:r>
              <a:rPr lang="en-US" altLang="en-US" sz="1800" dirty="0">
                <a:latin typeface="+mj-lt"/>
              </a:rPr>
              <a:t>10- 50,000 are edible ones but only 150 are used as human food</a:t>
            </a:r>
          </a:p>
          <a:p>
            <a:pPr lvl="2" algn="just" eaLnBrk="1" hangingPunct="1">
              <a:lnSpc>
                <a:spcPct val="90000"/>
              </a:lnSpc>
            </a:pPr>
            <a:r>
              <a:rPr lang="en-US" altLang="en-US" sz="1800" dirty="0">
                <a:latin typeface="+mj-lt"/>
              </a:rPr>
              <a:t>Today, 90% of world’s food comes from 15 species (Wheat, corn and rice forms 2/3</a:t>
            </a:r>
            <a:r>
              <a:rPr lang="en-US" altLang="en-US" sz="1800" baseline="30000" dirty="0">
                <a:latin typeface="+mj-lt"/>
              </a:rPr>
              <a:t>rd</a:t>
            </a:r>
            <a:r>
              <a:rPr lang="en-US" altLang="en-US" sz="1800" dirty="0">
                <a:latin typeface="+mj-lt"/>
              </a:rPr>
              <a:t>)</a:t>
            </a:r>
          </a:p>
          <a:p>
            <a:pPr lvl="2" algn="just" eaLnBrk="1" hangingPunct="1">
              <a:lnSpc>
                <a:spcPct val="90000"/>
              </a:lnSpc>
            </a:pPr>
            <a:r>
              <a:rPr lang="en-US" altLang="en-US" sz="1800" dirty="0">
                <a:latin typeface="+mj-lt"/>
              </a:rPr>
              <a:t>Danger of relying only on few food crops- </a:t>
            </a:r>
            <a:r>
              <a:rPr lang="en-US" altLang="en-US" sz="1800" dirty="0">
                <a:solidFill>
                  <a:srgbClr val="993300"/>
                </a:solidFill>
                <a:latin typeface="+mj-lt"/>
              </a:rPr>
              <a:t>Great Irish Famine</a:t>
            </a:r>
            <a:r>
              <a:rPr lang="en-US" altLang="en-US" sz="1800" dirty="0">
                <a:latin typeface="+mj-lt"/>
              </a:rPr>
              <a:t> (potato monoculture) –Irish people became dependent on this crop, when Potato blight fungus caused complete failure of potato starvation, ~ 1 million people died of starvation. </a:t>
            </a:r>
          </a:p>
          <a:p>
            <a:pPr marL="0" indent="0" algn="just" eaLnBrk="1" hangingPunct="1">
              <a:lnSpc>
                <a:spcPct val="90000"/>
              </a:lnSpc>
              <a:buNone/>
            </a:pPr>
            <a:endParaRPr lang="en-US" altLang="en-US" sz="1800" b="1" dirty="0">
              <a:latin typeface="+mj-lt"/>
            </a:endParaRPr>
          </a:p>
        </p:txBody>
      </p:sp>
      <p:sp>
        <p:nvSpPr>
          <p:cNvPr id="2" name="TextBox 1">
            <a:extLst>
              <a:ext uri="{FF2B5EF4-FFF2-40B4-BE49-F238E27FC236}">
                <a16:creationId xmlns:a16="http://schemas.microsoft.com/office/drawing/2014/main" id="{7450F6FB-3024-4844-A2EE-EE7E17EC5606}"/>
              </a:ext>
            </a:extLst>
          </p:cNvPr>
          <p:cNvSpPr txBox="1"/>
          <p:nvPr/>
        </p:nvSpPr>
        <p:spPr>
          <a:xfrm>
            <a:off x="6288258" y="609599"/>
            <a:ext cx="5247250" cy="5579348"/>
          </a:xfrm>
          <a:prstGeom prst="rect">
            <a:avLst/>
          </a:prstGeom>
          <a:noFill/>
        </p:spPr>
        <p:txBody>
          <a:bodyPr wrap="square" rtlCol="0">
            <a:spAutoFit/>
          </a:bodyPr>
          <a:lstStyle/>
          <a:p>
            <a:pPr marL="0" indent="0" algn="just" eaLnBrk="1" hangingPunct="1">
              <a:lnSpc>
                <a:spcPct val="90000"/>
              </a:lnSpc>
              <a:buNone/>
            </a:pPr>
            <a:r>
              <a:rPr lang="en-US" altLang="en-US" b="1" dirty="0">
                <a:solidFill>
                  <a:schemeClr val="accent5">
                    <a:lumMod val="75000"/>
                  </a:schemeClr>
                </a:solidFill>
                <a:latin typeface="+mj-lt"/>
              </a:rPr>
              <a:t>2. Productive use value</a:t>
            </a:r>
          </a:p>
          <a:p>
            <a:pPr lvl="1" algn="just" eaLnBrk="1" hangingPunct="1">
              <a:lnSpc>
                <a:spcPct val="90000"/>
              </a:lnSpc>
            </a:pPr>
            <a:endParaRPr lang="en-US" altLang="en-US" b="1" dirty="0">
              <a:solidFill>
                <a:srgbClr val="993300"/>
              </a:solidFill>
              <a:latin typeface="+mj-lt"/>
            </a:endParaRPr>
          </a:p>
          <a:p>
            <a:pPr lvl="1" algn="just" eaLnBrk="1" hangingPunct="1">
              <a:lnSpc>
                <a:spcPct val="90000"/>
              </a:lnSpc>
            </a:pPr>
            <a:r>
              <a:rPr lang="en-US" altLang="en-US" b="1" dirty="0">
                <a:solidFill>
                  <a:srgbClr val="993300"/>
                </a:solidFill>
                <a:latin typeface="+mj-lt"/>
              </a:rPr>
              <a:t>Bioprospecting</a:t>
            </a:r>
            <a:r>
              <a:rPr lang="en-US" altLang="en-US" b="1" dirty="0">
                <a:latin typeface="+mj-lt"/>
              </a:rPr>
              <a:t>–</a:t>
            </a:r>
            <a:r>
              <a:rPr lang="en-US" altLang="en-US" dirty="0">
                <a:latin typeface="+mj-lt"/>
              </a:rPr>
              <a:t>Exploration, extraction and screening of biodiversity for commercially valuable resources - Caffeine, menthol, penicillin.</a:t>
            </a:r>
          </a:p>
          <a:p>
            <a:pPr lvl="1" algn="just" eaLnBrk="1" hangingPunct="1">
              <a:lnSpc>
                <a:spcPct val="90000"/>
              </a:lnSpc>
            </a:pPr>
            <a:endParaRPr lang="en-US" altLang="en-US" dirty="0">
              <a:solidFill>
                <a:srgbClr val="993300"/>
              </a:solidFill>
              <a:latin typeface="+mj-lt"/>
            </a:endParaRPr>
          </a:p>
          <a:p>
            <a:pPr lvl="1" algn="just" eaLnBrk="1" hangingPunct="1">
              <a:lnSpc>
                <a:spcPct val="90000"/>
              </a:lnSpc>
            </a:pPr>
            <a:r>
              <a:rPr lang="en-US" altLang="en-US" dirty="0">
                <a:solidFill>
                  <a:srgbClr val="993300"/>
                </a:solidFill>
                <a:latin typeface="+mj-lt"/>
              </a:rPr>
              <a:t>Biopiracy</a:t>
            </a:r>
            <a:r>
              <a:rPr lang="en-US" altLang="en-US" dirty="0">
                <a:latin typeface="+mj-lt"/>
              </a:rPr>
              <a:t>-theft or illegal seizure of genetic materials especially plants and other biological materials by the patent process. </a:t>
            </a:r>
          </a:p>
          <a:p>
            <a:pPr lvl="1" algn="just" eaLnBrk="1" hangingPunct="1">
              <a:lnSpc>
                <a:spcPct val="90000"/>
              </a:lnSpc>
            </a:pPr>
            <a:endParaRPr lang="en-US" altLang="en-US" dirty="0">
              <a:latin typeface="+mj-lt"/>
            </a:endParaRPr>
          </a:p>
          <a:p>
            <a:pPr lvl="1" algn="just" eaLnBrk="1" hangingPunct="1">
              <a:lnSpc>
                <a:spcPct val="90000"/>
              </a:lnSpc>
              <a:buFont typeface="Wingdings" panose="05000000000000000000" pitchFamily="2" charset="2"/>
              <a:buChar char="ü"/>
            </a:pPr>
            <a:r>
              <a:rPr lang="en-US" altLang="en-US" b="1" dirty="0" err="1">
                <a:latin typeface="+mj-lt"/>
              </a:rPr>
              <a:t>e.g</a:t>
            </a:r>
            <a:r>
              <a:rPr lang="en-US" altLang="en-US" b="1" dirty="0">
                <a:latin typeface="+mj-lt"/>
              </a:rPr>
              <a:t> POD-NERS yellow beans from Mexico-</a:t>
            </a:r>
          </a:p>
          <a:p>
            <a:pPr lvl="1" algn="just" eaLnBrk="1" hangingPunct="1">
              <a:lnSpc>
                <a:spcPct val="90000"/>
              </a:lnSpc>
              <a:buFont typeface="Wingdings" panose="05000000000000000000" pitchFamily="2" charset="2"/>
              <a:buNone/>
            </a:pPr>
            <a:r>
              <a:rPr lang="en-US" altLang="en-US" b="1" dirty="0">
                <a:latin typeface="+mj-lt"/>
              </a:rPr>
              <a:t> 1994- President of US seed company </a:t>
            </a:r>
            <a:r>
              <a:rPr lang="en-US" altLang="en-US" b="1" dirty="0">
                <a:solidFill>
                  <a:srgbClr val="9933FF"/>
                </a:solidFill>
                <a:latin typeface="+mj-lt"/>
              </a:rPr>
              <a:t>POD-NERS</a:t>
            </a:r>
            <a:r>
              <a:rPr lang="en-US" altLang="en-US" b="1" dirty="0">
                <a:latin typeface="+mj-lt"/>
              </a:rPr>
              <a:t> bought yellow beans in Mexico and took them back to US and produced stable variety with yellow seeds.  1999- Granted US patent for the same. 1999- Company was suing Mexican bean exporters for patent infringement.</a:t>
            </a:r>
          </a:p>
          <a:p>
            <a:pPr lvl="1" algn="just" eaLnBrk="1" hangingPunct="1">
              <a:lnSpc>
                <a:spcPct val="90000"/>
              </a:lnSpc>
            </a:pPr>
            <a:endParaRPr lang="en-US" altLang="en-US" b="1" dirty="0">
              <a:solidFill>
                <a:srgbClr val="993300"/>
              </a:solidFill>
              <a:latin typeface="+mj-lt"/>
            </a:endParaRPr>
          </a:p>
          <a:p>
            <a:pPr lvl="1" algn="just" eaLnBrk="1" hangingPunct="1">
              <a:lnSpc>
                <a:spcPct val="90000"/>
              </a:lnSpc>
            </a:pPr>
            <a:r>
              <a:rPr lang="en-US" altLang="en-US" b="1" dirty="0">
                <a:solidFill>
                  <a:srgbClr val="993300"/>
                </a:solidFill>
                <a:latin typeface="+mj-lt"/>
              </a:rPr>
              <a:t>Biopesticides-plants producing chemicals that deter herbivores.</a:t>
            </a:r>
          </a:p>
          <a:p>
            <a:pPr lvl="1" algn="just" eaLnBrk="1" hangingPunct="1">
              <a:lnSpc>
                <a:spcPct val="90000"/>
              </a:lnSpc>
            </a:pPr>
            <a:r>
              <a:rPr lang="en-US" altLang="en-US" dirty="0">
                <a:latin typeface="+mj-lt"/>
              </a:rPr>
              <a:t>Methyl carbamate insecticides, Pyrethrin, neem bark</a:t>
            </a:r>
          </a:p>
        </p:txBody>
      </p:sp>
      <p:sp>
        <p:nvSpPr>
          <p:cNvPr id="3" name="TextBox 2">
            <a:extLst>
              <a:ext uri="{FF2B5EF4-FFF2-40B4-BE49-F238E27FC236}">
                <a16:creationId xmlns:a16="http://schemas.microsoft.com/office/drawing/2014/main" id="{EA011BA4-72F7-4DBA-AB33-450259FC7F17}"/>
              </a:ext>
            </a:extLst>
          </p:cNvPr>
          <p:cNvSpPr txBox="1"/>
          <p:nvPr/>
        </p:nvSpPr>
        <p:spPr>
          <a:xfrm>
            <a:off x="675249" y="6553377"/>
            <a:ext cx="10550769" cy="307777"/>
          </a:xfrm>
          <a:prstGeom prst="rect">
            <a:avLst/>
          </a:prstGeom>
          <a:noFill/>
        </p:spPr>
        <p:txBody>
          <a:bodyPr wrap="square">
            <a:spAutoFit/>
          </a:bodyPr>
          <a:lstStyle/>
          <a:p>
            <a:r>
              <a:rPr lang="en-IN" sz="1400" dirty="0">
                <a:solidFill>
                  <a:schemeClr val="tx1">
                    <a:lumMod val="75000"/>
                    <a:lumOff val="25000"/>
                  </a:schemeClr>
                </a:solidFill>
                <a:hlinkClick r:id="rId2">
                  <a:extLst>
                    <a:ext uri="{A12FA001-AC4F-418D-AE19-62706E023703}">
                      <ahyp:hlinkClr xmlns:ahyp="http://schemas.microsoft.com/office/drawing/2018/hyperlinkcolor" val="tx"/>
                    </a:ext>
                  </a:extLst>
                </a:hlinkClick>
              </a:rPr>
              <a:t>Ref: https://www.ugc.ac.in/oldpdf/modelcurriculum/Chapter4.pdf</a:t>
            </a:r>
            <a:endParaRPr lang="en-IN" sz="1400" dirty="0">
              <a:solidFill>
                <a:schemeClr val="tx1">
                  <a:lumMod val="75000"/>
                  <a:lumOff val="2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F4EB6783-C8C7-41EC-B0A9-77C5DE7591F5}"/>
              </a:ext>
            </a:extLst>
          </p:cNvPr>
          <p:cNvSpPr>
            <a:spLocks noGrp="1" noChangeArrowheads="1"/>
          </p:cNvSpPr>
          <p:nvPr>
            <p:ph type="body" idx="4294967295"/>
          </p:nvPr>
        </p:nvSpPr>
        <p:spPr>
          <a:xfrm>
            <a:off x="1981200" y="839373"/>
            <a:ext cx="8229600" cy="4953000"/>
          </a:xfrm>
        </p:spPr>
        <p:txBody>
          <a:bodyPr>
            <a:normAutofit lnSpcReduction="10000"/>
          </a:bodyPr>
          <a:lstStyle/>
          <a:p>
            <a:pPr eaLnBrk="1" hangingPunct="1">
              <a:buFontTx/>
              <a:buNone/>
            </a:pPr>
            <a:r>
              <a:rPr lang="en-US" altLang="en-US" sz="3200" b="1" dirty="0"/>
              <a:t>Productive use value</a:t>
            </a:r>
          </a:p>
          <a:p>
            <a:pPr eaLnBrk="1" hangingPunct="1">
              <a:buFontTx/>
              <a:buNone/>
            </a:pPr>
            <a:endParaRPr lang="en-US" altLang="en-US" sz="2800" b="1" dirty="0"/>
          </a:p>
          <a:p>
            <a:pPr eaLnBrk="1" hangingPunct="1">
              <a:lnSpc>
                <a:spcPct val="200000"/>
              </a:lnSpc>
            </a:pPr>
            <a:r>
              <a:rPr lang="en-US" altLang="en-US" sz="2400" dirty="0">
                <a:solidFill>
                  <a:srgbClr val="993300"/>
                </a:solidFill>
              </a:rPr>
              <a:t>Biotechnologist </a:t>
            </a:r>
            <a:r>
              <a:rPr lang="en-US" altLang="en-US" sz="2400" dirty="0">
                <a:solidFill>
                  <a:srgbClr val="FF6600"/>
                </a:solidFill>
                <a:sym typeface="Wingdings" panose="05000000000000000000" pitchFamily="2" charset="2"/>
              </a:rPr>
              <a:t></a:t>
            </a:r>
            <a:r>
              <a:rPr lang="en-US" altLang="en-US" sz="2400" dirty="0">
                <a:solidFill>
                  <a:srgbClr val="3333CC"/>
                </a:solidFill>
                <a:sym typeface="Wingdings" panose="05000000000000000000" pitchFamily="2" charset="2"/>
              </a:rPr>
              <a:t> 	Bioprospection</a:t>
            </a:r>
          </a:p>
          <a:p>
            <a:pPr>
              <a:lnSpc>
                <a:spcPct val="200000"/>
              </a:lnSpc>
            </a:pPr>
            <a:r>
              <a:rPr lang="en-US" altLang="en-US" sz="2400" dirty="0">
                <a:solidFill>
                  <a:srgbClr val="993300"/>
                </a:solidFill>
                <a:sym typeface="Wingdings" panose="05000000000000000000" pitchFamily="2" charset="2"/>
              </a:rPr>
              <a:t>Pharmacist	   </a:t>
            </a:r>
            <a:r>
              <a:rPr lang="en-US" altLang="en-US" sz="2400" dirty="0">
                <a:solidFill>
                  <a:srgbClr val="FF6600"/>
                </a:solidFill>
                <a:sym typeface="Wingdings" panose="05000000000000000000" pitchFamily="2" charset="2"/>
              </a:rPr>
              <a:t>	</a:t>
            </a:r>
            <a:r>
              <a:rPr lang="en-US" altLang="en-US" sz="2400" dirty="0">
                <a:solidFill>
                  <a:srgbClr val="3333CC"/>
                </a:solidFill>
                <a:sym typeface="Wingdings" panose="05000000000000000000" pitchFamily="2" charset="2"/>
              </a:rPr>
              <a:t>Raw material to develop new drugs	</a:t>
            </a:r>
          </a:p>
          <a:p>
            <a:pPr>
              <a:lnSpc>
                <a:spcPct val="200000"/>
              </a:lnSpc>
            </a:pPr>
            <a:r>
              <a:rPr lang="en-US" altLang="en-US" sz="2400" dirty="0">
                <a:solidFill>
                  <a:srgbClr val="993300"/>
                </a:solidFill>
                <a:sym typeface="Wingdings" panose="05000000000000000000" pitchFamily="2" charset="2"/>
              </a:rPr>
              <a:t>Industrialist      </a:t>
            </a:r>
            <a:r>
              <a:rPr lang="en-US" altLang="en-US" sz="2400" dirty="0">
                <a:solidFill>
                  <a:srgbClr val="FF6600"/>
                </a:solidFill>
                <a:sym typeface="Wingdings" panose="05000000000000000000" pitchFamily="2" charset="2"/>
              </a:rPr>
              <a:t></a:t>
            </a:r>
            <a:r>
              <a:rPr lang="en-US" altLang="en-US" sz="2400" dirty="0">
                <a:solidFill>
                  <a:srgbClr val="3333CC"/>
                </a:solidFill>
                <a:sym typeface="Wingdings" panose="05000000000000000000" pitchFamily="2" charset="2"/>
              </a:rPr>
              <a:t> 	New product development		</a:t>
            </a:r>
          </a:p>
          <a:p>
            <a:pPr>
              <a:lnSpc>
                <a:spcPct val="200000"/>
              </a:lnSpc>
            </a:pPr>
            <a:r>
              <a:rPr lang="en-US" altLang="en-US" sz="2400" dirty="0">
                <a:solidFill>
                  <a:srgbClr val="993300"/>
                </a:solidFill>
                <a:sym typeface="Wingdings" panose="05000000000000000000" pitchFamily="2" charset="2"/>
              </a:rPr>
              <a:t>Agri. Scientist  </a:t>
            </a:r>
            <a:r>
              <a:rPr lang="en-US" altLang="en-US" sz="2400" dirty="0">
                <a:solidFill>
                  <a:srgbClr val="FF6600"/>
                </a:solidFill>
                <a:sym typeface="Wingdings" panose="05000000000000000000" pitchFamily="2" charset="2"/>
              </a:rPr>
              <a:t> 	</a:t>
            </a:r>
            <a:r>
              <a:rPr lang="en-US" altLang="en-US" sz="2400" dirty="0">
                <a:solidFill>
                  <a:srgbClr val="3333CC"/>
                </a:solidFill>
                <a:sym typeface="Wingdings" panose="05000000000000000000" pitchFamily="2" charset="2"/>
              </a:rPr>
              <a:t>Use wild relatives to develop better crops			</a:t>
            </a:r>
            <a:endParaRPr lang="en-US" altLang="en-US" sz="2400" dirty="0">
              <a:solidFill>
                <a:srgbClr val="3333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1A08A66-4F4D-4D56-9CDF-8D588468B57F}"/>
              </a:ext>
            </a:extLst>
          </p:cNvPr>
          <p:cNvSpPr>
            <a:spLocks noGrp="1" noChangeArrowheads="1"/>
          </p:cNvSpPr>
          <p:nvPr>
            <p:ph type="title" idx="4294967295"/>
          </p:nvPr>
        </p:nvSpPr>
        <p:spPr>
          <a:xfrm>
            <a:off x="2057400" y="395068"/>
            <a:ext cx="8229600" cy="487363"/>
          </a:xfrm>
        </p:spPr>
        <p:txBody>
          <a:bodyPr>
            <a:normAutofit fontScale="90000"/>
          </a:bodyPr>
          <a:lstStyle/>
          <a:p>
            <a:pPr eaLnBrk="1" hangingPunct="1"/>
            <a:r>
              <a:rPr lang="en-US" altLang="en-US" sz="3200" b="1" dirty="0"/>
              <a:t>Medicines / drugs from plants</a:t>
            </a:r>
          </a:p>
        </p:txBody>
      </p:sp>
      <p:sp>
        <p:nvSpPr>
          <p:cNvPr id="15363" name="Content Placeholder 6">
            <a:extLst>
              <a:ext uri="{FF2B5EF4-FFF2-40B4-BE49-F238E27FC236}">
                <a16:creationId xmlns:a16="http://schemas.microsoft.com/office/drawing/2014/main" id="{57A7DD48-BF97-4CB3-8035-45F3DABDBE5E}"/>
              </a:ext>
            </a:extLst>
          </p:cNvPr>
          <p:cNvSpPr>
            <a:spLocks noGrp="1" noChangeArrowheads="1"/>
          </p:cNvSpPr>
          <p:nvPr>
            <p:ph idx="4294967295"/>
          </p:nvPr>
        </p:nvSpPr>
        <p:spPr>
          <a:xfrm>
            <a:off x="928467" y="1045698"/>
            <a:ext cx="10733650" cy="3581400"/>
          </a:xfrm>
        </p:spPr>
        <p:txBody>
          <a:bodyPr/>
          <a:lstStyle/>
          <a:p>
            <a:pPr eaLnBrk="1" hangingPunct="1"/>
            <a:r>
              <a:rPr lang="en-US" altLang="en-US" sz="2400" dirty="0"/>
              <a:t>~121 prescription drugs from plants</a:t>
            </a:r>
          </a:p>
          <a:p>
            <a:pPr eaLnBrk="1" hangingPunct="1"/>
            <a:r>
              <a:rPr lang="en-US" altLang="en-US" sz="2400" b="1" dirty="0">
                <a:solidFill>
                  <a:srgbClr val="9933FF"/>
                </a:solidFill>
              </a:rPr>
              <a:t>Anticancer compounds</a:t>
            </a:r>
            <a:r>
              <a:rPr lang="en-US" altLang="en-US" sz="2400" dirty="0"/>
              <a:t> (from):</a:t>
            </a:r>
          </a:p>
          <a:p>
            <a:pPr lvl="1" eaLnBrk="1" hangingPunct="1"/>
            <a:r>
              <a:rPr lang="en-US" altLang="en-US" sz="2400" dirty="0"/>
              <a:t>Vincristine, Vinblastine (Rosy Periwinkle), Colchicine (autumn crocus), Indicine N-oxide (</a:t>
            </a:r>
            <a:r>
              <a:rPr lang="en-US" altLang="en-US" sz="2400" dirty="0" err="1"/>
              <a:t>Heliotropium</a:t>
            </a:r>
            <a:r>
              <a:rPr lang="en-US" altLang="en-US" sz="2400" dirty="0"/>
              <a:t> </a:t>
            </a:r>
            <a:r>
              <a:rPr lang="en-US" altLang="en-US" sz="2400" dirty="0" err="1"/>
              <a:t>indicum</a:t>
            </a:r>
            <a:r>
              <a:rPr lang="en-US" altLang="en-US" sz="2400" dirty="0"/>
              <a:t>), Monocrotaline (</a:t>
            </a:r>
            <a:r>
              <a:rPr lang="en-US" altLang="en-US" sz="2400" dirty="0" err="1"/>
              <a:t>Crotolaria</a:t>
            </a:r>
            <a:r>
              <a:rPr lang="en-US" altLang="en-US" sz="2400" dirty="0"/>
              <a:t>), Taxol (Pacific Yew)</a:t>
            </a:r>
          </a:p>
          <a:p>
            <a:pPr eaLnBrk="1" hangingPunct="1"/>
            <a:r>
              <a:rPr lang="en-US" altLang="en-US" sz="2400" b="1" dirty="0">
                <a:solidFill>
                  <a:srgbClr val="9933FF"/>
                </a:solidFill>
              </a:rPr>
              <a:t>Analgesics </a:t>
            </a:r>
            <a:r>
              <a:rPr lang="en-US" altLang="en-US" sz="2400" dirty="0"/>
              <a:t>(from):</a:t>
            </a:r>
          </a:p>
          <a:p>
            <a:pPr lvl="1" eaLnBrk="1" hangingPunct="1"/>
            <a:r>
              <a:rPr lang="en-US" altLang="en-US" sz="2400" dirty="0"/>
              <a:t>Cocaine (Cocoa), Codeine, Morphine (Opium)</a:t>
            </a:r>
          </a:p>
          <a:p>
            <a:pPr eaLnBrk="1" hangingPunct="1">
              <a:buFontTx/>
              <a:buNone/>
            </a:pPr>
            <a:endParaRPr lang="en-US" altLang="en-US" sz="2400" dirty="0"/>
          </a:p>
        </p:txBody>
      </p:sp>
      <p:pic>
        <p:nvPicPr>
          <p:cNvPr id="15364" name="Picture 7">
            <a:extLst>
              <a:ext uri="{FF2B5EF4-FFF2-40B4-BE49-F238E27FC236}">
                <a16:creationId xmlns:a16="http://schemas.microsoft.com/office/drawing/2014/main" id="{A93F9941-EE9B-4CD9-B8F0-3F595F3F0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419600"/>
            <a:ext cx="8077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02">
            <a:extLst>
              <a:ext uri="{FF2B5EF4-FFF2-40B4-BE49-F238E27FC236}">
                <a16:creationId xmlns:a16="http://schemas.microsoft.com/office/drawing/2014/main" id="{C1CF292C-9EFB-48FB-BE69-56B5CF5FB497}"/>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87" name="Rectangle 608">
            <a:extLst>
              <a:ext uri="{FF2B5EF4-FFF2-40B4-BE49-F238E27FC236}">
                <a16:creationId xmlns:a16="http://schemas.microsoft.com/office/drawing/2014/main" id="{00FCEC18-0243-4657-8CE6-246BF7899BBA}"/>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88" name="Rectangle 614">
            <a:extLst>
              <a:ext uri="{FF2B5EF4-FFF2-40B4-BE49-F238E27FC236}">
                <a16:creationId xmlns:a16="http://schemas.microsoft.com/office/drawing/2014/main" id="{679426CD-600E-4256-8A5A-478E4068B65D}"/>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89" name="Rectangle 620">
            <a:extLst>
              <a:ext uri="{FF2B5EF4-FFF2-40B4-BE49-F238E27FC236}">
                <a16:creationId xmlns:a16="http://schemas.microsoft.com/office/drawing/2014/main" id="{34F2C0E5-789E-4234-9C76-39A2F856D8CE}"/>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0" name="Rectangle 626">
            <a:extLst>
              <a:ext uri="{FF2B5EF4-FFF2-40B4-BE49-F238E27FC236}">
                <a16:creationId xmlns:a16="http://schemas.microsoft.com/office/drawing/2014/main" id="{2A211FA1-DBFF-4F3E-9F77-DB843DCA7A52}"/>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1" name="Rectangle 632">
            <a:extLst>
              <a:ext uri="{FF2B5EF4-FFF2-40B4-BE49-F238E27FC236}">
                <a16:creationId xmlns:a16="http://schemas.microsoft.com/office/drawing/2014/main" id="{87EC9709-1077-414E-84DC-D418268EEEE6}"/>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2" name="Rectangle 638">
            <a:extLst>
              <a:ext uri="{FF2B5EF4-FFF2-40B4-BE49-F238E27FC236}">
                <a16:creationId xmlns:a16="http://schemas.microsoft.com/office/drawing/2014/main" id="{CDCE0A07-075F-4F1C-9B7A-08262BD1E5C8}"/>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3" name="Rectangle 644">
            <a:extLst>
              <a:ext uri="{FF2B5EF4-FFF2-40B4-BE49-F238E27FC236}">
                <a16:creationId xmlns:a16="http://schemas.microsoft.com/office/drawing/2014/main" id="{61276244-24DB-44A9-8604-7A4413FFD2FA}"/>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4" name="Rectangle 650">
            <a:extLst>
              <a:ext uri="{FF2B5EF4-FFF2-40B4-BE49-F238E27FC236}">
                <a16:creationId xmlns:a16="http://schemas.microsoft.com/office/drawing/2014/main" id="{B2AE0726-F0FA-47AB-9D93-91D28035B8F3}"/>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5" name="Rectangle 656">
            <a:extLst>
              <a:ext uri="{FF2B5EF4-FFF2-40B4-BE49-F238E27FC236}">
                <a16:creationId xmlns:a16="http://schemas.microsoft.com/office/drawing/2014/main" id="{A6DB359D-DF42-46D2-84A8-D9E2DF0381AA}"/>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6" name="Rectangle 662">
            <a:extLst>
              <a:ext uri="{FF2B5EF4-FFF2-40B4-BE49-F238E27FC236}">
                <a16:creationId xmlns:a16="http://schemas.microsoft.com/office/drawing/2014/main" id="{8413CE67-D476-4066-BC4F-03C4FEC22DA3}"/>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7" name="Rectangle 668">
            <a:extLst>
              <a:ext uri="{FF2B5EF4-FFF2-40B4-BE49-F238E27FC236}">
                <a16:creationId xmlns:a16="http://schemas.microsoft.com/office/drawing/2014/main" id="{3DAD62CA-E8FF-45A1-9038-FC0028D8484D}"/>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8" name="Rectangle 674">
            <a:extLst>
              <a:ext uri="{FF2B5EF4-FFF2-40B4-BE49-F238E27FC236}">
                <a16:creationId xmlns:a16="http://schemas.microsoft.com/office/drawing/2014/main" id="{BABE7B6F-2CA9-4921-9323-A3BAF5F9BA48}"/>
              </a:ext>
            </a:extLst>
          </p:cNvPr>
          <p:cNvSpPr>
            <a:spLocks noChangeArrowheads="1"/>
          </p:cNvSpPr>
          <p:nvPr/>
        </p:nvSpPr>
        <p:spPr bwMode="auto">
          <a:xfrm>
            <a:off x="1557339" y="-14874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aphicFrame>
        <p:nvGraphicFramePr>
          <p:cNvPr id="250201" name="Group 1369">
            <a:extLst>
              <a:ext uri="{FF2B5EF4-FFF2-40B4-BE49-F238E27FC236}">
                <a16:creationId xmlns:a16="http://schemas.microsoft.com/office/drawing/2014/main" id="{7B48BF6D-F506-4661-A3E0-F23C94A6A845}"/>
              </a:ext>
            </a:extLst>
          </p:cNvPr>
          <p:cNvGraphicFramePr>
            <a:graphicFrameLocks noGrp="1"/>
          </p:cNvGraphicFramePr>
          <p:nvPr>
            <p:extLst>
              <p:ext uri="{D42A27DB-BD31-4B8C-83A1-F6EECF244321}">
                <p14:modId xmlns:p14="http://schemas.microsoft.com/office/powerpoint/2010/main" val="2595448151"/>
              </p:ext>
            </p:extLst>
          </p:nvPr>
        </p:nvGraphicFramePr>
        <p:xfrm>
          <a:off x="576775" y="481716"/>
          <a:ext cx="11240085" cy="5894567"/>
        </p:xfrm>
        <a:graphic>
          <a:graphicData uri="http://schemas.openxmlformats.org/drawingml/2006/table">
            <a:tbl>
              <a:tblPr/>
              <a:tblGrid>
                <a:gridCol w="1873348">
                  <a:extLst>
                    <a:ext uri="{9D8B030D-6E8A-4147-A177-3AD203B41FA5}">
                      <a16:colId xmlns:a16="http://schemas.microsoft.com/office/drawing/2014/main" val="20000"/>
                    </a:ext>
                  </a:extLst>
                </a:gridCol>
                <a:gridCol w="2716354">
                  <a:extLst>
                    <a:ext uri="{9D8B030D-6E8A-4147-A177-3AD203B41FA5}">
                      <a16:colId xmlns:a16="http://schemas.microsoft.com/office/drawing/2014/main" val="20001"/>
                    </a:ext>
                  </a:extLst>
                </a:gridCol>
                <a:gridCol w="6650383">
                  <a:extLst>
                    <a:ext uri="{9D8B030D-6E8A-4147-A177-3AD203B41FA5}">
                      <a16:colId xmlns:a16="http://schemas.microsoft.com/office/drawing/2014/main" val="20002"/>
                    </a:ext>
                  </a:extLst>
                </a:gridCol>
              </a:tblGrid>
              <a:tr h="334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Plant name </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9E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Botanical Name </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9E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Medicinal Use</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9E2"/>
                    </a:solidFill>
                  </a:tcPr>
                </a:tc>
                <a:extLst>
                  <a:ext uri="{0D108BD9-81ED-4DB2-BD59-A6C34878D82A}">
                    <a16:rowId xmlns:a16="http://schemas.microsoft.com/office/drawing/2014/main" val="10000"/>
                  </a:ext>
                </a:extLst>
              </a:tr>
              <a:tr h="52053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Amla</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Emblica</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officinalis</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Vitamin C, Cough, Diabetes, cold, Laxative, hyper acidity.</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3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Times New Roman" pitchFamily="18" charset="0"/>
                          <a:cs typeface="Times New Roman" pitchFamily="18" charset="0"/>
                        </a:rPr>
                        <a:t>Aswagandha</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Withania</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somnifera</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Restorative Tonic, stress, nervous disorder, </a:t>
                      </a:r>
                      <a:r>
                        <a:rPr kumimoji="0" lang="en-US" sz="1800" b="0" i="0" u="none" strike="noStrike" cap="none" normalizeH="0" baseline="0" dirty="0" err="1">
                          <a:ln>
                            <a:noFill/>
                          </a:ln>
                          <a:solidFill>
                            <a:schemeClr val="tx1"/>
                          </a:solidFill>
                          <a:effectLst/>
                          <a:latin typeface="Times New Roman" pitchFamily="18" charset="0"/>
                          <a:cs typeface="Times New Roman" pitchFamily="18" charset="0"/>
                        </a:rPr>
                        <a:t>aphrodasiac</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Brahmi</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Bacopa</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monnieri</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Nervous, Memory enhancer, mental disorder.</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53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Long pepper </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Times New Roman" pitchFamily="18" charset="0"/>
                          <a:cs typeface="Times New Roman" pitchFamily="18" charset="0"/>
                        </a:rPr>
                        <a:t>Peeper </a:t>
                      </a: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longum</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Appetizer, enlarged spleen, Bronchitis, Cold, antidote.</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Sandal Wood</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Santalum</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 album</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Skin disorder, Burning, sensation, Jaundice, Cough.</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053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Sarpa Gandha</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Rauwolfia</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serpentina</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Hyper tension, insomnia.</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Tulsi</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Ocimum</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 sanctum</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Cough, Cold, bronchitis,expectorand.</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Pippermint</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Mentha</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pipertia</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Digestive, Pain killer</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Henna</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Lawsennia</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iermis</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Burning, Steam, Anti </a:t>
                      </a:r>
                      <a:r>
                        <a:rPr kumimoji="0" lang="en-US" sz="1800" b="0" i="0" u="none" strike="noStrike" cap="none" normalizeH="0" baseline="0" dirty="0" err="1">
                          <a:ln>
                            <a:noFill/>
                          </a:ln>
                          <a:solidFill>
                            <a:schemeClr val="tx1"/>
                          </a:solidFill>
                          <a:effectLst/>
                          <a:latin typeface="Times New Roman" pitchFamily="18" charset="0"/>
                          <a:cs typeface="Times New Roman" pitchFamily="18" charset="0"/>
                        </a:rPr>
                        <a:t>Inflamatary</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Gritkumari</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Times New Roman" pitchFamily="18" charset="0"/>
                          <a:cs typeface="Times New Roman" pitchFamily="18" charset="0"/>
                        </a:rPr>
                        <a:t>Aloe </a:t>
                      </a: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verra</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Laxative, Wound healing, Skin burns &amp; care,Ulcer.</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Times New Roman" pitchFamily="18" charset="0"/>
                          <a:cs typeface="Times New Roman" pitchFamily="18" charset="0"/>
                        </a:rPr>
                        <a:t>Sada Bahar</a:t>
                      </a:r>
                      <a:endParaRPr kumimoji="0" lang="pt-BR"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800" b="0" i="1" u="none" strike="noStrike" cap="none" normalizeH="0" baseline="0" dirty="0">
                          <a:ln>
                            <a:noFill/>
                          </a:ln>
                          <a:solidFill>
                            <a:schemeClr val="tx1"/>
                          </a:solidFill>
                          <a:effectLst/>
                          <a:latin typeface="Times New Roman" pitchFamily="18" charset="0"/>
                          <a:cs typeface="Times New Roman" pitchFamily="18" charset="0"/>
                        </a:rPr>
                        <a:t>Vinca rosea/ </a:t>
                      </a:r>
                      <a:endParaRPr kumimoji="0" lang="pt-BR"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Leukemia, </a:t>
                      </a:r>
                      <a:r>
                        <a:rPr kumimoji="0" lang="en-US" sz="1800" b="0" i="0" u="none" strike="noStrike" cap="none" normalizeH="0" baseline="0" dirty="0" err="1">
                          <a:ln>
                            <a:noFill/>
                          </a:ln>
                          <a:solidFill>
                            <a:schemeClr val="tx1"/>
                          </a:solidFill>
                          <a:effectLst/>
                          <a:latin typeface="Times New Roman" pitchFamily="18" charset="0"/>
                          <a:cs typeface="Times New Roman" pitchFamily="18" charset="0"/>
                        </a:rPr>
                        <a:t>Hypotensiv</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Antispasmodic , </a:t>
                      </a:r>
                      <a:r>
                        <a:rPr kumimoji="0" lang="en-US" sz="1800" b="0" i="0" u="none" strike="noStrike" cap="none" normalizeH="0" baseline="0" dirty="0" err="1">
                          <a:ln>
                            <a:noFill/>
                          </a:ln>
                          <a:solidFill>
                            <a:schemeClr val="tx1"/>
                          </a:solidFill>
                          <a:effectLst/>
                          <a:latin typeface="Times New Roman" pitchFamily="18" charset="0"/>
                          <a:cs typeface="Times New Roman" pitchFamily="18" charset="0"/>
                        </a:rPr>
                        <a:t>Antidot</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4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Neem</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Azardirchata</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indica</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Sedative, analgesic, epilepsy, hypertensive.</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52053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Dalchini</a:t>
                      </a:r>
                      <a:endParaRPr kumimoji="0" lang="en-US" sz="1800" b="0" i="0" u="none" strike="noStrike" cap="none" normalizeH="0" baseline="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Cinnamomum</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zeylanicum</a:t>
                      </a:r>
                      <a:endParaRPr kumimoji="0" lang="en-US" sz="1800" b="0" i="1"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Bronchitis, Asthma, Cardiac, Disorder, Fever.</a:t>
                      </a:r>
                      <a:endParaRPr kumimoji="0" lang="en-US" sz="18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6816C-3FEF-4965-867C-F70F0C56897D}"/>
              </a:ext>
            </a:extLst>
          </p:cNvPr>
          <p:cNvSpPr>
            <a:spLocks noGrp="1"/>
          </p:cNvSpPr>
          <p:nvPr>
            <p:ph idx="1"/>
          </p:nvPr>
        </p:nvSpPr>
        <p:spPr>
          <a:xfrm>
            <a:off x="616634" y="640080"/>
            <a:ext cx="10058400" cy="3931920"/>
          </a:xfrm>
        </p:spPr>
        <p:txBody>
          <a:bodyPr/>
          <a:lstStyle/>
          <a:p>
            <a:pPr eaLnBrk="1" hangingPunct="1">
              <a:lnSpc>
                <a:spcPct val="90000"/>
              </a:lnSpc>
              <a:buFont typeface="Arial" panose="020B0604020202020204" pitchFamily="34" charset="0"/>
              <a:buChar char="•"/>
            </a:pPr>
            <a:r>
              <a:rPr lang="en-US" altLang="en-US" b="1" dirty="0">
                <a:solidFill>
                  <a:schemeClr val="accent5">
                    <a:lumMod val="75000"/>
                  </a:schemeClr>
                </a:solidFill>
              </a:rPr>
              <a:t>Environmental value</a:t>
            </a:r>
          </a:p>
          <a:p>
            <a:pPr lvl="1" eaLnBrk="1" hangingPunct="1">
              <a:buFont typeface="Arial" panose="020B0604020202020204" pitchFamily="34" charset="0"/>
              <a:buChar char="•"/>
            </a:pPr>
            <a:r>
              <a:rPr lang="en-US" altLang="en-US" sz="1800" dirty="0"/>
              <a:t>Protection of land and water resource</a:t>
            </a:r>
          </a:p>
          <a:p>
            <a:pPr lvl="1" eaLnBrk="1" hangingPunct="1">
              <a:buFont typeface="Arial" panose="020B0604020202020204" pitchFamily="34" charset="0"/>
              <a:buChar char="•"/>
            </a:pPr>
            <a:r>
              <a:rPr lang="en-US" altLang="en-US" sz="1800" dirty="0"/>
              <a:t>Nutrient storage &amp; cycling</a:t>
            </a:r>
          </a:p>
          <a:p>
            <a:pPr lvl="1" eaLnBrk="1" hangingPunct="1">
              <a:buFont typeface="Arial" panose="020B0604020202020204" pitchFamily="34" charset="0"/>
              <a:buChar char="•"/>
            </a:pPr>
            <a:r>
              <a:rPr lang="en-US" altLang="en-US" sz="1800" dirty="0"/>
              <a:t>Pollution control</a:t>
            </a:r>
          </a:p>
          <a:p>
            <a:pPr lvl="1" eaLnBrk="1" hangingPunct="1">
              <a:buFont typeface="Arial" panose="020B0604020202020204" pitchFamily="34" charset="0"/>
              <a:buChar char="•"/>
            </a:pPr>
            <a:r>
              <a:rPr lang="en-US" altLang="en-US" sz="1800" dirty="0"/>
              <a:t>Ecosystem stability</a:t>
            </a:r>
          </a:p>
          <a:p>
            <a:pPr lvl="1" eaLnBrk="1" hangingPunct="1">
              <a:lnSpc>
                <a:spcPct val="90000"/>
              </a:lnSpc>
              <a:buFont typeface="Arial" panose="020B0604020202020204" pitchFamily="34" charset="0"/>
              <a:buChar char="•"/>
            </a:pPr>
            <a:endParaRPr lang="en-US" altLang="en-US" sz="1800" b="1" dirty="0"/>
          </a:p>
          <a:p>
            <a:pPr lvl="1" eaLnBrk="1" hangingPunct="1">
              <a:lnSpc>
                <a:spcPct val="90000"/>
              </a:lnSpc>
              <a:buFont typeface="Arial" panose="020B0604020202020204" pitchFamily="34" charset="0"/>
              <a:buChar char="•"/>
            </a:pPr>
            <a:endParaRPr lang="en-US" altLang="en-US" sz="1800" b="1" dirty="0"/>
          </a:p>
          <a:p>
            <a:endParaRPr lang="en-IN" dirty="0"/>
          </a:p>
        </p:txBody>
      </p:sp>
      <p:sp>
        <p:nvSpPr>
          <p:cNvPr id="5" name="TextBox 4">
            <a:extLst>
              <a:ext uri="{FF2B5EF4-FFF2-40B4-BE49-F238E27FC236}">
                <a16:creationId xmlns:a16="http://schemas.microsoft.com/office/drawing/2014/main" id="{6EE0C43C-5014-4E2F-9FED-74183545798D}"/>
              </a:ext>
            </a:extLst>
          </p:cNvPr>
          <p:cNvSpPr txBox="1"/>
          <p:nvPr/>
        </p:nvSpPr>
        <p:spPr>
          <a:xfrm>
            <a:off x="6330462" y="640080"/>
            <a:ext cx="5413716" cy="3360920"/>
          </a:xfrm>
          <a:prstGeom prst="rect">
            <a:avLst/>
          </a:prstGeom>
          <a:noFill/>
        </p:spPr>
        <p:txBody>
          <a:bodyPr wrap="square">
            <a:spAutoFit/>
          </a:bodyPr>
          <a:lstStyle/>
          <a:p>
            <a:pPr marL="285750" indent="-285750" eaLnBrk="1" hangingPunct="1">
              <a:lnSpc>
                <a:spcPct val="90000"/>
              </a:lnSpc>
              <a:buFont typeface="Arial" panose="020B0604020202020204" pitchFamily="34" charset="0"/>
              <a:buChar char="•"/>
            </a:pPr>
            <a:r>
              <a:rPr lang="en-US" altLang="en-US" b="1" dirty="0">
                <a:solidFill>
                  <a:schemeClr val="accent5">
                    <a:lumMod val="75000"/>
                  </a:schemeClr>
                </a:solidFill>
              </a:rPr>
              <a:t>Social / ethical / moral value</a:t>
            </a:r>
          </a:p>
          <a:p>
            <a:pPr marL="285750" indent="-285750" eaLnBrk="1" hangingPunct="1">
              <a:lnSpc>
                <a:spcPct val="90000"/>
              </a:lnSpc>
              <a:buFont typeface="Arial" panose="020B0604020202020204" pitchFamily="34" charset="0"/>
              <a:buChar char="•"/>
            </a:pPr>
            <a:endParaRPr lang="en-US" altLang="en-US" b="1" dirty="0">
              <a:solidFill>
                <a:schemeClr val="accent5">
                  <a:lumMod val="75000"/>
                </a:schemeClr>
              </a:solidFill>
            </a:endParaRPr>
          </a:p>
          <a:p>
            <a:pPr marL="742950" lvl="1" indent="-285750" eaLnBrk="1" hangingPunct="1">
              <a:buFont typeface="Arial" panose="020B0604020202020204" pitchFamily="34" charset="0"/>
              <a:buChar char="•"/>
            </a:pPr>
            <a:r>
              <a:rPr lang="en-US" altLang="en-US" dirty="0"/>
              <a:t>Natural environment provides many of inspirational, aesthetic, spiritual and educational needs of people, of all cultures. </a:t>
            </a:r>
          </a:p>
          <a:p>
            <a:pPr marL="742950" lvl="1" indent="-285750" eaLnBrk="1" hangingPunct="1">
              <a:buFont typeface="Arial" panose="020B0604020202020204" pitchFamily="34" charset="0"/>
              <a:buChar char="•"/>
            </a:pPr>
            <a:r>
              <a:rPr lang="en-US" altLang="en-US" dirty="0"/>
              <a:t>Appreciation of biodiversity through cultural and religious sentiments</a:t>
            </a:r>
          </a:p>
          <a:p>
            <a:pPr marL="742950" lvl="1" indent="-285750" eaLnBrk="1" hangingPunct="1">
              <a:buFont typeface="Arial" panose="020B0604020202020204" pitchFamily="34" charset="0"/>
              <a:buChar char="•"/>
            </a:pPr>
            <a:r>
              <a:rPr lang="en-US" altLang="en-US" dirty="0"/>
              <a:t>Sacred groves are gene banks for wild plants</a:t>
            </a:r>
          </a:p>
          <a:p>
            <a:pPr lvl="1" eaLnBrk="1" hangingPunct="1"/>
            <a:r>
              <a:rPr lang="en-US" altLang="en-US" dirty="0"/>
              <a:t>      patches of forests or natural vegetation –             	from a few trees to forests of several acres – 	that are usually dedicated to local folk 	deities 	for religion purpose</a:t>
            </a:r>
          </a:p>
        </p:txBody>
      </p:sp>
      <p:sp>
        <p:nvSpPr>
          <p:cNvPr id="7" name="TextBox 6">
            <a:extLst>
              <a:ext uri="{FF2B5EF4-FFF2-40B4-BE49-F238E27FC236}">
                <a16:creationId xmlns:a16="http://schemas.microsoft.com/office/drawing/2014/main" id="{20E5A609-7821-4A65-A964-414452799E0D}"/>
              </a:ext>
            </a:extLst>
          </p:cNvPr>
          <p:cNvSpPr txBox="1"/>
          <p:nvPr/>
        </p:nvSpPr>
        <p:spPr>
          <a:xfrm>
            <a:off x="6518032" y="4413558"/>
            <a:ext cx="6098344" cy="1200329"/>
          </a:xfrm>
          <a:prstGeom prst="rect">
            <a:avLst/>
          </a:prstGeom>
          <a:noFill/>
        </p:spPr>
        <p:txBody>
          <a:bodyPr wrap="square">
            <a:spAutoFit/>
          </a:bodyPr>
          <a:lstStyle/>
          <a:p>
            <a:pPr marL="285750" indent="-285750" eaLnBrk="1" hangingPunct="1">
              <a:buFont typeface="Arial" panose="020B0604020202020204" pitchFamily="34" charset="0"/>
              <a:buChar char="•"/>
            </a:pPr>
            <a:r>
              <a:rPr lang="en-US" altLang="en-US" b="1" dirty="0">
                <a:solidFill>
                  <a:schemeClr val="accent5">
                    <a:lumMod val="75000"/>
                  </a:schemeClr>
                </a:solidFill>
              </a:rPr>
              <a:t>Aesthetic value</a:t>
            </a:r>
          </a:p>
          <a:p>
            <a:pPr marL="742950" lvl="1" indent="-285750" eaLnBrk="1" hangingPunct="1">
              <a:buFont typeface="Arial" panose="020B0604020202020204" pitchFamily="34" charset="0"/>
              <a:buChar char="•"/>
            </a:pPr>
            <a:r>
              <a:rPr lang="en-US" altLang="en-US" dirty="0">
                <a:solidFill>
                  <a:schemeClr val="tx1">
                    <a:lumMod val="95000"/>
                    <a:lumOff val="5000"/>
                  </a:schemeClr>
                </a:solidFill>
              </a:rPr>
              <a:t>Appreciation of inherent value &amp; beauty</a:t>
            </a:r>
          </a:p>
          <a:p>
            <a:pPr marL="742950" lvl="1" indent="-285750" eaLnBrk="1" hangingPunct="1">
              <a:buFont typeface="Arial" panose="020B0604020202020204" pitchFamily="34" charset="0"/>
              <a:buChar char="•"/>
            </a:pPr>
            <a:r>
              <a:rPr lang="en-US" altLang="en-US" dirty="0">
                <a:solidFill>
                  <a:schemeClr val="tx1">
                    <a:lumMod val="95000"/>
                    <a:lumOff val="5000"/>
                  </a:schemeClr>
                </a:solidFill>
              </a:rPr>
              <a:t>Travel &amp; Tourism – 5.6% GDP</a:t>
            </a:r>
          </a:p>
          <a:p>
            <a:pPr marL="742950" lvl="1" indent="-285750" eaLnBrk="1" hangingPunct="1">
              <a:buFont typeface="Arial" panose="020B0604020202020204" pitchFamily="34" charset="0"/>
              <a:buChar char="•"/>
            </a:pPr>
            <a:r>
              <a:rPr lang="en-US" altLang="en-US" dirty="0">
                <a:solidFill>
                  <a:schemeClr val="tx1">
                    <a:lumMod val="95000"/>
                    <a:lumOff val="5000"/>
                  </a:schemeClr>
                </a:solidFill>
              </a:rPr>
              <a:t>Employment, Exports</a:t>
            </a:r>
          </a:p>
        </p:txBody>
      </p:sp>
      <p:sp>
        <p:nvSpPr>
          <p:cNvPr id="9" name="TextBox 8">
            <a:extLst>
              <a:ext uri="{FF2B5EF4-FFF2-40B4-BE49-F238E27FC236}">
                <a16:creationId xmlns:a16="http://schemas.microsoft.com/office/drawing/2014/main" id="{4A793443-BA2A-45E4-9013-659C61C1E5BE}"/>
              </a:ext>
            </a:extLst>
          </p:cNvPr>
          <p:cNvSpPr txBox="1"/>
          <p:nvPr/>
        </p:nvSpPr>
        <p:spPr>
          <a:xfrm>
            <a:off x="532228" y="2801747"/>
            <a:ext cx="5029200" cy="2142125"/>
          </a:xfrm>
          <a:prstGeom prst="rect">
            <a:avLst/>
          </a:prstGeom>
          <a:noFill/>
        </p:spPr>
        <p:txBody>
          <a:bodyPr wrap="square">
            <a:spAutoFit/>
          </a:bodyPr>
          <a:lstStyle/>
          <a:p>
            <a:pPr eaLnBrk="1" hangingPunct="1">
              <a:spcBef>
                <a:spcPct val="20000"/>
              </a:spcBef>
              <a:buFontTx/>
              <a:buChar char="•"/>
            </a:pPr>
            <a:r>
              <a:rPr lang="en-US" altLang="en-US" b="1" dirty="0">
                <a:solidFill>
                  <a:schemeClr val="accent5">
                    <a:lumMod val="75000"/>
                  </a:schemeClr>
                </a:solidFill>
              </a:rPr>
              <a:t>Option value</a:t>
            </a:r>
          </a:p>
          <a:p>
            <a:pPr marL="914400" lvl="1" indent="-457200" eaLnBrk="1" hangingPunct="1">
              <a:spcBef>
                <a:spcPct val="20000"/>
              </a:spcBef>
              <a:buFont typeface="Arial" panose="020B0604020202020204" pitchFamily="34" charset="0"/>
              <a:buChar char="•"/>
            </a:pPr>
            <a:r>
              <a:rPr lang="en-US" altLang="en-US" dirty="0">
                <a:solidFill>
                  <a:schemeClr val="tx1">
                    <a:lumMod val="95000"/>
                    <a:lumOff val="5000"/>
                  </a:schemeClr>
                </a:solidFill>
              </a:rPr>
              <a:t>Keeping future possibilities open for their use</a:t>
            </a:r>
          </a:p>
          <a:p>
            <a:pPr marL="914400" lvl="1" indent="-457200" eaLnBrk="1" hangingPunct="1">
              <a:spcBef>
                <a:spcPct val="20000"/>
              </a:spcBef>
              <a:buFont typeface="Arial" panose="020B0604020202020204" pitchFamily="34" charset="0"/>
              <a:buChar char="•"/>
            </a:pPr>
            <a:r>
              <a:rPr lang="en-US" altLang="en-US" dirty="0">
                <a:solidFill>
                  <a:schemeClr val="tx1">
                    <a:lumMod val="95000"/>
                    <a:lumOff val="5000"/>
                  </a:schemeClr>
                </a:solidFill>
              </a:rPr>
              <a:t>Which of our resources will be of greatest use in future? Impossible to predict but return to original wild types for improvement of existing cultivars is certain</a:t>
            </a:r>
          </a:p>
        </p:txBody>
      </p:sp>
      <p:sp>
        <p:nvSpPr>
          <p:cNvPr id="11" name="TextBox 10">
            <a:extLst>
              <a:ext uri="{FF2B5EF4-FFF2-40B4-BE49-F238E27FC236}">
                <a16:creationId xmlns:a16="http://schemas.microsoft.com/office/drawing/2014/main" id="{FF594189-B10C-4DB0-B65E-22CAA7ECF9DC}"/>
              </a:ext>
            </a:extLst>
          </p:cNvPr>
          <p:cNvSpPr txBox="1"/>
          <p:nvPr/>
        </p:nvSpPr>
        <p:spPr>
          <a:xfrm>
            <a:off x="675249" y="6553377"/>
            <a:ext cx="10550769" cy="307777"/>
          </a:xfrm>
          <a:prstGeom prst="rect">
            <a:avLst/>
          </a:prstGeom>
          <a:noFill/>
        </p:spPr>
        <p:txBody>
          <a:bodyPr wrap="square">
            <a:spAutoFit/>
          </a:bodyPr>
          <a:lstStyle/>
          <a:p>
            <a:r>
              <a:rPr lang="en-IN" sz="1400" dirty="0">
                <a:solidFill>
                  <a:schemeClr val="tx1">
                    <a:lumMod val="75000"/>
                    <a:lumOff val="25000"/>
                  </a:schemeClr>
                </a:solidFill>
                <a:hlinkClick r:id="rId2">
                  <a:extLst>
                    <a:ext uri="{A12FA001-AC4F-418D-AE19-62706E023703}">
                      <ahyp:hlinkClr xmlns:ahyp="http://schemas.microsoft.com/office/drawing/2018/hyperlinkcolor" val="tx"/>
                    </a:ext>
                  </a:extLst>
                </a:hlinkClick>
              </a:rPr>
              <a:t>Ref: https://www.ugc.ac.in/oldpdf/modelcurriculum/Chapter4.pdf</a:t>
            </a:r>
            <a:endParaRPr lang="en-IN" sz="1400" dirty="0">
              <a:solidFill>
                <a:schemeClr val="tx1">
                  <a:lumMod val="75000"/>
                  <a:lumOff val="25000"/>
                </a:schemeClr>
              </a:solidFill>
            </a:endParaRPr>
          </a:p>
        </p:txBody>
      </p:sp>
    </p:spTree>
    <p:extLst>
      <p:ext uri="{BB962C8B-B14F-4D97-AF65-F5344CB8AC3E}">
        <p14:creationId xmlns:p14="http://schemas.microsoft.com/office/powerpoint/2010/main" val="82283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B3AE-81AB-433F-86A9-99CDBE842249}"/>
              </a:ext>
            </a:extLst>
          </p:cNvPr>
          <p:cNvSpPr>
            <a:spLocks noGrp="1"/>
          </p:cNvSpPr>
          <p:nvPr>
            <p:ph type="title"/>
          </p:nvPr>
        </p:nvSpPr>
        <p:spPr>
          <a:xfrm>
            <a:off x="518160" y="379828"/>
            <a:ext cx="10058400" cy="717452"/>
          </a:xfrm>
        </p:spPr>
        <p:txBody>
          <a:bodyPr>
            <a:normAutofit/>
          </a:bodyPr>
          <a:lstStyle/>
          <a:p>
            <a:r>
              <a:rPr lang="en-US" sz="3200" b="1" dirty="0"/>
              <a:t>Objective Questions </a:t>
            </a:r>
            <a:endParaRPr lang="en-IN" sz="3200" b="1" dirty="0"/>
          </a:p>
        </p:txBody>
      </p:sp>
      <p:sp>
        <p:nvSpPr>
          <p:cNvPr id="3" name="Content Placeholder 2">
            <a:extLst>
              <a:ext uri="{FF2B5EF4-FFF2-40B4-BE49-F238E27FC236}">
                <a16:creationId xmlns:a16="http://schemas.microsoft.com/office/drawing/2014/main" id="{E2F3AAB2-825E-496C-8308-5AE68CD95F18}"/>
              </a:ext>
            </a:extLst>
          </p:cNvPr>
          <p:cNvSpPr>
            <a:spLocks noGrp="1"/>
          </p:cNvSpPr>
          <p:nvPr>
            <p:ph idx="1"/>
          </p:nvPr>
        </p:nvSpPr>
        <p:spPr>
          <a:xfrm>
            <a:off x="518160" y="1431388"/>
            <a:ext cx="2846363" cy="1997612"/>
          </a:xfrm>
        </p:spPr>
        <p:txBody>
          <a:bodyPr>
            <a:normAutofit/>
          </a:bodyPr>
          <a:lstStyle/>
          <a:p>
            <a:pPr marL="0" indent="0" fontAlgn="base">
              <a:spcAft>
                <a:spcPts val="1000"/>
              </a:spcAft>
              <a:buNone/>
            </a:pPr>
            <a:r>
              <a:rPr lang="en-IN" sz="12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 </a:t>
            </a:r>
            <a:r>
              <a:rPr lang="en-IN" sz="14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Biodiversity is a measure of variation at the ___ level.</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pPr marL="0" indent="0" fontAlgn="base">
              <a:lnSpc>
                <a:spcPts val="1440"/>
              </a:lnSpc>
              <a:spcBef>
                <a:spcPts val="0"/>
              </a:spcBef>
              <a:spcAft>
                <a:spcPts val="600"/>
              </a:spcAft>
              <a:buNone/>
            </a:pP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(A) Genetic</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pPr marL="0" indent="0" fontAlgn="base">
              <a:lnSpc>
                <a:spcPts val="1440"/>
              </a:lnSpc>
              <a:spcBef>
                <a:spcPts val="0"/>
              </a:spcBef>
              <a:spcAft>
                <a:spcPts val="600"/>
              </a:spcAft>
              <a:buNone/>
            </a:pP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(B) Species</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pPr marL="0" indent="0" fontAlgn="base">
              <a:lnSpc>
                <a:spcPts val="1440"/>
              </a:lnSpc>
              <a:spcBef>
                <a:spcPts val="0"/>
              </a:spcBef>
              <a:spcAft>
                <a:spcPts val="600"/>
              </a:spcAft>
              <a:buNone/>
            </a:pP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 Ecosystem</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pPr marL="0" indent="0" fontAlgn="base">
              <a:lnSpc>
                <a:spcPts val="1440"/>
              </a:lnSpc>
              <a:spcBef>
                <a:spcPts val="0"/>
              </a:spcBef>
              <a:spcAft>
                <a:spcPts val="600"/>
              </a:spcAft>
              <a:buNone/>
            </a:pP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(D) All of the above</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FE64985F-CF76-4190-A9F7-EC8CDD13606F}"/>
              </a:ext>
            </a:extLst>
          </p:cNvPr>
          <p:cNvSpPr txBox="1"/>
          <p:nvPr/>
        </p:nvSpPr>
        <p:spPr>
          <a:xfrm>
            <a:off x="3685735" y="1385093"/>
            <a:ext cx="2846363" cy="1815882"/>
          </a:xfrm>
          <a:prstGeom prst="rect">
            <a:avLst/>
          </a:prstGeom>
          <a:noFill/>
        </p:spPr>
        <p:txBody>
          <a:bodyPr wrap="square">
            <a:spAutoFit/>
          </a:bodyPr>
          <a:lstStyle/>
          <a:p>
            <a:r>
              <a:rPr lang="en-US" sz="1400" b="1" dirty="0">
                <a:solidFill>
                  <a:srgbClr val="000000"/>
                </a:solidFill>
                <a:latin typeface="Garamond" panose="02020404030301010803" pitchFamily="18" charset="0"/>
                <a:cs typeface="Times New Roman" panose="02020603050405020304" pitchFamily="18" charset="0"/>
              </a:rPr>
              <a:t>2. How many bio-geographical regions are present in India?</a:t>
            </a:r>
          </a:p>
          <a:p>
            <a:endParaRPr lang="en-US" sz="1400" b="1" dirty="0">
              <a:solidFill>
                <a:srgbClr val="000000"/>
              </a:solidFill>
              <a:latin typeface="Garamond" panose="02020404030301010803" pitchFamily="18" charset="0"/>
              <a:cs typeface="Times New Roman" panose="02020603050405020304" pitchFamily="18" charset="0"/>
            </a:endParaRPr>
          </a:p>
          <a:p>
            <a:pPr marL="342900" indent="-342900">
              <a:buAutoNum type="alphaUcParenBoth"/>
            </a:pPr>
            <a:r>
              <a:rPr lang="en-US" sz="1400" dirty="0">
                <a:solidFill>
                  <a:srgbClr val="000000"/>
                </a:solidFill>
                <a:latin typeface="Garamond" panose="02020404030301010803" pitchFamily="18" charset="0"/>
                <a:cs typeface="Times New Roman" panose="02020603050405020304" pitchFamily="18" charset="0"/>
              </a:rPr>
              <a:t>5</a:t>
            </a:r>
          </a:p>
          <a:p>
            <a:pPr marL="342900" indent="-342900">
              <a:buAutoNum type="alphaUcParenBoth"/>
            </a:pPr>
            <a:r>
              <a:rPr lang="en-US" sz="1400" dirty="0">
                <a:solidFill>
                  <a:srgbClr val="000000"/>
                </a:solidFill>
                <a:latin typeface="Garamond" panose="02020404030301010803" pitchFamily="18" charset="0"/>
                <a:cs typeface="Times New Roman" panose="02020603050405020304" pitchFamily="18" charset="0"/>
              </a:rPr>
              <a:t>7</a:t>
            </a:r>
          </a:p>
          <a:p>
            <a:pPr marL="342900" indent="-342900">
              <a:buAutoNum type="alphaUcParenBoth"/>
            </a:pPr>
            <a:r>
              <a:rPr lang="en-US" sz="1400" dirty="0">
                <a:solidFill>
                  <a:srgbClr val="000000"/>
                </a:solidFill>
                <a:latin typeface="Garamond" panose="02020404030301010803" pitchFamily="18" charset="0"/>
                <a:cs typeface="Times New Roman" panose="02020603050405020304" pitchFamily="18" charset="0"/>
              </a:rPr>
              <a:t>2</a:t>
            </a:r>
          </a:p>
          <a:p>
            <a:pPr marL="342900" indent="-342900">
              <a:buAutoNum type="alphaUcParenBoth"/>
            </a:pPr>
            <a:r>
              <a:rPr lang="en-US" sz="1400" dirty="0">
                <a:solidFill>
                  <a:srgbClr val="000000"/>
                </a:solidFill>
                <a:latin typeface="Garamond" panose="02020404030301010803" pitchFamily="18" charset="0"/>
                <a:cs typeface="Times New Roman" panose="02020603050405020304" pitchFamily="18" charset="0"/>
              </a:rPr>
              <a:t>10</a:t>
            </a:r>
          </a:p>
          <a:p>
            <a:endParaRPr lang="en-IN" sz="1400" b="1" dirty="0">
              <a:solidFill>
                <a:srgbClr val="000000"/>
              </a:solidFill>
              <a:latin typeface="Garamond" panose="02020404030301010803"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E85C37F-A119-4443-8F67-7B1023BAF207}"/>
              </a:ext>
            </a:extLst>
          </p:cNvPr>
          <p:cNvSpPr txBox="1"/>
          <p:nvPr/>
        </p:nvSpPr>
        <p:spPr>
          <a:xfrm>
            <a:off x="6889651" y="1294228"/>
            <a:ext cx="4125351" cy="2246769"/>
          </a:xfrm>
          <a:prstGeom prst="rect">
            <a:avLst/>
          </a:prstGeom>
          <a:noFill/>
        </p:spPr>
        <p:txBody>
          <a:bodyPr wrap="square">
            <a:spAutoFit/>
          </a:bodyPr>
          <a:lstStyle/>
          <a:p>
            <a:r>
              <a:rPr lang="en-US" sz="1400" b="1" dirty="0">
                <a:solidFill>
                  <a:srgbClr val="000000"/>
                </a:solidFill>
                <a:latin typeface="Garamond" panose="02020404030301010803" pitchFamily="18" charset="0"/>
                <a:cs typeface="Times New Roman" panose="02020603050405020304" pitchFamily="18" charset="0"/>
              </a:rPr>
              <a:t>3. From his long term ecosystem experiments, David Tilman showed that</a:t>
            </a:r>
            <a:br>
              <a:rPr lang="en-US" dirty="0"/>
            </a:br>
            <a:r>
              <a:rPr lang="en-US" sz="1400" dirty="0">
                <a:solidFill>
                  <a:srgbClr val="000000"/>
                </a:solidFill>
                <a:latin typeface="Garamond" panose="02020404030301010803" pitchFamily="18" charset="0"/>
                <a:cs typeface="Times New Roman" panose="02020603050405020304" pitchFamily="18" charset="0"/>
              </a:rPr>
              <a:t>(A)Decreased diversity contributed to higher productivity</a:t>
            </a:r>
            <a:br>
              <a:rPr lang="en-US" sz="1400" dirty="0">
                <a:solidFill>
                  <a:srgbClr val="000000"/>
                </a:solidFill>
                <a:latin typeface="Garamond" panose="02020404030301010803" pitchFamily="18" charset="0"/>
                <a:cs typeface="Times New Roman" panose="02020603050405020304" pitchFamily="18" charset="0"/>
              </a:rPr>
            </a:br>
            <a:r>
              <a:rPr lang="en-US" sz="1400" dirty="0">
                <a:solidFill>
                  <a:srgbClr val="000000"/>
                </a:solidFill>
                <a:latin typeface="Garamond" panose="02020404030301010803" pitchFamily="18" charset="0"/>
                <a:cs typeface="Times New Roman" panose="02020603050405020304" pitchFamily="18" charset="0"/>
              </a:rPr>
              <a:t>(B) Decreased diversity contributed to decreased productivity</a:t>
            </a:r>
            <a:br>
              <a:rPr lang="en-US" sz="1400" dirty="0">
                <a:solidFill>
                  <a:srgbClr val="000000"/>
                </a:solidFill>
                <a:latin typeface="Garamond" panose="02020404030301010803" pitchFamily="18" charset="0"/>
                <a:cs typeface="Times New Roman" panose="02020603050405020304" pitchFamily="18" charset="0"/>
              </a:rPr>
            </a:br>
            <a:r>
              <a:rPr lang="en-US" sz="1400" dirty="0">
                <a:solidFill>
                  <a:srgbClr val="000000"/>
                </a:solidFill>
                <a:latin typeface="Garamond" panose="02020404030301010803" pitchFamily="18" charset="0"/>
                <a:cs typeface="Times New Roman" panose="02020603050405020304" pitchFamily="18" charset="0"/>
              </a:rPr>
              <a:t>(C) Increased diversity contributed to increased productivity</a:t>
            </a:r>
            <a:br>
              <a:rPr lang="en-US" sz="1400" dirty="0">
                <a:solidFill>
                  <a:srgbClr val="000000"/>
                </a:solidFill>
                <a:latin typeface="Garamond" panose="02020404030301010803" pitchFamily="18" charset="0"/>
                <a:cs typeface="Times New Roman" panose="02020603050405020304" pitchFamily="18" charset="0"/>
              </a:rPr>
            </a:br>
            <a:r>
              <a:rPr lang="en-US" sz="1400" dirty="0">
                <a:solidFill>
                  <a:srgbClr val="000000"/>
                </a:solidFill>
                <a:latin typeface="Garamond" panose="02020404030301010803" pitchFamily="18" charset="0"/>
                <a:cs typeface="Times New Roman" panose="02020603050405020304" pitchFamily="18" charset="0"/>
              </a:rPr>
              <a:t>(D) Increased diversity contributed to decreased productivity</a:t>
            </a:r>
            <a:endParaRPr lang="en-IN" sz="1400" dirty="0">
              <a:solidFill>
                <a:srgbClr val="000000"/>
              </a:solidFill>
              <a:latin typeface="Garamond" panose="02020404030301010803"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DAA06D2-8F56-4C61-AA4C-5171FB1244DF}"/>
              </a:ext>
            </a:extLst>
          </p:cNvPr>
          <p:cNvSpPr txBox="1"/>
          <p:nvPr/>
        </p:nvSpPr>
        <p:spPr>
          <a:xfrm>
            <a:off x="805375" y="3870683"/>
            <a:ext cx="3049172" cy="1384995"/>
          </a:xfrm>
          <a:prstGeom prst="rect">
            <a:avLst/>
          </a:prstGeom>
          <a:noFill/>
        </p:spPr>
        <p:txBody>
          <a:bodyPr wrap="square">
            <a:spAutoFit/>
          </a:bodyPr>
          <a:lstStyle/>
          <a:p>
            <a:r>
              <a:rPr lang="en-US" sz="1400" b="1" dirty="0">
                <a:solidFill>
                  <a:srgbClr val="000000"/>
                </a:solidFill>
                <a:latin typeface="Garamond" panose="02020404030301010803" pitchFamily="18" charset="0"/>
                <a:cs typeface="Times New Roman" panose="02020603050405020304" pitchFamily="18" charset="0"/>
              </a:rPr>
              <a:t>4. The enormous number of varieties of mango in India represents</a:t>
            </a:r>
            <a:br>
              <a:rPr lang="en-US" sz="1400" b="1" dirty="0">
                <a:solidFill>
                  <a:srgbClr val="000000"/>
                </a:solidFill>
                <a:latin typeface="Garamond" panose="02020404030301010803" pitchFamily="18" charset="0"/>
                <a:cs typeface="Times New Roman" panose="02020603050405020304" pitchFamily="18" charset="0"/>
              </a:rPr>
            </a:br>
            <a:r>
              <a:rPr lang="en-US" sz="1400" dirty="0">
                <a:solidFill>
                  <a:srgbClr val="000000"/>
                </a:solidFill>
                <a:latin typeface="Garamond" panose="02020404030301010803" pitchFamily="18" charset="0"/>
                <a:cs typeface="Times New Roman" panose="02020603050405020304" pitchFamily="18" charset="0"/>
              </a:rPr>
              <a:t>(A) Genetic diversity</a:t>
            </a:r>
            <a:br>
              <a:rPr lang="en-US" sz="1400" dirty="0">
                <a:solidFill>
                  <a:srgbClr val="000000"/>
                </a:solidFill>
                <a:latin typeface="Garamond" panose="02020404030301010803" pitchFamily="18" charset="0"/>
                <a:cs typeface="Times New Roman" panose="02020603050405020304" pitchFamily="18" charset="0"/>
              </a:rPr>
            </a:br>
            <a:r>
              <a:rPr lang="en-US" sz="1400" dirty="0">
                <a:solidFill>
                  <a:srgbClr val="000000"/>
                </a:solidFill>
                <a:latin typeface="Garamond" panose="02020404030301010803" pitchFamily="18" charset="0"/>
                <a:cs typeface="Times New Roman" panose="02020603050405020304" pitchFamily="18" charset="0"/>
              </a:rPr>
              <a:t>(B) Species diversity 1</a:t>
            </a:r>
            <a:br>
              <a:rPr lang="en-US" sz="1400" dirty="0">
                <a:solidFill>
                  <a:srgbClr val="000000"/>
                </a:solidFill>
                <a:latin typeface="Garamond" panose="02020404030301010803" pitchFamily="18" charset="0"/>
                <a:cs typeface="Times New Roman" panose="02020603050405020304" pitchFamily="18" charset="0"/>
              </a:rPr>
            </a:br>
            <a:r>
              <a:rPr lang="en-US" sz="1400" dirty="0">
                <a:solidFill>
                  <a:srgbClr val="000000"/>
                </a:solidFill>
                <a:latin typeface="Garamond" panose="02020404030301010803" pitchFamily="18" charset="0"/>
                <a:cs typeface="Times New Roman" panose="02020603050405020304" pitchFamily="18" charset="0"/>
              </a:rPr>
              <a:t>(C) Ecological diversity</a:t>
            </a:r>
            <a:br>
              <a:rPr lang="en-US" sz="1400" dirty="0">
                <a:solidFill>
                  <a:srgbClr val="000000"/>
                </a:solidFill>
                <a:latin typeface="Garamond" panose="02020404030301010803" pitchFamily="18" charset="0"/>
                <a:cs typeface="Times New Roman" panose="02020603050405020304" pitchFamily="18" charset="0"/>
              </a:rPr>
            </a:br>
            <a:r>
              <a:rPr lang="en-US" sz="1400" dirty="0">
                <a:solidFill>
                  <a:srgbClr val="000000"/>
                </a:solidFill>
                <a:latin typeface="Garamond" panose="02020404030301010803" pitchFamily="18" charset="0"/>
                <a:cs typeface="Times New Roman" panose="02020603050405020304" pitchFamily="18" charset="0"/>
              </a:rPr>
              <a:t>(D) </a:t>
            </a:r>
            <a:r>
              <a:rPr lang="en-US" sz="1400" dirty="0" err="1">
                <a:solidFill>
                  <a:srgbClr val="000000"/>
                </a:solidFill>
                <a:latin typeface="Garamond" panose="02020404030301010803" pitchFamily="18" charset="0"/>
                <a:cs typeface="Times New Roman" panose="02020603050405020304" pitchFamily="18" charset="0"/>
              </a:rPr>
              <a:t>Hybridisation</a:t>
            </a:r>
            <a:r>
              <a:rPr lang="en-US" sz="1400" dirty="0">
                <a:solidFill>
                  <a:srgbClr val="000000"/>
                </a:solidFill>
                <a:latin typeface="Garamond" panose="02020404030301010803" pitchFamily="18" charset="0"/>
                <a:cs typeface="Times New Roman" panose="02020603050405020304" pitchFamily="18" charset="0"/>
              </a:rPr>
              <a:t> </a:t>
            </a:r>
            <a:r>
              <a:rPr lang="en-US" sz="1400" dirty="0" err="1">
                <a:solidFill>
                  <a:srgbClr val="000000"/>
                </a:solidFill>
                <a:latin typeface="Garamond" panose="02020404030301010803" pitchFamily="18" charset="0"/>
                <a:cs typeface="Times New Roman" panose="02020603050405020304" pitchFamily="18" charset="0"/>
              </a:rPr>
              <a:t>programmes</a:t>
            </a:r>
            <a:endParaRPr lang="en-IN" sz="1400" dirty="0">
              <a:solidFill>
                <a:srgbClr val="000000"/>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713602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7E9C-BE90-482F-AB2F-C9730A8BE1F4}"/>
              </a:ext>
            </a:extLst>
          </p:cNvPr>
          <p:cNvSpPr>
            <a:spLocks noGrp="1"/>
          </p:cNvSpPr>
          <p:nvPr>
            <p:ph type="title"/>
          </p:nvPr>
        </p:nvSpPr>
        <p:spPr>
          <a:xfrm>
            <a:off x="785446" y="478301"/>
            <a:ext cx="10058400" cy="1371600"/>
          </a:xfrm>
        </p:spPr>
        <p:txBody>
          <a:bodyPr/>
          <a:lstStyle/>
          <a:p>
            <a:r>
              <a:rPr lang="en-US" sz="3200" b="1" dirty="0"/>
              <a:t>Subjective Questions</a:t>
            </a:r>
            <a:endParaRPr lang="en-IN" sz="3200" b="1" dirty="0"/>
          </a:p>
        </p:txBody>
      </p:sp>
      <p:sp>
        <p:nvSpPr>
          <p:cNvPr id="3" name="Content Placeholder 2">
            <a:extLst>
              <a:ext uri="{FF2B5EF4-FFF2-40B4-BE49-F238E27FC236}">
                <a16:creationId xmlns:a16="http://schemas.microsoft.com/office/drawing/2014/main" id="{8A03573B-92BA-4E38-A9EA-A881DD7E23BA}"/>
              </a:ext>
            </a:extLst>
          </p:cNvPr>
          <p:cNvSpPr>
            <a:spLocks noGrp="1"/>
          </p:cNvSpPr>
          <p:nvPr>
            <p:ph idx="1"/>
          </p:nvPr>
        </p:nvSpPr>
        <p:spPr>
          <a:xfrm>
            <a:off x="785446" y="2004647"/>
            <a:ext cx="10058400" cy="3931920"/>
          </a:xfrm>
        </p:spPr>
        <p:txBody>
          <a:bodyPr/>
          <a:lstStyle/>
          <a:p>
            <a:pPr marL="0" indent="0">
              <a:buNone/>
            </a:pPr>
            <a:r>
              <a:rPr lang="en-US" b="1" i="0" dirty="0">
                <a:solidFill>
                  <a:srgbClr val="333333"/>
                </a:solidFill>
                <a:effectLst/>
                <a:latin typeface="Roboto"/>
              </a:rPr>
              <a:t>Q1. Differentiate between species diversity and ecosystem diversity?</a:t>
            </a:r>
          </a:p>
          <a:p>
            <a:pPr marL="0" indent="0">
              <a:buNone/>
            </a:pPr>
            <a:r>
              <a:rPr lang="en-US" b="1" dirty="0">
                <a:solidFill>
                  <a:srgbClr val="333333"/>
                </a:solidFill>
                <a:latin typeface="Roboto"/>
              </a:rPr>
              <a:t>Q2. What are </a:t>
            </a:r>
            <a:r>
              <a:rPr lang="en-US" b="1" i="0" dirty="0">
                <a:solidFill>
                  <a:srgbClr val="333333"/>
                </a:solidFill>
                <a:effectLst/>
                <a:latin typeface="Roboto"/>
              </a:rPr>
              <a:t>the major causes for loss of biodiversity?</a:t>
            </a:r>
          </a:p>
          <a:p>
            <a:pPr marL="0" indent="0">
              <a:buNone/>
            </a:pPr>
            <a:r>
              <a:rPr lang="en-US" b="1" dirty="0">
                <a:solidFill>
                  <a:srgbClr val="333333"/>
                </a:solidFill>
                <a:latin typeface="Roboto"/>
              </a:rPr>
              <a:t>Q3. Cite some important reasons for biodiversity conservation?</a:t>
            </a:r>
          </a:p>
          <a:p>
            <a:pPr marL="0" indent="0">
              <a:buNone/>
            </a:pPr>
            <a:r>
              <a:rPr lang="en-US" b="1" dirty="0">
                <a:solidFill>
                  <a:srgbClr val="333333"/>
                </a:solidFill>
                <a:latin typeface="Roboto"/>
              </a:rPr>
              <a:t>Q4. Discuss the intrinsic value of biodiversity?</a:t>
            </a:r>
          </a:p>
          <a:p>
            <a:pPr marL="0" indent="0">
              <a:buNone/>
            </a:pPr>
            <a:endParaRPr lang="en-IN" dirty="0"/>
          </a:p>
        </p:txBody>
      </p:sp>
    </p:spTree>
    <p:extLst>
      <p:ext uri="{BB962C8B-B14F-4D97-AF65-F5344CB8AC3E}">
        <p14:creationId xmlns:p14="http://schemas.microsoft.com/office/powerpoint/2010/main" val="274050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8AC14C8-0075-4D6B-A0AA-3E273E2D80C6}"/>
              </a:ext>
            </a:extLst>
          </p:cNvPr>
          <p:cNvPicPr>
            <a:picLocks noGrp="1" noChangeAspect="1"/>
          </p:cNvPicPr>
          <p:nvPr>
            <p:ph idx="1"/>
          </p:nvPr>
        </p:nvPicPr>
        <p:blipFill>
          <a:blip r:embed="rId2"/>
          <a:stretch>
            <a:fillRect/>
          </a:stretch>
        </p:blipFill>
        <p:spPr>
          <a:xfrm>
            <a:off x="5914426" y="541923"/>
            <a:ext cx="5818029" cy="3477876"/>
          </a:xfrm>
          <a:prstGeom prst="rect">
            <a:avLst/>
          </a:prstGeom>
          <a:ln>
            <a:solidFill>
              <a:schemeClr val="tx1">
                <a:lumMod val="85000"/>
                <a:lumOff val="15000"/>
              </a:schemeClr>
            </a:solidFill>
          </a:ln>
        </p:spPr>
      </p:pic>
      <p:sp>
        <p:nvSpPr>
          <p:cNvPr id="6" name="TextBox 5">
            <a:extLst>
              <a:ext uri="{FF2B5EF4-FFF2-40B4-BE49-F238E27FC236}">
                <a16:creationId xmlns:a16="http://schemas.microsoft.com/office/drawing/2014/main" id="{520135AB-63C4-4EF8-8661-6478306A8F19}"/>
              </a:ext>
            </a:extLst>
          </p:cNvPr>
          <p:cNvSpPr txBox="1"/>
          <p:nvPr/>
        </p:nvSpPr>
        <p:spPr>
          <a:xfrm>
            <a:off x="759655" y="541924"/>
            <a:ext cx="5154771" cy="3477875"/>
          </a:xfrm>
          <a:prstGeom prst="rect">
            <a:avLst/>
          </a:prstGeom>
          <a:noFill/>
          <a:ln>
            <a:solidFill>
              <a:schemeClr val="tx1"/>
            </a:solidFill>
          </a:ln>
        </p:spPr>
        <p:txBody>
          <a:bodyPr wrap="square" rtlCol="0">
            <a:spAutoFit/>
          </a:bodyPr>
          <a:lstStyle/>
          <a:p>
            <a:r>
              <a:rPr lang="en-US" sz="2000" b="1" dirty="0"/>
              <a:t>DIVERSITY OF FLORA AND FAUNA</a:t>
            </a:r>
          </a:p>
          <a:p>
            <a:endParaRPr lang="en-US" sz="2000" b="1" dirty="0"/>
          </a:p>
          <a:p>
            <a:pPr marL="457200" indent="-457200">
              <a:buFont typeface="+mj-lt"/>
              <a:buAutoNum type="arabicPeriod"/>
            </a:pPr>
            <a:r>
              <a:rPr lang="en-US" dirty="0">
                <a:latin typeface="Garamond" panose="02020404030301010803" pitchFamily="18" charset="0"/>
              </a:rPr>
              <a:t>Ecosystem is a complex, interconnected network based on biotic and abiotic elements.</a:t>
            </a:r>
          </a:p>
          <a:p>
            <a:pPr marL="457200" indent="-457200">
              <a:buFont typeface="+mj-lt"/>
              <a:buAutoNum type="arabicPeriod"/>
            </a:pPr>
            <a:endParaRPr lang="en-US" dirty="0">
              <a:latin typeface="Garamond" panose="02020404030301010803" pitchFamily="18" charset="0"/>
            </a:endParaRPr>
          </a:p>
          <a:p>
            <a:pPr marL="457200" indent="-457200">
              <a:buFont typeface="+mj-lt"/>
              <a:buAutoNum type="arabicPeriod"/>
            </a:pPr>
            <a:r>
              <a:rPr lang="en-US" dirty="0">
                <a:latin typeface="Garamond" panose="02020404030301010803" pitchFamily="18" charset="0"/>
              </a:rPr>
              <a:t>Out of these biotic components majorly consist of either plant or animal life – Flora and fauna respectively.</a:t>
            </a:r>
          </a:p>
          <a:p>
            <a:pPr marL="457200" indent="-457200">
              <a:buFont typeface="+mj-lt"/>
              <a:buAutoNum type="arabicPeriod"/>
            </a:pPr>
            <a:endParaRPr lang="en-US" dirty="0">
              <a:latin typeface="Garamond" panose="02020404030301010803" pitchFamily="18" charset="0"/>
            </a:endParaRPr>
          </a:p>
          <a:p>
            <a:pPr marL="457200" indent="-457200">
              <a:buFont typeface="+mj-lt"/>
              <a:buAutoNum type="arabicPeriod"/>
            </a:pPr>
            <a:r>
              <a:rPr lang="en-US" dirty="0">
                <a:latin typeface="Garamond" panose="02020404030301010803" pitchFamily="18" charset="0"/>
              </a:rPr>
              <a:t>Importance of flora and fauna – maintains ecological balance, aesthetic balance, expanded economies.</a:t>
            </a:r>
          </a:p>
        </p:txBody>
      </p:sp>
      <p:sp>
        <p:nvSpPr>
          <p:cNvPr id="7" name="TextBox 6">
            <a:extLst>
              <a:ext uri="{FF2B5EF4-FFF2-40B4-BE49-F238E27FC236}">
                <a16:creationId xmlns:a16="http://schemas.microsoft.com/office/drawing/2014/main" id="{6E83DF84-E1AA-4A1A-99AA-58AF9051C3F0}"/>
              </a:ext>
            </a:extLst>
          </p:cNvPr>
          <p:cNvSpPr txBox="1"/>
          <p:nvPr/>
        </p:nvSpPr>
        <p:spPr>
          <a:xfrm>
            <a:off x="759655" y="4019799"/>
            <a:ext cx="10972800" cy="2062103"/>
          </a:xfrm>
          <a:prstGeom prst="rect">
            <a:avLst/>
          </a:prstGeom>
          <a:noFill/>
          <a:ln>
            <a:solidFill>
              <a:schemeClr val="tx1">
                <a:lumMod val="75000"/>
                <a:lumOff val="25000"/>
              </a:schemeClr>
            </a:solidFill>
          </a:ln>
        </p:spPr>
        <p:txBody>
          <a:bodyPr wrap="square" rtlCol="0">
            <a:spAutoFit/>
          </a:bodyPr>
          <a:lstStyle/>
          <a:p>
            <a:r>
              <a:rPr lang="en-US" sz="2000" b="1" dirty="0"/>
              <a:t>Factors affecting the diversity of flora and fauna</a:t>
            </a:r>
          </a:p>
          <a:p>
            <a:pPr marL="342900" indent="-342900">
              <a:buAutoNum type="arabicPeriod"/>
            </a:pPr>
            <a:r>
              <a:rPr lang="en-IN" dirty="0">
                <a:latin typeface="Garamond" panose="02020404030301010803" pitchFamily="18" charset="0"/>
              </a:rPr>
              <a:t>Land/natural vegetation (Fertility, Farming)</a:t>
            </a:r>
          </a:p>
          <a:p>
            <a:pPr marL="342900" indent="-342900">
              <a:buAutoNum type="arabicPeriod"/>
            </a:pPr>
            <a:r>
              <a:rPr lang="en-IN" dirty="0">
                <a:latin typeface="Garamond" panose="02020404030301010803" pitchFamily="18" charset="0"/>
              </a:rPr>
              <a:t>Soil - </a:t>
            </a:r>
            <a:r>
              <a:rPr lang="en-IN" b="0" i="0" dirty="0">
                <a:effectLst/>
                <a:latin typeface="Garamond" panose="02020404030301010803" pitchFamily="18" charset="0"/>
              </a:rPr>
              <a:t>different types of vegetation (Mangrove vegetation, thorny, arid veg.)</a:t>
            </a:r>
          </a:p>
          <a:p>
            <a:pPr marL="342900" indent="-342900">
              <a:buAutoNum type="arabicPeriod"/>
            </a:pPr>
            <a:r>
              <a:rPr lang="en-IN" b="0" i="0" dirty="0">
                <a:effectLst/>
                <a:latin typeface="Garamond" panose="02020404030301010803" pitchFamily="18" charset="0"/>
              </a:rPr>
              <a:t>Temperature and Humidity</a:t>
            </a:r>
          </a:p>
          <a:p>
            <a:pPr marL="342900" indent="-342900">
              <a:buAutoNum type="arabicPeriod"/>
            </a:pPr>
            <a:r>
              <a:rPr lang="en-IN" b="0" i="0" dirty="0">
                <a:effectLst/>
                <a:latin typeface="Garamond" panose="02020404030301010803" pitchFamily="18" charset="0"/>
              </a:rPr>
              <a:t>Photoperiod (Sunlight)</a:t>
            </a:r>
            <a:endParaRPr lang="en-IN" dirty="0">
              <a:latin typeface="Garamond" panose="02020404030301010803" pitchFamily="18" charset="0"/>
            </a:endParaRPr>
          </a:p>
          <a:p>
            <a:pPr marL="342900" indent="-342900">
              <a:buAutoNum type="arabicPeriod"/>
            </a:pPr>
            <a:r>
              <a:rPr lang="en-IN" b="0" i="0" dirty="0">
                <a:effectLst/>
                <a:latin typeface="Garamond" panose="02020404030301010803" pitchFamily="18" charset="0"/>
              </a:rPr>
              <a:t>Precipitation</a:t>
            </a:r>
          </a:p>
          <a:p>
            <a:pPr marL="342900" indent="-342900">
              <a:buAutoNum type="arabicPeriod"/>
            </a:pPr>
            <a:r>
              <a:rPr lang="en-IN" b="0" i="0" dirty="0">
                <a:effectLst/>
                <a:latin typeface="Garamond" panose="02020404030301010803" pitchFamily="18" charset="0"/>
              </a:rPr>
              <a:t>Ecosystem</a:t>
            </a:r>
            <a:endParaRPr lang="en-IN" dirty="0">
              <a:latin typeface="Garamond" panose="02020404030301010803" pitchFamily="18" charset="0"/>
            </a:endParaRPr>
          </a:p>
        </p:txBody>
      </p:sp>
      <p:sp>
        <p:nvSpPr>
          <p:cNvPr id="8" name="TextBox 7">
            <a:extLst>
              <a:ext uri="{FF2B5EF4-FFF2-40B4-BE49-F238E27FC236}">
                <a16:creationId xmlns:a16="http://schemas.microsoft.com/office/drawing/2014/main" id="{2F4EFD7E-D004-4D1D-9F7D-C5812A13C102}"/>
              </a:ext>
            </a:extLst>
          </p:cNvPr>
          <p:cNvSpPr txBox="1"/>
          <p:nvPr/>
        </p:nvSpPr>
        <p:spPr>
          <a:xfrm>
            <a:off x="759655" y="6217920"/>
            <a:ext cx="8243668" cy="338554"/>
          </a:xfrm>
          <a:prstGeom prst="rect">
            <a:avLst/>
          </a:prstGeom>
          <a:noFill/>
        </p:spPr>
        <p:txBody>
          <a:bodyPr wrap="square" rtlCol="0">
            <a:spAutoFit/>
          </a:bodyPr>
          <a:lstStyle/>
          <a:p>
            <a:r>
              <a:rPr lang="en-US" sz="1600" dirty="0"/>
              <a:t>Ref:</a:t>
            </a:r>
            <a:r>
              <a:rPr lang="en-IN" sz="1600" dirty="0">
                <a:hlinkClick r:id="rId3">
                  <a:extLst>
                    <a:ext uri="{A12FA001-AC4F-418D-AE19-62706E023703}">
                      <ahyp:hlinkClr xmlns:ahyp="http://schemas.microsoft.com/office/drawing/2018/hyperlinkcolor" val="tx"/>
                    </a:ext>
                  </a:extLst>
                </a:hlinkClick>
              </a:rPr>
              <a:t>http://faunaofindia.nic.in/PDFVolumes/spb/028/index.pdf</a:t>
            </a:r>
            <a:r>
              <a:rPr lang="en-US" sz="1600" dirty="0"/>
              <a:t> </a:t>
            </a:r>
            <a:endParaRPr lang="en-IN" sz="1600" dirty="0"/>
          </a:p>
        </p:txBody>
      </p:sp>
    </p:spTree>
    <p:extLst>
      <p:ext uri="{BB962C8B-B14F-4D97-AF65-F5344CB8AC3E}">
        <p14:creationId xmlns:p14="http://schemas.microsoft.com/office/powerpoint/2010/main" val="186257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2BB5-5897-4322-AC09-61DB803819C6}"/>
              </a:ext>
            </a:extLst>
          </p:cNvPr>
          <p:cNvSpPr>
            <a:spLocks noGrp="1"/>
          </p:cNvSpPr>
          <p:nvPr>
            <p:ph type="title"/>
          </p:nvPr>
        </p:nvSpPr>
        <p:spPr>
          <a:xfrm>
            <a:off x="689317" y="501917"/>
            <a:ext cx="5584875" cy="637566"/>
          </a:xfrm>
        </p:spPr>
        <p:txBody>
          <a:bodyPr>
            <a:normAutofit/>
          </a:bodyPr>
          <a:lstStyle/>
          <a:p>
            <a:pPr algn="ctr"/>
            <a:r>
              <a:rPr lang="en-US" sz="3200" b="1" dirty="0"/>
              <a:t>BIODIVERSITY</a:t>
            </a:r>
            <a:endParaRPr lang="en-IN" sz="3200" b="1" dirty="0"/>
          </a:p>
        </p:txBody>
      </p:sp>
      <p:sp>
        <p:nvSpPr>
          <p:cNvPr id="3" name="Content Placeholder 2">
            <a:extLst>
              <a:ext uri="{FF2B5EF4-FFF2-40B4-BE49-F238E27FC236}">
                <a16:creationId xmlns:a16="http://schemas.microsoft.com/office/drawing/2014/main" id="{047522AB-78D8-45C9-90AD-2F8C6CD7A9FB}"/>
              </a:ext>
            </a:extLst>
          </p:cNvPr>
          <p:cNvSpPr>
            <a:spLocks noGrp="1"/>
          </p:cNvSpPr>
          <p:nvPr>
            <p:ph idx="1"/>
          </p:nvPr>
        </p:nvSpPr>
        <p:spPr>
          <a:xfrm>
            <a:off x="689317" y="1280159"/>
            <a:ext cx="7608607" cy="4935247"/>
          </a:xfrm>
        </p:spPr>
        <p:txBody>
          <a:bodyPr>
            <a:normAutofit fontScale="85000" lnSpcReduction="20000"/>
          </a:bodyPr>
          <a:lstStyle/>
          <a:p>
            <a:r>
              <a:rPr lang="en-US" altLang="en-US" sz="1900" b="1" dirty="0">
                <a:latin typeface="+mj-lt"/>
              </a:rPr>
              <a:t>Degree of variations amongst all life forms from all sources including terrestrial, marine, and other aquatic ecosystems</a:t>
            </a:r>
          </a:p>
          <a:p>
            <a:r>
              <a:rPr lang="en-US" sz="1900" dirty="0">
                <a:latin typeface="+mj-lt"/>
              </a:rPr>
              <a:t>It can be explained as t</a:t>
            </a:r>
            <a:r>
              <a:rPr lang="en-US" sz="1900" b="0" i="0" dirty="0">
                <a:effectLst/>
                <a:latin typeface="+mj-lt"/>
              </a:rPr>
              <a:t>he diversity of life in all its forms – species, genetic and ecosystem variations.</a:t>
            </a:r>
          </a:p>
          <a:p>
            <a:r>
              <a:rPr lang="en-US" sz="1900" dirty="0">
                <a:latin typeface="+mj-lt"/>
              </a:rPr>
              <a:t>From the hot arid deserts of the Sahara, through the lush green rainforests of the Amazon, to the ocean depths and bright corals, our natural world is a marvel of different landscapes, materials, </a:t>
            </a:r>
            <a:r>
              <a:rPr lang="en-US" sz="1900" dirty="0" err="1">
                <a:latin typeface="+mj-lt"/>
              </a:rPr>
              <a:t>colours</a:t>
            </a:r>
            <a:r>
              <a:rPr lang="en-US" sz="1900" dirty="0">
                <a:latin typeface="+mj-lt"/>
              </a:rPr>
              <a:t> and textures. </a:t>
            </a:r>
          </a:p>
          <a:p>
            <a:r>
              <a:rPr lang="en-US" sz="1900" dirty="0">
                <a:latin typeface="+mj-lt"/>
              </a:rPr>
              <a:t>The land, air and seas of our planet are home to the tiniest insects and the largest animals, which make up a rich tapestry of interconnecting and interdependent forces. </a:t>
            </a:r>
          </a:p>
          <a:p>
            <a:r>
              <a:rPr lang="en-US" sz="1900" b="1" dirty="0">
                <a:latin typeface="+mj-lt"/>
              </a:rPr>
              <a:t>This is life, this is biodiversity. </a:t>
            </a:r>
          </a:p>
          <a:p>
            <a:r>
              <a:rPr lang="en-US" sz="1900" dirty="0">
                <a:latin typeface="+mj-lt"/>
              </a:rPr>
              <a:t>Biodiversity found on Earth today consists of many millions of distinct biological species, the product of four billion years of evolution. </a:t>
            </a:r>
          </a:p>
          <a:p>
            <a:r>
              <a:rPr lang="en-US" sz="1900" dirty="0">
                <a:latin typeface="+mj-lt"/>
              </a:rPr>
              <a:t>However, the word “Biodiversity” is relatively new, and is thought to have first been coined as a contraction of the term </a:t>
            </a:r>
            <a:r>
              <a:rPr lang="en-US" sz="1900" b="1" dirty="0">
                <a:latin typeface="+mj-lt"/>
              </a:rPr>
              <a:t>“biological diversity” in 1985</a:t>
            </a:r>
            <a:r>
              <a:rPr lang="en-US" sz="1900" dirty="0">
                <a:latin typeface="+mj-lt"/>
              </a:rPr>
              <a:t> and then </a:t>
            </a:r>
            <a:r>
              <a:rPr lang="en-US" sz="1900" dirty="0" err="1">
                <a:latin typeface="+mj-lt"/>
              </a:rPr>
              <a:t>popularised</a:t>
            </a:r>
            <a:r>
              <a:rPr lang="en-US" sz="1900" dirty="0">
                <a:latin typeface="+mj-lt"/>
              </a:rPr>
              <a:t> by a number of authors. </a:t>
            </a:r>
          </a:p>
          <a:p>
            <a:r>
              <a:rPr lang="en-US" sz="1900" b="1" dirty="0">
                <a:latin typeface="+mj-lt"/>
              </a:rPr>
              <a:t>Biodiversity is the variety of life on Earth, it includes all organisms, species, and populations; the genetic variation among these; and their complex assemblages of communities and ecosystems. It also refers to the interrelatedness of genes, species, and ecosystems and in turn, their interactions with the environment. </a:t>
            </a:r>
            <a:endParaRPr lang="en-US" sz="1900" b="1" i="0" dirty="0">
              <a:effectLst/>
              <a:latin typeface="+mj-lt"/>
            </a:endParaRPr>
          </a:p>
          <a:p>
            <a:endParaRPr lang="en-IN" dirty="0"/>
          </a:p>
        </p:txBody>
      </p:sp>
      <p:pic>
        <p:nvPicPr>
          <p:cNvPr id="4" name="Picture 3">
            <a:extLst>
              <a:ext uri="{FF2B5EF4-FFF2-40B4-BE49-F238E27FC236}">
                <a16:creationId xmlns:a16="http://schemas.microsoft.com/office/drawing/2014/main" id="{9294D9AE-C13B-4B78-ADDC-C21FD614F0A2}"/>
              </a:ext>
            </a:extLst>
          </p:cNvPr>
          <p:cNvPicPr>
            <a:picLocks noChangeAspect="1"/>
          </p:cNvPicPr>
          <p:nvPr/>
        </p:nvPicPr>
        <p:blipFill>
          <a:blip r:embed="rId2"/>
          <a:stretch>
            <a:fillRect/>
          </a:stretch>
        </p:blipFill>
        <p:spPr>
          <a:xfrm>
            <a:off x="8297925" y="642593"/>
            <a:ext cx="3335728" cy="4689061"/>
          </a:xfrm>
          <a:prstGeom prst="rect">
            <a:avLst/>
          </a:prstGeom>
          <a:ln>
            <a:noFill/>
          </a:ln>
        </p:spPr>
      </p:pic>
      <p:sp>
        <p:nvSpPr>
          <p:cNvPr id="6" name="TextBox 5">
            <a:extLst>
              <a:ext uri="{FF2B5EF4-FFF2-40B4-BE49-F238E27FC236}">
                <a16:creationId xmlns:a16="http://schemas.microsoft.com/office/drawing/2014/main" id="{08EF04F9-709F-4B3E-A021-068657CE18E4}"/>
              </a:ext>
            </a:extLst>
          </p:cNvPr>
          <p:cNvSpPr txBox="1"/>
          <p:nvPr/>
        </p:nvSpPr>
        <p:spPr>
          <a:xfrm>
            <a:off x="492040" y="6215406"/>
            <a:ext cx="11141612" cy="307777"/>
          </a:xfrm>
          <a:prstGeom prst="rect">
            <a:avLst/>
          </a:prstGeom>
          <a:noFill/>
        </p:spPr>
        <p:txBody>
          <a:bodyPr wrap="square">
            <a:spAutoFit/>
          </a:bodyPr>
          <a:lstStyle/>
          <a:p>
            <a:r>
              <a:rPr lang="en-IN" sz="1400" dirty="0">
                <a:hlinkClick r:id="rId3">
                  <a:extLst>
                    <a:ext uri="{A12FA001-AC4F-418D-AE19-62706E023703}">
                      <ahyp:hlinkClr xmlns:ahyp="http://schemas.microsoft.com/office/drawing/2018/hyperlinkcolor" val="tx"/>
                    </a:ext>
                  </a:extLst>
                </a:hlinkClick>
              </a:rPr>
              <a:t>Ref: https://www.unesco.pl/fileadmin/user_upload/pdf/BIODIVERSITY_FACTSHEET.pdf</a:t>
            </a:r>
            <a:endParaRPr lang="en-IN" sz="1400" dirty="0"/>
          </a:p>
        </p:txBody>
      </p:sp>
    </p:spTree>
    <p:extLst>
      <p:ext uri="{BB962C8B-B14F-4D97-AF65-F5344CB8AC3E}">
        <p14:creationId xmlns:p14="http://schemas.microsoft.com/office/powerpoint/2010/main" val="125396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532C-7817-4518-8899-FA14016B3719}"/>
              </a:ext>
            </a:extLst>
          </p:cNvPr>
          <p:cNvSpPr>
            <a:spLocks noGrp="1"/>
          </p:cNvSpPr>
          <p:nvPr>
            <p:ph type="title"/>
          </p:nvPr>
        </p:nvSpPr>
        <p:spPr>
          <a:xfrm>
            <a:off x="464233" y="433838"/>
            <a:ext cx="10874326" cy="637566"/>
          </a:xfrm>
        </p:spPr>
        <p:txBody>
          <a:bodyPr>
            <a:normAutofit/>
          </a:bodyPr>
          <a:lstStyle/>
          <a:p>
            <a:r>
              <a:rPr lang="en-US" sz="3200" b="1" dirty="0"/>
              <a:t>Degree of nature’s variety in Biological diversity </a:t>
            </a:r>
            <a:endParaRPr lang="en-IN" sz="3200" b="1" dirty="0"/>
          </a:p>
        </p:txBody>
      </p:sp>
      <p:sp>
        <p:nvSpPr>
          <p:cNvPr id="3" name="Content Placeholder 2">
            <a:extLst>
              <a:ext uri="{FF2B5EF4-FFF2-40B4-BE49-F238E27FC236}">
                <a16:creationId xmlns:a16="http://schemas.microsoft.com/office/drawing/2014/main" id="{D2011D28-A3D8-436B-8B2A-2D1E6179A14C}"/>
              </a:ext>
            </a:extLst>
          </p:cNvPr>
          <p:cNvSpPr>
            <a:spLocks noGrp="1"/>
          </p:cNvSpPr>
          <p:nvPr>
            <p:ph idx="1"/>
          </p:nvPr>
        </p:nvSpPr>
        <p:spPr>
          <a:xfrm>
            <a:off x="694005" y="1268352"/>
            <a:ext cx="4707987" cy="3931920"/>
          </a:xfrm>
        </p:spPr>
        <p:txBody>
          <a:bodyPr>
            <a:normAutofit lnSpcReduction="10000"/>
          </a:bodyPr>
          <a:lstStyle/>
          <a:p>
            <a:r>
              <a:rPr lang="en-US" dirty="0"/>
              <a:t>This variety can be observed at three levels; </a:t>
            </a:r>
          </a:p>
          <a:p>
            <a:pPr marL="342900" indent="-342900" eaLnBrk="1" hangingPunct="1">
              <a:lnSpc>
                <a:spcPct val="80000"/>
              </a:lnSpc>
              <a:spcBef>
                <a:spcPct val="20000"/>
              </a:spcBef>
              <a:buFont typeface="+mj-lt"/>
              <a:buAutoNum type="arabicPeriod"/>
            </a:pPr>
            <a:r>
              <a:rPr lang="en-US" altLang="en-US" b="1" dirty="0"/>
              <a:t>Genetic diversity </a:t>
            </a:r>
          </a:p>
          <a:p>
            <a:pPr lvl="1" algn="just" eaLnBrk="1" hangingPunct="1">
              <a:lnSpc>
                <a:spcPct val="80000"/>
              </a:lnSpc>
              <a:spcBef>
                <a:spcPct val="20000"/>
              </a:spcBef>
              <a:buFontTx/>
              <a:buChar char="–"/>
            </a:pPr>
            <a:r>
              <a:rPr lang="en-US" altLang="en-US" sz="1800" dirty="0"/>
              <a:t>variation of genes within species </a:t>
            </a:r>
          </a:p>
          <a:p>
            <a:pPr lvl="1" algn="just" eaLnBrk="1" hangingPunct="1">
              <a:lnSpc>
                <a:spcPct val="80000"/>
              </a:lnSpc>
              <a:spcBef>
                <a:spcPct val="20000"/>
              </a:spcBef>
              <a:buFontTx/>
              <a:buChar char="–"/>
            </a:pPr>
            <a:r>
              <a:rPr lang="en-US" altLang="en-US" sz="1800" dirty="0"/>
              <a:t>constitutes distinct population of the same species</a:t>
            </a:r>
          </a:p>
          <a:p>
            <a:pPr marL="342900" indent="-342900" eaLnBrk="1" hangingPunct="1">
              <a:lnSpc>
                <a:spcPct val="80000"/>
              </a:lnSpc>
              <a:spcBef>
                <a:spcPct val="20000"/>
              </a:spcBef>
              <a:buFont typeface="+mj-lt"/>
              <a:buAutoNum type="arabicPeriod"/>
            </a:pPr>
            <a:r>
              <a:rPr lang="en-US" altLang="en-US" b="1" dirty="0"/>
              <a:t>Species diversity </a:t>
            </a:r>
          </a:p>
          <a:p>
            <a:pPr lvl="1" eaLnBrk="1" hangingPunct="1">
              <a:lnSpc>
                <a:spcPct val="80000"/>
              </a:lnSpc>
              <a:spcBef>
                <a:spcPct val="20000"/>
              </a:spcBef>
              <a:buFontTx/>
              <a:buChar char="–"/>
            </a:pPr>
            <a:r>
              <a:rPr lang="en-US" altLang="en-US" sz="1800" dirty="0"/>
              <a:t>variety of species within a region.</a:t>
            </a:r>
          </a:p>
          <a:p>
            <a:pPr lvl="1" eaLnBrk="1" hangingPunct="1">
              <a:lnSpc>
                <a:spcPct val="80000"/>
              </a:lnSpc>
              <a:spcBef>
                <a:spcPct val="20000"/>
              </a:spcBef>
              <a:buFontTx/>
              <a:buChar char="–"/>
            </a:pPr>
            <a:r>
              <a:rPr lang="en-US" altLang="en-US" sz="1800" dirty="0"/>
              <a:t>can be measured as number of species in a region</a:t>
            </a:r>
          </a:p>
          <a:p>
            <a:pPr marL="342900" indent="-342900" eaLnBrk="1" hangingPunct="1">
              <a:lnSpc>
                <a:spcPct val="80000"/>
              </a:lnSpc>
              <a:spcBef>
                <a:spcPct val="20000"/>
              </a:spcBef>
              <a:buFont typeface="+mj-lt"/>
              <a:buAutoNum type="arabicPeriod"/>
            </a:pPr>
            <a:r>
              <a:rPr lang="en-US" altLang="en-US" b="1" dirty="0"/>
              <a:t>Ecosystem diversity </a:t>
            </a:r>
          </a:p>
          <a:p>
            <a:pPr lvl="1" algn="just" eaLnBrk="1" hangingPunct="1">
              <a:lnSpc>
                <a:spcPct val="80000"/>
              </a:lnSpc>
              <a:spcBef>
                <a:spcPct val="20000"/>
              </a:spcBef>
              <a:buFontTx/>
              <a:buChar char="–"/>
            </a:pPr>
            <a:r>
              <a:rPr lang="en-US" altLang="en-US" sz="1800" dirty="0"/>
              <a:t>Variety of ecosystems/ communities in various ecological niches within an ecosystem.</a:t>
            </a:r>
          </a:p>
          <a:p>
            <a:pPr lvl="1" eaLnBrk="1" hangingPunct="1">
              <a:lnSpc>
                <a:spcPct val="80000"/>
              </a:lnSpc>
              <a:spcBef>
                <a:spcPct val="20000"/>
              </a:spcBef>
              <a:buFontTx/>
              <a:buChar char="–"/>
            </a:pPr>
            <a:r>
              <a:rPr lang="en-US" altLang="en-US" sz="1800" dirty="0"/>
              <a:t>Examples for richest biodiversity.</a:t>
            </a:r>
          </a:p>
          <a:p>
            <a:pPr lvl="3" eaLnBrk="1" hangingPunct="1">
              <a:lnSpc>
                <a:spcPct val="80000"/>
              </a:lnSpc>
              <a:spcBef>
                <a:spcPct val="20000"/>
              </a:spcBef>
              <a:buFont typeface="Wingdings" panose="05000000000000000000" pitchFamily="2" charset="2"/>
              <a:buChar char="ü"/>
            </a:pPr>
            <a:r>
              <a:rPr lang="en-US" altLang="en-US" sz="1800" dirty="0"/>
              <a:t>Tropical Rain forests </a:t>
            </a:r>
          </a:p>
          <a:p>
            <a:pPr lvl="3" eaLnBrk="1" hangingPunct="1">
              <a:lnSpc>
                <a:spcPct val="80000"/>
              </a:lnSpc>
              <a:spcBef>
                <a:spcPct val="20000"/>
              </a:spcBef>
              <a:buFont typeface="Wingdings" panose="05000000000000000000" pitchFamily="2" charset="2"/>
              <a:buChar char="ü"/>
            </a:pPr>
            <a:r>
              <a:rPr lang="en-US" altLang="en-US" sz="1800" dirty="0"/>
              <a:t>Coral reefs</a:t>
            </a:r>
          </a:p>
          <a:p>
            <a:pPr marL="0" indent="0">
              <a:buNone/>
            </a:pPr>
            <a:endParaRPr lang="en-IN" dirty="0"/>
          </a:p>
        </p:txBody>
      </p:sp>
      <p:sp>
        <p:nvSpPr>
          <p:cNvPr id="4" name="TextBox 3">
            <a:extLst>
              <a:ext uri="{FF2B5EF4-FFF2-40B4-BE49-F238E27FC236}">
                <a16:creationId xmlns:a16="http://schemas.microsoft.com/office/drawing/2014/main" id="{11BFAD11-3D6C-4691-A68D-9974A3B1B9F4}"/>
              </a:ext>
            </a:extLst>
          </p:cNvPr>
          <p:cNvSpPr txBox="1"/>
          <p:nvPr/>
        </p:nvSpPr>
        <p:spPr>
          <a:xfrm>
            <a:off x="7638755" y="6116385"/>
            <a:ext cx="5167532" cy="307777"/>
          </a:xfrm>
          <a:prstGeom prst="rect">
            <a:avLst/>
          </a:prstGeom>
          <a:noFill/>
        </p:spPr>
        <p:txBody>
          <a:bodyPr wrap="square" rtlCol="0">
            <a:spAutoFit/>
          </a:bodyPr>
          <a:lstStyle/>
          <a:p>
            <a:r>
              <a:rPr lang="en-US" sz="1400" dirty="0"/>
              <a:t>Ref: </a:t>
            </a:r>
            <a:r>
              <a:rPr lang="en-IN" sz="1400" b="0" dirty="0" err="1">
                <a:effectLst/>
              </a:rPr>
              <a:t>Encyclopædia</a:t>
            </a:r>
            <a:r>
              <a:rPr lang="en-IN" sz="1400" b="0" dirty="0">
                <a:effectLst/>
              </a:rPr>
              <a:t> Britannica, Inc./Patrick O'Neill Riley</a:t>
            </a:r>
            <a:endParaRPr lang="en-IN" sz="1400" dirty="0"/>
          </a:p>
        </p:txBody>
      </p:sp>
      <p:pic>
        <p:nvPicPr>
          <p:cNvPr id="5" name="Picture 4">
            <a:extLst>
              <a:ext uri="{FF2B5EF4-FFF2-40B4-BE49-F238E27FC236}">
                <a16:creationId xmlns:a16="http://schemas.microsoft.com/office/drawing/2014/main" id="{18736AF8-FB89-43D0-B537-DDE1806129BE}"/>
              </a:ext>
            </a:extLst>
          </p:cNvPr>
          <p:cNvPicPr>
            <a:picLocks noChangeAspect="1"/>
          </p:cNvPicPr>
          <p:nvPr/>
        </p:nvPicPr>
        <p:blipFill>
          <a:blip r:embed="rId2"/>
          <a:stretch>
            <a:fillRect/>
          </a:stretch>
        </p:blipFill>
        <p:spPr>
          <a:xfrm>
            <a:off x="6322621" y="1268352"/>
            <a:ext cx="5286375" cy="4162425"/>
          </a:xfrm>
          <a:prstGeom prst="rect">
            <a:avLst/>
          </a:prstGeom>
          <a:ln>
            <a:solidFill>
              <a:schemeClr val="tx1">
                <a:lumMod val="85000"/>
                <a:lumOff val="15000"/>
              </a:schemeClr>
            </a:solidFill>
          </a:ln>
        </p:spPr>
      </p:pic>
    </p:spTree>
    <p:extLst>
      <p:ext uri="{BB962C8B-B14F-4D97-AF65-F5344CB8AC3E}">
        <p14:creationId xmlns:p14="http://schemas.microsoft.com/office/powerpoint/2010/main" val="4240898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6FEA64E-D10D-4CD5-A3CF-CEA92D8EB236}"/>
              </a:ext>
            </a:extLst>
          </p:cNvPr>
          <p:cNvSpPr>
            <a:spLocks noChangeArrowheads="1"/>
          </p:cNvSpPr>
          <p:nvPr/>
        </p:nvSpPr>
        <p:spPr bwMode="auto">
          <a:xfrm>
            <a:off x="762001" y="740539"/>
            <a:ext cx="5562600" cy="2862322"/>
          </a:xfrm>
          <a:prstGeom prst="rect">
            <a:avLst/>
          </a:prstGeom>
          <a:noFill/>
          <a:ln w="9525">
            <a:noFill/>
            <a:miter lim="800000"/>
            <a:headEnd/>
            <a:tailEnd/>
          </a:ln>
          <a:effectLst/>
        </p:spPr>
        <p:txBody>
          <a:bodyPr>
            <a:spAutoFit/>
          </a:bodyPr>
          <a:lstStyle/>
          <a:p>
            <a:pPr>
              <a:buFont typeface="Wingdings" pitchFamily="2" charset="2"/>
              <a:buChar char="ü"/>
              <a:defRPr/>
            </a:pPr>
            <a:r>
              <a:rPr lang="en-US" b="1" dirty="0">
                <a:solidFill>
                  <a:srgbClr val="660066"/>
                </a:solidFill>
              </a:rPr>
              <a:t>  Diversity of ecosystems</a:t>
            </a:r>
          </a:p>
          <a:p>
            <a:pPr lvl="1">
              <a:buFontTx/>
              <a:buChar char="•"/>
              <a:defRPr/>
            </a:pPr>
            <a:r>
              <a:rPr lang="en-US" b="1" dirty="0">
                <a:effectLst>
                  <a:outerShdw blurRad="38100" dist="38100" dir="2700000" algn="tl">
                    <a:srgbClr val="C0C0C0"/>
                  </a:outerShdw>
                </a:effectLst>
              </a:rPr>
              <a:t> </a:t>
            </a:r>
            <a:r>
              <a:rPr lang="en-US" b="1" dirty="0"/>
              <a:t>D</a:t>
            </a:r>
            <a:r>
              <a:rPr lang="fr-FR" b="1" dirty="0" err="1"/>
              <a:t>ifferent</a:t>
            </a:r>
            <a:r>
              <a:rPr lang="fr-FR" b="1" dirty="0"/>
              <a:t> habitats, niches &amp; </a:t>
            </a:r>
            <a:r>
              <a:rPr lang="fr-FR" b="1" dirty="0" err="1"/>
              <a:t>species</a:t>
            </a:r>
            <a:r>
              <a:rPr lang="fr-FR" b="1" dirty="0"/>
              <a:t> interactions</a:t>
            </a:r>
          </a:p>
          <a:p>
            <a:pPr>
              <a:buFont typeface="Wingdings" pitchFamily="2" charset="2"/>
              <a:buChar char="ü"/>
              <a:defRPr/>
            </a:pPr>
            <a:r>
              <a:rPr lang="en-US" b="1" dirty="0">
                <a:solidFill>
                  <a:srgbClr val="660066"/>
                </a:solidFill>
              </a:rPr>
              <a:t>Natural</a:t>
            </a:r>
          </a:p>
          <a:p>
            <a:pPr lvl="1">
              <a:buFont typeface="Arial" pitchFamily="34" charset="0"/>
              <a:buChar char="•"/>
              <a:defRPr/>
            </a:pPr>
            <a:r>
              <a:rPr lang="en-US" dirty="0"/>
              <a:t>Forests, grasslands, deserts, mountains, Aquatic (rivers, lakes, seas)</a:t>
            </a:r>
          </a:p>
          <a:p>
            <a:pPr>
              <a:buFont typeface="Wingdings" pitchFamily="2" charset="2"/>
              <a:buChar char="ü"/>
              <a:defRPr/>
            </a:pPr>
            <a:r>
              <a:rPr lang="en-US" b="1" dirty="0">
                <a:solidFill>
                  <a:srgbClr val="660066"/>
                </a:solidFill>
              </a:rPr>
              <a:t>Modified</a:t>
            </a:r>
          </a:p>
          <a:p>
            <a:pPr lvl="1">
              <a:buFont typeface="Arial" pitchFamily="34" charset="0"/>
              <a:buChar char="•"/>
              <a:defRPr/>
            </a:pPr>
            <a:r>
              <a:rPr lang="en-US" dirty="0"/>
              <a:t>Artificial (grazing, farmland</a:t>
            </a:r>
            <a:endParaRPr lang="fr-FR" dirty="0"/>
          </a:p>
          <a:p>
            <a:pPr lvl="1">
              <a:buFont typeface="Arial" pitchFamily="34" charset="0"/>
              <a:buChar char="•"/>
              <a:defRPr/>
            </a:pPr>
            <a:r>
              <a:rPr lang="en-US" dirty="0"/>
              <a:t>Overuse or misuse = loss of productivity = degradation</a:t>
            </a:r>
          </a:p>
          <a:p>
            <a:pPr>
              <a:buFont typeface="Arial" pitchFamily="34" charset="0"/>
              <a:buChar char="•"/>
              <a:defRPr/>
            </a:pPr>
            <a:endParaRPr lang="en-US" dirty="0"/>
          </a:p>
        </p:txBody>
      </p:sp>
      <p:grpSp>
        <p:nvGrpSpPr>
          <p:cNvPr id="9219" name="Group 3">
            <a:extLst>
              <a:ext uri="{FF2B5EF4-FFF2-40B4-BE49-F238E27FC236}">
                <a16:creationId xmlns:a16="http://schemas.microsoft.com/office/drawing/2014/main" id="{AF5ABBB0-5311-4F8B-93F9-FC3E391B1179}"/>
              </a:ext>
            </a:extLst>
          </p:cNvPr>
          <p:cNvGrpSpPr>
            <a:grpSpLocks/>
          </p:cNvGrpSpPr>
          <p:nvPr/>
        </p:nvGrpSpPr>
        <p:grpSpPr bwMode="auto">
          <a:xfrm>
            <a:off x="1969294" y="3631848"/>
            <a:ext cx="8710613" cy="2356344"/>
            <a:chOff x="192" y="1728"/>
            <a:chExt cx="5487" cy="1677"/>
          </a:xfrm>
        </p:grpSpPr>
        <p:pic>
          <p:nvPicPr>
            <p:cNvPr id="9221" name="Picture 4" descr="PRAIRI1">
              <a:extLst>
                <a:ext uri="{FF2B5EF4-FFF2-40B4-BE49-F238E27FC236}">
                  <a16:creationId xmlns:a16="http://schemas.microsoft.com/office/drawing/2014/main" id="{C26274E8-525E-4AC0-B671-60077A662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1776"/>
              <a:ext cx="1344" cy="13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9222" name="Picture 5" descr="rainforest4">
              <a:extLst>
                <a:ext uri="{FF2B5EF4-FFF2-40B4-BE49-F238E27FC236}">
                  <a16:creationId xmlns:a16="http://schemas.microsoft.com/office/drawing/2014/main" id="{10AD526B-D4E8-44E8-ACED-224ECDB6F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1728"/>
              <a:ext cx="1353" cy="13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223" name="Text Box 6">
              <a:extLst>
                <a:ext uri="{FF2B5EF4-FFF2-40B4-BE49-F238E27FC236}">
                  <a16:creationId xmlns:a16="http://schemas.microsoft.com/office/drawing/2014/main" id="{C61179BD-2133-4CE7-BC54-D97C7595CBE0}"/>
                </a:ext>
              </a:extLst>
            </p:cNvPr>
            <p:cNvSpPr txBox="1">
              <a:spLocks noChangeArrowheads="1"/>
            </p:cNvSpPr>
            <p:nvPr/>
          </p:nvSpPr>
          <p:spPr bwMode="auto">
            <a:xfrm>
              <a:off x="415" y="3120"/>
              <a:ext cx="638" cy="2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dirty="0">
                  <a:latin typeface="+mj-lt"/>
                </a:rPr>
                <a:t>Prairies</a:t>
              </a:r>
            </a:p>
          </p:txBody>
        </p:sp>
        <p:sp>
          <p:nvSpPr>
            <p:cNvPr id="9224" name="Text Box 7">
              <a:extLst>
                <a:ext uri="{FF2B5EF4-FFF2-40B4-BE49-F238E27FC236}">
                  <a16:creationId xmlns:a16="http://schemas.microsoft.com/office/drawing/2014/main" id="{FDD7433E-3361-470F-99D5-381D89274D28}"/>
                </a:ext>
              </a:extLst>
            </p:cNvPr>
            <p:cNvSpPr txBox="1">
              <a:spLocks noChangeArrowheads="1"/>
            </p:cNvSpPr>
            <p:nvPr/>
          </p:nvSpPr>
          <p:spPr bwMode="auto">
            <a:xfrm>
              <a:off x="1845" y="3120"/>
              <a:ext cx="913" cy="2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dirty="0">
                  <a:latin typeface="+mj-lt"/>
                </a:rPr>
                <a:t>Rain Forest</a:t>
              </a:r>
            </a:p>
          </p:txBody>
        </p:sp>
        <p:pic>
          <p:nvPicPr>
            <p:cNvPr id="9225" name="Picture 8" descr="coral_reef_florida">
              <a:hlinkClick r:id="rId4"/>
              <a:extLst>
                <a:ext uri="{FF2B5EF4-FFF2-40B4-BE49-F238E27FC236}">
                  <a16:creationId xmlns:a16="http://schemas.microsoft.com/office/drawing/2014/main" id="{356F427B-5367-4E74-899C-50FEA5736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9" y="1728"/>
              <a:ext cx="1392" cy="13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226" name="Text Box 9">
              <a:extLst>
                <a:ext uri="{FF2B5EF4-FFF2-40B4-BE49-F238E27FC236}">
                  <a16:creationId xmlns:a16="http://schemas.microsoft.com/office/drawing/2014/main" id="{8A1160C4-1413-43AD-B3EB-D716BD38D3DE}"/>
                </a:ext>
              </a:extLst>
            </p:cNvPr>
            <p:cNvSpPr txBox="1">
              <a:spLocks noChangeArrowheads="1"/>
            </p:cNvSpPr>
            <p:nvPr/>
          </p:nvSpPr>
          <p:spPr bwMode="auto">
            <a:xfrm>
              <a:off x="3072" y="3120"/>
              <a:ext cx="948" cy="2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latin typeface="+mj-lt"/>
                </a:rPr>
                <a:t>Coral reeves</a:t>
              </a:r>
            </a:p>
          </p:txBody>
        </p:sp>
        <p:pic>
          <p:nvPicPr>
            <p:cNvPr id="9227" name="Picture 10" descr="mangrove0459sm">
              <a:hlinkClick r:id="rId6"/>
              <a:extLst>
                <a:ext uri="{FF2B5EF4-FFF2-40B4-BE49-F238E27FC236}">
                  <a16:creationId xmlns:a16="http://schemas.microsoft.com/office/drawing/2014/main" id="{45D255B8-DED2-4C11-92D8-313FD129DF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9" y="1728"/>
              <a:ext cx="1200" cy="13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228" name="Text Box 11">
              <a:extLst>
                <a:ext uri="{FF2B5EF4-FFF2-40B4-BE49-F238E27FC236}">
                  <a16:creationId xmlns:a16="http://schemas.microsoft.com/office/drawing/2014/main" id="{0037292B-C830-43C7-9930-C256292B56F2}"/>
                </a:ext>
              </a:extLst>
            </p:cNvPr>
            <p:cNvSpPr txBox="1">
              <a:spLocks noChangeArrowheads="1"/>
            </p:cNvSpPr>
            <p:nvPr/>
          </p:nvSpPr>
          <p:spPr bwMode="auto">
            <a:xfrm>
              <a:off x="4584" y="3094"/>
              <a:ext cx="874" cy="2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latin typeface="+mj-lt"/>
                </a:rPr>
                <a:t>Mangroves</a:t>
              </a:r>
            </a:p>
          </p:txBody>
        </p:sp>
      </p:grpSp>
      <p:sp>
        <p:nvSpPr>
          <p:cNvPr id="12" name="Content Placeholder 2">
            <a:extLst>
              <a:ext uri="{FF2B5EF4-FFF2-40B4-BE49-F238E27FC236}">
                <a16:creationId xmlns:a16="http://schemas.microsoft.com/office/drawing/2014/main" id="{C3F131A9-D759-4836-A6EC-52857E62E6D2}"/>
              </a:ext>
            </a:extLst>
          </p:cNvPr>
          <p:cNvSpPr txBox="1">
            <a:spLocks/>
          </p:cNvSpPr>
          <p:nvPr/>
        </p:nvSpPr>
        <p:spPr bwMode="auto">
          <a:xfrm>
            <a:off x="6670431" y="740539"/>
            <a:ext cx="4419600" cy="2688461"/>
          </a:xfrm>
          <a:prstGeom prst="rect">
            <a:avLst/>
          </a:prstGeom>
          <a:noFill/>
          <a:ln w="9525">
            <a:noFill/>
            <a:miter lim="800000"/>
            <a:headEnd/>
            <a:tailEnd/>
          </a:ln>
        </p:spPr>
        <p:txBody>
          <a:bodyPr/>
          <a:lstStyle/>
          <a:p>
            <a:pPr marL="342900" indent="-342900">
              <a:buFont typeface="Wingdings" pitchFamily="2" charset="2"/>
              <a:buChar char="ü"/>
              <a:defRPr/>
            </a:pPr>
            <a:r>
              <a:rPr lang="en-US" b="1" kern="0" dirty="0">
                <a:solidFill>
                  <a:srgbClr val="660066"/>
                </a:solidFill>
              </a:rPr>
              <a:t>Alpha diversity: </a:t>
            </a:r>
            <a:r>
              <a:rPr lang="en-US" b="1" kern="0" dirty="0"/>
              <a:t>The diversity within a particular area or ecosystem; usually expressed by the number of species (i.e., species richness) in that ecosystem </a:t>
            </a:r>
          </a:p>
          <a:p>
            <a:pPr marL="342900" indent="-342900">
              <a:buFont typeface="Wingdings" pitchFamily="2" charset="2"/>
              <a:buChar char="ü"/>
              <a:defRPr/>
            </a:pPr>
            <a:r>
              <a:rPr lang="en-US" b="1" kern="0" dirty="0">
                <a:solidFill>
                  <a:srgbClr val="660066"/>
                </a:solidFill>
              </a:rPr>
              <a:t>Beta diversity: </a:t>
            </a:r>
            <a:r>
              <a:rPr lang="en-US" b="1" kern="0" dirty="0"/>
              <a:t>Comparison of diversity between ecosystems, usually measured as the amount of species change between the ecosystems </a:t>
            </a:r>
          </a:p>
          <a:p>
            <a:pPr marL="342900" indent="-342900">
              <a:spcBef>
                <a:spcPct val="20000"/>
              </a:spcBef>
              <a:buFontTx/>
              <a:buChar char="•"/>
              <a:defRPr/>
            </a:pPr>
            <a:endParaRPr lang="en-IN" b="1"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46A939-D8A8-49B3-94D2-25BE1D97FEDD}"/>
              </a:ext>
            </a:extLst>
          </p:cNvPr>
          <p:cNvPicPr>
            <a:picLocks noChangeAspect="1"/>
          </p:cNvPicPr>
          <p:nvPr/>
        </p:nvPicPr>
        <p:blipFill>
          <a:blip r:embed="rId2"/>
          <a:stretch>
            <a:fillRect/>
          </a:stretch>
        </p:blipFill>
        <p:spPr>
          <a:xfrm>
            <a:off x="431408" y="393895"/>
            <a:ext cx="5219190" cy="6063176"/>
          </a:xfrm>
          <a:prstGeom prst="rect">
            <a:avLst/>
          </a:prstGeom>
          <a:ln w="19050">
            <a:solidFill>
              <a:schemeClr val="tx1">
                <a:lumMod val="85000"/>
                <a:lumOff val="15000"/>
              </a:schemeClr>
            </a:solidFill>
          </a:ln>
          <a:effectLst>
            <a:glow rad="63500">
              <a:schemeClr val="accent1">
                <a:satMod val="175000"/>
                <a:alpha val="40000"/>
              </a:schemeClr>
            </a:glow>
          </a:effectLst>
        </p:spPr>
      </p:pic>
      <p:sp>
        <p:nvSpPr>
          <p:cNvPr id="8" name="TextBox 7">
            <a:extLst>
              <a:ext uri="{FF2B5EF4-FFF2-40B4-BE49-F238E27FC236}">
                <a16:creationId xmlns:a16="http://schemas.microsoft.com/office/drawing/2014/main" id="{722BC863-AB79-463C-931D-F69F83D567C4}"/>
              </a:ext>
            </a:extLst>
          </p:cNvPr>
          <p:cNvSpPr txBox="1"/>
          <p:nvPr/>
        </p:nvSpPr>
        <p:spPr>
          <a:xfrm>
            <a:off x="5922424" y="576776"/>
            <a:ext cx="5838168" cy="5628336"/>
          </a:xfrm>
          <a:prstGeom prst="rect">
            <a:avLst/>
          </a:prstGeom>
          <a:noFill/>
        </p:spPr>
        <p:txBody>
          <a:bodyPr wrap="square" rtlCol="0">
            <a:spAutoFit/>
          </a:bodyPr>
          <a:lstStyle/>
          <a:p>
            <a:pPr algn="ctr"/>
            <a:r>
              <a:rPr lang="en-US" b="1" u="sng" dirty="0"/>
              <a:t>IMPORTANCE OF BIODIVERSITY</a:t>
            </a:r>
          </a:p>
          <a:p>
            <a:pPr algn="ctr"/>
            <a:r>
              <a:rPr lang="en-US" sz="1600" dirty="0">
                <a:solidFill>
                  <a:schemeClr val="accent5">
                    <a:lumMod val="50000"/>
                  </a:schemeClr>
                </a:solidFill>
                <a:latin typeface="Garamond" panose="02020404030301010803" pitchFamily="18" charset="0"/>
              </a:rPr>
              <a:t>The United Nations has declared the year 2010 as the ‘International Year of Biodiversity’ </a:t>
            </a:r>
            <a:endParaRPr lang="en-US" b="1" u="sng" dirty="0">
              <a:solidFill>
                <a:schemeClr val="accent5">
                  <a:lumMod val="50000"/>
                </a:schemeClr>
              </a:solidFill>
            </a:endParaRPr>
          </a:p>
          <a:p>
            <a:pPr marL="342900" indent="-342900" algn="l">
              <a:lnSpc>
                <a:spcPct val="150000"/>
              </a:lnSpc>
              <a:buFont typeface="+mj-lt"/>
              <a:buAutoNum type="arabicPeriod"/>
            </a:pPr>
            <a:r>
              <a:rPr lang="en-US" sz="1600" b="0" i="0" dirty="0">
                <a:solidFill>
                  <a:srgbClr val="000000"/>
                </a:solidFill>
                <a:effectLst/>
                <a:latin typeface="Garamond" panose="02020404030301010803" pitchFamily="18" charset="0"/>
              </a:rPr>
              <a:t>Increase ecosystem productivity; each species in an ecosystem has a specific niche—a role to play.</a:t>
            </a:r>
          </a:p>
          <a:p>
            <a:pPr marL="342900" indent="-342900" algn="l">
              <a:lnSpc>
                <a:spcPct val="150000"/>
              </a:lnSpc>
              <a:buFont typeface="+mj-lt"/>
              <a:buAutoNum type="arabicPeriod"/>
            </a:pPr>
            <a:r>
              <a:rPr lang="en-US" sz="1600" b="0" i="0" dirty="0">
                <a:solidFill>
                  <a:srgbClr val="000000"/>
                </a:solidFill>
                <a:effectLst/>
                <a:latin typeface="Garamond" panose="02020404030301010803" pitchFamily="18" charset="0"/>
              </a:rPr>
              <a:t>Support a larger number of plant species and, therefore, a greater variety of crops.</a:t>
            </a:r>
          </a:p>
          <a:p>
            <a:pPr marL="342900" indent="-342900" algn="l">
              <a:lnSpc>
                <a:spcPct val="150000"/>
              </a:lnSpc>
              <a:buFont typeface="+mj-lt"/>
              <a:buAutoNum type="arabicPeriod"/>
            </a:pPr>
            <a:r>
              <a:rPr lang="en-US" sz="1600" b="0" i="0" dirty="0">
                <a:solidFill>
                  <a:srgbClr val="000000"/>
                </a:solidFill>
                <a:effectLst/>
                <a:latin typeface="Garamond" panose="02020404030301010803" pitchFamily="18" charset="0"/>
              </a:rPr>
              <a:t>Protect freshwater resources.</a:t>
            </a:r>
          </a:p>
          <a:p>
            <a:pPr marL="342900" indent="-342900" algn="l">
              <a:lnSpc>
                <a:spcPct val="150000"/>
              </a:lnSpc>
              <a:buFont typeface="+mj-lt"/>
              <a:buAutoNum type="arabicPeriod"/>
            </a:pPr>
            <a:r>
              <a:rPr lang="en-US" sz="1600" b="0" i="0" dirty="0">
                <a:solidFill>
                  <a:srgbClr val="000000"/>
                </a:solidFill>
                <a:effectLst/>
                <a:latin typeface="Garamond" panose="02020404030301010803" pitchFamily="18" charset="0"/>
              </a:rPr>
              <a:t>Promote soils formation and protection.</a:t>
            </a:r>
          </a:p>
          <a:p>
            <a:pPr marL="342900" indent="-342900" algn="l">
              <a:lnSpc>
                <a:spcPct val="150000"/>
              </a:lnSpc>
              <a:buFont typeface="+mj-lt"/>
              <a:buAutoNum type="arabicPeriod"/>
            </a:pPr>
            <a:r>
              <a:rPr lang="en-US" sz="1600" b="0" i="0" dirty="0">
                <a:solidFill>
                  <a:srgbClr val="000000"/>
                </a:solidFill>
                <a:effectLst/>
                <a:latin typeface="Garamond" panose="02020404030301010803" pitchFamily="18" charset="0"/>
              </a:rPr>
              <a:t>Provide for nutrient storage and recycling.</a:t>
            </a:r>
          </a:p>
          <a:p>
            <a:pPr marL="342900" indent="-342900" algn="l">
              <a:lnSpc>
                <a:spcPct val="150000"/>
              </a:lnSpc>
              <a:buFont typeface="+mj-lt"/>
              <a:buAutoNum type="arabicPeriod"/>
            </a:pPr>
            <a:r>
              <a:rPr lang="en-US" sz="1600" b="0" i="0" dirty="0">
                <a:solidFill>
                  <a:srgbClr val="000000"/>
                </a:solidFill>
                <a:effectLst/>
                <a:latin typeface="Garamond" panose="02020404030301010803" pitchFamily="18" charset="0"/>
              </a:rPr>
              <a:t>Aid in breaking down pollutants.</a:t>
            </a:r>
          </a:p>
          <a:p>
            <a:pPr marL="342900" indent="-342900" algn="l">
              <a:lnSpc>
                <a:spcPct val="150000"/>
              </a:lnSpc>
              <a:buFont typeface="+mj-lt"/>
              <a:buAutoNum type="arabicPeriod"/>
            </a:pPr>
            <a:r>
              <a:rPr lang="en-US" sz="1600" b="0" i="0" dirty="0">
                <a:solidFill>
                  <a:srgbClr val="000000"/>
                </a:solidFill>
                <a:effectLst/>
                <a:latin typeface="Garamond" panose="02020404030301010803" pitchFamily="18" charset="0"/>
              </a:rPr>
              <a:t>Contribute to climate stability.</a:t>
            </a:r>
          </a:p>
          <a:p>
            <a:pPr marL="342900" indent="-342900" algn="l">
              <a:lnSpc>
                <a:spcPct val="150000"/>
              </a:lnSpc>
              <a:buFont typeface="+mj-lt"/>
              <a:buAutoNum type="arabicPeriod"/>
            </a:pPr>
            <a:r>
              <a:rPr lang="en-US" sz="1600" b="0" i="0" dirty="0">
                <a:solidFill>
                  <a:srgbClr val="000000"/>
                </a:solidFill>
                <a:effectLst/>
                <a:latin typeface="Garamond" panose="02020404030301010803" pitchFamily="18" charset="0"/>
              </a:rPr>
              <a:t>Speed recovery from natural disasters.</a:t>
            </a:r>
          </a:p>
          <a:p>
            <a:pPr marL="342900" indent="-342900" algn="l">
              <a:lnSpc>
                <a:spcPct val="150000"/>
              </a:lnSpc>
              <a:buFont typeface="+mj-lt"/>
              <a:buAutoNum type="arabicPeriod"/>
            </a:pPr>
            <a:r>
              <a:rPr lang="en-US" sz="1600" b="0" i="0" dirty="0">
                <a:solidFill>
                  <a:srgbClr val="000000"/>
                </a:solidFill>
                <a:effectLst/>
                <a:latin typeface="Garamond" panose="02020404030301010803" pitchFamily="18" charset="0"/>
              </a:rPr>
              <a:t>Provide more food resources.</a:t>
            </a:r>
          </a:p>
          <a:p>
            <a:pPr marL="342900" indent="-342900" algn="l">
              <a:lnSpc>
                <a:spcPct val="150000"/>
              </a:lnSpc>
              <a:buFont typeface="+mj-lt"/>
              <a:buAutoNum type="arabicPeriod"/>
            </a:pPr>
            <a:r>
              <a:rPr lang="en-US" sz="1600" b="0" i="0" dirty="0">
                <a:solidFill>
                  <a:srgbClr val="000000"/>
                </a:solidFill>
                <a:effectLst/>
                <a:latin typeface="Garamond" panose="02020404030301010803" pitchFamily="18" charset="0"/>
              </a:rPr>
              <a:t>Provide more medicinal resources and pharmaceutical drugs.</a:t>
            </a:r>
          </a:p>
          <a:p>
            <a:pPr marL="342900" indent="-342900" algn="l">
              <a:lnSpc>
                <a:spcPct val="150000"/>
              </a:lnSpc>
              <a:buFont typeface="+mj-lt"/>
              <a:buAutoNum type="arabicPeriod"/>
            </a:pPr>
            <a:r>
              <a:rPr lang="en-US" sz="1600" b="0" i="0" dirty="0">
                <a:solidFill>
                  <a:srgbClr val="000000"/>
                </a:solidFill>
                <a:effectLst/>
                <a:latin typeface="Garamond" panose="02020404030301010803" pitchFamily="18" charset="0"/>
              </a:rPr>
              <a:t>Offer environments for recreation and tourism.</a:t>
            </a:r>
          </a:p>
        </p:txBody>
      </p:sp>
      <p:sp>
        <p:nvSpPr>
          <p:cNvPr id="10" name="TextBox 9">
            <a:extLst>
              <a:ext uri="{FF2B5EF4-FFF2-40B4-BE49-F238E27FC236}">
                <a16:creationId xmlns:a16="http://schemas.microsoft.com/office/drawing/2014/main" id="{F7DDDFAF-9DC3-4D66-8E88-C92D0034EA5F}"/>
              </a:ext>
            </a:extLst>
          </p:cNvPr>
          <p:cNvSpPr txBox="1"/>
          <p:nvPr/>
        </p:nvSpPr>
        <p:spPr>
          <a:xfrm>
            <a:off x="5922424" y="6281224"/>
            <a:ext cx="6098344" cy="276999"/>
          </a:xfrm>
          <a:prstGeom prst="rect">
            <a:avLst/>
          </a:prstGeom>
          <a:noFill/>
        </p:spPr>
        <p:txBody>
          <a:bodyPr wrap="square">
            <a:spAutoFit/>
          </a:bodyPr>
          <a:lstStyle/>
          <a:p>
            <a:r>
              <a:rPr lang="en-IN" sz="1200" dirty="0">
                <a:hlinkClick r:id="rId3">
                  <a:extLst>
                    <a:ext uri="{A12FA001-AC4F-418D-AE19-62706E023703}">
                      <ahyp:hlinkClr xmlns:ahyp="http://schemas.microsoft.com/office/drawing/2018/hyperlinkcolor" val="tx"/>
                    </a:ext>
                  </a:extLst>
                </a:hlinkClick>
              </a:rPr>
              <a:t>Ref: http://ete.cet.edu/gcc/?/biodiversity_importance/</a:t>
            </a:r>
            <a:endParaRPr lang="en-IN" sz="1200" dirty="0"/>
          </a:p>
        </p:txBody>
      </p:sp>
    </p:spTree>
    <p:extLst>
      <p:ext uri="{BB962C8B-B14F-4D97-AF65-F5344CB8AC3E}">
        <p14:creationId xmlns:p14="http://schemas.microsoft.com/office/powerpoint/2010/main" val="242962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biodiversity loss">
            <a:extLst>
              <a:ext uri="{FF2B5EF4-FFF2-40B4-BE49-F238E27FC236}">
                <a16:creationId xmlns:a16="http://schemas.microsoft.com/office/drawing/2014/main" id="{78F83793-20F4-49D6-A8D8-9E266518A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73" y="539847"/>
            <a:ext cx="7329268" cy="5778305"/>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EDF3AF2-31B5-4F34-B2C7-2208B7789E7E}"/>
              </a:ext>
            </a:extLst>
          </p:cNvPr>
          <p:cNvSpPr txBox="1"/>
          <p:nvPr/>
        </p:nvSpPr>
        <p:spPr>
          <a:xfrm>
            <a:off x="7972864" y="539847"/>
            <a:ext cx="3684563" cy="5878917"/>
          </a:xfrm>
          <a:prstGeom prst="rect">
            <a:avLst/>
          </a:prstGeom>
          <a:noFill/>
          <a:ln>
            <a:solidFill>
              <a:schemeClr val="tx1">
                <a:lumMod val="75000"/>
                <a:lumOff val="25000"/>
              </a:schemeClr>
            </a:solidFill>
          </a:ln>
        </p:spPr>
        <p:txBody>
          <a:bodyPr wrap="square">
            <a:spAutoFit/>
          </a:bodyPr>
          <a:lstStyle/>
          <a:p>
            <a:endParaRPr lang="en-US" sz="1400" i="0" dirty="0">
              <a:solidFill>
                <a:srgbClr val="333333"/>
              </a:solidFill>
              <a:effectLst/>
              <a:latin typeface="Georgia" panose="02040502050405020303" pitchFamily="18" charset="0"/>
            </a:endParaRPr>
          </a:p>
          <a:p>
            <a:pPr algn="ctr"/>
            <a:r>
              <a:rPr lang="en-US" sz="1400" b="1" u="sng" dirty="0">
                <a:solidFill>
                  <a:srgbClr val="333333"/>
                </a:solidFill>
                <a:latin typeface="Georgia" panose="02040502050405020303" pitchFamily="18" charset="0"/>
              </a:rPr>
              <a:t>BIODIVERSITY LOSS</a:t>
            </a:r>
          </a:p>
          <a:p>
            <a:endParaRPr lang="en-US" sz="1400" i="0" dirty="0">
              <a:solidFill>
                <a:srgbClr val="333333"/>
              </a:solidFill>
              <a:effectLst/>
              <a:latin typeface="Georgia" panose="02040502050405020303" pitchFamily="18" charset="0"/>
            </a:endParaRPr>
          </a:p>
          <a:p>
            <a:pPr marL="342900" indent="-342900">
              <a:lnSpc>
                <a:spcPct val="150000"/>
              </a:lnSpc>
              <a:buFont typeface="Wingdings" panose="05000000000000000000" pitchFamily="2" charset="2"/>
              <a:buChar char="q"/>
            </a:pPr>
            <a:r>
              <a:rPr lang="en-US" sz="1400" i="0" dirty="0">
                <a:solidFill>
                  <a:srgbClr val="333333"/>
                </a:solidFill>
                <a:effectLst/>
                <a:latin typeface="Georgia" panose="02040502050405020303" pitchFamily="18" charset="0"/>
              </a:rPr>
              <a:t>Biodiversity, the diversity of life on Earth, is essential to the healthy functioning of ecosystems. </a:t>
            </a:r>
          </a:p>
          <a:p>
            <a:pPr marL="285750" indent="-285750">
              <a:lnSpc>
                <a:spcPct val="150000"/>
              </a:lnSpc>
              <a:buFont typeface="Wingdings" panose="05000000000000000000" pitchFamily="2" charset="2"/>
              <a:buChar char="q"/>
            </a:pPr>
            <a:endParaRPr lang="en-US" sz="1400" i="0" dirty="0">
              <a:solidFill>
                <a:srgbClr val="333333"/>
              </a:solidFill>
              <a:effectLst/>
              <a:latin typeface="Georgia" panose="02040502050405020303" pitchFamily="18" charset="0"/>
            </a:endParaRPr>
          </a:p>
          <a:p>
            <a:pPr marL="342900" indent="-342900">
              <a:lnSpc>
                <a:spcPct val="150000"/>
              </a:lnSpc>
              <a:buFont typeface="Wingdings" panose="05000000000000000000" pitchFamily="2" charset="2"/>
              <a:buChar char="q"/>
            </a:pPr>
            <a:r>
              <a:rPr lang="en-US" sz="1400" i="0" dirty="0">
                <a:solidFill>
                  <a:srgbClr val="333333"/>
                </a:solidFill>
                <a:effectLst/>
                <a:latin typeface="Georgia" panose="02040502050405020303" pitchFamily="18" charset="0"/>
              </a:rPr>
              <a:t>Habitat loss and overexploitation, driven  by our rapid population growth, are the primary causes of biodiversity loss which is now happening up to ten thousand times faster than for millions of years before.</a:t>
            </a:r>
          </a:p>
          <a:p>
            <a:pPr>
              <a:lnSpc>
                <a:spcPct val="150000"/>
              </a:lnSpc>
            </a:pPr>
            <a:endParaRPr lang="en-US" sz="1400" i="0" dirty="0">
              <a:solidFill>
                <a:srgbClr val="333333"/>
              </a:solidFill>
              <a:effectLst/>
              <a:latin typeface="Georgia" panose="02040502050405020303" pitchFamily="18" charset="0"/>
            </a:endParaRPr>
          </a:p>
          <a:p>
            <a:pPr algn="l"/>
            <a:r>
              <a:rPr lang="en-US" sz="1400" b="0" i="1" dirty="0">
                <a:solidFill>
                  <a:srgbClr val="0F9DDE"/>
                </a:solidFill>
                <a:effectLst/>
                <a:latin typeface="Georgia" panose="02040502050405020303" pitchFamily="18" charset="0"/>
              </a:rPr>
              <a:t>	"We are in a bottleneck of 	overpopulation and wasteful 	consumption that could push half of 	Earth’s species to extinction in this 	century</a:t>
            </a:r>
            <a:r>
              <a:rPr lang="en-US" sz="1400" b="0" i="0" dirty="0">
                <a:solidFill>
                  <a:srgbClr val="0F9DDE"/>
                </a:solidFill>
                <a:effectLst/>
                <a:latin typeface="Georgia" panose="02040502050405020303" pitchFamily="18" charset="0"/>
              </a:rPr>
              <a:t>."</a:t>
            </a:r>
          </a:p>
          <a:p>
            <a:pPr algn="l"/>
            <a:r>
              <a:rPr lang="en-US" sz="1400" b="0" i="0" dirty="0">
                <a:solidFill>
                  <a:srgbClr val="0F9DDE"/>
                </a:solidFill>
                <a:effectLst/>
                <a:latin typeface="Georgia" panose="02040502050405020303" pitchFamily="18" charset="0"/>
              </a:rPr>
              <a:t>			– E.O. Wilson</a:t>
            </a:r>
          </a:p>
          <a:p>
            <a:pPr marL="342900" indent="-342900">
              <a:lnSpc>
                <a:spcPct val="150000"/>
              </a:lnSpc>
              <a:buFont typeface="+mj-lt"/>
              <a:buAutoNum type="arabicPeriod"/>
            </a:pPr>
            <a:endParaRPr lang="en-IN" sz="1400" dirty="0"/>
          </a:p>
        </p:txBody>
      </p:sp>
      <p:sp>
        <p:nvSpPr>
          <p:cNvPr id="12" name="TextBox 11">
            <a:extLst>
              <a:ext uri="{FF2B5EF4-FFF2-40B4-BE49-F238E27FC236}">
                <a16:creationId xmlns:a16="http://schemas.microsoft.com/office/drawing/2014/main" id="{98509F6B-1303-4759-80A1-BC8BFA06E487}"/>
              </a:ext>
            </a:extLst>
          </p:cNvPr>
          <p:cNvSpPr txBox="1"/>
          <p:nvPr/>
        </p:nvSpPr>
        <p:spPr>
          <a:xfrm>
            <a:off x="534573" y="6550223"/>
            <a:ext cx="11904785" cy="307777"/>
          </a:xfrm>
          <a:prstGeom prst="rect">
            <a:avLst/>
          </a:prstGeom>
          <a:noFill/>
        </p:spPr>
        <p:txBody>
          <a:bodyPr wrap="square">
            <a:spAutoFit/>
          </a:bodyPr>
          <a:lstStyle/>
          <a:p>
            <a:r>
              <a:rPr lang="en-IN" sz="1400" dirty="0">
                <a:solidFill>
                  <a:schemeClr val="tx1">
                    <a:lumMod val="75000"/>
                    <a:lumOff val="25000"/>
                  </a:schemeClr>
                </a:solidFill>
                <a:hlinkClick r:id="rId3">
                  <a:extLst>
                    <a:ext uri="{A12FA001-AC4F-418D-AE19-62706E023703}">
                      <ahyp:hlinkClr xmlns:ahyp="http://schemas.microsoft.com/office/drawing/2018/hyperlinkcolor" val="tx"/>
                    </a:ext>
                  </a:extLst>
                </a:hlinkClick>
              </a:rPr>
              <a:t>Ref: https://populationmatters.org/the-facts/biodiversity?gclid=EAIaIQobChMIpuGhvsi96wIV5MEWBR2IxA4tEAAYASAAEgIDY_D_BwE</a:t>
            </a:r>
            <a:endParaRPr lang="en-IN" sz="1400" dirty="0">
              <a:solidFill>
                <a:schemeClr val="tx1">
                  <a:lumMod val="75000"/>
                  <a:lumOff val="25000"/>
                </a:schemeClr>
              </a:solidFill>
            </a:endParaRPr>
          </a:p>
        </p:txBody>
      </p:sp>
    </p:spTree>
    <p:extLst>
      <p:ext uri="{BB962C8B-B14F-4D97-AF65-F5344CB8AC3E}">
        <p14:creationId xmlns:p14="http://schemas.microsoft.com/office/powerpoint/2010/main" val="378674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7BB81DDD-59E6-48A8-9000-E9C2CC3F46E4}"/>
              </a:ext>
            </a:extLst>
          </p:cNvPr>
          <p:cNvSpPr>
            <a:spLocks noGrp="1" noChangeArrowheads="1"/>
          </p:cNvSpPr>
          <p:nvPr>
            <p:ph type="title" idx="4294967295"/>
          </p:nvPr>
        </p:nvSpPr>
        <p:spPr>
          <a:xfrm>
            <a:off x="2438400" y="522656"/>
            <a:ext cx="8229600" cy="868362"/>
          </a:xfrm>
        </p:spPr>
        <p:txBody>
          <a:bodyPr>
            <a:normAutofit fontScale="90000"/>
          </a:bodyPr>
          <a:lstStyle/>
          <a:p>
            <a:pPr algn="l" eaLnBrk="1" hangingPunct="1"/>
            <a:r>
              <a:rPr lang="en-US" altLang="en-US" sz="3600" b="1" dirty="0">
                <a:solidFill>
                  <a:schemeClr val="tx1"/>
                </a:solidFill>
              </a:rPr>
              <a:t>Biogeographic classification of India</a:t>
            </a:r>
            <a:br>
              <a:rPr lang="en-US" altLang="en-US" sz="3600" b="1" dirty="0">
                <a:solidFill>
                  <a:schemeClr val="tx1"/>
                </a:solidFill>
              </a:rPr>
            </a:br>
            <a:endParaRPr lang="en-US" altLang="en-US" sz="3600" b="1" dirty="0">
              <a:solidFill>
                <a:schemeClr val="tx1"/>
              </a:solidFill>
            </a:endParaRPr>
          </a:p>
        </p:txBody>
      </p:sp>
      <p:sp>
        <p:nvSpPr>
          <p:cNvPr id="8195" name="Rectangle 6">
            <a:extLst>
              <a:ext uri="{FF2B5EF4-FFF2-40B4-BE49-F238E27FC236}">
                <a16:creationId xmlns:a16="http://schemas.microsoft.com/office/drawing/2014/main" id="{BBD2E7D3-3BC2-4715-ABC3-6D40599F72F8}"/>
              </a:ext>
            </a:extLst>
          </p:cNvPr>
          <p:cNvSpPr>
            <a:spLocks noGrp="1" noChangeArrowheads="1"/>
          </p:cNvSpPr>
          <p:nvPr>
            <p:ph type="body" idx="4294967295"/>
          </p:nvPr>
        </p:nvSpPr>
        <p:spPr>
          <a:xfrm>
            <a:off x="1981200" y="1758462"/>
            <a:ext cx="8229600" cy="4715830"/>
          </a:xfrm>
        </p:spPr>
        <p:txBody>
          <a:bodyPr/>
          <a:lstStyle/>
          <a:p>
            <a:pPr marL="609600" indent="-609600">
              <a:lnSpc>
                <a:spcPct val="90000"/>
              </a:lnSpc>
              <a:buFontTx/>
              <a:buAutoNum type="arabicPeriod"/>
            </a:pPr>
            <a:r>
              <a:rPr lang="en-US" altLang="en-US" sz="2400" b="1" dirty="0">
                <a:solidFill>
                  <a:srgbClr val="CC3399"/>
                </a:solidFill>
              </a:rPr>
              <a:t>Trans-Himalayan region</a:t>
            </a:r>
          </a:p>
          <a:p>
            <a:pPr marL="609600" indent="-609600">
              <a:lnSpc>
                <a:spcPct val="90000"/>
              </a:lnSpc>
              <a:buFontTx/>
              <a:buAutoNum type="arabicPeriod"/>
            </a:pPr>
            <a:r>
              <a:rPr lang="en-US" altLang="en-US" sz="2400" b="1" dirty="0">
                <a:solidFill>
                  <a:srgbClr val="660066"/>
                </a:solidFill>
              </a:rPr>
              <a:t>Himalayan ranges &amp; valleys</a:t>
            </a:r>
          </a:p>
          <a:p>
            <a:pPr marL="609600" indent="-609600">
              <a:lnSpc>
                <a:spcPct val="90000"/>
              </a:lnSpc>
              <a:buFontTx/>
              <a:buAutoNum type="arabicPeriod"/>
            </a:pPr>
            <a:r>
              <a:rPr lang="en-US" altLang="en-US" sz="2400" b="1" dirty="0">
                <a:solidFill>
                  <a:srgbClr val="003366"/>
                </a:solidFill>
              </a:rPr>
              <a:t>Terai</a:t>
            </a:r>
          </a:p>
          <a:p>
            <a:pPr marL="609600" indent="-609600">
              <a:lnSpc>
                <a:spcPct val="90000"/>
              </a:lnSpc>
              <a:buFontTx/>
              <a:buAutoNum type="arabicPeriod"/>
            </a:pPr>
            <a:r>
              <a:rPr lang="en-US" altLang="en-US" sz="2400" b="1" dirty="0">
                <a:solidFill>
                  <a:srgbClr val="9933FF"/>
                </a:solidFill>
              </a:rPr>
              <a:t>Gangetic &amp; Brahmaputra plains</a:t>
            </a:r>
          </a:p>
          <a:p>
            <a:pPr marL="609600" indent="-609600">
              <a:lnSpc>
                <a:spcPct val="90000"/>
              </a:lnSpc>
              <a:buFontTx/>
              <a:buAutoNum type="arabicPeriod"/>
            </a:pPr>
            <a:r>
              <a:rPr lang="en-US" altLang="en-US" sz="2400" b="1" dirty="0">
                <a:solidFill>
                  <a:srgbClr val="FF0066"/>
                </a:solidFill>
              </a:rPr>
              <a:t>Thar desert</a:t>
            </a:r>
          </a:p>
          <a:p>
            <a:pPr marL="609600" indent="-609600">
              <a:lnSpc>
                <a:spcPct val="90000"/>
              </a:lnSpc>
              <a:buFontTx/>
              <a:buAutoNum type="arabicPeriod"/>
            </a:pPr>
            <a:r>
              <a:rPr lang="en-US" altLang="en-US" sz="2400" b="1" dirty="0">
                <a:solidFill>
                  <a:srgbClr val="996633"/>
                </a:solidFill>
              </a:rPr>
              <a:t>Semi-arid grasslands</a:t>
            </a:r>
          </a:p>
          <a:p>
            <a:pPr marL="609600" indent="-609600">
              <a:lnSpc>
                <a:spcPct val="90000"/>
              </a:lnSpc>
              <a:buFontTx/>
              <a:buAutoNum type="arabicPeriod"/>
            </a:pPr>
            <a:r>
              <a:rPr lang="en-US" altLang="en-US" sz="2400" b="1" dirty="0">
                <a:solidFill>
                  <a:srgbClr val="6600CC"/>
                </a:solidFill>
              </a:rPr>
              <a:t>North-Eastern states</a:t>
            </a:r>
          </a:p>
          <a:p>
            <a:pPr marL="609600" indent="-609600">
              <a:lnSpc>
                <a:spcPct val="90000"/>
              </a:lnSpc>
              <a:buFontTx/>
              <a:buAutoNum type="arabicPeriod"/>
            </a:pPr>
            <a:r>
              <a:rPr lang="en-US" altLang="en-US" sz="2400" b="1" dirty="0">
                <a:solidFill>
                  <a:srgbClr val="660066"/>
                </a:solidFill>
              </a:rPr>
              <a:t>Western Ghats</a:t>
            </a:r>
          </a:p>
          <a:p>
            <a:pPr marL="609600" indent="-609600">
              <a:lnSpc>
                <a:spcPct val="90000"/>
              </a:lnSpc>
              <a:buFontTx/>
              <a:buAutoNum type="arabicPeriod"/>
            </a:pPr>
            <a:r>
              <a:rPr lang="en-US" altLang="en-US" sz="2400" b="1" dirty="0">
                <a:solidFill>
                  <a:srgbClr val="FF0066"/>
                </a:solidFill>
              </a:rPr>
              <a:t>Andaman &amp; Nicobar islands</a:t>
            </a:r>
          </a:p>
          <a:p>
            <a:pPr marL="609600" indent="-609600">
              <a:lnSpc>
                <a:spcPct val="90000"/>
              </a:lnSpc>
              <a:buFontTx/>
              <a:buAutoNum type="arabicPeriod"/>
            </a:pPr>
            <a:r>
              <a:rPr lang="en-US" altLang="en-US" sz="2400" b="1" dirty="0">
                <a:solidFill>
                  <a:srgbClr val="3333CC"/>
                </a:solidFill>
              </a:rPr>
              <a:t>Western &amp; Eastern coastal belt</a:t>
            </a:r>
          </a:p>
          <a:p>
            <a:pPr marL="609600" indent="-609600">
              <a:lnSpc>
                <a:spcPct val="90000"/>
              </a:lnSpc>
            </a:pPr>
            <a:endParaRPr lang="en-US" altLang="en-US" sz="2800" b="1" dirty="0">
              <a:solidFill>
                <a:srgbClr val="3333CC"/>
              </a:solidFill>
            </a:endParaRPr>
          </a:p>
        </p:txBody>
      </p:sp>
      <p:sp>
        <p:nvSpPr>
          <p:cNvPr id="8196" name="Rectangle 6">
            <a:extLst>
              <a:ext uri="{FF2B5EF4-FFF2-40B4-BE49-F238E27FC236}">
                <a16:creationId xmlns:a16="http://schemas.microsoft.com/office/drawing/2014/main" id="{8BD10D08-AD68-491D-96D2-7D0D6711981D}"/>
              </a:ext>
            </a:extLst>
          </p:cNvPr>
          <p:cNvSpPr>
            <a:spLocks noChangeArrowheads="1"/>
          </p:cNvSpPr>
          <p:nvPr/>
        </p:nvSpPr>
        <p:spPr bwMode="auto">
          <a:xfrm>
            <a:off x="675249" y="1190963"/>
            <a:ext cx="11310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000" b="1" dirty="0">
                <a:solidFill>
                  <a:srgbClr val="993300"/>
                </a:solidFill>
                <a:latin typeface="+mj-lt"/>
              </a:rPr>
              <a:t>Biogeographic zone-</a:t>
            </a:r>
            <a:r>
              <a:rPr lang="en-US" altLang="en-US" sz="2000" b="1" dirty="0">
                <a:latin typeface="+mj-lt"/>
              </a:rPr>
              <a:t> A large distinctive zone of similar ecology, biome, community and species.</a:t>
            </a:r>
          </a:p>
        </p:txBody>
      </p:sp>
      <p:sp>
        <p:nvSpPr>
          <p:cNvPr id="6" name="TextBox 5">
            <a:extLst>
              <a:ext uri="{FF2B5EF4-FFF2-40B4-BE49-F238E27FC236}">
                <a16:creationId xmlns:a16="http://schemas.microsoft.com/office/drawing/2014/main" id="{3C8914A8-F8C2-4022-A56A-403231E79AC4}"/>
              </a:ext>
            </a:extLst>
          </p:cNvPr>
          <p:cNvSpPr txBox="1"/>
          <p:nvPr/>
        </p:nvSpPr>
        <p:spPr>
          <a:xfrm>
            <a:off x="675249" y="6553377"/>
            <a:ext cx="10550769" cy="307777"/>
          </a:xfrm>
          <a:prstGeom prst="rect">
            <a:avLst/>
          </a:prstGeom>
          <a:noFill/>
        </p:spPr>
        <p:txBody>
          <a:bodyPr wrap="square">
            <a:spAutoFit/>
          </a:bodyPr>
          <a:lstStyle/>
          <a:p>
            <a:r>
              <a:rPr lang="en-IN" sz="1400" dirty="0">
                <a:solidFill>
                  <a:schemeClr val="tx1">
                    <a:lumMod val="75000"/>
                    <a:lumOff val="25000"/>
                  </a:schemeClr>
                </a:solidFill>
                <a:hlinkClick r:id="rId2">
                  <a:extLst>
                    <a:ext uri="{A12FA001-AC4F-418D-AE19-62706E023703}">
                      <ahyp:hlinkClr xmlns:ahyp="http://schemas.microsoft.com/office/drawing/2018/hyperlinkcolor" val="tx"/>
                    </a:ext>
                  </a:extLst>
                </a:hlinkClick>
              </a:rPr>
              <a:t>Ref: https://www.ugc.ac.in/oldpdf/modelcurriculum/Chapter4.pdf</a:t>
            </a:r>
            <a:endParaRPr lang="en-IN" sz="1400" dirty="0">
              <a:solidFill>
                <a:schemeClr val="tx1">
                  <a:lumMod val="75000"/>
                  <a:lumOff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A2761369-4DD2-41ED-B4FA-ED862562DB94}"/>
              </a:ext>
            </a:extLst>
          </p:cNvPr>
          <p:cNvSpPr txBox="1">
            <a:spLocks noChangeArrowheads="1"/>
          </p:cNvSpPr>
          <p:nvPr/>
        </p:nvSpPr>
        <p:spPr bwMode="auto">
          <a:xfrm>
            <a:off x="3249835" y="515816"/>
            <a:ext cx="56923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u="sng" dirty="0">
                <a:latin typeface="+mj-lt"/>
              </a:rPr>
              <a:t>Biodiversity has Intrinsic Value</a:t>
            </a:r>
          </a:p>
        </p:txBody>
      </p:sp>
      <p:pic>
        <p:nvPicPr>
          <p:cNvPr id="5122" name="Picture 2" descr="Why do we Conserve Biodiversity? | Cons. Sci.">
            <a:extLst>
              <a:ext uri="{FF2B5EF4-FFF2-40B4-BE49-F238E27FC236}">
                <a16:creationId xmlns:a16="http://schemas.microsoft.com/office/drawing/2014/main" id="{B157EE2C-4430-42FD-B311-63C32746A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67" y="1262954"/>
            <a:ext cx="8595360" cy="30143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200D85-474E-492B-A290-4943A1EB2B8C}"/>
              </a:ext>
            </a:extLst>
          </p:cNvPr>
          <p:cNvSpPr txBox="1"/>
          <p:nvPr/>
        </p:nvSpPr>
        <p:spPr>
          <a:xfrm>
            <a:off x="773723" y="4439680"/>
            <a:ext cx="10733649" cy="1569660"/>
          </a:xfrm>
          <a:prstGeom prst="rect">
            <a:avLst/>
          </a:prstGeom>
          <a:noFill/>
        </p:spPr>
        <p:txBody>
          <a:bodyPr wrap="square">
            <a:spAutoFit/>
          </a:bodyPr>
          <a:lstStyle/>
          <a:p>
            <a:pPr algn="just"/>
            <a:r>
              <a:rPr lang="en-US" sz="1600" b="1" i="0" dirty="0">
                <a:solidFill>
                  <a:srgbClr val="333333"/>
                </a:solidFill>
                <a:effectLst/>
                <a:latin typeface="+mj-lt"/>
              </a:rPr>
              <a:t>Intrinsic value</a:t>
            </a:r>
            <a:r>
              <a:rPr lang="en-US" sz="1600" b="0" i="0" dirty="0">
                <a:solidFill>
                  <a:srgbClr val="333333"/>
                </a:solidFill>
                <a:effectLst/>
                <a:latin typeface="+mj-lt"/>
              </a:rPr>
              <a:t> is the value that an entity has in itself, for what it is, or as an end. </a:t>
            </a:r>
            <a:r>
              <a:rPr lang="en-US" sz="1600" dirty="0">
                <a:solidFill>
                  <a:srgbClr val="333333"/>
                </a:solidFill>
                <a:latin typeface="+mj-lt"/>
              </a:rPr>
              <a:t>S</a:t>
            </a:r>
            <a:r>
              <a:rPr lang="en-US" sz="1600" b="0" i="0" dirty="0">
                <a:solidFill>
                  <a:srgbClr val="333333"/>
                </a:solidFill>
                <a:effectLst/>
                <a:latin typeface="+mj-lt"/>
              </a:rPr>
              <a:t>omething has intrinsic value if it is valued for what it is, rather than for what it can bring about.</a:t>
            </a:r>
          </a:p>
          <a:p>
            <a:pPr algn="just"/>
            <a:endParaRPr lang="en-US" sz="1600" dirty="0">
              <a:solidFill>
                <a:srgbClr val="333333"/>
              </a:solidFill>
              <a:latin typeface="+mj-lt"/>
            </a:endParaRPr>
          </a:p>
          <a:p>
            <a:pPr algn="just"/>
            <a:r>
              <a:rPr lang="en-US" sz="1600" b="0" i="0" dirty="0">
                <a:solidFill>
                  <a:srgbClr val="000000"/>
                </a:solidFill>
                <a:effectLst/>
                <a:latin typeface="+mj-lt"/>
              </a:rPr>
              <a:t>There is an altruistic or non-humanistic value to support the intrinsic value of biodiversity: life forms should be conserved simply because they exist: they are the product of a long history of continuing evolution by means of ecological processes, and so they have the right to a continued existence.</a:t>
            </a:r>
            <a:endParaRPr lang="en-IN" sz="1600" dirty="0">
              <a:latin typeface="+mj-lt"/>
            </a:endParaRPr>
          </a:p>
        </p:txBody>
      </p:sp>
      <p:sp>
        <p:nvSpPr>
          <p:cNvPr id="8" name="TextBox 7">
            <a:extLst>
              <a:ext uri="{FF2B5EF4-FFF2-40B4-BE49-F238E27FC236}">
                <a16:creationId xmlns:a16="http://schemas.microsoft.com/office/drawing/2014/main" id="{93828F1D-A5BE-4E47-8BA5-02C675998C33}"/>
              </a:ext>
            </a:extLst>
          </p:cNvPr>
          <p:cNvSpPr txBox="1"/>
          <p:nvPr/>
        </p:nvSpPr>
        <p:spPr>
          <a:xfrm>
            <a:off x="773723" y="6207491"/>
            <a:ext cx="10202594" cy="307777"/>
          </a:xfrm>
          <a:prstGeom prst="rect">
            <a:avLst/>
          </a:prstGeom>
          <a:noFill/>
        </p:spPr>
        <p:txBody>
          <a:bodyPr wrap="square">
            <a:spAutoFit/>
          </a:bodyPr>
          <a:lstStyle/>
          <a:p>
            <a:r>
              <a:rPr lang="en-IN" sz="1400" dirty="0">
                <a:solidFill>
                  <a:schemeClr val="tx1">
                    <a:lumMod val="75000"/>
                    <a:lumOff val="25000"/>
                  </a:schemeClr>
                </a:solidFill>
                <a:hlinkClick r:id="rId3">
                  <a:extLst>
                    <a:ext uri="{A12FA001-AC4F-418D-AE19-62706E023703}">
                      <ahyp:hlinkClr xmlns:ahyp="http://schemas.microsoft.com/office/drawing/2018/hyperlinkcolor" val="tx"/>
                    </a:ext>
                  </a:extLst>
                </a:hlinkClick>
              </a:rPr>
              <a:t>Ref: https://conservationscienceblog.wordpress.com/2016/10/14/why-do-we-conserve-biodiversity/</a:t>
            </a:r>
            <a:endParaRPr lang="en-IN" sz="1400" dirty="0">
              <a:solidFill>
                <a:schemeClr val="tx1">
                  <a:lumMod val="75000"/>
                  <a:lumOff val="2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Retrospect</Template>
  <TotalTime>200</TotalTime>
  <Words>1862</Words>
  <Application>Microsoft Office PowerPoint</Application>
  <PresentationFormat>Widescreen</PresentationFormat>
  <Paragraphs>215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Garamond</vt:lpstr>
      <vt:lpstr>Georgia</vt:lpstr>
      <vt:lpstr>Roboto</vt:lpstr>
      <vt:lpstr>Times New Roman</vt:lpstr>
      <vt:lpstr>Wingdings</vt:lpstr>
      <vt:lpstr>Savon</vt:lpstr>
      <vt:lpstr>PowerPoint Presentation</vt:lpstr>
      <vt:lpstr>PowerPoint Presentation</vt:lpstr>
      <vt:lpstr>BIODIVERSITY</vt:lpstr>
      <vt:lpstr>Degree of nature’s variety in Biological diversity </vt:lpstr>
      <vt:lpstr>PowerPoint Presentation</vt:lpstr>
      <vt:lpstr>PowerPoint Presentation</vt:lpstr>
      <vt:lpstr>PowerPoint Presentation</vt:lpstr>
      <vt:lpstr>Biogeographic classification of India </vt:lpstr>
      <vt:lpstr>PowerPoint Presentation</vt:lpstr>
      <vt:lpstr>PowerPoint Presentation</vt:lpstr>
      <vt:lpstr>PowerPoint Presentation</vt:lpstr>
      <vt:lpstr>Medicines / drugs from plants</vt:lpstr>
      <vt:lpstr>PowerPoint Presentation</vt:lpstr>
      <vt:lpstr>PowerPoint Presentation</vt:lpstr>
      <vt:lpstr>Objective Questions </vt:lpstr>
      <vt:lpstr>Subjective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 Singh</dc:creator>
  <cp:lastModifiedBy>Manisha Singh</cp:lastModifiedBy>
  <cp:revision>20</cp:revision>
  <dcterms:created xsi:type="dcterms:W3CDTF">2020-08-28T07:07:57Z</dcterms:created>
  <dcterms:modified xsi:type="dcterms:W3CDTF">2020-08-30T05:04:35Z</dcterms:modified>
</cp:coreProperties>
</file>